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Default Extension="doc" ContentType="application/msword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28"/>
  </p:notesMasterIdLst>
  <p:handoutMasterIdLst>
    <p:handoutMasterId r:id="rId129"/>
  </p:handoutMasterIdLst>
  <p:sldIdLst>
    <p:sldId id="374" r:id="rId2"/>
    <p:sldId id="379" r:id="rId3"/>
    <p:sldId id="381" r:id="rId4"/>
    <p:sldId id="382" r:id="rId5"/>
    <p:sldId id="383" r:id="rId6"/>
    <p:sldId id="384" r:id="rId7"/>
    <p:sldId id="544" r:id="rId8"/>
    <p:sldId id="385" r:id="rId9"/>
    <p:sldId id="386" r:id="rId10"/>
    <p:sldId id="387" r:id="rId11"/>
    <p:sldId id="389" r:id="rId12"/>
    <p:sldId id="514" r:id="rId13"/>
    <p:sldId id="545" r:id="rId14"/>
    <p:sldId id="392" r:id="rId15"/>
    <p:sldId id="393" r:id="rId16"/>
    <p:sldId id="394" r:id="rId17"/>
    <p:sldId id="395" r:id="rId18"/>
    <p:sldId id="397" r:id="rId19"/>
    <p:sldId id="518" r:id="rId20"/>
    <p:sldId id="516" r:id="rId21"/>
    <p:sldId id="519" r:id="rId22"/>
    <p:sldId id="398" r:id="rId23"/>
    <p:sldId id="402" r:id="rId24"/>
    <p:sldId id="520" r:id="rId25"/>
    <p:sldId id="403" r:id="rId26"/>
    <p:sldId id="404" r:id="rId27"/>
    <p:sldId id="521" r:id="rId28"/>
    <p:sldId id="405" r:id="rId29"/>
    <p:sldId id="406" r:id="rId30"/>
    <p:sldId id="522" r:id="rId31"/>
    <p:sldId id="407" r:id="rId32"/>
    <p:sldId id="408" r:id="rId33"/>
    <p:sldId id="409" r:id="rId34"/>
    <p:sldId id="410" r:id="rId35"/>
    <p:sldId id="411" r:id="rId36"/>
    <p:sldId id="524" r:id="rId37"/>
    <p:sldId id="523" r:id="rId38"/>
    <p:sldId id="412" r:id="rId39"/>
    <p:sldId id="414" r:id="rId40"/>
    <p:sldId id="415" r:id="rId41"/>
    <p:sldId id="419" r:id="rId42"/>
    <p:sldId id="421" r:id="rId43"/>
    <p:sldId id="573" r:id="rId44"/>
    <p:sldId id="572" r:id="rId45"/>
    <p:sldId id="422" r:id="rId46"/>
    <p:sldId id="423" r:id="rId47"/>
    <p:sldId id="424" r:id="rId48"/>
    <p:sldId id="426" r:id="rId49"/>
    <p:sldId id="546" r:id="rId50"/>
    <p:sldId id="428" r:id="rId51"/>
    <p:sldId id="429" r:id="rId52"/>
    <p:sldId id="525" r:id="rId53"/>
    <p:sldId id="430" r:id="rId54"/>
    <p:sldId id="431" r:id="rId55"/>
    <p:sldId id="432" r:id="rId56"/>
    <p:sldId id="433" r:id="rId57"/>
    <p:sldId id="548" r:id="rId58"/>
    <p:sldId id="549" r:id="rId59"/>
    <p:sldId id="563" r:id="rId60"/>
    <p:sldId id="562" r:id="rId61"/>
    <p:sldId id="552" r:id="rId62"/>
    <p:sldId id="553" r:id="rId63"/>
    <p:sldId id="566" r:id="rId64"/>
    <p:sldId id="567" r:id="rId65"/>
    <p:sldId id="569" r:id="rId66"/>
    <p:sldId id="570" r:id="rId67"/>
    <p:sldId id="571" r:id="rId68"/>
    <p:sldId id="435" r:id="rId69"/>
    <p:sldId id="440" r:id="rId70"/>
    <p:sldId id="441" r:id="rId71"/>
    <p:sldId id="442" r:id="rId72"/>
    <p:sldId id="443" r:id="rId73"/>
    <p:sldId id="444" r:id="rId74"/>
    <p:sldId id="445" r:id="rId75"/>
    <p:sldId id="446" r:id="rId76"/>
    <p:sldId id="447" r:id="rId77"/>
    <p:sldId id="448" r:id="rId78"/>
    <p:sldId id="449" r:id="rId79"/>
    <p:sldId id="450" r:id="rId80"/>
    <p:sldId id="451" r:id="rId81"/>
    <p:sldId id="452" r:id="rId82"/>
    <p:sldId id="453" r:id="rId83"/>
    <p:sldId id="454" r:id="rId84"/>
    <p:sldId id="455" r:id="rId85"/>
    <p:sldId id="456" r:id="rId86"/>
    <p:sldId id="457" r:id="rId87"/>
    <p:sldId id="458" r:id="rId88"/>
    <p:sldId id="459" r:id="rId89"/>
    <p:sldId id="460" r:id="rId90"/>
    <p:sldId id="461" r:id="rId91"/>
    <p:sldId id="462" r:id="rId92"/>
    <p:sldId id="527" r:id="rId93"/>
    <p:sldId id="464" r:id="rId94"/>
    <p:sldId id="528" r:id="rId95"/>
    <p:sldId id="529" r:id="rId96"/>
    <p:sldId id="467" r:id="rId97"/>
    <p:sldId id="468" r:id="rId98"/>
    <p:sldId id="469" r:id="rId99"/>
    <p:sldId id="470" r:id="rId100"/>
    <p:sldId id="471" r:id="rId101"/>
    <p:sldId id="472" r:id="rId102"/>
    <p:sldId id="473" r:id="rId103"/>
    <p:sldId id="474" r:id="rId104"/>
    <p:sldId id="475" r:id="rId105"/>
    <p:sldId id="476" r:id="rId106"/>
    <p:sldId id="486" r:id="rId107"/>
    <p:sldId id="530" r:id="rId108"/>
    <p:sldId id="531" r:id="rId109"/>
    <p:sldId id="488" r:id="rId110"/>
    <p:sldId id="489" r:id="rId111"/>
    <p:sldId id="490" r:id="rId112"/>
    <p:sldId id="532" r:id="rId113"/>
    <p:sldId id="491" r:id="rId114"/>
    <p:sldId id="492" r:id="rId115"/>
    <p:sldId id="533" r:id="rId116"/>
    <p:sldId id="534" r:id="rId117"/>
    <p:sldId id="537" r:id="rId118"/>
    <p:sldId id="494" r:id="rId119"/>
    <p:sldId id="535" r:id="rId120"/>
    <p:sldId id="495" r:id="rId121"/>
    <p:sldId id="499" r:id="rId122"/>
    <p:sldId id="536" r:id="rId123"/>
    <p:sldId id="547" r:id="rId124"/>
    <p:sldId id="500" r:id="rId125"/>
    <p:sldId id="539" r:id="rId126"/>
    <p:sldId id="543" r:id="rId127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600" b="1" kern="1200">
        <a:solidFill>
          <a:schemeClr val="accent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8000"/>
    <a:srgbClr val="CC3300"/>
    <a:srgbClr val="000066"/>
    <a:srgbClr val="660066"/>
    <a:srgbClr val="66FF33"/>
    <a:srgbClr val="FFCC00"/>
    <a:srgbClr val="FF0000"/>
    <a:srgbClr val="996633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38"/>
    </p:cViewPr>
  </p:sorterViewPr>
  <p:notesViewPr>
    <p:cSldViewPr snapToGrid="0">
      <p:cViewPr>
        <p:scale>
          <a:sx n="66" d="100"/>
          <a:sy n="66" d="100"/>
        </p:scale>
        <p:origin x="-1332" y="834"/>
      </p:cViewPr>
      <p:guideLst>
        <p:guide orient="horz" pos="3022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70.xml"/><Relationship Id="rId13" Type="http://schemas.openxmlformats.org/officeDocument/2006/relationships/slide" Target="slides/slide75.xml"/><Relationship Id="rId18" Type="http://schemas.openxmlformats.org/officeDocument/2006/relationships/slide" Target="slides/slide80.xml"/><Relationship Id="rId26" Type="http://schemas.openxmlformats.org/officeDocument/2006/relationships/slide" Target="slides/slide94.xml"/><Relationship Id="rId3" Type="http://schemas.openxmlformats.org/officeDocument/2006/relationships/slide" Target="slides/slide26.xml"/><Relationship Id="rId21" Type="http://schemas.openxmlformats.org/officeDocument/2006/relationships/slide" Target="slides/slide83.xml"/><Relationship Id="rId7" Type="http://schemas.openxmlformats.org/officeDocument/2006/relationships/slide" Target="slides/slide69.xml"/><Relationship Id="rId12" Type="http://schemas.openxmlformats.org/officeDocument/2006/relationships/slide" Target="slides/slide74.xml"/><Relationship Id="rId17" Type="http://schemas.openxmlformats.org/officeDocument/2006/relationships/slide" Target="slides/slide79.xml"/><Relationship Id="rId25" Type="http://schemas.openxmlformats.org/officeDocument/2006/relationships/slide" Target="slides/slide92.xml"/><Relationship Id="rId33" Type="http://schemas.openxmlformats.org/officeDocument/2006/relationships/slide" Target="slides/slide113.xml"/><Relationship Id="rId2" Type="http://schemas.openxmlformats.org/officeDocument/2006/relationships/slide" Target="slides/slide18.xml"/><Relationship Id="rId16" Type="http://schemas.openxmlformats.org/officeDocument/2006/relationships/slide" Target="slides/slide78.xml"/><Relationship Id="rId20" Type="http://schemas.openxmlformats.org/officeDocument/2006/relationships/slide" Target="slides/slide82.xml"/><Relationship Id="rId29" Type="http://schemas.openxmlformats.org/officeDocument/2006/relationships/slide" Target="slides/slide97.xml"/><Relationship Id="rId1" Type="http://schemas.openxmlformats.org/officeDocument/2006/relationships/slide" Target="slides/slide1.xml"/><Relationship Id="rId6" Type="http://schemas.openxmlformats.org/officeDocument/2006/relationships/slide" Target="slides/slide68.xml"/><Relationship Id="rId11" Type="http://schemas.openxmlformats.org/officeDocument/2006/relationships/slide" Target="slides/slide73.xml"/><Relationship Id="rId24" Type="http://schemas.openxmlformats.org/officeDocument/2006/relationships/slide" Target="slides/slide91.xml"/><Relationship Id="rId32" Type="http://schemas.openxmlformats.org/officeDocument/2006/relationships/slide" Target="slides/slide101.xml"/><Relationship Id="rId5" Type="http://schemas.openxmlformats.org/officeDocument/2006/relationships/slide" Target="slides/slide48.xml"/><Relationship Id="rId15" Type="http://schemas.openxmlformats.org/officeDocument/2006/relationships/slide" Target="slides/slide77.xml"/><Relationship Id="rId23" Type="http://schemas.openxmlformats.org/officeDocument/2006/relationships/slide" Target="slides/slide89.xml"/><Relationship Id="rId28" Type="http://schemas.openxmlformats.org/officeDocument/2006/relationships/slide" Target="slides/slide96.xml"/><Relationship Id="rId10" Type="http://schemas.openxmlformats.org/officeDocument/2006/relationships/slide" Target="slides/slide72.xml"/><Relationship Id="rId19" Type="http://schemas.openxmlformats.org/officeDocument/2006/relationships/slide" Target="slides/slide81.xml"/><Relationship Id="rId31" Type="http://schemas.openxmlformats.org/officeDocument/2006/relationships/slide" Target="slides/slide100.xml"/><Relationship Id="rId4" Type="http://schemas.openxmlformats.org/officeDocument/2006/relationships/slide" Target="slides/slide27.xml"/><Relationship Id="rId9" Type="http://schemas.openxmlformats.org/officeDocument/2006/relationships/slide" Target="slides/slide71.xml"/><Relationship Id="rId14" Type="http://schemas.openxmlformats.org/officeDocument/2006/relationships/slide" Target="slides/slide76.xml"/><Relationship Id="rId22" Type="http://schemas.openxmlformats.org/officeDocument/2006/relationships/slide" Target="slides/slide86.xml"/><Relationship Id="rId27" Type="http://schemas.openxmlformats.org/officeDocument/2006/relationships/slide" Target="slides/slide95.xml"/><Relationship Id="rId30" Type="http://schemas.openxmlformats.org/officeDocument/2006/relationships/slide" Target="slides/slide9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524" tIns="50262" rIns="100524" bIns="50262" numCol="1" anchor="t" anchorCtr="0" compatLnSpc="1">
            <a:prstTxWarp prst="textNoShape">
              <a:avLst/>
            </a:prstTxWarp>
          </a:bodyPr>
          <a:lstStyle>
            <a:lvl1pPr defTabSz="1004888">
              <a:spcBef>
                <a:spcPct val="0"/>
              </a:spcBef>
              <a:buFontTx/>
              <a:buNone/>
              <a:defRPr sz="15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655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524" tIns="50262" rIns="100524" bIns="50262" numCol="1" anchor="t" anchorCtr="0" compatLnSpc="1">
            <a:prstTxWarp prst="textNoShape">
              <a:avLst/>
            </a:prstTxWarp>
          </a:bodyPr>
          <a:lstStyle>
            <a:lvl1pPr algn="r" defTabSz="1004888">
              <a:spcBef>
                <a:spcPct val="0"/>
              </a:spcBef>
              <a:buFontTx/>
              <a:buNone/>
              <a:defRPr sz="15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2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3138" y="4559300"/>
            <a:ext cx="53689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524" tIns="50262" rIns="100524" bIns="502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524" tIns="50262" rIns="100524" bIns="50262" numCol="1" anchor="b" anchorCtr="0" compatLnSpc="1">
            <a:prstTxWarp prst="textNoShape">
              <a:avLst/>
            </a:prstTxWarp>
          </a:bodyPr>
          <a:lstStyle>
            <a:lvl1pPr defTabSz="1004888">
              <a:spcBef>
                <a:spcPct val="0"/>
              </a:spcBef>
              <a:buFontTx/>
              <a:buNone/>
              <a:defRPr sz="15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6550" y="9121775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0524" tIns="50262" rIns="100524" bIns="50262" numCol="1" anchor="b" anchorCtr="0" compatLnSpc="1">
            <a:prstTxWarp prst="textNoShape">
              <a:avLst/>
            </a:prstTxWarp>
          </a:bodyPr>
          <a:lstStyle>
            <a:lvl1pPr algn="r" defTabSz="1004888">
              <a:spcBef>
                <a:spcPct val="0"/>
              </a:spcBef>
              <a:buFontTx/>
              <a:buNone/>
              <a:defRPr sz="15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AE5DCE-DE39-4865-A9B7-DF33F2974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947E69-A53B-41FB-83F7-541095F41BF9}" type="slidenum">
              <a:rPr lang="en-US"/>
              <a:pPr/>
              <a:t>17</a:t>
            </a:fld>
            <a:endParaRPr lang="en-U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Dual G = ((X</a:t>
            </a:r>
            <a:r>
              <a:rPr lang="en-US" sz="900" b="1" smtClean="0">
                <a:cs typeface="Times New Roman" pitchFamily="18" charset="0"/>
              </a:rPr>
              <a:t>+</a:t>
            </a:r>
            <a:r>
              <a:rPr lang="en-US" smtClean="0"/>
              <a:t>Y) </a:t>
            </a:r>
            <a:r>
              <a:rPr lang="en-US" sz="9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mtClean="0"/>
              <a:t> (W </a:t>
            </a:r>
            <a:r>
              <a:rPr lang="en-US" sz="9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mtClean="0"/>
              <a:t> Z)') </a:t>
            </a:r>
            <a:r>
              <a:rPr lang="en-US" sz="900" smtClean="0">
                <a:cs typeface="Times New Roman" pitchFamily="18" charset="0"/>
                <a:sym typeface="Symbol" pitchFamily="18" charset="2"/>
              </a:rPr>
              <a:t>= </a:t>
            </a:r>
            <a:r>
              <a:rPr lang="en-US" smtClean="0"/>
              <a:t>((X</a:t>
            </a:r>
            <a:r>
              <a:rPr lang="en-US" sz="900" b="1" smtClean="0">
                <a:cs typeface="Times New Roman" pitchFamily="18" charset="0"/>
              </a:rPr>
              <a:t>+</a:t>
            </a:r>
            <a:r>
              <a:rPr lang="en-US" smtClean="0"/>
              <a:t>Y) </a:t>
            </a:r>
            <a:r>
              <a:rPr lang="en-US" sz="9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mtClean="0"/>
              <a:t>(W' </a:t>
            </a:r>
            <a:r>
              <a:rPr lang="en-US" sz="900" b="1" smtClean="0">
                <a:cs typeface="Times New Roman" pitchFamily="18" charset="0"/>
                <a:sym typeface="Symbol" pitchFamily="18" charset="2"/>
              </a:rPr>
              <a:t>+</a:t>
            </a:r>
            <a:r>
              <a:rPr lang="en-US" smtClean="0"/>
              <a:t> Z')</a:t>
            </a:r>
          </a:p>
          <a:p>
            <a:r>
              <a:rPr lang="en-US" smtClean="0"/>
              <a:t>Dual H = (A + B)(A + C)(B + C). Using the Boolean identities,</a:t>
            </a:r>
          </a:p>
          <a:p>
            <a:r>
              <a:rPr lang="en-US" smtClean="0"/>
              <a:t>          = (A +BC) (B+C) = AB + AC + BC. So H is self-dual.</a:t>
            </a:r>
          </a:p>
          <a:p>
            <a:r>
              <a:rPr lang="en-US" smtClean="0"/>
              <a:t>	    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6E7C6D-FFA0-4E6A-A53A-147F51E0A570}" type="slidenum">
              <a:rPr lang="en-US"/>
              <a:pPr/>
              <a:t>30</a:t>
            </a:fld>
            <a:endParaRPr 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D84921-E612-416E-8A22-93B49150E0C8}" type="slidenum">
              <a:rPr lang="en-US"/>
              <a:pPr/>
              <a:t>31</a:t>
            </a:fld>
            <a:endParaRPr lang="en-U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CACACB-863F-4B4C-9A04-8E1F20BC504A}" type="slidenum">
              <a:rPr lang="en-US"/>
              <a:pPr/>
              <a:t>36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6D8562-9BB1-4FE3-AE3F-2D7EE17FBB97}" type="slidenum">
              <a:rPr lang="en-US"/>
              <a:pPr/>
              <a:t>37</a:t>
            </a:fld>
            <a:endParaRPr 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2CF769-1C20-4012-827F-F366CA6F3F44}" type="slidenum">
              <a:rPr lang="en-US"/>
              <a:pPr/>
              <a:t>39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m6 = X Y Z’</a:t>
            </a:r>
          </a:p>
          <a:p>
            <a:r>
              <a:rPr lang="en-US" smtClean="0"/>
              <a:t> M6 = (X’ + Y’ + Z)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6E85D-D15A-4AE5-B2DD-D09754919173}" type="slidenum">
              <a:rPr lang="en-US"/>
              <a:pPr/>
              <a:t>40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r>
              <a:rPr lang="en-US" smtClean="0"/>
              <a:t> M1 = a + b + c + d’</a:t>
            </a:r>
          </a:p>
          <a:p>
            <a:r>
              <a:rPr lang="en-US" smtClean="0"/>
              <a:t> m3 = a’ b’ c d</a:t>
            </a:r>
          </a:p>
          <a:p>
            <a:r>
              <a:rPr lang="en-US" smtClean="0"/>
              <a:t> m7 = a’ b c d</a:t>
            </a:r>
          </a:p>
          <a:p>
            <a:r>
              <a:rPr lang="en-US" smtClean="0"/>
              <a:t> M 13 = a’ + b’ + c + d’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849992-0CC3-4A44-9247-87D463837A29}" type="slidenum">
              <a:rPr lang="en-US"/>
              <a:pPr/>
              <a:t>41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A1909-B35B-4D7B-83C4-4C83991CC347}" type="slidenum">
              <a:rPr lang="en-US"/>
              <a:pPr/>
              <a:t>42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ED6092-F338-4D16-84D5-F68B28DB2410}" type="slidenum">
              <a:rPr lang="en-US"/>
              <a:pPr/>
              <a:t>43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2ED188-5486-41C8-A343-1822FD89A79D}" type="slidenum">
              <a:rPr lang="en-US"/>
              <a:pPr/>
              <a:t>44</a:t>
            </a:fld>
            <a:endParaRPr 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r>
              <a:rPr lang="en-US" smtClean="0"/>
              <a:t> F(A,B,C,D,E) = A’B’C’DE’ + A’BC’D’E + AB’C’D’E + AB’CDE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7F8FCF-C7ED-4C63-B0E3-A34FC22E78BF}" type="slidenum">
              <a:rPr lang="en-US"/>
              <a:pPr/>
              <a:t>19</a:t>
            </a:fld>
            <a:endParaRPr lang="en-U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=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X’ Y’ Z + X Y’ (A + B)’ = A’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 B’ (DeMorgan’s Law)</a:t>
            </a:r>
          </a:p>
          <a:p>
            <a:r>
              <a:rPr lang="en-US" smtClean="0">
                <a:cs typeface="Times New Roman" pitchFamily="18" charset="0"/>
                <a:sym typeface="Symbol" pitchFamily="18" charset="2"/>
              </a:rPr>
              <a:t> = Y’ X’ Z + Y’ X A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 B = B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 A (Commutative Law)</a:t>
            </a:r>
          </a:p>
          <a:p>
            <a:r>
              <a:rPr lang="en-US" smtClean="0">
                <a:cs typeface="Times New Roman" pitchFamily="18" charset="0"/>
                <a:sym typeface="Symbol" pitchFamily="18" charset="2"/>
              </a:rPr>
              <a:t> = Y’ (X’ Z + X)  A(B + C) = AB + AC (Distributive Law)</a:t>
            </a:r>
          </a:p>
          <a:p>
            <a:r>
              <a:rPr lang="en-US" smtClean="0">
                <a:cs typeface="Times New Roman" pitchFamily="18" charset="0"/>
                <a:sym typeface="Symbol" pitchFamily="18" charset="2"/>
              </a:rPr>
              <a:t> = Y’ (X’ + X)(Z + X) A + BC = (A + B)(A + C) (Distributive Law)</a:t>
            </a:r>
          </a:p>
          <a:p>
            <a:r>
              <a:rPr lang="en-US" smtClean="0">
                <a:cs typeface="Times New Roman" pitchFamily="18" charset="0"/>
                <a:sym typeface="Symbol" pitchFamily="18" charset="2"/>
              </a:rPr>
              <a:t> = Y’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 1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(Z + X)        A + A’ = 1</a:t>
            </a:r>
          </a:p>
          <a:p>
            <a:r>
              <a:rPr lang="en-US" smtClean="0">
                <a:cs typeface="Times New Roman" pitchFamily="18" charset="0"/>
                <a:sym typeface="Symbol" pitchFamily="18" charset="2"/>
              </a:rPr>
              <a:t> = Y’ (X + Z)		1 </a:t>
            </a:r>
            <a:r>
              <a:rPr lang="en-US" sz="1400" baseline="30000" smtClean="0">
                <a:cs typeface="Times New Roman" pitchFamily="18" charset="0"/>
                <a:sym typeface="Symbol" pitchFamily="18" charset="2"/>
              </a:rPr>
              <a:t>.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A</a:t>
            </a:r>
            <a:r>
              <a:rPr lang="en-US" sz="1400" smtClean="0">
                <a:cs typeface="Times New Roman" pitchFamily="18" charset="0"/>
                <a:sym typeface="Symbol" pitchFamily="18" charset="2"/>
              </a:rPr>
              <a:t> = A, A + B = B + A (Commutative Law)</a:t>
            </a:r>
            <a:endParaRPr lang="en-US" smtClean="0">
              <a:cs typeface="Times New Roman" pitchFamily="18" charset="0"/>
              <a:sym typeface="Symbol" pitchFamily="18" charset="2"/>
            </a:endParaRPr>
          </a:p>
          <a:p>
            <a:endParaRPr lang="en-US" smtClean="0"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61EE77-AA1B-4C8B-84C3-76DBCA5D80D1}" type="slidenum">
              <a:rPr lang="en-US"/>
              <a:pPr/>
              <a:t>45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  <a:p>
            <a:r>
              <a:rPr lang="en-US" smtClean="0"/>
              <a:t> F = (A + B + C’ + D’) (A’ + B + C + D) (A’ + B + C’ + D’) (A’ + B’ + C’ + D)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33330B-ED95-4665-A14B-47CE72F1E96D}" type="slidenum">
              <a:rPr lang="en-US"/>
              <a:pPr/>
              <a:t>46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A1622-00FB-41D9-A603-640FBF986C05}" type="slidenum">
              <a:rPr lang="en-US"/>
              <a:pPr/>
              <a:t>47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r>
              <a:rPr lang="en-US" smtClean="0"/>
              <a:t> F = A(B + B’)(C + C’) + (A + A’) B’ C </a:t>
            </a:r>
          </a:p>
          <a:p>
            <a:r>
              <a:rPr lang="en-US" smtClean="0"/>
              <a:t>    = ABC + ABC’ + AB’C + AB’C’ + AB’C + A’B’C</a:t>
            </a:r>
          </a:p>
          <a:p>
            <a:r>
              <a:rPr lang="en-US" smtClean="0"/>
              <a:t>    = ABC + ABC’ + AB’C + AB’C’ + A’B’C</a:t>
            </a:r>
          </a:p>
          <a:p>
            <a:r>
              <a:rPr lang="en-US" smtClean="0"/>
              <a:t>    = m7 + m6 + m5 + m4 + m1 = m1 + m4 + m5 + m6 + m7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3C75D7-6C21-4D56-AC71-86FE4DFD8CBC}" type="slidenum">
              <a:rPr lang="en-US"/>
              <a:pPr/>
              <a:t>49</a:t>
            </a:fld>
            <a:endParaRPr lang="en-US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r>
              <a:rPr lang="en-US" smtClean="0"/>
              <a:t> F = A(B + B’)(C + C’) + (A + A’) B’ C </a:t>
            </a:r>
          </a:p>
          <a:p>
            <a:r>
              <a:rPr lang="en-US" smtClean="0"/>
              <a:t>    = ABC + ABC’ + AB’C + AB’C’ + AB’C + A’B’C</a:t>
            </a:r>
          </a:p>
          <a:p>
            <a:r>
              <a:rPr lang="en-US" smtClean="0"/>
              <a:t>    = ABC + ABC’ + AB’C + AB’C’ + A’B’C</a:t>
            </a:r>
          </a:p>
          <a:p>
            <a:r>
              <a:rPr lang="en-US" smtClean="0"/>
              <a:t>    = m7 + m6 + m5 + m4 + m1 = m1 + m4 + m5 + m6 + m7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A5C9D5-705D-41E4-BEF3-8F1A545B01B3}" type="slidenum">
              <a:rPr lang="en-US"/>
              <a:pPr/>
              <a:t>51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B9BED-D27C-45E8-917F-8CBCFFCADC25}" type="slidenum">
              <a:rPr lang="en-US"/>
              <a:pPr/>
              <a:t>52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9300"/>
            <a:ext cx="5365750" cy="4321175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398B5F-BEE8-4BA7-9F14-B50888D8E075}" type="slidenum">
              <a:rPr lang="en-US"/>
              <a:pPr/>
              <a:t>53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6125"/>
            <a:ext cx="5365750" cy="4324350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F33FD7-A5DD-4CB3-9864-916B5A384C75}" type="slidenum">
              <a:rPr lang="en-US"/>
              <a:pPr/>
              <a:t>54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6125"/>
            <a:ext cx="5365750" cy="4324350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EFDEA8-7F5E-4C13-B9C5-54878E064C96}" type="slidenum">
              <a:rPr lang="en-US"/>
              <a:pPr/>
              <a:t>55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6125"/>
            <a:ext cx="5365750" cy="4324350"/>
          </a:xfrm>
          <a:noFill/>
          <a:ln/>
        </p:spPr>
        <p:txBody>
          <a:bodyPr lIns="95312" tIns="47656" rIns="95312" bIns="47656"/>
          <a:lstStyle/>
          <a:p>
            <a:r>
              <a:rPr lang="en-US" smtClean="0"/>
              <a:t> F = A’ B’ C + A (B’ C’ + B C’ + B’ C + B C)</a:t>
            </a:r>
          </a:p>
          <a:p>
            <a:r>
              <a:rPr lang="en-US" smtClean="0"/>
              <a:t>    = A’ B’ C + A (B’ + B) (C’ + C)</a:t>
            </a:r>
          </a:p>
          <a:p>
            <a:r>
              <a:rPr lang="en-US" smtClean="0"/>
              <a:t>    = A’ B’ C + A</a:t>
            </a:r>
            <a:r>
              <a:rPr lang="en-US" sz="1400" baseline="30000" smtClean="0"/>
              <a:t>.</a:t>
            </a:r>
            <a:r>
              <a:rPr lang="en-US" smtClean="0"/>
              <a:t>1</a:t>
            </a:r>
            <a:r>
              <a:rPr lang="en-US" sz="1400" baseline="30000" smtClean="0"/>
              <a:t>.</a:t>
            </a:r>
            <a:r>
              <a:rPr lang="en-US" smtClean="0"/>
              <a:t>1</a:t>
            </a:r>
          </a:p>
          <a:p>
            <a:r>
              <a:rPr lang="en-US" smtClean="0"/>
              <a:t>    = A’ B’ C + A </a:t>
            </a:r>
          </a:p>
          <a:p>
            <a:r>
              <a:rPr lang="en-US" smtClean="0"/>
              <a:t>    = B’C + A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EFCA4F-3AAB-4F45-981A-0491E79C0F23}" type="slidenum">
              <a:rPr lang="en-US"/>
              <a:pPr/>
              <a:t>56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6125"/>
            <a:ext cx="5365750" cy="4324350"/>
          </a:xfrm>
          <a:noFill/>
          <a:ln/>
        </p:spPr>
        <p:txBody>
          <a:bodyPr lIns="95312" tIns="47656" rIns="95312" bIns="4765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6CAFB8-F692-4484-9A62-2DF147101369}" type="slidenum">
              <a:rPr lang="en-US"/>
              <a:pPr/>
              <a:t>21</a:t>
            </a:fld>
            <a:endParaRPr lang="en-U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    x </a:t>
            </a:r>
            <a:r>
              <a:rPr lang="en-US" baseline="12000" smtClean="0"/>
              <a:t>. </a:t>
            </a:r>
            <a:r>
              <a:rPr lang="en-US" smtClean="0"/>
              <a:t>y + x’ </a:t>
            </a:r>
            <a:r>
              <a:rPr lang="en-US" baseline="12000" smtClean="0"/>
              <a:t>. </a:t>
            </a:r>
            <a:r>
              <a:rPr lang="en-US" smtClean="0"/>
              <a:t>y</a:t>
            </a:r>
          </a:p>
          <a:p>
            <a:r>
              <a:rPr lang="en-US" smtClean="0"/>
              <a:t> = (x </a:t>
            </a:r>
            <a:r>
              <a:rPr lang="en-US" baseline="12000" smtClean="0"/>
              <a:t>+</a:t>
            </a:r>
            <a:r>
              <a:rPr lang="en-US" smtClean="0"/>
              <a:t> x’) </a:t>
            </a:r>
            <a:r>
              <a:rPr lang="en-US" baseline="12000" smtClean="0"/>
              <a:t>. </a:t>
            </a:r>
            <a:r>
              <a:rPr lang="en-US" smtClean="0"/>
              <a:t>y  X(Y + Z) = XY + XZ (Distributive Law)</a:t>
            </a:r>
          </a:p>
          <a:p>
            <a:r>
              <a:rPr lang="en-US" smtClean="0"/>
              <a:t> = 1 </a:t>
            </a:r>
            <a:r>
              <a:rPr lang="en-US" baseline="12000" smtClean="0"/>
              <a:t>.</a:t>
            </a:r>
            <a:r>
              <a:rPr lang="en-US" smtClean="0"/>
              <a:t> y    X + X’ = 1</a:t>
            </a:r>
          </a:p>
          <a:p>
            <a:r>
              <a:rPr lang="en-US" smtClean="0"/>
              <a:t> = y        X </a:t>
            </a:r>
            <a:r>
              <a:rPr lang="en-US" baseline="12000" smtClean="0"/>
              <a:t>.</a:t>
            </a:r>
            <a:r>
              <a:rPr lang="en-US" smtClean="0"/>
              <a:t> 1 = X	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E09DAE-95AA-4CF5-A255-F470CA159B19}" type="slidenum">
              <a:rPr lang="en-US"/>
              <a:pPr/>
              <a:t>58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710FD1-9077-49AE-B9FC-0D43B2D5C975}" type="slidenum">
              <a:rPr lang="en-US"/>
              <a:pPr/>
              <a:t>60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54AEEF-D11A-499E-9AE4-551E5D131E41}" type="slidenum">
              <a:rPr lang="en-US"/>
              <a:pPr/>
              <a:t>66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One buffer output Hi-Z? Because any data combinations including (0,1) and (1,0) can occur. </a:t>
            </a:r>
            <a:br>
              <a:rPr lang="en-US" smtClean="0"/>
            </a:br>
            <a:r>
              <a:rPr lang="en-US" smtClean="0"/>
              <a:t>If one of these combinations occurs, and no buffers are Hi-Z, then</a:t>
            </a:r>
          </a:p>
          <a:p>
            <a:r>
              <a:rPr lang="en-US" smtClean="0"/>
              <a:t>high currents can occur, destroying or damaging the circuit. </a:t>
            </a:r>
          </a:p>
          <a:p>
            <a:r>
              <a:rPr lang="en-US" smtClean="0"/>
              <a:t>Valid buffer output combinations? 5</a:t>
            </a:r>
          </a:p>
          <a:p>
            <a:r>
              <a:rPr lang="en-US" smtClean="0"/>
              <a:t>Rule for n 3-state buffers? n-1 buffer outputs must be Hi-Z.</a:t>
            </a:r>
          </a:p>
          <a:p>
            <a:r>
              <a:rPr lang="en-US" smtClean="0"/>
              <a:t>Valid buffer output combinations? Each of the n-buffers can have a 0 or 1 output with</a:t>
            </a:r>
          </a:p>
          <a:p>
            <a:r>
              <a:rPr lang="en-US" smtClean="0"/>
              <a:t>all others at Hi-Z. Also all buffers can be Hi-Z. So there are 2n + 1 valid combinations.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E78FC-0F26-4337-9A50-30D7ADC0E9A2}" type="slidenum">
              <a:rPr lang="en-US"/>
              <a:pPr/>
              <a:t>69</a:t>
            </a:fld>
            <a:endParaRPr lang="en-US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5713" y="720725"/>
            <a:ext cx="4800600" cy="3600450"/>
          </a:xfrm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56125"/>
            <a:ext cx="5365750" cy="4324350"/>
          </a:xfrm>
          <a:noFill/>
          <a:ln/>
        </p:spPr>
        <p:txBody>
          <a:bodyPr lIns="95307" tIns="47654" rIns="95307" bIns="47654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77532F-EFD8-4573-A794-8B22D9EF3A2D}" type="slidenum">
              <a:rPr lang="en-US"/>
              <a:pPr/>
              <a:t>86</a:t>
            </a:fld>
            <a:endParaRPr lang="en-US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F = Z’ + X’ Y’ + X Y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158466-3104-4427-81EA-EA37E1482582}" type="slidenum">
              <a:rPr lang="en-US"/>
              <a:pPr/>
              <a:t>91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F = XZ + X'Z'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CC63EE-8693-4D09-9765-457E39C2A6CF}" type="slidenum">
              <a:rPr lang="en-US"/>
              <a:pPr/>
              <a:t>92</a:t>
            </a:fld>
            <a:endParaRPr lang="en-US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F = XZ + X'Z'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0CCE1B-1032-44D6-B28B-B1835A1C69DC}" type="slidenum">
              <a:rPr lang="en-US"/>
              <a:pPr/>
              <a:t>96</a:t>
            </a:fld>
            <a:endParaRPr lang="en-US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Prime Implicants are AB, B C' D', A' C' D', A' B' D', A' B' C, A' C D, B C D. 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4D0EB-2190-48D7-9F06-326444C98B04}" type="slidenum">
              <a:rPr lang="en-US"/>
              <a:pPr/>
              <a:t>101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F' = B' D' + A' B </a:t>
            </a:r>
          </a:p>
          <a:p>
            <a:r>
              <a:rPr lang="en-US" smtClean="0"/>
              <a:t>F = (B + D)(A + B')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E88439-265C-4355-9BC1-A3636B0E8795}" type="slidenum">
              <a:rPr lang="en-US"/>
              <a:pPr/>
              <a:t>118</a:t>
            </a:fld>
            <a:endParaRPr lang="en-US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317" tIns="47659" rIns="95317" bIns="4765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A7EBE-7074-4DA9-AB03-02A1C86BE693}" type="slidenum">
              <a:rPr lang="en-US"/>
              <a:pPr/>
              <a:t>23</a:t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    x </a:t>
            </a:r>
            <a:r>
              <a:rPr lang="en-US" baseline="12000" smtClean="0"/>
              <a:t>. </a:t>
            </a:r>
            <a:r>
              <a:rPr lang="en-US" smtClean="0"/>
              <a:t>y + x’ </a:t>
            </a:r>
            <a:r>
              <a:rPr lang="en-US" baseline="12000" smtClean="0"/>
              <a:t>. </a:t>
            </a:r>
            <a:r>
              <a:rPr lang="en-US" smtClean="0"/>
              <a:t>y</a:t>
            </a:r>
          </a:p>
          <a:p>
            <a:r>
              <a:rPr lang="en-US" smtClean="0"/>
              <a:t> = (x </a:t>
            </a:r>
            <a:r>
              <a:rPr lang="en-US" baseline="12000" smtClean="0"/>
              <a:t>+</a:t>
            </a:r>
            <a:r>
              <a:rPr lang="en-US" smtClean="0"/>
              <a:t> x’) </a:t>
            </a:r>
            <a:r>
              <a:rPr lang="en-US" baseline="12000" smtClean="0"/>
              <a:t>. </a:t>
            </a:r>
            <a:r>
              <a:rPr lang="en-US" smtClean="0"/>
              <a:t>y  X(Y + Z) = XY + XZ (Distributive Law)</a:t>
            </a:r>
          </a:p>
          <a:p>
            <a:r>
              <a:rPr lang="en-US" smtClean="0"/>
              <a:t> = 1 </a:t>
            </a:r>
            <a:r>
              <a:rPr lang="en-US" baseline="12000" smtClean="0"/>
              <a:t>.</a:t>
            </a:r>
            <a:r>
              <a:rPr lang="en-US" smtClean="0"/>
              <a:t> y    X + X’ = 1</a:t>
            </a:r>
          </a:p>
          <a:p>
            <a:r>
              <a:rPr lang="en-US" smtClean="0"/>
              <a:t> = y        X </a:t>
            </a:r>
            <a:r>
              <a:rPr lang="en-US" baseline="12000" smtClean="0"/>
              <a:t>.</a:t>
            </a:r>
            <a:r>
              <a:rPr lang="en-US" smtClean="0"/>
              <a:t> 1 = X	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073F18-00F6-4DEB-B05B-6C1253ACF1EE}" type="slidenum">
              <a:rPr lang="en-US"/>
              <a:pPr/>
              <a:t>119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317" tIns="47659" rIns="95317" bIns="47659"/>
          <a:lstStyle/>
          <a:p>
            <a:r>
              <a:rPr lang="en-US" smtClean="0"/>
              <a:t>Because it is defined as X Y + X’ Y’ that equals 1 if and only if X = Y implying X is equivalent to Y.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AD005C-7156-45A2-AC12-2D6FAF8CACAB}" type="slidenum">
              <a:rPr lang="en-US"/>
              <a:pPr/>
              <a:t>120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799013" cy="3598863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6313" y="4559300"/>
            <a:ext cx="5362575" cy="4321175"/>
          </a:xfrm>
          <a:noFill/>
          <a:ln/>
        </p:spPr>
        <p:txBody>
          <a:bodyPr lIns="95317" tIns="47659" rIns="95317" bIns="47659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48BCBF-DDF3-4A99-BA15-D84BE850349A}" type="slidenum">
              <a:rPr lang="en-US"/>
              <a:pPr/>
              <a:t>24</a:t>
            </a:fld>
            <a:endParaRPr lang="en-U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pPr marL="228600" indent="-228600"/>
            <a:r>
              <a:rPr lang="en-US" smtClean="0"/>
              <a:t>  Justification 1: 			1 </a:t>
            </a:r>
            <a:r>
              <a:rPr lang="en-US" sz="1400" baseline="30000" smtClean="0"/>
              <a:t>. </a:t>
            </a:r>
            <a:r>
              <a:rPr lang="en-US" smtClean="0"/>
              <a:t>X = X</a:t>
            </a:r>
          </a:p>
          <a:p>
            <a:pPr marL="228600" indent="-228600"/>
            <a:r>
              <a:rPr lang="en-US" smtClean="0"/>
              <a:t>  Justification 2: 			X + X’ = 1</a:t>
            </a:r>
          </a:p>
          <a:p>
            <a:pPr marL="228600" indent="-228600"/>
            <a:r>
              <a:rPr lang="en-US" smtClean="0"/>
              <a:t>  = AB + A’C + ABC + A’BC 	X(Y + Z) = XY + XZ (Distributive Law)</a:t>
            </a:r>
          </a:p>
          <a:p>
            <a:pPr marL="228600" indent="-228600"/>
            <a:r>
              <a:rPr lang="en-US" smtClean="0"/>
              <a:t>  = AB + ABC + A’C + A’BC  	X + Y = Y + X (Commutative Law)</a:t>
            </a:r>
          </a:p>
          <a:p>
            <a:pPr marL="228600" indent="-228600"/>
            <a:r>
              <a:rPr lang="en-US" smtClean="0"/>
              <a:t>  = AB </a:t>
            </a:r>
            <a:r>
              <a:rPr lang="en-US" sz="1400" baseline="30000" smtClean="0"/>
              <a:t>. </a:t>
            </a:r>
            <a:r>
              <a:rPr lang="en-US" smtClean="0"/>
              <a:t>1 + ABC + A’C </a:t>
            </a:r>
            <a:r>
              <a:rPr lang="en-US" sz="1400" baseline="30000" smtClean="0"/>
              <a:t>.</a:t>
            </a:r>
            <a:r>
              <a:rPr lang="en-US" smtClean="0"/>
              <a:t> 1 + A’C </a:t>
            </a:r>
            <a:r>
              <a:rPr lang="en-US" sz="1400" baseline="30000" smtClean="0"/>
              <a:t>.</a:t>
            </a:r>
            <a:r>
              <a:rPr lang="en-US" smtClean="0"/>
              <a:t> B X </a:t>
            </a:r>
            <a:r>
              <a:rPr lang="en-US" sz="1400" baseline="30000" smtClean="0"/>
              <a:t>.</a:t>
            </a:r>
            <a:r>
              <a:rPr lang="en-US" smtClean="0"/>
              <a:t> 1 = X, X </a:t>
            </a:r>
            <a:r>
              <a:rPr lang="en-US" sz="1400" baseline="30000" smtClean="0"/>
              <a:t>.</a:t>
            </a:r>
            <a:r>
              <a:rPr lang="en-US" smtClean="0"/>
              <a:t> Y = Y  </a:t>
            </a:r>
            <a:r>
              <a:rPr lang="en-US" sz="1400" baseline="30000" smtClean="0"/>
              <a:t>.</a:t>
            </a:r>
            <a:r>
              <a:rPr lang="en-US" smtClean="0"/>
              <a:t> X (Commutative Law)</a:t>
            </a:r>
          </a:p>
          <a:p>
            <a:pPr marL="228600" indent="-228600"/>
            <a:r>
              <a:rPr lang="en-US" smtClean="0"/>
              <a:t>  = AB (1 + C) + A’C (1 + B)  X(Y + Z) = XY +XZ (Distributive Law)</a:t>
            </a:r>
          </a:p>
          <a:p>
            <a:pPr marL="228600" indent="-228600"/>
            <a:r>
              <a:rPr lang="en-US" smtClean="0"/>
              <a:t>  = AB </a:t>
            </a:r>
            <a:r>
              <a:rPr lang="en-US" sz="1400" baseline="30000" smtClean="0"/>
              <a:t>. </a:t>
            </a:r>
            <a:r>
              <a:rPr lang="en-US" smtClean="0"/>
              <a:t>1</a:t>
            </a:r>
            <a:r>
              <a:rPr lang="en-US" sz="1400" smtClean="0"/>
              <a:t> + A’C </a:t>
            </a:r>
            <a:r>
              <a:rPr lang="en-US" sz="1400" baseline="30000" smtClean="0"/>
              <a:t>. </a:t>
            </a:r>
            <a:r>
              <a:rPr lang="en-US" smtClean="0"/>
              <a:t>1 = AB + A’C	X </a:t>
            </a:r>
            <a:r>
              <a:rPr lang="en-US" sz="1400" baseline="30000" smtClean="0"/>
              <a:t>. </a:t>
            </a:r>
            <a:r>
              <a:rPr lang="en-US" smtClean="0"/>
              <a:t>1 = X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47B2BA-4A6D-46D8-9174-6C542B40FC58}" type="slidenum">
              <a:rPr lang="en-US"/>
              <a:pPr/>
              <a:t>25</a:t>
            </a:fld>
            <a:endParaRPr lang="en-U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It is important that we do not USE DeMorgan’s Laws in doing this proof.</a:t>
            </a:r>
            <a:br>
              <a:rPr lang="en-US" smtClean="0"/>
            </a:br>
            <a:r>
              <a:rPr lang="en-US" smtClean="0"/>
              <a:t>This requires a different proof method. We will show that,  x’ . y’, satisfies</a:t>
            </a:r>
            <a:br>
              <a:rPr lang="en-US" smtClean="0"/>
            </a:br>
            <a:r>
              <a:rPr lang="en-US" smtClean="0"/>
              <a:t>the definition of the complement of (x + y), defined as (x + y)’  by</a:t>
            </a:r>
            <a:br>
              <a:rPr lang="en-US" smtClean="0"/>
            </a:br>
            <a:r>
              <a:rPr lang="en-US" smtClean="0"/>
              <a:t>DeMorgan’s Law.</a:t>
            </a:r>
          </a:p>
          <a:p>
            <a:r>
              <a:rPr lang="en-US" smtClean="0"/>
              <a:t>To show this we need to show that A + A’ = 1  and A</a:t>
            </a:r>
            <a:r>
              <a:rPr lang="en-US" baseline="30000" smtClean="0"/>
              <a:t>.</a:t>
            </a:r>
            <a:r>
              <a:rPr lang="en-US" smtClean="0"/>
              <a:t>A’ = 0 with</a:t>
            </a:r>
            <a:br>
              <a:rPr lang="en-US" smtClean="0"/>
            </a:br>
            <a:r>
              <a:rPr lang="en-US" smtClean="0"/>
              <a:t>A = x + y and A’ = x’</a:t>
            </a:r>
            <a:r>
              <a:rPr lang="en-US" baseline="12000" smtClean="0"/>
              <a:t>. </a:t>
            </a:r>
            <a:r>
              <a:rPr lang="en-US" smtClean="0"/>
              <a:t>y’. This proves that x’</a:t>
            </a:r>
            <a:r>
              <a:rPr lang="en-US" baseline="12000" smtClean="0"/>
              <a:t>. </a:t>
            </a:r>
            <a:r>
              <a:rPr lang="en-US" smtClean="0"/>
              <a:t>y’ = (x + y)’.</a:t>
            </a:r>
          </a:p>
          <a:p>
            <a:r>
              <a:rPr lang="en-US" smtClean="0"/>
              <a:t> Part 1: Show x + y + x’</a:t>
            </a:r>
            <a:r>
              <a:rPr lang="en-US" baseline="12000" smtClean="0"/>
              <a:t>. </a:t>
            </a:r>
            <a:r>
              <a:rPr lang="en-US" smtClean="0"/>
              <a:t>y’ = 1. </a:t>
            </a:r>
          </a:p>
          <a:p>
            <a:r>
              <a:rPr lang="en-US" smtClean="0"/>
              <a:t>x + y + x’</a:t>
            </a:r>
            <a:r>
              <a:rPr lang="en-US" baseline="12000" smtClean="0"/>
              <a:t>. </a:t>
            </a:r>
            <a:r>
              <a:rPr lang="en-US" smtClean="0"/>
              <a:t>y’ </a:t>
            </a:r>
          </a:p>
          <a:p>
            <a:r>
              <a:rPr lang="en-US" smtClean="0"/>
              <a:t>= (x + y + x’) (x + y + y’)  	X + YZ = (X + Y)(X + Z) (Distributive Law)</a:t>
            </a:r>
          </a:p>
          <a:p>
            <a:r>
              <a:rPr lang="en-US" smtClean="0"/>
              <a:t>= (x + x’ + y) (x + y + y’)		X + Y = Y + X (Commutative Law)</a:t>
            </a:r>
          </a:p>
          <a:p>
            <a:r>
              <a:rPr lang="en-US" smtClean="0"/>
              <a:t>= (1 + y)(x + 1)			X + X’ = 1</a:t>
            </a:r>
          </a:p>
          <a:p>
            <a:r>
              <a:rPr lang="en-US" smtClean="0"/>
              <a:t>= 1 </a:t>
            </a:r>
            <a:r>
              <a:rPr lang="en-US" baseline="12000" smtClean="0"/>
              <a:t>. </a:t>
            </a:r>
            <a:r>
              <a:rPr lang="en-US" smtClean="0"/>
              <a:t>1  				1 + X = 1</a:t>
            </a:r>
          </a:p>
          <a:p>
            <a:r>
              <a:rPr lang="en-US" smtClean="0"/>
              <a:t>= 1					1 </a:t>
            </a:r>
            <a:r>
              <a:rPr lang="en-US" baseline="12000" smtClean="0"/>
              <a:t>.</a:t>
            </a:r>
            <a:r>
              <a:rPr lang="en-US" smtClean="0"/>
              <a:t> X = 1</a:t>
            </a:r>
          </a:p>
          <a:p>
            <a:r>
              <a:rPr lang="en-US" smtClean="0"/>
              <a:t>Part 2: Show (x + y) </a:t>
            </a:r>
            <a:r>
              <a:rPr lang="en-US" baseline="12000" smtClean="0"/>
              <a:t>.</a:t>
            </a:r>
            <a:r>
              <a:rPr lang="en-US" smtClean="0"/>
              <a:t> x’</a:t>
            </a:r>
            <a:r>
              <a:rPr lang="en-US" baseline="12000" smtClean="0"/>
              <a:t>. </a:t>
            </a:r>
            <a:r>
              <a:rPr lang="en-US" smtClean="0"/>
              <a:t>y’ = 0.</a:t>
            </a:r>
          </a:p>
          <a:p>
            <a:r>
              <a:rPr lang="en-US" smtClean="0"/>
              <a:t>   (x + y) </a:t>
            </a:r>
            <a:r>
              <a:rPr lang="en-US" baseline="12000" smtClean="0"/>
              <a:t>.</a:t>
            </a:r>
            <a:r>
              <a:rPr lang="en-US" smtClean="0"/>
              <a:t> x’</a:t>
            </a:r>
            <a:r>
              <a:rPr lang="en-US" baseline="12000" smtClean="0"/>
              <a:t>. </a:t>
            </a:r>
            <a:r>
              <a:rPr lang="en-US" smtClean="0"/>
              <a:t>y’ </a:t>
            </a:r>
          </a:p>
          <a:p>
            <a:r>
              <a:rPr lang="en-US" smtClean="0"/>
              <a:t>= (x </a:t>
            </a:r>
            <a:r>
              <a:rPr lang="en-US" baseline="12000" smtClean="0"/>
              <a:t>.</a:t>
            </a:r>
            <a:r>
              <a:rPr lang="en-US" smtClean="0"/>
              <a:t> x’</a:t>
            </a:r>
            <a:r>
              <a:rPr lang="en-US" baseline="12000" smtClean="0"/>
              <a:t>. </a:t>
            </a:r>
            <a:r>
              <a:rPr lang="en-US" smtClean="0"/>
              <a:t>y’ + y </a:t>
            </a:r>
            <a:r>
              <a:rPr lang="en-US" baseline="12000" smtClean="0"/>
              <a:t>.</a:t>
            </a:r>
            <a:r>
              <a:rPr lang="en-US" smtClean="0"/>
              <a:t> x’</a:t>
            </a:r>
            <a:r>
              <a:rPr lang="en-US" baseline="12000" smtClean="0"/>
              <a:t>. </a:t>
            </a:r>
            <a:r>
              <a:rPr lang="en-US" smtClean="0"/>
              <a:t>y’)		X (Y + Z) = XY + XZ (Distributive Law)</a:t>
            </a:r>
          </a:p>
          <a:p>
            <a:r>
              <a:rPr lang="en-US" smtClean="0"/>
              <a:t>= (x </a:t>
            </a:r>
            <a:r>
              <a:rPr lang="en-US" baseline="12000" smtClean="0"/>
              <a:t>.</a:t>
            </a:r>
            <a:r>
              <a:rPr lang="en-US" smtClean="0"/>
              <a:t> x’</a:t>
            </a:r>
            <a:r>
              <a:rPr lang="en-US" baseline="12000" smtClean="0"/>
              <a:t>. </a:t>
            </a:r>
            <a:r>
              <a:rPr lang="en-US" smtClean="0"/>
              <a:t>y’ + y </a:t>
            </a:r>
            <a:r>
              <a:rPr lang="en-US" baseline="12000" smtClean="0"/>
              <a:t>. </a:t>
            </a:r>
            <a:r>
              <a:rPr lang="en-US" smtClean="0"/>
              <a:t>y’ </a:t>
            </a:r>
            <a:r>
              <a:rPr lang="en-US" baseline="12000" smtClean="0"/>
              <a:t>. </a:t>
            </a:r>
            <a:r>
              <a:rPr lang="en-US" smtClean="0"/>
              <a:t>x’)		XY = YX (Commutative Law)</a:t>
            </a:r>
          </a:p>
          <a:p>
            <a:r>
              <a:rPr lang="en-US" smtClean="0"/>
              <a:t>= (0 </a:t>
            </a:r>
            <a:r>
              <a:rPr lang="en-US" baseline="12000" smtClean="0"/>
              <a:t>. </a:t>
            </a:r>
            <a:r>
              <a:rPr lang="en-US" smtClean="0"/>
              <a:t>y’ + 0 </a:t>
            </a:r>
            <a:r>
              <a:rPr lang="en-US" baseline="12000" smtClean="0"/>
              <a:t>. </a:t>
            </a:r>
            <a:r>
              <a:rPr lang="en-US" smtClean="0"/>
              <a:t>x’)			X </a:t>
            </a:r>
            <a:r>
              <a:rPr lang="en-US" baseline="12000" smtClean="0"/>
              <a:t>. </a:t>
            </a:r>
            <a:r>
              <a:rPr lang="en-US" smtClean="0"/>
              <a:t>X’ = 0</a:t>
            </a:r>
          </a:p>
          <a:p>
            <a:r>
              <a:rPr lang="en-US" smtClean="0"/>
              <a:t>= (0 + 0)				0 </a:t>
            </a:r>
            <a:r>
              <a:rPr lang="en-US" baseline="12000" smtClean="0"/>
              <a:t>. </a:t>
            </a:r>
            <a:r>
              <a:rPr lang="en-US" smtClean="0"/>
              <a:t>X = 0</a:t>
            </a:r>
          </a:p>
          <a:p>
            <a:r>
              <a:rPr lang="en-US" smtClean="0"/>
              <a:t>= 0					X + 0 = X (With X = 0)</a:t>
            </a:r>
          </a:p>
          <a:p>
            <a:r>
              <a:rPr lang="en-US" smtClean="0"/>
              <a:t>Based on the above two parts, x’y’ = (x + y)’</a:t>
            </a:r>
          </a:p>
          <a:p>
            <a:r>
              <a:rPr lang="en-US" smtClean="0"/>
              <a:t>The second DeMorgans’ law is proved by duality. Note that DeMorgan’s</a:t>
            </a:r>
            <a:br>
              <a:rPr lang="en-US" smtClean="0"/>
            </a:br>
            <a:r>
              <a:rPr lang="en-US" smtClean="0"/>
              <a:t>Law, given as an identity is not an axiom in the sense that it can be</a:t>
            </a:r>
            <a:br>
              <a:rPr lang="en-US" smtClean="0"/>
            </a:br>
            <a:r>
              <a:rPr lang="en-US" smtClean="0"/>
              <a:t>proved using the other identities. 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4E2EB2-79B3-4D66-A392-E9BA4B004FD5}" type="slidenum">
              <a:rPr lang="en-US"/>
              <a:pPr/>
              <a:t>26</a:t>
            </a:fld>
            <a:endParaRPr lang="en-U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F3 is 1 for x’y’z’, x’yz, xy’z’ and xy’z =&gt; F3 = 1,0,0,1,1,1,0,0</a:t>
            </a:r>
          </a:p>
          <a:p>
            <a:r>
              <a:rPr lang="en-US" smtClean="0"/>
              <a:t> F4 is 1 for xy’z’, xy’z, x’y’z and x’y z =&gt; F4 = 0,1,0,1,1,1,0,0</a:t>
            </a:r>
          </a:p>
          <a:p>
            <a:endParaRPr lang="en-US" smtClean="0"/>
          </a:p>
          <a:p>
            <a:r>
              <a:rPr lang="en-US" smtClean="0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53308F-809B-4A6E-9BE5-985AB534E6A1}" type="slidenum">
              <a:rPr lang="en-US"/>
              <a:pPr/>
              <a:t>27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F3 is 1 for x’y’z’, x’yz, xy’z’ and xy’z =&gt; F3 = 1,0,0,1,1,1,0,0</a:t>
            </a:r>
          </a:p>
          <a:p>
            <a:r>
              <a:rPr lang="en-US" smtClean="0"/>
              <a:t> F4 is 1 for xy’z’, xy’z, x’y’z and x’y z =&gt; F4 = 0,1,0,1,1,1,0,0</a:t>
            </a:r>
          </a:p>
          <a:p>
            <a:endParaRPr lang="en-US" smtClean="0"/>
          </a:p>
          <a:p>
            <a:r>
              <a:rPr lang="en-US" smtClean="0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8E5FE5-7237-4807-80D4-1470768CB2DA}" type="slidenum">
              <a:rPr lang="en-US"/>
              <a:pPr/>
              <a:t>29</a:t>
            </a:fld>
            <a:endParaRPr lang="en-U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r>
              <a:rPr lang="en-US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6"/>
          <p:cNvSpPr txBox="1">
            <a:spLocks noChangeArrowheads="1"/>
          </p:cNvSpPr>
          <p:nvPr userDrawn="1"/>
        </p:nvSpPr>
        <p:spPr bwMode="auto">
          <a:xfrm>
            <a:off x="1833563" y="5167313"/>
            <a:ext cx="591343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>
                <a:solidFill>
                  <a:schemeClr val="tx1"/>
                </a:solidFill>
              </a:rPr>
              <a:t>Charles Kime &amp; Thomas Kaminski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="0">
                <a:solidFill>
                  <a:schemeClr val="tx1"/>
                </a:solidFill>
                <a:cs typeface="Times New Roman" pitchFamily="18" charset="0"/>
              </a:rPr>
              <a:t>© 2004 Pearson Education, Inc.</a:t>
            </a:r>
            <a:br>
              <a:rPr lang="en-US" sz="2200" b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2200" b="0">
                <a:solidFill>
                  <a:schemeClr val="tx1"/>
                </a:solidFill>
                <a:cs typeface="Times New Roman" pitchFamily="18" charset="0"/>
                <a:hlinkClick r:id="rId2" action="ppaction://hlinksldjump"/>
              </a:rPr>
              <a:t>Terms of Use</a:t>
            </a:r>
            <a:r>
              <a:rPr lang="en-US" sz="2200" b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en-US" sz="2200" b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1800" b="0">
                <a:solidFill>
                  <a:schemeClr val="tx1"/>
                </a:solidFill>
                <a:cs typeface="Times New Roman" pitchFamily="18" charset="0"/>
              </a:rPr>
              <a:t>(Hyperlinks are active in View Show mode)</a:t>
            </a:r>
          </a:p>
        </p:txBody>
      </p:sp>
      <p:sp>
        <p:nvSpPr>
          <p:cNvPr id="3" name="Text Box 14"/>
          <p:cNvSpPr txBox="1">
            <a:spLocks noChangeArrowheads="1"/>
          </p:cNvSpPr>
          <p:nvPr userDrawn="1"/>
        </p:nvSpPr>
        <p:spPr bwMode="auto">
          <a:xfrm>
            <a:off x="1301750" y="2847975"/>
            <a:ext cx="69786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4000">
                <a:solidFill>
                  <a:schemeClr val="hlink"/>
                </a:solidFill>
                <a:latin typeface="Helvetica" pitchFamily="34" charset="0"/>
              </a:rPr>
              <a:t>Chapter 1 – Digital Computers and Information</a:t>
            </a:r>
          </a:p>
        </p:txBody>
      </p:sp>
      <p:sp>
        <p:nvSpPr>
          <p:cNvPr id="4" name="Text Box 17"/>
          <p:cNvSpPr txBox="1">
            <a:spLocks noChangeArrowheads="1"/>
          </p:cNvSpPr>
          <p:nvPr userDrawn="1"/>
        </p:nvSpPr>
        <p:spPr bwMode="auto">
          <a:xfrm>
            <a:off x="904875" y="217963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3200">
                <a:solidFill>
                  <a:schemeClr val="tx1"/>
                </a:solidFill>
              </a:rPr>
              <a:t>Logic and Computer Design Fundamentals</a:t>
            </a:r>
          </a:p>
        </p:txBody>
      </p:sp>
      <p:sp>
        <p:nvSpPr>
          <p:cNvPr id="5" name="Line 19"/>
          <p:cNvSpPr>
            <a:spLocks noChangeShapeType="1"/>
          </p:cNvSpPr>
          <p:nvPr userDrawn="1"/>
        </p:nvSpPr>
        <p:spPr bwMode="auto">
          <a:xfrm>
            <a:off x="579438" y="1935163"/>
            <a:ext cx="80152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1B5EFA4B-494D-400A-A65B-809E0ED401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8438" y="0"/>
            <a:ext cx="1943100" cy="6342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963" y="0"/>
            <a:ext cx="5680075" cy="6342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436CC8DE-7335-4B2B-9B17-FA8F13440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63" y="0"/>
            <a:ext cx="7772400" cy="1020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DAF9735F-5885-44E3-BE4E-1993BCCA3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63" y="0"/>
            <a:ext cx="7772400" cy="1020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1538" y="1314450"/>
            <a:ext cx="3810000" cy="24368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81538" y="3903663"/>
            <a:ext cx="3810000" cy="243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D0F4FD29-BB98-41D2-9209-BB4699406E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53067DB0-E4DB-4840-A64F-4CF445B0AC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2B19F299-0C65-481D-93F2-430E795A5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559DE9BF-4F95-46D2-8400-6069B3EF5F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2813687F-47D7-416E-84C3-4A5D2212C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16BBAC0E-865F-42AE-8ECC-5BE41A1241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26008F7D-1216-4514-8833-BA32035BC1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5E61CC58-1FF1-4375-9AD5-EF245E29A4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B96DCA9C-6659-49D0-8594-B8911B7834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3" descr="watermark"/>
          <p:cNvPicPr>
            <a:picLocks noChangeAspect="1" noChangeArrowheads="1"/>
          </p:cNvPicPr>
          <p:nvPr userDrawn="1"/>
        </p:nvPicPr>
        <p:blipFill>
          <a:blip r:embed="rId15" cstate="print"/>
          <a:srcRect t="39345"/>
          <a:stretch>
            <a:fillRect/>
          </a:stretch>
        </p:blipFill>
        <p:spPr bwMode="auto">
          <a:xfrm>
            <a:off x="693738" y="6353175"/>
            <a:ext cx="2230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2" name="Text Box 28"/>
          <p:cNvSpPr txBox="1">
            <a:spLocks noChangeArrowheads="1"/>
          </p:cNvSpPr>
          <p:nvPr userDrawn="1"/>
        </p:nvSpPr>
        <p:spPr bwMode="auto">
          <a:xfrm>
            <a:off x="696913" y="6338888"/>
            <a:ext cx="272891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n-US" sz="2800"/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314450"/>
            <a:ext cx="777240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515100"/>
            <a:ext cx="19177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600" b="0" smtClean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Chapter 1            </a:t>
            </a:r>
            <a:fld id="{846399C6-4ACD-4975-8EF5-EE1AAECBF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Line 14"/>
          <p:cNvSpPr>
            <a:spLocks noChangeShapeType="1"/>
          </p:cNvSpPr>
          <p:nvPr userDrawn="1"/>
        </p:nvSpPr>
        <p:spPr bwMode="auto">
          <a:xfrm>
            <a:off x="581025" y="1173163"/>
            <a:ext cx="80152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35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5963" y="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50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78.png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5.bin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6.bin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5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2.doc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2.png"/><Relationship Id="rId4" Type="http://schemas.openxmlformats.org/officeDocument/2006/relationships/oleObject" Target="../embeddings/oleObject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png"/><Relationship Id="rId5" Type="http://schemas.openxmlformats.org/officeDocument/2006/relationships/oleObject" Target="../embeddings/Microsoft_Office_Word_97_-_2003_Document3.doc"/><Relationship Id="rId4" Type="http://schemas.openxmlformats.org/officeDocument/2006/relationships/oleObject" Target="../embeddings/oleObject5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4.png"/><Relationship Id="rId5" Type="http://schemas.openxmlformats.org/officeDocument/2006/relationships/oleObject" Target="../embeddings/Microsoft_Office_Word_97_-_2003_Document4.doc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2.png"/><Relationship Id="rId4" Type="http://schemas.openxmlformats.org/officeDocument/2006/relationships/oleObject" Target="../embeddings/oleObject12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Microsoft_Office_Word_97_-_2003_Document5.doc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6.bin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1.png"/><Relationship Id="rId4" Type="http://schemas.openxmlformats.org/officeDocument/2006/relationships/oleObject" Target="../embeddings/oleObject19.bin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4.png"/><Relationship Id="rId4" Type="http://schemas.openxmlformats.org/officeDocument/2006/relationships/oleObject" Target="../embeddings/oleObject21.bin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22.bin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4"/>
          <p:cNvSpPr>
            <a:spLocks noChangeArrowheads="1"/>
          </p:cNvSpPr>
          <p:nvPr/>
        </p:nvSpPr>
        <p:spPr bwMode="auto">
          <a:xfrm>
            <a:off x="1517650" y="738188"/>
            <a:ext cx="6070600" cy="1027974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COE 202: Digital Logic Design</a:t>
            </a:r>
          </a:p>
          <a:p>
            <a:pPr algn="ctr">
              <a:buFont typeface="Wingdings" pitchFamily="2" charset="2"/>
              <a:buNone/>
            </a:pPr>
            <a:r>
              <a:rPr lang="en-US" sz="2400" b="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Courtesy of Dr </a:t>
            </a:r>
            <a:r>
              <a:rPr lang="en-US" sz="2400" b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Radwan E Abdel-Aal</a:t>
            </a:r>
          </a:p>
        </p:txBody>
      </p:sp>
      <p:sp>
        <p:nvSpPr>
          <p:cNvPr id="25603" name="Rectangle 15"/>
          <p:cNvSpPr>
            <a:spLocks noChangeArrowheads="1"/>
          </p:cNvSpPr>
          <p:nvPr/>
        </p:nvSpPr>
        <p:spPr bwMode="auto">
          <a:xfrm>
            <a:off x="985838" y="2220913"/>
            <a:ext cx="7586662" cy="5794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en-US" sz="320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Rectangle 13"/>
          <p:cNvSpPr>
            <a:spLocks noChangeArrowheads="1"/>
          </p:cNvSpPr>
          <p:nvPr/>
        </p:nvSpPr>
        <p:spPr bwMode="auto">
          <a:xfrm rot="10800000" flipV="1">
            <a:off x="893763" y="2743200"/>
            <a:ext cx="7383462" cy="14335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4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Unit 2</a:t>
            </a:r>
          </a:p>
          <a:p>
            <a:pPr algn="ctr">
              <a:buFont typeface="Wingdings" pitchFamily="2" charset="2"/>
              <a:buNone/>
            </a:pPr>
            <a:r>
              <a:rPr lang="en-US" sz="4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Binary Logic and Gates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833FFC4-6EA0-4632-B26C-BCB230E5F450}" type="slidenum">
              <a:rPr lang="en-US"/>
              <a:pPr/>
              <a:t>10</a:t>
            </a:fld>
            <a:endParaRPr lang="en-US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4625" y="1295400"/>
            <a:ext cx="4559300" cy="5562600"/>
          </a:xfrm>
          <a:noFill/>
        </p:spPr>
        <p:txBody>
          <a:bodyPr lIns="0" tIns="0" rIns="0" bIns="0"/>
          <a:lstStyle/>
          <a:p>
            <a:pPr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Basically…</a:t>
            </a: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Using Switches</a:t>
            </a:r>
          </a:p>
          <a:p>
            <a:pPr>
              <a:buFont typeface="Wingdings" pitchFamily="2" charset="2"/>
              <a:buNone/>
            </a:pP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Input/Output Definitions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Input: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logic 1 is </a:t>
            </a:r>
            <a:r>
              <a:rPr lang="en-US" u="sng" smtClean="0">
                <a:latin typeface="Arial" pitchFamily="34" charset="0"/>
                <a:cs typeface="Arial" pitchFamily="34" charset="0"/>
              </a:rPr>
              <a:t>switch closed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logic 0 is </a:t>
            </a:r>
            <a:r>
              <a:rPr lang="en-US" u="sng" smtClean="0">
                <a:latin typeface="Arial" pitchFamily="34" charset="0"/>
                <a:cs typeface="Arial" pitchFamily="34" charset="0"/>
              </a:rPr>
              <a:t>switch open</a:t>
            </a:r>
            <a:endParaRPr 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Output: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logic 1 is </a:t>
            </a:r>
            <a:r>
              <a:rPr lang="en-US" u="sng" smtClean="0">
                <a:latin typeface="Arial" pitchFamily="34" charset="0"/>
                <a:cs typeface="Arial" pitchFamily="34" charset="0"/>
              </a:rPr>
              <a:t>lamp on</a:t>
            </a: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logic 0 is </a:t>
            </a:r>
            <a:r>
              <a:rPr lang="en-US" u="sng" smtClean="0">
                <a:latin typeface="Arial" pitchFamily="34" charset="0"/>
                <a:cs typeface="Arial" pitchFamily="34" charset="0"/>
              </a:rPr>
              <a:t>lamp off</a:t>
            </a:r>
            <a:r>
              <a:rPr lang="en-US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title"/>
          </p:nvPr>
        </p:nvSpPr>
        <p:spPr>
          <a:xfrm>
            <a:off x="541338" y="255588"/>
            <a:ext cx="8315325" cy="673100"/>
          </a:xfrm>
        </p:spPr>
        <p:txBody>
          <a:bodyPr/>
          <a:lstStyle/>
          <a:p>
            <a:r>
              <a:rPr lang="en-US" sz="2800" b="0" smtClean="0"/>
              <a:t>Practical Implementation of the                                  Basic Logic Functions (Gates) </a:t>
            </a:r>
          </a:p>
        </p:txBody>
      </p:sp>
      <p:sp>
        <p:nvSpPr>
          <p:cNvPr id="33797" name="Rectangle 67"/>
          <p:cNvSpPr>
            <a:spLocks noChangeArrowheads="1"/>
          </p:cNvSpPr>
          <p:nvPr/>
        </p:nvSpPr>
        <p:spPr bwMode="auto">
          <a:xfrm>
            <a:off x="10750550" y="4367213"/>
            <a:ext cx="476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500" b="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pic>
        <p:nvPicPr>
          <p:cNvPr id="33798" name="Picture 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9888" y="1476375"/>
            <a:ext cx="3433762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0" y="3105150"/>
            <a:ext cx="34305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0" y="4992688"/>
            <a:ext cx="3230563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7363" y="4845050"/>
            <a:ext cx="3303587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4654550"/>
            <a:ext cx="1379538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3" name="Text Box 102"/>
          <p:cNvSpPr txBox="1">
            <a:spLocks noChangeArrowheads="1"/>
          </p:cNvSpPr>
          <p:nvPr/>
        </p:nvSpPr>
        <p:spPr bwMode="auto">
          <a:xfrm>
            <a:off x="255588" y="4767263"/>
            <a:ext cx="3846512" cy="13335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 today’s computers, </a:t>
            </a:r>
          </a:p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Switches are implemented </a:t>
            </a:r>
          </a:p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using 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transistors, e.g. 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endParaRPr lang="en-US" sz="2400" b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804" name="Text Box 103"/>
          <p:cNvSpPr txBox="1">
            <a:spLocks noChangeArrowheads="1"/>
          </p:cNvSpPr>
          <p:nvPr/>
        </p:nvSpPr>
        <p:spPr bwMode="auto">
          <a:xfrm>
            <a:off x="387350" y="6096000"/>
            <a:ext cx="3081338" cy="762000"/>
          </a:xfrm>
          <a:prstGeom prst="rect">
            <a:avLst/>
          </a:prstGeom>
          <a:solidFill>
            <a:srgbClr val="CCFFCC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0 = Low Voltage, e.g. 0 V</a:t>
            </a:r>
          </a:p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 = High Voltage, e.g. 3 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8072A23-70A0-4C44-91A6-C39B187B4686}" type="slidenum">
              <a:rPr lang="en-US"/>
              <a:pPr/>
              <a:t>100</a:t>
            </a:fld>
            <a:endParaRPr lang="en-US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>
          <a:xfrm>
            <a:off x="506413" y="427038"/>
            <a:ext cx="7772400" cy="696912"/>
          </a:xfrm>
        </p:spPr>
        <p:txBody>
          <a:bodyPr/>
          <a:lstStyle/>
          <a:p>
            <a:r>
              <a:rPr lang="en-US" sz="2800" b="0" smtClean="0"/>
              <a:t>Example: BCD “5 or More” (BCD codes 6,7,8,9)</a:t>
            </a:r>
          </a:p>
        </p:txBody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8838" y="1214438"/>
            <a:ext cx="8285162" cy="5027612"/>
          </a:xfrm>
        </p:spPr>
        <p:txBody>
          <a:bodyPr/>
          <a:lstStyle/>
          <a:p>
            <a:pPr>
              <a:tabLst>
                <a:tab pos="2743200" algn="l"/>
              </a:tabLst>
            </a:pPr>
            <a:r>
              <a:rPr lang="en-US" sz="2800" b="1" smtClean="0">
                <a:cs typeface="Times New Roman" pitchFamily="18" charset="0"/>
              </a:rPr>
              <a:t>The map below gives a function F1(w,x,y,z) which is defined as "5 or more" over BCD inputs.     With the don't cares used for the 6 non-BCD input combinations:</a:t>
            </a:r>
          </a:p>
          <a:p>
            <a:pPr>
              <a:tabLst>
                <a:tab pos="2743200" algn="l"/>
              </a:tabLst>
            </a:pPr>
            <a:endParaRPr lang="en-US" sz="2800" b="1" smtClean="0">
              <a:cs typeface="Times New Roman" pitchFamily="18" charset="0"/>
            </a:endParaRPr>
          </a:p>
          <a:p>
            <a:pPr>
              <a:tabLst>
                <a:tab pos="2743200" algn="l"/>
              </a:tabLst>
            </a:pPr>
            <a:endParaRPr lang="en-US" sz="2800" b="1" smtClean="0">
              <a:cs typeface="Times New Roman" pitchFamily="18" charset="0"/>
            </a:endParaRPr>
          </a:p>
          <a:p>
            <a:pPr marL="2514600" lvl="4">
              <a:buFont typeface="Wingdings" pitchFamily="2" charset="2"/>
              <a:buNone/>
              <a:tabLst>
                <a:tab pos="2743200" algn="l"/>
              </a:tabLst>
            </a:pPr>
            <a:r>
              <a:rPr lang="en-US" sz="2800" b="1" smtClean="0">
                <a:cs typeface="Times New Roman" pitchFamily="18" charset="0"/>
              </a:rPr>
              <a:t>F1 (w,x,y,z) = w + x z + x y</a:t>
            </a:r>
            <a:endParaRPr lang="en-US" sz="2400" b="1" smtClean="0">
              <a:solidFill>
                <a:srgbClr val="FF0000"/>
              </a:solidFill>
              <a:cs typeface="Times New Roman" pitchFamily="18" charset="0"/>
            </a:endParaRPr>
          </a:p>
          <a:p>
            <a:pPr marL="2514600" lvl="4">
              <a:tabLst>
                <a:tab pos="2743200" algn="l"/>
              </a:tabLst>
            </a:pPr>
            <a:r>
              <a:rPr lang="en-US" sz="2400" b="1" smtClean="0">
                <a:cs typeface="Times New Roman" pitchFamily="18" charset="0"/>
              </a:rPr>
              <a:t>This is much lower in cost than F2 where the “don't cares” were treated as "0"</a:t>
            </a:r>
            <a:endParaRPr lang="en-US" sz="2400" smtClean="0">
              <a:cs typeface="Times New Roman" pitchFamily="18" charset="0"/>
            </a:endParaRPr>
          </a:p>
          <a:p>
            <a:pPr marL="2514600" lvl="4">
              <a:buFont typeface="Wingdings" pitchFamily="2" charset="2"/>
              <a:buNone/>
              <a:tabLst>
                <a:tab pos="2743200" algn="l"/>
              </a:tabLst>
            </a:pPr>
            <a:r>
              <a:rPr lang="en-US" sz="2400" smtClean="0">
                <a:cs typeface="Times New Roman" pitchFamily="18" charset="0"/>
              </a:rPr>
              <a:t>                                                                </a:t>
            </a:r>
            <a:endParaRPr lang="en-US" sz="2400" b="1" smtClean="0">
              <a:solidFill>
                <a:srgbClr val="6600FF"/>
              </a:solidFill>
              <a:cs typeface="Times New Roman" pitchFamily="18" charset="0"/>
            </a:endParaRPr>
          </a:p>
        </p:txBody>
      </p:sp>
      <p:sp>
        <p:nvSpPr>
          <p:cNvPr id="108549" name="Rectangle 4"/>
          <p:cNvSpPr>
            <a:spLocks noChangeArrowheads="1"/>
          </p:cNvSpPr>
          <p:nvPr/>
        </p:nvSpPr>
        <p:spPr bwMode="auto">
          <a:xfrm>
            <a:off x="511175" y="3322638"/>
            <a:ext cx="2101850" cy="2020887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0" name="Rectangle 5"/>
          <p:cNvSpPr>
            <a:spLocks noChangeArrowheads="1"/>
          </p:cNvSpPr>
          <p:nvPr/>
        </p:nvSpPr>
        <p:spPr bwMode="auto">
          <a:xfrm>
            <a:off x="1497013" y="5505450"/>
            <a:ext cx="1301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  <a:latin typeface="SWISS" charset="0"/>
              </a:rPr>
              <a:t>z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51" name="Rectangle 6"/>
          <p:cNvSpPr>
            <a:spLocks noChangeArrowheads="1"/>
          </p:cNvSpPr>
          <p:nvPr/>
        </p:nvSpPr>
        <p:spPr bwMode="auto">
          <a:xfrm>
            <a:off x="182563" y="4741863"/>
            <a:ext cx="211137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  <a:latin typeface="SWISS" charset="0"/>
              </a:rPr>
              <a:t>w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52" name="Line 7"/>
          <p:cNvSpPr>
            <a:spLocks noChangeShapeType="1"/>
          </p:cNvSpPr>
          <p:nvPr/>
        </p:nvSpPr>
        <p:spPr bwMode="auto">
          <a:xfrm>
            <a:off x="182563" y="4338638"/>
            <a:ext cx="2430462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3" name="Line 8"/>
          <p:cNvSpPr>
            <a:spLocks noChangeShapeType="1"/>
          </p:cNvSpPr>
          <p:nvPr/>
        </p:nvSpPr>
        <p:spPr bwMode="auto">
          <a:xfrm>
            <a:off x="1562100" y="3068638"/>
            <a:ext cx="1588" cy="2287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4" name="Line 9"/>
          <p:cNvSpPr>
            <a:spLocks noChangeShapeType="1"/>
          </p:cNvSpPr>
          <p:nvPr/>
        </p:nvSpPr>
        <p:spPr bwMode="auto">
          <a:xfrm>
            <a:off x="1036638" y="3322638"/>
            <a:ext cx="1587" cy="2414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5" name="Line 10"/>
          <p:cNvSpPr>
            <a:spLocks noChangeShapeType="1"/>
          </p:cNvSpPr>
          <p:nvPr/>
        </p:nvSpPr>
        <p:spPr bwMode="auto">
          <a:xfrm>
            <a:off x="2087563" y="3322638"/>
            <a:ext cx="1587" cy="2414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6" name="Line 11"/>
          <p:cNvSpPr>
            <a:spLocks noChangeShapeType="1"/>
          </p:cNvSpPr>
          <p:nvPr/>
        </p:nvSpPr>
        <p:spPr bwMode="auto">
          <a:xfrm>
            <a:off x="511175" y="4848225"/>
            <a:ext cx="243046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7" name="Line 12"/>
          <p:cNvSpPr>
            <a:spLocks noChangeShapeType="1"/>
          </p:cNvSpPr>
          <p:nvPr/>
        </p:nvSpPr>
        <p:spPr bwMode="auto">
          <a:xfrm>
            <a:off x="511175" y="3830638"/>
            <a:ext cx="2430463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58" name="Rectangle 13"/>
          <p:cNvSpPr>
            <a:spLocks noChangeArrowheads="1"/>
          </p:cNvSpPr>
          <p:nvPr/>
        </p:nvSpPr>
        <p:spPr bwMode="auto">
          <a:xfrm>
            <a:off x="904875" y="3630613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59" name="Rectangle 14"/>
          <p:cNvSpPr>
            <a:spLocks noChangeArrowheads="1"/>
          </p:cNvSpPr>
          <p:nvPr/>
        </p:nvSpPr>
        <p:spPr bwMode="auto">
          <a:xfrm>
            <a:off x="1430338" y="3630613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0" name="Rectangle 15"/>
          <p:cNvSpPr>
            <a:spLocks noChangeArrowheads="1"/>
          </p:cNvSpPr>
          <p:nvPr/>
        </p:nvSpPr>
        <p:spPr bwMode="auto">
          <a:xfrm>
            <a:off x="1955800" y="3630613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3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1" name="Rectangle 16"/>
          <p:cNvSpPr>
            <a:spLocks noChangeArrowheads="1"/>
          </p:cNvSpPr>
          <p:nvPr/>
        </p:nvSpPr>
        <p:spPr bwMode="auto">
          <a:xfrm>
            <a:off x="2481263" y="3630613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2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2" name="Rectangle 17"/>
          <p:cNvSpPr>
            <a:spLocks noChangeArrowheads="1"/>
          </p:cNvSpPr>
          <p:nvPr/>
        </p:nvSpPr>
        <p:spPr bwMode="auto">
          <a:xfrm>
            <a:off x="904875" y="4140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4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3" name="Rectangle 18"/>
          <p:cNvSpPr>
            <a:spLocks noChangeArrowheads="1"/>
          </p:cNvSpPr>
          <p:nvPr/>
        </p:nvSpPr>
        <p:spPr bwMode="auto">
          <a:xfrm>
            <a:off x="1430338" y="4140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5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4" name="Rectangle 19"/>
          <p:cNvSpPr>
            <a:spLocks noChangeArrowheads="1"/>
          </p:cNvSpPr>
          <p:nvPr/>
        </p:nvSpPr>
        <p:spPr bwMode="auto">
          <a:xfrm>
            <a:off x="1955800" y="4140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7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5" name="Rectangle 20"/>
          <p:cNvSpPr>
            <a:spLocks noChangeArrowheads="1"/>
          </p:cNvSpPr>
          <p:nvPr/>
        </p:nvSpPr>
        <p:spPr bwMode="auto">
          <a:xfrm>
            <a:off x="2481263" y="4140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6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6" name="Rectangle 21"/>
          <p:cNvSpPr>
            <a:spLocks noChangeArrowheads="1"/>
          </p:cNvSpPr>
          <p:nvPr/>
        </p:nvSpPr>
        <p:spPr bwMode="auto">
          <a:xfrm>
            <a:off x="839788" y="4648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12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7" name="Rectangle 22"/>
          <p:cNvSpPr>
            <a:spLocks noChangeArrowheads="1"/>
          </p:cNvSpPr>
          <p:nvPr/>
        </p:nvSpPr>
        <p:spPr bwMode="auto">
          <a:xfrm>
            <a:off x="1365250" y="4648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13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8" name="Rectangle 23"/>
          <p:cNvSpPr>
            <a:spLocks noChangeArrowheads="1"/>
          </p:cNvSpPr>
          <p:nvPr/>
        </p:nvSpPr>
        <p:spPr bwMode="auto">
          <a:xfrm>
            <a:off x="1890713" y="4648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15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69" name="Rectangle 24"/>
          <p:cNvSpPr>
            <a:spLocks noChangeArrowheads="1"/>
          </p:cNvSpPr>
          <p:nvPr/>
        </p:nvSpPr>
        <p:spPr bwMode="auto">
          <a:xfrm>
            <a:off x="2416175" y="4648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14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0" name="Rectangle 25"/>
          <p:cNvSpPr>
            <a:spLocks noChangeArrowheads="1"/>
          </p:cNvSpPr>
          <p:nvPr/>
        </p:nvSpPr>
        <p:spPr bwMode="auto">
          <a:xfrm>
            <a:off x="904875" y="5156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8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1" name="Rectangle 26"/>
          <p:cNvSpPr>
            <a:spLocks noChangeArrowheads="1"/>
          </p:cNvSpPr>
          <p:nvPr/>
        </p:nvSpPr>
        <p:spPr bwMode="auto">
          <a:xfrm>
            <a:off x="1430338" y="5156200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9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2" name="Rectangle 27"/>
          <p:cNvSpPr>
            <a:spLocks noChangeArrowheads="1"/>
          </p:cNvSpPr>
          <p:nvPr/>
        </p:nvSpPr>
        <p:spPr bwMode="auto">
          <a:xfrm>
            <a:off x="1890713" y="5156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3" name="Rectangle 28"/>
          <p:cNvSpPr>
            <a:spLocks noChangeArrowheads="1"/>
          </p:cNvSpPr>
          <p:nvPr/>
        </p:nvSpPr>
        <p:spPr bwMode="auto">
          <a:xfrm>
            <a:off x="2416175" y="5156200"/>
            <a:ext cx="1651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300" b="0">
                <a:solidFill>
                  <a:srgbClr val="000000"/>
                </a:solidFill>
              </a:rPr>
              <a:t>10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4" name="Rectangle 29"/>
          <p:cNvSpPr>
            <a:spLocks noChangeArrowheads="1"/>
          </p:cNvSpPr>
          <p:nvPr/>
        </p:nvSpPr>
        <p:spPr bwMode="auto">
          <a:xfrm>
            <a:off x="1233488" y="3873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5" name="Rectangle 30"/>
          <p:cNvSpPr>
            <a:spLocks noChangeArrowheads="1"/>
          </p:cNvSpPr>
          <p:nvPr/>
        </p:nvSpPr>
        <p:spPr bwMode="auto">
          <a:xfrm>
            <a:off x="1233488" y="4889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6" name="Rectangle 31"/>
          <p:cNvSpPr>
            <a:spLocks noChangeArrowheads="1"/>
          </p:cNvSpPr>
          <p:nvPr/>
        </p:nvSpPr>
        <p:spPr bwMode="auto">
          <a:xfrm>
            <a:off x="2284413" y="3873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7" name="Rectangle 32"/>
          <p:cNvSpPr>
            <a:spLocks noChangeArrowheads="1"/>
          </p:cNvSpPr>
          <p:nvPr/>
        </p:nvSpPr>
        <p:spPr bwMode="auto">
          <a:xfrm>
            <a:off x="1758950" y="3873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8" name="Rectangle 33"/>
          <p:cNvSpPr>
            <a:spLocks noChangeArrowheads="1"/>
          </p:cNvSpPr>
          <p:nvPr/>
        </p:nvSpPr>
        <p:spPr bwMode="auto">
          <a:xfrm>
            <a:off x="708025" y="4889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1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79" name="Rectangle 34"/>
          <p:cNvSpPr>
            <a:spLocks noChangeArrowheads="1"/>
          </p:cNvSpPr>
          <p:nvPr/>
        </p:nvSpPr>
        <p:spPr bwMode="auto">
          <a:xfrm>
            <a:off x="708025" y="4381500"/>
            <a:ext cx="2111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0" name="Rectangle 35"/>
          <p:cNvSpPr>
            <a:spLocks noChangeArrowheads="1"/>
          </p:cNvSpPr>
          <p:nvPr/>
        </p:nvSpPr>
        <p:spPr bwMode="auto">
          <a:xfrm>
            <a:off x="1168400" y="4381500"/>
            <a:ext cx="2111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1" name="Rectangle 36"/>
          <p:cNvSpPr>
            <a:spLocks noChangeArrowheads="1"/>
          </p:cNvSpPr>
          <p:nvPr/>
        </p:nvSpPr>
        <p:spPr bwMode="auto">
          <a:xfrm>
            <a:off x="1758950" y="4381500"/>
            <a:ext cx="2111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2" name="Rectangle 37"/>
          <p:cNvSpPr>
            <a:spLocks noChangeArrowheads="1"/>
          </p:cNvSpPr>
          <p:nvPr/>
        </p:nvSpPr>
        <p:spPr bwMode="auto">
          <a:xfrm>
            <a:off x="1758950" y="4889500"/>
            <a:ext cx="2111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3" name="Rectangle 38"/>
          <p:cNvSpPr>
            <a:spLocks noChangeArrowheads="1"/>
          </p:cNvSpPr>
          <p:nvPr/>
        </p:nvSpPr>
        <p:spPr bwMode="auto">
          <a:xfrm>
            <a:off x="2219325" y="4889500"/>
            <a:ext cx="211138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4" name="Rectangle 39"/>
          <p:cNvSpPr>
            <a:spLocks noChangeArrowheads="1"/>
          </p:cNvSpPr>
          <p:nvPr/>
        </p:nvSpPr>
        <p:spPr bwMode="auto">
          <a:xfrm>
            <a:off x="2284413" y="4381500"/>
            <a:ext cx="211137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5" name="Rectangle 40"/>
          <p:cNvSpPr>
            <a:spLocks noChangeArrowheads="1"/>
          </p:cNvSpPr>
          <p:nvPr/>
        </p:nvSpPr>
        <p:spPr bwMode="auto">
          <a:xfrm>
            <a:off x="708025" y="3365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6" name="Rectangle 41"/>
          <p:cNvSpPr>
            <a:spLocks noChangeArrowheads="1"/>
          </p:cNvSpPr>
          <p:nvPr/>
        </p:nvSpPr>
        <p:spPr bwMode="auto">
          <a:xfrm>
            <a:off x="1233488" y="3365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7" name="Rectangle 42"/>
          <p:cNvSpPr>
            <a:spLocks noChangeArrowheads="1"/>
          </p:cNvSpPr>
          <p:nvPr/>
        </p:nvSpPr>
        <p:spPr bwMode="auto">
          <a:xfrm>
            <a:off x="1758950" y="3365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8" name="Rectangle 43"/>
          <p:cNvSpPr>
            <a:spLocks noChangeArrowheads="1"/>
          </p:cNvSpPr>
          <p:nvPr/>
        </p:nvSpPr>
        <p:spPr bwMode="auto">
          <a:xfrm>
            <a:off x="2284413" y="3365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89" name="Rectangle 44"/>
          <p:cNvSpPr>
            <a:spLocks noChangeArrowheads="1"/>
          </p:cNvSpPr>
          <p:nvPr/>
        </p:nvSpPr>
        <p:spPr bwMode="auto">
          <a:xfrm>
            <a:off x="708025" y="3873500"/>
            <a:ext cx="1460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</a:rPr>
              <a:t>0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90" name="AutoShape 45"/>
          <p:cNvSpPr>
            <a:spLocks noChangeArrowheads="1"/>
          </p:cNvSpPr>
          <p:nvPr/>
        </p:nvSpPr>
        <p:spPr bwMode="auto">
          <a:xfrm>
            <a:off x="577850" y="4402138"/>
            <a:ext cx="1970088" cy="890587"/>
          </a:xfrm>
          <a:prstGeom prst="roundRect">
            <a:avLst>
              <a:gd name="adj" fmla="val 14287"/>
            </a:avLst>
          </a:prstGeom>
          <a:noFill/>
          <a:ln w="444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91" name="AutoShape 46"/>
          <p:cNvSpPr>
            <a:spLocks noChangeArrowheads="1"/>
          </p:cNvSpPr>
          <p:nvPr/>
        </p:nvSpPr>
        <p:spPr bwMode="auto">
          <a:xfrm>
            <a:off x="1104900" y="3894138"/>
            <a:ext cx="917575" cy="865187"/>
          </a:xfrm>
          <a:prstGeom prst="roundRect">
            <a:avLst>
              <a:gd name="adj" fmla="val 16667"/>
            </a:avLst>
          </a:prstGeom>
          <a:noFill/>
          <a:ln w="444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92" name="AutoShape 47"/>
          <p:cNvSpPr>
            <a:spLocks noChangeArrowheads="1"/>
          </p:cNvSpPr>
          <p:nvPr/>
        </p:nvSpPr>
        <p:spPr bwMode="auto">
          <a:xfrm>
            <a:off x="1630363" y="3957638"/>
            <a:ext cx="917575" cy="712787"/>
          </a:xfrm>
          <a:prstGeom prst="roundRect">
            <a:avLst>
              <a:gd name="adj" fmla="val 16667"/>
            </a:avLst>
          </a:prstGeom>
          <a:noFill/>
          <a:ln w="444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8593" name="Rectangle 48"/>
          <p:cNvSpPr>
            <a:spLocks noChangeArrowheads="1"/>
          </p:cNvSpPr>
          <p:nvPr/>
        </p:nvSpPr>
        <p:spPr bwMode="auto">
          <a:xfrm>
            <a:off x="2757488" y="4122738"/>
            <a:ext cx="14605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  <a:latin typeface="SWISS" charset="0"/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94" name="Rectangle 49"/>
          <p:cNvSpPr>
            <a:spLocks noChangeArrowheads="1"/>
          </p:cNvSpPr>
          <p:nvPr/>
        </p:nvSpPr>
        <p:spPr bwMode="auto">
          <a:xfrm>
            <a:off x="2025650" y="2852738"/>
            <a:ext cx="14605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300" b="0">
                <a:solidFill>
                  <a:srgbClr val="000000"/>
                </a:solidFill>
                <a:latin typeface="SWISS" charset="0"/>
              </a:rPr>
              <a:t>y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108595" name="Rectangle 50"/>
          <p:cNvSpPr>
            <a:spLocks noChangeArrowheads="1"/>
          </p:cNvSpPr>
          <p:nvPr/>
        </p:nvSpPr>
        <p:spPr bwMode="auto">
          <a:xfrm>
            <a:off x="5116513" y="5748338"/>
            <a:ext cx="90487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100" b="0">
                <a:solidFill>
                  <a:srgbClr val="000000"/>
                </a:solidFill>
              </a:rPr>
              <a:t> </a:t>
            </a:r>
            <a:endParaRPr lang="en-US" sz="3200" b="0">
              <a:solidFill>
                <a:schemeClr val="tx1"/>
              </a:solidFill>
            </a:endParaRPr>
          </a:p>
        </p:txBody>
      </p:sp>
      <p:grpSp>
        <p:nvGrpSpPr>
          <p:cNvPr id="108596" name="Group 51"/>
          <p:cNvGrpSpPr>
            <a:grpSpLocks/>
          </p:cNvGrpSpPr>
          <p:nvPr/>
        </p:nvGrpSpPr>
        <p:grpSpPr bwMode="auto">
          <a:xfrm>
            <a:off x="2870200" y="5494338"/>
            <a:ext cx="5038725" cy="466725"/>
            <a:chOff x="2048" y="2885"/>
            <a:chExt cx="3174" cy="294"/>
          </a:xfrm>
        </p:grpSpPr>
        <p:sp>
          <p:nvSpPr>
            <p:cNvPr id="108600" name="Line 52"/>
            <p:cNvSpPr>
              <a:spLocks noChangeShapeType="1"/>
            </p:cNvSpPr>
            <p:nvPr/>
          </p:nvSpPr>
          <p:spPr bwMode="auto">
            <a:xfrm>
              <a:off x="3354" y="2967"/>
              <a:ext cx="16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01" name="Line 53"/>
            <p:cNvSpPr>
              <a:spLocks noChangeShapeType="1"/>
            </p:cNvSpPr>
            <p:nvPr/>
          </p:nvSpPr>
          <p:spPr bwMode="auto">
            <a:xfrm>
              <a:off x="4054" y="2967"/>
              <a:ext cx="15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02" name="Line 54"/>
            <p:cNvSpPr>
              <a:spLocks noChangeShapeType="1"/>
            </p:cNvSpPr>
            <p:nvPr/>
          </p:nvSpPr>
          <p:spPr bwMode="auto">
            <a:xfrm>
              <a:off x="4950" y="2967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03" name="Line 55"/>
            <p:cNvSpPr>
              <a:spLocks noChangeShapeType="1"/>
            </p:cNvSpPr>
            <p:nvPr/>
          </p:nvSpPr>
          <p:spPr bwMode="auto">
            <a:xfrm>
              <a:off x="5110" y="2967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604" name="Rectangle 56"/>
            <p:cNvSpPr>
              <a:spLocks noChangeArrowheads="1"/>
            </p:cNvSpPr>
            <p:nvPr/>
          </p:nvSpPr>
          <p:spPr bwMode="auto">
            <a:xfrm>
              <a:off x="5102" y="291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05" name="Rectangle 57"/>
            <p:cNvSpPr>
              <a:spLocks noChangeArrowheads="1"/>
            </p:cNvSpPr>
            <p:nvPr/>
          </p:nvSpPr>
          <p:spPr bwMode="auto">
            <a:xfrm>
              <a:off x="5046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06" name="Rectangle 58"/>
            <p:cNvSpPr>
              <a:spLocks noChangeArrowheads="1"/>
            </p:cNvSpPr>
            <p:nvPr/>
          </p:nvSpPr>
          <p:spPr bwMode="auto">
            <a:xfrm>
              <a:off x="4937" y="291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07" name="Rectangle 59"/>
            <p:cNvSpPr>
              <a:spLocks noChangeArrowheads="1"/>
            </p:cNvSpPr>
            <p:nvPr/>
          </p:nvSpPr>
          <p:spPr bwMode="auto">
            <a:xfrm>
              <a:off x="4709" y="2910"/>
              <a:ext cx="21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w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08" name="Rectangle 60"/>
            <p:cNvSpPr>
              <a:spLocks noChangeArrowheads="1"/>
            </p:cNvSpPr>
            <p:nvPr/>
          </p:nvSpPr>
          <p:spPr bwMode="auto">
            <a:xfrm>
              <a:off x="4533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09" name="Rectangle 61"/>
            <p:cNvSpPr>
              <a:spLocks noChangeArrowheads="1"/>
            </p:cNvSpPr>
            <p:nvPr/>
          </p:nvSpPr>
          <p:spPr bwMode="auto">
            <a:xfrm>
              <a:off x="4365" y="2910"/>
              <a:ext cx="16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0" name="Rectangle 62"/>
            <p:cNvSpPr>
              <a:spLocks noChangeArrowheads="1"/>
            </p:cNvSpPr>
            <p:nvPr/>
          </p:nvSpPr>
          <p:spPr bwMode="auto">
            <a:xfrm>
              <a:off x="4256" y="291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1" name="Rectangle 63"/>
            <p:cNvSpPr>
              <a:spLocks noChangeArrowheads="1"/>
            </p:cNvSpPr>
            <p:nvPr/>
          </p:nvSpPr>
          <p:spPr bwMode="auto">
            <a:xfrm>
              <a:off x="4205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2" name="Rectangle 64"/>
            <p:cNvSpPr>
              <a:spLocks noChangeArrowheads="1"/>
            </p:cNvSpPr>
            <p:nvPr/>
          </p:nvSpPr>
          <p:spPr bwMode="auto">
            <a:xfrm>
              <a:off x="4046" y="291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w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3" name="Rectangle 65"/>
            <p:cNvSpPr>
              <a:spLocks noChangeArrowheads="1"/>
            </p:cNvSpPr>
            <p:nvPr/>
          </p:nvSpPr>
          <p:spPr bwMode="auto">
            <a:xfrm>
              <a:off x="3990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4" name="Rectangle 66"/>
            <p:cNvSpPr>
              <a:spLocks noChangeArrowheads="1"/>
            </p:cNvSpPr>
            <p:nvPr/>
          </p:nvSpPr>
          <p:spPr bwMode="auto">
            <a:xfrm>
              <a:off x="3813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5" name="Rectangle 67"/>
            <p:cNvSpPr>
              <a:spLocks noChangeArrowheads="1"/>
            </p:cNvSpPr>
            <p:nvPr/>
          </p:nvSpPr>
          <p:spPr bwMode="auto">
            <a:xfrm>
              <a:off x="3718" y="2910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6" name="Rectangle 68"/>
            <p:cNvSpPr>
              <a:spLocks noChangeArrowheads="1"/>
            </p:cNvSpPr>
            <p:nvPr/>
          </p:nvSpPr>
          <p:spPr bwMode="auto">
            <a:xfrm>
              <a:off x="3665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7" name="Rectangle 69"/>
            <p:cNvSpPr>
              <a:spLocks noChangeArrowheads="1"/>
            </p:cNvSpPr>
            <p:nvPr/>
          </p:nvSpPr>
          <p:spPr bwMode="auto">
            <a:xfrm>
              <a:off x="3556" y="291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8" name="Rectangle 70"/>
            <p:cNvSpPr>
              <a:spLocks noChangeArrowheads="1"/>
            </p:cNvSpPr>
            <p:nvPr/>
          </p:nvSpPr>
          <p:spPr bwMode="auto">
            <a:xfrm>
              <a:off x="3506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19" name="Rectangle 71"/>
            <p:cNvSpPr>
              <a:spLocks noChangeArrowheads="1"/>
            </p:cNvSpPr>
            <p:nvPr/>
          </p:nvSpPr>
          <p:spPr bwMode="auto">
            <a:xfrm>
              <a:off x="3346" y="291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w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0" name="Rectangle 72"/>
            <p:cNvSpPr>
              <a:spLocks noChangeArrowheads="1"/>
            </p:cNvSpPr>
            <p:nvPr/>
          </p:nvSpPr>
          <p:spPr bwMode="auto">
            <a:xfrm>
              <a:off x="3250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1" name="Rectangle 73"/>
            <p:cNvSpPr>
              <a:spLocks noChangeArrowheads="1"/>
            </p:cNvSpPr>
            <p:nvPr/>
          </p:nvSpPr>
          <p:spPr bwMode="auto">
            <a:xfrm>
              <a:off x="3077" y="291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2" name="Rectangle 74"/>
            <p:cNvSpPr>
              <a:spLocks noChangeArrowheads="1"/>
            </p:cNvSpPr>
            <p:nvPr/>
          </p:nvSpPr>
          <p:spPr bwMode="auto">
            <a:xfrm>
              <a:off x="2912" y="2910"/>
              <a:ext cx="28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z)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3" name="Rectangle 75"/>
            <p:cNvSpPr>
              <a:spLocks noChangeArrowheads="1"/>
            </p:cNvSpPr>
            <p:nvPr/>
          </p:nvSpPr>
          <p:spPr bwMode="auto">
            <a:xfrm>
              <a:off x="2709" y="2910"/>
              <a:ext cx="22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y,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4" name="Rectangle 76"/>
            <p:cNvSpPr>
              <a:spLocks noChangeArrowheads="1"/>
            </p:cNvSpPr>
            <p:nvPr/>
          </p:nvSpPr>
          <p:spPr bwMode="auto">
            <a:xfrm>
              <a:off x="2584" y="2910"/>
              <a:ext cx="16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5" name="Rectangle 77"/>
            <p:cNvSpPr>
              <a:spLocks noChangeArrowheads="1"/>
            </p:cNvSpPr>
            <p:nvPr/>
          </p:nvSpPr>
          <p:spPr bwMode="auto">
            <a:xfrm>
              <a:off x="2048" y="2910"/>
              <a:ext cx="50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</a:t>
              </a:r>
              <a:r>
                <a:rPr lang="en-US" sz="2800" baseline="-25000">
                  <a:solidFill>
                    <a:srgbClr val="000000"/>
                  </a:solidFill>
                </a:rPr>
                <a:t>2</a:t>
              </a:r>
              <a:r>
                <a:rPr lang="en-US" sz="2800">
                  <a:solidFill>
                    <a:srgbClr val="000000"/>
                  </a:solidFill>
                </a:rPr>
                <a:t>(w,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6" name="Rectangle 78"/>
            <p:cNvSpPr>
              <a:spLocks noChangeArrowheads="1"/>
            </p:cNvSpPr>
            <p:nvPr/>
          </p:nvSpPr>
          <p:spPr bwMode="auto">
            <a:xfrm>
              <a:off x="4586" y="288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7" name="Rectangle 79"/>
            <p:cNvSpPr>
              <a:spLocks noChangeArrowheads="1"/>
            </p:cNvSpPr>
            <p:nvPr/>
          </p:nvSpPr>
          <p:spPr bwMode="auto">
            <a:xfrm>
              <a:off x="3867" y="288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8628" name="Rectangle 80"/>
            <p:cNvSpPr>
              <a:spLocks noChangeArrowheads="1"/>
            </p:cNvSpPr>
            <p:nvPr/>
          </p:nvSpPr>
          <p:spPr bwMode="auto">
            <a:xfrm>
              <a:off x="3130" y="2885"/>
              <a:ext cx="17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 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08597" name="Text Box 82"/>
          <p:cNvSpPr txBox="1">
            <a:spLocks noChangeArrowheads="1"/>
          </p:cNvSpPr>
          <p:nvPr/>
        </p:nvSpPr>
        <p:spPr bwMode="auto">
          <a:xfrm>
            <a:off x="4551363" y="2736850"/>
            <a:ext cx="3481387" cy="1192213"/>
          </a:xfrm>
          <a:prstGeom prst="rect">
            <a:avLst/>
          </a:prstGeom>
          <a:solidFill>
            <a:srgbClr val="FFFF99"/>
          </a:solidFill>
          <a:ln w="1651">
            <a:solidFill>
              <a:srgbClr val="FFFF99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Function Output: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 for input= 0 to 4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 for input = 5 to 9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X (don’t care) for input = 10-15</a:t>
            </a:r>
          </a:p>
        </p:txBody>
      </p:sp>
      <p:sp>
        <p:nvSpPr>
          <p:cNvPr id="108598" name="Text Box 83"/>
          <p:cNvSpPr txBox="1">
            <a:spLocks noChangeArrowheads="1"/>
          </p:cNvSpPr>
          <p:nvPr/>
        </p:nvSpPr>
        <p:spPr bwMode="auto">
          <a:xfrm>
            <a:off x="7756525" y="4117975"/>
            <a:ext cx="13874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All X’s = 1</a:t>
            </a:r>
          </a:p>
        </p:txBody>
      </p:sp>
      <p:sp>
        <p:nvSpPr>
          <p:cNvPr id="108599" name="Text Box 84"/>
          <p:cNvSpPr txBox="1">
            <a:spLocks noChangeArrowheads="1"/>
          </p:cNvSpPr>
          <p:nvPr/>
        </p:nvSpPr>
        <p:spPr bwMode="auto">
          <a:xfrm>
            <a:off x="7756525" y="5997575"/>
            <a:ext cx="13874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All X’s = 0</a:t>
            </a:r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513A8BA-CF9C-4560-B947-BD293792CFEE}" type="slidenum">
              <a:rPr lang="en-US"/>
              <a:pPr/>
              <a:t>101</a:t>
            </a:fld>
            <a:endParaRPr lang="en-US"/>
          </a:p>
        </p:txBody>
      </p:sp>
      <p:sp>
        <p:nvSpPr>
          <p:cNvPr id="19461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61963"/>
            <a:ext cx="7772400" cy="661987"/>
          </a:xfrm>
        </p:spPr>
        <p:txBody>
          <a:bodyPr/>
          <a:lstStyle/>
          <a:p>
            <a:r>
              <a:rPr lang="en-US" smtClean="0">
                <a:solidFill>
                  <a:srgbClr val="CC3300"/>
                </a:solidFill>
              </a:rPr>
              <a:t>Product of Sums</a:t>
            </a:r>
            <a:r>
              <a:rPr lang="en-US" b="0" smtClean="0"/>
              <a:t> Example</a:t>
            </a:r>
          </a:p>
        </p:txBody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288" y="1174750"/>
            <a:ext cx="9002712" cy="4572000"/>
          </a:xfrm>
        </p:spPr>
        <p:txBody>
          <a:bodyPr/>
          <a:lstStyle/>
          <a:p>
            <a:r>
              <a:rPr lang="en-US" b="1" smtClean="0"/>
              <a:t> Find the </a:t>
            </a:r>
            <a:r>
              <a:rPr lang="en-US" b="1" smtClean="0">
                <a:solidFill>
                  <a:srgbClr val="FF0000"/>
                </a:solidFill>
              </a:rPr>
              <a:t>optimum</a:t>
            </a:r>
            <a:r>
              <a:rPr lang="en-US" b="1" smtClean="0"/>
              <a:t> POS solution for F, given:</a:t>
            </a:r>
          </a:p>
          <a:p>
            <a:endParaRPr lang="en-US" b="1" smtClean="0">
              <a:sym typeface="Symbol" pitchFamily="18" charset="2"/>
            </a:endParaRPr>
          </a:p>
          <a:p>
            <a:pPr lvl="1"/>
            <a:r>
              <a:rPr lang="en-US" b="1" smtClean="0">
                <a:sym typeface="Symbol" pitchFamily="18" charset="2"/>
              </a:rPr>
              <a:t>Hint: Use    and complement it to get the result</a:t>
            </a:r>
          </a:p>
          <a:p>
            <a:endParaRPr lang="en-US" b="1" smtClean="0"/>
          </a:p>
        </p:txBody>
      </p:sp>
      <p:graphicFrame>
        <p:nvGraphicFramePr>
          <p:cNvPr id="19458" name="Object 4"/>
          <p:cNvGraphicFramePr>
            <a:graphicFrameLocks noChangeAspect="1"/>
          </p:cNvGraphicFramePr>
          <p:nvPr/>
        </p:nvGraphicFramePr>
        <p:xfrm>
          <a:off x="0" y="1811338"/>
          <a:ext cx="7815263" cy="460375"/>
        </p:xfrm>
        <a:graphic>
          <a:graphicData uri="http://schemas.openxmlformats.org/presentationml/2006/ole">
            <p:oleObj spid="_x0000_s19458" name="Equation" r:id="rId4" imgW="6248160" imgH="368280" progId="Equation.3">
              <p:embed/>
            </p:oleObj>
          </a:graphicData>
        </a:graphic>
      </p:graphicFrame>
      <p:graphicFrame>
        <p:nvGraphicFramePr>
          <p:cNvPr id="19459" name="Object 5"/>
          <p:cNvGraphicFramePr>
            <a:graphicFrameLocks noChangeAspect="1"/>
          </p:cNvGraphicFramePr>
          <p:nvPr/>
        </p:nvGraphicFramePr>
        <p:xfrm>
          <a:off x="7315200" y="1762125"/>
          <a:ext cx="1828800" cy="461963"/>
        </p:xfrm>
        <a:graphic>
          <a:graphicData uri="http://schemas.openxmlformats.org/presentationml/2006/ole">
            <p:oleObj spid="_x0000_s19459" name="Equation" r:id="rId5" imgW="1460160" imgH="368280" progId="Equation.3">
              <p:embed/>
            </p:oleObj>
          </a:graphicData>
        </a:graphic>
      </p:graphicFrame>
      <p:grpSp>
        <p:nvGrpSpPr>
          <p:cNvPr id="19463" name="Group 6"/>
          <p:cNvGrpSpPr>
            <a:grpSpLocks/>
          </p:cNvGrpSpPr>
          <p:nvPr/>
        </p:nvGrpSpPr>
        <p:grpSpPr bwMode="auto">
          <a:xfrm>
            <a:off x="2255838" y="2339975"/>
            <a:ext cx="654050" cy="519113"/>
            <a:chOff x="2248" y="3394"/>
            <a:chExt cx="412" cy="327"/>
          </a:xfrm>
        </p:grpSpPr>
        <p:sp>
          <p:nvSpPr>
            <p:cNvPr id="19556" name="Text Box 7"/>
            <p:cNvSpPr txBox="1">
              <a:spLocks noChangeArrowheads="1"/>
            </p:cNvSpPr>
            <p:nvPr/>
          </p:nvSpPr>
          <p:spPr bwMode="auto">
            <a:xfrm>
              <a:off x="2248" y="3394"/>
              <a:ext cx="4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9999"/>
                </a:buClr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19557" name="Line 8"/>
            <p:cNvSpPr>
              <a:spLocks noChangeShapeType="1"/>
            </p:cNvSpPr>
            <p:nvPr/>
          </p:nvSpPr>
          <p:spPr bwMode="auto">
            <a:xfrm>
              <a:off x="2398" y="3456"/>
              <a:ext cx="123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19464" name="Group 96"/>
          <p:cNvGrpSpPr>
            <a:grpSpLocks/>
          </p:cNvGrpSpPr>
          <p:nvPr/>
        </p:nvGrpSpPr>
        <p:grpSpPr bwMode="auto">
          <a:xfrm>
            <a:off x="0" y="2941638"/>
            <a:ext cx="4865688" cy="3916362"/>
            <a:chOff x="0" y="1853"/>
            <a:chExt cx="3065" cy="2467"/>
          </a:xfrm>
        </p:grpSpPr>
        <p:sp>
          <p:nvSpPr>
            <p:cNvPr id="19487" name="Line 33"/>
            <p:cNvSpPr>
              <a:spLocks noChangeShapeType="1"/>
            </p:cNvSpPr>
            <p:nvPr/>
          </p:nvSpPr>
          <p:spPr bwMode="auto">
            <a:xfrm flipV="1">
              <a:off x="417" y="2624"/>
              <a:ext cx="2632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88" name="Group 95"/>
            <p:cNvGrpSpPr>
              <a:grpSpLocks/>
            </p:cNvGrpSpPr>
            <p:nvPr/>
          </p:nvGrpSpPr>
          <p:grpSpPr bwMode="auto">
            <a:xfrm>
              <a:off x="0" y="1853"/>
              <a:ext cx="3065" cy="2467"/>
              <a:chOff x="0" y="1853"/>
              <a:chExt cx="3065" cy="2467"/>
            </a:xfrm>
          </p:grpSpPr>
          <p:sp>
            <p:nvSpPr>
              <p:cNvPr id="19489" name="Line 9"/>
              <p:cNvSpPr>
                <a:spLocks noChangeShapeType="1"/>
              </p:cNvSpPr>
              <p:nvPr/>
            </p:nvSpPr>
            <p:spPr bwMode="auto">
              <a:xfrm flipH="1">
                <a:off x="2152" y="2197"/>
                <a:ext cx="0" cy="21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0" name="Line 10"/>
              <p:cNvSpPr>
                <a:spLocks noChangeShapeType="1"/>
              </p:cNvSpPr>
              <p:nvPr/>
            </p:nvSpPr>
            <p:spPr bwMode="auto">
              <a:xfrm>
                <a:off x="1583" y="1853"/>
                <a:ext cx="0" cy="20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1" name="Line 11"/>
              <p:cNvSpPr>
                <a:spLocks noChangeShapeType="1"/>
              </p:cNvSpPr>
              <p:nvPr/>
            </p:nvSpPr>
            <p:spPr bwMode="auto">
              <a:xfrm>
                <a:off x="1030" y="2209"/>
                <a:ext cx="0" cy="208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92" name="Text Box 12"/>
              <p:cNvSpPr txBox="1">
                <a:spLocks noChangeArrowheads="1"/>
              </p:cNvSpPr>
              <p:nvPr/>
            </p:nvSpPr>
            <p:spPr bwMode="auto">
              <a:xfrm>
                <a:off x="863" y="3433"/>
                <a:ext cx="2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8</a:t>
                </a:r>
              </a:p>
            </p:txBody>
          </p:sp>
          <p:sp>
            <p:nvSpPr>
              <p:cNvPr id="19493" name="Text Box 13"/>
              <p:cNvSpPr txBox="1">
                <a:spLocks noChangeArrowheads="1"/>
              </p:cNvSpPr>
              <p:nvPr/>
            </p:nvSpPr>
            <p:spPr bwMode="auto">
              <a:xfrm>
                <a:off x="1427" y="3462"/>
                <a:ext cx="2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9</a:t>
                </a:r>
              </a:p>
            </p:txBody>
          </p:sp>
          <p:sp>
            <p:nvSpPr>
              <p:cNvPr id="19494" name="Text Box 14"/>
              <p:cNvSpPr txBox="1">
                <a:spLocks noChangeArrowheads="1"/>
              </p:cNvSpPr>
              <p:nvPr/>
            </p:nvSpPr>
            <p:spPr bwMode="auto">
              <a:xfrm>
                <a:off x="2478" y="3441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10</a:t>
                </a:r>
              </a:p>
            </p:txBody>
          </p:sp>
          <p:sp>
            <p:nvSpPr>
              <p:cNvPr id="19495" name="Text Box 15"/>
              <p:cNvSpPr txBox="1">
                <a:spLocks noChangeArrowheads="1"/>
              </p:cNvSpPr>
              <p:nvPr/>
            </p:nvSpPr>
            <p:spPr bwMode="auto">
              <a:xfrm>
                <a:off x="1943" y="3448"/>
                <a:ext cx="36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11</a:t>
                </a:r>
              </a:p>
            </p:txBody>
          </p:sp>
          <p:sp>
            <p:nvSpPr>
              <p:cNvPr id="19496" name="Text Box 16"/>
              <p:cNvSpPr txBox="1">
                <a:spLocks noChangeArrowheads="1"/>
              </p:cNvSpPr>
              <p:nvPr/>
            </p:nvSpPr>
            <p:spPr bwMode="auto">
              <a:xfrm>
                <a:off x="822" y="3034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12</a:t>
                </a:r>
              </a:p>
            </p:txBody>
          </p:sp>
          <p:sp>
            <p:nvSpPr>
              <p:cNvPr id="19497" name="Text Box 17"/>
              <p:cNvSpPr txBox="1">
                <a:spLocks noChangeArrowheads="1"/>
              </p:cNvSpPr>
              <p:nvPr/>
            </p:nvSpPr>
            <p:spPr bwMode="auto">
              <a:xfrm>
                <a:off x="1364" y="3033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13</a:t>
                </a:r>
              </a:p>
            </p:txBody>
          </p:sp>
          <p:sp>
            <p:nvSpPr>
              <p:cNvPr id="19498" name="Text Box 18"/>
              <p:cNvSpPr txBox="1">
                <a:spLocks noChangeArrowheads="1"/>
              </p:cNvSpPr>
              <p:nvPr/>
            </p:nvSpPr>
            <p:spPr bwMode="auto">
              <a:xfrm>
                <a:off x="2472" y="3021"/>
                <a:ext cx="36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14</a:t>
                </a:r>
              </a:p>
            </p:txBody>
          </p:sp>
          <p:sp>
            <p:nvSpPr>
              <p:cNvPr id="19499" name="Text Box 19"/>
              <p:cNvSpPr txBox="1">
                <a:spLocks noChangeArrowheads="1"/>
              </p:cNvSpPr>
              <p:nvPr/>
            </p:nvSpPr>
            <p:spPr bwMode="auto">
              <a:xfrm>
                <a:off x="1937" y="3034"/>
                <a:ext cx="36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15</a:t>
                </a:r>
              </a:p>
            </p:txBody>
          </p:sp>
          <p:sp>
            <p:nvSpPr>
              <p:cNvPr id="19500" name="Text Box 20"/>
              <p:cNvSpPr txBox="1">
                <a:spLocks noChangeArrowheads="1"/>
              </p:cNvSpPr>
              <p:nvPr/>
            </p:nvSpPr>
            <p:spPr bwMode="auto">
              <a:xfrm>
                <a:off x="858" y="2199"/>
                <a:ext cx="2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01" name="Text Box 21"/>
              <p:cNvSpPr txBox="1">
                <a:spLocks noChangeArrowheads="1"/>
              </p:cNvSpPr>
              <p:nvPr/>
            </p:nvSpPr>
            <p:spPr bwMode="auto">
              <a:xfrm>
                <a:off x="1440" y="2187"/>
                <a:ext cx="2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02" name="Text Box 22"/>
              <p:cNvSpPr txBox="1">
                <a:spLocks noChangeArrowheads="1"/>
              </p:cNvSpPr>
              <p:nvPr/>
            </p:nvSpPr>
            <p:spPr bwMode="auto">
              <a:xfrm>
                <a:off x="1944" y="2188"/>
                <a:ext cx="2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3</a:t>
                </a:r>
              </a:p>
            </p:txBody>
          </p:sp>
          <p:sp>
            <p:nvSpPr>
              <p:cNvPr id="19503" name="Text Box 23"/>
              <p:cNvSpPr txBox="1">
                <a:spLocks noChangeArrowheads="1"/>
              </p:cNvSpPr>
              <p:nvPr/>
            </p:nvSpPr>
            <p:spPr bwMode="auto">
              <a:xfrm>
                <a:off x="2549" y="2186"/>
                <a:ext cx="2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2</a:t>
                </a:r>
              </a:p>
            </p:txBody>
          </p:sp>
          <p:sp>
            <p:nvSpPr>
              <p:cNvPr id="19504" name="Text Box 24"/>
              <p:cNvSpPr txBox="1">
                <a:spLocks noChangeArrowheads="1"/>
              </p:cNvSpPr>
              <p:nvPr/>
            </p:nvSpPr>
            <p:spPr bwMode="auto">
              <a:xfrm>
                <a:off x="1419" y="2599"/>
                <a:ext cx="2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5</a:t>
                </a:r>
              </a:p>
            </p:txBody>
          </p:sp>
          <p:sp>
            <p:nvSpPr>
              <p:cNvPr id="19505" name="Text Box 25"/>
              <p:cNvSpPr txBox="1">
                <a:spLocks noChangeArrowheads="1"/>
              </p:cNvSpPr>
              <p:nvPr/>
            </p:nvSpPr>
            <p:spPr bwMode="auto">
              <a:xfrm>
                <a:off x="2557" y="2622"/>
                <a:ext cx="2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6</a:t>
                </a:r>
              </a:p>
            </p:txBody>
          </p:sp>
          <p:sp>
            <p:nvSpPr>
              <p:cNvPr id="19506" name="Text Box 26"/>
              <p:cNvSpPr txBox="1">
                <a:spLocks noChangeArrowheads="1"/>
              </p:cNvSpPr>
              <p:nvPr/>
            </p:nvSpPr>
            <p:spPr bwMode="auto">
              <a:xfrm>
                <a:off x="873" y="2602"/>
                <a:ext cx="23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</a:p>
            </p:txBody>
          </p:sp>
          <p:sp>
            <p:nvSpPr>
              <p:cNvPr id="19507" name="Text Box 27"/>
              <p:cNvSpPr txBox="1">
                <a:spLocks noChangeArrowheads="1"/>
              </p:cNvSpPr>
              <p:nvPr/>
            </p:nvSpPr>
            <p:spPr bwMode="auto">
              <a:xfrm>
                <a:off x="1981" y="2627"/>
                <a:ext cx="2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7</a:t>
                </a:r>
              </a:p>
            </p:txBody>
          </p:sp>
          <p:sp>
            <p:nvSpPr>
              <p:cNvPr id="19508" name="Rectangle 28"/>
              <p:cNvSpPr>
                <a:spLocks noChangeArrowheads="1"/>
              </p:cNvSpPr>
              <p:nvPr/>
            </p:nvSpPr>
            <p:spPr bwMode="auto">
              <a:xfrm>
                <a:off x="418" y="2206"/>
                <a:ext cx="2277" cy="167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09" name="Line 29"/>
              <p:cNvSpPr>
                <a:spLocks noChangeShapeType="1"/>
              </p:cNvSpPr>
              <p:nvPr/>
            </p:nvSpPr>
            <p:spPr bwMode="auto">
              <a:xfrm flipV="1">
                <a:off x="124" y="3032"/>
                <a:ext cx="2583" cy="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0" name="Text Box 30"/>
              <p:cNvSpPr txBox="1">
                <a:spLocks noChangeArrowheads="1"/>
              </p:cNvSpPr>
              <p:nvPr/>
            </p:nvSpPr>
            <p:spPr bwMode="auto">
              <a:xfrm>
                <a:off x="2816" y="2932"/>
                <a:ext cx="23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X</a:t>
                </a:r>
              </a:p>
            </p:txBody>
          </p:sp>
          <p:sp>
            <p:nvSpPr>
              <p:cNvPr id="19511" name="Text Box 31"/>
              <p:cNvSpPr txBox="1">
                <a:spLocks noChangeArrowheads="1"/>
              </p:cNvSpPr>
              <p:nvPr/>
            </p:nvSpPr>
            <p:spPr bwMode="auto">
              <a:xfrm>
                <a:off x="2035" y="1867"/>
                <a:ext cx="23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Y</a:t>
                </a:r>
              </a:p>
            </p:txBody>
          </p:sp>
          <p:sp>
            <p:nvSpPr>
              <p:cNvPr id="19512" name="Text Box 32"/>
              <p:cNvSpPr txBox="1">
                <a:spLocks noChangeArrowheads="1"/>
              </p:cNvSpPr>
              <p:nvPr/>
            </p:nvSpPr>
            <p:spPr bwMode="auto">
              <a:xfrm>
                <a:off x="1457" y="3993"/>
                <a:ext cx="23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Z</a:t>
                </a:r>
              </a:p>
            </p:txBody>
          </p:sp>
          <p:sp>
            <p:nvSpPr>
              <p:cNvPr id="19513" name="Line 34"/>
              <p:cNvSpPr>
                <a:spLocks noChangeShapeType="1"/>
              </p:cNvSpPr>
              <p:nvPr/>
            </p:nvSpPr>
            <p:spPr bwMode="auto">
              <a:xfrm>
                <a:off x="420" y="3460"/>
                <a:ext cx="261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4" name="Text Box 35"/>
              <p:cNvSpPr txBox="1">
                <a:spLocks noChangeArrowheads="1"/>
              </p:cNvSpPr>
              <p:nvPr/>
            </p:nvSpPr>
            <p:spPr bwMode="auto">
              <a:xfrm>
                <a:off x="71" y="3276"/>
                <a:ext cx="2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W</a:t>
                </a:r>
              </a:p>
            </p:txBody>
          </p:sp>
          <p:grpSp>
            <p:nvGrpSpPr>
              <p:cNvPr id="19515" name="Group 38"/>
              <p:cNvGrpSpPr>
                <a:grpSpLocks/>
              </p:cNvGrpSpPr>
              <p:nvPr/>
            </p:nvGrpSpPr>
            <p:grpSpPr bwMode="auto">
              <a:xfrm>
                <a:off x="116" y="2030"/>
                <a:ext cx="2887" cy="2041"/>
                <a:chOff x="1248" y="1336"/>
                <a:chExt cx="3344" cy="2392"/>
              </a:xfrm>
            </p:grpSpPr>
            <p:grpSp>
              <p:nvGrpSpPr>
                <p:cNvPr id="19540" name="Group 39"/>
                <p:cNvGrpSpPr>
                  <a:grpSpLocks/>
                </p:cNvGrpSpPr>
                <p:nvPr/>
              </p:nvGrpSpPr>
              <p:grpSpPr bwMode="auto">
                <a:xfrm>
                  <a:off x="3632" y="1336"/>
                  <a:ext cx="960" cy="672"/>
                  <a:chOff x="3632" y="1336"/>
                  <a:chExt cx="960" cy="672"/>
                </a:xfrm>
              </p:grpSpPr>
              <p:sp>
                <p:nvSpPr>
                  <p:cNvPr id="19553" name="Auto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54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55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41" name="Group 43"/>
                <p:cNvGrpSpPr>
                  <a:grpSpLocks/>
                </p:cNvGrpSpPr>
                <p:nvPr/>
              </p:nvGrpSpPr>
              <p:grpSpPr bwMode="auto">
                <a:xfrm flipH="1">
                  <a:off x="1256" y="1336"/>
                  <a:ext cx="1024" cy="672"/>
                  <a:chOff x="3632" y="1336"/>
                  <a:chExt cx="960" cy="672"/>
                </a:xfrm>
              </p:grpSpPr>
              <p:sp>
                <p:nvSpPr>
                  <p:cNvPr id="19550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51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52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42" name="Group 47"/>
                <p:cNvGrpSpPr>
                  <a:grpSpLocks/>
                </p:cNvGrpSpPr>
                <p:nvPr/>
              </p:nvGrpSpPr>
              <p:grpSpPr bwMode="auto">
                <a:xfrm flipH="1" flipV="1">
                  <a:off x="1248" y="3056"/>
                  <a:ext cx="1024" cy="672"/>
                  <a:chOff x="3632" y="1336"/>
                  <a:chExt cx="960" cy="672"/>
                </a:xfrm>
              </p:grpSpPr>
              <p:sp>
                <p:nvSpPr>
                  <p:cNvPr id="19547" name="AutoShape 48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48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49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543" name="Group 51"/>
                <p:cNvGrpSpPr>
                  <a:grpSpLocks/>
                </p:cNvGrpSpPr>
                <p:nvPr/>
              </p:nvGrpSpPr>
              <p:grpSpPr bwMode="auto">
                <a:xfrm flipV="1">
                  <a:off x="3632" y="3048"/>
                  <a:ext cx="960" cy="672"/>
                  <a:chOff x="3632" y="1336"/>
                  <a:chExt cx="960" cy="672"/>
                </a:xfrm>
              </p:grpSpPr>
              <p:sp>
                <p:nvSpPr>
                  <p:cNvPr id="19544" name="AutoShape 52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45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9546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516" name="Line 55"/>
              <p:cNvSpPr>
                <a:spLocks noChangeShapeType="1"/>
              </p:cNvSpPr>
              <p:nvPr/>
            </p:nvSpPr>
            <p:spPr bwMode="auto">
              <a:xfrm>
                <a:off x="2923" y="2304"/>
                <a:ext cx="96" cy="0"/>
              </a:xfrm>
              <a:prstGeom prst="line">
                <a:avLst/>
              </a:prstGeom>
              <a:noFill/>
              <a:ln w="28575">
                <a:solidFill>
                  <a:srgbClr val="33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7" name="Text Box 56"/>
              <p:cNvSpPr txBox="1">
                <a:spLocks noChangeArrowheads="1"/>
              </p:cNvSpPr>
              <p:nvPr/>
            </p:nvSpPr>
            <p:spPr bwMode="auto">
              <a:xfrm>
                <a:off x="2744" y="2286"/>
                <a:ext cx="321" cy="250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 sz="2000" b="0">
                    <a:solidFill>
                      <a:srgbClr val="336600"/>
                    </a:solidFill>
                    <a:latin typeface="Arial" pitchFamily="34" charset="0"/>
                    <a:cs typeface="Arial" pitchFamily="34" charset="0"/>
                  </a:rPr>
                  <a:t>XZ</a:t>
                </a:r>
              </a:p>
            </p:txBody>
          </p:sp>
          <p:sp>
            <p:nvSpPr>
              <p:cNvPr id="19518" name="Line 57"/>
              <p:cNvSpPr>
                <a:spLocks noChangeShapeType="1"/>
              </p:cNvSpPr>
              <p:nvPr/>
            </p:nvSpPr>
            <p:spPr bwMode="auto">
              <a:xfrm>
                <a:off x="2797" y="2304"/>
                <a:ext cx="97" cy="0"/>
              </a:xfrm>
              <a:prstGeom prst="line">
                <a:avLst/>
              </a:prstGeom>
              <a:noFill/>
              <a:ln w="28575">
                <a:solidFill>
                  <a:srgbClr val="33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19" name="Line 58"/>
              <p:cNvSpPr>
                <a:spLocks noChangeShapeType="1"/>
              </p:cNvSpPr>
              <p:nvPr/>
            </p:nvSpPr>
            <p:spPr bwMode="auto">
              <a:xfrm flipH="1">
                <a:off x="2702" y="2407"/>
                <a:ext cx="82" cy="181"/>
              </a:xfrm>
              <a:prstGeom prst="line">
                <a:avLst/>
              </a:prstGeom>
              <a:noFill/>
              <a:ln w="1588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20" name="Text Box 64"/>
              <p:cNvSpPr txBox="1">
                <a:spLocks noChangeArrowheads="1"/>
              </p:cNvSpPr>
              <p:nvPr/>
            </p:nvSpPr>
            <p:spPr bwMode="auto">
              <a:xfrm>
                <a:off x="1772" y="2292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1" name="Text Box 65"/>
              <p:cNvSpPr txBox="1">
                <a:spLocks noChangeArrowheads="1"/>
              </p:cNvSpPr>
              <p:nvPr/>
            </p:nvSpPr>
            <p:spPr bwMode="auto">
              <a:xfrm>
                <a:off x="1182" y="3515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2" name="Text Box 66"/>
              <p:cNvSpPr txBox="1">
                <a:spLocks noChangeArrowheads="1"/>
              </p:cNvSpPr>
              <p:nvPr/>
            </p:nvSpPr>
            <p:spPr bwMode="auto">
              <a:xfrm>
                <a:off x="1748" y="3517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3" name="Text Box 68"/>
              <p:cNvSpPr txBox="1">
                <a:spLocks noChangeArrowheads="1"/>
              </p:cNvSpPr>
              <p:nvPr/>
            </p:nvSpPr>
            <p:spPr bwMode="auto">
              <a:xfrm>
                <a:off x="627" y="3095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4" name="Text Box 70"/>
              <p:cNvSpPr txBox="1">
                <a:spLocks noChangeArrowheads="1"/>
              </p:cNvSpPr>
              <p:nvPr/>
            </p:nvSpPr>
            <p:spPr bwMode="auto">
              <a:xfrm>
                <a:off x="2301" y="3093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5" name="Text Box 72"/>
              <p:cNvSpPr txBox="1">
                <a:spLocks noChangeArrowheads="1"/>
              </p:cNvSpPr>
              <p:nvPr/>
            </p:nvSpPr>
            <p:spPr bwMode="auto">
              <a:xfrm>
                <a:off x="1741" y="3076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6" name="Text Box 73"/>
              <p:cNvSpPr txBox="1">
                <a:spLocks noChangeArrowheads="1"/>
              </p:cNvSpPr>
              <p:nvPr/>
            </p:nvSpPr>
            <p:spPr bwMode="auto">
              <a:xfrm>
                <a:off x="1194" y="3088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000066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</p:txBody>
          </p:sp>
          <p:sp>
            <p:nvSpPr>
              <p:cNvPr id="19527" name="AutoShape 74"/>
              <p:cNvSpPr>
                <a:spLocks noChangeArrowheads="1"/>
              </p:cNvSpPr>
              <p:nvPr/>
            </p:nvSpPr>
            <p:spPr bwMode="auto">
              <a:xfrm>
                <a:off x="428" y="2662"/>
                <a:ext cx="2246" cy="33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FF33CC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9528" name="Text Box 75"/>
              <p:cNvSpPr txBox="1">
                <a:spLocks noChangeArrowheads="1"/>
              </p:cNvSpPr>
              <p:nvPr/>
            </p:nvSpPr>
            <p:spPr bwMode="auto">
              <a:xfrm>
                <a:off x="0" y="2705"/>
                <a:ext cx="378" cy="250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 sz="2000" b="0">
                    <a:solidFill>
                      <a:srgbClr val="FF33CC"/>
                    </a:solidFill>
                    <a:latin typeface="Arial" pitchFamily="34" charset="0"/>
                    <a:cs typeface="Arial" pitchFamily="34" charset="0"/>
                  </a:rPr>
                  <a:t>WX</a:t>
                </a:r>
              </a:p>
            </p:txBody>
          </p:sp>
          <p:sp>
            <p:nvSpPr>
              <p:cNvPr id="19529" name="Line 76"/>
              <p:cNvSpPr>
                <a:spLocks noChangeShapeType="1"/>
              </p:cNvSpPr>
              <p:nvPr/>
            </p:nvSpPr>
            <p:spPr bwMode="auto">
              <a:xfrm flipH="1">
                <a:off x="64" y="2743"/>
                <a:ext cx="13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30" name="Line 77"/>
              <p:cNvSpPr>
                <a:spLocks noChangeShapeType="1"/>
              </p:cNvSpPr>
              <p:nvPr/>
            </p:nvSpPr>
            <p:spPr bwMode="auto">
              <a:xfrm flipV="1">
                <a:off x="224" y="2853"/>
                <a:ext cx="205" cy="87"/>
              </a:xfrm>
              <a:prstGeom prst="line">
                <a:avLst/>
              </a:prstGeom>
              <a:noFill/>
              <a:ln w="1588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31" name="Text Box 78"/>
              <p:cNvSpPr txBox="1">
                <a:spLocks noChangeArrowheads="1"/>
              </p:cNvSpPr>
              <p:nvPr/>
            </p:nvSpPr>
            <p:spPr bwMode="auto">
              <a:xfrm>
                <a:off x="1162" y="2255"/>
                <a:ext cx="23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</a:p>
            </p:txBody>
          </p:sp>
          <p:sp>
            <p:nvSpPr>
              <p:cNvPr id="19532" name="Text Box 79"/>
              <p:cNvSpPr txBox="1">
                <a:spLocks noChangeArrowheads="1"/>
              </p:cNvSpPr>
              <p:nvPr/>
            </p:nvSpPr>
            <p:spPr bwMode="auto">
              <a:xfrm>
                <a:off x="601" y="2664"/>
                <a:ext cx="23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</a:p>
            </p:txBody>
          </p:sp>
          <p:sp>
            <p:nvSpPr>
              <p:cNvPr id="19533" name="Text Box 80"/>
              <p:cNvSpPr txBox="1">
                <a:spLocks noChangeArrowheads="1"/>
              </p:cNvSpPr>
              <p:nvPr/>
            </p:nvSpPr>
            <p:spPr bwMode="auto">
              <a:xfrm>
                <a:off x="2322" y="2649"/>
                <a:ext cx="23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X</a:t>
                </a:r>
              </a:p>
            </p:txBody>
          </p:sp>
          <p:sp>
            <p:nvSpPr>
              <p:cNvPr id="19534" name="Text Box 81"/>
              <p:cNvSpPr txBox="1">
                <a:spLocks noChangeArrowheads="1"/>
              </p:cNvSpPr>
              <p:nvPr/>
            </p:nvSpPr>
            <p:spPr bwMode="auto">
              <a:xfrm>
                <a:off x="611" y="3537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35" name="Text Box 82"/>
              <p:cNvSpPr txBox="1">
                <a:spLocks noChangeArrowheads="1"/>
              </p:cNvSpPr>
              <p:nvPr/>
            </p:nvSpPr>
            <p:spPr bwMode="auto">
              <a:xfrm>
                <a:off x="2310" y="3530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36" name="Text Box 83"/>
              <p:cNvSpPr txBox="1">
                <a:spLocks noChangeArrowheads="1"/>
              </p:cNvSpPr>
              <p:nvPr/>
            </p:nvSpPr>
            <p:spPr bwMode="auto">
              <a:xfrm>
                <a:off x="1181" y="2670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37" name="Text Box 84"/>
              <p:cNvSpPr txBox="1">
                <a:spLocks noChangeArrowheads="1"/>
              </p:cNvSpPr>
              <p:nvPr/>
            </p:nvSpPr>
            <p:spPr bwMode="auto">
              <a:xfrm>
                <a:off x="1765" y="2663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38" name="Text Box 85"/>
              <p:cNvSpPr txBox="1">
                <a:spLocks noChangeArrowheads="1"/>
              </p:cNvSpPr>
              <p:nvPr/>
            </p:nvSpPr>
            <p:spPr bwMode="auto">
              <a:xfrm>
                <a:off x="620" y="2240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  <p:sp>
            <p:nvSpPr>
              <p:cNvPr id="19539" name="Text Box 86"/>
              <p:cNvSpPr txBox="1">
                <a:spLocks noChangeArrowheads="1"/>
              </p:cNvSpPr>
              <p:nvPr/>
            </p:nvSpPr>
            <p:spPr bwMode="auto">
              <a:xfrm>
                <a:off x="2348" y="2234"/>
                <a:ext cx="232" cy="308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</a:p>
            </p:txBody>
          </p:sp>
        </p:grpSp>
      </p:grpSp>
      <p:sp>
        <p:nvSpPr>
          <p:cNvPr id="19465" name="Text Box 88"/>
          <p:cNvSpPr txBox="1">
            <a:spLocks noChangeArrowheads="1"/>
          </p:cNvSpPr>
          <p:nvPr/>
        </p:nvSpPr>
        <p:spPr bwMode="auto">
          <a:xfrm>
            <a:off x="1100138" y="2838450"/>
            <a:ext cx="1157287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latin typeface="Arial" pitchFamily="34" charset="0"/>
                <a:cs typeface="Arial" pitchFamily="34" charset="0"/>
              </a:rPr>
              <a:t>F map</a:t>
            </a:r>
          </a:p>
        </p:txBody>
      </p:sp>
      <p:grpSp>
        <p:nvGrpSpPr>
          <p:cNvPr id="19466" name="Group 114"/>
          <p:cNvGrpSpPr>
            <a:grpSpLocks/>
          </p:cNvGrpSpPr>
          <p:nvPr/>
        </p:nvGrpSpPr>
        <p:grpSpPr bwMode="auto">
          <a:xfrm>
            <a:off x="5029200" y="2890838"/>
            <a:ext cx="4114800" cy="3768725"/>
            <a:chOff x="3168" y="1821"/>
            <a:chExt cx="2592" cy="2374"/>
          </a:xfrm>
        </p:grpSpPr>
        <p:sp>
          <p:nvSpPr>
            <p:cNvPr id="19471" name="Text Box 89"/>
            <p:cNvSpPr txBox="1">
              <a:spLocks noChangeArrowheads="1"/>
            </p:cNvSpPr>
            <p:nvPr/>
          </p:nvSpPr>
          <p:spPr bwMode="auto">
            <a:xfrm>
              <a:off x="3168" y="1821"/>
              <a:ext cx="2592" cy="2374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 We still get the </a:t>
              </a:r>
              <a:r>
                <a:rPr lang="en-US" sz="19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SOP, but</a:t>
              </a: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 for F by 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Constructing PIs containing its 1s 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(these are the 0s of F)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endParaRPr lang="en-US" sz="1900" b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F = XZ + WX</a:t>
              </a:r>
            </a:p>
            <a:p>
              <a:pPr>
                <a:buFont typeface="Wingdings" pitchFamily="2" charset="2"/>
                <a:buNone/>
              </a:pPr>
              <a:endParaRPr lang="en-US" sz="1900" b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 POS of F is obtained by 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Complementing F using DeMorgan’s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endParaRPr lang="en-US" sz="1900" b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F = F = (             )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endParaRPr lang="en-US" sz="1000" b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         = (XZ) . (WX)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9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         = (X+Z) . (W+X)</a:t>
              </a:r>
            </a:p>
          </p:txBody>
        </p:sp>
        <p:sp>
          <p:nvSpPr>
            <p:cNvPr id="19472" name="Line 90"/>
            <p:cNvSpPr>
              <a:spLocks noChangeShapeType="1"/>
            </p:cNvSpPr>
            <p:nvPr/>
          </p:nvSpPr>
          <p:spPr bwMode="auto">
            <a:xfrm>
              <a:off x="5290" y="1831"/>
              <a:ext cx="90" cy="1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3" name="Line 91"/>
            <p:cNvSpPr>
              <a:spLocks noChangeShapeType="1"/>
            </p:cNvSpPr>
            <p:nvPr/>
          </p:nvSpPr>
          <p:spPr bwMode="auto">
            <a:xfrm>
              <a:off x="3210" y="2579"/>
              <a:ext cx="12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4" name="Line 92"/>
            <p:cNvSpPr>
              <a:spLocks noChangeShapeType="1"/>
            </p:cNvSpPr>
            <p:nvPr/>
          </p:nvSpPr>
          <p:spPr bwMode="auto">
            <a:xfrm>
              <a:off x="3497" y="2579"/>
              <a:ext cx="91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5" name="Line 93"/>
            <p:cNvSpPr>
              <a:spLocks noChangeShapeType="1"/>
            </p:cNvSpPr>
            <p:nvPr/>
          </p:nvSpPr>
          <p:spPr bwMode="auto">
            <a:xfrm>
              <a:off x="3621" y="2579"/>
              <a:ext cx="9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6" name="Line 94"/>
            <p:cNvSpPr>
              <a:spLocks noChangeShapeType="1"/>
            </p:cNvSpPr>
            <p:nvPr/>
          </p:nvSpPr>
          <p:spPr bwMode="auto">
            <a:xfrm>
              <a:off x="3869" y="2581"/>
              <a:ext cx="118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7" name="Line 97"/>
            <p:cNvSpPr>
              <a:spLocks noChangeShapeType="1"/>
            </p:cNvSpPr>
            <p:nvPr/>
          </p:nvSpPr>
          <p:spPr bwMode="auto">
            <a:xfrm>
              <a:off x="3496" y="3528"/>
              <a:ext cx="12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8" name="Line 98"/>
            <p:cNvSpPr>
              <a:spLocks noChangeShapeType="1"/>
            </p:cNvSpPr>
            <p:nvPr/>
          </p:nvSpPr>
          <p:spPr bwMode="auto">
            <a:xfrm>
              <a:off x="3495" y="3470"/>
              <a:ext cx="12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9479" name="Picture 10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31" y="3517"/>
              <a:ext cx="54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80" name="Line 101"/>
            <p:cNvSpPr>
              <a:spLocks noChangeShapeType="1"/>
            </p:cNvSpPr>
            <p:nvPr/>
          </p:nvSpPr>
          <p:spPr bwMode="auto">
            <a:xfrm>
              <a:off x="3817" y="3493"/>
              <a:ext cx="565" cy="8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1" name="Line 102"/>
            <p:cNvSpPr>
              <a:spLocks noChangeShapeType="1"/>
            </p:cNvSpPr>
            <p:nvPr/>
          </p:nvSpPr>
          <p:spPr bwMode="auto">
            <a:xfrm>
              <a:off x="3768" y="3798"/>
              <a:ext cx="9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2" name="Line 103"/>
            <p:cNvSpPr>
              <a:spLocks noChangeShapeType="1"/>
            </p:cNvSpPr>
            <p:nvPr/>
          </p:nvSpPr>
          <p:spPr bwMode="auto">
            <a:xfrm>
              <a:off x="3906" y="3791"/>
              <a:ext cx="9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3" name="Line 104"/>
            <p:cNvSpPr>
              <a:spLocks noChangeShapeType="1"/>
            </p:cNvSpPr>
            <p:nvPr/>
          </p:nvSpPr>
          <p:spPr bwMode="auto">
            <a:xfrm>
              <a:off x="4227" y="3805"/>
              <a:ext cx="126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4" name="Line 105"/>
            <p:cNvSpPr>
              <a:spLocks noChangeShapeType="1"/>
            </p:cNvSpPr>
            <p:nvPr/>
          </p:nvSpPr>
          <p:spPr bwMode="auto">
            <a:xfrm flipV="1">
              <a:off x="3739" y="3753"/>
              <a:ext cx="279" cy="1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5" name="Line 106"/>
            <p:cNvSpPr>
              <a:spLocks noChangeShapeType="1"/>
            </p:cNvSpPr>
            <p:nvPr/>
          </p:nvSpPr>
          <p:spPr bwMode="auto">
            <a:xfrm flipV="1">
              <a:off x="4192" y="3762"/>
              <a:ext cx="279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86" name="Line 107"/>
            <p:cNvSpPr>
              <a:spLocks noChangeShapeType="1"/>
            </p:cNvSpPr>
            <p:nvPr/>
          </p:nvSpPr>
          <p:spPr bwMode="auto">
            <a:xfrm>
              <a:off x="4534" y="3980"/>
              <a:ext cx="97" cy="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67" name="Text Box 109"/>
          <p:cNvSpPr txBox="1">
            <a:spLocks noChangeArrowheads="1"/>
          </p:cNvSpPr>
          <p:nvPr/>
        </p:nvSpPr>
        <p:spPr bwMode="auto">
          <a:xfrm>
            <a:off x="1598613" y="3863975"/>
            <a:ext cx="917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Taken 1</a:t>
            </a:r>
          </a:p>
        </p:txBody>
      </p:sp>
      <p:sp>
        <p:nvSpPr>
          <p:cNvPr id="19468" name="Text Box 110"/>
          <p:cNvSpPr txBox="1">
            <a:spLocks noChangeArrowheads="1"/>
          </p:cNvSpPr>
          <p:nvPr/>
        </p:nvSpPr>
        <p:spPr bwMode="auto">
          <a:xfrm>
            <a:off x="3395663" y="4467225"/>
            <a:ext cx="917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Taken 0</a:t>
            </a:r>
          </a:p>
        </p:txBody>
      </p:sp>
      <p:sp>
        <p:nvSpPr>
          <p:cNvPr id="19469" name="Text Box 111"/>
          <p:cNvSpPr txBox="1">
            <a:spLocks noChangeArrowheads="1"/>
          </p:cNvSpPr>
          <p:nvPr/>
        </p:nvSpPr>
        <p:spPr bwMode="auto">
          <a:xfrm>
            <a:off x="711200" y="4502150"/>
            <a:ext cx="917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Taken 0</a:t>
            </a:r>
          </a:p>
        </p:txBody>
      </p:sp>
      <p:sp>
        <p:nvSpPr>
          <p:cNvPr id="19470" name="Text Box 113"/>
          <p:cNvSpPr txBox="1">
            <a:spLocks noChangeArrowheads="1"/>
          </p:cNvSpPr>
          <p:nvPr/>
        </p:nvSpPr>
        <p:spPr bwMode="auto">
          <a:xfrm>
            <a:off x="7467600" y="2100263"/>
            <a:ext cx="16764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Don’t care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5C440A1-D3CC-445F-BD0E-921B4ACD4E2B}" type="slidenum">
              <a:rPr lang="en-US"/>
              <a:pPr/>
              <a:t>102</a:t>
            </a:fld>
            <a:endParaRPr lang="en-US"/>
          </a:p>
        </p:txBody>
      </p:sp>
      <p:sp>
        <p:nvSpPr>
          <p:cNvPr id="109571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439738"/>
            <a:ext cx="7772400" cy="685800"/>
          </a:xfrm>
        </p:spPr>
        <p:txBody>
          <a:bodyPr/>
          <a:lstStyle/>
          <a:p>
            <a:r>
              <a:rPr lang="en-US" smtClean="0">
                <a:solidFill>
                  <a:srgbClr val="660066"/>
                </a:solidFill>
              </a:rPr>
              <a:t>Algorithm for Systematic Optimization </a:t>
            </a:r>
          </a:p>
        </p:txBody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7175" y="1314450"/>
            <a:ext cx="8732838" cy="502761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>
                <a:latin typeface="Arial" pitchFamily="34" charset="0"/>
                <a:cs typeface="Arial" pitchFamily="34" charset="0"/>
              </a:rPr>
              <a:t>Find </a:t>
            </a:r>
            <a:r>
              <a:rPr lang="en-US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n-US" smtClean="0">
                <a:latin typeface="Arial" pitchFamily="34" charset="0"/>
                <a:cs typeface="Arial" pitchFamily="34" charset="0"/>
              </a:rPr>
              <a:t> possible </a:t>
            </a:r>
            <a:r>
              <a:rPr lang="en-US" b="1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prime</a:t>
            </a:r>
            <a:r>
              <a:rPr lang="en-US" smtClean="0">
                <a:latin typeface="Arial" pitchFamily="34" charset="0"/>
                <a:cs typeface="Arial" pitchFamily="34" charset="0"/>
              </a:rPr>
              <a:t> implicants (PIs)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mtClean="0">
                <a:latin typeface="Arial" pitchFamily="34" charset="0"/>
                <a:cs typeface="Arial" pitchFamily="34" charset="0"/>
              </a:rPr>
              <a:t>From these PIs, select: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mtClean="0">
                <a:solidFill>
                  <a:schemeClr val="folHlin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b="1" u="sng" smtClean="0">
                <a:latin typeface="Arial" pitchFamily="34" charset="0"/>
                <a:cs typeface="Arial" pitchFamily="34" charset="0"/>
              </a:rPr>
              <a:t>All</a:t>
            </a:r>
            <a:r>
              <a:rPr lang="en-US" smtClean="0">
                <a:latin typeface="Arial" pitchFamily="34" charset="0"/>
                <a:cs typeface="Arial" pitchFamily="34" charset="0"/>
              </a:rPr>
              <a:t> essential PIs and mark all 1’s covered by them 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mtClean="0">
                <a:solidFill>
                  <a:schemeClr val="folHlin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mtClean="0">
                <a:latin typeface="Arial" pitchFamily="34" charset="0"/>
                <a:cs typeface="Arial" pitchFamily="34" charset="0"/>
              </a:rPr>
              <a:t>A minimum cost set of non-essential PIs  that cover all minterms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 yet covered </a:t>
            </a:r>
            <a:r>
              <a:rPr lang="en-US" smtClean="0">
                <a:latin typeface="Arial" pitchFamily="34" charset="0"/>
                <a:cs typeface="Arial" pitchFamily="34" charset="0"/>
              </a:rPr>
              <a:t>by the essential PIs above</a:t>
            </a:r>
            <a:endParaRPr lang="en-US" sz="3600" smtClean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To obtain a </a:t>
            </a:r>
            <a:r>
              <a:rPr lang="en-US" sz="3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 simplified solution:    (not necessarily </a:t>
            </a:r>
            <a:r>
              <a:rPr lang="en-US" sz="3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optimum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), use the </a:t>
            </a:r>
            <a:r>
              <a:rPr lang="en-US" sz="32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Selection Rule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 on next slide</a:t>
            </a:r>
          </a:p>
        </p:txBody>
      </p:sp>
    </p:spTree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3CD33BC-6D49-400F-8F0D-8138A49F1525}" type="slidenum">
              <a:rPr lang="en-US"/>
              <a:pPr/>
              <a:t>103</a:t>
            </a:fld>
            <a:endParaRPr lang="en-US"/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 smtClean="0"/>
              <a:t>Prime Implicant Selection Rule</a:t>
            </a:r>
          </a:p>
        </p:txBody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763" y="1255713"/>
            <a:ext cx="8382000" cy="5027612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Minimize the overlap</a:t>
            </a:r>
            <a:r>
              <a:rPr lang="en-US" smtClean="0">
                <a:latin typeface="Arial" pitchFamily="34" charset="0"/>
                <a:cs typeface="Arial" pitchFamily="34" charset="0"/>
              </a:rPr>
              <a:t> among prime implicants as much as possible. In particular, in the final solution, make sure that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each prime implicant selected includes at least one minterm not included in any other prime implicant</a:t>
            </a:r>
            <a:r>
              <a:rPr lang="en-US" smtClean="0">
                <a:latin typeface="Arial" pitchFamily="34" charset="0"/>
                <a:cs typeface="Arial" pitchFamily="34" charset="0"/>
              </a:rPr>
              <a:t> selected</a:t>
            </a:r>
          </a:p>
          <a:p>
            <a:pPr>
              <a:buFont typeface="Wingdings" pitchFamily="2" charset="2"/>
              <a:buNone/>
            </a:pPr>
            <a:endParaRPr lang="en-US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	Note: Good solutions are not necessarily unique</a:t>
            </a:r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2F32A28-1444-4EAF-B5A5-A8E4205F94F3}" type="slidenum">
              <a:rPr lang="en-US"/>
              <a:pPr/>
              <a:t>104</a:t>
            </a:fld>
            <a:endParaRPr lang="en-US"/>
          </a:p>
        </p:txBody>
      </p:sp>
      <p:sp>
        <p:nvSpPr>
          <p:cNvPr id="111619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772400" cy="744537"/>
          </a:xfrm>
        </p:spPr>
        <p:txBody>
          <a:bodyPr/>
          <a:lstStyle/>
          <a:p>
            <a:r>
              <a:rPr lang="en-US" b="0" smtClean="0"/>
              <a:t>Example</a:t>
            </a:r>
          </a:p>
        </p:txBody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9588" y="1266825"/>
            <a:ext cx="8212137" cy="646113"/>
          </a:xfrm>
        </p:spPr>
        <p:txBody>
          <a:bodyPr/>
          <a:lstStyle/>
          <a:p>
            <a:r>
              <a:rPr lang="en-US" b="1" smtClean="0"/>
              <a:t>Simplify F(A, B, C, D) given on the K-map </a:t>
            </a:r>
          </a:p>
        </p:txBody>
      </p:sp>
      <p:sp>
        <p:nvSpPr>
          <p:cNvPr id="490500" name="AutoShape 4"/>
          <p:cNvSpPr>
            <a:spLocks noChangeArrowheads="1"/>
          </p:cNvSpPr>
          <p:nvPr/>
        </p:nvSpPr>
        <p:spPr bwMode="auto">
          <a:xfrm>
            <a:off x="1981200" y="3556000"/>
            <a:ext cx="4572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0501" name="AutoShape 5"/>
          <p:cNvSpPr>
            <a:spLocks noChangeArrowheads="1"/>
          </p:cNvSpPr>
          <p:nvPr/>
        </p:nvSpPr>
        <p:spPr bwMode="auto">
          <a:xfrm>
            <a:off x="2590800" y="2882900"/>
            <a:ext cx="3937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0502" name="AutoShape 6"/>
          <p:cNvSpPr>
            <a:spLocks noChangeArrowheads="1"/>
          </p:cNvSpPr>
          <p:nvPr/>
        </p:nvSpPr>
        <p:spPr bwMode="auto">
          <a:xfrm rot="-5400000">
            <a:off x="6451600" y="2698750"/>
            <a:ext cx="368300" cy="2209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grpSp>
        <p:nvGrpSpPr>
          <p:cNvPr id="111624" name="Group 7"/>
          <p:cNvGrpSpPr>
            <a:grpSpLocks/>
          </p:cNvGrpSpPr>
          <p:nvPr/>
        </p:nvGrpSpPr>
        <p:grpSpPr bwMode="auto">
          <a:xfrm>
            <a:off x="646113" y="2171700"/>
            <a:ext cx="3748087" cy="3825875"/>
            <a:chOff x="407" y="1368"/>
            <a:chExt cx="2361" cy="2410"/>
          </a:xfrm>
        </p:grpSpPr>
        <p:sp>
          <p:nvSpPr>
            <p:cNvPr id="111700" name="Rectangle 8"/>
            <p:cNvSpPr>
              <a:spLocks noChangeAspect="1" noChangeArrowheads="1"/>
            </p:cNvSpPr>
            <p:nvPr/>
          </p:nvSpPr>
          <p:spPr bwMode="auto">
            <a:xfrm>
              <a:off x="1305" y="3067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1" name="Rectangle 9"/>
            <p:cNvSpPr>
              <a:spLocks noChangeAspect="1" noChangeArrowheads="1"/>
            </p:cNvSpPr>
            <p:nvPr/>
          </p:nvSpPr>
          <p:spPr bwMode="auto">
            <a:xfrm>
              <a:off x="2064" y="2258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2" name="Rectangle 10"/>
            <p:cNvSpPr>
              <a:spLocks noChangeAspect="1" noChangeArrowheads="1"/>
            </p:cNvSpPr>
            <p:nvPr/>
          </p:nvSpPr>
          <p:spPr bwMode="auto">
            <a:xfrm>
              <a:off x="943" y="3066"/>
              <a:ext cx="1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3" name="Rectangle 11"/>
            <p:cNvSpPr>
              <a:spLocks noChangeAspect="1" noChangeArrowheads="1"/>
            </p:cNvSpPr>
            <p:nvPr/>
          </p:nvSpPr>
          <p:spPr bwMode="auto">
            <a:xfrm>
              <a:off x="1339" y="22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4" name="Rectangle 12"/>
            <p:cNvSpPr>
              <a:spLocks noChangeAspect="1" noChangeArrowheads="1"/>
            </p:cNvSpPr>
            <p:nvPr/>
          </p:nvSpPr>
          <p:spPr bwMode="auto">
            <a:xfrm>
              <a:off x="1664" y="2258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5" name="Rectangle 13"/>
            <p:cNvSpPr>
              <a:spLocks noChangeAspect="1" noChangeArrowheads="1"/>
            </p:cNvSpPr>
            <p:nvPr/>
          </p:nvSpPr>
          <p:spPr bwMode="auto">
            <a:xfrm>
              <a:off x="1339" y="26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6" name="Rectangle 14"/>
            <p:cNvSpPr>
              <a:spLocks noChangeAspect="1" noChangeArrowheads="1"/>
            </p:cNvSpPr>
            <p:nvPr/>
          </p:nvSpPr>
          <p:spPr bwMode="auto">
            <a:xfrm>
              <a:off x="1680" y="1850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1707" name="Group 15"/>
            <p:cNvGrpSpPr>
              <a:grpSpLocks/>
            </p:cNvGrpSpPr>
            <p:nvPr/>
          </p:nvGrpSpPr>
          <p:grpSpPr bwMode="auto">
            <a:xfrm>
              <a:off x="407" y="1368"/>
              <a:ext cx="2361" cy="2410"/>
              <a:chOff x="95" y="1359"/>
              <a:chExt cx="2361" cy="2410"/>
            </a:xfrm>
          </p:grpSpPr>
          <p:sp>
            <p:nvSpPr>
              <p:cNvPr id="111710" name="Rectangle 16"/>
              <p:cNvSpPr>
                <a:spLocks noChangeAspect="1" noChangeArrowheads="1"/>
              </p:cNvSpPr>
              <p:nvPr/>
            </p:nvSpPr>
            <p:spPr bwMode="auto">
              <a:xfrm>
                <a:off x="1243" y="1449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1711" name="Group 17"/>
              <p:cNvGrpSpPr>
                <a:grpSpLocks/>
              </p:cNvGrpSpPr>
              <p:nvPr/>
            </p:nvGrpSpPr>
            <p:grpSpPr bwMode="auto">
              <a:xfrm>
                <a:off x="95" y="1359"/>
                <a:ext cx="2361" cy="2410"/>
                <a:chOff x="383" y="1359"/>
                <a:chExt cx="2361" cy="2410"/>
              </a:xfrm>
            </p:grpSpPr>
            <p:sp>
              <p:nvSpPr>
                <p:cNvPr id="111712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13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7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14" name="Rectangle 20"/>
                <p:cNvSpPr>
                  <a:spLocks noChangeAspect="1" noChangeArrowheads="1"/>
                </p:cNvSpPr>
                <p:nvPr/>
              </p:nvSpPr>
              <p:spPr bwMode="auto">
                <a:xfrm>
                  <a:off x="809" y="1760"/>
                  <a:ext cx="1495" cy="1621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15" name="Rectangle 21"/>
                <p:cNvSpPr>
                  <a:spLocks noChangeAspect="1" noChangeArrowheads="1"/>
                </p:cNvSpPr>
                <p:nvPr/>
              </p:nvSpPr>
              <p:spPr bwMode="auto">
                <a:xfrm>
                  <a:off x="2577" y="2454"/>
                  <a:ext cx="13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716" name="Rectangle 2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3519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717" name="Rectangle 23"/>
                <p:cNvSpPr>
                  <a:spLocks noChangeAspect="1" noChangeArrowheads="1"/>
                </p:cNvSpPr>
                <p:nvPr/>
              </p:nvSpPr>
              <p:spPr bwMode="auto">
                <a:xfrm>
                  <a:off x="392" y="2826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A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718" name="Rectangle 2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338" y="1637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19" name="Rectangle 2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123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20" name="Rectangle 2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200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721" name="Rectangle 27"/>
                <p:cNvSpPr>
                  <a:spLocks noChangeAspect="1" noChangeArrowheads="1"/>
                </p:cNvSpPr>
                <p:nvPr/>
              </p:nvSpPr>
              <p:spPr bwMode="auto">
                <a:xfrm>
                  <a:off x="1877" y="1359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C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11708" name="Rectangle 28"/>
            <p:cNvSpPr>
              <a:spLocks noChangeAspect="1" noChangeArrowheads="1"/>
            </p:cNvSpPr>
            <p:nvPr/>
          </p:nvSpPr>
          <p:spPr bwMode="auto">
            <a:xfrm>
              <a:off x="959" y="18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709" name="Rectangle 29"/>
            <p:cNvSpPr>
              <a:spLocks noChangeAspect="1" noChangeArrowheads="1"/>
            </p:cNvSpPr>
            <p:nvPr/>
          </p:nvSpPr>
          <p:spPr bwMode="auto">
            <a:xfrm>
              <a:off x="971" y="2282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90526" name="AutoShape 30"/>
          <p:cNvSpPr>
            <a:spLocks noChangeArrowheads="1"/>
          </p:cNvSpPr>
          <p:nvPr/>
        </p:nvSpPr>
        <p:spPr bwMode="auto">
          <a:xfrm>
            <a:off x="2019300" y="4241800"/>
            <a:ext cx="3810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0527" name="AutoShape 31"/>
          <p:cNvSpPr>
            <a:spLocks noChangeArrowheads="1"/>
          </p:cNvSpPr>
          <p:nvPr/>
        </p:nvSpPr>
        <p:spPr bwMode="auto">
          <a:xfrm rot="-5400000">
            <a:off x="1689100" y="4483100"/>
            <a:ext cx="4572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371600" y="2540000"/>
            <a:ext cx="469900" cy="3187700"/>
            <a:chOff x="560" y="1600"/>
            <a:chExt cx="296" cy="2008"/>
          </a:xfrm>
        </p:grpSpPr>
        <p:grpSp>
          <p:nvGrpSpPr>
            <p:cNvPr id="111694" name="Group 33"/>
            <p:cNvGrpSpPr>
              <a:grpSpLocks/>
            </p:cNvGrpSpPr>
            <p:nvPr/>
          </p:nvGrpSpPr>
          <p:grpSpPr bwMode="auto">
            <a:xfrm flipV="1">
              <a:off x="568" y="3048"/>
              <a:ext cx="288" cy="560"/>
              <a:chOff x="1432" y="1608"/>
              <a:chExt cx="696" cy="560"/>
            </a:xfrm>
          </p:grpSpPr>
          <p:sp>
            <p:nvSpPr>
              <p:cNvPr id="111698" name="AutoShape 34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99" name="Rectangle 35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95" name="Group 36"/>
            <p:cNvGrpSpPr>
              <a:grpSpLocks/>
            </p:cNvGrpSpPr>
            <p:nvPr/>
          </p:nvGrpSpPr>
          <p:grpSpPr bwMode="auto">
            <a:xfrm>
              <a:off x="560" y="1600"/>
              <a:ext cx="272" cy="560"/>
              <a:chOff x="1432" y="1608"/>
              <a:chExt cx="696" cy="560"/>
            </a:xfrm>
          </p:grpSpPr>
          <p:sp>
            <p:nvSpPr>
              <p:cNvPr id="111696" name="AutoShape 37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97" name="Rectangle 38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90535" name="AutoShape 39"/>
          <p:cNvSpPr>
            <a:spLocks noChangeArrowheads="1"/>
          </p:cNvSpPr>
          <p:nvPr/>
        </p:nvSpPr>
        <p:spPr bwMode="auto">
          <a:xfrm>
            <a:off x="1435100" y="2882900"/>
            <a:ext cx="3937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grpSp>
        <p:nvGrpSpPr>
          <p:cNvPr id="111629" name="Group 41"/>
          <p:cNvGrpSpPr>
            <a:grpSpLocks/>
          </p:cNvGrpSpPr>
          <p:nvPr/>
        </p:nvGrpSpPr>
        <p:grpSpPr bwMode="auto">
          <a:xfrm>
            <a:off x="4773613" y="2171700"/>
            <a:ext cx="3748087" cy="3825875"/>
            <a:chOff x="3007" y="1368"/>
            <a:chExt cx="2361" cy="2410"/>
          </a:xfrm>
        </p:grpSpPr>
        <p:sp>
          <p:nvSpPr>
            <p:cNvPr id="111672" name="Rectangle 42"/>
            <p:cNvSpPr>
              <a:spLocks noChangeAspect="1" noChangeArrowheads="1"/>
            </p:cNvSpPr>
            <p:nvPr/>
          </p:nvSpPr>
          <p:spPr bwMode="auto">
            <a:xfrm>
              <a:off x="3905" y="3067"/>
              <a:ext cx="15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 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3" name="Rectangle 43"/>
            <p:cNvSpPr>
              <a:spLocks noChangeAspect="1" noChangeArrowheads="1"/>
            </p:cNvSpPr>
            <p:nvPr/>
          </p:nvSpPr>
          <p:spPr bwMode="auto">
            <a:xfrm>
              <a:off x="4664" y="2258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4" name="Rectangle 44"/>
            <p:cNvSpPr>
              <a:spLocks noChangeAspect="1" noChangeArrowheads="1"/>
            </p:cNvSpPr>
            <p:nvPr/>
          </p:nvSpPr>
          <p:spPr bwMode="auto">
            <a:xfrm>
              <a:off x="3543" y="3066"/>
              <a:ext cx="10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5" name="Rectangle 45"/>
            <p:cNvSpPr>
              <a:spLocks noChangeAspect="1" noChangeArrowheads="1"/>
            </p:cNvSpPr>
            <p:nvPr/>
          </p:nvSpPr>
          <p:spPr bwMode="auto">
            <a:xfrm>
              <a:off x="3939" y="22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6" name="Rectangle 46"/>
            <p:cNvSpPr>
              <a:spLocks noChangeAspect="1" noChangeArrowheads="1"/>
            </p:cNvSpPr>
            <p:nvPr/>
          </p:nvSpPr>
          <p:spPr bwMode="auto">
            <a:xfrm>
              <a:off x="4264" y="2258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7" name="Rectangle 47"/>
            <p:cNvSpPr>
              <a:spLocks noChangeAspect="1" noChangeArrowheads="1"/>
            </p:cNvSpPr>
            <p:nvPr/>
          </p:nvSpPr>
          <p:spPr bwMode="auto">
            <a:xfrm>
              <a:off x="3939" y="26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78" name="Rectangle 48"/>
            <p:cNvSpPr>
              <a:spLocks noChangeAspect="1" noChangeArrowheads="1"/>
            </p:cNvSpPr>
            <p:nvPr/>
          </p:nvSpPr>
          <p:spPr bwMode="auto">
            <a:xfrm>
              <a:off x="4280" y="1850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1679" name="Group 49"/>
            <p:cNvGrpSpPr>
              <a:grpSpLocks/>
            </p:cNvGrpSpPr>
            <p:nvPr/>
          </p:nvGrpSpPr>
          <p:grpSpPr bwMode="auto">
            <a:xfrm>
              <a:off x="3007" y="1368"/>
              <a:ext cx="2361" cy="2410"/>
              <a:chOff x="95" y="1359"/>
              <a:chExt cx="2361" cy="2410"/>
            </a:xfrm>
          </p:grpSpPr>
          <p:sp>
            <p:nvSpPr>
              <p:cNvPr id="111682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1243" y="1449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1683" name="Group 51"/>
              <p:cNvGrpSpPr>
                <a:grpSpLocks/>
              </p:cNvGrpSpPr>
              <p:nvPr/>
            </p:nvGrpSpPr>
            <p:grpSpPr bwMode="auto">
              <a:xfrm>
                <a:off x="95" y="1359"/>
                <a:ext cx="2361" cy="2410"/>
                <a:chOff x="383" y="1359"/>
                <a:chExt cx="2361" cy="2410"/>
              </a:xfrm>
            </p:grpSpPr>
            <p:sp>
              <p:nvSpPr>
                <p:cNvPr id="111684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85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7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86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809" y="1760"/>
                  <a:ext cx="1495" cy="1621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87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2577" y="2454"/>
                  <a:ext cx="13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688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3519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689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392" y="2826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A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690" name="Rectangle 5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338" y="1637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91" name="Rectangle 5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123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92" name="Rectangle 6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200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693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1877" y="1359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C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11680" name="Rectangle 62"/>
            <p:cNvSpPr>
              <a:spLocks noChangeAspect="1" noChangeArrowheads="1"/>
            </p:cNvSpPr>
            <p:nvPr/>
          </p:nvSpPr>
          <p:spPr bwMode="auto">
            <a:xfrm>
              <a:off x="3559" y="1866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1681" name="Rectangle 63"/>
            <p:cNvSpPr>
              <a:spLocks noChangeAspect="1" noChangeArrowheads="1"/>
            </p:cNvSpPr>
            <p:nvPr/>
          </p:nvSpPr>
          <p:spPr bwMode="auto">
            <a:xfrm>
              <a:off x="3571" y="2282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490560" name="AutoShape 64"/>
          <p:cNvSpPr>
            <a:spLocks noChangeArrowheads="1"/>
          </p:cNvSpPr>
          <p:nvPr/>
        </p:nvSpPr>
        <p:spPr bwMode="auto">
          <a:xfrm>
            <a:off x="6718300" y="2895600"/>
            <a:ext cx="3937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0561" name="AutoShape 65"/>
          <p:cNvSpPr>
            <a:spLocks noChangeArrowheads="1"/>
          </p:cNvSpPr>
          <p:nvPr/>
        </p:nvSpPr>
        <p:spPr bwMode="auto">
          <a:xfrm rot="-5400000">
            <a:off x="2324100" y="2711450"/>
            <a:ext cx="368300" cy="220980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11632" name="Text Box 67"/>
          <p:cNvSpPr txBox="1">
            <a:spLocks noChangeArrowheads="1"/>
          </p:cNvSpPr>
          <p:nvPr/>
        </p:nvSpPr>
        <p:spPr bwMode="auto">
          <a:xfrm>
            <a:off x="5829300" y="1803400"/>
            <a:ext cx="2479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Ctr="1"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FontTx/>
              <a:buNone/>
            </a:pPr>
            <a:r>
              <a:rPr lang="en-US" sz="24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Essential PIs</a:t>
            </a:r>
          </a:p>
        </p:txBody>
      </p:sp>
      <p:grpSp>
        <p:nvGrpSpPr>
          <p:cNvPr id="111633" name="Group 68"/>
          <p:cNvGrpSpPr>
            <a:grpSpLocks/>
          </p:cNvGrpSpPr>
          <p:nvPr/>
        </p:nvGrpSpPr>
        <p:grpSpPr bwMode="auto">
          <a:xfrm>
            <a:off x="6464300" y="2235200"/>
            <a:ext cx="495300" cy="1612900"/>
            <a:chOff x="4072" y="1448"/>
            <a:chExt cx="312" cy="928"/>
          </a:xfrm>
        </p:grpSpPr>
        <p:sp>
          <p:nvSpPr>
            <p:cNvPr id="111670" name="Line 69"/>
            <p:cNvSpPr>
              <a:spLocks noChangeShapeType="1"/>
            </p:cNvSpPr>
            <p:nvPr/>
          </p:nvSpPr>
          <p:spPr bwMode="auto">
            <a:xfrm>
              <a:off x="4344" y="1448"/>
              <a:ext cx="40" cy="44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  <p:sp>
          <p:nvSpPr>
            <p:cNvPr id="111671" name="Line 70"/>
            <p:cNvSpPr>
              <a:spLocks noChangeShapeType="1"/>
            </p:cNvSpPr>
            <p:nvPr/>
          </p:nvSpPr>
          <p:spPr bwMode="auto">
            <a:xfrm flipH="1">
              <a:off x="4072" y="1448"/>
              <a:ext cx="264" cy="928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12" name="Group 71"/>
          <p:cNvGrpSpPr>
            <a:grpSpLocks/>
          </p:cNvGrpSpPr>
          <p:nvPr/>
        </p:nvGrpSpPr>
        <p:grpSpPr bwMode="auto">
          <a:xfrm>
            <a:off x="1676400" y="3098800"/>
            <a:ext cx="6877050" cy="3548063"/>
            <a:chOff x="1064" y="1952"/>
            <a:chExt cx="4332" cy="2235"/>
          </a:xfrm>
        </p:grpSpPr>
        <p:grpSp>
          <p:nvGrpSpPr>
            <p:cNvPr id="111650" name="Group 72"/>
            <p:cNvGrpSpPr>
              <a:grpSpLocks/>
            </p:cNvGrpSpPr>
            <p:nvPr/>
          </p:nvGrpSpPr>
          <p:grpSpPr bwMode="auto">
            <a:xfrm>
              <a:off x="1064" y="2336"/>
              <a:ext cx="160" cy="104"/>
              <a:chOff x="2512" y="3432"/>
              <a:chExt cx="160" cy="104"/>
            </a:xfrm>
          </p:grpSpPr>
          <p:sp>
            <p:nvSpPr>
              <p:cNvPr id="111668" name="Line 73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69" name="Line 74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51" name="Group 75"/>
            <p:cNvGrpSpPr>
              <a:grpSpLocks/>
            </p:cNvGrpSpPr>
            <p:nvPr/>
          </p:nvGrpSpPr>
          <p:grpSpPr bwMode="auto">
            <a:xfrm>
              <a:off x="1416" y="2344"/>
              <a:ext cx="160" cy="104"/>
              <a:chOff x="2512" y="3432"/>
              <a:chExt cx="160" cy="104"/>
            </a:xfrm>
          </p:grpSpPr>
          <p:sp>
            <p:nvSpPr>
              <p:cNvPr id="111666" name="Line 76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67" name="Line 77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52" name="Group 78"/>
            <p:cNvGrpSpPr>
              <a:grpSpLocks/>
            </p:cNvGrpSpPr>
            <p:nvPr/>
          </p:nvGrpSpPr>
          <p:grpSpPr bwMode="auto">
            <a:xfrm>
              <a:off x="1760" y="2344"/>
              <a:ext cx="160" cy="104"/>
              <a:chOff x="2512" y="3432"/>
              <a:chExt cx="160" cy="104"/>
            </a:xfrm>
          </p:grpSpPr>
          <p:sp>
            <p:nvSpPr>
              <p:cNvPr id="111664" name="Line 79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65" name="Line 80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53" name="Group 81"/>
            <p:cNvGrpSpPr>
              <a:grpSpLocks/>
            </p:cNvGrpSpPr>
            <p:nvPr/>
          </p:nvGrpSpPr>
          <p:grpSpPr bwMode="auto">
            <a:xfrm>
              <a:off x="2048" y="2360"/>
              <a:ext cx="160" cy="104"/>
              <a:chOff x="2512" y="3432"/>
              <a:chExt cx="160" cy="104"/>
            </a:xfrm>
          </p:grpSpPr>
          <p:sp>
            <p:nvSpPr>
              <p:cNvPr id="111662" name="Line 82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63" name="Line 83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54" name="Group 84"/>
            <p:cNvGrpSpPr>
              <a:grpSpLocks/>
            </p:cNvGrpSpPr>
            <p:nvPr/>
          </p:nvGrpSpPr>
          <p:grpSpPr bwMode="auto">
            <a:xfrm>
              <a:off x="1688" y="1952"/>
              <a:ext cx="160" cy="104"/>
              <a:chOff x="2512" y="3432"/>
              <a:chExt cx="160" cy="104"/>
            </a:xfrm>
          </p:grpSpPr>
          <p:sp>
            <p:nvSpPr>
              <p:cNvPr id="111660" name="Line 85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61" name="Line 86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55" name="Group 87"/>
            <p:cNvGrpSpPr>
              <a:grpSpLocks/>
            </p:cNvGrpSpPr>
            <p:nvPr/>
          </p:nvGrpSpPr>
          <p:grpSpPr bwMode="auto">
            <a:xfrm>
              <a:off x="1965" y="3745"/>
              <a:ext cx="3431" cy="442"/>
              <a:chOff x="1965" y="3745"/>
              <a:chExt cx="3431" cy="442"/>
            </a:xfrm>
          </p:grpSpPr>
          <p:grpSp>
            <p:nvGrpSpPr>
              <p:cNvPr id="111656" name="Group 88"/>
              <p:cNvGrpSpPr>
                <a:grpSpLocks/>
              </p:cNvGrpSpPr>
              <p:nvPr/>
            </p:nvGrpSpPr>
            <p:grpSpPr bwMode="auto">
              <a:xfrm>
                <a:off x="2120" y="3816"/>
                <a:ext cx="160" cy="104"/>
                <a:chOff x="2512" y="3432"/>
                <a:chExt cx="160" cy="104"/>
              </a:xfrm>
            </p:grpSpPr>
            <p:sp>
              <p:nvSpPr>
                <p:cNvPr id="111658" name="Line 89"/>
                <p:cNvSpPr>
                  <a:spLocks noChangeShapeType="1"/>
                </p:cNvSpPr>
                <p:nvPr/>
              </p:nvSpPr>
              <p:spPr bwMode="auto">
                <a:xfrm>
                  <a:off x="2512" y="3456"/>
                  <a:ext cx="8" cy="72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1659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520" y="3432"/>
                  <a:ext cx="152" cy="104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11657" name="Text Box 91"/>
              <p:cNvSpPr txBox="1">
                <a:spLocks noChangeArrowheads="1"/>
              </p:cNvSpPr>
              <p:nvPr/>
            </p:nvSpPr>
            <p:spPr bwMode="auto">
              <a:xfrm>
                <a:off x="1965" y="3745"/>
                <a:ext cx="3431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Ctr="1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rgbClr val="009999"/>
                  </a:buClr>
                  <a:buFontTx/>
                  <a:buNone/>
                </a:pPr>
                <a:r>
                  <a:rPr lang="en-US" sz="2000" b="0">
                    <a:solidFill>
                      <a:schemeClr val="tx1"/>
                    </a:solidFill>
                  </a:rPr>
                  <a:t>         Minterms covered by essential prime implicants</a:t>
                </a:r>
              </a:p>
              <a:p>
                <a:pPr>
                  <a:spcBef>
                    <a:spcPct val="0"/>
                  </a:spcBef>
                  <a:buClr>
                    <a:srgbClr val="009999"/>
                  </a:buClr>
                  <a:buFontTx/>
                  <a:buNone/>
                </a:pPr>
                <a:r>
                  <a:rPr lang="en-US" sz="2000" b="0">
                    <a:solidFill>
                      <a:srgbClr val="000066"/>
                    </a:solidFill>
                  </a:rPr>
                  <a:t>Notice No overlap amongst additional selected PIs</a:t>
                </a:r>
              </a:p>
            </p:txBody>
          </p:sp>
        </p:grpSp>
      </p:grpSp>
      <p:grpSp>
        <p:nvGrpSpPr>
          <p:cNvPr id="20" name="Group 92"/>
          <p:cNvGrpSpPr>
            <a:grpSpLocks/>
          </p:cNvGrpSpPr>
          <p:nvPr/>
        </p:nvGrpSpPr>
        <p:grpSpPr bwMode="auto">
          <a:xfrm>
            <a:off x="5499100" y="2527300"/>
            <a:ext cx="469900" cy="3187700"/>
            <a:chOff x="560" y="1600"/>
            <a:chExt cx="296" cy="2008"/>
          </a:xfrm>
        </p:grpSpPr>
        <p:grpSp>
          <p:nvGrpSpPr>
            <p:cNvPr id="111644" name="Group 93"/>
            <p:cNvGrpSpPr>
              <a:grpSpLocks/>
            </p:cNvGrpSpPr>
            <p:nvPr/>
          </p:nvGrpSpPr>
          <p:grpSpPr bwMode="auto">
            <a:xfrm flipV="1">
              <a:off x="568" y="3048"/>
              <a:ext cx="288" cy="560"/>
              <a:chOff x="1432" y="1608"/>
              <a:chExt cx="696" cy="560"/>
            </a:xfrm>
          </p:grpSpPr>
          <p:sp>
            <p:nvSpPr>
              <p:cNvPr id="111648" name="AutoShape 94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49" name="Rectangle 95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1645" name="Group 96"/>
            <p:cNvGrpSpPr>
              <a:grpSpLocks/>
            </p:cNvGrpSpPr>
            <p:nvPr/>
          </p:nvGrpSpPr>
          <p:grpSpPr bwMode="auto">
            <a:xfrm>
              <a:off x="560" y="1600"/>
              <a:ext cx="272" cy="560"/>
              <a:chOff x="1432" y="1608"/>
              <a:chExt cx="696" cy="560"/>
            </a:xfrm>
          </p:grpSpPr>
          <p:sp>
            <p:nvSpPr>
              <p:cNvPr id="111646" name="AutoShape 97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1647" name="Rectangle 98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90595" name="AutoShape 99"/>
          <p:cNvSpPr>
            <a:spLocks noChangeArrowheads="1"/>
          </p:cNvSpPr>
          <p:nvPr/>
        </p:nvSpPr>
        <p:spPr bwMode="auto">
          <a:xfrm>
            <a:off x="6121400" y="4254500"/>
            <a:ext cx="3810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11637" name="Text Box 101"/>
          <p:cNvSpPr txBox="1">
            <a:spLocks noChangeArrowheads="1"/>
          </p:cNvSpPr>
          <p:nvPr/>
        </p:nvSpPr>
        <p:spPr bwMode="auto">
          <a:xfrm flipH="1">
            <a:off x="3189288" y="1735138"/>
            <a:ext cx="19812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Ctr="1"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FontTx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Selected   additional PIs with minimum overlap</a:t>
            </a:r>
          </a:p>
        </p:txBody>
      </p:sp>
      <p:sp>
        <p:nvSpPr>
          <p:cNvPr id="111638" name="Line 102"/>
          <p:cNvSpPr>
            <a:spLocks noChangeShapeType="1"/>
          </p:cNvSpPr>
          <p:nvPr/>
        </p:nvSpPr>
        <p:spPr bwMode="auto">
          <a:xfrm>
            <a:off x="5060950" y="2273300"/>
            <a:ext cx="587375" cy="71437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lIns="0" rIns="0" anchorCtr="1">
            <a:spAutoFit/>
          </a:bodyPr>
          <a:lstStyle/>
          <a:p>
            <a:endParaRPr lang="en-US"/>
          </a:p>
        </p:txBody>
      </p:sp>
      <p:sp>
        <p:nvSpPr>
          <p:cNvPr id="111639" name="Line 103"/>
          <p:cNvSpPr>
            <a:spLocks noChangeShapeType="1"/>
          </p:cNvSpPr>
          <p:nvPr/>
        </p:nvSpPr>
        <p:spPr bwMode="auto">
          <a:xfrm>
            <a:off x="5075238" y="2298700"/>
            <a:ext cx="1136650" cy="22479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lIns="0" rIns="0" anchorCtr="1">
            <a:spAutoFit/>
          </a:bodyPr>
          <a:lstStyle/>
          <a:p>
            <a:endParaRPr lang="en-US"/>
          </a:p>
        </p:txBody>
      </p:sp>
      <p:sp>
        <p:nvSpPr>
          <p:cNvPr id="111640" name="Text Box 106"/>
          <p:cNvSpPr txBox="1">
            <a:spLocks noChangeArrowheads="1"/>
          </p:cNvSpPr>
          <p:nvPr/>
        </p:nvSpPr>
        <p:spPr bwMode="auto">
          <a:xfrm>
            <a:off x="139700" y="1924050"/>
            <a:ext cx="2287588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 Essential PIs</a:t>
            </a:r>
          </a:p>
        </p:txBody>
      </p:sp>
      <p:sp>
        <p:nvSpPr>
          <p:cNvPr id="111641" name="Text Box 107"/>
          <p:cNvSpPr txBox="1">
            <a:spLocks noChangeArrowheads="1"/>
          </p:cNvSpPr>
          <p:nvPr/>
        </p:nvSpPr>
        <p:spPr bwMode="auto">
          <a:xfrm flipH="1">
            <a:off x="0" y="5546725"/>
            <a:ext cx="2154238" cy="13112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rIns="0" anchorCtr="1"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FontTx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Possible   additional PIs to cover                  all remaining 1’s</a:t>
            </a:r>
          </a:p>
        </p:txBody>
      </p:sp>
      <p:sp>
        <p:nvSpPr>
          <p:cNvPr id="111642" name="Oval 194"/>
          <p:cNvSpPr>
            <a:spLocks noChangeArrowheads="1"/>
          </p:cNvSpPr>
          <p:nvPr/>
        </p:nvSpPr>
        <p:spPr bwMode="auto">
          <a:xfrm>
            <a:off x="2754313" y="3322638"/>
            <a:ext cx="93662" cy="103187"/>
          </a:xfrm>
          <a:prstGeom prst="ellipse">
            <a:avLst/>
          </a:prstGeom>
          <a:solidFill>
            <a:srgbClr val="FF0000"/>
          </a:solidFill>
          <a:ln w="1588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1643" name="Oval 195"/>
          <p:cNvSpPr>
            <a:spLocks noChangeArrowheads="1"/>
          </p:cNvSpPr>
          <p:nvPr/>
        </p:nvSpPr>
        <p:spPr bwMode="auto">
          <a:xfrm>
            <a:off x="3184525" y="3671888"/>
            <a:ext cx="93663" cy="103187"/>
          </a:xfrm>
          <a:prstGeom prst="ellipse">
            <a:avLst/>
          </a:prstGeom>
          <a:solidFill>
            <a:srgbClr val="FF0000"/>
          </a:solidFill>
          <a:ln w="1588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6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0" grpId="0" animBg="1"/>
      <p:bldP spid="490501" grpId="0" animBg="1"/>
      <p:bldP spid="490502" grpId="0" animBg="1"/>
      <p:bldP spid="490526" grpId="0" animBg="1"/>
      <p:bldP spid="490527" grpId="0" animBg="1"/>
      <p:bldP spid="490535" grpId="0" animBg="1"/>
      <p:bldP spid="490560" grpId="0" animBg="1"/>
      <p:bldP spid="490561" grpId="0" animBg="1"/>
      <p:bldP spid="490595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CE7A931-0661-4159-9678-6E5F2F656757}" type="slidenum">
              <a:rPr lang="en-US"/>
              <a:pPr/>
              <a:t>105</a:t>
            </a:fld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493963" y="2470150"/>
            <a:ext cx="1150937" cy="3187700"/>
            <a:chOff x="560" y="1600"/>
            <a:chExt cx="296" cy="2008"/>
          </a:xfrm>
        </p:grpSpPr>
        <p:grpSp>
          <p:nvGrpSpPr>
            <p:cNvPr id="112743" name="Group 3"/>
            <p:cNvGrpSpPr>
              <a:grpSpLocks/>
            </p:cNvGrpSpPr>
            <p:nvPr/>
          </p:nvGrpSpPr>
          <p:grpSpPr bwMode="auto">
            <a:xfrm flipV="1">
              <a:off x="568" y="3048"/>
              <a:ext cx="288" cy="560"/>
              <a:chOff x="1432" y="1608"/>
              <a:chExt cx="696" cy="560"/>
            </a:xfrm>
          </p:grpSpPr>
          <p:sp>
            <p:nvSpPr>
              <p:cNvPr id="112747" name="AutoShape 4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48" name="Rectangle 5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12744" name="Group 6"/>
            <p:cNvGrpSpPr>
              <a:grpSpLocks/>
            </p:cNvGrpSpPr>
            <p:nvPr/>
          </p:nvGrpSpPr>
          <p:grpSpPr bwMode="auto">
            <a:xfrm>
              <a:off x="560" y="1600"/>
              <a:ext cx="272" cy="560"/>
              <a:chOff x="1432" y="1608"/>
              <a:chExt cx="696" cy="560"/>
            </a:xfrm>
          </p:grpSpPr>
          <p:sp>
            <p:nvSpPr>
              <p:cNvPr id="112745" name="AutoShape 7"/>
              <p:cNvSpPr>
                <a:spLocks noChangeArrowheads="1"/>
              </p:cNvSpPr>
              <p:nvPr/>
            </p:nvSpPr>
            <p:spPr bwMode="auto">
              <a:xfrm>
                <a:off x="1448" y="1648"/>
                <a:ext cx="632" cy="52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46" name="Rectangle 8"/>
              <p:cNvSpPr>
                <a:spLocks noChangeArrowheads="1"/>
              </p:cNvSpPr>
              <p:nvPr/>
            </p:nvSpPr>
            <p:spPr bwMode="auto">
              <a:xfrm>
                <a:off x="1432" y="1608"/>
                <a:ext cx="696" cy="1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12644" name="Rectangle 9"/>
          <p:cNvSpPr>
            <a:spLocks noGrp="1" noChangeArrowheads="1"/>
          </p:cNvSpPr>
          <p:nvPr>
            <p:ph type="title"/>
          </p:nvPr>
        </p:nvSpPr>
        <p:spPr>
          <a:xfrm>
            <a:off x="482600" y="404813"/>
            <a:ext cx="8305800" cy="755650"/>
          </a:xfrm>
        </p:spPr>
        <p:txBody>
          <a:bodyPr/>
          <a:lstStyle/>
          <a:p>
            <a:r>
              <a:rPr lang="en-US" sz="2400" b="0" smtClean="0"/>
              <a:t>Selection Rule Example with Don't Cares</a:t>
            </a:r>
          </a:p>
        </p:txBody>
      </p:sp>
      <p:sp>
        <p:nvSpPr>
          <p:cNvPr id="112645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7772400" cy="646113"/>
          </a:xfrm>
        </p:spPr>
        <p:txBody>
          <a:bodyPr/>
          <a:lstStyle/>
          <a:p>
            <a:r>
              <a:rPr lang="en-US" smtClean="0"/>
              <a:t>Simplify F(A, B, C, D) given on the K-map. </a:t>
            </a:r>
          </a:p>
        </p:txBody>
      </p:sp>
      <p:sp>
        <p:nvSpPr>
          <p:cNvPr id="112646" name="Oval 11"/>
          <p:cNvSpPr>
            <a:spLocks noChangeArrowheads="1"/>
          </p:cNvSpPr>
          <p:nvPr/>
        </p:nvSpPr>
        <p:spPr bwMode="auto">
          <a:xfrm>
            <a:off x="960438" y="4864100"/>
            <a:ext cx="2109787" cy="388938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2647" name="Rectangle 12"/>
          <p:cNvSpPr>
            <a:spLocks noChangeAspect="1" noChangeArrowheads="1"/>
          </p:cNvSpPr>
          <p:nvPr/>
        </p:nvSpPr>
        <p:spPr bwMode="auto">
          <a:xfrm>
            <a:off x="2078038" y="4832350"/>
            <a:ext cx="357187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48" name="Rectangle 13"/>
          <p:cNvSpPr>
            <a:spLocks noChangeAspect="1" noChangeArrowheads="1"/>
          </p:cNvSpPr>
          <p:nvPr/>
        </p:nvSpPr>
        <p:spPr bwMode="auto">
          <a:xfrm>
            <a:off x="2667000" y="4832350"/>
            <a:ext cx="3619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49" name="Rectangle 14"/>
          <p:cNvSpPr>
            <a:spLocks noChangeAspect="1" noChangeArrowheads="1"/>
          </p:cNvSpPr>
          <p:nvPr/>
        </p:nvSpPr>
        <p:spPr bwMode="auto">
          <a:xfrm>
            <a:off x="2741613" y="4914900"/>
            <a:ext cx="3619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50" name="Freeform 15"/>
          <p:cNvSpPr>
            <a:spLocks noChangeAspect="1"/>
          </p:cNvSpPr>
          <p:nvPr/>
        </p:nvSpPr>
        <p:spPr bwMode="auto">
          <a:xfrm>
            <a:off x="3255963" y="4786313"/>
            <a:ext cx="7937" cy="46037"/>
          </a:xfrm>
          <a:custGeom>
            <a:avLst/>
            <a:gdLst>
              <a:gd name="T0" fmla="*/ 0 w 4"/>
              <a:gd name="T1" fmla="*/ 0 h 25"/>
              <a:gd name="T2" fmla="*/ 4 w 4"/>
              <a:gd name="T3" fmla="*/ 25 h 25"/>
              <a:gd name="T4" fmla="*/ 0 w 4"/>
              <a:gd name="T5" fmla="*/ 0 h 25"/>
              <a:gd name="T6" fmla="*/ 0 60000 65536"/>
              <a:gd name="T7" fmla="*/ 0 60000 65536"/>
              <a:gd name="T8" fmla="*/ 0 60000 65536"/>
              <a:gd name="T9" fmla="*/ 0 w 4"/>
              <a:gd name="T10" fmla="*/ 0 h 25"/>
              <a:gd name="T11" fmla="*/ 4 w 4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25">
                <a:moveTo>
                  <a:pt x="0" y="0"/>
                </a:moveTo>
                <a:lnTo>
                  <a:pt x="4" y="2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51" name="Rectangle 16"/>
          <p:cNvSpPr>
            <a:spLocks noChangeAspect="1" noChangeArrowheads="1"/>
          </p:cNvSpPr>
          <p:nvPr/>
        </p:nvSpPr>
        <p:spPr bwMode="auto">
          <a:xfrm>
            <a:off x="2151063" y="4195763"/>
            <a:ext cx="36036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52" name="Rectangle 17"/>
          <p:cNvSpPr>
            <a:spLocks noChangeAspect="1" noChangeArrowheads="1"/>
          </p:cNvSpPr>
          <p:nvPr/>
        </p:nvSpPr>
        <p:spPr bwMode="auto">
          <a:xfrm>
            <a:off x="2667000" y="4195763"/>
            <a:ext cx="3619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53" name="Rectangle 18"/>
          <p:cNvSpPr>
            <a:spLocks noChangeArrowheads="1"/>
          </p:cNvSpPr>
          <p:nvPr/>
        </p:nvSpPr>
        <p:spPr bwMode="auto">
          <a:xfrm flipH="1">
            <a:off x="2486025" y="1809750"/>
            <a:ext cx="577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39" name="AutoShape 19"/>
          <p:cNvSpPr>
            <a:spLocks noChangeArrowheads="1"/>
          </p:cNvSpPr>
          <p:nvPr/>
        </p:nvSpPr>
        <p:spPr bwMode="auto">
          <a:xfrm>
            <a:off x="2547938" y="2882900"/>
            <a:ext cx="1017587" cy="1182688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1540" name="AutoShape 20"/>
          <p:cNvSpPr>
            <a:spLocks noChangeArrowheads="1"/>
          </p:cNvSpPr>
          <p:nvPr/>
        </p:nvSpPr>
        <p:spPr bwMode="auto">
          <a:xfrm rot="-5400000">
            <a:off x="2239963" y="4527550"/>
            <a:ext cx="4572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1541" name="AutoShape 21"/>
          <p:cNvSpPr>
            <a:spLocks noChangeArrowheads="1"/>
          </p:cNvSpPr>
          <p:nvPr/>
        </p:nvSpPr>
        <p:spPr bwMode="auto">
          <a:xfrm>
            <a:off x="2028825" y="4248150"/>
            <a:ext cx="393700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1542" name="Text Box 22"/>
          <p:cNvSpPr txBox="1">
            <a:spLocks noChangeArrowheads="1"/>
          </p:cNvSpPr>
          <p:nvPr/>
        </p:nvSpPr>
        <p:spPr bwMode="auto">
          <a:xfrm flipH="1">
            <a:off x="3643313" y="1851025"/>
            <a:ext cx="2108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Ctr="1"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FontTx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Selected additionals with minimum overlap</a:t>
            </a: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1544638" y="3736975"/>
            <a:ext cx="7142162" cy="2605088"/>
            <a:chOff x="949" y="2354"/>
            <a:chExt cx="4499" cy="1641"/>
          </a:xfrm>
        </p:grpSpPr>
        <p:grpSp>
          <p:nvGrpSpPr>
            <p:cNvPr id="112731" name="Group 24"/>
            <p:cNvGrpSpPr>
              <a:grpSpLocks/>
            </p:cNvGrpSpPr>
            <p:nvPr/>
          </p:nvGrpSpPr>
          <p:grpSpPr bwMode="auto">
            <a:xfrm>
              <a:off x="949" y="2354"/>
              <a:ext cx="4499" cy="1641"/>
              <a:chOff x="949" y="2354"/>
              <a:chExt cx="4499" cy="1641"/>
            </a:xfrm>
          </p:grpSpPr>
          <p:grpSp>
            <p:nvGrpSpPr>
              <p:cNvPr id="112735" name="Group 25"/>
              <p:cNvGrpSpPr>
                <a:grpSpLocks/>
              </p:cNvGrpSpPr>
              <p:nvPr/>
            </p:nvGrpSpPr>
            <p:grpSpPr bwMode="auto">
              <a:xfrm>
                <a:off x="949" y="2354"/>
                <a:ext cx="160" cy="104"/>
                <a:chOff x="2512" y="3432"/>
                <a:chExt cx="160" cy="104"/>
              </a:xfrm>
            </p:grpSpPr>
            <p:sp>
              <p:nvSpPr>
                <p:cNvPr id="112741" name="Line 26"/>
                <p:cNvSpPr>
                  <a:spLocks noChangeShapeType="1"/>
                </p:cNvSpPr>
                <p:nvPr/>
              </p:nvSpPr>
              <p:spPr bwMode="auto">
                <a:xfrm>
                  <a:off x="2512" y="3456"/>
                  <a:ext cx="8" cy="72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2742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520" y="3432"/>
                  <a:ext cx="152" cy="104"/>
                </a:xfrm>
                <a:prstGeom prst="line">
                  <a:avLst/>
                </a:prstGeom>
                <a:noFill/>
                <a:ln w="28575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2736" name="Group 28"/>
              <p:cNvGrpSpPr>
                <a:grpSpLocks/>
              </p:cNvGrpSpPr>
              <p:nvPr/>
            </p:nvGrpSpPr>
            <p:grpSpPr bwMode="auto">
              <a:xfrm>
                <a:off x="1897" y="3745"/>
                <a:ext cx="3551" cy="250"/>
                <a:chOff x="1905" y="3745"/>
                <a:chExt cx="3551" cy="250"/>
              </a:xfrm>
            </p:grpSpPr>
            <p:grpSp>
              <p:nvGrpSpPr>
                <p:cNvPr id="112737" name="Group 29"/>
                <p:cNvGrpSpPr>
                  <a:grpSpLocks/>
                </p:cNvGrpSpPr>
                <p:nvPr/>
              </p:nvGrpSpPr>
              <p:grpSpPr bwMode="auto">
                <a:xfrm>
                  <a:off x="2120" y="3816"/>
                  <a:ext cx="160" cy="104"/>
                  <a:chOff x="2512" y="3432"/>
                  <a:chExt cx="160" cy="104"/>
                </a:xfrm>
              </p:grpSpPr>
              <p:sp>
                <p:nvSpPr>
                  <p:cNvPr id="112739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2512" y="3456"/>
                    <a:ext cx="8" cy="72"/>
                  </a:xfrm>
                  <a:prstGeom prst="line">
                    <a:avLst/>
                  </a:prstGeom>
                  <a:noFill/>
                  <a:ln w="2857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Ctr="1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12740" name="Line 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20" y="3432"/>
                    <a:ext cx="152" cy="104"/>
                  </a:xfrm>
                  <a:prstGeom prst="line">
                    <a:avLst/>
                  </a:prstGeom>
                  <a:noFill/>
                  <a:ln w="28575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Ctr="1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2738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1905" y="3745"/>
                  <a:ext cx="3551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rIns="0" anchorCtr="1">
                  <a:spAutoFit/>
                </a:bodyPr>
                <a:lstStyle/>
                <a:p>
                  <a:pPr>
                    <a:spcBef>
                      <a:spcPct val="50000"/>
                    </a:spcBef>
                    <a:buClr>
                      <a:srgbClr val="009999"/>
                    </a:buClr>
                    <a:buFontTx/>
                    <a:buNone/>
                  </a:pPr>
                  <a:r>
                    <a:rPr lang="en-US" sz="2000" b="0">
                      <a:solidFill>
                        <a:schemeClr val="tx1"/>
                      </a:solidFill>
                    </a:rPr>
                    <a:t>            Minterms covered by essential prime implicants</a:t>
                  </a:r>
                </a:p>
              </p:txBody>
            </p:sp>
          </p:grpSp>
        </p:grpSp>
        <p:grpSp>
          <p:nvGrpSpPr>
            <p:cNvPr id="112732" name="Group 33"/>
            <p:cNvGrpSpPr>
              <a:grpSpLocks/>
            </p:cNvGrpSpPr>
            <p:nvPr/>
          </p:nvGrpSpPr>
          <p:grpSpPr bwMode="auto">
            <a:xfrm>
              <a:off x="2022" y="2356"/>
              <a:ext cx="160" cy="104"/>
              <a:chOff x="2512" y="3432"/>
              <a:chExt cx="160" cy="104"/>
            </a:xfrm>
          </p:grpSpPr>
          <p:sp>
            <p:nvSpPr>
              <p:cNvPr id="112733" name="Line 34"/>
              <p:cNvSpPr>
                <a:spLocks noChangeShapeType="1"/>
              </p:cNvSpPr>
              <p:nvPr/>
            </p:nvSpPr>
            <p:spPr bwMode="auto">
              <a:xfrm>
                <a:off x="2512" y="3456"/>
                <a:ext cx="8" cy="7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12734" name="Line 35"/>
              <p:cNvSpPr>
                <a:spLocks noChangeShapeType="1"/>
              </p:cNvSpPr>
              <p:nvPr/>
            </p:nvSpPr>
            <p:spPr bwMode="auto">
              <a:xfrm flipV="1">
                <a:off x="2520" y="3432"/>
                <a:ext cx="152" cy="104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2659" name="Group 36"/>
          <p:cNvGrpSpPr>
            <a:grpSpLocks/>
          </p:cNvGrpSpPr>
          <p:nvPr/>
        </p:nvGrpSpPr>
        <p:grpSpPr bwMode="auto">
          <a:xfrm>
            <a:off x="712788" y="2176463"/>
            <a:ext cx="3660775" cy="3825875"/>
            <a:chOff x="407" y="1368"/>
            <a:chExt cx="2361" cy="2410"/>
          </a:xfrm>
        </p:grpSpPr>
        <p:sp>
          <p:nvSpPr>
            <p:cNvPr id="112708" name="Rectangle 37"/>
            <p:cNvSpPr>
              <a:spLocks noChangeAspect="1" noChangeArrowheads="1"/>
            </p:cNvSpPr>
            <p:nvPr/>
          </p:nvSpPr>
          <p:spPr bwMode="auto">
            <a:xfrm>
              <a:off x="1305" y="3067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09" name="Rectangle 38"/>
            <p:cNvSpPr>
              <a:spLocks noChangeAspect="1" noChangeArrowheads="1"/>
            </p:cNvSpPr>
            <p:nvPr/>
          </p:nvSpPr>
          <p:spPr bwMode="auto">
            <a:xfrm>
              <a:off x="2064" y="2258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0" name="Rectangle 39"/>
            <p:cNvSpPr>
              <a:spLocks noChangeAspect="1" noChangeArrowheads="1"/>
            </p:cNvSpPr>
            <p:nvPr/>
          </p:nvSpPr>
          <p:spPr bwMode="auto">
            <a:xfrm>
              <a:off x="2062" y="1850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1" name="Rectangle 40"/>
            <p:cNvSpPr>
              <a:spLocks noChangeAspect="1" noChangeArrowheads="1"/>
            </p:cNvSpPr>
            <p:nvPr/>
          </p:nvSpPr>
          <p:spPr bwMode="auto">
            <a:xfrm>
              <a:off x="2095" y="3049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2" name="Rectangle 41"/>
            <p:cNvSpPr>
              <a:spLocks noChangeAspect="1" noChangeArrowheads="1"/>
            </p:cNvSpPr>
            <p:nvPr/>
          </p:nvSpPr>
          <p:spPr bwMode="auto">
            <a:xfrm>
              <a:off x="1339" y="2266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3" name="Rectangle 42"/>
            <p:cNvSpPr>
              <a:spLocks noChangeAspect="1" noChangeArrowheads="1"/>
            </p:cNvSpPr>
            <p:nvPr/>
          </p:nvSpPr>
          <p:spPr bwMode="auto">
            <a:xfrm>
              <a:off x="1664" y="2258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4" name="Rectangle 43"/>
            <p:cNvSpPr>
              <a:spLocks noChangeAspect="1" noChangeArrowheads="1"/>
            </p:cNvSpPr>
            <p:nvPr/>
          </p:nvSpPr>
          <p:spPr bwMode="auto">
            <a:xfrm>
              <a:off x="1339" y="2666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5" name="Rectangle 44"/>
            <p:cNvSpPr>
              <a:spLocks noChangeAspect="1" noChangeArrowheads="1"/>
            </p:cNvSpPr>
            <p:nvPr/>
          </p:nvSpPr>
          <p:spPr bwMode="auto">
            <a:xfrm>
              <a:off x="1680" y="1850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2716" name="Group 45"/>
            <p:cNvGrpSpPr>
              <a:grpSpLocks/>
            </p:cNvGrpSpPr>
            <p:nvPr/>
          </p:nvGrpSpPr>
          <p:grpSpPr bwMode="auto">
            <a:xfrm>
              <a:off x="407" y="1368"/>
              <a:ext cx="2361" cy="2410"/>
              <a:chOff x="95" y="1359"/>
              <a:chExt cx="2361" cy="2410"/>
            </a:xfrm>
          </p:grpSpPr>
          <p:sp>
            <p:nvSpPr>
              <p:cNvPr id="112719" name="Rectangle 46"/>
              <p:cNvSpPr>
                <a:spLocks noChangeAspect="1" noChangeArrowheads="1"/>
              </p:cNvSpPr>
              <p:nvPr/>
            </p:nvSpPr>
            <p:spPr bwMode="auto">
              <a:xfrm>
                <a:off x="1243" y="1449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720" name="Group 47"/>
              <p:cNvGrpSpPr>
                <a:grpSpLocks/>
              </p:cNvGrpSpPr>
              <p:nvPr/>
            </p:nvGrpSpPr>
            <p:grpSpPr bwMode="auto">
              <a:xfrm>
                <a:off x="95" y="1359"/>
                <a:ext cx="2361" cy="2410"/>
                <a:chOff x="383" y="1359"/>
                <a:chExt cx="2361" cy="2410"/>
              </a:xfrm>
            </p:grpSpPr>
            <p:sp>
              <p:nvSpPr>
                <p:cNvPr id="112721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2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1167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3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809" y="1760"/>
                  <a:ext cx="1495" cy="1621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4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2577" y="2454"/>
                  <a:ext cx="14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25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3519"/>
                  <a:ext cx="15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26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392" y="2826"/>
                  <a:ext cx="15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A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27" name="Rectangle 54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338" y="1637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8" name="Rectangle 55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123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29" name="Rectangle 5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200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30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877" y="1359"/>
                  <a:ext cx="153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C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12717" name="Rectangle 58"/>
            <p:cNvSpPr>
              <a:spLocks noChangeAspect="1" noChangeArrowheads="1"/>
            </p:cNvSpPr>
            <p:nvPr/>
          </p:nvSpPr>
          <p:spPr bwMode="auto">
            <a:xfrm>
              <a:off x="971" y="2282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718" name="Rectangle 59"/>
            <p:cNvSpPr>
              <a:spLocks noChangeAspect="1" noChangeArrowheads="1"/>
            </p:cNvSpPr>
            <p:nvPr/>
          </p:nvSpPr>
          <p:spPr bwMode="auto">
            <a:xfrm>
              <a:off x="1711" y="3072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60"/>
          <p:cNvGrpSpPr>
            <a:grpSpLocks/>
          </p:cNvGrpSpPr>
          <p:nvPr/>
        </p:nvGrpSpPr>
        <p:grpSpPr bwMode="auto">
          <a:xfrm>
            <a:off x="4784725" y="2173288"/>
            <a:ext cx="3660775" cy="3825875"/>
            <a:chOff x="407" y="1368"/>
            <a:chExt cx="2361" cy="2410"/>
          </a:xfrm>
        </p:grpSpPr>
        <p:sp>
          <p:nvSpPr>
            <p:cNvPr id="112685" name="Rectangle 61"/>
            <p:cNvSpPr>
              <a:spLocks noChangeAspect="1" noChangeArrowheads="1"/>
            </p:cNvSpPr>
            <p:nvPr/>
          </p:nvSpPr>
          <p:spPr bwMode="auto">
            <a:xfrm>
              <a:off x="1305" y="3067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86" name="Rectangle 62"/>
            <p:cNvSpPr>
              <a:spLocks noChangeAspect="1" noChangeArrowheads="1"/>
            </p:cNvSpPr>
            <p:nvPr/>
          </p:nvSpPr>
          <p:spPr bwMode="auto">
            <a:xfrm>
              <a:off x="2064" y="2258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87" name="Rectangle 63"/>
            <p:cNvSpPr>
              <a:spLocks noChangeAspect="1" noChangeArrowheads="1"/>
            </p:cNvSpPr>
            <p:nvPr/>
          </p:nvSpPr>
          <p:spPr bwMode="auto">
            <a:xfrm>
              <a:off x="2062" y="1850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88" name="Rectangle 64"/>
            <p:cNvSpPr>
              <a:spLocks noChangeAspect="1" noChangeArrowheads="1"/>
            </p:cNvSpPr>
            <p:nvPr/>
          </p:nvSpPr>
          <p:spPr bwMode="auto">
            <a:xfrm>
              <a:off x="2095" y="3049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89" name="Rectangle 65"/>
            <p:cNvSpPr>
              <a:spLocks noChangeAspect="1" noChangeArrowheads="1"/>
            </p:cNvSpPr>
            <p:nvPr/>
          </p:nvSpPr>
          <p:spPr bwMode="auto">
            <a:xfrm>
              <a:off x="1339" y="2266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90" name="Rectangle 66"/>
            <p:cNvSpPr>
              <a:spLocks noChangeAspect="1" noChangeArrowheads="1"/>
            </p:cNvSpPr>
            <p:nvPr/>
          </p:nvSpPr>
          <p:spPr bwMode="auto">
            <a:xfrm>
              <a:off x="1664" y="2258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91" name="Rectangle 67"/>
            <p:cNvSpPr>
              <a:spLocks noChangeAspect="1" noChangeArrowheads="1"/>
            </p:cNvSpPr>
            <p:nvPr/>
          </p:nvSpPr>
          <p:spPr bwMode="auto">
            <a:xfrm>
              <a:off x="1339" y="2666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92" name="Rectangle 68"/>
            <p:cNvSpPr>
              <a:spLocks noChangeAspect="1" noChangeArrowheads="1"/>
            </p:cNvSpPr>
            <p:nvPr/>
          </p:nvSpPr>
          <p:spPr bwMode="auto">
            <a:xfrm>
              <a:off x="1680" y="1850"/>
              <a:ext cx="10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2693" name="Group 69"/>
            <p:cNvGrpSpPr>
              <a:grpSpLocks/>
            </p:cNvGrpSpPr>
            <p:nvPr/>
          </p:nvGrpSpPr>
          <p:grpSpPr bwMode="auto">
            <a:xfrm>
              <a:off x="407" y="1368"/>
              <a:ext cx="2361" cy="2410"/>
              <a:chOff x="95" y="1359"/>
              <a:chExt cx="2361" cy="2410"/>
            </a:xfrm>
          </p:grpSpPr>
          <p:sp>
            <p:nvSpPr>
              <p:cNvPr id="112696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1243" y="1449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697" name="Group 71"/>
              <p:cNvGrpSpPr>
                <a:grpSpLocks/>
              </p:cNvGrpSpPr>
              <p:nvPr/>
            </p:nvGrpSpPr>
            <p:grpSpPr bwMode="auto">
              <a:xfrm>
                <a:off x="95" y="1359"/>
                <a:ext cx="2361" cy="2410"/>
                <a:chOff x="383" y="1359"/>
                <a:chExt cx="2361" cy="2410"/>
              </a:xfrm>
            </p:grpSpPr>
            <p:sp>
              <p:nvSpPr>
                <p:cNvPr id="112698" name="Rectangle 72"/>
                <p:cNvSpPr>
                  <a:spLocks noChangeAspect="1" noChangeArrowheads="1"/>
                </p:cNvSpPr>
                <p:nvPr/>
              </p:nvSpPr>
              <p:spPr bwMode="auto">
                <a:xfrm>
                  <a:off x="1914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699" name="Rectangl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1167" y="1760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00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809" y="1760"/>
                  <a:ext cx="1495" cy="1621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01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2577" y="2454"/>
                  <a:ext cx="14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02" name="Rectangle 76"/>
                <p:cNvSpPr>
                  <a:spLocks noChangeAspect="1" noChangeArrowheads="1"/>
                </p:cNvSpPr>
                <p:nvPr/>
              </p:nvSpPr>
              <p:spPr bwMode="auto">
                <a:xfrm>
                  <a:off x="1510" y="3519"/>
                  <a:ext cx="15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03" name="Rectangle 77"/>
                <p:cNvSpPr>
                  <a:spLocks noChangeAspect="1" noChangeArrowheads="1"/>
                </p:cNvSpPr>
                <p:nvPr/>
              </p:nvSpPr>
              <p:spPr bwMode="auto">
                <a:xfrm>
                  <a:off x="392" y="2826"/>
                  <a:ext cx="15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A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704" name="Rectangle 7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338" y="1637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05" name="Rectangle 79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123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06" name="Rectangle 80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773" y="2006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707" name="Rectangle 81"/>
                <p:cNvSpPr>
                  <a:spLocks noChangeAspect="1" noChangeArrowheads="1"/>
                </p:cNvSpPr>
                <p:nvPr/>
              </p:nvSpPr>
              <p:spPr bwMode="auto">
                <a:xfrm>
                  <a:off x="1877" y="1359"/>
                  <a:ext cx="153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C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12694" name="Rectangle 82"/>
            <p:cNvSpPr>
              <a:spLocks noChangeAspect="1" noChangeArrowheads="1"/>
            </p:cNvSpPr>
            <p:nvPr/>
          </p:nvSpPr>
          <p:spPr bwMode="auto">
            <a:xfrm>
              <a:off x="971" y="2282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12695" name="Rectangle 83"/>
            <p:cNvSpPr>
              <a:spLocks noChangeAspect="1" noChangeArrowheads="1"/>
            </p:cNvSpPr>
            <p:nvPr/>
          </p:nvSpPr>
          <p:spPr bwMode="auto">
            <a:xfrm>
              <a:off x="1711" y="3072"/>
              <a:ext cx="1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84"/>
          <p:cNvGrpSpPr>
            <a:grpSpLocks/>
          </p:cNvGrpSpPr>
          <p:nvPr/>
        </p:nvGrpSpPr>
        <p:grpSpPr bwMode="auto">
          <a:xfrm>
            <a:off x="5059363" y="2257425"/>
            <a:ext cx="2714625" cy="3436938"/>
            <a:chOff x="3187" y="1422"/>
            <a:chExt cx="1710" cy="2165"/>
          </a:xfrm>
        </p:grpSpPr>
        <p:grpSp>
          <p:nvGrpSpPr>
            <p:cNvPr id="112677" name="Group 85"/>
            <p:cNvGrpSpPr>
              <a:grpSpLocks/>
            </p:cNvGrpSpPr>
            <p:nvPr/>
          </p:nvGrpSpPr>
          <p:grpSpPr bwMode="auto">
            <a:xfrm>
              <a:off x="4172" y="1579"/>
              <a:ext cx="725" cy="2008"/>
              <a:chOff x="560" y="1600"/>
              <a:chExt cx="296" cy="2008"/>
            </a:xfrm>
          </p:grpSpPr>
          <p:grpSp>
            <p:nvGrpSpPr>
              <p:cNvPr id="112679" name="Group 86"/>
              <p:cNvGrpSpPr>
                <a:grpSpLocks/>
              </p:cNvGrpSpPr>
              <p:nvPr/>
            </p:nvGrpSpPr>
            <p:grpSpPr bwMode="auto">
              <a:xfrm flipV="1">
                <a:off x="568" y="3048"/>
                <a:ext cx="288" cy="560"/>
                <a:chOff x="1432" y="1608"/>
                <a:chExt cx="696" cy="560"/>
              </a:xfrm>
            </p:grpSpPr>
            <p:sp>
              <p:nvSpPr>
                <p:cNvPr id="112683" name="AutoShape 87"/>
                <p:cNvSpPr>
                  <a:spLocks noChangeArrowheads="1"/>
                </p:cNvSpPr>
                <p:nvPr/>
              </p:nvSpPr>
              <p:spPr bwMode="auto">
                <a:xfrm>
                  <a:off x="1448" y="1648"/>
                  <a:ext cx="632" cy="52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2684" name="Rectangle 88"/>
                <p:cNvSpPr>
                  <a:spLocks noChangeArrowheads="1"/>
                </p:cNvSpPr>
                <p:nvPr/>
              </p:nvSpPr>
              <p:spPr bwMode="auto">
                <a:xfrm>
                  <a:off x="1432" y="1608"/>
                  <a:ext cx="696" cy="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12680" name="Group 89"/>
              <p:cNvGrpSpPr>
                <a:grpSpLocks/>
              </p:cNvGrpSpPr>
              <p:nvPr/>
            </p:nvGrpSpPr>
            <p:grpSpPr bwMode="auto">
              <a:xfrm>
                <a:off x="560" y="1600"/>
                <a:ext cx="272" cy="560"/>
                <a:chOff x="1432" y="1608"/>
                <a:chExt cx="696" cy="560"/>
              </a:xfrm>
            </p:grpSpPr>
            <p:sp>
              <p:nvSpPr>
                <p:cNvPr id="112681" name="AutoShape 90"/>
                <p:cNvSpPr>
                  <a:spLocks noChangeArrowheads="1"/>
                </p:cNvSpPr>
                <p:nvPr/>
              </p:nvSpPr>
              <p:spPr bwMode="auto">
                <a:xfrm>
                  <a:off x="1448" y="1648"/>
                  <a:ext cx="632" cy="52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12682" name="Rectangle 91"/>
                <p:cNvSpPr>
                  <a:spLocks noChangeArrowheads="1"/>
                </p:cNvSpPr>
                <p:nvPr/>
              </p:nvSpPr>
              <p:spPr bwMode="auto">
                <a:xfrm>
                  <a:off x="1432" y="1608"/>
                  <a:ext cx="696" cy="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12678" name="Line 92"/>
            <p:cNvSpPr>
              <a:spLocks noChangeShapeType="1"/>
            </p:cNvSpPr>
            <p:nvPr/>
          </p:nvSpPr>
          <p:spPr bwMode="auto">
            <a:xfrm>
              <a:off x="3187" y="1422"/>
              <a:ext cx="1248" cy="46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1" name="Group 93"/>
          <p:cNvGrpSpPr>
            <a:grpSpLocks/>
          </p:cNvGrpSpPr>
          <p:nvPr/>
        </p:nvGrpSpPr>
        <p:grpSpPr bwMode="auto">
          <a:xfrm>
            <a:off x="5075238" y="2298700"/>
            <a:ext cx="2041525" cy="2998788"/>
            <a:chOff x="3197" y="1448"/>
            <a:chExt cx="1286" cy="1889"/>
          </a:xfrm>
        </p:grpSpPr>
        <p:sp>
          <p:nvSpPr>
            <p:cNvPr id="112675" name="Line 94"/>
            <p:cNvSpPr>
              <a:spLocks noChangeShapeType="1"/>
            </p:cNvSpPr>
            <p:nvPr/>
          </p:nvSpPr>
          <p:spPr bwMode="auto">
            <a:xfrm>
              <a:off x="3197" y="1448"/>
              <a:ext cx="817" cy="175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  <p:sp>
          <p:nvSpPr>
            <p:cNvPr id="112676" name="AutoShape 95"/>
            <p:cNvSpPr>
              <a:spLocks noChangeArrowheads="1"/>
            </p:cNvSpPr>
            <p:nvPr/>
          </p:nvSpPr>
          <p:spPr bwMode="auto">
            <a:xfrm rot="-5400000">
              <a:off x="4003" y="2857"/>
              <a:ext cx="288" cy="67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2" name="Group 96"/>
          <p:cNvGrpSpPr>
            <a:grpSpLocks/>
          </p:cNvGrpSpPr>
          <p:nvPr/>
        </p:nvGrpSpPr>
        <p:grpSpPr bwMode="auto">
          <a:xfrm>
            <a:off x="5502275" y="1789113"/>
            <a:ext cx="2185988" cy="2184400"/>
            <a:chOff x="3475" y="1136"/>
            <a:chExt cx="1392" cy="1376"/>
          </a:xfrm>
        </p:grpSpPr>
        <p:sp>
          <p:nvSpPr>
            <p:cNvPr id="112671" name="AutoShape 97"/>
            <p:cNvSpPr>
              <a:spLocks noChangeArrowheads="1"/>
            </p:cNvSpPr>
            <p:nvPr/>
          </p:nvSpPr>
          <p:spPr bwMode="auto">
            <a:xfrm rot="-5400000">
              <a:off x="4055" y="1700"/>
              <a:ext cx="232" cy="139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3333FF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12672" name="Group 98"/>
            <p:cNvGrpSpPr>
              <a:grpSpLocks/>
            </p:cNvGrpSpPr>
            <p:nvPr/>
          </p:nvGrpSpPr>
          <p:grpSpPr bwMode="auto">
            <a:xfrm>
              <a:off x="3672" y="1136"/>
              <a:ext cx="1168" cy="1288"/>
              <a:chOff x="3672" y="1136"/>
              <a:chExt cx="1168" cy="1288"/>
            </a:xfrm>
          </p:grpSpPr>
          <p:sp>
            <p:nvSpPr>
              <p:cNvPr id="112673" name="Text Box 99"/>
              <p:cNvSpPr txBox="1">
                <a:spLocks noChangeArrowheads="1"/>
              </p:cNvSpPr>
              <p:nvPr/>
            </p:nvSpPr>
            <p:spPr bwMode="auto">
              <a:xfrm>
                <a:off x="3672" y="1136"/>
                <a:ext cx="116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rgbClr val="009999"/>
                  </a:buClr>
                  <a:buFontTx/>
                  <a:buNone/>
                </a:pPr>
                <a:r>
                  <a:rPr lang="en-US" sz="2400">
                    <a:solidFill>
                      <a:srgbClr val="3333FF"/>
                    </a:solidFill>
                  </a:rPr>
                  <a:t>Essential</a:t>
                </a:r>
              </a:p>
            </p:txBody>
          </p:sp>
          <p:sp>
            <p:nvSpPr>
              <p:cNvPr id="112674" name="Line 100"/>
              <p:cNvSpPr>
                <a:spLocks noChangeShapeType="1"/>
              </p:cNvSpPr>
              <p:nvPr/>
            </p:nvSpPr>
            <p:spPr bwMode="auto">
              <a:xfrm flipH="1">
                <a:off x="4072" y="1408"/>
                <a:ext cx="264" cy="1016"/>
              </a:xfrm>
              <a:prstGeom prst="line">
                <a:avLst/>
              </a:prstGeom>
              <a:noFill/>
              <a:ln w="28575">
                <a:solidFill>
                  <a:srgbClr val="3333FF"/>
                </a:solidFill>
                <a:round/>
                <a:headEnd/>
                <a:tailEnd/>
              </a:ln>
            </p:spPr>
            <p:txBody>
              <a:bodyPr lIns="0" rIns="0" anchorCtr="1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491621" name="AutoShape 101"/>
          <p:cNvSpPr>
            <a:spLocks noChangeArrowheads="1"/>
          </p:cNvSpPr>
          <p:nvPr/>
        </p:nvSpPr>
        <p:spPr bwMode="auto">
          <a:xfrm rot="-5400000">
            <a:off x="2318544" y="2705894"/>
            <a:ext cx="457200" cy="219868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491622" name="AutoShape 102"/>
          <p:cNvSpPr>
            <a:spLocks noChangeArrowheads="1"/>
          </p:cNvSpPr>
          <p:nvPr/>
        </p:nvSpPr>
        <p:spPr bwMode="auto">
          <a:xfrm>
            <a:off x="2079625" y="3646488"/>
            <a:ext cx="306388" cy="10668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12666" name="Text Box 103"/>
          <p:cNvSpPr txBox="1">
            <a:spLocks noChangeArrowheads="1"/>
          </p:cNvSpPr>
          <p:nvPr/>
        </p:nvSpPr>
        <p:spPr bwMode="auto">
          <a:xfrm flipH="1">
            <a:off x="1588" y="5546725"/>
            <a:ext cx="2154237" cy="701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rIns="0" anchorCtr="1"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FontTx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Possible   additional PIs</a:t>
            </a:r>
          </a:p>
        </p:txBody>
      </p:sp>
      <p:sp>
        <p:nvSpPr>
          <p:cNvPr id="112667" name="Oval 104"/>
          <p:cNvSpPr>
            <a:spLocks noChangeArrowheads="1"/>
          </p:cNvSpPr>
          <p:nvPr/>
        </p:nvSpPr>
        <p:spPr bwMode="auto">
          <a:xfrm>
            <a:off x="1770063" y="3668713"/>
            <a:ext cx="93662" cy="103187"/>
          </a:xfrm>
          <a:prstGeom prst="ellipse">
            <a:avLst/>
          </a:prstGeom>
          <a:solidFill>
            <a:srgbClr val="FF0000"/>
          </a:solidFill>
          <a:ln w="1588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68" name="Line 105"/>
          <p:cNvSpPr>
            <a:spLocks noChangeShapeType="1"/>
          </p:cNvSpPr>
          <p:nvPr/>
        </p:nvSpPr>
        <p:spPr bwMode="auto">
          <a:xfrm flipH="1">
            <a:off x="4873625" y="4329113"/>
            <a:ext cx="1389063" cy="752475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669" name="Text Box 106"/>
          <p:cNvSpPr txBox="1">
            <a:spLocks noChangeArrowheads="1"/>
          </p:cNvSpPr>
          <p:nvPr/>
        </p:nvSpPr>
        <p:spPr bwMode="auto">
          <a:xfrm>
            <a:off x="3795713" y="5137150"/>
            <a:ext cx="1682750" cy="696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This don’t care</a:t>
            </a:r>
          </a:p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Is taken as 0 </a:t>
            </a:r>
          </a:p>
        </p:txBody>
      </p:sp>
      <p:sp>
        <p:nvSpPr>
          <p:cNvPr id="112670" name="Oval 107"/>
          <p:cNvSpPr>
            <a:spLocks noChangeArrowheads="1"/>
          </p:cNvSpPr>
          <p:nvPr/>
        </p:nvSpPr>
        <p:spPr bwMode="auto">
          <a:xfrm>
            <a:off x="5799138" y="3671888"/>
            <a:ext cx="93662" cy="103187"/>
          </a:xfrm>
          <a:prstGeom prst="ellipse">
            <a:avLst/>
          </a:prstGeom>
          <a:solidFill>
            <a:srgbClr val="FF0000"/>
          </a:solidFill>
          <a:ln w="1588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6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3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4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6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15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9" grpId="0" animBg="1"/>
      <p:bldP spid="491540" grpId="0" animBg="1"/>
      <p:bldP spid="491541" grpId="0" animBg="1"/>
      <p:bldP spid="491542" grpId="0" autoUpdateAnimBg="0"/>
      <p:bldP spid="491621" grpId="0" animBg="1"/>
      <p:bldP spid="49162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47F065A-D125-488D-80DB-99E95BC07DAA}" type="slidenum">
              <a:rPr lang="en-US"/>
              <a:pPr/>
              <a:t>106</a:t>
            </a:fld>
            <a:endParaRPr lang="en-US"/>
          </a:p>
        </p:txBody>
      </p:sp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17513"/>
            <a:ext cx="7772400" cy="731837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6. Other Gate Types</a:t>
            </a:r>
          </a:p>
        </p:txBody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3025"/>
            <a:ext cx="9144000" cy="5514975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Why?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Feasibility and cost of implementing the gate circuit in transistors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Potential for implementing any Boolean function using only a single gate type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Convenient conceptual representation</a:t>
            </a:r>
          </a:p>
          <a:p>
            <a:pPr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Gate classifications</a:t>
            </a:r>
          </a:p>
          <a:p>
            <a:pPr lvl="1">
              <a:lnSpc>
                <a:spcPct val="90000"/>
              </a:lnSpc>
            </a:pPr>
            <a:r>
              <a:rPr lang="en-US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Primitive gate</a:t>
            </a:r>
            <a:r>
              <a:rPr lang="en-US" smtClean="0">
                <a:latin typeface="Arial" pitchFamily="34" charset="0"/>
                <a:cs typeface="Arial" pitchFamily="34" charset="0"/>
              </a:rPr>
              <a:t> - a gate that can be described using a single primitive operation type (AND or OR) plus optional inversion(s), e.g. NAND</a:t>
            </a:r>
          </a:p>
          <a:p>
            <a:pPr lvl="1">
              <a:lnSpc>
                <a:spcPct val="90000"/>
              </a:lnSpc>
            </a:pPr>
            <a:r>
              <a:rPr lang="en-US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Complex gate</a:t>
            </a:r>
            <a:r>
              <a:rPr lang="en-US" smtClean="0">
                <a:latin typeface="Arial" pitchFamily="34" charset="0"/>
                <a:cs typeface="Arial" pitchFamily="34" charset="0"/>
              </a:rPr>
              <a:t> - a gate that requires more than one primitive operation to describe it, e.g. XOR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6FA8FA6-975D-4048-8E79-3C5D643C55CA}" type="slidenum">
              <a:rPr lang="en-US"/>
              <a:pPr/>
              <a:t>107</a:t>
            </a:fld>
            <a:endParaRPr lang="en-US"/>
          </a:p>
        </p:txBody>
      </p:sp>
      <p:sp>
        <p:nvSpPr>
          <p:cNvPr id="114691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460375"/>
            <a:ext cx="7772400" cy="674688"/>
          </a:xfrm>
        </p:spPr>
        <p:txBody>
          <a:bodyPr/>
          <a:lstStyle/>
          <a:p>
            <a:r>
              <a:rPr lang="en-US" b="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Primitive gates</a:t>
            </a:r>
          </a:p>
        </p:txBody>
      </p:sp>
      <p:pic>
        <p:nvPicPr>
          <p:cNvPr id="11469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638" y="0"/>
            <a:ext cx="4932362" cy="6858000"/>
          </a:xfrm>
          <a:prstGeom prst="rect">
            <a:avLst/>
          </a:prstGeom>
          <a:noFill/>
          <a:ln w="28575">
            <a:solidFill>
              <a:srgbClr val="6600FF"/>
            </a:solidFill>
            <a:miter lim="800000"/>
            <a:headEnd/>
            <a:tailEnd/>
          </a:ln>
        </p:spPr>
      </p:pic>
      <p:pic>
        <p:nvPicPr>
          <p:cNvPr id="114693" name="Picture 13" descr="20040929-check_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8313" y="1312863"/>
            <a:ext cx="2968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4" name="Picture 14" descr="20040929-check_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8788" y="2390775"/>
            <a:ext cx="2968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5" name="Picture 15" descr="20040929-check_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775" y="3087688"/>
            <a:ext cx="2968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16" descr="20040929-check_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2813" y="4719638"/>
            <a:ext cx="296862" cy="282575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CCC3C13-6C77-46A2-BA4F-BF0A9DF78778}" type="slidenum">
              <a:rPr lang="en-US"/>
              <a:pPr/>
              <a:t>108</a:t>
            </a:fld>
            <a:endParaRPr lang="en-US"/>
          </a:p>
        </p:txBody>
      </p:sp>
      <p:sp>
        <p:nvSpPr>
          <p:cNvPr id="115715" name="Rectangle 2"/>
          <p:cNvSpPr>
            <a:spLocks noGrp="1" noChangeArrowheads="1"/>
          </p:cNvSpPr>
          <p:nvPr>
            <p:ph type="title"/>
          </p:nvPr>
        </p:nvSpPr>
        <p:spPr>
          <a:xfrm>
            <a:off x="635000" y="415925"/>
            <a:ext cx="7772400" cy="731838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Buffer</a:t>
            </a:r>
          </a:p>
        </p:txBody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129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 buffer is a gate with the function F = X:</a:t>
            </a:r>
          </a:p>
          <a:p>
            <a:pPr>
              <a:lnSpc>
                <a:spcPct val="90000"/>
              </a:lnSpc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In terms of Boolean logic, a buffer is the same as a direct connection!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So why use it?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	A buffer is an electronic amplifier that can be used to: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Improve circuit voltage levels e.g. of a received signal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Increase current drive capability (i.e. get a larger fan out)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Introduce desirable circuit delay </a:t>
            </a:r>
          </a:p>
        </p:txBody>
      </p:sp>
      <p:grpSp>
        <p:nvGrpSpPr>
          <p:cNvPr id="115717" name="Group 4"/>
          <p:cNvGrpSpPr>
            <a:grpSpLocks/>
          </p:cNvGrpSpPr>
          <p:nvPr/>
        </p:nvGrpSpPr>
        <p:grpSpPr bwMode="auto">
          <a:xfrm>
            <a:off x="3040063" y="1960563"/>
            <a:ext cx="2711450" cy="762000"/>
            <a:chOff x="1914" y="1288"/>
            <a:chExt cx="1708" cy="480"/>
          </a:xfrm>
        </p:grpSpPr>
        <p:sp>
          <p:nvSpPr>
            <p:cNvPr id="115718" name="AutoShape 5"/>
            <p:cNvSpPr>
              <a:spLocks noChangeArrowheads="1"/>
            </p:cNvSpPr>
            <p:nvPr/>
          </p:nvSpPr>
          <p:spPr bwMode="auto">
            <a:xfrm rot="5400000">
              <a:off x="2557" y="1336"/>
              <a:ext cx="480" cy="384"/>
            </a:xfrm>
            <a:prstGeom prst="triangle">
              <a:avLst>
                <a:gd name="adj" fmla="val 49787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719" name="Line 6"/>
            <p:cNvSpPr>
              <a:spLocks noChangeShapeType="1"/>
            </p:cNvSpPr>
            <p:nvPr/>
          </p:nvSpPr>
          <p:spPr bwMode="auto">
            <a:xfrm>
              <a:off x="2985" y="1527"/>
              <a:ext cx="34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720" name="Line 7"/>
            <p:cNvSpPr>
              <a:spLocks noChangeShapeType="1"/>
            </p:cNvSpPr>
            <p:nvPr/>
          </p:nvSpPr>
          <p:spPr bwMode="auto">
            <a:xfrm flipH="1">
              <a:off x="2233" y="1527"/>
              <a:ext cx="3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721" name="Text Box 8"/>
            <p:cNvSpPr txBox="1">
              <a:spLocks noChangeArrowheads="1"/>
            </p:cNvSpPr>
            <p:nvPr/>
          </p:nvSpPr>
          <p:spPr bwMode="auto">
            <a:xfrm>
              <a:off x="1914" y="1359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 b="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115722" name="Text Box 9"/>
            <p:cNvSpPr txBox="1">
              <a:spLocks noChangeArrowheads="1"/>
            </p:cNvSpPr>
            <p:nvPr/>
          </p:nvSpPr>
          <p:spPr bwMode="auto">
            <a:xfrm>
              <a:off x="3381" y="1359"/>
              <a:ext cx="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 b="0">
                  <a:solidFill>
                    <a:schemeClr val="tx1"/>
                  </a:solidFill>
                </a:rPr>
                <a:t>F</a:t>
              </a:r>
            </a:p>
          </p:txBody>
        </p:sp>
      </p:grp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42E8D2D-F94C-4AB8-82B8-0AFE17880DB1}" type="slidenum">
              <a:rPr lang="en-US"/>
              <a:pPr/>
              <a:t>109</a:t>
            </a:fld>
            <a:endParaRPr lang="en-US"/>
          </a:p>
        </p:txBody>
      </p:sp>
      <p:sp>
        <p:nvSpPr>
          <p:cNvPr id="116739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3" y="404813"/>
            <a:ext cx="7772400" cy="731837"/>
          </a:xfrm>
        </p:spPr>
        <p:txBody>
          <a:bodyPr/>
          <a:lstStyle/>
          <a:p>
            <a:r>
              <a:rPr lang="en-US" smtClean="0">
                <a:solidFill>
                  <a:srgbClr val="6600FF"/>
                </a:solidFill>
              </a:rPr>
              <a:t>NAND Gate [NOT (AND)]</a:t>
            </a:r>
          </a:p>
        </p:txBody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7772400" cy="5027612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The basic NAND gate has the following     symbol, illustrated for three inputs:</a:t>
            </a:r>
          </a:p>
          <a:p>
            <a:pPr lvl="1"/>
            <a:r>
              <a:rPr lang="en-US" sz="3200" smtClean="0">
                <a:cs typeface="Times New Roman" pitchFamily="18" charset="0"/>
              </a:rPr>
              <a:t>AND-Invert (NAND)</a:t>
            </a:r>
          </a:p>
          <a:p>
            <a:pPr lvl="1"/>
            <a:endParaRPr lang="en-US" sz="3200" smtClean="0">
              <a:cs typeface="Times New Roman" pitchFamily="18" charset="0"/>
            </a:endParaRPr>
          </a:p>
          <a:p>
            <a:endParaRPr lang="en-US" sz="1400" smtClean="0">
              <a:cs typeface="Times New Roman" pitchFamily="18" charset="0"/>
            </a:endParaRPr>
          </a:p>
          <a:p>
            <a:endParaRPr lang="en-US" sz="2800" smtClean="0">
              <a:cs typeface="Times New Roman" pitchFamily="18" charset="0"/>
            </a:endParaRPr>
          </a:p>
          <a:p>
            <a:r>
              <a:rPr lang="en-US" sz="2800" smtClean="0">
                <a:cs typeface="Times New Roman" pitchFamily="18" charset="0"/>
              </a:rPr>
              <a:t>NAND represents </a:t>
            </a:r>
            <a:r>
              <a:rPr lang="en-US" sz="2800" u="sng" smtClean="0">
                <a:cs typeface="Times New Roman" pitchFamily="18" charset="0"/>
              </a:rPr>
              <a:t>AND NOT</a:t>
            </a:r>
            <a:r>
              <a:rPr lang="en-US" sz="2800" smtClean="0">
                <a:cs typeface="Times New Roman" pitchFamily="18" charset="0"/>
              </a:rPr>
              <a:t>, i. e., an AND function followed by an inverter (NOT).  The symbol shown is an AND-Invert.   The small circle (“</a:t>
            </a:r>
            <a:r>
              <a:rPr lang="en-US" sz="2800" smtClean="0">
                <a:solidFill>
                  <a:srgbClr val="6600FF"/>
                </a:solidFill>
                <a:cs typeface="Times New Roman" pitchFamily="18" charset="0"/>
              </a:rPr>
              <a:t>bubble</a:t>
            </a:r>
            <a:r>
              <a:rPr lang="en-US" sz="2800" smtClean="0">
                <a:cs typeface="Times New Roman" pitchFamily="18" charset="0"/>
              </a:rPr>
              <a:t>”) represents the invert function.  </a:t>
            </a:r>
          </a:p>
        </p:txBody>
      </p:sp>
      <p:grpSp>
        <p:nvGrpSpPr>
          <p:cNvPr id="116741" name="Group 4"/>
          <p:cNvGrpSpPr>
            <a:grpSpLocks/>
          </p:cNvGrpSpPr>
          <p:nvPr/>
        </p:nvGrpSpPr>
        <p:grpSpPr bwMode="auto">
          <a:xfrm>
            <a:off x="666750" y="2998788"/>
            <a:ext cx="5657850" cy="969962"/>
            <a:chOff x="1200" y="1569"/>
            <a:chExt cx="3564" cy="611"/>
          </a:xfrm>
        </p:grpSpPr>
        <p:grpSp>
          <p:nvGrpSpPr>
            <p:cNvPr id="116743" name="Group 5"/>
            <p:cNvGrpSpPr>
              <a:grpSpLocks/>
            </p:cNvGrpSpPr>
            <p:nvPr/>
          </p:nvGrpSpPr>
          <p:grpSpPr bwMode="auto">
            <a:xfrm>
              <a:off x="1200" y="1569"/>
              <a:ext cx="1824" cy="611"/>
              <a:chOff x="1200" y="1776"/>
              <a:chExt cx="1824" cy="611"/>
            </a:xfrm>
          </p:grpSpPr>
          <p:sp>
            <p:nvSpPr>
              <p:cNvPr id="116760" name="Freeform 6"/>
              <p:cNvSpPr>
                <a:spLocks/>
              </p:cNvSpPr>
              <p:nvPr/>
            </p:nvSpPr>
            <p:spPr bwMode="auto">
              <a:xfrm>
                <a:off x="2233" y="1776"/>
                <a:ext cx="311" cy="599"/>
              </a:xfrm>
              <a:custGeom>
                <a:avLst/>
                <a:gdLst>
                  <a:gd name="T0" fmla="*/ 4 w 311"/>
                  <a:gd name="T1" fmla="*/ 4 h 599"/>
                  <a:gd name="T2" fmla="*/ 4 w 311"/>
                  <a:gd name="T3" fmla="*/ 19 h 599"/>
                  <a:gd name="T4" fmla="*/ 52 w 311"/>
                  <a:gd name="T5" fmla="*/ 25 h 599"/>
                  <a:gd name="T6" fmla="*/ 92 w 311"/>
                  <a:gd name="T7" fmla="*/ 35 h 599"/>
                  <a:gd name="T8" fmla="*/ 131 w 311"/>
                  <a:gd name="T9" fmla="*/ 48 h 599"/>
                  <a:gd name="T10" fmla="*/ 175 w 311"/>
                  <a:gd name="T11" fmla="*/ 77 h 599"/>
                  <a:gd name="T12" fmla="*/ 208 w 311"/>
                  <a:gd name="T13" fmla="*/ 102 h 599"/>
                  <a:gd name="T14" fmla="*/ 233 w 311"/>
                  <a:gd name="T15" fmla="*/ 134 h 599"/>
                  <a:gd name="T16" fmla="*/ 261 w 311"/>
                  <a:gd name="T17" fmla="*/ 179 h 599"/>
                  <a:gd name="T18" fmla="*/ 275 w 311"/>
                  <a:gd name="T19" fmla="*/ 217 h 599"/>
                  <a:gd name="T20" fmla="*/ 284 w 311"/>
                  <a:gd name="T21" fmla="*/ 257 h 599"/>
                  <a:gd name="T22" fmla="*/ 288 w 311"/>
                  <a:gd name="T23" fmla="*/ 302 h 599"/>
                  <a:gd name="T24" fmla="*/ 286 w 311"/>
                  <a:gd name="T25" fmla="*/ 328 h 599"/>
                  <a:gd name="T26" fmla="*/ 279 w 311"/>
                  <a:gd name="T27" fmla="*/ 369 h 599"/>
                  <a:gd name="T28" fmla="*/ 265 w 311"/>
                  <a:gd name="T29" fmla="*/ 407 h 599"/>
                  <a:gd name="T30" fmla="*/ 248 w 311"/>
                  <a:gd name="T31" fmla="*/ 442 h 599"/>
                  <a:gd name="T32" fmla="*/ 215 w 311"/>
                  <a:gd name="T33" fmla="*/ 484 h 599"/>
                  <a:gd name="T34" fmla="*/ 186 w 311"/>
                  <a:gd name="T35" fmla="*/ 511 h 599"/>
                  <a:gd name="T36" fmla="*/ 142 w 311"/>
                  <a:gd name="T37" fmla="*/ 542 h 599"/>
                  <a:gd name="T38" fmla="*/ 106 w 311"/>
                  <a:gd name="T39" fmla="*/ 557 h 599"/>
                  <a:gd name="T40" fmla="*/ 67 w 311"/>
                  <a:gd name="T41" fmla="*/ 568 h 599"/>
                  <a:gd name="T42" fmla="*/ 25 w 311"/>
                  <a:gd name="T43" fmla="*/ 574 h 599"/>
                  <a:gd name="T44" fmla="*/ 8 w 311"/>
                  <a:gd name="T45" fmla="*/ 576 h 599"/>
                  <a:gd name="T46" fmla="*/ 0 w 311"/>
                  <a:gd name="T47" fmla="*/ 591 h 599"/>
                  <a:gd name="T48" fmla="*/ 12 w 311"/>
                  <a:gd name="T49" fmla="*/ 599 h 599"/>
                  <a:gd name="T50" fmla="*/ 41 w 311"/>
                  <a:gd name="T51" fmla="*/ 597 h 599"/>
                  <a:gd name="T52" fmla="*/ 85 w 311"/>
                  <a:gd name="T53" fmla="*/ 590 h 599"/>
                  <a:gd name="T54" fmla="*/ 127 w 311"/>
                  <a:gd name="T55" fmla="*/ 576 h 599"/>
                  <a:gd name="T56" fmla="*/ 165 w 311"/>
                  <a:gd name="T57" fmla="*/ 555 h 599"/>
                  <a:gd name="T58" fmla="*/ 211 w 311"/>
                  <a:gd name="T59" fmla="*/ 522 h 599"/>
                  <a:gd name="T60" fmla="*/ 242 w 311"/>
                  <a:gd name="T61" fmla="*/ 490 h 599"/>
                  <a:gd name="T62" fmla="*/ 273 w 311"/>
                  <a:gd name="T63" fmla="*/ 442 h 599"/>
                  <a:gd name="T64" fmla="*/ 292 w 311"/>
                  <a:gd name="T65" fmla="*/ 401 h 599"/>
                  <a:gd name="T66" fmla="*/ 304 w 311"/>
                  <a:gd name="T67" fmla="*/ 359 h 599"/>
                  <a:gd name="T68" fmla="*/ 309 w 311"/>
                  <a:gd name="T69" fmla="*/ 313 h 599"/>
                  <a:gd name="T70" fmla="*/ 309 w 311"/>
                  <a:gd name="T71" fmla="*/ 284 h 599"/>
                  <a:gd name="T72" fmla="*/ 304 w 311"/>
                  <a:gd name="T73" fmla="*/ 238 h 599"/>
                  <a:gd name="T74" fmla="*/ 292 w 311"/>
                  <a:gd name="T75" fmla="*/ 196 h 599"/>
                  <a:gd name="T76" fmla="*/ 273 w 311"/>
                  <a:gd name="T77" fmla="*/ 156 h 599"/>
                  <a:gd name="T78" fmla="*/ 242 w 311"/>
                  <a:gd name="T79" fmla="*/ 108 h 599"/>
                  <a:gd name="T80" fmla="*/ 211 w 311"/>
                  <a:gd name="T81" fmla="*/ 75 h 599"/>
                  <a:gd name="T82" fmla="*/ 165 w 311"/>
                  <a:gd name="T83" fmla="*/ 42 h 599"/>
                  <a:gd name="T84" fmla="*/ 127 w 311"/>
                  <a:gd name="T85" fmla="*/ 21 h 599"/>
                  <a:gd name="T86" fmla="*/ 85 w 311"/>
                  <a:gd name="T87" fmla="*/ 8 h 599"/>
                  <a:gd name="T88" fmla="*/ 41 w 311"/>
                  <a:gd name="T89" fmla="*/ 0 h 59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1"/>
                  <a:gd name="T136" fmla="*/ 0 h 599"/>
                  <a:gd name="T137" fmla="*/ 311 w 311"/>
                  <a:gd name="T138" fmla="*/ 599 h 59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1" h="599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41" y="23"/>
                    </a:lnTo>
                    <a:lnTo>
                      <a:pt x="52" y="25"/>
                    </a:lnTo>
                    <a:lnTo>
                      <a:pt x="67" y="29"/>
                    </a:lnTo>
                    <a:lnTo>
                      <a:pt x="81" y="31"/>
                    </a:lnTo>
                    <a:lnTo>
                      <a:pt x="92" y="35"/>
                    </a:lnTo>
                    <a:lnTo>
                      <a:pt x="106" y="40"/>
                    </a:lnTo>
                    <a:lnTo>
                      <a:pt x="119" y="44"/>
                    </a:lnTo>
                    <a:lnTo>
                      <a:pt x="131" y="48"/>
                    </a:lnTo>
                    <a:lnTo>
                      <a:pt x="142" y="56"/>
                    </a:lnTo>
                    <a:lnTo>
                      <a:pt x="154" y="61"/>
                    </a:lnTo>
                    <a:lnTo>
                      <a:pt x="175" y="77"/>
                    </a:lnTo>
                    <a:lnTo>
                      <a:pt x="186" y="86"/>
                    </a:lnTo>
                    <a:lnTo>
                      <a:pt x="196" y="94"/>
                    </a:lnTo>
                    <a:lnTo>
                      <a:pt x="208" y="102"/>
                    </a:lnTo>
                    <a:lnTo>
                      <a:pt x="215" y="113"/>
                    </a:lnTo>
                    <a:lnTo>
                      <a:pt x="223" y="123"/>
                    </a:lnTo>
                    <a:lnTo>
                      <a:pt x="233" y="134"/>
                    </a:lnTo>
                    <a:lnTo>
                      <a:pt x="248" y="156"/>
                    </a:lnTo>
                    <a:lnTo>
                      <a:pt x="254" y="167"/>
                    </a:lnTo>
                    <a:lnTo>
                      <a:pt x="261" y="179"/>
                    </a:lnTo>
                    <a:lnTo>
                      <a:pt x="265" y="190"/>
                    </a:lnTo>
                    <a:lnTo>
                      <a:pt x="269" y="204"/>
                    </a:lnTo>
                    <a:lnTo>
                      <a:pt x="275" y="217"/>
                    </a:lnTo>
                    <a:lnTo>
                      <a:pt x="279" y="229"/>
                    </a:lnTo>
                    <a:lnTo>
                      <a:pt x="281" y="242"/>
                    </a:lnTo>
                    <a:lnTo>
                      <a:pt x="284" y="257"/>
                    </a:lnTo>
                    <a:lnTo>
                      <a:pt x="286" y="269"/>
                    </a:lnTo>
                    <a:lnTo>
                      <a:pt x="286" y="284"/>
                    </a:lnTo>
                    <a:lnTo>
                      <a:pt x="288" y="302"/>
                    </a:lnTo>
                    <a:lnTo>
                      <a:pt x="288" y="298"/>
                    </a:lnTo>
                    <a:lnTo>
                      <a:pt x="286" y="313"/>
                    </a:lnTo>
                    <a:lnTo>
                      <a:pt x="286" y="328"/>
                    </a:lnTo>
                    <a:lnTo>
                      <a:pt x="284" y="340"/>
                    </a:lnTo>
                    <a:lnTo>
                      <a:pt x="281" y="355"/>
                    </a:lnTo>
                    <a:lnTo>
                      <a:pt x="279" y="369"/>
                    </a:lnTo>
                    <a:lnTo>
                      <a:pt x="275" y="380"/>
                    </a:lnTo>
                    <a:lnTo>
                      <a:pt x="269" y="394"/>
                    </a:lnTo>
                    <a:lnTo>
                      <a:pt x="265" y="407"/>
                    </a:lnTo>
                    <a:lnTo>
                      <a:pt x="261" y="419"/>
                    </a:lnTo>
                    <a:lnTo>
                      <a:pt x="254" y="430"/>
                    </a:lnTo>
                    <a:lnTo>
                      <a:pt x="248" y="442"/>
                    </a:lnTo>
                    <a:lnTo>
                      <a:pt x="233" y="463"/>
                    </a:lnTo>
                    <a:lnTo>
                      <a:pt x="223" y="474"/>
                    </a:lnTo>
                    <a:lnTo>
                      <a:pt x="215" y="484"/>
                    </a:lnTo>
                    <a:lnTo>
                      <a:pt x="208" y="495"/>
                    </a:lnTo>
                    <a:lnTo>
                      <a:pt x="196" y="503"/>
                    </a:lnTo>
                    <a:lnTo>
                      <a:pt x="186" y="511"/>
                    </a:lnTo>
                    <a:lnTo>
                      <a:pt x="175" y="520"/>
                    </a:lnTo>
                    <a:lnTo>
                      <a:pt x="154" y="536"/>
                    </a:lnTo>
                    <a:lnTo>
                      <a:pt x="142" y="542"/>
                    </a:lnTo>
                    <a:lnTo>
                      <a:pt x="131" y="549"/>
                    </a:lnTo>
                    <a:lnTo>
                      <a:pt x="119" y="553"/>
                    </a:lnTo>
                    <a:lnTo>
                      <a:pt x="106" y="557"/>
                    </a:lnTo>
                    <a:lnTo>
                      <a:pt x="92" y="563"/>
                    </a:lnTo>
                    <a:lnTo>
                      <a:pt x="81" y="567"/>
                    </a:lnTo>
                    <a:lnTo>
                      <a:pt x="67" y="568"/>
                    </a:lnTo>
                    <a:lnTo>
                      <a:pt x="52" y="572"/>
                    </a:lnTo>
                    <a:lnTo>
                      <a:pt x="41" y="574"/>
                    </a:lnTo>
                    <a:lnTo>
                      <a:pt x="25" y="574"/>
                    </a:lnTo>
                    <a:lnTo>
                      <a:pt x="10" y="576"/>
                    </a:lnTo>
                    <a:lnTo>
                      <a:pt x="12" y="576"/>
                    </a:lnTo>
                    <a:lnTo>
                      <a:pt x="8" y="576"/>
                    </a:lnTo>
                    <a:lnTo>
                      <a:pt x="4" y="580"/>
                    </a:lnTo>
                    <a:lnTo>
                      <a:pt x="0" y="584"/>
                    </a:lnTo>
                    <a:lnTo>
                      <a:pt x="0" y="591"/>
                    </a:lnTo>
                    <a:lnTo>
                      <a:pt x="4" y="595"/>
                    </a:lnTo>
                    <a:lnTo>
                      <a:pt x="8" y="599"/>
                    </a:lnTo>
                    <a:lnTo>
                      <a:pt x="12" y="599"/>
                    </a:lnTo>
                    <a:lnTo>
                      <a:pt x="14" y="599"/>
                    </a:lnTo>
                    <a:lnTo>
                      <a:pt x="25" y="597"/>
                    </a:lnTo>
                    <a:lnTo>
                      <a:pt x="41" y="597"/>
                    </a:lnTo>
                    <a:lnTo>
                      <a:pt x="56" y="595"/>
                    </a:lnTo>
                    <a:lnTo>
                      <a:pt x="71" y="591"/>
                    </a:lnTo>
                    <a:lnTo>
                      <a:pt x="85" y="590"/>
                    </a:lnTo>
                    <a:lnTo>
                      <a:pt x="100" y="586"/>
                    </a:lnTo>
                    <a:lnTo>
                      <a:pt x="114" y="580"/>
                    </a:lnTo>
                    <a:lnTo>
                      <a:pt x="127" y="576"/>
                    </a:lnTo>
                    <a:lnTo>
                      <a:pt x="142" y="568"/>
                    </a:lnTo>
                    <a:lnTo>
                      <a:pt x="154" y="561"/>
                    </a:lnTo>
                    <a:lnTo>
                      <a:pt x="165" y="555"/>
                    </a:lnTo>
                    <a:lnTo>
                      <a:pt x="190" y="540"/>
                    </a:lnTo>
                    <a:lnTo>
                      <a:pt x="202" y="530"/>
                    </a:lnTo>
                    <a:lnTo>
                      <a:pt x="211" y="522"/>
                    </a:lnTo>
                    <a:lnTo>
                      <a:pt x="223" y="511"/>
                    </a:lnTo>
                    <a:lnTo>
                      <a:pt x="234" y="499"/>
                    </a:lnTo>
                    <a:lnTo>
                      <a:pt x="242" y="490"/>
                    </a:lnTo>
                    <a:lnTo>
                      <a:pt x="252" y="478"/>
                    </a:lnTo>
                    <a:lnTo>
                      <a:pt x="267" y="453"/>
                    </a:lnTo>
                    <a:lnTo>
                      <a:pt x="273" y="442"/>
                    </a:lnTo>
                    <a:lnTo>
                      <a:pt x="281" y="430"/>
                    </a:lnTo>
                    <a:lnTo>
                      <a:pt x="288" y="415"/>
                    </a:lnTo>
                    <a:lnTo>
                      <a:pt x="292" y="401"/>
                    </a:lnTo>
                    <a:lnTo>
                      <a:pt x="298" y="388"/>
                    </a:lnTo>
                    <a:lnTo>
                      <a:pt x="302" y="373"/>
                    </a:lnTo>
                    <a:lnTo>
                      <a:pt x="304" y="359"/>
                    </a:lnTo>
                    <a:lnTo>
                      <a:pt x="307" y="344"/>
                    </a:lnTo>
                    <a:lnTo>
                      <a:pt x="309" y="328"/>
                    </a:lnTo>
                    <a:lnTo>
                      <a:pt x="309" y="313"/>
                    </a:lnTo>
                    <a:lnTo>
                      <a:pt x="311" y="302"/>
                    </a:lnTo>
                    <a:lnTo>
                      <a:pt x="311" y="298"/>
                    </a:lnTo>
                    <a:lnTo>
                      <a:pt x="309" y="284"/>
                    </a:lnTo>
                    <a:lnTo>
                      <a:pt x="309" y="269"/>
                    </a:lnTo>
                    <a:lnTo>
                      <a:pt x="307" y="253"/>
                    </a:lnTo>
                    <a:lnTo>
                      <a:pt x="304" y="238"/>
                    </a:lnTo>
                    <a:lnTo>
                      <a:pt x="302" y="225"/>
                    </a:lnTo>
                    <a:lnTo>
                      <a:pt x="298" y="209"/>
                    </a:lnTo>
                    <a:lnTo>
                      <a:pt x="292" y="196"/>
                    </a:lnTo>
                    <a:lnTo>
                      <a:pt x="288" y="182"/>
                    </a:lnTo>
                    <a:lnTo>
                      <a:pt x="281" y="167"/>
                    </a:lnTo>
                    <a:lnTo>
                      <a:pt x="273" y="156"/>
                    </a:lnTo>
                    <a:lnTo>
                      <a:pt x="267" y="144"/>
                    </a:lnTo>
                    <a:lnTo>
                      <a:pt x="252" y="119"/>
                    </a:lnTo>
                    <a:lnTo>
                      <a:pt x="242" y="108"/>
                    </a:lnTo>
                    <a:lnTo>
                      <a:pt x="234" y="98"/>
                    </a:lnTo>
                    <a:lnTo>
                      <a:pt x="223" y="86"/>
                    </a:lnTo>
                    <a:lnTo>
                      <a:pt x="211" y="75"/>
                    </a:lnTo>
                    <a:lnTo>
                      <a:pt x="202" y="67"/>
                    </a:lnTo>
                    <a:lnTo>
                      <a:pt x="190" y="58"/>
                    </a:lnTo>
                    <a:lnTo>
                      <a:pt x="165" y="42"/>
                    </a:lnTo>
                    <a:lnTo>
                      <a:pt x="154" y="36"/>
                    </a:lnTo>
                    <a:lnTo>
                      <a:pt x="142" y="29"/>
                    </a:lnTo>
                    <a:lnTo>
                      <a:pt x="127" y="21"/>
                    </a:lnTo>
                    <a:lnTo>
                      <a:pt x="114" y="17"/>
                    </a:lnTo>
                    <a:lnTo>
                      <a:pt x="100" y="12"/>
                    </a:lnTo>
                    <a:lnTo>
                      <a:pt x="85" y="8"/>
                    </a:lnTo>
                    <a:lnTo>
                      <a:pt x="71" y="6"/>
                    </a:lnTo>
                    <a:lnTo>
                      <a:pt x="56" y="2"/>
                    </a:lnTo>
                    <a:lnTo>
                      <a:pt x="4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1" name="Freeform 7"/>
              <p:cNvSpPr>
                <a:spLocks/>
              </p:cNvSpPr>
              <p:nvPr/>
            </p:nvSpPr>
            <p:spPr bwMode="auto">
              <a:xfrm>
                <a:off x="1801" y="1776"/>
                <a:ext cx="455" cy="23"/>
              </a:xfrm>
              <a:custGeom>
                <a:avLst/>
                <a:gdLst>
                  <a:gd name="T0" fmla="*/ 444 w 455"/>
                  <a:gd name="T1" fmla="*/ 23 h 23"/>
                  <a:gd name="T2" fmla="*/ 448 w 455"/>
                  <a:gd name="T3" fmla="*/ 23 h 23"/>
                  <a:gd name="T4" fmla="*/ 451 w 455"/>
                  <a:gd name="T5" fmla="*/ 19 h 23"/>
                  <a:gd name="T6" fmla="*/ 455 w 455"/>
                  <a:gd name="T7" fmla="*/ 15 h 23"/>
                  <a:gd name="T8" fmla="*/ 455 w 455"/>
                  <a:gd name="T9" fmla="*/ 8 h 23"/>
                  <a:gd name="T10" fmla="*/ 451 w 455"/>
                  <a:gd name="T11" fmla="*/ 4 h 23"/>
                  <a:gd name="T12" fmla="*/ 448 w 455"/>
                  <a:gd name="T13" fmla="*/ 0 h 23"/>
                  <a:gd name="T14" fmla="*/ 8 w 455"/>
                  <a:gd name="T15" fmla="*/ 0 h 23"/>
                  <a:gd name="T16" fmla="*/ 4 w 455"/>
                  <a:gd name="T17" fmla="*/ 4 h 23"/>
                  <a:gd name="T18" fmla="*/ 0 w 455"/>
                  <a:gd name="T19" fmla="*/ 8 h 23"/>
                  <a:gd name="T20" fmla="*/ 0 w 455"/>
                  <a:gd name="T21" fmla="*/ 15 h 23"/>
                  <a:gd name="T22" fmla="*/ 4 w 455"/>
                  <a:gd name="T23" fmla="*/ 19 h 23"/>
                  <a:gd name="T24" fmla="*/ 8 w 455"/>
                  <a:gd name="T25" fmla="*/ 23 h 23"/>
                  <a:gd name="T26" fmla="*/ 12 w 455"/>
                  <a:gd name="T27" fmla="*/ 23 h 23"/>
                  <a:gd name="T28" fmla="*/ 444 w 455"/>
                  <a:gd name="T29" fmla="*/ 23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5"/>
                  <a:gd name="T46" fmla="*/ 0 h 23"/>
                  <a:gd name="T47" fmla="*/ 455 w 455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5" h="23">
                    <a:moveTo>
                      <a:pt x="444" y="23"/>
                    </a:moveTo>
                    <a:lnTo>
                      <a:pt x="448" y="23"/>
                    </a:lnTo>
                    <a:lnTo>
                      <a:pt x="451" y="19"/>
                    </a:lnTo>
                    <a:lnTo>
                      <a:pt x="455" y="15"/>
                    </a:lnTo>
                    <a:lnTo>
                      <a:pt x="455" y="8"/>
                    </a:lnTo>
                    <a:lnTo>
                      <a:pt x="451" y="4"/>
                    </a:lnTo>
                    <a:lnTo>
                      <a:pt x="44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2" y="23"/>
                    </a:lnTo>
                    <a:lnTo>
                      <a:pt x="444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2" name="Freeform 8"/>
              <p:cNvSpPr>
                <a:spLocks/>
              </p:cNvSpPr>
              <p:nvPr/>
            </p:nvSpPr>
            <p:spPr bwMode="auto">
              <a:xfrm>
                <a:off x="1801" y="2352"/>
                <a:ext cx="455" cy="23"/>
              </a:xfrm>
              <a:custGeom>
                <a:avLst/>
                <a:gdLst>
                  <a:gd name="T0" fmla="*/ 444 w 455"/>
                  <a:gd name="T1" fmla="*/ 23 h 23"/>
                  <a:gd name="T2" fmla="*/ 448 w 455"/>
                  <a:gd name="T3" fmla="*/ 23 h 23"/>
                  <a:gd name="T4" fmla="*/ 451 w 455"/>
                  <a:gd name="T5" fmla="*/ 19 h 23"/>
                  <a:gd name="T6" fmla="*/ 455 w 455"/>
                  <a:gd name="T7" fmla="*/ 15 h 23"/>
                  <a:gd name="T8" fmla="*/ 455 w 455"/>
                  <a:gd name="T9" fmla="*/ 8 h 23"/>
                  <a:gd name="T10" fmla="*/ 451 w 455"/>
                  <a:gd name="T11" fmla="*/ 4 h 23"/>
                  <a:gd name="T12" fmla="*/ 448 w 455"/>
                  <a:gd name="T13" fmla="*/ 0 h 23"/>
                  <a:gd name="T14" fmla="*/ 8 w 455"/>
                  <a:gd name="T15" fmla="*/ 0 h 23"/>
                  <a:gd name="T16" fmla="*/ 4 w 455"/>
                  <a:gd name="T17" fmla="*/ 4 h 23"/>
                  <a:gd name="T18" fmla="*/ 0 w 455"/>
                  <a:gd name="T19" fmla="*/ 8 h 23"/>
                  <a:gd name="T20" fmla="*/ 0 w 455"/>
                  <a:gd name="T21" fmla="*/ 15 h 23"/>
                  <a:gd name="T22" fmla="*/ 4 w 455"/>
                  <a:gd name="T23" fmla="*/ 19 h 23"/>
                  <a:gd name="T24" fmla="*/ 8 w 455"/>
                  <a:gd name="T25" fmla="*/ 23 h 23"/>
                  <a:gd name="T26" fmla="*/ 12 w 455"/>
                  <a:gd name="T27" fmla="*/ 23 h 23"/>
                  <a:gd name="T28" fmla="*/ 444 w 455"/>
                  <a:gd name="T29" fmla="*/ 23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5"/>
                  <a:gd name="T46" fmla="*/ 0 h 23"/>
                  <a:gd name="T47" fmla="*/ 455 w 455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5" h="23">
                    <a:moveTo>
                      <a:pt x="444" y="23"/>
                    </a:moveTo>
                    <a:lnTo>
                      <a:pt x="448" y="23"/>
                    </a:lnTo>
                    <a:lnTo>
                      <a:pt x="451" y="19"/>
                    </a:lnTo>
                    <a:lnTo>
                      <a:pt x="455" y="15"/>
                    </a:lnTo>
                    <a:lnTo>
                      <a:pt x="455" y="8"/>
                    </a:lnTo>
                    <a:lnTo>
                      <a:pt x="451" y="4"/>
                    </a:lnTo>
                    <a:lnTo>
                      <a:pt x="44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2" y="23"/>
                    </a:lnTo>
                    <a:lnTo>
                      <a:pt x="444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3" name="Freeform 9"/>
              <p:cNvSpPr>
                <a:spLocks/>
              </p:cNvSpPr>
              <p:nvPr/>
            </p:nvSpPr>
            <p:spPr bwMode="auto">
              <a:xfrm>
                <a:off x="1801" y="1776"/>
                <a:ext cx="23" cy="599"/>
              </a:xfrm>
              <a:custGeom>
                <a:avLst/>
                <a:gdLst>
                  <a:gd name="T0" fmla="*/ 23 w 23"/>
                  <a:gd name="T1" fmla="*/ 12 h 599"/>
                  <a:gd name="T2" fmla="*/ 23 w 23"/>
                  <a:gd name="T3" fmla="*/ 8 h 599"/>
                  <a:gd name="T4" fmla="*/ 19 w 23"/>
                  <a:gd name="T5" fmla="*/ 4 h 599"/>
                  <a:gd name="T6" fmla="*/ 15 w 23"/>
                  <a:gd name="T7" fmla="*/ 0 h 599"/>
                  <a:gd name="T8" fmla="*/ 8 w 23"/>
                  <a:gd name="T9" fmla="*/ 0 h 599"/>
                  <a:gd name="T10" fmla="*/ 4 w 23"/>
                  <a:gd name="T11" fmla="*/ 4 h 599"/>
                  <a:gd name="T12" fmla="*/ 0 w 23"/>
                  <a:gd name="T13" fmla="*/ 8 h 599"/>
                  <a:gd name="T14" fmla="*/ 0 w 23"/>
                  <a:gd name="T15" fmla="*/ 591 h 599"/>
                  <a:gd name="T16" fmla="*/ 4 w 23"/>
                  <a:gd name="T17" fmla="*/ 595 h 599"/>
                  <a:gd name="T18" fmla="*/ 8 w 23"/>
                  <a:gd name="T19" fmla="*/ 599 h 599"/>
                  <a:gd name="T20" fmla="*/ 15 w 23"/>
                  <a:gd name="T21" fmla="*/ 599 h 599"/>
                  <a:gd name="T22" fmla="*/ 19 w 23"/>
                  <a:gd name="T23" fmla="*/ 595 h 599"/>
                  <a:gd name="T24" fmla="*/ 23 w 23"/>
                  <a:gd name="T25" fmla="*/ 591 h 599"/>
                  <a:gd name="T26" fmla="*/ 23 w 23"/>
                  <a:gd name="T27" fmla="*/ 588 h 599"/>
                  <a:gd name="T28" fmla="*/ 23 w 23"/>
                  <a:gd name="T29" fmla="*/ 12 h 5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"/>
                  <a:gd name="T46" fmla="*/ 0 h 599"/>
                  <a:gd name="T47" fmla="*/ 23 w 23"/>
                  <a:gd name="T48" fmla="*/ 599 h 5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" h="599">
                    <a:moveTo>
                      <a:pt x="23" y="12"/>
                    </a:moveTo>
                    <a:lnTo>
                      <a:pt x="23" y="8"/>
                    </a:lnTo>
                    <a:lnTo>
                      <a:pt x="19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591"/>
                    </a:lnTo>
                    <a:lnTo>
                      <a:pt x="4" y="595"/>
                    </a:lnTo>
                    <a:lnTo>
                      <a:pt x="8" y="599"/>
                    </a:lnTo>
                    <a:lnTo>
                      <a:pt x="15" y="599"/>
                    </a:lnTo>
                    <a:lnTo>
                      <a:pt x="19" y="595"/>
                    </a:lnTo>
                    <a:lnTo>
                      <a:pt x="23" y="591"/>
                    </a:lnTo>
                    <a:lnTo>
                      <a:pt x="23" y="588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4" name="Freeform 10"/>
              <p:cNvSpPr>
                <a:spLocks/>
              </p:cNvSpPr>
              <p:nvPr/>
            </p:nvSpPr>
            <p:spPr bwMode="auto">
              <a:xfrm>
                <a:off x="2521" y="1993"/>
                <a:ext cx="165" cy="165"/>
              </a:xfrm>
              <a:custGeom>
                <a:avLst/>
                <a:gdLst>
                  <a:gd name="T0" fmla="*/ 2 w 165"/>
                  <a:gd name="T1" fmla="*/ 106 h 165"/>
                  <a:gd name="T2" fmla="*/ 12 w 165"/>
                  <a:gd name="T3" fmla="*/ 127 h 165"/>
                  <a:gd name="T4" fmla="*/ 21 w 165"/>
                  <a:gd name="T5" fmla="*/ 140 h 165"/>
                  <a:gd name="T6" fmla="*/ 33 w 165"/>
                  <a:gd name="T7" fmla="*/ 150 h 165"/>
                  <a:gd name="T8" fmla="*/ 44 w 165"/>
                  <a:gd name="T9" fmla="*/ 157 h 165"/>
                  <a:gd name="T10" fmla="*/ 62 w 165"/>
                  <a:gd name="T11" fmla="*/ 163 h 165"/>
                  <a:gd name="T12" fmla="*/ 89 w 165"/>
                  <a:gd name="T13" fmla="*/ 165 h 165"/>
                  <a:gd name="T14" fmla="*/ 110 w 165"/>
                  <a:gd name="T15" fmla="*/ 161 h 165"/>
                  <a:gd name="T16" fmla="*/ 131 w 165"/>
                  <a:gd name="T17" fmla="*/ 152 h 165"/>
                  <a:gd name="T18" fmla="*/ 140 w 165"/>
                  <a:gd name="T19" fmla="*/ 140 h 165"/>
                  <a:gd name="T20" fmla="*/ 152 w 165"/>
                  <a:gd name="T21" fmla="*/ 131 h 165"/>
                  <a:gd name="T22" fmla="*/ 162 w 165"/>
                  <a:gd name="T23" fmla="*/ 109 h 165"/>
                  <a:gd name="T24" fmla="*/ 165 w 165"/>
                  <a:gd name="T25" fmla="*/ 88 h 165"/>
                  <a:gd name="T26" fmla="*/ 164 w 165"/>
                  <a:gd name="T27" fmla="*/ 61 h 165"/>
                  <a:gd name="T28" fmla="*/ 158 w 165"/>
                  <a:gd name="T29" fmla="*/ 44 h 165"/>
                  <a:gd name="T30" fmla="*/ 150 w 165"/>
                  <a:gd name="T31" fmla="*/ 33 h 165"/>
                  <a:gd name="T32" fmla="*/ 140 w 165"/>
                  <a:gd name="T33" fmla="*/ 21 h 165"/>
                  <a:gd name="T34" fmla="*/ 127 w 165"/>
                  <a:gd name="T35" fmla="*/ 12 h 165"/>
                  <a:gd name="T36" fmla="*/ 106 w 165"/>
                  <a:gd name="T37" fmla="*/ 2 h 165"/>
                  <a:gd name="T38" fmla="*/ 62 w 165"/>
                  <a:gd name="T39" fmla="*/ 2 h 165"/>
                  <a:gd name="T40" fmla="*/ 44 w 165"/>
                  <a:gd name="T41" fmla="*/ 8 h 165"/>
                  <a:gd name="T42" fmla="*/ 33 w 165"/>
                  <a:gd name="T43" fmla="*/ 15 h 165"/>
                  <a:gd name="T44" fmla="*/ 21 w 165"/>
                  <a:gd name="T45" fmla="*/ 25 h 165"/>
                  <a:gd name="T46" fmla="*/ 12 w 165"/>
                  <a:gd name="T47" fmla="*/ 38 h 165"/>
                  <a:gd name="T48" fmla="*/ 4 w 165"/>
                  <a:gd name="T49" fmla="*/ 56 h 165"/>
                  <a:gd name="T50" fmla="*/ 0 w 165"/>
                  <a:gd name="T51" fmla="*/ 83 h 165"/>
                  <a:gd name="T52" fmla="*/ 25 w 165"/>
                  <a:gd name="T53" fmla="*/ 63 h 165"/>
                  <a:gd name="T54" fmla="*/ 29 w 165"/>
                  <a:gd name="T55" fmla="*/ 56 h 165"/>
                  <a:gd name="T56" fmla="*/ 37 w 165"/>
                  <a:gd name="T57" fmla="*/ 44 h 165"/>
                  <a:gd name="T58" fmla="*/ 50 w 165"/>
                  <a:gd name="T59" fmla="*/ 33 h 165"/>
                  <a:gd name="T60" fmla="*/ 58 w 165"/>
                  <a:gd name="T61" fmla="*/ 27 h 165"/>
                  <a:gd name="T62" fmla="*/ 69 w 165"/>
                  <a:gd name="T63" fmla="*/ 23 h 165"/>
                  <a:gd name="T64" fmla="*/ 102 w 165"/>
                  <a:gd name="T65" fmla="*/ 25 h 165"/>
                  <a:gd name="T66" fmla="*/ 112 w 165"/>
                  <a:gd name="T67" fmla="*/ 31 h 165"/>
                  <a:gd name="T68" fmla="*/ 125 w 165"/>
                  <a:gd name="T69" fmla="*/ 40 h 165"/>
                  <a:gd name="T70" fmla="*/ 135 w 165"/>
                  <a:gd name="T71" fmla="*/ 54 h 165"/>
                  <a:gd name="T72" fmla="*/ 139 w 165"/>
                  <a:gd name="T73" fmla="*/ 60 h 165"/>
                  <a:gd name="T74" fmla="*/ 142 w 165"/>
                  <a:gd name="T75" fmla="*/ 81 h 165"/>
                  <a:gd name="T76" fmla="*/ 142 w 165"/>
                  <a:gd name="T77" fmla="*/ 94 h 165"/>
                  <a:gd name="T78" fmla="*/ 139 w 165"/>
                  <a:gd name="T79" fmla="*/ 108 h 165"/>
                  <a:gd name="T80" fmla="*/ 131 w 165"/>
                  <a:gd name="T81" fmla="*/ 117 h 165"/>
                  <a:gd name="T82" fmla="*/ 117 w 165"/>
                  <a:gd name="T83" fmla="*/ 131 h 165"/>
                  <a:gd name="T84" fmla="*/ 108 w 165"/>
                  <a:gd name="T85" fmla="*/ 138 h 165"/>
                  <a:gd name="T86" fmla="*/ 94 w 165"/>
                  <a:gd name="T87" fmla="*/ 142 h 165"/>
                  <a:gd name="T88" fmla="*/ 81 w 165"/>
                  <a:gd name="T89" fmla="*/ 142 h 165"/>
                  <a:gd name="T90" fmla="*/ 60 w 165"/>
                  <a:gd name="T91" fmla="*/ 138 h 165"/>
                  <a:gd name="T92" fmla="*/ 54 w 165"/>
                  <a:gd name="T93" fmla="*/ 134 h 165"/>
                  <a:gd name="T94" fmla="*/ 41 w 165"/>
                  <a:gd name="T95" fmla="*/ 125 h 165"/>
                  <a:gd name="T96" fmla="*/ 31 w 165"/>
                  <a:gd name="T97" fmla="*/ 111 h 165"/>
                  <a:gd name="T98" fmla="*/ 25 w 165"/>
                  <a:gd name="T99" fmla="*/ 102 h 165"/>
                  <a:gd name="T100" fmla="*/ 0 w 165"/>
                  <a:gd name="T101" fmla="*/ 83 h 1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5"/>
                  <a:gd name="T154" fmla="*/ 0 h 165"/>
                  <a:gd name="T155" fmla="*/ 165 w 165"/>
                  <a:gd name="T156" fmla="*/ 165 h 1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5" h="165">
                    <a:moveTo>
                      <a:pt x="0" y="83"/>
                    </a:moveTo>
                    <a:lnTo>
                      <a:pt x="0" y="98"/>
                    </a:lnTo>
                    <a:lnTo>
                      <a:pt x="2" y="102"/>
                    </a:lnTo>
                    <a:lnTo>
                      <a:pt x="2" y="106"/>
                    </a:lnTo>
                    <a:lnTo>
                      <a:pt x="4" y="109"/>
                    </a:lnTo>
                    <a:lnTo>
                      <a:pt x="4" y="111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4" y="131"/>
                    </a:lnTo>
                    <a:lnTo>
                      <a:pt x="16" y="133"/>
                    </a:lnTo>
                    <a:lnTo>
                      <a:pt x="18" y="136"/>
                    </a:lnTo>
                    <a:lnTo>
                      <a:pt x="21" y="140"/>
                    </a:lnTo>
                    <a:lnTo>
                      <a:pt x="25" y="140"/>
                    </a:lnTo>
                    <a:lnTo>
                      <a:pt x="25" y="144"/>
                    </a:lnTo>
                    <a:lnTo>
                      <a:pt x="29" y="148"/>
                    </a:lnTo>
                    <a:lnTo>
                      <a:pt x="33" y="150"/>
                    </a:lnTo>
                    <a:lnTo>
                      <a:pt x="35" y="152"/>
                    </a:lnTo>
                    <a:lnTo>
                      <a:pt x="39" y="154"/>
                    </a:lnTo>
                    <a:lnTo>
                      <a:pt x="41" y="156"/>
                    </a:lnTo>
                    <a:lnTo>
                      <a:pt x="44" y="157"/>
                    </a:lnTo>
                    <a:lnTo>
                      <a:pt x="50" y="161"/>
                    </a:lnTo>
                    <a:lnTo>
                      <a:pt x="56" y="161"/>
                    </a:lnTo>
                    <a:lnTo>
                      <a:pt x="60" y="163"/>
                    </a:lnTo>
                    <a:lnTo>
                      <a:pt x="62" y="163"/>
                    </a:lnTo>
                    <a:lnTo>
                      <a:pt x="66" y="165"/>
                    </a:lnTo>
                    <a:lnTo>
                      <a:pt x="77" y="165"/>
                    </a:lnTo>
                    <a:lnTo>
                      <a:pt x="91" y="163"/>
                    </a:lnTo>
                    <a:lnTo>
                      <a:pt x="89" y="165"/>
                    </a:lnTo>
                    <a:lnTo>
                      <a:pt x="98" y="165"/>
                    </a:lnTo>
                    <a:lnTo>
                      <a:pt x="102" y="163"/>
                    </a:lnTo>
                    <a:lnTo>
                      <a:pt x="106" y="163"/>
                    </a:lnTo>
                    <a:lnTo>
                      <a:pt x="110" y="161"/>
                    </a:lnTo>
                    <a:lnTo>
                      <a:pt x="112" y="161"/>
                    </a:lnTo>
                    <a:lnTo>
                      <a:pt x="125" y="156"/>
                    </a:lnTo>
                    <a:lnTo>
                      <a:pt x="127" y="154"/>
                    </a:lnTo>
                    <a:lnTo>
                      <a:pt x="131" y="152"/>
                    </a:lnTo>
                    <a:lnTo>
                      <a:pt x="133" y="150"/>
                    </a:lnTo>
                    <a:lnTo>
                      <a:pt x="137" y="148"/>
                    </a:lnTo>
                    <a:lnTo>
                      <a:pt x="140" y="144"/>
                    </a:lnTo>
                    <a:lnTo>
                      <a:pt x="140" y="140"/>
                    </a:lnTo>
                    <a:lnTo>
                      <a:pt x="144" y="140"/>
                    </a:lnTo>
                    <a:lnTo>
                      <a:pt x="148" y="136"/>
                    </a:lnTo>
                    <a:lnTo>
                      <a:pt x="150" y="133"/>
                    </a:lnTo>
                    <a:lnTo>
                      <a:pt x="152" y="131"/>
                    </a:lnTo>
                    <a:lnTo>
                      <a:pt x="154" y="127"/>
                    </a:lnTo>
                    <a:lnTo>
                      <a:pt x="156" y="125"/>
                    </a:lnTo>
                    <a:lnTo>
                      <a:pt x="162" y="111"/>
                    </a:lnTo>
                    <a:lnTo>
                      <a:pt x="162" y="109"/>
                    </a:lnTo>
                    <a:lnTo>
                      <a:pt x="164" y="106"/>
                    </a:lnTo>
                    <a:lnTo>
                      <a:pt x="164" y="102"/>
                    </a:lnTo>
                    <a:lnTo>
                      <a:pt x="165" y="98"/>
                    </a:lnTo>
                    <a:lnTo>
                      <a:pt x="165" y="88"/>
                    </a:lnTo>
                    <a:lnTo>
                      <a:pt x="164" y="90"/>
                    </a:lnTo>
                    <a:lnTo>
                      <a:pt x="165" y="77"/>
                    </a:lnTo>
                    <a:lnTo>
                      <a:pt x="165" y="65"/>
                    </a:lnTo>
                    <a:lnTo>
                      <a:pt x="164" y="61"/>
                    </a:lnTo>
                    <a:lnTo>
                      <a:pt x="164" y="60"/>
                    </a:lnTo>
                    <a:lnTo>
                      <a:pt x="162" y="56"/>
                    </a:lnTo>
                    <a:lnTo>
                      <a:pt x="162" y="50"/>
                    </a:lnTo>
                    <a:lnTo>
                      <a:pt x="158" y="44"/>
                    </a:lnTo>
                    <a:lnTo>
                      <a:pt x="156" y="40"/>
                    </a:lnTo>
                    <a:lnTo>
                      <a:pt x="154" y="38"/>
                    </a:lnTo>
                    <a:lnTo>
                      <a:pt x="152" y="35"/>
                    </a:lnTo>
                    <a:lnTo>
                      <a:pt x="150" y="33"/>
                    </a:lnTo>
                    <a:lnTo>
                      <a:pt x="148" y="29"/>
                    </a:lnTo>
                    <a:lnTo>
                      <a:pt x="144" y="25"/>
                    </a:lnTo>
                    <a:lnTo>
                      <a:pt x="140" y="25"/>
                    </a:lnTo>
                    <a:lnTo>
                      <a:pt x="140" y="21"/>
                    </a:lnTo>
                    <a:lnTo>
                      <a:pt x="137" y="17"/>
                    </a:lnTo>
                    <a:lnTo>
                      <a:pt x="133" y="15"/>
                    </a:lnTo>
                    <a:lnTo>
                      <a:pt x="131" y="13"/>
                    </a:lnTo>
                    <a:lnTo>
                      <a:pt x="127" y="12"/>
                    </a:lnTo>
                    <a:lnTo>
                      <a:pt x="125" y="10"/>
                    </a:lnTo>
                    <a:lnTo>
                      <a:pt x="112" y="4"/>
                    </a:lnTo>
                    <a:lnTo>
                      <a:pt x="110" y="4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6" y="4"/>
                    </a:lnTo>
                    <a:lnTo>
                      <a:pt x="50" y="4"/>
                    </a:lnTo>
                    <a:lnTo>
                      <a:pt x="44" y="8"/>
                    </a:lnTo>
                    <a:lnTo>
                      <a:pt x="41" y="10"/>
                    </a:lnTo>
                    <a:lnTo>
                      <a:pt x="39" y="12"/>
                    </a:lnTo>
                    <a:lnTo>
                      <a:pt x="35" y="13"/>
                    </a:lnTo>
                    <a:lnTo>
                      <a:pt x="33" y="15"/>
                    </a:lnTo>
                    <a:lnTo>
                      <a:pt x="29" y="17"/>
                    </a:lnTo>
                    <a:lnTo>
                      <a:pt x="25" y="21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4" y="35"/>
                    </a:lnTo>
                    <a:lnTo>
                      <a:pt x="12" y="38"/>
                    </a:lnTo>
                    <a:lnTo>
                      <a:pt x="10" y="40"/>
                    </a:lnTo>
                    <a:lnTo>
                      <a:pt x="8" y="44"/>
                    </a:lnTo>
                    <a:lnTo>
                      <a:pt x="4" y="50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23" y="83"/>
                    </a:lnTo>
                    <a:lnTo>
                      <a:pt x="23" y="69"/>
                    </a:lnTo>
                    <a:lnTo>
                      <a:pt x="25" y="65"/>
                    </a:lnTo>
                    <a:lnTo>
                      <a:pt x="25" y="63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7" y="60"/>
                    </a:lnTo>
                    <a:lnTo>
                      <a:pt x="29" y="56"/>
                    </a:lnTo>
                    <a:lnTo>
                      <a:pt x="31" y="54"/>
                    </a:lnTo>
                    <a:lnTo>
                      <a:pt x="33" y="50"/>
                    </a:lnTo>
                    <a:lnTo>
                      <a:pt x="35" y="48"/>
                    </a:lnTo>
                    <a:lnTo>
                      <a:pt x="37" y="44"/>
                    </a:lnTo>
                    <a:lnTo>
                      <a:pt x="41" y="40"/>
                    </a:lnTo>
                    <a:lnTo>
                      <a:pt x="44" y="36"/>
                    </a:lnTo>
                    <a:lnTo>
                      <a:pt x="48" y="35"/>
                    </a:lnTo>
                    <a:lnTo>
                      <a:pt x="50" y="33"/>
                    </a:lnTo>
                    <a:lnTo>
                      <a:pt x="54" y="31"/>
                    </a:lnTo>
                    <a:lnTo>
                      <a:pt x="56" y="29"/>
                    </a:lnTo>
                    <a:lnTo>
                      <a:pt x="60" y="27"/>
                    </a:lnTo>
                    <a:lnTo>
                      <a:pt x="58" y="27"/>
                    </a:lnTo>
                    <a:lnTo>
                      <a:pt x="60" y="27"/>
                    </a:lnTo>
                    <a:lnTo>
                      <a:pt x="64" y="25"/>
                    </a:lnTo>
                    <a:lnTo>
                      <a:pt x="66" y="25"/>
                    </a:lnTo>
                    <a:lnTo>
                      <a:pt x="69" y="23"/>
                    </a:lnTo>
                    <a:lnTo>
                      <a:pt x="83" y="23"/>
                    </a:lnTo>
                    <a:lnTo>
                      <a:pt x="94" y="23"/>
                    </a:lnTo>
                    <a:lnTo>
                      <a:pt x="98" y="25"/>
                    </a:lnTo>
                    <a:lnTo>
                      <a:pt x="102" y="25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10" y="29"/>
                    </a:lnTo>
                    <a:lnTo>
                      <a:pt x="112" y="31"/>
                    </a:lnTo>
                    <a:lnTo>
                      <a:pt x="115" y="33"/>
                    </a:lnTo>
                    <a:lnTo>
                      <a:pt x="117" y="35"/>
                    </a:lnTo>
                    <a:lnTo>
                      <a:pt x="121" y="36"/>
                    </a:lnTo>
                    <a:lnTo>
                      <a:pt x="125" y="40"/>
                    </a:lnTo>
                    <a:lnTo>
                      <a:pt x="129" y="44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5" y="54"/>
                    </a:lnTo>
                    <a:lnTo>
                      <a:pt x="137" y="56"/>
                    </a:lnTo>
                    <a:lnTo>
                      <a:pt x="139" y="60"/>
                    </a:lnTo>
                    <a:lnTo>
                      <a:pt x="139" y="58"/>
                    </a:lnTo>
                    <a:lnTo>
                      <a:pt x="139" y="60"/>
                    </a:lnTo>
                    <a:lnTo>
                      <a:pt x="140" y="63"/>
                    </a:lnTo>
                    <a:lnTo>
                      <a:pt x="140" y="65"/>
                    </a:lnTo>
                    <a:lnTo>
                      <a:pt x="142" y="69"/>
                    </a:lnTo>
                    <a:lnTo>
                      <a:pt x="142" y="81"/>
                    </a:lnTo>
                    <a:lnTo>
                      <a:pt x="146" y="88"/>
                    </a:lnTo>
                    <a:lnTo>
                      <a:pt x="148" y="75"/>
                    </a:lnTo>
                    <a:lnTo>
                      <a:pt x="142" y="81"/>
                    </a:lnTo>
                    <a:lnTo>
                      <a:pt x="142" y="94"/>
                    </a:lnTo>
                    <a:lnTo>
                      <a:pt x="140" y="98"/>
                    </a:lnTo>
                    <a:lnTo>
                      <a:pt x="140" y="102"/>
                    </a:lnTo>
                    <a:lnTo>
                      <a:pt x="139" y="106"/>
                    </a:lnTo>
                    <a:lnTo>
                      <a:pt x="139" y="108"/>
                    </a:lnTo>
                    <a:lnTo>
                      <a:pt x="137" y="109"/>
                    </a:lnTo>
                    <a:lnTo>
                      <a:pt x="135" y="111"/>
                    </a:lnTo>
                    <a:lnTo>
                      <a:pt x="133" y="115"/>
                    </a:lnTo>
                    <a:lnTo>
                      <a:pt x="131" y="117"/>
                    </a:lnTo>
                    <a:lnTo>
                      <a:pt x="129" y="121"/>
                    </a:lnTo>
                    <a:lnTo>
                      <a:pt x="125" y="125"/>
                    </a:lnTo>
                    <a:lnTo>
                      <a:pt x="121" y="129"/>
                    </a:lnTo>
                    <a:lnTo>
                      <a:pt x="117" y="131"/>
                    </a:lnTo>
                    <a:lnTo>
                      <a:pt x="115" y="133"/>
                    </a:lnTo>
                    <a:lnTo>
                      <a:pt x="112" y="134"/>
                    </a:lnTo>
                    <a:lnTo>
                      <a:pt x="110" y="136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2" y="140"/>
                    </a:lnTo>
                    <a:lnTo>
                      <a:pt x="98" y="140"/>
                    </a:lnTo>
                    <a:lnTo>
                      <a:pt x="94" y="142"/>
                    </a:lnTo>
                    <a:lnTo>
                      <a:pt x="81" y="142"/>
                    </a:lnTo>
                    <a:lnTo>
                      <a:pt x="75" y="148"/>
                    </a:lnTo>
                    <a:lnTo>
                      <a:pt x="89" y="146"/>
                    </a:lnTo>
                    <a:lnTo>
                      <a:pt x="81" y="142"/>
                    </a:lnTo>
                    <a:lnTo>
                      <a:pt x="69" y="142"/>
                    </a:lnTo>
                    <a:lnTo>
                      <a:pt x="66" y="140"/>
                    </a:lnTo>
                    <a:lnTo>
                      <a:pt x="64" y="140"/>
                    </a:lnTo>
                    <a:lnTo>
                      <a:pt x="60" y="138"/>
                    </a:lnTo>
                    <a:lnTo>
                      <a:pt x="58" y="138"/>
                    </a:lnTo>
                    <a:lnTo>
                      <a:pt x="60" y="138"/>
                    </a:lnTo>
                    <a:lnTo>
                      <a:pt x="56" y="136"/>
                    </a:lnTo>
                    <a:lnTo>
                      <a:pt x="54" y="134"/>
                    </a:lnTo>
                    <a:lnTo>
                      <a:pt x="50" y="133"/>
                    </a:lnTo>
                    <a:lnTo>
                      <a:pt x="48" y="131"/>
                    </a:lnTo>
                    <a:lnTo>
                      <a:pt x="44" y="129"/>
                    </a:lnTo>
                    <a:lnTo>
                      <a:pt x="41" y="125"/>
                    </a:lnTo>
                    <a:lnTo>
                      <a:pt x="37" y="121"/>
                    </a:lnTo>
                    <a:lnTo>
                      <a:pt x="35" y="117"/>
                    </a:lnTo>
                    <a:lnTo>
                      <a:pt x="33" y="115"/>
                    </a:lnTo>
                    <a:lnTo>
                      <a:pt x="31" y="111"/>
                    </a:lnTo>
                    <a:lnTo>
                      <a:pt x="29" y="109"/>
                    </a:lnTo>
                    <a:lnTo>
                      <a:pt x="27" y="108"/>
                    </a:lnTo>
                    <a:lnTo>
                      <a:pt x="27" y="106"/>
                    </a:lnTo>
                    <a:lnTo>
                      <a:pt x="25" y="102"/>
                    </a:lnTo>
                    <a:lnTo>
                      <a:pt x="25" y="98"/>
                    </a:lnTo>
                    <a:lnTo>
                      <a:pt x="23" y="94"/>
                    </a:lnTo>
                    <a:lnTo>
                      <a:pt x="23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5" name="Freeform 11"/>
              <p:cNvSpPr>
                <a:spLocks/>
              </p:cNvSpPr>
              <p:nvPr/>
            </p:nvSpPr>
            <p:spPr bwMode="auto">
              <a:xfrm>
                <a:off x="1477" y="2064"/>
                <a:ext cx="347" cy="23"/>
              </a:xfrm>
              <a:custGeom>
                <a:avLst/>
                <a:gdLst>
                  <a:gd name="T0" fmla="*/ 11 w 347"/>
                  <a:gd name="T1" fmla="*/ 0 h 23"/>
                  <a:gd name="T2" fmla="*/ 7 w 347"/>
                  <a:gd name="T3" fmla="*/ 0 h 23"/>
                  <a:gd name="T4" fmla="*/ 3 w 347"/>
                  <a:gd name="T5" fmla="*/ 4 h 23"/>
                  <a:gd name="T6" fmla="*/ 0 w 347"/>
                  <a:gd name="T7" fmla="*/ 8 h 23"/>
                  <a:gd name="T8" fmla="*/ 0 w 347"/>
                  <a:gd name="T9" fmla="*/ 15 h 23"/>
                  <a:gd name="T10" fmla="*/ 3 w 347"/>
                  <a:gd name="T11" fmla="*/ 19 h 23"/>
                  <a:gd name="T12" fmla="*/ 7 w 347"/>
                  <a:gd name="T13" fmla="*/ 23 h 23"/>
                  <a:gd name="T14" fmla="*/ 339 w 347"/>
                  <a:gd name="T15" fmla="*/ 23 h 23"/>
                  <a:gd name="T16" fmla="*/ 343 w 347"/>
                  <a:gd name="T17" fmla="*/ 19 h 23"/>
                  <a:gd name="T18" fmla="*/ 347 w 347"/>
                  <a:gd name="T19" fmla="*/ 15 h 23"/>
                  <a:gd name="T20" fmla="*/ 347 w 347"/>
                  <a:gd name="T21" fmla="*/ 8 h 23"/>
                  <a:gd name="T22" fmla="*/ 343 w 347"/>
                  <a:gd name="T23" fmla="*/ 4 h 23"/>
                  <a:gd name="T24" fmla="*/ 339 w 347"/>
                  <a:gd name="T25" fmla="*/ 0 h 23"/>
                  <a:gd name="T26" fmla="*/ 336 w 347"/>
                  <a:gd name="T27" fmla="*/ 0 h 23"/>
                  <a:gd name="T28" fmla="*/ 11 w 347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7"/>
                  <a:gd name="T46" fmla="*/ 0 h 23"/>
                  <a:gd name="T47" fmla="*/ 347 w 347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7" h="23">
                    <a:moveTo>
                      <a:pt x="11" y="0"/>
                    </a:moveTo>
                    <a:lnTo>
                      <a:pt x="7" y="0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339" y="23"/>
                    </a:lnTo>
                    <a:lnTo>
                      <a:pt x="343" y="19"/>
                    </a:lnTo>
                    <a:lnTo>
                      <a:pt x="347" y="15"/>
                    </a:lnTo>
                    <a:lnTo>
                      <a:pt x="347" y="8"/>
                    </a:lnTo>
                    <a:lnTo>
                      <a:pt x="343" y="4"/>
                    </a:lnTo>
                    <a:lnTo>
                      <a:pt x="339" y="0"/>
                    </a:lnTo>
                    <a:lnTo>
                      <a:pt x="33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6" name="Freeform 12"/>
              <p:cNvSpPr>
                <a:spLocks/>
              </p:cNvSpPr>
              <p:nvPr/>
            </p:nvSpPr>
            <p:spPr bwMode="auto">
              <a:xfrm>
                <a:off x="1453" y="1897"/>
                <a:ext cx="346" cy="23"/>
              </a:xfrm>
              <a:custGeom>
                <a:avLst/>
                <a:gdLst>
                  <a:gd name="T0" fmla="*/ 12 w 346"/>
                  <a:gd name="T1" fmla="*/ 0 h 23"/>
                  <a:gd name="T2" fmla="*/ 8 w 346"/>
                  <a:gd name="T3" fmla="*/ 0 h 23"/>
                  <a:gd name="T4" fmla="*/ 4 w 346"/>
                  <a:gd name="T5" fmla="*/ 4 h 23"/>
                  <a:gd name="T6" fmla="*/ 0 w 346"/>
                  <a:gd name="T7" fmla="*/ 8 h 23"/>
                  <a:gd name="T8" fmla="*/ 0 w 346"/>
                  <a:gd name="T9" fmla="*/ 15 h 23"/>
                  <a:gd name="T10" fmla="*/ 4 w 346"/>
                  <a:gd name="T11" fmla="*/ 19 h 23"/>
                  <a:gd name="T12" fmla="*/ 8 w 346"/>
                  <a:gd name="T13" fmla="*/ 23 h 23"/>
                  <a:gd name="T14" fmla="*/ 338 w 346"/>
                  <a:gd name="T15" fmla="*/ 23 h 23"/>
                  <a:gd name="T16" fmla="*/ 342 w 346"/>
                  <a:gd name="T17" fmla="*/ 19 h 23"/>
                  <a:gd name="T18" fmla="*/ 346 w 346"/>
                  <a:gd name="T19" fmla="*/ 15 h 23"/>
                  <a:gd name="T20" fmla="*/ 346 w 346"/>
                  <a:gd name="T21" fmla="*/ 8 h 23"/>
                  <a:gd name="T22" fmla="*/ 342 w 346"/>
                  <a:gd name="T23" fmla="*/ 4 h 23"/>
                  <a:gd name="T24" fmla="*/ 338 w 346"/>
                  <a:gd name="T25" fmla="*/ 0 h 23"/>
                  <a:gd name="T26" fmla="*/ 335 w 346"/>
                  <a:gd name="T27" fmla="*/ 0 h 23"/>
                  <a:gd name="T28" fmla="*/ 12 w 346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6"/>
                  <a:gd name="T46" fmla="*/ 0 h 23"/>
                  <a:gd name="T47" fmla="*/ 346 w 346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6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338" y="23"/>
                    </a:lnTo>
                    <a:lnTo>
                      <a:pt x="342" y="19"/>
                    </a:lnTo>
                    <a:lnTo>
                      <a:pt x="346" y="15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7" name="Freeform 13"/>
              <p:cNvSpPr>
                <a:spLocks/>
              </p:cNvSpPr>
              <p:nvPr/>
            </p:nvSpPr>
            <p:spPr bwMode="auto">
              <a:xfrm>
                <a:off x="1453" y="2256"/>
                <a:ext cx="346" cy="23"/>
              </a:xfrm>
              <a:custGeom>
                <a:avLst/>
                <a:gdLst>
                  <a:gd name="T0" fmla="*/ 12 w 346"/>
                  <a:gd name="T1" fmla="*/ 0 h 23"/>
                  <a:gd name="T2" fmla="*/ 8 w 346"/>
                  <a:gd name="T3" fmla="*/ 0 h 23"/>
                  <a:gd name="T4" fmla="*/ 4 w 346"/>
                  <a:gd name="T5" fmla="*/ 4 h 23"/>
                  <a:gd name="T6" fmla="*/ 0 w 346"/>
                  <a:gd name="T7" fmla="*/ 8 h 23"/>
                  <a:gd name="T8" fmla="*/ 0 w 346"/>
                  <a:gd name="T9" fmla="*/ 15 h 23"/>
                  <a:gd name="T10" fmla="*/ 4 w 346"/>
                  <a:gd name="T11" fmla="*/ 19 h 23"/>
                  <a:gd name="T12" fmla="*/ 8 w 346"/>
                  <a:gd name="T13" fmla="*/ 23 h 23"/>
                  <a:gd name="T14" fmla="*/ 338 w 346"/>
                  <a:gd name="T15" fmla="*/ 23 h 23"/>
                  <a:gd name="T16" fmla="*/ 342 w 346"/>
                  <a:gd name="T17" fmla="*/ 19 h 23"/>
                  <a:gd name="T18" fmla="*/ 346 w 346"/>
                  <a:gd name="T19" fmla="*/ 15 h 23"/>
                  <a:gd name="T20" fmla="*/ 346 w 346"/>
                  <a:gd name="T21" fmla="*/ 8 h 23"/>
                  <a:gd name="T22" fmla="*/ 342 w 346"/>
                  <a:gd name="T23" fmla="*/ 4 h 23"/>
                  <a:gd name="T24" fmla="*/ 338 w 346"/>
                  <a:gd name="T25" fmla="*/ 0 h 23"/>
                  <a:gd name="T26" fmla="*/ 335 w 346"/>
                  <a:gd name="T27" fmla="*/ 0 h 23"/>
                  <a:gd name="T28" fmla="*/ 12 w 346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6"/>
                  <a:gd name="T46" fmla="*/ 0 h 23"/>
                  <a:gd name="T47" fmla="*/ 346 w 346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6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338" y="23"/>
                    </a:lnTo>
                    <a:lnTo>
                      <a:pt x="342" y="19"/>
                    </a:lnTo>
                    <a:lnTo>
                      <a:pt x="346" y="15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8" name="Freeform 14"/>
              <p:cNvSpPr>
                <a:spLocks/>
              </p:cNvSpPr>
              <p:nvPr/>
            </p:nvSpPr>
            <p:spPr bwMode="auto">
              <a:xfrm>
                <a:off x="2677" y="2058"/>
                <a:ext cx="347" cy="23"/>
              </a:xfrm>
              <a:custGeom>
                <a:avLst/>
                <a:gdLst>
                  <a:gd name="T0" fmla="*/ 11 w 347"/>
                  <a:gd name="T1" fmla="*/ 0 h 23"/>
                  <a:gd name="T2" fmla="*/ 8 w 347"/>
                  <a:gd name="T3" fmla="*/ 0 h 23"/>
                  <a:gd name="T4" fmla="*/ 4 w 347"/>
                  <a:gd name="T5" fmla="*/ 4 h 23"/>
                  <a:gd name="T6" fmla="*/ 0 w 347"/>
                  <a:gd name="T7" fmla="*/ 8 h 23"/>
                  <a:gd name="T8" fmla="*/ 0 w 347"/>
                  <a:gd name="T9" fmla="*/ 16 h 23"/>
                  <a:gd name="T10" fmla="*/ 4 w 347"/>
                  <a:gd name="T11" fmla="*/ 20 h 23"/>
                  <a:gd name="T12" fmla="*/ 8 w 347"/>
                  <a:gd name="T13" fmla="*/ 23 h 23"/>
                  <a:gd name="T14" fmla="*/ 340 w 347"/>
                  <a:gd name="T15" fmla="*/ 23 h 23"/>
                  <a:gd name="T16" fmla="*/ 344 w 347"/>
                  <a:gd name="T17" fmla="*/ 20 h 23"/>
                  <a:gd name="T18" fmla="*/ 347 w 347"/>
                  <a:gd name="T19" fmla="*/ 16 h 23"/>
                  <a:gd name="T20" fmla="*/ 347 w 347"/>
                  <a:gd name="T21" fmla="*/ 8 h 23"/>
                  <a:gd name="T22" fmla="*/ 344 w 347"/>
                  <a:gd name="T23" fmla="*/ 4 h 23"/>
                  <a:gd name="T24" fmla="*/ 340 w 347"/>
                  <a:gd name="T25" fmla="*/ 0 h 23"/>
                  <a:gd name="T26" fmla="*/ 336 w 347"/>
                  <a:gd name="T27" fmla="*/ 0 h 23"/>
                  <a:gd name="T28" fmla="*/ 11 w 347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7"/>
                  <a:gd name="T46" fmla="*/ 0 h 23"/>
                  <a:gd name="T47" fmla="*/ 347 w 347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7" h="23">
                    <a:moveTo>
                      <a:pt x="11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3"/>
                    </a:lnTo>
                    <a:lnTo>
                      <a:pt x="340" y="23"/>
                    </a:lnTo>
                    <a:lnTo>
                      <a:pt x="344" y="20"/>
                    </a:lnTo>
                    <a:lnTo>
                      <a:pt x="347" y="16"/>
                    </a:lnTo>
                    <a:lnTo>
                      <a:pt x="347" y="8"/>
                    </a:lnTo>
                    <a:lnTo>
                      <a:pt x="344" y="4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69" name="Rectangle 15"/>
              <p:cNvSpPr>
                <a:spLocks noChangeArrowheads="1"/>
              </p:cNvSpPr>
              <p:nvPr/>
            </p:nvSpPr>
            <p:spPr bwMode="auto">
              <a:xfrm>
                <a:off x="1200" y="1818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70" name="Rectangle 16"/>
              <p:cNvSpPr>
                <a:spLocks noChangeArrowheads="1"/>
              </p:cNvSpPr>
              <p:nvPr/>
            </p:nvSpPr>
            <p:spPr bwMode="auto">
              <a:xfrm>
                <a:off x="1200" y="1999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71" name="Rectangle 17"/>
              <p:cNvSpPr>
                <a:spLocks noChangeArrowheads="1"/>
              </p:cNvSpPr>
              <p:nvPr/>
            </p:nvSpPr>
            <p:spPr bwMode="auto">
              <a:xfrm>
                <a:off x="1200" y="2214"/>
                <a:ext cx="9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6744" name="Group 18"/>
            <p:cNvGrpSpPr>
              <a:grpSpLocks/>
            </p:cNvGrpSpPr>
            <p:nvPr/>
          </p:nvGrpSpPr>
          <p:grpSpPr bwMode="auto">
            <a:xfrm>
              <a:off x="3103" y="1730"/>
              <a:ext cx="1661" cy="252"/>
              <a:chOff x="3103" y="1937"/>
              <a:chExt cx="1661" cy="252"/>
            </a:xfrm>
          </p:grpSpPr>
          <p:sp>
            <p:nvSpPr>
              <p:cNvPr id="116745" name="Line 19"/>
              <p:cNvSpPr>
                <a:spLocks noChangeShapeType="1"/>
              </p:cNvSpPr>
              <p:nvPr/>
            </p:nvSpPr>
            <p:spPr bwMode="auto">
              <a:xfrm>
                <a:off x="4142" y="1964"/>
                <a:ext cx="617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746" name="Rectangle 20"/>
              <p:cNvSpPr>
                <a:spLocks noChangeArrowheads="1"/>
              </p:cNvSpPr>
              <p:nvPr/>
            </p:nvSpPr>
            <p:spPr bwMode="auto">
              <a:xfrm>
                <a:off x="4636" y="1959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47" name="Rectangle 21"/>
              <p:cNvSpPr>
                <a:spLocks noChangeArrowheads="1"/>
              </p:cNvSpPr>
              <p:nvPr/>
            </p:nvSpPr>
            <p:spPr bwMode="auto">
              <a:xfrm>
                <a:off x="4390" y="1959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48" name="Rectangle 22"/>
              <p:cNvSpPr>
                <a:spLocks noChangeArrowheads="1"/>
              </p:cNvSpPr>
              <p:nvPr/>
            </p:nvSpPr>
            <p:spPr bwMode="auto">
              <a:xfrm>
                <a:off x="4139" y="1959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49" name="Rectangle 23"/>
              <p:cNvSpPr>
                <a:spLocks noChangeArrowheads="1"/>
              </p:cNvSpPr>
              <p:nvPr/>
            </p:nvSpPr>
            <p:spPr bwMode="auto">
              <a:xfrm>
                <a:off x="3874" y="1959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0" name="Rectangle 24"/>
              <p:cNvSpPr>
                <a:spLocks noChangeArrowheads="1"/>
              </p:cNvSpPr>
              <p:nvPr/>
            </p:nvSpPr>
            <p:spPr bwMode="auto">
              <a:xfrm>
                <a:off x="3738" y="1959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1" name="Rectangle 25"/>
              <p:cNvSpPr>
                <a:spLocks noChangeArrowheads="1"/>
              </p:cNvSpPr>
              <p:nvPr/>
            </p:nvSpPr>
            <p:spPr bwMode="auto">
              <a:xfrm>
                <a:off x="3663" y="1959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2" name="Rectangle 26"/>
              <p:cNvSpPr>
                <a:spLocks noChangeArrowheads="1"/>
              </p:cNvSpPr>
              <p:nvPr/>
            </p:nvSpPr>
            <p:spPr bwMode="auto">
              <a:xfrm>
                <a:off x="3520" y="1959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3" name="Rectangle 27"/>
              <p:cNvSpPr>
                <a:spLocks noChangeArrowheads="1"/>
              </p:cNvSpPr>
              <p:nvPr/>
            </p:nvSpPr>
            <p:spPr bwMode="auto">
              <a:xfrm>
                <a:off x="3444" y="1959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4" name="Rectangle 28"/>
              <p:cNvSpPr>
                <a:spLocks noChangeArrowheads="1"/>
              </p:cNvSpPr>
              <p:nvPr/>
            </p:nvSpPr>
            <p:spPr bwMode="auto">
              <a:xfrm>
                <a:off x="3297" y="1959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5" name="Rectangle 29"/>
              <p:cNvSpPr>
                <a:spLocks noChangeArrowheads="1"/>
              </p:cNvSpPr>
              <p:nvPr/>
            </p:nvSpPr>
            <p:spPr bwMode="auto">
              <a:xfrm>
                <a:off x="3222" y="1959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(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6" name="Rectangle 30"/>
              <p:cNvSpPr>
                <a:spLocks noChangeArrowheads="1"/>
              </p:cNvSpPr>
              <p:nvPr/>
            </p:nvSpPr>
            <p:spPr bwMode="auto">
              <a:xfrm>
                <a:off x="3103" y="1959"/>
                <a:ext cx="11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F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7" name="Rectangle 31"/>
              <p:cNvSpPr>
                <a:spLocks noChangeArrowheads="1"/>
              </p:cNvSpPr>
              <p:nvPr/>
            </p:nvSpPr>
            <p:spPr bwMode="auto">
              <a:xfrm>
                <a:off x="4558" y="193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×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8" name="Rectangle 32"/>
              <p:cNvSpPr>
                <a:spLocks noChangeArrowheads="1"/>
              </p:cNvSpPr>
              <p:nvPr/>
            </p:nvSpPr>
            <p:spPr bwMode="auto">
              <a:xfrm>
                <a:off x="4312" y="193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×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759" name="Rectangle 33"/>
              <p:cNvSpPr>
                <a:spLocks noChangeArrowheads="1"/>
              </p:cNvSpPr>
              <p:nvPr/>
            </p:nvSpPr>
            <p:spPr bwMode="auto">
              <a:xfrm>
                <a:off x="3984" y="1937"/>
                <a:ext cx="10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=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16742" name="Picture 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1825" y="1393825"/>
            <a:ext cx="191611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945E4E9-549D-4781-9881-E41F88BFB8BC}" type="slidenum">
              <a:rPr lang="en-US"/>
              <a:pPr/>
              <a:t>11</a:t>
            </a:fld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6213" y="1343025"/>
            <a:ext cx="7389812" cy="5514975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Earliest electromechanical computers had switches that opened and closed by magnetic fields produced through energizing coils in </a:t>
            </a:r>
            <a:r>
              <a:rPr lang="en-US" sz="2800" i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relays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Later, electronic </a:t>
            </a:r>
            <a:r>
              <a:rPr lang="en-US" sz="2800" i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vacuum tubes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replaced relays.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Later, discrete </a:t>
            </a:r>
            <a:r>
              <a:rPr lang="en-US" sz="2800" i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transistors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replaced tubes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Later, computers were constructed of many </a:t>
            </a:r>
            <a:r>
              <a:rPr lang="en-US" sz="28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integrated circuits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(IC), each containing many transistors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Nowadays whole processors are made of a </a:t>
            </a:r>
            <a:r>
              <a:rPr lang="en-US" sz="2800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single chip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 The Itanium 2 Intel processor chip contains 1.72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billion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transistors  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71488" y="139700"/>
            <a:ext cx="824547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="0">
                <a:solidFill>
                  <a:schemeClr val="tx1"/>
                </a:solidFill>
                <a:latin typeface="Helvetica" pitchFamily="34" charset="0"/>
              </a:rPr>
              <a:t>Practical Implementation of Logic Functions:</a:t>
            </a:r>
            <a:br>
              <a:rPr lang="en-US" sz="3200" b="0">
                <a:solidFill>
                  <a:schemeClr val="tx1"/>
                </a:solidFill>
                <a:latin typeface="Helvetica" pitchFamily="34" charset="0"/>
              </a:rPr>
            </a:br>
            <a:r>
              <a:rPr lang="en-US" sz="3200" b="0">
                <a:solidFill>
                  <a:srgbClr val="000066"/>
                </a:solidFill>
                <a:latin typeface="Helvetica" pitchFamily="34" charset="0"/>
              </a:rPr>
              <a:t>Evolution of </a:t>
            </a:r>
            <a:r>
              <a:rPr lang="en-US" sz="3200" b="0">
                <a:solidFill>
                  <a:srgbClr val="FF0000"/>
                </a:solidFill>
                <a:latin typeface="Helvetica" pitchFamily="34" charset="0"/>
              </a:rPr>
              <a:t>Switches</a:t>
            </a:r>
            <a:r>
              <a:rPr lang="en-US" sz="3200" b="0">
                <a:solidFill>
                  <a:srgbClr val="000066"/>
                </a:solidFill>
                <a:latin typeface="Helvetica" pitchFamily="34" charset="0"/>
              </a:rPr>
              <a:t> in Computers</a:t>
            </a:r>
          </a:p>
        </p:txBody>
      </p:sp>
      <p:pic>
        <p:nvPicPr>
          <p:cNvPr id="3482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8925" y="912813"/>
            <a:ext cx="1008063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2011363"/>
            <a:ext cx="673100" cy="14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6538" y="3438525"/>
            <a:ext cx="105727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7475" y="4506913"/>
            <a:ext cx="1257300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00975" y="5441950"/>
            <a:ext cx="1158875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6" name="Text Box 11"/>
          <p:cNvSpPr txBox="1">
            <a:spLocks noChangeArrowheads="1"/>
          </p:cNvSpPr>
          <p:nvPr/>
        </p:nvSpPr>
        <p:spPr bwMode="auto">
          <a:xfrm>
            <a:off x="7199313" y="6553200"/>
            <a:ext cx="1133475" cy="3048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2C371A7-ACE5-4B8A-A587-AFA72CB32D9A}" type="slidenum">
              <a:rPr lang="en-US"/>
              <a:pPr/>
              <a:t>110</a:t>
            </a:fld>
            <a:endParaRPr lang="en-US"/>
          </a:p>
        </p:txBody>
      </p:sp>
      <p:sp>
        <p:nvSpPr>
          <p:cNvPr id="117763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427038"/>
            <a:ext cx="7772400" cy="685800"/>
          </a:xfrm>
        </p:spPr>
        <p:txBody>
          <a:bodyPr/>
          <a:lstStyle/>
          <a:p>
            <a:r>
              <a:rPr lang="en-US" smtClean="0"/>
              <a:t>NAND Gates</a:t>
            </a:r>
            <a:r>
              <a:rPr lang="en-US" b="0" smtClean="0"/>
              <a:t> (continued)</a:t>
            </a: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2700"/>
            <a:ext cx="8929688" cy="5002213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Applying  DeMorgan's Law gives Invert-OR (NAND)</a:t>
            </a:r>
          </a:p>
          <a:p>
            <a:pPr lvl="1"/>
            <a:endParaRPr lang="en-US" sz="900" smtClean="0">
              <a:cs typeface="Times New Roman" pitchFamily="18" charset="0"/>
            </a:endParaRPr>
          </a:p>
          <a:p>
            <a:pPr lvl="1"/>
            <a:endParaRPr lang="en-US" sz="2400" smtClean="0">
              <a:cs typeface="Times New Roman" pitchFamily="18" charset="0"/>
            </a:endParaRPr>
          </a:p>
          <a:p>
            <a:pPr lvl="1"/>
            <a:endParaRPr lang="en-US" sz="3200" smtClean="0">
              <a:cs typeface="Times New Roman" pitchFamily="18" charset="0"/>
            </a:endParaRPr>
          </a:p>
          <a:p>
            <a:r>
              <a:rPr lang="en-US" sz="2800" smtClean="0">
                <a:cs typeface="Times New Roman" pitchFamily="18" charset="0"/>
              </a:rPr>
              <a:t>This NAND symbol is called Invert-OR, since inputs are inverted and then ORed together</a:t>
            </a:r>
          </a:p>
          <a:p>
            <a:r>
              <a:rPr lang="en-US" sz="2800" smtClean="0">
                <a:cs typeface="Times New Roman" pitchFamily="18" charset="0"/>
              </a:rPr>
              <a:t>Note the above symbol is still for a NAND</a:t>
            </a:r>
          </a:p>
          <a:p>
            <a:pPr>
              <a:spcBef>
                <a:spcPct val="0"/>
              </a:spcBef>
            </a:pPr>
            <a:r>
              <a:rPr lang="en-US" sz="2800" smtClean="0">
                <a:cs typeface="Times New Roman" pitchFamily="18" charset="0"/>
              </a:rPr>
              <a:t>So a NAND gate can be represented in two different </a:t>
            </a:r>
            <a:r>
              <a:rPr lang="en-US" sz="2800" smtClean="0">
                <a:solidFill>
                  <a:srgbClr val="6600CC"/>
                </a:solidFill>
                <a:cs typeface="Times New Roman" pitchFamily="18" charset="0"/>
              </a:rPr>
              <a:t>but equivalent</a:t>
            </a:r>
            <a:r>
              <a:rPr lang="en-US" sz="2800" smtClean="0">
                <a:cs typeface="Times New Roman" pitchFamily="18" charset="0"/>
              </a:rPr>
              <a:t> forms: </a:t>
            </a:r>
            <a:r>
              <a:rPr lang="en-US" sz="2800" smtClean="0"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800" smtClean="0">
                <a:cs typeface="Times New Roman" pitchFamily="18" charset="0"/>
              </a:rPr>
              <a:t>AND-</a:t>
            </a:r>
            <a:r>
              <a:rPr lang="en-US" sz="2800" smtClean="0">
                <a:solidFill>
                  <a:srgbClr val="FF0000"/>
                </a:solidFill>
                <a:cs typeface="Times New Roman" pitchFamily="18" charset="0"/>
              </a:rPr>
              <a:t>then</a:t>
            </a:r>
            <a:r>
              <a:rPr lang="en-US" sz="2800" smtClean="0">
                <a:cs typeface="Times New Roman" pitchFamily="18" charset="0"/>
              </a:rPr>
              <a:t>-Invert form </a:t>
            </a:r>
            <a:endParaRPr lang="en-US" sz="2800" smtClean="0">
              <a:cs typeface="Times New Roman" pitchFamily="18" charset="0"/>
              <a:sym typeface="Wingdings" pitchFamily="2" charset="2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			  </a:t>
            </a:r>
            <a:r>
              <a:rPr lang="en-US" sz="2800" smtClean="0"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800" smtClean="0">
                <a:cs typeface="Times New Roman" pitchFamily="18" charset="0"/>
              </a:rPr>
              <a:t>Invert-</a:t>
            </a:r>
            <a:r>
              <a:rPr lang="en-US" sz="2800" smtClean="0">
                <a:solidFill>
                  <a:srgbClr val="FF0000"/>
                </a:solidFill>
                <a:cs typeface="Times New Roman" pitchFamily="18" charset="0"/>
              </a:rPr>
              <a:t>then</a:t>
            </a:r>
            <a:r>
              <a:rPr lang="en-US" sz="2800" smtClean="0">
                <a:cs typeface="Times New Roman" pitchFamily="18" charset="0"/>
              </a:rPr>
              <a:t>-OR form </a:t>
            </a:r>
          </a:p>
          <a:p>
            <a:endParaRPr lang="en-US" sz="2800" smtClean="0">
              <a:cs typeface="Times New Roman" pitchFamily="18" charset="0"/>
            </a:endParaRPr>
          </a:p>
        </p:txBody>
      </p:sp>
      <p:grpSp>
        <p:nvGrpSpPr>
          <p:cNvPr id="117765" name="Group 4"/>
          <p:cNvGrpSpPr>
            <a:grpSpLocks/>
          </p:cNvGrpSpPr>
          <p:nvPr/>
        </p:nvGrpSpPr>
        <p:grpSpPr bwMode="auto">
          <a:xfrm>
            <a:off x="1673225" y="1943100"/>
            <a:ext cx="5862638" cy="969963"/>
            <a:chOff x="1098" y="1260"/>
            <a:chExt cx="3693" cy="611"/>
          </a:xfrm>
        </p:grpSpPr>
        <p:grpSp>
          <p:nvGrpSpPr>
            <p:cNvPr id="117767" name="Group 5"/>
            <p:cNvGrpSpPr>
              <a:grpSpLocks/>
            </p:cNvGrpSpPr>
            <p:nvPr/>
          </p:nvGrpSpPr>
          <p:grpSpPr bwMode="auto">
            <a:xfrm>
              <a:off x="1098" y="1260"/>
              <a:ext cx="1811" cy="611"/>
              <a:chOff x="1296" y="1494"/>
              <a:chExt cx="1811" cy="611"/>
            </a:xfrm>
          </p:grpSpPr>
          <p:sp>
            <p:nvSpPr>
              <p:cNvPr id="117786" name="Rectangle 6"/>
              <p:cNvSpPr>
                <a:spLocks noChangeArrowheads="1"/>
              </p:cNvSpPr>
              <p:nvPr/>
            </p:nvSpPr>
            <p:spPr bwMode="auto">
              <a:xfrm>
                <a:off x="1296" y="1536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7" name="Rectangle 7"/>
              <p:cNvSpPr>
                <a:spLocks noChangeArrowheads="1"/>
              </p:cNvSpPr>
              <p:nvPr/>
            </p:nvSpPr>
            <p:spPr bwMode="auto">
              <a:xfrm>
                <a:off x="1296" y="1717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8" name="Rectangle 8"/>
              <p:cNvSpPr>
                <a:spLocks noChangeArrowheads="1"/>
              </p:cNvSpPr>
              <p:nvPr/>
            </p:nvSpPr>
            <p:spPr bwMode="auto">
              <a:xfrm>
                <a:off x="1296" y="1932"/>
                <a:ext cx="9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9" name="Freeform 9"/>
              <p:cNvSpPr>
                <a:spLocks/>
              </p:cNvSpPr>
              <p:nvPr/>
            </p:nvSpPr>
            <p:spPr bwMode="auto">
              <a:xfrm>
                <a:off x="1465" y="1567"/>
                <a:ext cx="346" cy="23"/>
              </a:xfrm>
              <a:custGeom>
                <a:avLst/>
                <a:gdLst>
                  <a:gd name="T0" fmla="*/ 12 w 346"/>
                  <a:gd name="T1" fmla="*/ 0 h 23"/>
                  <a:gd name="T2" fmla="*/ 8 w 346"/>
                  <a:gd name="T3" fmla="*/ 0 h 23"/>
                  <a:gd name="T4" fmla="*/ 4 w 346"/>
                  <a:gd name="T5" fmla="*/ 4 h 23"/>
                  <a:gd name="T6" fmla="*/ 0 w 346"/>
                  <a:gd name="T7" fmla="*/ 8 h 23"/>
                  <a:gd name="T8" fmla="*/ 0 w 346"/>
                  <a:gd name="T9" fmla="*/ 15 h 23"/>
                  <a:gd name="T10" fmla="*/ 4 w 346"/>
                  <a:gd name="T11" fmla="*/ 19 h 23"/>
                  <a:gd name="T12" fmla="*/ 8 w 346"/>
                  <a:gd name="T13" fmla="*/ 23 h 23"/>
                  <a:gd name="T14" fmla="*/ 338 w 346"/>
                  <a:gd name="T15" fmla="*/ 23 h 23"/>
                  <a:gd name="T16" fmla="*/ 342 w 346"/>
                  <a:gd name="T17" fmla="*/ 19 h 23"/>
                  <a:gd name="T18" fmla="*/ 346 w 346"/>
                  <a:gd name="T19" fmla="*/ 15 h 23"/>
                  <a:gd name="T20" fmla="*/ 346 w 346"/>
                  <a:gd name="T21" fmla="*/ 8 h 23"/>
                  <a:gd name="T22" fmla="*/ 342 w 346"/>
                  <a:gd name="T23" fmla="*/ 4 h 23"/>
                  <a:gd name="T24" fmla="*/ 338 w 346"/>
                  <a:gd name="T25" fmla="*/ 0 h 23"/>
                  <a:gd name="T26" fmla="*/ 334 w 346"/>
                  <a:gd name="T27" fmla="*/ 0 h 23"/>
                  <a:gd name="T28" fmla="*/ 12 w 346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6"/>
                  <a:gd name="T46" fmla="*/ 0 h 23"/>
                  <a:gd name="T47" fmla="*/ 346 w 346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6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338" y="23"/>
                    </a:lnTo>
                    <a:lnTo>
                      <a:pt x="342" y="19"/>
                    </a:lnTo>
                    <a:lnTo>
                      <a:pt x="346" y="15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0"/>
                    </a:lnTo>
                    <a:lnTo>
                      <a:pt x="334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90" name="Freeform 10"/>
              <p:cNvSpPr>
                <a:spLocks/>
              </p:cNvSpPr>
              <p:nvPr/>
            </p:nvSpPr>
            <p:spPr bwMode="auto">
              <a:xfrm>
                <a:off x="1465" y="1782"/>
                <a:ext cx="382" cy="23"/>
              </a:xfrm>
              <a:custGeom>
                <a:avLst/>
                <a:gdLst>
                  <a:gd name="T0" fmla="*/ 12 w 382"/>
                  <a:gd name="T1" fmla="*/ 0 h 23"/>
                  <a:gd name="T2" fmla="*/ 8 w 382"/>
                  <a:gd name="T3" fmla="*/ 0 h 23"/>
                  <a:gd name="T4" fmla="*/ 4 w 382"/>
                  <a:gd name="T5" fmla="*/ 4 h 23"/>
                  <a:gd name="T6" fmla="*/ 0 w 382"/>
                  <a:gd name="T7" fmla="*/ 8 h 23"/>
                  <a:gd name="T8" fmla="*/ 0 w 382"/>
                  <a:gd name="T9" fmla="*/ 15 h 23"/>
                  <a:gd name="T10" fmla="*/ 4 w 382"/>
                  <a:gd name="T11" fmla="*/ 19 h 23"/>
                  <a:gd name="T12" fmla="*/ 8 w 382"/>
                  <a:gd name="T13" fmla="*/ 23 h 23"/>
                  <a:gd name="T14" fmla="*/ 375 w 382"/>
                  <a:gd name="T15" fmla="*/ 23 h 23"/>
                  <a:gd name="T16" fmla="*/ 378 w 382"/>
                  <a:gd name="T17" fmla="*/ 19 h 23"/>
                  <a:gd name="T18" fmla="*/ 382 w 382"/>
                  <a:gd name="T19" fmla="*/ 15 h 23"/>
                  <a:gd name="T20" fmla="*/ 382 w 382"/>
                  <a:gd name="T21" fmla="*/ 8 h 23"/>
                  <a:gd name="T22" fmla="*/ 378 w 382"/>
                  <a:gd name="T23" fmla="*/ 4 h 23"/>
                  <a:gd name="T24" fmla="*/ 375 w 382"/>
                  <a:gd name="T25" fmla="*/ 0 h 23"/>
                  <a:gd name="T26" fmla="*/ 371 w 382"/>
                  <a:gd name="T27" fmla="*/ 0 h 23"/>
                  <a:gd name="T28" fmla="*/ 12 w 382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82"/>
                  <a:gd name="T46" fmla="*/ 0 h 23"/>
                  <a:gd name="T47" fmla="*/ 382 w 382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82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375" y="23"/>
                    </a:lnTo>
                    <a:lnTo>
                      <a:pt x="378" y="19"/>
                    </a:lnTo>
                    <a:lnTo>
                      <a:pt x="382" y="15"/>
                    </a:lnTo>
                    <a:lnTo>
                      <a:pt x="382" y="8"/>
                    </a:lnTo>
                    <a:lnTo>
                      <a:pt x="378" y="4"/>
                    </a:lnTo>
                    <a:lnTo>
                      <a:pt x="375" y="0"/>
                    </a:lnTo>
                    <a:lnTo>
                      <a:pt x="37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91" name="Freeform 11"/>
              <p:cNvSpPr>
                <a:spLocks/>
              </p:cNvSpPr>
              <p:nvPr/>
            </p:nvSpPr>
            <p:spPr bwMode="auto">
              <a:xfrm>
                <a:off x="1465" y="1999"/>
                <a:ext cx="346" cy="23"/>
              </a:xfrm>
              <a:custGeom>
                <a:avLst/>
                <a:gdLst>
                  <a:gd name="T0" fmla="*/ 12 w 346"/>
                  <a:gd name="T1" fmla="*/ 0 h 23"/>
                  <a:gd name="T2" fmla="*/ 8 w 346"/>
                  <a:gd name="T3" fmla="*/ 0 h 23"/>
                  <a:gd name="T4" fmla="*/ 4 w 346"/>
                  <a:gd name="T5" fmla="*/ 4 h 23"/>
                  <a:gd name="T6" fmla="*/ 0 w 346"/>
                  <a:gd name="T7" fmla="*/ 7 h 23"/>
                  <a:gd name="T8" fmla="*/ 0 w 346"/>
                  <a:gd name="T9" fmla="*/ 15 h 23"/>
                  <a:gd name="T10" fmla="*/ 4 w 346"/>
                  <a:gd name="T11" fmla="*/ 19 h 23"/>
                  <a:gd name="T12" fmla="*/ 8 w 346"/>
                  <a:gd name="T13" fmla="*/ 23 h 23"/>
                  <a:gd name="T14" fmla="*/ 338 w 346"/>
                  <a:gd name="T15" fmla="*/ 23 h 23"/>
                  <a:gd name="T16" fmla="*/ 342 w 346"/>
                  <a:gd name="T17" fmla="*/ 19 h 23"/>
                  <a:gd name="T18" fmla="*/ 346 w 346"/>
                  <a:gd name="T19" fmla="*/ 15 h 23"/>
                  <a:gd name="T20" fmla="*/ 346 w 346"/>
                  <a:gd name="T21" fmla="*/ 7 h 23"/>
                  <a:gd name="T22" fmla="*/ 342 w 346"/>
                  <a:gd name="T23" fmla="*/ 4 h 23"/>
                  <a:gd name="T24" fmla="*/ 338 w 346"/>
                  <a:gd name="T25" fmla="*/ 0 h 23"/>
                  <a:gd name="T26" fmla="*/ 334 w 346"/>
                  <a:gd name="T27" fmla="*/ 0 h 23"/>
                  <a:gd name="T28" fmla="*/ 12 w 346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6"/>
                  <a:gd name="T46" fmla="*/ 0 h 23"/>
                  <a:gd name="T47" fmla="*/ 346 w 346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6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338" y="23"/>
                    </a:lnTo>
                    <a:lnTo>
                      <a:pt x="342" y="19"/>
                    </a:lnTo>
                    <a:lnTo>
                      <a:pt x="346" y="15"/>
                    </a:lnTo>
                    <a:lnTo>
                      <a:pt x="346" y="7"/>
                    </a:lnTo>
                    <a:lnTo>
                      <a:pt x="342" y="4"/>
                    </a:lnTo>
                    <a:lnTo>
                      <a:pt x="338" y="0"/>
                    </a:lnTo>
                    <a:lnTo>
                      <a:pt x="334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92" name="Freeform 12"/>
              <p:cNvSpPr>
                <a:spLocks/>
              </p:cNvSpPr>
              <p:nvPr/>
            </p:nvSpPr>
            <p:spPr bwMode="auto">
              <a:xfrm>
                <a:off x="2617" y="1782"/>
                <a:ext cx="490" cy="23"/>
              </a:xfrm>
              <a:custGeom>
                <a:avLst/>
                <a:gdLst>
                  <a:gd name="T0" fmla="*/ 12 w 490"/>
                  <a:gd name="T1" fmla="*/ 0 h 23"/>
                  <a:gd name="T2" fmla="*/ 8 w 490"/>
                  <a:gd name="T3" fmla="*/ 0 h 23"/>
                  <a:gd name="T4" fmla="*/ 4 w 490"/>
                  <a:gd name="T5" fmla="*/ 4 h 23"/>
                  <a:gd name="T6" fmla="*/ 0 w 490"/>
                  <a:gd name="T7" fmla="*/ 8 h 23"/>
                  <a:gd name="T8" fmla="*/ 0 w 490"/>
                  <a:gd name="T9" fmla="*/ 15 h 23"/>
                  <a:gd name="T10" fmla="*/ 4 w 490"/>
                  <a:gd name="T11" fmla="*/ 19 h 23"/>
                  <a:gd name="T12" fmla="*/ 8 w 490"/>
                  <a:gd name="T13" fmla="*/ 23 h 23"/>
                  <a:gd name="T14" fmla="*/ 482 w 490"/>
                  <a:gd name="T15" fmla="*/ 23 h 23"/>
                  <a:gd name="T16" fmla="*/ 486 w 490"/>
                  <a:gd name="T17" fmla="*/ 19 h 23"/>
                  <a:gd name="T18" fmla="*/ 490 w 490"/>
                  <a:gd name="T19" fmla="*/ 15 h 23"/>
                  <a:gd name="T20" fmla="*/ 490 w 490"/>
                  <a:gd name="T21" fmla="*/ 8 h 23"/>
                  <a:gd name="T22" fmla="*/ 486 w 490"/>
                  <a:gd name="T23" fmla="*/ 4 h 23"/>
                  <a:gd name="T24" fmla="*/ 482 w 490"/>
                  <a:gd name="T25" fmla="*/ 0 h 23"/>
                  <a:gd name="T26" fmla="*/ 479 w 490"/>
                  <a:gd name="T27" fmla="*/ 0 h 23"/>
                  <a:gd name="T28" fmla="*/ 12 w 490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0"/>
                  <a:gd name="T46" fmla="*/ 0 h 23"/>
                  <a:gd name="T47" fmla="*/ 490 w 490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0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482" y="23"/>
                    </a:lnTo>
                    <a:lnTo>
                      <a:pt x="486" y="19"/>
                    </a:lnTo>
                    <a:lnTo>
                      <a:pt x="490" y="15"/>
                    </a:lnTo>
                    <a:lnTo>
                      <a:pt x="490" y="8"/>
                    </a:lnTo>
                    <a:lnTo>
                      <a:pt x="486" y="4"/>
                    </a:lnTo>
                    <a:lnTo>
                      <a:pt x="482" y="0"/>
                    </a:lnTo>
                    <a:lnTo>
                      <a:pt x="479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7793" name="Group 13"/>
              <p:cNvGrpSpPr>
                <a:grpSpLocks/>
              </p:cNvGrpSpPr>
              <p:nvPr/>
            </p:nvGrpSpPr>
            <p:grpSpPr bwMode="auto">
              <a:xfrm>
                <a:off x="1801" y="1494"/>
                <a:ext cx="839" cy="610"/>
                <a:chOff x="1801" y="1494"/>
                <a:chExt cx="839" cy="610"/>
              </a:xfrm>
            </p:grpSpPr>
            <p:sp>
              <p:nvSpPr>
                <p:cNvPr id="117794" name="Freeform 14"/>
                <p:cNvSpPr>
                  <a:spLocks/>
                </p:cNvSpPr>
                <p:nvPr/>
              </p:nvSpPr>
              <p:spPr bwMode="auto">
                <a:xfrm>
                  <a:off x="1905" y="1494"/>
                  <a:ext cx="104" cy="305"/>
                </a:xfrm>
                <a:custGeom>
                  <a:avLst/>
                  <a:gdLst>
                    <a:gd name="T0" fmla="*/ 92 w 104"/>
                    <a:gd name="T1" fmla="*/ 303 h 305"/>
                    <a:gd name="T2" fmla="*/ 96 w 104"/>
                    <a:gd name="T3" fmla="*/ 305 h 305"/>
                    <a:gd name="T4" fmla="*/ 102 w 104"/>
                    <a:gd name="T5" fmla="*/ 303 h 305"/>
                    <a:gd name="T6" fmla="*/ 104 w 104"/>
                    <a:gd name="T7" fmla="*/ 299 h 305"/>
                    <a:gd name="T8" fmla="*/ 102 w 104"/>
                    <a:gd name="T9" fmla="*/ 278 h 305"/>
                    <a:gd name="T10" fmla="*/ 100 w 104"/>
                    <a:gd name="T11" fmla="*/ 259 h 305"/>
                    <a:gd name="T12" fmla="*/ 96 w 104"/>
                    <a:gd name="T13" fmla="*/ 238 h 305"/>
                    <a:gd name="T14" fmla="*/ 88 w 104"/>
                    <a:gd name="T15" fmla="*/ 188 h 305"/>
                    <a:gd name="T16" fmla="*/ 80 w 104"/>
                    <a:gd name="T17" fmla="*/ 159 h 305"/>
                    <a:gd name="T18" fmla="*/ 75 w 104"/>
                    <a:gd name="T19" fmla="*/ 142 h 305"/>
                    <a:gd name="T20" fmla="*/ 69 w 104"/>
                    <a:gd name="T21" fmla="*/ 123 h 305"/>
                    <a:gd name="T22" fmla="*/ 57 w 104"/>
                    <a:gd name="T23" fmla="*/ 96 h 305"/>
                    <a:gd name="T24" fmla="*/ 50 w 104"/>
                    <a:gd name="T25" fmla="*/ 79 h 305"/>
                    <a:gd name="T26" fmla="*/ 42 w 104"/>
                    <a:gd name="T27" fmla="*/ 61 h 305"/>
                    <a:gd name="T28" fmla="*/ 34 w 104"/>
                    <a:gd name="T29" fmla="*/ 44 h 305"/>
                    <a:gd name="T30" fmla="*/ 21 w 104"/>
                    <a:gd name="T31" fmla="*/ 17 h 305"/>
                    <a:gd name="T32" fmla="*/ 11 w 104"/>
                    <a:gd name="T33" fmla="*/ 4 h 305"/>
                    <a:gd name="T34" fmla="*/ 9 w 104"/>
                    <a:gd name="T35" fmla="*/ 2 h 305"/>
                    <a:gd name="T36" fmla="*/ 2 w 104"/>
                    <a:gd name="T37" fmla="*/ 0 h 305"/>
                    <a:gd name="T38" fmla="*/ 0 w 104"/>
                    <a:gd name="T39" fmla="*/ 4 h 305"/>
                    <a:gd name="T40" fmla="*/ 0 w 104"/>
                    <a:gd name="T41" fmla="*/ 8 h 305"/>
                    <a:gd name="T42" fmla="*/ 9 w 104"/>
                    <a:gd name="T43" fmla="*/ 25 h 305"/>
                    <a:gd name="T44" fmla="*/ 23 w 104"/>
                    <a:gd name="T45" fmla="*/ 48 h 305"/>
                    <a:gd name="T46" fmla="*/ 31 w 104"/>
                    <a:gd name="T47" fmla="*/ 65 h 305"/>
                    <a:gd name="T48" fmla="*/ 38 w 104"/>
                    <a:gd name="T49" fmla="*/ 83 h 305"/>
                    <a:gd name="T50" fmla="*/ 46 w 104"/>
                    <a:gd name="T51" fmla="*/ 100 h 305"/>
                    <a:gd name="T52" fmla="*/ 57 w 104"/>
                    <a:gd name="T53" fmla="*/ 127 h 305"/>
                    <a:gd name="T54" fmla="*/ 63 w 104"/>
                    <a:gd name="T55" fmla="*/ 146 h 305"/>
                    <a:gd name="T56" fmla="*/ 69 w 104"/>
                    <a:gd name="T57" fmla="*/ 163 h 305"/>
                    <a:gd name="T58" fmla="*/ 77 w 104"/>
                    <a:gd name="T59" fmla="*/ 192 h 305"/>
                    <a:gd name="T60" fmla="*/ 84 w 104"/>
                    <a:gd name="T61" fmla="*/ 238 h 305"/>
                    <a:gd name="T62" fmla="*/ 88 w 104"/>
                    <a:gd name="T63" fmla="*/ 259 h 305"/>
                    <a:gd name="T64" fmla="*/ 90 w 104"/>
                    <a:gd name="T65" fmla="*/ 278 h 305"/>
                    <a:gd name="T66" fmla="*/ 92 w 104"/>
                    <a:gd name="T67" fmla="*/ 299 h 30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04"/>
                    <a:gd name="T103" fmla="*/ 0 h 305"/>
                    <a:gd name="T104" fmla="*/ 104 w 104"/>
                    <a:gd name="T105" fmla="*/ 305 h 30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04" h="305">
                      <a:moveTo>
                        <a:pt x="92" y="299"/>
                      </a:moveTo>
                      <a:lnTo>
                        <a:pt x="92" y="303"/>
                      </a:lnTo>
                      <a:lnTo>
                        <a:pt x="94" y="303"/>
                      </a:lnTo>
                      <a:lnTo>
                        <a:pt x="96" y="305"/>
                      </a:lnTo>
                      <a:lnTo>
                        <a:pt x="102" y="305"/>
                      </a:lnTo>
                      <a:lnTo>
                        <a:pt x="102" y="303"/>
                      </a:lnTo>
                      <a:lnTo>
                        <a:pt x="104" y="301"/>
                      </a:lnTo>
                      <a:lnTo>
                        <a:pt x="104" y="299"/>
                      </a:lnTo>
                      <a:lnTo>
                        <a:pt x="102" y="288"/>
                      </a:lnTo>
                      <a:lnTo>
                        <a:pt x="102" y="278"/>
                      </a:lnTo>
                      <a:lnTo>
                        <a:pt x="100" y="269"/>
                      </a:lnTo>
                      <a:lnTo>
                        <a:pt x="100" y="259"/>
                      </a:lnTo>
                      <a:lnTo>
                        <a:pt x="98" y="246"/>
                      </a:lnTo>
                      <a:lnTo>
                        <a:pt x="96" y="238"/>
                      </a:lnTo>
                      <a:lnTo>
                        <a:pt x="96" y="228"/>
                      </a:lnTo>
                      <a:lnTo>
                        <a:pt x="88" y="188"/>
                      </a:lnTo>
                      <a:lnTo>
                        <a:pt x="84" y="178"/>
                      </a:lnTo>
                      <a:lnTo>
                        <a:pt x="80" y="159"/>
                      </a:lnTo>
                      <a:lnTo>
                        <a:pt x="77" y="150"/>
                      </a:lnTo>
                      <a:lnTo>
                        <a:pt x="75" y="142"/>
                      </a:lnTo>
                      <a:lnTo>
                        <a:pt x="71" y="132"/>
                      </a:lnTo>
                      <a:lnTo>
                        <a:pt x="69" y="123"/>
                      </a:lnTo>
                      <a:lnTo>
                        <a:pt x="61" y="104"/>
                      </a:lnTo>
                      <a:lnTo>
                        <a:pt x="57" y="96"/>
                      </a:lnTo>
                      <a:lnTo>
                        <a:pt x="54" y="86"/>
                      </a:lnTo>
                      <a:lnTo>
                        <a:pt x="50" y="79"/>
                      </a:lnTo>
                      <a:lnTo>
                        <a:pt x="46" y="69"/>
                      </a:lnTo>
                      <a:lnTo>
                        <a:pt x="42" y="61"/>
                      </a:lnTo>
                      <a:lnTo>
                        <a:pt x="38" y="52"/>
                      </a:lnTo>
                      <a:lnTo>
                        <a:pt x="34" y="44"/>
                      </a:lnTo>
                      <a:lnTo>
                        <a:pt x="29" y="35"/>
                      </a:lnTo>
                      <a:lnTo>
                        <a:pt x="21" y="17"/>
                      </a:lnTo>
                      <a:lnTo>
                        <a:pt x="15" y="10"/>
                      </a:lnTo>
                      <a:lnTo>
                        <a:pt x="11" y="4"/>
                      </a:lnTo>
                      <a:lnTo>
                        <a:pt x="11" y="2"/>
                      </a:lnTo>
                      <a:lnTo>
                        <a:pt x="9" y="2"/>
                      </a:lnTo>
                      <a:lnTo>
                        <a:pt x="7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4" y="17"/>
                      </a:lnTo>
                      <a:lnTo>
                        <a:pt x="9" y="25"/>
                      </a:lnTo>
                      <a:lnTo>
                        <a:pt x="17" y="38"/>
                      </a:lnTo>
                      <a:lnTo>
                        <a:pt x="23" y="48"/>
                      </a:lnTo>
                      <a:lnTo>
                        <a:pt x="27" y="56"/>
                      </a:lnTo>
                      <a:lnTo>
                        <a:pt x="31" y="65"/>
                      </a:lnTo>
                      <a:lnTo>
                        <a:pt x="34" y="73"/>
                      </a:lnTo>
                      <a:lnTo>
                        <a:pt x="38" y="83"/>
                      </a:lnTo>
                      <a:lnTo>
                        <a:pt x="42" y="90"/>
                      </a:lnTo>
                      <a:lnTo>
                        <a:pt x="46" y="100"/>
                      </a:lnTo>
                      <a:lnTo>
                        <a:pt x="50" y="107"/>
                      </a:lnTo>
                      <a:lnTo>
                        <a:pt x="57" y="127"/>
                      </a:lnTo>
                      <a:lnTo>
                        <a:pt x="59" y="136"/>
                      </a:lnTo>
                      <a:lnTo>
                        <a:pt x="63" y="146"/>
                      </a:lnTo>
                      <a:lnTo>
                        <a:pt x="65" y="154"/>
                      </a:lnTo>
                      <a:lnTo>
                        <a:pt x="69" y="163"/>
                      </a:lnTo>
                      <a:lnTo>
                        <a:pt x="73" y="182"/>
                      </a:lnTo>
                      <a:lnTo>
                        <a:pt x="77" y="192"/>
                      </a:lnTo>
                      <a:lnTo>
                        <a:pt x="84" y="228"/>
                      </a:lnTo>
                      <a:lnTo>
                        <a:pt x="84" y="238"/>
                      </a:lnTo>
                      <a:lnTo>
                        <a:pt x="86" y="249"/>
                      </a:lnTo>
                      <a:lnTo>
                        <a:pt x="88" y="259"/>
                      </a:lnTo>
                      <a:lnTo>
                        <a:pt x="88" y="269"/>
                      </a:lnTo>
                      <a:lnTo>
                        <a:pt x="90" y="278"/>
                      </a:lnTo>
                      <a:lnTo>
                        <a:pt x="90" y="288"/>
                      </a:lnTo>
                      <a:lnTo>
                        <a:pt x="92" y="2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95" name="Freeform 15"/>
                <p:cNvSpPr>
                  <a:spLocks/>
                </p:cNvSpPr>
                <p:nvPr/>
              </p:nvSpPr>
              <p:spPr bwMode="auto">
                <a:xfrm>
                  <a:off x="1909" y="1494"/>
                  <a:ext cx="714" cy="297"/>
                </a:xfrm>
                <a:custGeom>
                  <a:avLst/>
                  <a:gdLst>
                    <a:gd name="T0" fmla="*/ 699 w 714"/>
                    <a:gd name="T1" fmla="*/ 297 h 297"/>
                    <a:gd name="T2" fmla="*/ 708 w 714"/>
                    <a:gd name="T3" fmla="*/ 296 h 297"/>
                    <a:gd name="T4" fmla="*/ 714 w 714"/>
                    <a:gd name="T5" fmla="*/ 290 h 297"/>
                    <a:gd name="T6" fmla="*/ 712 w 714"/>
                    <a:gd name="T7" fmla="*/ 280 h 297"/>
                    <a:gd name="T8" fmla="*/ 695 w 714"/>
                    <a:gd name="T9" fmla="*/ 261 h 297"/>
                    <a:gd name="T10" fmla="*/ 662 w 714"/>
                    <a:gd name="T11" fmla="*/ 230 h 297"/>
                    <a:gd name="T12" fmla="*/ 630 w 714"/>
                    <a:gd name="T13" fmla="*/ 201 h 297"/>
                    <a:gd name="T14" fmla="*/ 591 w 714"/>
                    <a:gd name="T15" fmla="*/ 175 h 297"/>
                    <a:gd name="T16" fmla="*/ 555 w 714"/>
                    <a:gd name="T17" fmla="*/ 152 h 297"/>
                    <a:gd name="T18" fmla="*/ 514 w 714"/>
                    <a:gd name="T19" fmla="*/ 127 h 297"/>
                    <a:gd name="T20" fmla="*/ 472 w 714"/>
                    <a:gd name="T21" fmla="*/ 106 h 297"/>
                    <a:gd name="T22" fmla="*/ 407 w 714"/>
                    <a:gd name="T23" fmla="*/ 77 h 297"/>
                    <a:gd name="T24" fmla="*/ 315 w 714"/>
                    <a:gd name="T25" fmla="*/ 44 h 297"/>
                    <a:gd name="T26" fmla="*/ 265 w 714"/>
                    <a:gd name="T27" fmla="*/ 31 h 297"/>
                    <a:gd name="T28" fmla="*/ 217 w 714"/>
                    <a:gd name="T29" fmla="*/ 21 h 297"/>
                    <a:gd name="T30" fmla="*/ 167 w 714"/>
                    <a:gd name="T31" fmla="*/ 12 h 297"/>
                    <a:gd name="T32" fmla="*/ 115 w 714"/>
                    <a:gd name="T33" fmla="*/ 6 h 297"/>
                    <a:gd name="T34" fmla="*/ 36 w 714"/>
                    <a:gd name="T35" fmla="*/ 0 h 297"/>
                    <a:gd name="T36" fmla="*/ 5 w 714"/>
                    <a:gd name="T37" fmla="*/ 2 h 297"/>
                    <a:gd name="T38" fmla="*/ 0 w 714"/>
                    <a:gd name="T39" fmla="*/ 8 h 297"/>
                    <a:gd name="T40" fmla="*/ 2 w 714"/>
                    <a:gd name="T41" fmla="*/ 17 h 297"/>
                    <a:gd name="T42" fmla="*/ 7 w 714"/>
                    <a:gd name="T43" fmla="*/ 23 h 297"/>
                    <a:gd name="T44" fmla="*/ 36 w 714"/>
                    <a:gd name="T45" fmla="*/ 23 h 297"/>
                    <a:gd name="T46" fmla="*/ 111 w 714"/>
                    <a:gd name="T47" fmla="*/ 29 h 297"/>
                    <a:gd name="T48" fmla="*/ 163 w 714"/>
                    <a:gd name="T49" fmla="*/ 35 h 297"/>
                    <a:gd name="T50" fmla="*/ 213 w 714"/>
                    <a:gd name="T51" fmla="*/ 44 h 297"/>
                    <a:gd name="T52" fmla="*/ 261 w 714"/>
                    <a:gd name="T53" fmla="*/ 54 h 297"/>
                    <a:gd name="T54" fmla="*/ 307 w 714"/>
                    <a:gd name="T55" fmla="*/ 67 h 297"/>
                    <a:gd name="T56" fmla="*/ 399 w 714"/>
                    <a:gd name="T57" fmla="*/ 100 h 297"/>
                    <a:gd name="T58" fmla="*/ 461 w 714"/>
                    <a:gd name="T59" fmla="*/ 125 h 297"/>
                    <a:gd name="T60" fmla="*/ 503 w 714"/>
                    <a:gd name="T61" fmla="*/ 146 h 297"/>
                    <a:gd name="T62" fmla="*/ 543 w 714"/>
                    <a:gd name="T63" fmla="*/ 171 h 297"/>
                    <a:gd name="T64" fmla="*/ 580 w 714"/>
                    <a:gd name="T65" fmla="*/ 194 h 297"/>
                    <a:gd name="T66" fmla="*/ 614 w 714"/>
                    <a:gd name="T67" fmla="*/ 221 h 297"/>
                    <a:gd name="T68" fmla="*/ 647 w 714"/>
                    <a:gd name="T69" fmla="*/ 249 h 297"/>
                    <a:gd name="T70" fmla="*/ 680 w 714"/>
                    <a:gd name="T71" fmla="*/ 276 h 29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714"/>
                    <a:gd name="T109" fmla="*/ 0 h 297"/>
                    <a:gd name="T110" fmla="*/ 714 w 714"/>
                    <a:gd name="T111" fmla="*/ 297 h 29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714" h="297">
                      <a:moveTo>
                        <a:pt x="695" y="294"/>
                      </a:moveTo>
                      <a:lnTo>
                        <a:pt x="699" y="297"/>
                      </a:lnTo>
                      <a:lnTo>
                        <a:pt x="704" y="297"/>
                      </a:lnTo>
                      <a:lnTo>
                        <a:pt x="708" y="296"/>
                      </a:lnTo>
                      <a:lnTo>
                        <a:pt x="712" y="292"/>
                      </a:lnTo>
                      <a:lnTo>
                        <a:pt x="714" y="290"/>
                      </a:lnTo>
                      <a:lnTo>
                        <a:pt x="714" y="284"/>
                      </a:lnTo>
                      <a:lnTo>
                        <a:pt x="712" y="280"/>
                      </a:lnTo>
                      <a:lnTo>
                        <a:pt x="710" y="278"/>
                      </a:lnTo>
                      <a:lnTo>
                        <a:pt x="695" y="261"/>
                      </a:lnTo>
                      <a:lnTo>
                        <a:pt x="680" y="246"/>
                      </a:lnTo>
                      <a:lnTo>
                        <a:pt x="662" y="230"/>
                      </a:lnTo>
                      <a:lnTo>
                        <a:pt x="647" y="217"/>
                      </a:lnTo>
                      <a:lnTo>
                        <a:pt x="630" y="201"/>
                      </a:lnTo>
                      <a:lnTo>
                        <a:pt x="612" y="188"/>
                      </a:lnTo>
                      <a:lnTo>
                        <a:pt x="591" y="175"/>
                      </a:lnTo>
                      <a:lnTo>
                        <a:pt x="572" y="163"/>
                      </a:lnTo>
                      <a:lnTo>
                        <a:pt x="555" y="152"/>
                      </a:lnTo>
                      <a:lnTo>
                        <a:pt x="534" y="138"/>
                      </a:lnTo>
                      <a:lnTo>
                        <a:pt x="514" y="127"/>
                      </a:lnTo>
                      <a:lnTo>
                        <a:pt x="493" y="117"/>
                      </a:lnTo>
                      <a:lnTo>
                        <a:pt x="472" y="106"/>
                      </a:lnTo>
                      <a:lnTo>
                        <a:pt x="428" y="84"/>
                      </a:lnTo>
                      <a:lnTo>
                        <a:pt x="407" y="77"/>
                      </a:lnTo>
                      <a:lnTo>
                        <a:pt x="384" y="67"/>
                      </a:lnTo>
                      <a:lnTo>
                        <a:pt x="315" y="44"/>
                      </a:lnTo>
                      <a:lnTo>
                        <a:pt x="290" y="38"/>
                      </a:lnTo>
                      <a:lnTo>
                        <a:pt x="265" y="31"/>
                      </a:lnTo>
                      <a:lnTo>
                        <a:pt x="240" y="27"/>
                      </a:lnTo>
                      <a:lnTo>
                        <a:pt x="217" y="21"/>
                      </a:lnTo>
                      <a:lnTo>
                        <a:pt x="192" y="15"/>
                      </a:lnTo>
                      <a:lnTo>
                        <a:pt x="167" y="12"/>
                      </a:lnTo>
                      <a:lnTo>
                        <a:pt x="142" y="10"/>
                      </a:lnTo>
                      <a:lnTo>
                        <a:pt x="115" y="6"/>
                      </a:lnTo>
                      <a:lnTo>
                        <a:pt x="63" y="2"/>
                      </a:lnTo>
                      <a:lnTo>
                        <a:pt x="36" y="0"/>
                      </a:lnTo>
                      <a:lnTo>
                        <a:pt x="9" y="0"/>
                      </a:lnTo>
                      <a:lnTo>
                        <a:pt x="5" y="2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0" y="13"/>
                      </a:lnTo>
                      <a:lnTo>
                        <a:pt x="2" y="17"/>
                      </a:lnTo>
                      <a:lnTo>
                        <a:pt x="5" y="21"/>
                      </a:lnTo>
                      <a:lnTo>
                        <a:pt x="7" y="23"/>
                      </a:lnTo>
                      <a:lnTo>
                        <a:pt x="11" y="23"/>
                      </a:lnTo>
                      <a:lnTo>
                        <a:pt x="36" y="23"/>
                      </a:lnTo>
                      <a:lnTo>
                        <a:pt x="63" y="25"/>
                      </a:lnTo>
                      <a:lnTo>
                        <a:pt x="111" y="29"/>
                      </a:lnTo>
                      <a:lnTo>
                        <a:pt x="138" y="33"/>
                      </a:lnTo>
                      <a:lnTo>
                        <a:pt x="163" y="35"/>
                      </a:lnTo>
                      <a:lnTo>
                        <a:pt x="188" y="38"/>
                      </a:lnTo>
                      <a:lnTo>
                        <a:pt x="213" y="44"/>
                      </a:lnTo>
                      <a:lnTo>
                        <a:pt x="236" y="50"/>
                      </a:lnTo>
                      <a:lnTo>
                        <a:pt x="261" y="54"/>
                      </a:lnTo>
                      <a:lnTo>
                        <a:pt x="282" y="61"/>
                      </a:lnTo>
                      <a:lnTo>
                        <a:pt x="307" y="67"/>
                      </a:lnTo>
                      <a:lnTo>
                        <a:pt x="376" y="90"/>
                      </a:lnTo>
                      <a:lnTo>
                        <a:pt x="399" y="100"/>
                      </a:lnTo>
                      <a:lnTo>
                        <a:pt x="420" y="107"/>
                      </a:lnTo>
                      <a:lnTo>
                        <a:pt x="461" y="125"/>
                      </a:lnTo>
                      <a:lnTo>
                        <a:pt x="482" y="136"/>
                      </a:lnTo>
                      <a:lnTo>
                        <a:pt x="503" y="146"/>
                      </a:lnTo>
                      <a:lnTo>
                        <a:pt x="522" y="157"/>
                      </a:lnTo>
                      <a:lnTo>
                        <a:pt x="543" y="171"/>
                      </a:lnTo>
                      <a:lnTo>
                        <a:pt x="560" y="182"/>
                      </a:lnTo>
                      <a:lnTo>
                        <a:pt x="580" y="194"/>
                      </a:lnTo>
                      <a:lnTo>
                        <a:pt x="597" y="207"/>
                      </a:lnTo>
                      <a:lnTo>
                        <a:pt x="614" y="221"/>
                      </a:lnTo>
                      <a:lnTo>
                        <a:pt x="632" y="236"/>
                      </a:lnTo>
                      <a:lnTo>
                        <a:pt x="647" y="249"/>
                      </a:lnTo>
                      <a:lnTo>
                        <a:pt x="664" y="265"/>
                      </a:lnTo>
                      <a:lnTo>
                        <a:pt x="680" y="276"/>
                      </a:lnTo>
                      <a:lnTo>
                        <a:pt x="695" y="29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96" name="Freeform 16"/>
                <p:cNvSpPr>
                  <a:spLocks/>
                </p:cNvSpPr>
                <p:nvPr/>
              </p:nvSpPr>
              <p:spPr bwMode="auto">
                <a:xfrm>
                  <a:off x="1916" y="1799"/>
                  <a:ext cx="104" cy="305"/>
                </a:xfrm>
                <a:custGeom>
                  <a:avLst/>
                  <a:gdLst>
                    <a:gd name="T0" fmla="*/ 104 w 104"/>
                    <a:gd name="T1" fmla="*/ 4 h 305"/>
                    <a:gd name="T2" fmla="*/ 102 w 104"/>
                    <a:gd name="T3" fmla="*/ 0 h 305"/>
                    <a:gd name="T4" fmla="*/ 94 w 104"/>
                    <a:gd name="T5" fmla="*/ 2 h 305"/>
                    <a:gd name="T6" fmla="*/ 93 w 104"/>
                    <a:gd name="T7" fmla="*/ 6 h 305"/>
                    <a:gd name="T8" fmla="*/ 91 w 104"/>
                    <a:gd name="T9" fmla="*/ 15 h 305"/>
                    <a:gd name="T10" fmla="*/ 89 w 104"/>
                    <a:gd name="T11" fmla="*/ 37 h 305"/>
                    <a:gd name="T12" fmla="*/ 87 w 104"/>
                    <a:gd name="T13" fmla="*/ 58 h 305"/>
                    <a:gd name="T14" fmla="*/ 73 w 104"/>
                    <a:gd name="T15" fmla="*/ 133 h 305"/>
                    <a:gd name="T16" fmla="*/ 66 w 104"/>
                    <a:gd name="T17" fmla="*/ 159 h 305"/>
                    <a:gd name="T18" fmla="*/ 60 w 104"/>
                    <a:gd name="T19" fmla="*/ 177 h 305"/>
                    <a:gd name="T20" fmla="*/ 52 w 104"/>
                    <a:gd name="T21" fmla="*/ 194 h 305"/>
                    <a:gd name="T22" fmla="*/ 45 w 104"/>
                    <a:gd name="T23" fmla="*/ 211 h 305"/>
                    <a:gd name="T24" fmla="*/ 37 w 104"/>
                    <a:gd name="T25" fmla="*/ 228 h 305"/>
                    <a:gd name="T26" fmla="*/ 29 w 104"/>
                    <a:gd name="T27" fmla="*/ 244 h 305"/>
                    <a:gd name="T28" fmla="*/ 20 w 104"/>
                    <a:gd name="T29" fmla="*/ 263 h 305"/>
                    <a:gd name="T30" fmla="*/ 4 w 104"/>
                    <a:gd name="T31" fmla="*/ 288 h 305"/>
                    <a:gd name="T32" fmla="*/ 0 w 104"/>
                    <a:gd name="T33" fmla="*/ 296 h 305"/>
                    <a:gd name="T34" fmla="*/ 2 w 104"/>
                    <a:gd name="T35" fmla="*/ 303 h 305"/>
                    <a:gd name="T36" fmla="*/ 8 w 104"/>
                    <a:gd name="T37" fmla="*/ 305 h 305"/>
                    <a:gd name="T38" fmla="*/ 12 w 104"/>
                    <a:gd name="T39" fmla="*/ 303 h 305"/>
                    <a:gd name="T40" fmla="*/ 16 w 104"/>
                    <a:gd name="T41" fmla="*/ 292 h 305"/>
                    <a:gd name="T42" fmla="*/ 27 w 104"/>
                    <a:gd name="T43" fmla="*/ 275 h 305"/>
                    <a:gd name="T44" fmla="*/ 35 w 104"/>
                    <a:gd name="T45" fmla="*/ 257 h 305"/>
                    <a:gd name="T46" fmla="*/ 45 w 104"/>
                    <a:gd name="T47" fmla="*/ 242 h 305"/>
                    <a:gd name="T48" fmla="*/ 52 w 104"/>
                    <a:gd name="T49" fmla="*/ 225 h 305"/>
                    <a:gd name="T50" fmla="*/ 60 w 104"/>
                    <a:gd name="T51" fmla="*/ 207 h 305"/>
                    <a:gd name="T52" fmla="*/ 68 w 104"/>
                    <a:gd name="T53" fmla="*/ 190 h 305"/>
                    <a:gd name="T54" fmla="*/ 73 w 104"/>
                    <a:gd name="T55" fmla="*/ 173 h 305"/>
                    <a:gd name="T56" fmla="*/ 81 w 104"/>
                    <a:gd name="T57" fmla="*/ 144 h 305"/>
                    <a:gd name="T58" fmla="*/ 98 w 104"/>
                    <a:gd name="T59" fmla="*/ 67 h 305"/>
                    <a:gd name="T60" fmla="*/ 100 w 104"/>
                    <a:gd name="T61" fmla="*/ 46 h 305"/>
                    <a:gd name="T62" fmla="*/ 102 w 104"/>
                    <a:gd name="T63" fmla="*/ 27 h 305"/>
                    <a:gd name="T64" fmla="*/ 104 w 104"/>
                    <a:gd name="T65" fmla="*/ 8 h 30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04"/>
                    <a:gd name="T100" fmla="*/ 0 h 305"/>
                    <a:gd name="T101" fmla="*/ 104 w 104"/>
                    <a:gd name="T102" fmla="*/ 305 h 305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04" h="305">
                      <a:moveTo>
                        <a:pt x="104" y="6"/>
                      </a:moveTo>
                      <a:lnTo>
                        <a:pt x="104" y="4"/>
                      </a:lnTo>
                      <a:lnTo>
                        <a:pt x="102" y="2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94" y="2"/>
                      </a:lnTo>
                      <a:lnTo>
                        <a:pt x="93" y="2"/>
                      </a:lnTo>
                      <a:lnTo>
                        <a:pt x="93" y="6"/>
                      </a:lnTo>
                      <a:lnTo>
                        <a:pt x="93" y="4"/>
                      </a:lnTo>
                      <a:lnTo>
                        <a:pt x="91" y="15"/>
                      </a:lnTo>
                      <a:lnTo>
                        <a:pt x="91" y="27"/>
                      </a:lnTo>
                      <a:lnTo>
                        <a:pt x="89" y="37"/>
                      </a:lnTo>
                      <a:lnTo>
                        <a:pt x="89" y="46"/>
                      </a:lnTo>
                      <a:lnTo>
                        <a:pt x="87" y="58"/>
                      </a:lnTo>
                      <a:lnTo>
                        <a:pt x="87" y="67"/>
                      </a:lnTo>
                      <a:lnTo>
                        <a:pt x="73" y="133"/>
                      </a:lnTo>
                      <a:lnTo>
                        <a:pt x="69" y="140"/>
                      </a:lnTo>
                      <a:lnTo>
                        <a:pt x="66" y="159"/>
                      </a:lnTo>
                      <a:lnTo>
                        <a:pt x="62" y="169"/>
                      </a:lnTo>
                      <a:lnTo>
                        <a:pt x="60" y="177"/>
                      </a:lnTo>
                      <a:lnTo>
                        <a:pt x="56" y="186"/>
                      </a:lnTo>
                      <a:lnTo>
                        <a:pt x="52" y="194"/>
                      </a:lnTo>
                      <a:lnTo>
                        <a:pt x="48" y="204"/>
                      </a:lnTo>
                      <a:lnTo>
                        <a:pt x="45" y="211"/>
                      </a:lnTo>
                      <a:lnTo>
                        <a:pt x="41" y="221"/>
                      </a:lnTo>
                      <a:lnTo>
                        <a:pt x="37" y="228"/>
                      </a:lnTo>
                      <a:lnTo>
                        <a:pt x="33" y="238"/>
                      </a:lnTo>
                      <a:lnTo>
                        <a:pt x="29" y="244"/>
                      </a:lnTo>
                      <a:lnTo>
                        <a:pt x="23" y="253"/>
                      </a:lnTo>
                      <a:lnTo>
                        <a:pt x="20" y="263"/>
                      </a:lnTo>
                      <a:lnTo>
                        <a:pt x="12" y="278"/>
                      </a:lnTo>
                      <a:lnTo>
                        <a:pt x="4" y="288"/>
                      </a:lnTo>
                      <a:lnTo>
                        <a:pt x="0" y="298"/>
                      </a:lnTo>
                      <a:lnTo>
                        <a:pt x="0" y="296"/>
                      </a:lnTo>
                      <a:lnTo>
                        <a:pt x="0" y="301"/>
                      </a:lnTo>
                      <a:lnTo>
                        <a:pt x="2" y="303"/>
                      </a:lnTo>
                      <a:lnTo>
                        <a:pt x="2" y="305"/>
                      </a:lnTo>
                      <a:lnTo>
                        <a:pt x="8" y="305"/>
                      </a:lnTo>
                      <a:lnTo>
                        <a:pt x="10" y="303"/>
                      </a:lnTo>
                      <a:lnTo>
                        <a:pt x="12" y="303"/>
                      </a:lnTo>
                      <a:lnTo>
                        <a:pt x="12" y="301"/>
                      </a:lnTo>
                      <a:lnTo>
                        <a:pt x="16" y="292"/>
                      </a:lnTo>
                      <a:lnTo>
                        <a:pt x="20" y="286"/>
                      </a:lnTo>
                      <a:lnTo>
                        <a:pt x="27" y="275"/>
                      </a:lnTo>
                      <a:lnTo>
                        <a:pt x="31" y="267"/>
                      </a:lnTo>
                      <a:lnTo>
                        <a:pt x="35" y="257"/>
                      </a:lnTo>
                      <a:lnTo>
                        <a:pt x="41" y="252"/>
                      </a:lnTo>
                      <a:lnTo>
                        <a:pt x="45" y="242"/>
                      </a:lnTo>
                      <a:lnTo>
                        <a:pt x="48" y="232"/>
                      </a:lnTo>
                      <a:lnTo>
                        <a:pt x="52" y="225"/>
                      </a:lnTo>
                      <a:lnTo>
                        <a:pt x="56" y="215"/>
                      </a:lnTo>
                      <a:lnTo>
                        <a:pt x="60" y="207"/>
                      </a:lnTo>
                      <a:lnTo>
                        <a:pt x="64" y="198"/>
                      </a:lnTo>
                      <a:lnTo>
                        <a:pt x="68" y="190"/>
                      </a:lnTo>
                      <a:lnTo>
                        <a:pt x="71" y="181"/>
                      </a:lnTo>
                      <a:lnTo>
                        <a:pt x="73" y="173"/>
                      </a:lnTo>
                      <a:lnTo>
                        <a:pt x="77" y="163"/>
                      </a:lnTo>
                      <a:lnTo>
                        <a:pt x="81" y="144"/>
                      </a:lnTo>
                      <a:lnTo>
                        <a:pt x="85" y="136"/>
                      </a:lnTo>
                      <a:lnTo>
                        <a:pt x="98" y="67"/>
                      </a:lnTo>
                      <a:lnTo>
                        <a:pt x="98" y="58"/>
                      </a:lnTo>
                      <a:lnTo>
                        <a:pt x="100" y="46"/>
                      </a:lnTo>
                      <a:lnTo>
                        <a:pt x="100" y="37"/>
                      </a:lnTo>
                      <a:lnTo>
                        <a:pt x="102" y="27"/>
                      </a:lnTo>
                      <a:lnTo>
                        <a:pt x="102" y="15"/>
                      </a:lnTo>
                      <a:lnTo>
                        <a:pt x="104" y="8"/>
                      </a:lnTo>
                      <a:lnTo>
                        <a:pt x="104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97" name="Freeform 17"/>
                <p:cNvSpPr>
                  <a:spLocks/>
                </p:cNvSpPr>
                <p:nvPr/>
              </p:nvSpPr>
              <p:spPr bwMode="auto">
                <a:xfrm>
                  <a:off x="1926" y="1807"/>
                  <a:ext cx="714" cy="297"/>
                </a:xfrm>
                <a:custGeom>
                  <a:avLst/>
                  <a:gdLst>
                    <a:gd name="T0" fmla="*/ 712 w 714"/>
                    <a:gd name="T1" fmla="*/ 17 h 297"/>
                    <a:gd name="T2" fmla="*/ 714 w 714"/>
                    <a:gd name="T3" fmla="*/ 7 h 297"/>
                    <a:gd name="T4" fmla="*/ 709 w 714"/>
                    <a:gd name="T5" fmla="*/ 2 h 297"/>
                    <a:gd name="T6" fmla="*/ 699 w 714"/>
                    <a:gd name="T7" fmla="*/ 0 h 297"/>
                    <a:gd name="T8" fmla="*/ 680 w 714"/>
                    <a:gd name="T9" fmla="*/ 19 h 297"/>
                    <a:gd name="T10" fmla="*/ 647 w 714"/>
                    <a:gd name="T11" fmla="*/ 48 h 297"/>
                    <a:gd name="T12" fmla="*/ 597 w 714"/>
                    <a:gd name="T13" fmla="*/ 88 h 297"/>
                    <a:gd name="T14" fmla="*/ 561 w 714"/>
                    <a:gd name="T15" fmla="*/ 113 h 297"/>
                    <a:gd name="T16" fmla="*/ 522 w 714"/>
                    <a:gd name="T17" fmla="*/ 138 h 297"/>
                    <a:gd name="T18" fmla="*/ 482 w 714"/>
                    <a:gd name="T19" fmla="*/ 159 h 297"/>
                    <a:gd name="T20" fmla="*/ 399 w 714"/>
                    <a:gd name="T21" fmla="*/ 197 h 297"/>
                    <a:gd name="T22" fmla="*/ 282 w 714"/>
                    <a:gd name="T23" fmla="*/ 234 h 297"/>
                    <a:gd name="T24" fmla="*/ 236 w 714"/>
                    <a:gd name="T25" fmla="*/ 245 h 297"/>
                    <a:gd name="T26" fmla="*/ 188 w 714"/>
                    <a:gd name="T27" fmla="*/ 257 h 297"/>
                    <a:gd name="T28" fmla="*/ 138 w 714"/>
                    <a:gd name="T29" fmla="*/ 263 h 297"/>
                    <a:gd name="T30" fmla="*/ 63 w 714"/>
                    <a:gd name="T31" fmla="*/ 270 h 297"/>
                    <a:gd name="T32" fmla="*/ 11 w 714"/>
                    <a:gd name="T33" fmla="*/ 274 h 297"/>
                    <a:gd name="T34" fmla="*/ 4 w 714"/>
                    <a:gd name="T35" fmla="*/ 278 h 297"/>
                    <a:gd name="T36" fmla="*/ 0 w 714"/>
                    <a:gd name="T37" fmla="*/ 284 h 297"/>
                    <a:gd name="T38" fmla="*/ 4 w 714"/>
                    <a:gd name="T39" fmla="*/ 293 h 297"/>
                    <a:gd name="T40" fmla="*/ 10 w 714"/>
                    <a:gd name="T41" fmla="*/ 297 h 297"/>
                    <a:gd name="T42" fmla="*/ 36 w 714"/>
                    <a:gd name="T43" fmla="*/ 295 h 297"/>
                    <a:gd name="T44" fmla="*/ 115 w 714"/>
                    <a:gd name="T45" fmla="*/ 290 h 297"/>
                    <a:gd name="T46" fmla="*/ 167 w 714"/>
                    <a:gd name="T47" fmla="*/ 284 h 297"/>
                    <a:gd name="T48" fmla="*/ 217 w 714"/>
                    <a:gd name="T49" fmla="*/ 274 h 297"/>
                    <a:gd name="T50" fmla="*/ 265 w 714"/>
                    <a:gd name="T51" fmla="*/ 265 h 297"/>
                    <a:gd name="T52" fmla="*/ 315 w 714"/>
                    <a:gd name="T53" fmla="*/ 251 h 297"/>
                    <a:gd name="T54" fmla="*/ 472 w 714"/>
                    <a:gd name="T55" fmla="*/ 190 h 297"/>
                    <a:gd name="T56" fmla="*/ 515 w 714"/>
                    <a:gd name="T57" fmla="*/ 169 h 297"/>
                    <a:gd name="T58" fmla="*/ 555 w 714"/>
                    <a:gd name="T59" fmla="*/ 144 h 297"/>
                    <a:gd name="T60" fmla="*/ 591 w 714"/>
                    <a:gd name="T61" fmla="*/ 121 h 297"/>
                    <a:gd name="T62" fmla="*/ 647 w 714"/>
                    <a:gd name="T63" fmla="*/ 80 h 297"/>
                    <a:gd name="T64" fmla="*/ 680 w 714"/>
                    <a:gd name="T65" fmla="*/ 50 h 297"/>
                    <a:gd name="T66" fmla="*/ 711 w 714"/>
                    <a:gd name="T67" fmla="*/ 19 h 297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714"/>
                    <a:gd name="T103" fmla="*/ 0 h 297"/>
                    <a:gd name="T104" fmla="*/ 714 w 714"/>
                    <a:gd name="T105" fmla="*/ 297 h 297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714" h="297">
                      <a:moveTo>
                        <a:pt x="711" y="19"/>
                      </a:moveTo>
                      <a:lnTo>
                        <a:pt x="712" y="17"/>
                      </a:lnTo>
                      <a:lnTo>
                        <a:pt x="714" y="13"/>
                      </a:lnTo>
                      <a:lnTo>
                        <a:pt x="714" y="7"/>
                      </a:lnTo>
                      <a:lnTo>
                        <a:pt x="711" y="4"/>
                      </a:lnTo>
                      <a:lnTo>
                        <a:pt x="709" y="2"/>
                      </a:lnTo>
                      <a:lnTo>
                        <a:pt x="705" y="0"/>
                      </a:lnTo>
                      <a:lnTo>
                        <a:pt x="699" y="0"/>
                      </a:lnTo>
                      <a:lnTo>
                        <a:pt x="695" y="4"/>
                      </a:lnTo>
                      <a:lnTo>
                        <a:pt x="680" y="19"/>
                      </a:lnTo>
                      <a:lnTo>
                        <a:pt x="664" y="31"/>
                      </a:lnTo>
                      <a:lnTo>
                        <a:pt x="647" y="48"/>
                      </a:lnTo>
                      <a:lnTo>
                        <a:pt x="632" y="61"/>
                      </a:lnTo>
                      <a:lnTo>
                        <a:pt x="597" y="88"/>
                      </a:lnTo>
                      <a:lnTo>
                        <a:pt x="580" y="102"/>
                      </a:lnTo>
                      <a:lnTo>
                        <a:pt x="561" y="113"/>
                      </a:lnTo>
                      <a:lnTo>
                        <a:pt x="543" y="125"/>
                      </a:lnTo>
                      <a:lnTo>
                        <a:pt x="522" y="138"/>
                      </a:lnTo>
                      <a:lnTo>
                        <a:pt x="503" y="149"/>
                      </a:lnTo>
                      <a:lnTo>
                        <a:pt x="482" y="159"/>
                      </a:lnTo>
                      <a:lnTo>
                        <a:pt x="461" y="171"/>
                      </a:lnTo>
                      <a:lnTo>
                        <a:pt x="399" y="197"/>
                      </a:lnTo>
                      <a:lnTo>
                        <a:pt x="307" y="228"/>
                      </a:lnTo>
                      <a:lnTo>
                        <a:pt x="282" y="234"/>
                      </a:lnTo>
                      <a:lnTo>
                        <a:pt x="261" y="242"/>
                      </a:lnTo>
                      <a:lnTo>
                        <a:pt x="236" y="245"/>
                      </a:lnTo>
                      <a:lnTo>
                        <a:pt x="213" y="251"/>
                      </a:lnTo>
                      <a:lnTo>
                        <a:pt x="188" y="257"/>
                      </a:lnTo>
                      <a:lnTo>
                        <a:pt x="163" y="261"/>
                      </a:lnTo>
                      <a:lnTo>
                        <a:pt x="138" y="263"/>
                      </a:lnTo>
                      <a:lnTo>
                        <a:pt x="111" y="267"/>
                      </a:lnTo>
                      <a:lnTo>
                        <a:pt x="63" y="270"/>
                      </a:lnTo>
                      <a:lnTo>
                        <a:pt x="36" y="272"/>
                      </a:lnTo>
                      <a:lnTo>
                        <a:pt x="11" y="274"/>
                      </a:lnTo>
                      <a:lnTo>
                        <a:pt x="8" y="274"/>
                      </a:lnTo>
                      <a:lnTo>
                        <a:pt x="4" y="278"/>
                      </a:lnTo>
                      <a:lnTo>
                        <a:pt x="2" y="280"/>
                      </a:lnTo>
                      <a:lnTo>
                        <a:pt x="0" y="284"/>
                      </a:lnTo>
                      <a:lnTo>
                        <a:pt x="0" y="290"/>
                      </a:lnTo>
                      <a:lnTo>
                        <a:pt x="4" y="293"/>
                      </a:lnTo>
                      <a:lnTo>
                        <a:pt x="6" y="295"/>
                      </a:lnTo>
                      <a:lnTo>
                        <a:pt x="10" y="297"/>
                      </a:lnTo>
                      <a:lnTo>
                        <a:pt x="11" y="297"/>
                      </a:lnTo>
                      <a:lnTo>
                        <a:pt x="36" y="295"/>
                      </a:lnTo>
                      <a:lnTo>
                        <a:pt x="63" y="293"/>
                      </a:lnTo>
                      <a:lnTo>
                        <a:pt x="115" y="290"/>
                      </a:lnTo>
                      <a:lnTo>
                        <a:pt x="142" y="286"/>
                      </a:lnTo>
                      <a:lnTo>
                        <a:pt x="167" y="284"/>
                      </a:lnTo>
                      <a:lnTo>
                        <a:pt x="192" y="280"/>
                      </a:lnTo>
                      <a:lnTo>
                        <a:pt x="217" y="274"/>
                      </a:lnTo>
                      <a:lnTo>
                        <a:pt x="240" y="268"/>
                      </a:lnTo>
                      <a:lnTo>
                        <a:pt x="265" y="265"/>
                      </a:lnTo>
                      <a:lnTo>
                        <a:pt x="290" y="257"/>
                      </a:lnTo>
                      <a:lnTo>
                        <a:pt x="315" y="251"/>
                      </a:lnTo>
                      <a:lnTo>
                        <a:pt x="407" y="220"/>
                      </a:lnTo>
                      <a:lnTo>
                        <a:pt x="472" y="190"/>
                      </a:lnTo>
                      <a:lnTo>
                        <a:pt x="494" y="178"/>
                      </a:lnTo>
                      <a:lnTo>
                        <a:pt x="515" y="169"/>
                      </a:lnTo>
                      <a:lnTo>
                        <a:pt x="534" y="157"/>
                      </a:lnTo>
                      <a:lnTo>
                        <a:pt x="555" y="144"/>
                      </a:lnTo>
                      <a:lnTo>
                        <a:pt x="572" y="132"/>
                      </a:lnTo>
                      <a:lnTo>
                        <a:pt x="591" y="121"/>
                      </a:lnTo>
                      <a:lnTo>
                        <a:pt x="613" y="107"/>
                      </a:lnTo>
                      <a:lnTo>
                        <a:pt x="647" y="80"/>
                      </a:lnTo>
                      <a:lnTo>
                        <a:pt x="663" y="63"/>
                      </a:lnTo>
                      <a:lnTo>
                        <a:pt x="680" y="50"/>
                      </a:lnTo>
                      <a:lnTo>
                        <a:pt x="695" y="34"/>
                      </a:lnTo>
                      <a:lnTo>
                        <a:pt x="711" y="1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98" name="Freeform 18"/>
                <p:cNvSpPr>
                  <a:spLocks/>
                </p:cNvSpPr>
                <p:nvPr/>
              </p:nvSpPr>
              <p:spPr bwMode="auto">
                <a:xfrm>
                  <a:off x="1801" y="1506"/>
                  <a:ext cx="165" cy="165"/>
                </a:xfrm>
                <a:custGeom>
                  <a:avLst/>
                  <a:gdLst>
                    <a:gd name="T0" fmla="*/ 2 w 165"/>
                    <a:gd name="T1" fmla="*/ 105 h 165"/>
                    <a:gd name="T2" fmla="*/ 12 w 165"/>
                    <a:gd name="T3" fmla="*/ 126 h 165"/>
                    <a:gd name="T4" fmla="*/ 21 w 165"/>
                    <a:gd name="T5" fmla="*/ 140 h 165"/>
                    <a:gd name="T6" fmla="*/ 33 w 165"/>
                    <a:gd name="T7" fmla="*/ 149 h 165"/>
                    <a:gd name="T8" fmla="*/ 44 w 165"/>
                    <a:gd name="T9" fmla="*/ 157 h 165"/>
                    <a:gd name="T10" fmla="*/ 62 w 165"/>
                    <a:gd name="T11" fmla="*/ 163 h 165"/>
                    <a:gd name="T12" fmla="*/ 88 w 165"/>
                    <a:gd name="T13" fmla="*/ 165 h 165"/>
                    <a:gd name="T14" fmla="*/ 110 w 165"/>
                    <a:gd name="T15" fmla="*/ 161 h 165"/>
                    <a:gd name="T16" fmla="*/ 131 w 165"/>
                    <a:gd name="T17" fmla="*/ 151 h 165"/>
                    <a:gd name="T18" fmla="*/ 140 w 165"/>
                    <a:gd name="T19" fmla="*/ 140 h 165"/>
                    <a:gd name="T20" fmla="*/ 152 w 165"/>
                    <a:gd name="T21" fmla="*/ 130 h 165"/>
                    <a:gd name="T22" fmla="*/ 161 w 165"/>
                    <a:gd name="T23" fmla="*/ 109 h 165"/>
                    <a:gd name="T24" fmla="*/ 165 w 165"/>
                    <a:gd name="T25" fmla="*/ 88 h 165"/>
                    <a:gd name="T26" fmla="*/ 163 w 165"/>
                    <a:gd name="T27" fmla="*/ 61 h 165"/>
                    <a:gd name="T28" fmla="*/ 158 w 165"/>
                    <a:gd name="T29" fmla="*/ 44 h 165"/>
                    <a:gd name="T30" fmla="*/ 150 w 165"/>
                    <a:gd name="T31" fmla="*/ 32 h 165"/>
                    <a:gd name="T32" fmla="*/ 140 w 165"/>
                    <a:gd name="T33" fmla="*/ 21 h 165"/>
                    <a:gd name="T34" fmla="*/ 127 w 165"/>
                    <a:gd name="T35" fmla="*/ 11 h 165"/>
                    <a:gd name="T36" fmla="*/ 106 w 165"/>
                    <a:gd name="T37" fmla="*/ 1 h 165"/>
                    <a:gd name="T38" fmla="*/ 62 w 165"/>
                    <a:gd name="T39" fmla="*/ 1 h 165"/>
                    <a:gd name="T40" fmla="*/ 44 w 165"/>
                    <a:gd name="T41" fmla="*/ 7 h 165"/>
                    <a:gd name="T42" fmla="*/ 33 w 165"/>
                    <a:gd name="T43" fmla="*/ 15 h 165"/>
                    <a:gd name="T44" fmla="*/ 21 w 165"/>
                    <a:gd name="T45" fmla="*/ 24 h 165"/>
                    <a:gd name="T46" fmla="*/ 12 w 165"/>
                    <a:gd name="T47" fmla="*/ 38 h 165"/>
                    <a:gd name="T48" fmla="*/ 4 w 165"/>
                    <a:gd name="T49" fmla="*/ 55 h 165"/>
                    <a:gd name="T50" fmla="*/ 0 w 165"/>
                    <a:gd name="T51" fmla="*/ 82 h 165"/>
                    <a:gd name="T52" fmla="*/ 25 w 165"/>
                    <a:gd name="T53" fmla="*/ 63 h 165"/>
                    <a:gd name="T54" fmla="*/ 29 w 165"/>
                    <a:gd name="T55" fmla="*/ 55 h 165"/>
                    <a:gd name="T56" fmla="*/ 37 w 165"/>
                    <a:gd name="T57" fmla="*/ 44 h 165"/>
                    <a:gd name="T58" fmla="*/ 50 w 165"/>
                    <a:gd name="T59" fmla="*/ 32 h 165"/>
                    <a:gd name="T60" fmla="*/ 58 w 165"/>
                    <a:gd name="T61" fmla="*/ 26 h 165"/>
                    <a:gd name="T62" fmla="*/ 69 w 165"/>
                    <a:gd name="T63" fmla="*/ 23 h 165"/>
                    <a:gd name="T64" fmla="*/ 102 w 165"/>
                    <a:gd name="T65" fmla="*/ 24 h 165"/>
                    <a:gd name="T66" fmla="*/ 111 w 165"/>
                    <a:gd name="T67" fmla="*/ 30 h 165"/>
                    <a:gd name="T68" fmla="*/ 125 w 165"/>
                    <a:gd name="T69" fmla="*/ 40 h 165"/>
                    <a:gd name="T70" fmla="*/ 135 w 165"/>
                    <a:gd name="T71" fmla="*/ 53 h 165"/>
                    <a:gd name="T72" fmla="*/ 138 w 165"/>
                    <a:gd name="T73" fmla="*/ 59 h 165"/>
                    <a:gd name="T74" fmla="*/ 142 w 165"/>
                    <a:gd name="T75" fmla="*/ 80 h 165"/>
                    <a:gd name="T76" fmla="*/ 142 w 165"/>
                    <a:gd name="T77" fmla="*/ 94 h 165"/>
                    <a:gd name="T78" fmla="*/ 138 w 165"/>
                    <a:gd name="T79" fmla="*/ 107 h 165"/>
                    <a:gd name="T80" fmla="*/ 131 w 165"/>
                    <a:gd name="T81" fmla="*/ 117 h 165"/>
                    <a:gd name="T82" fmla="*/ 117 w 165"/>
                    <a:gd name="T83" fmla="*/ 130 h 165"/>
                    <a:gd name="T84" fmla="*/ 108 w 165"/>
                    <a:gd name="T85" fmla="*/ 138 h 165"/>
                    <a:gd name="T86" fmla="*/ 94 w 165"/>
                    <a:gd name="T87" fmla="*/ 142 h 165"/>
                    <a:gd name="T88" fmla="*/ 81 w 165"/>
                    <a:gd name="T89" fmla="*/ 142 h 165"/>
                    <a:gd name="T90" fmla="*/ 60 w 165"/>
                    <a:gd name="T91" fmla="*/ 138 h 165"/>
                    <a:gd name="T92" fmla="*/ 54 w 165"/>
                    <a:gd name="T93" fmla="*/ 134 h 165"/>
                    <a:gd name="T94" fmla="*/ 40 w 165"/>
                    <a:gd name="T95" fmla="*/ 124 h 165"/>
                    <a:gd name="T96" fmla="*/ 31 w 165"/>
                    <a:gd name="T97" fmla="*/ 111 h 165"/>
                    <a:gd name="T98" fmla="*/ 25 w 165"/>
                    <a:gd name="T99" fmla="*/ 101 h 165"/>
                    <a:gd name="T100" fmla="*/ 0 w 165"/>
                    <a:gd name="T101" fmla="*/ 82 h 16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5"/>
                    <a:gd name="T154" fmla="*/ 0 h 165"/>
                    <a:gd name="T155" fmla="*/ 165 w 165"/>
                    <a:gd name="T156" fmla="*/ 165 h 16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5" h="165">
                      <a:moveTo>
                        <a:pt x="0" y="82"/>
                      </a:moveTo>
                      <a:lnTo>
                        <a:pt x="0" y="97"/>
                      </a:lnTo>
                      <a:lnTo>
                        <a:pt x="2" y="101"/>
                      </a:lnTo>
                      <a:lnTo>
                        <a:pt x="2" y="105"/>
                      </a:lnTo>
                      <a:lnTo>
                        <a:pt x="4" y="109"/>
                      </a:lnTo>
                      <a:lnTo>
                        <a:pt x="4" y="111"/>
                      </a:lnTo>
                      <a:lnTo>
                        <a:pt x="10" y="124"/>
                      </a:lnTo>
                      <a:lnTo>
                        <a:pt x="12" y="126"/>
                      </a:lnTo>
                      <a:lnTo>
                        <a:pt x="14" y="130"/>
                      </a:lnTo>
                      <a:lnTo>
                        <a:pt x="15" y="132"/>
                      </a:lnTo>
                      <a:lnTo>
                        <a:pt x="17" y="136"/>
                      </a:lnTo>
                      <a:lnTo>
                        <a:pt x="21" y="140"/>
                      </a:lnTo>
                      <a:lnTo>
                        <a:pt x="25" y="140"/>
                      </a:lnTo>
                      <a:lnTo>
                        <a:pt x="25" y="143"/>
                      </a:lnTo>
                      <a:lnTo>
                        <a:pt x="29" y="147"/>
                      </a:lnTo>
                      <a:lnTo>
                        <a:pt x="33" y="149"/>
                      </a:lnTo>
                      <a:lnTo>
                        <a:pt x="35" y="151"/>
                      </a:lnTo>
                      <a:lnTo>
                        <a:pt x="39" y="153"/>
                      </a:lnTo>
                      <a:lnTo>
                        <a:pt x="40" y="155"/>
                      </a:lnTo>
                      <a:lnTo>
                        <a:pt x="44" y="157"/>
                      </a:lnTo>
                      <a:lnTo>
                        <a:pt x="50" y="161"/>
                      </a:lnTo>
                      <a:lnTo>
                        <a:pt x="56" y="161"/>
                      </a:lnTo>
                      <a:lnTo>
                        <a:pt x="60" y="163"/>
                      </a:lnTo>
                      <a:lnTo>
                        <a:pt x="62" y="163"/>
                      </a:lnTo>
                      <a:lnTo>
                        <a:pt x="65" y="165"/>
                      </a:lnTo>
                      <a:lnTo>
                        <a:pt x="77" y="165"/>
                      </a:lnTo>
                      <a:lnTo>
                        <a:pt x="90" y="163"/>
                      </a:lnTo>
                      <a:lnTo>
                        <a:pt x="88" y="165"/>
                      </a:lnTo>
                      <a:lnTo>
                        <a:pt x="98" y="165"/>
                      </a:lnTo>
                      <a:lnTo>
                        <a:pt x="102" y="163"/>
                      </a:lnTo>
                      <a:lnTo>
                        <a:pt x="106" y="163"/>
                      </a:lnTo>
                      <a:lnTo>
                        <a:pt x="110" y="161"/>
                      </a:lnTo>
                      <a:lnTo>
                        <a:pt x="111" y="161"/>
                      </a:lnTo>
                      <a:lnTo>
                        <a:pt x="125" y="155"/>
                      </a:lnTo>
                      <a:lnTo>
                        <a:pt x="127" y="153"/>
                      </a:lnTo>
                      <a:lnTo>
                        <a:pt x="131" y="151"/>
                      </a:lnTo>
                      <a:lnTo>
                        <a:pt x="133" y="149"/>
                      </a:lnTo>
                      <a:lnTo>
                        <a:pt x="136" y="147"/>
                      </a:lnTo>
                      <a:lnTo>
                        <a:pt x="140" y="143"/>
                      </a:lnTo>
                      <a:lnTo>
                        <a:pt x="140" y="140"/>
                      </a:lnTo>
                      <a:lnTo>
                        <a:pt x="144" y="140"/>
                      </a:lnTo>
                      <a:lnTo>
                        <a:pt x="148" y="136"/>
                      </a:lnTo>
                      <a:lnTo>
                        <a:pt x="150" y="132"/>
                      </a:lnTo>
                      <a:lnTo>
                        <a:pt x="152" y="130"/>
                      </a:lnTo>
                      <a:lnTo>
                        <a:pt x="154" y="126"/>
                      </a:lnTo>
                      <a:lnTo>
                        <a:pt x="156" y="124"/>
                      </a:lnTo>
                      <a:lnTo>
                        <a:pt x="161" y="111"/>
                      </a:lnTo>
                      <a:lnTo>
                        <a:pt x="161" y="109"/>
                      </a:lnTo>
                      <a:lnTo>
                        <a:pt x="163" y="105"/>
                      </a:lnTo>
                      <a:lnTo>
                        <a:pt x="163" y="101"/>
                      </a:lnTo>
                      <a:lnTo>
                        <a:pt x="165" y="97"/>
                      </a:lnTo>
                      <a:lnTo>
                        <a:pt x="165" y="88"/>
                      </a:lnTo>
                      <a:lnTo>
                        <a:pt x="163" y="90"/>
                      </a:lnTo>
                      <a:lnTo>
                        <a:pt x="165" y="76"/>
                      </a:lnTo>
                      <a:lnTo>
                        <a:pt x="165" y="65"/>
                      </a:lnTo>
                      <a:lnTo>
                        <a:pt x="163" y="61"/>
                      </a:lnTo>
                      <a:lnTo>
                        <a:pt x="163" y="59"/>
                      </a:lnTo>
                      <a:lnTo>
                        <a:pt x="161" y="55"/>
                      </a:lnTo>
                      <a:lnTo>
                        <a:pt x="161" y="49"/>
                      </a:lnTo>
                      <a:lnTo>
                        <a:pt x="158" y="44"/>
                      </a:lnTo>
                      <a:lnTo>
                        <a:pt x="156" y="40"/>
                      </a:lnTo>
                      <a:lnTo>
                        <a:pt x="154" y="38"/>
                      </a:lnTo>
                      <a:lnTo>
                        <a:pt x="152" y="34"/>
                      </a:lnTo>
                      <a:lnTo>
                        <a:pt x="150" y="32"/>
                      </a:lnTo>
                      <a:lnTo>
                        <a:pt x="148" y="28"/>
                      </a:lnTo>
                      <a:lnTo>
                        <a:pt x="144" y="24"/>
                      </a:lnTo>
                      <a:lnTo>
                        <a:pt x="140" y="24"/>
                      </a:lnTo>
                      <a:lnTo>
                        <a:pt x="140" y="21"/>
                      </a:lnTo>
                      <a:lnTo>
                        <a:pt x="136" y="17"/>
                      </a:lnTo>
                      <a:lnTo>
                        <a:pt x="133" y="15"/>
                      </a:lnTo>
                      <a:lnTo>
                        <a:pt x="131" y="13"/>
                      </a:lnTo>
                      <a:lnTo>
                        <a:pt x="127" y="11"/>
                      </a:lnTo>
                      <a:lnTo>
                        <a:pt x="125" y="9"/>
                      </a:lnTo>
                      <a:lnTo>
                        <a:pt x="111" y="3"/>
                      </a:lnTo>
                      <a:lnTo>
                        <a:pt x="110" y="3"/>
                      </a:lnTo>
                      <a:lnTo>
                        <a:pt x="106" y="1"/>
                      </a:lnTo>
                      <a:lnTo>
                        <a:pt x="102" y="1"/>
                      </a:lnTo>
                      <a:lnTo>
                        <a:pt x="98" y="0"/>
                      </a:lnTo>
                      <a:lnTo>
                        <a:pt x="65" y="0"/>
                      </a:lnTo>
                      <a:lnTo>
                        <a:pt x="62" y="1"/>
                      </a:lnTo>
                      <a:lnTo>
                        <a:pt x="60" y="1"/>
                      </a:lnTo>
                      <a:lnTo>
                        <a:pt x="56" y="3"/>
                      </a:lnTo>
                      <a:lnTo>
                        <a:pt x="50" y="3"/>
                      </a:lnTo>
                      <a:lnTo>
                        <a:pt x="44" y="7"/>
                      </a:lnTo>
                      <a:lnTo>
                        <a:pt x="40" y="9"/>
                      </a:lnTo>
                      <a:lnTo>
                        <a:pt x="39" y="11"/>
                      </a:lnTo>
                      <a:lnTo>
                        <a:pt x="35" y="13"/>
                      </a:lnTo>
                      <a:lnTo>
                        <a:pt x="33" y="15"/>
                      </a:lnTo>
                      <a:lnTo>
                        <a:pt x="29" y="17"/>
                      </a:lnTo>
                      <a:lnTo>
                        <a:pt x="25" y="21"/>
                      </a:lnTo>
                      <a:lnTo>
                        <a:pt x="25" y="24"/>
                      </a:lnTo>
                      <a:lnTo>
                        <a:pt x="21" y="24"/>
                      </a:lnTo>
                      <a:lnTo>
                        <a:pt x="17" y="28"/>
                      </a:lnTo>
                      <a:lnTo>
                        <a:pt x="15" y="32"/>
                      </a:lnTo>
                      <a:lnTo>
                        <a:pt x="14" y="34"/>
                      </a:lnTo>
                      <a:lnTo>
                        <a:pt x="12" y="38"/>
                      </a:lnTo>
                      <a:lnTo>
                        <a:pt x="10" y="40"/>
                      </a:lnTo>
                      <a:lnTo>
                        <a:pt x="8" y="44"/>
                      </a:lnTo>
                      <a:lnTo>
                        <a:pt x="4" y="49"/>
                      </a:lnTo>
                      <a:lnTo>
                        <a:pt x="4" y="55"/>
                      </a:lnTo>
                      <a:lnTo>
                        <a:pt x="2" y="59"/>
                      </a:lnTo>
                      <a:lnTo>
                        <a:pt x="2" y="61"/>
                      </a:lnTo>
                      <a:lnTo>
                        <a:pt x="0" y="65"/>
                      </a:lnTo>
                      <a:lnTo>
                        <a:pt x="0" y="82"/>
                      </a:lnTo>
                      <a:lnTo>
                        <a:pt x="23" y="82"/>
                      </a:lnTo>
                      <a:lnTo>
                        <a:pt x="23" y="69"/>
                      </a:lnTo>
                      <a:lnTo>
                        <a:pt x="25" y="65"/>
                      </a:lnTo>
                      <a:lnTo>
                        <a:pt x="25" y="63"/>
                      </a:lnTo>
                      <a:lnTo>
                        <a:pt x="27" y="59"/>
                      </a:lnTo>
                      <a:lnTo>
                        <a:pt x="27" y="57"/>
                      </a:lnTo>
                      <a:lnTo>
                        <a:pt x="27" y="59"/>
                      </a:lnTo>
                      <a:lnTo>
                        <a:pt x="29" y="55"/>
                      </a:lnTo>
                      <a:lnTo>
                        <a:pt x="31" y="53"/>
                      </a:lnTo>
                      <a:lnTo>
                        <a:pt x="33" y="49"/>
                      </a:lnTo>
                      <a:lnTo>
                        <a:pt x="35" y="47"/>
                      </a:lnTo>
                      <a:lnTo>
                        <a:pt x="37" y="44"/>
                      </a:lnTo>
                      <a:lnTo>
                        <a:pt x="40" y="40"/>
                      </a:lnTo>
                      <a:lnTo>
                        <a:pt x="44" y="36"/>
                      </a:lnTo>
                      <a:lnTo>
                        <a:pt x="48" y="34"/>
                      </a:lnTo>
                      <a:lnTo>
                        <a:pt x="50" y="32"/>
                      </a:lnTo>
                      <a:lnTo>
                        <a:pt x="54" y="30"/>
                      </a:lnTo>
                      <a:lnTo>
                        <a:pt x="56" y="28"/>
                      </a:lnTo>
                      <a:lnTo>
                        <a:pt x="60" y="26"/>
                      </a:lnTo>
                      <a:lnTo>
                        <a:pt x="58" y="26"/>
                      </a:lnTo>
                      <a:lnTo>
                        <a:pt x="60" y="26"/>
                      </a:lnTo>
                      <a:lnTo>
                        <a:pt x="63" y="24"/>
                      </a:lnTo>
                      <a:lnTo>
                        <a:pt x="65" y="24"/>
                      </a:lnTo>
                      <a:lnTo>
                        <a:pt x="69" y="23"/>
                      </a:lnTo>
                      <a:lnTo>
                        <a:pt x="83" y="23"/>
                      </a:lnTo>
                      <a:lnTo>
                        <a:pt x="94" y="23"/>
                      </a:lnTo>
                      <a:lnTo>
                        <a:pt x="98" y="24"/>
                      </a:lnTo>
                      <a:lnTo>
                        <a:pt x="102" y="24"/>
                      </a:lnTo>
                      <a:lnTo>
                        <a:pt x="106" y="26"/>
                      </a:lnTo>
                      <a:lnTo>
                        <a:pt x="108" y="26"/>
                      </a:lnTo>
                      <a:lnTo>
                        <a:pt x="110" y="28"/>
                      </a:lnTo>
                      <a:lnTo>
                        <a:pt x="111" y="30"/>
                      </a:lnTo>
                      <a:lnTo>
                        <a:pt x="115" y="32"/>
                      </a:lnTo>
                      <a:lnTo>
                        <a:pt x="117" y="34"/>
                      </a:lnTo>
                      <a:lnTo>
                        <a:pt x="121" y="36"/>
                      </a:lnTo>
                      <a:lnTo>
                        <a:pt x="125" y="40"/>
                      </a:lnTo>
                      <a:lnTo>
                        <a:pt x="129" y="44"/>
                      </a:lnTo>
                      <a:lnTo>
                        <a:pt x="131" y="47"/>
                      </a:lnTo>
                      <a:lnTo>
                        <a:pt x="133" y="49"/>
                      </a:lnTo>
                      <a:lnTo>
                        <a:pt x="135" y="53"/>
                      </a:lnTo>
                      <a:lnTo>
                        <a:pt x="136" y="55"/>
                      </a:lnTo>
                      <a:lnTo>
                        <a:pt x="138" y="59"/>
                      </a:lnTo>
                      <a:lnTo>
                        <a:pt x="138" y="57"/>
                      </a:lnTo>
                      <a:lnTo>
                        <a:pt x="138" y="59"/>
                      </a:lnTo>
                      <a:lnTo>
                        <a:pt x="140" y="63"/>
                      </a:lnTo>
                      <a:lnTo>
                        <a:pt x="140" y="65"/>
                      </a:lnTo>
                      <a:lnTo>
                        <a:pt x="142" y="69"/>
                      </a:lnTo>
                      <a:lnTo>
                        <a:pt x="142" y="80"/>
                      </a:lnTo>
                      <a:lnTo>
                        <a:pt x="146" y="88"/>
                      </a:lnTo>
                      <a:lnTo>
                        <a:pt x="148" y="74"/>
                      </a:lnTo>
                      <a:lnTo>
                        <a:pt x="142" y="80"/>
                      </a:lnTo>
                      <a:lnTo>
                        <a:pt x="142" y="94"/>
                      </a:lnTo>
                      <a:lnTo>
                        <a:pt x="140" y="97"/>
                      </a:lnTo>
                      <a:lnTo>
                        <a:pt x="140" y="101"/>
                      </a:lnTo>
                      <a:lnTo>
                        <a:pt x="138" y="105"/>
                      </a:lnTo>
                      <a:lnTo>
                        <a:pt x="138" y="107"/>
                      </a:lnTo>
                      <a:lnTo>
                        <a:pt x="136" y="109"/>
                      </a:lnTo>
                      <a:lnTo>
                        <a:pt x="135" y="111"/>
                      </a:lnTo>
                      <a:lnTo>
                        <a:pt x="133" y="115"/>
                      </a:lnTo>
                      <a:lnTo>
                        <a:pt x="131" y="117"/>
                      </a:lnTo>
                      <a:lnTo>
                        <a:pt x="129" y="120"/>
                      </a:lnTo>
                      <a:lnTo>
                        <a:pt x="125" y="124"/>
                      </a:lnTo>
                      <a:lnTo>
                        <a:pt x="121" y="128"/>
                      </a:lnTo>
                      <a:lnTo>
                        <a:pt x="117" y="130"/>
                      </a:lnTo>
                      <a:lnTo>
                        <a:pt x="115" y="132"/>
                      </a:lnTo>
                      <a:lnTo>
                        <a:pt x="111" y="134"/>
                      </a:lnTo>
                      <a:lnTo>
                        <a:pt x="110" y="136"/>
                      </a:lnTo>
                      <a:lnTo>
                        <a:pt x="108" y="138"/>
                      </a:lnTo>
                      <a:lnTo>
                        <a:pt x="106" y="138"/>
                      </a:lnTo>
                      <a:lnTo>
                        <a:pt x="102" y="140"/>
                      </a:lnTo>
                      <a:lnTo>
                        <a:pt x="98" y="140"/>
                      </a:lnTo>
                      <a:lnTo>
                        <a:pt x="94" y="142"/>
                      </a:lnTo>
                      <a:lnTo>
                        <a:pt x="81" y="142"/>
                      </a:lnTo>
                      <a:lnTo>
                        <a:pt x="75" y="147"/>
                      </a:lnTo>
                      <a:lnTo>
                        <a:pt x="88" y="145"/>
                      </a:lnTo>
                      <a:lnTo>
                        <a:pt x="81" y="142"/>
                      </a:lnTo>
                      <a:lnTo>
                        <a:pt x="69" y="142"/>
                      </a:lnTo>
                      <a:lnTo>
                        <a:pt x="65" y="140"/>
                      </a:lnTo>
                      <a:lnTo>
                        <a:pt x="63" y="140"/>
                      </a:lnTo>
                      <a:lnTo>
                        <a:pt x="60" y="138"/>
                      </a:lnTo>
                      <a:lnTo>
                        <a:pt x="58" y="138"/>
                      </a:lnTo>
                      <a:lnTo>
                        <a:pt x="60" y="138"/>
                      </a:lnTo>
                      <a:lnTo>
                        <a:pt x="56" y="136"/>
                      </a:lnTo>
                      <a:lnTo>
                        <a:pt x="54" y="134"/>
                      </a:lnTo>
                      <a:lnTo>
                        <a:pt x="50" y="132"/>
                      </a:lnTo>
                      <a:lnTo>
                        <a:pt x="48" y="130"/>
                      </a:lnTo>
                      <a:lnTo>
                        <a:pt x="44" y="128"/>
                      </a:lnTo>
                      <a:lnTo>
                        <a:pt x="40" y="124"/>
                      </a:lnTo>
                      <a:lnTo>
                        <a:pt x="37" y="120"/>
                      </a:lnTo>
                      <a:lnTo>
                        <a:pt x="35" y="117"/>
                      </a:lnTo>
                      <a:lnTo>
                        <a:pt x="33" y="115"/>
                      </a:lnTo>
                      <a:lnTo>
                        <a:pt x="31" y="111"/>
                      </a:lnTo>
                      <a:lnTo>
                        <a:pt x="29" y="109"/>
                      </a:lnTo>
                      <a:lnTo>
                        <a:pt x="27" y="107"/>
                      </a:lnTo>
                      <a:lnTo>
                        <a:pt x="27" y="105"/>
                      </a:lnTo>
                      <a:lnTo>
                        <a:pt x="25" y="101"/>
                      </a:lnTo>
                      <a:lnTo>
                        <a:pt x="25" y="97"/>
                      </a:lnTo>
                      <a:lnTo>
                        <a:pt x="23" y="94"/>
                      </a:lnTo>
                      <a:lnTo>
                        <a:pt x="23" y="82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799" name="Freeform 19"/>
                <p:cNvSpPr>
                  <a:spLocks/>
                </p:cNvSpPr>
                <p:nvPr/>
              </p:nvSpPr>
              <p:spPr bwMode="auto">
                <a:xfrm>
                  <a:off x="1838" y="1722"/>
                  <a:ext cx="165" cy="165"/>
                </a:xfrm>
                <a:custGeom>
                  <a:avLst/>
                  <a:gdLst>
                    <a:gd name="T0" fmla="*/ 2 w 165"/>
                    <a:gd name="T1" fmla="*/ 106 h 165"/>
                    <a:gd name="T2" fmla="*/ 11 w 165"/>
                    <a:gd name="T3" fmla="*/ 127 h 165"/>
                    <a:gd name="T4" fmla="*/ 21 w 165"/>
                    <a:gd name="T5" fmla="*/ 140 h 165"/>
                    <a:gd name="T6" fmla="*/ 32 w 165"/>
                    <a:gd name="T7" fmla="*/ 150 h 165"/>
                    <a:gd name="T8" fmla="*/ 44 w 165"/>
                    <a:gd name="T9" fmla="*/ 158 h 165"/>
                    <a:gd name="T10" fmla="*/ 61 w 165"/>
                    <a:gd name="T11" fmla="*/ 163 h 165"/>
                    <a:gd name="T12" fmla="*/ 88 w 165"/>
                    <a:gd name="T13" fmla="*/ 165 h 165"/>
                    <a:gd name="T14" fmla="*/ 109 w 165"/>
                    <a:gd name="T15" fmla="*/ 162 h 165"/>
                    <a:gd name="T16" fmla="*/ 130 w 165"/>
                    <a:gd name="T17" fmla="*/ 152 h 165"/>
                    <a:gd name="T18" fmla="*/ 140 w 165"/>
                    <a:gd name="T19" fmla="*/ 140 h 165"/>
                    <a:gd name="T20" fmla="*/ 151 w 165"/>
                    <a:gd name="T21" fmla="*/ 131 h 165"/>
                    <a:gd name="T22" fmla="*/ 161 w 165"/>
                    <a:gd name="T23" fmla="*/ 110 h 165"/>
                    <a:gd name="T24" fmla="*/ 165 w 165"/>
                    <a:gd name="T25" fmla="*/ 89 h 165"/>
                    <a:gd name="T26" fmla="*/ 163 w 165"/>
                    <a:gd name="T27" fmla="*/ 62 h 165"/>
                    <a:gd name="T28" fmla="*/ 157 w 165"/>
                    <a:gd name="T29" fmla="*/ 44 h 165"/>
                    <a:gd name="T30" fmla="*/ 149 w 165"/>
                    <a:gd name="T31" fmla="*/ 33 h 165"/>
                    <a:gd name="T32" fmla="*/ 140 w 165"/>
                    <a:gd name="T33" fmla="*/ 21 h 165"/>
                    <a:gd name="T34" fmla="*/ 126 w 165"/>
                    <a:gd name="T35" fmla="*/ 12 h 165"/>
                    <a:gd name="T36" fmla="*/ 105 w 165"/>
                    <a:gd name="T37" fmla="*/ 2 h 165"/>
                    <a:gd name="T38" fmla="*/ 61 w 165"/>
                    <a:gd name="T39" fmla="*/ 2 h 165"/>
                    <a:gd name="T40" fmla="*/ 44 w 165"/>
                    <a:gd name="T41" fmla="*/ 8 h 165"/>
                    <a:gd name="T42" fmla="*/ 32 w 165"/>
                    <a:gd name="T43" fmla="*/ 16 h 165"/>
                    <a:gd name="T44" fmla="*/ 21 w 165"/>
                    <a:gd name="T45" fmla="*/ 25 h 165"/>
                    <a:gd name="T46" fmla="*/ 11 w 165"/>
                    <a:gd name="T47" fmla="*/ 39 h 165"/>
                    <a:gd name="T48" fmla="*/ 3 w 165"/>
                    <a:gd name="T49" fmla="*/ 56 h 165"/>
                    <a:gd name="T50" fmla="*/ 0 w 165"/>
                    <a:gd name="T51" fmla="*/ 83 h 165"/>
                    <a:gd name="T52" fmla="*/ 25 w 165"/>
                    <a:gd name="T53" fmla="*/ 64 h 165"/>
                    <a:gd name="T54" fmla="*/ 28 w 165"/>
                    <a:gd name="T55" fmla="*/ 56 h 165"/>
                    <a:gd name="T56" fmla="*/ 36 w 165"/>
                    <a:gd name="T57" fmla="*/ 44 h 165"/>
                    <a:gd name="T58" fmla="*/ 50 w 165"/>
                    <a:gd name="T59" fmla="*/ 33 h 165"/>
                    <a:gd name="T60" fmla="*/ 57 w 165"/>
                    <a:gd name="T61" fmla="*/ 27 h 165"/>
                    <a:gd name="T62" fmla="*/ 69 w 165"/>
                    <a:gd name="T63" fmla="*/ 23 h 165"/>
                    <a:gd name="T64" fmla="*/ 101 w 165"/>
                    <a:gd name="T65" fmla="*/ 25 h 165"/>
                    <a:gd name="T66" fmla="*/ 111 w 165"/>
                    <a:gd name="T67" fmla="*/ 31 h 165"/>
                    <a:gd name="T68" fmla="*/ 124 w 165"/>
                    <a:gd name="T69" fmla="*/ 41 h 165"/>
                    <a:gd name="T70" fmla="*/ 134 w 165"/>
                    <a:gd name="T71" fmla="*/ 54 h 165"/>
                    <a:gd name="T72" fmla="*/ 138 w 165"/>
                    <a:gd name="T73" fmla="*/ 60 h 165"/>
                    <a:gd name="T74" fmla="*/ 142 w 165"/>
                    <a:gd name="T75" fmla="*/ 81 h 165"/>
                    <a:gd name="T76" fmla="*/ 142 w 165"/>
                    <a:gd name="T77" fmla="*/ 94 h 165"/>
                    <a:gd name="T78" fmla="*/ 138 w 165"/>
                    <a:gd name="T79" fmla="*/ 108 h 165"/>
                    <a:gd name="T80" fmla="*/ 130 w 165"/>
                    <a:gd name="T81" fmla="*/ 117 h 165"/>
                    <a:gd name="T82" fmla="*/ 117 w 165"/>
                    <a:gd name="T83" fmla="*/ 131 h 165"/>
                    <a:gd name="T84" fmla="*/ 107 w 165"/>
                    <a:gd name="T85" fmla="*/ 139 h 165"/>
                    <a:gd name="T86" fmla="*/ 94 w 165"/>
                    <a:gd name="T87" fmla="*/ 142 h 165"/>
                    <a:gd name="T88" fmla="*/ 80 w 165"/>
                    <a:gd name="T89" fmla="*/ 142 h 165"/>
                    <a:gd name="T90" fmla="*/ 59 w 165"/>
                    <a:gd name="T91" fmla="*/ 139 h 165"/>
                    <a:gd name="T92" fmla="*/ 53 w 165"/>
                    <a:gd name="T93" fmla="*/ 135 h 165"/>
                    <a:gd name="T94" fmla="*/ 40 w 165"/>
                    <a:gd name="T95" fmla="*/ 125 h 165"/>
                    <a:gd name="T96" fmla="*/ 30 w 165"/>
                    <a:gd name="T97" fmla="*/ 112 h 165"/>
                    <a:gd name="T98" fmla="*/ 25 w 165"/>
                    <a:gd name="T99" fmla="*/ 102 h 165"/>
                    <a:gd name="T100" fmla="*/ 0 w 165"/>
                    <a:gd name="T101" fmla="*/ 83 h 16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5"/>
                    <a:gd name="T154" fmla="*/ 0 h 165"/>
                    <a:gd name="T155" fmla="*/ 165 w 165"/>
                    <a:gd name="T156" fmla="*/ 165 h 16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5" h="165">
                      <a:moveTo>
                        <a:pt x="0" y="83"/>
                      </a:moveTo>
                      <a:lnTo>
                        <a:pt x="0" y="98"/>
                      </a:lnTo>
                      <a:lnTo>
                        <a:pt x="2" y="102"/>
                      </a:lnTo>
                      <a:lnTo>
                        <a:pt x="2" y="106"/>
                      </a:lnTo>
                      <a:lnTo>
                        <a:pt x="3" y="110"/>
                      </a:lnTo>
                      <a:lnTo>
                        <a:pt x="3" y="112"/>
                      </a:lnTo>
                      <a:lnTo>
                        <a:pt x="9" y="125"/>
                      </a:lnTo>
                      <a:lnTo>
                        <a:pt x="11" y="127"/>
                      </a:lnTo>
                      <a:lnTo>
                        <a:pt x="13" y="131"/>
                      </a:lnTo>
                      <a:lnTo>
                        <a:pt x="15" y="133"/>
                      </a:lnTo>
                      <a:lnTo>
                        <a:pt x="17" y="137"/>
                      </a:lnTo>
                      <a:lnTo>
                        <a:pt x="21" y="140"/>
                      </a:lnTo>
                      <a:lnTo>
                        <a:pt x="25" y="140"/>
                      </a:lnTo>
                      <a:lnTo>
                        <a:pt x="25" y="144"/>
                      </a:lnTo>
                      <a:lnTo>
                        <a:pt x="28" y="148"/>
                      </a:lnTo>
                      <a:lnTo>
                        <a:pt x="32" y="150"/>
                      </a:lnTo>
                      <a:lnTo>
                        <a:pt x="34" y="152"/>
                      </a:lnTo>
                      <a:lnTo>
                        <a:pt x="38" y="154"/>
                      </a:lnTo>
                      <a:lnTo>
                        <a:pt x="40" y="156"/>
                      </a:lnTo>
                      <a:lnTo>
                        <a:pt x="44" y="158"/>
                      </a:lnTo>
                      <a:lnTo>
                        <a:pt x="50" y="162"/>
                      </a:lnTo>
                      <a:lnTo>
                        <a:pt x="55" y="162"/>
                      </a:lnTo>
                      <a:lnTo>
                        <a:pt x="59" y="163"/>
                      </a:lnTo>
                      <a:lnTo>
                        <a:pt x="61" y="163"/>
                      </a:lnTo>
                      <a:lnTo>
                        <a:pt x="65" y="165"/>
                      </a:lnTo>
                      <a:lnTo>
                        <a:pt x="76" y="165"/>
                      </a:lnTo>
                      <a:lnTo>
                        <a:pt x="90" y="163"/>
                      </a:lnTo>
                      <a:lnTo>
                        <a:pt x="88" y="165"/>
                      </a:lnTo>
                      <a:lnTo>
                        <a:pt x="98" y="165"/>
                      </a:lnTo>
                      <a:lnTo>
                        <a:pt x="101" y="163"/>
                      </a:lnTo>
                      <a:lnTo>
                        <a:pt x="105" y="163"/>
                      </a:lnTo>
                      <a:lnTo>
                        <a:pt x="109" y="162"/>
                      </a:lnTo>
                      <a:lnTo>
                        <a:pt x="111" y="162"/>
                      </a:lnTo>
                      <a:lnTo>
                        <a:pt x="124" y="156"/>
                      </a:lnTo>
                      <a:lnTo>
                        <a:pt x="126" y="154"/>
                      </a:lnTo>
                      <a:lnTo>
                        <a:pt x="130" y="152"/>
                      </a:lnTo>
                      <a:lnTo>
                        <a:pt x="132" y="150"/>
                      </a:lnTo>
                      <a:lnTo>
                        <a:pt x="136" y="148"/>
                      </a:lnTo>
                      <a:lnTo>
                        <a:pt x="140" y="144"/>
                      </a:lnTo>
                      <a:lnTo>
                        <a:pt x="140" y="140"/>
                      </a:lnTo>
                      <a:lnTo>
                        <a:pt x="144" y="140"/>
                      </a:lnTo>
                      <a:lnTo>
                        <a:pt x="147" y="137"/>
                      </a:lnTo>
                      <a:lnTo>
                        <a:pt x="149" y="133"/>
                      </a:lnTo>
                      <a:lnTo>
                        <a:pt x="151" y="131"/>
                      </a:lnTo>
                      <a:lnTo>
                        <a:pt x="153" y="127"/>
                      </a:lnTo>
                      <a:lnTo>
                        <a:pt x="155" y="125"/>
                      </a:lnTo>
                      <a:lnTo>
                        <a:pt x="161" y="112"/>
                      </a:lnTo>
                      <a:lnTo>
                        <a:pt x="161" y="110"/>
                      </a:lnTo>
                      <a:lnTo>
                        <a:pt x="163" y="106"/>
                      </a:lnTo>
                      <a:lnTo>
                        <a:pt x="163" y="102"/>
                      </a:lnTo>
                      <a:lnTo>
                        <a:pt x="165" y="98"/>
                      </a:lnTo>
                      <a:lnTo>
                        <a:pt x="165" y="89"/>
                      </a:lnTo>
                      <a:lnTo>
                        <a:pt x="163" y="91"/>
                      </a:lnTo>
                      <a:lnTo>
                        <a:pt x="165" y="77"/>
                      </a:lnTo>
                      <a:lnTo>
                        <a:pt x="165" y="66"/>
                      </a:lnTo>
                      <a:lnTo>
                        <a:pt x="163" y="62"/>
                      </a:lnTo>
                      <a:lnTo>
                        <a:pt x="163" y="60"/>
                      </a:lnTo>
                      <a:lnTo>
                        <a:pt x="161" y="56"/>
                      </a:lnTo>
                      <a:lnTo>
                        <a:pt x="161" y="50"/>
                      </a:lnTo>
                      <a:lnTo>
                        <a:pt x="157" y="44"/>
                      </a:lnTo>
                      <a:lnTo>
                        <a:pt x="155" y="41"/>
                      </a:lnTo>
                      <a:lnTo>
                        <a:pt x="153" y="39"/>
                      </a:lnTo>
                      <a:lnTo>
                        <a:pt x="151" y="35"/>
                      </a:lnTo>
                      <a:lnTo>
                        <a:pt x="149" y="33"/>
                      </a:lnTo>
                      <a:lnTo>
                        <a:pt x="147" y="29"/>
                      </a:lnTo>
                      <a:lnTo>
                        <a:pt x="144" y="25"/>
                      </a:lnTo>
                      <a:lnTo>
                        <a:pt x="140" y="25"/>
                      </a:lnTo>
                      <a:lnTo>
                        <a:pt x="140" y="21"/>
                      </a:lnTo>
                      <a:lnTo>
                        <a:pt x="136" y="18"/>
                      </a:lnTo>
                      <a:lnTo>
                        <a:pt x="132" y="16"/>
                      </a:lnTo>
                      <a:lnTo>
                        <a:pt x="130" y="14"/>
                      </a:lnTo>
                      <a:lnTo>
                        <a:pt x="126" y="12"/>
                      </a:lnTo>
                      <a:lnTo>
                        <a:pt x="124" y="10"/>
                      </a:lnTo>
                      <a:lnTo>
                        <a:pt x="111" y="4"/>
                      </a:lnTo>
                      <a:lnTo>
                        <a:pt x="109" y="4"/>
                      </a:lnTo>
                      <a:lnTo>
                        <a:pt x="105" y="2"/>
                      </a:lnTo>
                      <a:lnTo>
                        <a:pt x="101" y="2"/>
                      </a:lnTo>
                      <a:lnTo>
                        <a:pt x="98" y="0"/>
                      </a:lnTo>
                      <a:lnTo>
                        <a:pt x="65" y="0"/>
                      </a:lnTo>
                      <a:lnTo>
                        <a:pt x="61" y="2"/>
                      </a:lnTo>
                      <a:lnTo>
                        <a:pt x="59" y="2"/>
                      </a:lnTo>
                      <a:lnTo>
                        <a:pt x="55" y="4"/>
                      </a:lnTo>
                      <a:lnTo>
                        <a:pt x="50" y="4"/>
                      </a:lnTo>
                      <a:lnTo>
                        <a:pt x="44" y="8"/>
                      </a:lnTo>
                      <a:lnTo>
                        <a:pt x="40" y="10"/>
                      </a:lnTo>
                      <a:lnTo>
                        <a:pt x="38" y="12"/>
                      </a:lnTo>
                      <a:lnTo>
                        <a:pt x="34" y="14"/>
                      </a:lnTo>
                      <a:lnTo>
                        <a:pt x="32" y="16"/>
                      </a:lnTo>
                      <a:lnTo>
                        <a:pt x="28" y="18"/>
                      </a:lnTo>
                      <a:lnTo>
                        <a:pt x="25" y="21"/>
                      </a:lnTo>
                      <a:lnTo>
                        <a:pt x="25" y="25"/>
                      </a:lnTo>
                      <a:lnTo>
                        <a:pt x="21" y="25"/>
                      </a:lnTo>
                      <a:lnTo>
                        <a:pt x="17" y="29"/>
                      </a:lnTo>
                      <a:lnTo>
                        <a:pt x="15" y="33"/>
                      </a:lnTo>
                      <a:lnTo>
                        <a:pt x="13" y="35"/>
                      </a:lnTo>
                      <a:lnTo>
                        <a:pt x="11" y="39"/>
                      </a:lnTo>
                      <a:lnTo>
                        <a:pt x="9" y="41"/>
                      </a:lnTo>
                      <a:lnTo>
                        <a:pt x="7" y="44"/>
                      </a:lnTo>
                      <a:lnTo>
                        <a:pt x="3" y="50"/>
                      </a:lnTo>
                      <a:lnTo>
                        <a:pt x="3" y="56"/>
                      </a:lnTo>
                      <a:lnTo>
                        <a:pt x="2" y="60"/>
                      </a:lnTo>
                      <a:lnTo>
                        <a:pt x="2" y="62"/>
                      </a:lnTo>
                      <a:lnTo>
                        <a:pt x="0" y="66"/>
                      </a:lnTo>
                      <a:lnTo>
                        <a:pt x="0" y="83"/>
                      </a:lnTo>
                      <a:lnTo>
                        <a:pt x="23" y="83"/>
                      </a:lnTo>
                      <a:lnTo>
                        <a:pt x="23" y="69"/>
                      </a:lnTo>
                      <a:lnTo>
                        <a:pt x="25" y="66"/>
                      </a:lnTo>
                      <a:lnTo>
                        <a:pt x="25" y="64"/>
                      </a:lnTo>
                      <a:lnTo>
                        <a:pt x="26" y="60"/>
                      </a:lnTo>
                      <a:lnTo>
                        <a:pt x="26" y="58"/>
                      </a:lnTo>
                      <a:lnTo>
                        <a:pt x="26" y="60"/>
                      </a:lnTo>
                      <a:lnTo>
                        <a:pt x="28" y="56"/>
                      </a:lnTo>
                      <a:lnTo>
                        <a:pt x="30" y="54"/>
                      </a:lnTo>
                      <a:lnTo>
                        <a:pt x="32" y="50"/>
                      </a:lnTo>
                      <a:lnTo>
                        <a:pt x="34" y="48"/>
                      </a:lnTo>
                      <a:lnTo>
                        <a:pt x="36" y="44"/>
                      </a:lnTo>
                      <a:lnTo>
                        <a:pt x="40" y="41"/>
                      </a:lnTo>
                      <a:lnTo>
                        <a:pt x="44" y="37"/>
                      </a:lnTo>
                      <a:lnTo>
                        <a:pt x="48" y="35"/>
                      </a:lnTo>
                      <a:lnTo>
                        <a:pt x="50" y="33"/>
                      </a:lnTo>
                      <a:lnTo>
                        <a:pt x="53" y="31"/>
                      </a:lnTo>
                      <a:lnTo>
                        <a:pt x="55" y="29"/>
                      </a:lnTo>
                      <a:lnTo>
                        <a:pt x="59" y="27"/>
                      </a:lnTo>
                      <a:lnTo>
                        <a:pt x="57" y="27"/>
                      </a:lnTo>
                      <a:lnTo>
                        <a:pt x="59" y="27"/>
                      </a:lnTo>
                      <a:lnTo>
                        <a:pt x="63" y="25"/>
                      </a:lnTo>
                      <a:lnTo>
                        <a:pt x="65" y="25"/>
                      </a:lnTo>
                      <a:lnTo>
                        <a:pt x="69" y="23"/>
                      </a:lnTo>
                      <a:lnTo>
                        <a:pt x="82" y="23"/>
                      </a:lnTo>
                      <a:lnTo>
                        <a:pt x="94" y="23"/>
                      </a:lnTo>
                      <a:lnTo>
                        <a:pt x="98" y="25"/>
                      </a:lnTo>
                      <a:lnTo>
                        <a:pt x="101" y="25"/>
                      </a:lnTo>
                      <a:lnTo>
                        <a:pt x="105" y="27"/>
                      </a:lnTo>
                      <a:lnTo>
                        <a:pt x="107" y="27"/>
                      </a:lnTo>
                      <a:lnTo>
                        <a:pt x="109" y="29"/>
                      </a:lnTo>
                      <a:lnTo>
                        <a:pt x="111" y="31"/>
                      </a:lnTo>
                      <a:lnTo>
                        <a:pt x="115" y="33"/>
                      </a:lnTo>
                      <a:lnTo>
                        <a:pt x="117" y="35"/>
                      </a:lnTo>
                      <a:lnTo>
                        <a:pt x="121" y="37"/>
                      </a:lnTo>
                      <a:lnTo>
                        <a:pt x="124" y="41"/>
                      </a:lnTo>
                      <a:lnTo>
                        <a:pt x="128" y="44"/>
                      </a:lnTo>
                      <a:lnTo>
                        <a:pt x="130" y="48"/>
                      </a:lnTo>
                      <a:lnTo>
                        <a:pt x="132" y="50"/>
                      </a:lnTo>
                      <a:lnTo>
                        <a:pt x="134" y="54"/>
                      </a:lnTo>
                      <a:lnTo>
                        <a:pt x="136" y="56"/>
                      </a:lnTo>
                      <a:lnTo>
                        <a:pt x="138" y="60"/>
                      </a:lnTo>
                      <a:lnTo>
                        <a:pt x="138" y="58"/>
                      </a:lnTo>
                      <a:lnTo>
                        <a:pt x="138" y="60"/>
                      </a:lnTo>
                      <a:lnTo>
                        <a:pt x="140" y="64"/>
                      </a:lnTo>
                      <a:lnTo>
                        <a:pt x="140" y="66"/>
                      </a:lnTo>
                      <a:lnTo>
                        <a:pt x="142" y="69"/>
                      </a:lnTo>
                      <a:lnTo>
                        <a:pt x="142" y="81"/>
                      </a:lnTo>
                      <a:lnTo>
                        <a:pt x="146" y="89"/>
                      </a:lnTo>
                      <a:lnTo>
                        <a:pt x="147" y="75"/>
                      </a:lnTo>
                      <a:lnTo>
                        <a:pt x="142" y="81"/>
                      </a:lnTo>
                      <a:lnTo>
                        <a:pt x="142" y="94"/>
                      </a:lnTo>
                      <a:lnTo>
                        <a:pt x="140" y="98"/>
                      </a:lnTo>
                      <a:lnTo>
                        <a:pt x="140" y="102"/>
                      </a:lnTo>
                      <a:lnTo>
                        <a:pt x="138" y="106"/>
                      </a:lnTo>
                      <a:lnTo>
                        <a:pt x="138" y="108"/>
                      </a:lnTo>
                      <a:lnTo>
                        <a:pt x="136" y="110"/>
                      </a:lnTo>
                      <a:lnTo>
                        <a:pt x="134" y="112"/>
                      </a:lnTo>
                      <a:lnTo>
                        <a:pt x="132" y="116"/>
                      </a:lnTo>
                      <a:lnTo>
                        <a:pt x="130" y="117"/>
                      </a:lnTo>
                      <a:lnTo>
                        <a:pt x="128" y="121"/>
                      </a:lnTo>
                      <a:lnTo>
                        <a:pt x="124" y="125"/>
                      </a:lnTo>
                      <a:lnTo>
                        <a:pt x="121" y="129"/>
                      </a:lnTo>
                      <a:lnTo>
                        <a:pt x="117" y="131"/>
                      </a:lnTo>
                      <a:lnTo>
                        <a:pt x="115" y="133"/>
                      </a:lnTo>
                      <a:lnTo>
                        <a:pt x="111" y="135"/>
                      </a:lnTo>
                      <a:lnTo>
                        <a:pt x="109" y="137"/>
                      </a:lnTo>
                      <a:lnTo>
                        <a:pt x="107" y="139"/>
                      </a:lnTo>
                      <a:lnTo>
                        <a:pt x="105" y="139"/>
                      </a:lnTo>
                      <a:lnTo>
                        <a:pt x="101" y="140"/>
                      </a:lnTo>
                      <a:lnTo>
                        <a:pt x="98" y="140"/>
                      </a:lnTo>
                      <a:lnTo>
                        <a:pt x="94" y="142"/>
                      </a:lnTo>
                      <a:lnTo>
                        <a:pt x="80" y="142"/>
                      </a:lnTo>
                      <a:lnTo>
                        <a:pt x="74" y="148"/>
                      </a:lnTo>
                      <a:lnTo>
                        <a:pt x="88" y="146"/>
                      </a:lnTo>
                      <a:lnTo>
                        <a:pt x="80" y="142"/>
                      </a:lnTo>
                      <a:lnTo>
                        <a:pt x="69" y="142"/>
                      </a:lnTo>
                      <a:lnTo>
                        <a:pt x="65" y="140"/>
                      </a:lnTo>
                      <a:lnTo>
                        <a:pt x="63" y="140"/>
                      </a:lnTo>
                      <a:lnTo>
                        <a:pt x="59" y="139"/>
                      </a:lnTo>
                      <a:lnTo>
                        <a:pt x="57" y="139"/>
                      </a:lnTo>
                      <a:lnTo>
                        <a:pt x="59" y="139"/>
                      </a:lnTo>
                      <a:lnTo>
                        <a:pt x="55" y="137"/>
                      </a:lnTo>
                      <a:lnTo>
                        <a:pt x="53" y="135"/>
                      </a:lnTo>
                      <a:lnTo>
                        <a:pt x="50" y="133"/>
                      </a:lnTo>
                      <a:lnTo>
                        <a:pt x="48" y="131"/>
                      </a:lnTo>
                      <a:lnTo>
                        <a:pt x="44" y="129"/>
                      </a:lnTo>
                      <a:lnTo>
                        <a:pt x="40" y="125"/>
                      </a:lnTo>
                      <a:lnTo>
                        <a:pt x="36" y="121"/>
                      </a:lnTo>
                      <a:lnTo>
                        <a:pt x="34" y="117"/>
                      </a:lnTo>
                      <a:lnTo>
                        <a:pt x="32" y="116"/>
                      </a:lnTo>
                      <a:lnTo>
                        <a:pt x="30" y="112"/>
                      </a:lnTo>
                      <a:lnTo>
                        <a:pt x="28" y="110"/>
                      </a:lnTo>
                      <a:lnTo>
                        <a:pt x="26" y="108"/>
                      </a:lnTo>
                      <a:lnTo>
                        <a:pt x="26" y="106"/>
                      </a:lnTo>
                      <a:lnTo>
                        <a:pt x="25" y="102"/>
                      </a:lnTo>
                      <a:lnTo>
                        <a:pt x="25" y="98"/>
                      </a:lnTo>
                      <a:lnTo>
                        <a:pt x="23" y="94"/>
                      </a:lnTo>
                      <a:lnTo>
                        <a:pt x="23" y="83"/>
                      </a:lnTo>
                      <a:lnTo>
                        <a:pt x="0" y="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800" name="Freeform 20"/>
                <p:cNvSpPr>
                  <a:spLocks/>
                </p:cNvSpPr>
                <p:nvPr/>
              </p:nvSpPr>
              <p:spPr bwMode="auto">
                <a:xfrm>
                  <a:off x="1801" y="1937"/>
                  <a:ext cx="165" cy="165"/>
                </a:xfrm>
                <a:custGeom>
                  <a:avLst/>
                  <a:gdLst>
                    <a:gd name="T0" fmla="*/ 2 w 165"/>
                    <a:gd name="T1" fmla="*/ 106 h 165"/>
                    <a:gd name="T2" fmla="*/ 12 w 165"/>
                    <a:gd name="T3" fmla="*/ 127 h 165"/>
                    <a:gd name="T4" fmla="*/ 21 w 165"/>
                    <a:gd name="T5" fmla="*/ 140 h 165"/>
                    <a:gd name="T6" fmla="*/ 33 w 165"/>
                    <a:gd name="T7" fmla="*/ 150 h 165"/>
                    <a:gd name="T8" fmla="*/ 44 w 165"/>
                    <a:gd name="T9" fmla="*/ 158 h 165"/>
                    <a:gd name="T10" fmla="*/ 62 w 165"/>
                    <a:gd name="T11" fmla="*/ 163 h 165"/>
                    <a:gd name="T12" fmla="*/ 88 w 165"/>
                    <a:gd name="T13" fmla="*/ 165 h 165"/>
                    <a:gd name="T14" fmla="*/ 110 w 165"/>
                    <a:gd name="T15" fmla="*/ 161 h 165"/>
                    <a:gd name="T16" fmla="*/ 131 w 165"/>
                    <a:gd name="T17" fmla="*/ 152 h 165"/>
                    <a:gd name="T18" fmla="*/ 140 w 165"/>
                    <a:gd name="T19" fmla="*/ 140 h 165"/>
                    <a:gd name="T20" fmla="*/ 152 w 165"/>
                    <a:gd name="T21" fmla="*/ 131 h 165"/>
                    <a:gd name="T22" fmla="*/ 161 w 165"/>
                    <a:gd name="T23" fmla="*/ 110 h 165"/>
                    <a:gd name="T24" fmla="*/ 165 w 165"/>
                    <a:gd name="T25" fmla="*/ 89 h 165"/>
                    <a:gd name="T26" fmla="*/ 163 w 165"/>
                    <a:gd name="T27" fmla="*/ 62 h 165"/>
                    <a:gd name="T28" fmla="*/ 158 w 165"/>
                    <a:gd name="T29" fmla="*/ 44 h 165"/>
                    <a:gd name="T30" fmla="*/ 150 w 165"/>
                    <a:gd name="T31" fmla="*/ 33 h 165"/>
                    <a:gd name="T32" fmla="*/ 140 w 165"/>
                    <a:gd name="T33" fmla="*/ 21 h 165"/>
                    <a:gd name="T34" fmla="*/ 127 w 165"/>
                    <a:gd name="T35" fmla="*/ 12 h 165"/>
                    <a:gd name="T36" fmla="*/ 106 w 165"/>
                    <a:gd name="T37" fmla="*/ 2 h 165"/>
                    <a:gd name="T38" fmla="*/ 62 w 165"/>
                    <a:gd name="T39" fmla="*/ 2 h 165"/>
                    <a:gd name="T40" fmla="*/ 44 w 165"/>
                    <a:gd name="T41" fmla="*/ 8 h 165"/>
                    <a:gd name="T42" fmla="*/ 33 w 165"/>
                    <a:gd name="T43" fmla="*/ 16 h 165"/>
                    <a:gd name="T44" fmla="*/ 21 w 165"/>
                    <a:gd name="T45" fmla="*/ 25 h 165"/>
                    <a:gd name="T46" fmla="*/ 12 w 165"/>
                    <a:gd name="T47" fmla="*/ 39 h 165"/>
                    <a:gd name="T48" fmla="*/ 4 w 165"/>
                    <a:gd name="T49" fmla="*/ 56 h 165"/>
                    <a:gd name="T50" fmla="*/ 0 w 165"/>
                    <a:gd name="T51" fmla="*/ 83 h 165"/>
                    <a:gd name="T52" fmla="*/ 25 w 165"/>
                    <a:gd name="T53" fmla="*/ 64 h 165"/>
                    <a:gd name="T54" fmla="*/ 29 w 165"/>
                    <a:gd name="T55" fmla="*/ 56 h 165"/>
                    <a:gd name="T56" fmla="*/ 37 w 165"/>
                    <a:gd name="T57" fmla="*/ 44 h 165"/>
                    <a:gd name="T58" fmla="*/ 50 w 165"/>
                    <a:gd name="T59" fmla="*/ 33 h 165"/>
                    <a:gd name="T60" fmla="*/ 58 w 165"/>
                    <a:gd name="T61" fmla="*/ 27 h 165"/>
                    <a:gd name="T62" fmla="*/ 69 w 165"/>
                    <a:gd name="T63" fmla="*/ 23 h 165"/>
                    <a:gd name="T64" fmla="*/ 102 w 165"/>
                    <a:gd name="T65" fmla="*/ 25 h 165"/>
                    <a:gd name="T66" fmla="*/ 111 w 165"/>
                    <a:gd name="T67" fmla="*/ 31 h 165"/>
                    <a:gd name="T68" fmla="*/ 125 w 165"/>
                    <a:gd name="T69" fmla="*/ 41 h 165"/>
                    <a:gd name="T70" fmla="*/ 135 w 165"/>
                    <a:gd name="T71" fmla="*/ 54 h 165"/>
                    <a:gd name="T72" fmla="*/ 138 w 165"/>
                    <a:gd name="T73" fmla="*/ 60 h 165"/>
                    <a:gd name="T74" fmla="*/ 142 w 165"/>
                    <a:gd name="T75" fmla="*/ 81 h 165"/>
                    <a:gd name="T76" fmla="*/ 142 w 165"/>
                    <a:gd name="T77" fmla="*/ 94 h 165"/>
                    <a:gd name="T78" fmla="*/ 138 w 165"/>
                    <a:gd name="T79" fmla="*/ 108 h 165"/>
                    <a:gd name="T80" fmla="*/ 131 w 165"/>
                    <a:gd name="T81" fmla="*/ 117 h 165"/>
                    <a:gd name="T82" fmla="*/ 117 w 165"/>
                    <a:gd name="T83" fmla="*/ 131 h 165"/>
                    <a:gd name="T84" fmla="*/ 108 w 165"/>
                    <a:gd name="T85" fmla="*/ 138 h 165"/>
                    <a:gd name="T86" fmla="*/ 94 w 165"/>
                    <a:gd name="T87" fmla="*/ 142 h 165"/>
                    <a:gd name="T88" fmla="*/ 81 w 165"/>
                    <a:gd name="T89" fmla="*/ 142 h 165"/>
                    <a:gd name="T90" fmla="*/ 60 w 165"/>
                    <a:gd name="T91" fmla="*/ 138 h 165"/>
                    <a:gd name="T92" fmla="*/ 54 w 165"/>
                    <a:gd name="T93" fmla="*/ 135 h 165"/>
                    <a:gd name="T94" fmla="*/ 40 w 165"/>
                    <a:gd name="T95" fmla="*/ 125 h 165"/>
                    <a:gd name="T96" fmla="*/ 31 w 165"/>
                    <a:gd name="T97" fmla="*/ 112 h 165"/>
                    <a:gd name="T98" fmla="*/ 25 w 165"/>
                    <a:gd name="T99" fmla="*/ 102 h 165"/>
                    <a:gd name="T100" fmla="*/ 0 w 165"/>
                    <a:gd name="T101" fmla="*/ 83 h 16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5"/>
                    <a:gd name="T154" fmla="*/ 0 h 165"/>
                    <a:gd name="T155" fmla="*/ 165 w 165"/>
                    <a:gd name="T156" fmla="*/ 165 h 16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5" h="165">
                      <a:moveTo>
                        <a:pt x="0" y="83"/>
                      </a:moveTo>
                      <a:lnTo>
                        <a:pt x="0" y="98"/>
                      </a:lnTo>
                      <a:lnTo>
                        <a:pt x="2" y="102"/>
                      </a:lnTo>
                      <a:lnTo>
                        <a:pt x="2" y="106"/>
                      </a:lnTo>
                      <a:lnTo>
                        <a:pt x="4" y="110"/>
                      </a:lnTo>
                      <a:lnTo>
                        <a:pt x="4" y="112"/>
                      </a:lnTo>
                      <a:lnTo>
                        <a:pt x="10" y="125"/>
                      </a:lnTo>
                      <a:lnTo>
                        <a:pt x="12" y="127"/>
                      </a:lnTo>
                      <a:lnTo>
                        <a:pt x="14" y="131"/>
                      </a:lnTo>
                      <a:lnTo>
                        <a:pt x="15" y="133"/>
                      </a:lnTo>
                      <a:lnTo>
                        <a:pt x="17" y="137"/>
                      </a:lnTo>
                      <a:lnTo>
                        <a:pt x="21" y="140"/>
                      </a:lnTo>
                      <a:lnTo>
                        <a:pt x="25" y="140"/>
                      </a:lnTo>
                      <a:lnTo>
                        <a:pt x="25" y="144"/>
                      </a:lnTo>
                      <a:lnTo>
                        <a:pt x="29" y="148"/>
                      </a:lnTo>
                      <a:lnTo>
                        <a:pt x="33" y="150"/>
                      </a:lnTo>
                      <a:lnTo>
                        <a:pt x="35" y="152"/>
                      </a:lnTo>
                      <a:lnTo>
                        <a:pt x="39" y="154"/>
                      </a:lnTo>
                      <a:lnTo>
                        <a:pt x="40" y="156"/>
                      </a:lnTo>
                      <a:lnTo>
                        <a:pt x="44" y="158"/>
                      </a:lnTo>
                      <a:lnTo>
                        <a:pt x="50" y="161"/>
                      </a:lnTo>
                      <a:lnTo>
                        <a:pt x="56" y="161"/>
                      </a:lnTo>
                      <a:lnTo>
                        <a:pt x="60" y="163"/>
                      </a:lnTo>
                      <a:lnTo>
                        <a:pt x="62" y="163"/>
                      </a:lnTo>
                      <a:lnTo>
                        <a:pt x="65" y="165"/>
                      </a:lnTo>
                      <a:lnTo>
                        <a:pt x="77" y="165"/>
                      </a:lnTo>
                      <a:lnTo>
                        <a:pt x="90" y="163"/>
                      </a:lnTo>
                      <a:lnTo>
                        <a:pt x="88" y="165"/>
                      </a:lnTo>
                      <a:lnTo>
                        <a:pt x="98" y="165"/>
                      </a:lnTo>
                      <a:lnTo>
                        <a:pt x="102" y="163"/>
                      </a:lnTo>
                      <a:lnTo>
                        <a:pt x="106" y="163"/>
                      </a:lnTo>
                      <a:lnTo>
                        <a:pt x="110" y="161"/>
                      </a:lnTo>
                      <a:lnTo>
                        <a:pt x="111" y="161"/>
                      </a:lnTo>
                      <a:lnTo>
                        <a:pt x="125" y="156"/>
                      </a:lnTo>
                      <a:lnTo>
                        <a:pt x="127" y="154"/>
                      </a:lnTo>
                      <a:lnTo>
                        <a:pt x="131" y="152"/>
                      </a:lnTo>
                      <a:lnTo>
                        <a:pt x="133" y="150"/>
                      </a:lnTo>
                      <a:lnTo>
                        <a:pt x="136" y="148"/>
                      </a:lnTo>
                      <a:lnTo>
                        <a:pt x="140" y="144"/>
                      </a:lnTo>
                      <a:lnTo>
                        <a:pt x="140" y="140"/>
                      </a:lnTo>
                      <a:lnTo>
                        <a:pt x="144" y="140"/>
                      </a:lnTo>
                      <a:lnTo>
                        <a:pt x="148" y="137"/>
                      </a:lnTo>
                      <a:lnTo>
                        <a:pt x="150" y="133"/>
                      </a:lnTo>
                      <a:lnTo>
                        <a:pt x="152" y="131"/>
                      </a:lnTo>
                      <a:lnTo>
                        <a:pt x="154" y="127"/>
                      </a:lnTo>
                      <a:lnTo>
                        <a:pt x="156" y="125"/>
                      </a:lnTo>
                      <a:lnTo>
                        <a:pt x="161" y="112"/>
                      </a:lnTo>
                      <a:lnTo>
                        <a:pt x="161" y="110"/>
                      </a:lnTo>
                      <a:lnTo>
                        <a:pt x="163" y="106"/>
                      </a:lnTo>
                      <a:lnTo>
                        <a:pt x="163" y="102"/>
                      </a:lnTo>
                      <a:lnTo>
                        <a:pt x="165" y="98"/>
                      </a:lnTo>
                      <a:lnTo>
                        <a:pt x="165" y="89"/>
                      </a:lnTo>
                      <a:lnTo>
                        <a:pt x="163" y="90"/>
                      </a:lnTo>
                      <a:lnTo>
                        <a:pt x="165" y="77"/>
                      </a:lnTo>
                      <a:lnTo>
                        <a:pt x="165" y="66"/>
                      </a:lnTo>
                      <a:lnTo>
                        <a:pt x="163" y="62"/>
                      </a:lnTo>
                      <a:lnTo>
                        <a:pt x="163" y="60"/>
                      </a:lnTo>
                      <a:lnTo>
                        <a:pt x="161" y="56"/>
                      </a:lnTo>
                      <a:lnTo>
                        <a:pt x="161" y="50"/>
                      </a:lnTo>
                      <a:lnTo>
                        <a:pt x="158" y="44"/>
                      </a:lnTo>
                      <a:lnTo>
                        <a:pt x="156" y="41"/>
                      </a:lnTo>
                      <a:lnTo>
                        <a:pt x="154" y="39"/>
                      </a:lnTo>
                      <a:lnTo>
                        <a:pt x="152" y="35"/>
                      </a:lnTo>
                      <a:lnTo>
                        <a:pt x="150" y="33"/>
                      </a:lnTo>
                      <a:lnTo>
                        <a:pt x="148" y="29"/>
                      </a:lnTo>
                      <a:lnTo>
                        <a:pt x="144" y="25"/>
                      </a:lnTo>
                      <a:lnTo>
                        <a:pt x="140" y="25"/>
                      </a:lnTo>
                      <a:lnTo>
                        <a:pt x="140" y="21"/>
                      </a:lnTo>
                      <a:lnTo>
                        <a:pt x="136" y="18"/>
                      </a:lnTo>
                      <a:lnTo>
                        <a:pt x="133" y="16"/>
                      </a:lnTo>
                      <a:lnTo>
                        <a:pt x="131" y="14"/>
                      </a:lnTo>
                      <a:lnTo>
                        <a:pt x="127" y="12"/>
                      </a:lnTo>
                      <a:lnTo>
                        <a:pt x="125" y="10"/>
                      </a:lnTo>
                      <a:lnTo>
                        <a:pt x="111" y="4"/>
                      </a:lnTo>
                      <a:lnTo>
                        <a:pt x="110" y="4"/>
                      </a:lnTo>
                      <a:lnTo>
                        <a:pt x="106" y="2"/>
                      </a:lnTo>
                      <a:lnTo>
                        <a:pt x="102" y="2"/>
                      </a:lnTo>
                      <a:lnTo>
                        <a:pt x="98" y="0"/>
                      </a:lnTo>
                      <a:lnTo>
                        <a:pt x="65" y="0"/>
                      </a:lnTo>
                      <a:lnTo>
                        <a:pt x="62" y="2"/>
                      </a:lnTo>
                      <a:lnTo>
                        <a:pt x="60" y="2"/>
                      </a:lnTo>
                      <a:lnTo>
                        <a:pt x="56" y="4"/>
                      </a:lnTo>
                      <a:lnTo>
                        <a:pt x="50" y="4"/>
                      </a:lnTo>
                      <a:lnTo>
                        <a:pt x="44" y="8"/>
                      </a:lnTo>
                      <a:lnTo>
                        <a:pt x="40" y="10"/>
                      </a:lnTo>
                      <a:lnTo>
                        <a:pt x="39" y="12"/>
                      </a:lnTo>
                      <a:lnTo>
                        <a:pt x="35" y="14"/>
                      </a:lnTo>
                      <a:lnTo>
                        <a:pt x="33" y="16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5" y="25"/>
                      </a:lnTo>
                      <a:lnTo>
                        <a:pt x="21" y="25"/>
                      </a:lnTo>
                      <a:lnTo>
                        <a:pt x="17" y="29"/>
                      </a:lnTo>
                      <a:lnTo>
                        <a:pt x="15" y="33"/>
                      </a:lnTo>
                      <a:lnTo>
                        <a:pt x="14" y="35"/>
                      </a:lnTo>
                      <a:lnTo>
                        <a:pt x="12" y="39"/>
                      </a:lnTo>
                      <a:lnTo>
                        <a:pt x="10" y="41"/>
                      </a:lnTo>
                      <a:lnTo>
                        <a:pt x="8" y="44"/>
                      </a:lnTo>
                      <a:lnTo>
                        <a:pt x="4" y="50"/>
                      </a:lnTo>
                      <a:lnTo>
                        <a:pt x="4" y="56"/>
                      </a:lnTo>
                      <a:lnTo>
                        <a:pt x="2" y="60"/>
                      </a:lnTo>
                      <a:lnTo>
                        <a:pt x="2" y="62"/>
                      </a:lnTo>
                      <a:lnTo>
                        <a:pt x="0" y="66"/>
                      </a:lnTo>
                      <a:lnTo>
                        <a:pt x="0" y="83"/>
                      </a:lnTo>
                      <a:lnTo>
                        <a:pt x="23" y="83"/>
                      </a:lnTo>
                      <a:lnTo>
                        <a:pt x="23" y="69"/>
                      </a:lnTo>
                      <a:lnTo>
                        <a:pt x="25" y="66"/>
                      </a:lnTo>
                      <a:lnTo>
                        <a:pt x="25" y="64"/>
                      </a:lnTo>
                      <a:lnTo>
                        <a:pt x="27" y="60"/>
                      </a:lnTo>
                      <a:lnTo>
                        <a:pt x="27" y="58"/>
                      </a:lnTo>
                      <a:lnTo>
                        <a:pt x="27" y="60"/>
                      </a:lnTo>
                      <a:lnTo>
                        <a:pt x="29" y="56"/>
                      </a:lnTo>
                      <a:lnTo>
                        <a:pt x="31" y="54"/>
                      </a:lnTo>
                      <a:lnTo>
                        <a:pt x="33" y="50"/>
                      </a:lnTo>
                      <a:lnTo>
                        <a:pt x="35" y="48"/>
                      </a:lnTo>
                      <a:lnTo>
                        <a:pt x="37" y="44"/>
                      </a:lnTo>
                      <a:lnTo>
                        <a:pt x="40" y="41"/>
                      </a:lnTo>
                      <a:lnTo>
                        <a:pt x="44" y="37"/>
                      </a:lnTo>
                      <a:lnTo>
                        <a:pt x="48" y="35"/>
                      </a:lnTo>
                      <a:lnTo>
                        <a:pt x="50" y="33"/>
                      </a:lnTo>
                      <a:lnTo>
                        <a:pt x="54" y="31"/>
                      </a:lnTo>
                      <a:lnTo>
                        <a:pt x="56" y="29"/>
                      </a:lnTo>
                      <a:lnTo>
                        <a:pt x="60" y="27"/>
                      </a:lnTo>
                      <a:lnTo>
                        <a:pt x="58" y="27"/>
                      </a:lnTo>
                      <a:lnTo>
                        <a:pt x="60" y="27"/>
                      </a:lnTo>
                      <a:lnTo>
                        <a:pt x="63" y="25"/>
                      </a:lnTo>
                      <a:lnTo>
                        <a:pt x="65" y="25"/>
                      </a:lnTo>
                      <a:lnTo>
                        <a:pt x="69" y="23"/>
                      </a:lnTo>
                      <a:lnTo>
                        <a:pt x="83" y="23"/>
                      </a:lnTo>
                      <a:lnTo>
                        <a:pt x="94" y="23"/>
                      </a:lnTo>
                      <a:lnTo>
                        <a:pt x="98" y="25"/>
                      </a:lnTo>
                      <a:lnTo>
                        <a:pt x="102" y="25"/>
                      </a:lnTo>
                      <a:lnTo>
                        <a:pt x="106" y="27"/>
                      </a:lnTo>
                      <a:lnTo>
                        <a:pt x="108" y="27"/>
                      </a:lnTo>
                      <a:lnTo>
                        <a:pt x="110" y="29"/>
                      </a:lnTo>
                      <a:lnTo>
                        <a:pt x="111" y="31"/>
                      </a:lnTo>
                      <a:lnTo>
                        <a:pt x="115" y="33"/>
                      </a:lnTo>
                      <a:lnTo>
                        <a:pt x="117" y="35"/>
                      </a:lnTo>
                      <a:lnTo>
                        <a:pt x="121" y="37"/>
                      </a:lnTo>
                      <a:lnTo>
                        <a:pt x="125" y="41"/>
                      </a:lnTo>
                      <a:lnTo>
                        <a:pt x="129" y="44"/>
                      </a:lnTo>
                      <a:lnTo>
                        <a:pt x="131" y="48"/>
                      </a:lnTo>
                      <a:lnTo>
                        <a:pt x="133" y="50"/>
                      </a:lnTo>
                      <a:lnTo>
                        <a:pt x="135" y="54"/>
                      </a:lnTo>
                      <a:lnTo>
                        <a:pt x="136" y="56"/>
                      </a:lnTo>
                      <a:lnTo>
                        <a:pt x="138" y="60"/>
                      </a:lnTo>
                      <a:lnTo>
                        <a:pt x="138" y="58"/>
                      </a:lnTo>
                      <a:lnTo>
                        <a:pt x="138" y="60"/>
                      </a:lnTo>
                      <a:lnTo>
                        <a:pt x="140" y="64"/>
                      </a:lnTo>
                      <a:lnTo>
                        <a:pt x="140" y="66"/>
                      </a:lnTo>
                      <a:lnTo>
                        <a:pt x="142" y="69"/>
                      </a:lnTo>
                      <a:lnTo>
                        <a:pt x="142" y="81"/>
                      </a:lnTo>
                      <a:lnTo>
                        <a:pt x="146" y="89"/>
                      </a:lnTo>
                      <a:lnTo>
                        <a:pt x="148" y="75"/>
                      </a:lnTo>
                      <a:lnTo>
                        <a:pt x="142" y="81"/>
                      </a:lnTo>
                      <a:lnTo>
                        <a:pt x="142" y="94"/>
                      </a:lnTo>
                      <a:lnTo>
                        <a:pt x="140" y="98"/>
                      </a:lnTo>
                      <a:lnTo>
                        <a:pt x="140" y="102"/>
                      </a:lnTo>
                      <a:lnTo>
                        <a:pt x="138" y="106"/>
                      </a:lnTo>
                      <a:lnTo>
                        <a:pt x="138" y="108"/>
                      </a:lnTo>
                      <a:lnTo>
                        <a:pt x="136" y="110"/>
                      </a:lnTo>
                      <a:lnTo>
                        <a:pt x="135" y="112"/>
                      </a:lnTo>
                      <a:lnTo>
                        <a:pt x="133" y="115"/>
                      </a:lnTo>
                      <a:lnTo>
                        <a:pt x="131" y="117"/>
                      </a:lnTo>
                      <a:lnTo>
                        <a:pt x="129" y="121"/>
                      </a:lnTo>
                      <a:lnTo>
                        <a:pt x="125" y="125"/>
                      </a:lnTo>
                      <a:lnTo>
                        <a:pt x="121" y="129"/>
                      </a:lnTo>
                      <a:lnTo>
                        <a:pt x="117" y="131"/>
                      </a:lnTo>
                      <a:lnTo>
                        <a:pt x="115" y="133"/>
                      </a:lnTo>
                      <a:lnTo>
                        <a:pt x="111" y="135"/>
                      </a:lnTo>
                      <a:lnTo>
                        <a:pt x="110" y="137"/>
                      </a:lnTo>
                      <a:lnTo>
                        <a:pt x="108" y="138"/>
                      </a:lnTo>
                      <a:lnTo>
                        <a:pt x="106" y="138"/>
                      </a:lnTo>
                      <a:lnTo>
                        <a:pt x="102" y="140"/>
                      </a:lnTo>
                      <a:lnTo>
                        <a:pt x="98" y="140"/>
                      </a:lnTo>
                      <a:lnTo>
                        <a:pt x="94" y="142"/>
                      </a:lnTo>
                      <a:lnTo>
                        <a:pt x="81" y="142"/>
                      </a:lnTo>
                      <a:lnTo>
                        <a:pt x="75" y="148"/>
                      </a:lnTo>
                      <a:lnTo>
                        <a:pt x="88" y="146"/>
                      </a:lnTo>
                      <a:lnTo>
                        <a:pt x="81" y="142"/>
                      </a:lnTo>
                      <a:lnTo>
                        <a:pt x="69" y="142"/>
                      </a:lnTo>
                      <a:lnTo>
                        <a:pt x="65" y="140"/>
                      </a:lnTo>
                      <a:lnTo>
                        <a:pt x="63" y="140"/>
                      </a:lnTo>
                      <a:lnTo>
                        <a:pt x="60" y="138"/>
                      </a:lnTo>
                      <a:lnTo>
                        <a:pt x="58" y="138"/>
                      </a:lnTo>
                      <a:lnTo>
                        <a:pt x="60" y="138"/>
                      </a:lnTo>
                      <a:lnTo>
                        <a:pt x="56" y="137"/>
                      </a:lnTo>
                      <a:lnTo>
                        <a:pt x="54" y="135"/>
                      </a:lnTo>
                      <a:lnTo>
                        <a:pt x="50" y="133"/>
                      </a:lnTo>
                      <a:lnTo>
                        <a:pt x="48" y="131"/>
                      </a:lnTo>
                      <a:lnTo>
                        <a:pt x="44" y="129"/>
                      </a:lnTo>
                      <a:lnTo>
                        <a:pt x="40" y="125"/>
                      </a:lnTo>
                      <a:lnTo>
                        <a:pt x="37" y="121"/>
                      </a:lnTo>
                      <a:lnTo>
                        <a:pt x="35" y="117"/>
                      </a:lnTo>
                      <a:lnTo>
                        <a:pt x="33" y="115"/>
                      </a:lnTo>
                      <a:lnTo>
                        <a:pt x="31" y="112"/>
                      </a:lnTo>
                      <a:lnTo>
                        <a:pt x="29" y="110"/>
                      </a:lnTo>
                      <a:lnTo>
                        <a:pt x="27" y="108"/>
                      </a:lnTo>
                      <a:lnTo>
                        <a:pt x="27" y="106"/>
                      </a:lnTo>
                      <a:lnTo>
                        <a:pt x="25" y="102"/>
                      </a:lnTo>
                      <a:lnTo>
                        <a:pt x="25" y="98"/>
                      </a:lnTo>
                      <a:lnTo>
                        <a:pt x="23" y="94"/>
                      </a:lnTo>
                      <a:lnTo>
                        <a:pt x="23" y="83"/>
                      </a:lnTo>
                      <a:lnTo>
                        <a:pt x="0" y="8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7768" name="Group 21"/>
            <p:cNvGrpSpPr>
              <a:grpSpLocks/>
            </p:cNvGrpSpPr>
            <p:nvPr/>
          </p:nvGrpSpPr>
          <p:grpSpPr bwMode="auto">
            <a:xfrm>
              <a:off x="2972" y="1432"/>
              <a:ext cx="1819" cy="252"/>
              <a:chOff x="2972" y="1432"/>
              <a:chExt cx="1819" cy="252"/>
            </a:xfrm>
          </p:grpSpPr>
          <p:sp>
            <p:nvSpPr>
              <p:cNvPr id="117769" name="Rectangle 22"/>
              <p:cNvSpPr>
                <a:spLocks noChangeArrowheads="1"/>
              </p:cNvSpPr>
              <p:nvPr/>
            </p:nvSpPr>
            <p:spPr bwMode="auto">
              <a:xfrm>
                <a:off x="4663" y="1454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0" name="Rectangle 23"/>
              <p:cNvSpPr>
                <a:spLocks noChangeArrowheads="1"/>
              </p:cNvSpPr>
              <p:nvPr/>
            </p:nvSpPr>
            <p:spPr bwMode="auto">
              <a:xfrm>
                <a:off x="4338" y="1454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1" name="Rectangle 24"/>
              <p:cNvSpPr>
                <a:spLocks noChangeArrowheads="1"/>
              </p:cNvSpPr>
              <p:nvPr/>
            </p:nvSpPr>
            <p:spPr bwMode="auto">
              <a:xfrm>
                <a:off x="4008" y="1454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2" name="Rectangle 25"/>
              <p:cNvSpPr>
                <a:spLocks noChangeArrowheads="1"/>
              </p:cNvSpPr>
              <p:nvPr/>
            </p:nvSpPr>
            <p:spPr bwMode="auto">
              <a:xfrm>
                <a:off x="3743" y="1454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3" name="Rectangle 26"/>
              <p:cNvSpPr>
                <a:spLocks noChangeArrowheads="1"/>
              </p:cNvSpPr>
              <p:nvPr/>
            </p:nvSpPr>
            <p:spPr bwMode="auto">
              <a:xfrm>
                <a:off x="3607" y="1454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4" name="Rectangle 27"/>
              <p:cNvSpPr>
                <a:spLocks noChangeArrowheads="1"/>
              </p:cNvSpPr>
              <p:nvPr/>
            </p:nvSpPr>
            <p:spPr bwMode="auto">
              <a:xfrm>
                <a:off x="3532" y="145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5" name="Rectangle 28"/>
              <p:cNvSpPr>
                <a:spLocks noChangeArrowheads="1"/>
              </p:cNvSpPr>
              <p:nvPr/>
            </p:nvSpPr>
            <p:spPr bwMode="auto">
              <a:xfrm>
                <a:off x="3389" y="1454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6" name="Rectangle 29"/>
              <p:cNvSpPr>
                <a:spLocks noChangeArrowheads="1"/>
              </p:cNvSpPr>
              <p:nvPr/>
            </p:nvSpPr>
            <p:spPr bwMode="auto">
              <a:xfrm>
                <a:off x="3313" y="145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7" name="Rectangle 30"/>
              <p:cNvSpPr>
                <a:spLocks noChangeArrowheads="1"/>
              </p:cNvSpPr>
              <p:nvPr/>
            </p:nvSpPr>
            <p:spPr bwMode="auto">
              <a:xfrm>
                <a:off x="3166" y="1454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8" name="Rectangle 31"/>
              <p:cNvSpPr>
                <a:spLocks noChangeArrowheads="1"/>
              </p:cNvSpPr>
              <p:nvPr/>
            </p:nvSpPr>
            <p:spPr bwMode="auto">
              <a:xfrm>
                <a:off x="3091" y="1454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(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79" name="Rectangle 32"/>
              <p:cNvSpPr>
                <a:spLocks noChangeArrowheads="1"/>
              </p:cNvSpPr>
              <p:nvPr/>
            </p:nvSpPr>
            <p:spPr bwMode="auto">
              <a:xfrm>
                <a:off x="2972" y="1454"/>
                <a:ext cx="11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F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0" name="Rectangle 33"/>
              <p:cNvSpPr>
                <a:spLocks noChangeArrowheads="1"/>
              </p:cNvSpPr>
              <p:nvPr/>
            </p:nvSpPr>
            <p:spPr bwMode="auto">
              <a:xfrm>
                <a:off x="4515" y="1432"/>
                <a:ext cx="10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1" name="Rectangle 34"/>
              <p:cNvSpPr>
                <a:spLocks noChangeArrowheads="1"/>
              </p:cNvSpPr>
              <p:nvPr/>
            </p:nvSpPr>
            <p:spPr bwMode="auto">
              <a:xfrm>
                <a:off x="4190" y="1432"/>
                <a:ext cx="10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2" name="Rectangle 35"/>
              <p:cNvSpPr>
                <a:spLocks noChangeArrowheads="1"/>
              </p:cNvSpPr>
              <p:nvPr/>
            </p:nvSpPr>
            <p:spPr bwMode="auto">
              <a:xfrm>
                <a:off x="3853" y="1432"/>
                <a:ext cx="24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=   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783" name="Line 36"/>
              <p:cNvSpPr>
                <a:spLocks noChangeShapeType="1"/>
              </p:cNvSpPr>
              <p:nvPr/>
            </p:nvSpPr>
            <p:spPr bwMode="auto">
              <a:xfrm>
                <a:off x="3986" y="1463"/>
                <a:ext cx="15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84" name="Line 37"/>
              <p:cNvSpPr>
                <a:spLocks noChangeShapeType="1"/>
              </p:cNvSpPr>
              <p:nvPr/>
            </p:nvSpPr>
            <p:spPr bwMode="auto">
              <a:xfrm>
                <a:off x="4321" y="1476"/>
                <a:ext cx="15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785" name="Line 38"/>
              <p:cNvSpPr>
                <a:spLocks noChangeShapeType="1"/>
              </p:cNvSpPr>
              <p:nvPr/>
            </p:nvSpPr>
            <p:spPr bwMode="auto">
              <a:xfrm>
                <a:off x="4636" y="1472"/>
                <a:ext cx="15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pic>
        <p:nvPicPr>
          <p:cNvPr id="117766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850" y="5795963"/>
            <a:ext cx="4567238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DC44DFB-541E-4A65-A9DA-FEEE291D199A}" type="slidenum">
              <a:rPr lang="en-US"/>
              <a:pPr/>
              <a:t>111</a:t>
            </a:fld>
            <a:endParaRPr lang="en-US"/>
          </a:p>
        </p:txBody>
      </p:sp>
      <p:sp>
        <p:nvSpPr>
          <p:cNvPr id="118787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34963"/>
            <a:ext cx="7772400" cy="649287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Observations on the NAND Gate:                  1. The NAND is </a:t>
            </a:r>
            <a:r>
              <a:rPr lang="en-US" sz="2800" smtClean="0">
                <a:solidFill>
                  <a:srgbClr val="FF0000"/>
                </a:solidFill>
              </a:rPr>
              <a:t>not</a:t>
            </a:r>
            <a:r>
              <a:rPr lang="en-US" sz="2800" smtClean="0">
                <a:solidFill>
                  <a:srgbClr val="000066"/>
                </a:solidFill>
              </a:rPr>
              <a:t> Associative</a:t>
            </a:r>
            <a:endParaRPr lang="en-US" sz="2800" b="0" smtClean="0">
              <a:solidFill>
                <a:srgbClr val="000066"/>
              </a:solidFill>
            </a:endParaRPr>
          </a:p>
        </p:txBody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50950"/>
            <a:ext cx="9144000" cy="56070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NAND usually does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have an operation symbol defined like the “.” for the AND and the “+” for the OR</a:t>
            </a:r>
          </a:p>
          <a:p>
            <a:pPr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This is because NAND is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associative and we have difficulty dealing with non-associative arithmetic!:</a:t>
            </a: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i.e. the n-input NAND function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can not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be derived from a sequence of 2-input NAND operations</a:t>
            </a:r>
          </a:p>
          <a:p>
            <a:pPr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But it can be derived as a sequence 2-input AND operation (which is associative) followed by a </a:t>
            </a:r>
            <a:r>
              <a:rPr lang="en-US" sz="2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single final inversion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118789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238" y="3235325"/>
            <a:ext cx="1628775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8790" name="Group 14"/>
          <p:cNvGrpSpPr>
            <a:grpSpLocks/>
          </p:cNvGrpSpPr>
          <p:nvPr/>
        </p:nvGrpSpPr>
        <p:grpSpPr bwMode="auto">
          <a:xfrm>
            <a:off x="785813" y="2625725"/>
            <a:ext cx="5457825" cy="512763"/>
            <a:chOff x="495" y="1654"/>
            <a:chExt cx="3438" cy="323"/>
          </a:xfrm>
        </p:grpSpPr>
        <p:sp>
          <p:nvSpPr>
            <p:cNvPr id="118794" name="Text Box 7"/>
            <p:cNvSpPr txBox="1">
              <a:spLocks noChangeArrowheads="1"/>
            </p:cNvSpPr>
            <p:nvPr/>
          </p:nvSpPr>
          <p:spPr bwMode="auto">
            <a:xfrm>
              <a:off x="1999" y="1669"/>
              <a:ext cx="230" cy="308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b="0">
                  <a:latin typeface="Arial" pitchFamily="34" charset="0"/>
                  <a:cs typeface="Arial" pitchFamily="34" charset="0"/>
                </a:rPr>
                <a:t>≠</a:t>
              </a:r>
            </a:p>
          </p:txBody>
        </p:sp>
        <p:pic>
          <p:nvPicPr>
            <p:cNvPr id="118795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" y="1669"/>
              <a:ext cx="1423" cy="299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</p:pic>
        <p:pic>
          <p:nvPicPr>
            <p:cNvPr id="118796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22" y="1654"/>
              <a:ext cx="1611" cy="306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</p:pic>
      </p:grpSp>
      <p:pic>
        <p:nvPicPr>
          <p:cNvPr id="118791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7188" y="3160713"/>
            <a:ext cx="1658937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2" name="Rectangle 16"/>
          <p:cNvSpPr>
            <a:spLocks noChangeArrowheads="1"/>
          </p:cNvSpPr>
          <p:nvPr/>
        </p:nvSpPr>
        <p:spPr bwMode="auto">
          <a:xfrm>
            <a:off x="5486400" y="4445000"/>
            <a:ext cx="288925" cy="984250"/>
          </a:xfrm>
          <a:prstGeom prst="rect">
            <a:avLst/>
          </a:prstGeom>
          <a:solidFill>
            <a:srgbClr val="FF0000">
              <a:alpha val="2901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8793" name="Text Box 18"/>
          <p:cNvSpPr txBox="1">
            <a:spLocks noChangeArrowheads="1"/>
          </p:cNvSpPr>
          <p:nvPr/>
        </p:nvSpPr>
        <p:spPr bwMode="auto">
          <a:xfrm>
            <a:off x="3198813" y="4167188"/>
            <a:ext cx="365125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≠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3F1F5D5-517D-41FC-9C1B-F843B050764B}" type="slidenum">
              <a:rPr lang="en-US"/>
              <a:pPr/>
              <a:t>112</a:t>
            </a:fld>
            <a:endParaRPr lang="en-US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3854450" cy="5410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Universal gate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– is a gate that can be used to implement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any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Boolean function through implementing the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basic logic operations: </a:t>
            </a: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(AND, OR, and NOT)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(advantage)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NAND gate is a universal gate as shown opposite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NAND gate is the natural implementation for the simplest and fastest electronic circuits</a:t>
            </a:r>
          </a:p>
          <a:p>
            <a:pPr>
              <a:lnSpc>
                <a:spcPct val="80000"/>
              </a:lnSpc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19812" name="Rectangle 5"/>
          <p:cNvSpPr>
            <a:spLocks noChangeArrowheads="1"/>
          </p:cNvSpPr>
          <p:nvPr/>
        </p:nvSpPr>
        <p:spPr bwMode="auto">
          <a:xfrm>
            <a:off x="576263" y="300038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66"/>
                </a:solidFill>
                <a:latin typeface="Helvetica" pitchFamily="34" charset="0"/>
              </a:rPr>
              <a:t>Observations on the NAND Gate:                  2. The NAND is a Universal Gate</a:t>
            </a:r>
            <a:endParaRPr lang="en-US" sz="2800" b="0">
              <a:solidFill>
                <a:srgbClr val="000066"/>
              </a:solidFill>
              <a:latin typeface="Helvetica" pitchFamily="34" charset="0"/>
            </a:endParaRPr>
          </a:p>
        </p:txBody>
      </p:sp>
      <p:pic>
        <p:nvPicPr>
          <p:cNvPr id="11981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6175" y="1320800"/>
            <a:ext cx="545782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4" name="Text Box 7"/>
          <p:cNvSpPr txBox="1">
            <a:spLocks noChangeArrowheads="1"/>
          </p:cNvSpPr>
          <p:nvPr/>
        </p:nvSpPr>
        <p:spPr bwMode="auto">
          <a:xfrm>
            <a:off x="4632325" y="1906588"/>
            <a:ext cx="3937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or 1</a:t>
            </a:r>
          </a:p>
        </p:txBody>
      </p:sp>
      <p:sp>
        <p:nvSpPr>
          <p:cNvPr id="119815" name="Line 8"/>
          <p:cNvSpPr>
            <a:spLocks noChangeShapeType="1"/>
          </p:cNvSpPr>
          <p:nvPr/>
        </p:nvSpPr>
        <p:spPr bwMode="auto">
          <a:xfrm flipV="1">
            <a:off x="4838700" y="1804988"/>
            <a:ext cx="173038" cy="104775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F9DB050-A01F-4B74-BF9E-D7C4F31C2E00}" type="slidenum">
              <a:rPr lang="en-US"/>
              <a:pPr/>
              <a:t>113</a:t>
            </a:fld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8" y="1279525"/>
            <a:ext cx="7772400" cy="5027613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The basic NOR gate has the following        symbol, illustrated for three inputs:</a:t>
            </a:r>
          </a:p>
          <a:p>
            <a:pPr lvl="1"/>
            <a:r>
              <a:rPr lang="en-US" sz="3200" smtClean="0">
                <a:cs typeface="Times New Roman" pitchFamily="18" charset="0"/>
              </a:rPr>
              <a:t>OR-Invert (NOR)</a:t>
            </a:r>
          </a:p>
          <a:p>
            <a:pPr lvl="1"/>
            <a:endParaRPr lang="en-US" sz="3200" smtClean="0">
              <a:cs typeface="Times New Roman" pitchFamily="18" charset="0"/>
            </a:endParaRPr>
          </a:p>
          <a:p>
            <a:endParaRPr lang="en-US" sz="1400" smtClean="0">
              <a:cs typeface="Times New Roman" pitchFamily="18" charset="0"/>
            </a:endParaRPr>
          </a:p>
          <a:p>
            <a:endParaRPr lang="en-US" sz="2800" smtClean="0">
              <a:cs typeface="Times New Roman" pitchFamily="18" charset="0"/>
            </a:endParaRPr>
          </a:p>
          <a:p>
            <a:r>
              <a:rPr lang="en-US" sz="2800" smtClean="0">
                <a:cs typeface="Times New Roman" pitchFamily="18" charset="0"/>
              </a:rPr>
              <a:t>NOR represents </a:t>
            </a:r>
            <a:r>
              <a:rPr lang="en-US" sz="2800" u="sng" smtClean="0">
                <a:cs typeface="Times New Roman" pitchFamily="18" charset="0"/>
              </a:rPr>
              <a:t>OR NOT</a:t>
            </a:r>
            <a:r>
              <a:rPr lang="en-US" sz="2800" smtClean="0">
                <a:cs typeface="Times New Roman" pitchFamily="18" charset="0"/>
              </a:rPr>
              <a:t>, i. e., the OR function followed by a NOT.  The symbol shown is an OR-Invert.   The small circle (“</a:t>
            </a:r>
            <a:r>
              <a:rPr lang="en-US" sz="2800" smtClean="0">
                <a:solidFill>
                  <a:srgbClr val="6600FF"/>
                </a:solidFill>
                <a:cs typeface="Times New Roman" pitchFamily="18" charset="0"/>
              </a:rPr>
              <a:t>bubble</a:t>
            </a:r>
            <a:r>
              <a:rPr lang="en-US" sz="2800" smtClean="0">
                <a:cs typeface="Times New Roman" pitchFamily="18" charset="0"/>
              </a:rPr>
              <a:t>”) represents the invert function. </a:t>
            </a:r>
          </a:p>
        </p:txBody>
      </p:sp>
      <p:grpSp>
        <p:nvGrpSpPr>
          <p:cNvPr id="120836" name="Group 4"/>
          <p:cNvGrpSpPr>
            <a:grpSpLocks/>
          </p:cNvGrpSpPr>
          <p:nvPr/>
        </p:nvGrpSpPr>
        <p:grpSpPr bwMode="auto">
          <a:xfrm>
            <a:off x="960438" y="3043238"/>
            <a:ext cx="5476875" cy="968375"/>
            <a:chOff x="1137" y="1845"/>
            <a:chExt cx="3450" cy="610"/>
          </a:xfrm>
        </p:grpSpPr>
        <p:grpSp>
          <p:nvGrpSpPr>
            <p:cNvPr id="120839" name="Group 5"/>
            <p:cNvGrpSpPr>
              <a:grpSpLocks/>
            </p:cNvGrpSpPr>
            <p:nvPr/>
          </p:nvGrpSpPr>
          <p:grpSpPr bwMode="auto">
            <a:xfrm>
              <a:off x="1137" y="1845"/>
              <a:ext cx="1824" cy="610"/>
              <a:chOff x="1137" y="1845"/>
              <a:chExt cx="1824" cy="610"/>
            </a:xfrm>
          </p:grpSpPr>
          <p:sp>
            <p:nvSpPr>
              <p:cNvPr id="120856" name="Freeform 6"/>
              <p:cNvSpPr>
                <a:spLocks/>
              </p:cNvSpPr>
              <p:nvPr/>
            </p:nvSpPr>
            <p:spPr bwMode="auto">
              <a:xfrm>
                <a:off x="2614" y="2127"/>
                <a:ext cx="347" cy="23"/>
              </a:xfrm>
              <a:custGeom>
                <a:avLst/>
                <a:gdLst>
                  <a:gd name="T0" fmla="*/ 11 w 347"/>
                  <a:gd name="T1" fmla="*/ 0 h 23"/>
                  <a:gd name="T2" fmla="*/ 7 w 347"/>
                  <a:gd name="T3" fmla="*/ 0 h 23"/>
                  <a:gd name="T4" fmla="*/ 4 w 347"/>
                  <a:gd name="T5" fmla="*/ 4 h 23"/>
                  <a:gd name="T6" fmla="*/ 0 w 347"/>
                  <a:gd name="T7" fmla="*/ 8 h 23"/>
                  <a:gd name="T8" fmla="*/ 0 w 347"/>
                  <a:gd name="T9" fmla="*/ 15 h 23"/>
                  <a:gd name="T10" fmla="*/ 4 w 347"/>
                  <a:gd name="T11" fmla="*/ 19 h 23"/>
                  <a:gd name="T12" fmla="*/ 7 w 347"/>
                  <a:gd name="T13" fmla="*/ 23 h 23"/>
                  <a:gd name="T14" fmla="*/ 340 w 347"/>
                  <a:gd name="T15" fmla="*/ 23 h 23"/>
                  <a:gd name="T16" fmla="*/ 344 w 347"/>
                  <a:gd name="T17" fmla="*/ 19 h 23"/>
                  <a:gd name="T18" fmla="*/ 347 w 347"/>
                  <a:gd name="T19" fmla="*/ 15 h 23"/>
                  <a:gd name="T20" fmla="*/ 347 w 347"/>
                  <a:gd name="T21" fmla="*/ 8 h 23"/>
                  <a:gd name="T22" fmla="*/ 344 w 347"/>
                  <a:gd name="T23" fmla="*/ 4 h 23"/>
                  <a:gd name="T24" fmla="*/ 340 w 347"/>
                  <a:gd name="T25" fmla="*/ 0 h 23"/>
                  <a:gd name="T26" fmla="*/ 336 w 347"/>
                  <a:gd name="T27" fmla="*/ 0 h 23"/>
                  <a:gd name="T28" fmla="*/ 11 w 347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7"/>
                  <a:gd name="T46" fmla="*/ 0 h 23"/>
                  <a:gd name="T47" fmla="*/ 347 w 347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7" h="23">
                    <a:moveTo>
                      <a:pt x="11" y="0"/>
                    </a:moveTo>
                    <a:lnTo>
                      <a:pt x="7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7" y="23"/>
                    </a:lnTo>
                    <a:lnTo>
                      <a:pt x="340" y="23"/>
                    </a:lnTo>
                    <a:lnTo>
                      <a:pt x="344" y="19"/>
                    </a:lnTo>
                    <a:lnTo>
                      <a:pt x="347" y="15"/>
                    </a:lnTo>
                    <a:lnTo>
                      <a:pt x="347" y="8"/>
                    </a:lnTo>
                    <a:lnTo>
                      <a:pt x="344" y="4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57" name="Rectangle 7"/>
              <p:cNvSpPr>
                <a:spLocks noChangeArrowheads="1"/>
              </p:cNvSpPr>
              <p:nvPr/>
            </p:nvSpPr>
            <p:spPr bwMode="auto">
              <a:xfrm>
                <a:off x="1137" y="1887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8" name="Rectangle 8"/>
              <p:cNvSpPr>
                <a:spLocks noChangeArrowheads="1"/>
              </p:cNvSpPr>
              <p:nvPr/>
            </p:nvSpPr>
            <p:spPr bwMode="auto">
              <a:xfrm>
                <a:off x="1137" y="2068"/>
                <a:ext cx="10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9" name="Rectangle 9"/>
              <p:cNvSpPr>
                <a:spLocks noChangeArrowheads="1"/>
              </p:cNvSpPr>
              <p:nvPr/>
            </p:nvSpPr>
            <p:spPr bwMode="auto">
              <a:xfrm>
                <a:off x="1137" y="2282"/>
                <a:ext cx="9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60" name="Freeform 10"/>
              <p:cNvSpPr>
                <a:spLocks/>
              </p:cNvSpPr>
              <p:nvPr/>
            </p:nvSpPr>
            <p:spPr bwMode="auto">
              <a:xfrm>
                <a:off x="1306" y="1918"/>
                <a:ext cx="490" cy="23"/>
              </a:xfrm>
              <a:custGeom>
                <a:avLst/>
                <a:gdLst>
                  <a:gd name="T0" fmla="*/ 12 w 490"/>
                  <a:gd name="T1" fmla="*/ 0 h 23"/>
                  <a:gd name="T2" fmla="*/ 8 w 490"/>
                  <a:gd name="T3" fmla="*/ 0 h 23"/>
                  <a:gd name="T4" fmla="*/ 4 w 490"/>
                  <a:gd name="T5" fmla="*/ 4 h 23"/>
                  <a:gd name="T6" fmla="*/ 0 w 490"/>
                  <a:gd name="T7" fmla="*/ 8 h 23"/>
                  <a:gd name="T8" fmla="*/ 0 w 490"/>
                  <a:gd name="T9" fmla="*/ 15 h 23"/>
                  <a:gd name="T10" fmla="*/ 4 w 490"/>
                  <a:gd name="T11" fmla="*/ 19 h 23"/>
                  <a:gd name="T12" fmla="*/ 8 w 490"/>
                  <a:gd name="T13" fmla="*/ 23 h 23"/>
                  <a:gd name="T14" fmla="*/ 482 w 490"/>
                  <a:gd name="T15" fmla="*/ 23 h 23"/>
                  <a:gd name="T16" fmla="*/ 486 w 490"/>
                  <a:gd name="T17" fmla="*/ 19 h 23"/>
                  <a:gd name="T18" fmla="*/ 490 w 490"/>
                  <a:gd name="T19" fmla="*/ 15 h 23"/>
                  <a:gd name="T20" fmla="*/ 490 w 490"/>
                  <a:gd name="T21" fmla="*/ 8 h 23"/>
                  <a:gd name="T22" fmla="*/ 486 w 490"/>
                  <a:gd name="T23" fmla="*/ 4 h 23"/>
                  <a:gd name="T24" fmla="*/ 482 w 490"/>
                  <a:gd name="T25" fmla="*/ 0 h 23"/>
                  <a:gd name="T26" fmla="*/ 478 w 490"/>
                  <a:gd name="T27" fmla="*/ 0 h 23"/>
                  <a:gd name="T28" fmla="*/ 12 w 490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0"/>
                  <a:gd name="T46" fmla="*/ 0 h 23"/>
                  <a:gd name="T47" fmla="*/ 490 w 490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0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482" y="23"/>
                    </a:lnTo>
                    <a:lnTo>
                      <a:pt x="486" y="19"/>
                    </a:lnTo>
                    <a:lnTo>
                      <a:pt x="490" y="15"/>
                    </a:lnTo>
                    <a:lnTo>
                      <a:pt x="490" y="8"/>
                    </a:lnTo>
                    <a:lnTo>
                      <a:pt x="486" y="4"/>
                    </a:lnTo>
                    <a:lnTo>
                      <a:pt x="482" y="0"/>
                    </a:lnTo>
                    <a:lnTo>
                      <a:pt x="478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1" name="Freeform 11"/>
              <p:cNvSpPr>
                <a:spLocks/>
              </p:cNvSpPr>
              <p:nvPr/>
            </p:nvSpPr>
            <p:spPr bwMode="auto">
              <a:xfrm>
                <a:off x="1306" y="2133"/>
                <a:ext cx="526" cy="23"/>
              </a:xfrm>
              <a:custGeom>
                <a:avLst/>
                <a:gdLst>
                  <a:gd name="T0" fmla="*/ 12 w 526"/>
                  <a:gd name="T1" fmla="*/ 0 h 23"/>
                  <a:gd name="T2" fmla="*/ 8 w 526"/>
                  <a:gd name="T3" fmla="*/ 0 h 23"/>
                  <a:gd name="T4" fmla="*/ 4 w 526"/>
                  <a:gd name="T5" fmla="*/ 4 h 23"/>
                  <a:gd name="T6" fmla="*/ 0 w 526"/>
                  <a:gd name="T7" fmla="*/ 7 h 23"/>
                  <a:gd name="T8" fmla="*/ 0 w 526"/>
                  <a:gd name="T9" fmla="*/ 15 h 23"/>
                  <a:gd name="T10" fmla="*/ 4 w 526"/>
                  <a:gd name="T11" fmla="*/ 19 h 23"/>
                  <a:gd name="T12" fmla="*/ 8 w 526"/>
                  <a:gd name="T13" fmla="*/ 23 h 23"/>
                  <a:gd name="T14" fmla="*/ 518 w 526"/>
                  <a:gd name="T15" fmla="*/ 23 h 23"/>
                  <a:gd name="T16" fmla="*/ 522 w 526"/>
                  <a:gd name="T17" fmla="*/ 19 h 23"/>
                  <a:gd name="T18" fmla="*/ 526 w 526"/>
                  <a:gd name="T19" fmla="*/ 15 h 23"/>
                  <a:gd name="T20" fmla="*/ 526 w 526"/>
                  <a:gd name="T21" fmla="*/ 7 h 23"/>
                  <a:gd name="T22" fmla="*/ 522 w 526"/>
                  <a:gd name="T23" fmla="*/ 4 h 23"/>
                  <a:gd name="T24" fmla="*/ 518 w 526"/>
                  <a:gd name="T25" fmla="*/ 0 h 23"/>
                  <a:gd name="T26" fmla="*/ 515 w 526"/>
                  <a:gd name="T27" fmla="*/ 0 h 23"/>
                  <a:gd name="T28" fmla="*/ 12 w 526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26"/>
                  <a:gd name="T46" fmla="*/ 0 h 23"/>
                  <a:gd name="T47" fmla="*/ 526 w 526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26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518" y="23"/>
                    </a:lnTo>
                    <a:lnTo>
                      <a:pt x="522" y="19"/>
                    </a:lnTo>
                    <a:lnTo>
                      <a:pt x="526" y="15"/>
                    </a:lnTo>
                    <a:lnTo>
                      <a:pt x="526" y="7"/>
                    </a:lnTo>
                    <a:lnTo>
                      <a:pt x="522" y="4"/>
                    </a:lnTo>
                    <a:lnTo>
                      <a:pt x="518" y="0"/>
                    </a:lnTo>
                    <a:lnTo>
                      <a:pt x="515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2" name="Freeform 12"/>
              <p:cNvSpPr>
                <a:spLocks/>
              </p:cNvSpPr>
              <p:nvPr/>
            </p:nvSpPr>
            <p:spPr bwMode="auto">
              <a:xfrm>
                <a:off x="1306" y="2350"/>
                <a:ext cx="490" cy="23"/>
              </a:xfrm>
              <a:custGeom>
                <a:avLst/>
                <a:gdLst>
                  <a:gd name="T0" fmla="*/ 12 w 490"/>
                  <a:gd name="T1" fmla="*/ 0 h 23"/>
                  <a:gd name="T2" fmla="*/ 8 w 490"/>
                  <a:gd name="T3" fmla="*/ 0 h 23"/>
                  <a:gd name="T4" fmla="*/ 4 w 490"/>
                  <a:gd name="T5" fmla="*/ 3 h 23"/>
                  <a:gd name="T6" fmla="*/ 0 w 490"/>
                  <a:gd name="T7" fmla="*/ 7 h 23"/>
                  <a:gd name="T8" fmla="*/ 0 w 490"/>
                  <a:gd name="T9" fmla="*/ 15 h 23"/>
                  <a:gd name="T10" fmla="*/ 4 w 490"/>
                  <a:gd name="T11" fmla="*/ 19 h 23"/>
                  <a:gd name="T12" fmla="*/ 8 w 490"/>
                  <a:gd name="T13" fmla="*/ 23 h 23"/>
                  <a:gd name="T14" fmla="*/ 482 w 490"/>
                  <a:gd name="T15" fmla="*/ 23 h 23"/>
                  <a:gd name="T16" fmla="*/ 486 w 490"/>
                  <a:gd name="T17" fmla="*/ 19 h 23"/>
                  <a:gd name="T18" fmla="*/ 490 w 490"/>
                  <a:gd name="T19" fmla="*/ 15 h 23"/>
                  <a:gd name="T20" fmla="*/ 490 w 490"/>
                  <a:gd name="T21" fmla="*/ 7 h 23"/>
                  <a:gd name="T22" fmla="*/ 486 w 490"/>
                  <a:gd name="T23" fmla="*/ 3 h 23"/>
                  <a:gd name="T24" fmla="*/ 482 w 490"/>
                  <a:gd name="T25" fmla="*/ 0 h 23"/>
                  <a:gd name="T26" fmla="*/ 478 w 490"/>
                  <a:gd name="T27" fmla="*/ 0 h 23"/>
                  <a:gd name="T28" fmla="*/ 12 w 490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90"/>
                  <a:gd name="T46" fmla="*/ 0 h 23"/>
                  <a:gd name="T47" fmla="*/ 490 w 490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90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3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482" y="23"/>
                    </a:lnTo>
                    <a:lnTo>
                      <a:pt x="486" y="19"/>
                    </a:lnTo>
                    <a:lnTo>
                      <a:pt x="490" y="15"/>
                    </a:lnTo>
                    <a:lnTo>
                      <a:pt x="490" y="7"/>
                    </a:lnTo>
                    <a:lnTo>
                      <a:pt x="486" y="3"/>
                    </a:lnTo>
                    <a:lnTo>
                      <a:pt x="482" y="0"/>
                    </a:lnTo>
                    <a:lnTo>
                      <a:pt x="478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3" name="Freeform 13"/>
              <p:cNvSpPr>
                <a:spLocks/>
              </p:cNvSpPr>
              <p:nvPr/>
            </p:nvSpPr>
            <p:spPr bwMode="auto">
              <a:xfrm>
                <a:off x="2458" y="2062"/>
                <a:ext cx="165" cy="165"/>
              </a:xfrm>
              <a:custGeom>
                <a:avLst/>
                <a:gdLst>
                  <a:gd name="T0" fmla="*/ 2 w 165"/>
                  <a:gd name="T1" fmla="*/ 105 h 165"/>
                  <a:gd name="T2" fmla="*/ 12 w 165"/>
                  <a:gd name="T3" fmla="*/ 126 h 165"/>
                  <a:gd name="T4" fmla="*/ 21 w 165"/>
                  <a:gd name="T5" fmla="*/ 140 h 165"/>
                  <a:gd name="T6" fmla="*/ 33 w 165"/>
                  <a:gd name="T7" fmla="*/ 149 h 165"/>
                  <a:gd name="T8" fmla="*/ 44 w 165"/>
                  <a:gd name="T9" fmla="*/ 157 h 165"/>
                  <a:gd name="T10" fmla="*/ 62 w 165"/>
                  <a:gd name="T11" fmla="*/ 163 h 165"/>
                  <a:gd name="T12" fmla="*/ 89 w 165"/>
                  <a:gd name="T13" fmla="*/ 165 h 165"/>
                  <a:gd name="T14" fmla="*/ 110 w 165"/>
                  <a:gd name="T15" fmla="*/ 161 h 165"/>
                  <a:gd name="T16" fmla="*/ 131 w 165"/>
                  <a:gd name="T17" fmla="*/ 151 h 165"/>
                  <a:gd name="T18" fmla="*/ 140 w 165"/>
                  <a:gd name="T19" fmla="*/ 140 h 165"/>
                  <a:gd name="T20" fmla="*/ 152 w 165"/>
                  <a:gd name="T21" fmla="*/ 130 h 165"/>
                  <a:gd name="T22" fmla="*/ 162 w 165"/>
                  <a:gd name="T23" fmla="*/ 109 h 165"/>
                  <a:gd name="T24" fmla="*/ 165 w 165"/>
                  <a:gd name="T25" fmla="*/ 88 h 165"/>
                  <a:gd name="T26" fmla="*/ 163 w 165"/>
                  <a:gd name="T27" fmla="*/ 61 h 165"/>
                  <a:gd name="T28" fmla="*/ 158 w 165"/>
                  <a:gd name="T29" fmla="*/ 44 h 165"/>
                  <a:gd name="T30" fmla="*/ 150 w 165"/>
                  <a:gd name="T31" fmla="*/ 32 h 165"/>
                  <a:gd name="T32" fmla="*/ 140 w 165"/>
                  <a:gd name="T33" fmla="*/ 21 h 165"/>
                  <a:gd name="T34" fmla="*/ 127 w 165"/>
                  <a:gd name="T35" fmla="*/ 11 h 165"/>
                  <a:gd name="T36" fmla="*/ 106 w 165"/>
                  <a:gd name="T37" fmla="*/ 2 h 165"/>
                  <a:gd name="T38" fmla="*/ 62 w 165"/>
                  <a:gd name="T39" fmla="*/ 2 h 165"/>
                  <a:gd name="T40" fmla="*/ 44 w 165"/>
                  <a:gd name="T41" fmla="*/ 7 h 165"/>
                  <a:gd name="T42" fmla="*/ 33 w 165"/>
                  <a:gd name="T43" fmla="*/ 15 h 165"/>
                  <a:gd name="T44" fmla="*/ 21 w 165"/>
                  <a:gd name="T45" fmla="*/ 25 h 165"/>
                  <a:gd name="T46" fmla="*/ 12 w 165"/>
                  <a:gd name="T47" fmla="*/ 38 h 165"/>
                  <a:gd name="T48" fmla="*/ 4 w 165"/>
                  <a:gd name="T49" fmla="*/ 55 h 165"/>
                  <a:gd name="T50" fmla="*/ 0 w 165"/>
                  <a:gd name="T51" fmla="*/ 82 h 165"/>
                  <a:gd name="T52" fmla="*/ 25 w 165"/>
                  <a:gd name="T53" fmla="*/ 63 h 165"/>
                  <a:gd name="T54" fmla="*/ 29 w 165"/>
                  <a:gd name="T55" fmla="*/ 55 h 165"/>
                  <a:gd name="T56" fmla="*/ 37 w 165"/>
                  <a:gd name="T57" fmla="*/ 44 h 165"/>
                  <a:gd name="T58" fmla="*/ 50 w 165"/>
                  <a:gd name="T59" fmla="*/ 32 h 165"/>
                  <a:gd name="T60" fmla="*/ 58 w 165"/>
                  <a:gd name="T61" fmla="*/ 27 h 165"/>
                  <a:gd name="T62" fmla="*/ 69 w 165"/>
                  <a:gd name="T63" fmla="*/ 23 h 165"/>
                  <a:gd name="T64" fmla="*/ 102 w 165"/>
                  <a:gd name="T65" fmla="*/ 25 h 165"/>
                  <a:gd name="T66" fmla="*/ 112 w 165"/>
                  <a:gd name="T67" fmla="*/ 31 h 165"/>
                  <a:gd name="T68" fmla="*/ 125 w 165"/>
                  <a:gd name="T69" fmla="*/ 40 h 165"/>
                  <a:gd name="T70" fmla="*/ 135 w 165"/>
                  <a:gd name="T71" fmla="*/ 54 h 165"/>
                  <a:gd name="T72" fmla="*/ 138 w 165"/>
                  <a:gd name="T73" fmla="*/ 59 h 165"/>
                  <a:gd name="T74" fmla="*/ 142 w 165"/>
                  <a:gd name="T75" fmla="*/ 80 h 165"/>
                  <a:gd name="T76" fmla="*/ 142 w 165"/>
                  <a:gd name="T77" fmla="*/ 94 h 165"/>
                  <a:gd name="T78" fmla="*/ 138 w 165"/>
                  <a:gd name="T79" fmla="*/ 107 h 165"/>
                  <a:gd name="T80" fmla="*/ 131 w 165"/>
                  <a:gd name="T81" fmla="*/ 117 h 165"/>
                  <a:gd name="T82" fmla="*/ 117 w 165"/>
                  <a:gd name="T83" fmla="*/ 130 h 165"/>
                  <a:gd name="T84" fmla="*/ 108 w 165"/>
                  <a:gd name="T85" fmla="*/ 138 h 165"/>
                  <a:gd name="T86" fmla="*/ 94 w 165"/>
                  <a:gd name="T87" fmla="*/ 142 h 165"/>
                  <a:gd name="T88" fmla="*/ 81 w 165"/>
                  <a:gd name="T89" fmla="*/ 142 h 165"/>
                  <a:gd name="T90" fmla="*/ 60 w 165"/>
                  <a:gd name="T91" fmla="*/ 138 h 165"/>
                  <a:gd name="T92" fmla="*/ 54 w 165"/>
                  <a:gd name="T93" fmla="*/ 134 h 165"/>
                  <a:gd name="T94" fmla="*/ 41 w 165"/>
                  <a:gd name="T95" fmla="*/ 125 h 165"/>
                  <a:gd name="T96" fmla="*/ 31 w 165"/>
                  <a:gd name="T97" fmla="*/ 111 h 165"/>
                  <a:gd name="T98" fmla="*/ 25 w 165"/>
                  <a:gd name="T99" fmla="*/ 102 h 165"/>
                  <a:gd name="T100" fmla="*/ 0 w 165"/>
                  <a:gd name="T101" fmla="*/ 82 h 1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5"/>
                  <a:gd name="T154" fmla="*/ 0 h 165"/>
                  <a:gd name="T155" fmla="*/ 165 w 165"/>
                  <a:gd name="T156" fmla="*/ 165 h 1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5" h="165">
                    <a:moveTo>
                      <a:pt x="0" y="82"/>
                    </a:moveTo>
                    <a:lnTo>
                      <a:pt x="0" y="98"/>
                    </a:lnTo>
                    <a:lnTo>
                      <a:pt x="2" y="102"/>
                    </a:lnTo>
                    <a:lnTo>
                      <a:pt x="2" y="105"/>
                    </a:lnTo>
                    <a:lnTo>
                      <a:pt x="4" y="109"/>
                    </a:lnTo>
                    <a:lnTo>
                      <a:pt x="4" y="111"/>
                    </a:lnTo>
                    <a:lnTo>
                      <a:pt x="10" y="125"/>
                    </a:lnTo>
                    <a:lnTo>
                      <a:pt x="12" y="126"/>
                    </a:lnTo>
                    <a:lnTo>
                      <a:pt x="14" y="130"/>
                    </a:lnTo>
                    <a:lnTo>
                      <a:pt x="16" y="132"/>
                    </a:lnTo>
                    <a:lnTo>
                      <a:pt x="18" y="136"/>
                    </a:lnTo>
                    <a:lnTo>
                      <a:pt x="21" y="140"/>
                    </a:lnTo>
                    <a:lnTo>
                      <a:pt x="25" y="140"/>
                    </a:lnTo>
                    <a:lnTo>
                      <a:pt x="25" y="144"/>
                    </a:lnTo>
                    <a:lnTo>
                      <a:pt x="29" y="148"/>
                    </a:lnTo>
                    <a:lnTo>
                      <a:pt x="33" y="149"/>
                    </a:lnTo>
                    <a:lnTo>
                      <a:pt x="35" y="151"/>
                    </a:lnTo>
                    <a:lnTo>
                      <a:pt x="39" y="153"/>
                    </a:lnTo>
                    <a:lnTo>
                      <a:pt x="41" y="155"/>
                    </a:lnTo>
                    <a:lnTo>
                      <a:pt x="44" y="157"/>
                    </a:lnTo>
                    <a:lnTo>
                      <a:pt x="50" y="161"/>
                    </a:lnTo>
                    <a:lnTo>
                      <a:pt x="56" y="161"/>
                    </a:lnTo>
                    <a:lnTo>
                      <a:pt x="60" y="163"/>
                    </a:lnTo>
                    <a:lnTo>
                      <a:pt x="62" y="163"/>
                    </a:lnTo>
                    <a:lnTo>
                      <a:pt x="66" y="165"/>
                    </a:lnTo>
                    <a:lnTo>
                      <a:pt x="77" y="165"/>
                    </a:lnTo>
                    <a:lnTo>
                      <a:pt x="90" y="163"/>
                    </a:lnTo>
                    <a:lnTo>
                      <a:pt x="89" y="165"/>
                    </a:lnTo>
                    <a:lnTo>
                      <a:pt x="98" y="165"/>
                    </a:lnTo>
                    <a:lnTo>
                      <a:pt x="102" y="163"/>
                    </a:lnTo>
                    <a:lnTo>
                      <a:pt x="106" y="163"/>
                    </a:lnTo>
                    <a:lnTo>
                      <a:pt x="110" y="161"/>
                    </a:lnTo>
                    <a:lnTo>
                      <a:pt x="112" y="161"/>
                    </a:lnTo>
                    <a:lnTo>
                      <a:pt x="125" y="155"/>
                    </a:lnTo>
                    <a:lnTo>
                      <a:pt x="127" y="153"/>
                    </a:lnTo>
                    <a:lnTo>
                      <a:pt x="131" y="151"/>
                    </a:lnTo>
                    <a:lnTo>
                      <a:pt x="133" y="149"/>
                    </a:lnTo>
                    <a:lnTo>
                      <a:pt x="137" y="148"/>
                    </a:lnTo>
                    <a:lnTo>
                      <a:pt x="140" y="144"/>
                    </a:lnTo>
                    <a:lnTo>
                      <a:pt x="140" y="140"/>
                    </a:lnTo>
                    <a:lnTo>
                      <a:pt x="144" y="140"/>
                    </a:lnTo>
                    <a:lnTo>
                      <a:pt x="148" y="136"/>
                    </a:lnTo>
                    <a:lnTo>
                      <a:pt x="150" y="132"/>
                    </a:lnTo>
                    <a:lnTo>
                      <a:pt x="152" y="130"/>
                    </a:lnTo>
                    <a:lnTo>
                      <a:pt x="154" y="126"/>
                    </a:lnTo>
                    <a:lnTo>
                      <a:pt x="156" y="125"/>
                    </a:lnTo>
                    <a:lnTo>
                      <a:pt x="162" y="111"/>
                    </a:lnTo>
                    <a:lnTo>
                      <a:pt x="162" y="109"/>
                    </a:lnTo>
                    <a:lnTo>
                      <a:pt x="163" y="105"/>
                    </a:lnTo>
                    <a:lnTo>
                      <a:pt x="163" y="102"/>
                    </a:lnTo>
                    <a:lnTo>
                      <a:pt x="165" y="98"/>
                    </a:lnTo>
                    <a:lnTo>
                      <a:pt x="165" y="88"/>
                    </a:lnTo>
                    <a:lnTo>
                      <a:pt x="163" y="90"/>
                    </a:lnTo>
                    <a:lnTo>
                      <a:pt x="165" y="77"/>
                    </a:lnTo>
                    <a:lnTo>
                      <a:pt x="165" y="65"/>
                    </a:lnTo>
                    <a:lnTo>
                      <a:pt x="163" y="61"/>
                    </a:lnTo>
                    <a:lnTo>
                      <a:pt x="163" y="59"/>
                    </a:lnTo>
                    <a:lnTo>
                      <a:pt x="162" y="55"/>
                    </a:lnTo>
                    <a:lnTo>
                      <a:pt x="162" y="50"/>
                    </a:lnTo>
                    <a:lnTo>
                      <a:pt x="158" y="44"/>
                    </a:lnTo>
                    <a:lnTo>
                      <a:pt x="156" y="40"/>
                    </a:lnTo>
                    <a:lnTo>
                      <a:pt x="154" y="38"/>
                    </a:lnTo>
                    <a:lnTo>
                      <a:pt x="152" y="34"/>
                    </a:lnTo>
                    <a:lnTo>
                      <a:pt x="150" y="32"/>
                    </a:lnTo>
                    <a:lnTo>
                      <a:pt x="148" y="29"/>
                    </a:lnTo>
                    <a:lnTo>
                      <a:pt x="144" y="25"/>
                    </a:lnTo>
                    <a:lnTo>
                      <a:pt x="140" y="25"/>
                    </a:lnTo>
                    <a:lnTo>
                      <a:pt x="140" y="21"/>
                    </a:lnTo>
                    <a:lnTo>
                      <a:pt x="137" y="17"/>
                    </a:lnTo>
                    <a:lnTo>
                      <a:pt x="133" y="15"/>
                    </a:lnTo>
                    <a:lnTo>
                      <a:pt x="131" y="13"/>
                    </a:lnTo>
                    <a:lnTo>
                      <a:pt x="127" y="11"/>
                    </a:lnTo>
                    <a:lnTo>
                      <a:pt x="125" y="9"/>
                    </a:lnTo>
                    <a:lnTo>
                      <a:pt x="112" y="4"/>
                    </a:lnTo>
                    <a:lnTo>
                      <a:pt x="110" y="4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6" y="4"/>
                    </a:lnTo>
                    <a:lnTo>
                      <a:pt x="50" y="4"/>
                    </a:lnTo>
                    <a:lnTo>
                      <a:pt x="44" y="7"/>
                    </a:lnTo>
                    <a:lnTo>
                      <a:pt x="41" y="9"/>
                    </a:lnTo>
                    <a:lnTo>
                      <a:pt x="39" y="11"/>
                    </a:lnTo>
                    <a:lnTo>
                      <a:pt x="35" y="13"/>
                    </a:lnTo>
                    <a:lnTo>
                      <a:pt x="33" y="15"/>
                    </a:lnTo>
                    <a:lnTo>
                      <a:pt x="29" y="17"/>
                    </a:lnTo>
                    <a:lnTo>
                      <a:pt x="25" y="21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9"/>
                    </a:lnTo>
                    <a:lnTo>
                      <a:pt x="16" y="32"/>
                    </a:lnTo>
                    <a:lnTo>
                      <a:pt x="14" y="34"/>
                    </a:lnTo>
                    <a:lnTo>
                      <a:pt x="12" y="38"/>
                    </a:lnTo>
                    <a:lnTo>
                      <a:pt x="10" y="40"/>
                    </a:lnTo>
                    <a:lnTo>
                      <a:pt x="8" y="44"/>
                    </a:lnTo>
                    <a:lnTo>
                      <a:pt x="4" y="50"/>
                    </a:lnTo>
                    <a:lnTo>
                      <a:pt x="4" y="55"/>
                    </a:lnTo>
                    <a:lnTo>
                      <a:pt x="2" y="59"/>
                    </a:lnTo>
                    <a:lnTo>
                      <a:pt x="2" y="61"/>
                    </a:lnTo>
                    <a:lnTo>
                      <a:pt x="0" y="65"/>
                    </a:lnTo>
                    <a:lnTo>
                      <a:pt x="0" y="82"/>
                    </a:lnTo>
                    <a:lnTo>
                      <a:pt x="23" y="82"/>
                    </a:lnTo>
                    <a:lnTo>
                      <a:pt x="23" y="69"/>
                    </a:lnTo>
                    <a:lnTo>
                      <a:pt x="25" y="65"/>
                    </a:lnTo>
                    <a:lnTo>
                      <a:pt x="25" y="63"/>
                    </a:lnTo>
                    <a:lnTo>
                      <a:pt x="27" y="59"/>
                    </a:lnTo>
                    <a:lnTo>
                      <a:pt x="27" y="57"/>
                    </a:lnTo>
                    <a:lnTo>
                      <a:pt x="27" y="59"/>
                    </a:lnTo>
                    <a:lnTo>
                      <a:pt x="29" y="55"/>
                    </a:lnTo>
                    <a:lnTo>
                      <a:pt x="31" y="54"/>
                    </a:lnTo>
                    <a:lnTo>
                      <a:pt x="33" y="50"/>
                    </a:lnTo>
                    <a:lnTo>
                      <a:pt x="35" y="48"/>
                    </a:lnTo>
                    <a:lnTo>
                      <a:pt x="37" y="44"/>
                    </a:lnTo>
                    <a:lnTo>
                      <a:pt x="41" y="40"/>
                    </a:lnTo>
                    <a:lnTo>
                      <a:pt x="44" y="36"/>
                    </a:lnTo>
                    <a:lnTo>
                      <a:pt x="48" y="34"/>
                    </a:lnTo>
                    <a:lnTo>
                      <a:pt x="50" y="32"/>
                    </a:lnTo>
                    <a:lnTo>
                      <a:pt x="54" y="31"/>
                    </a:lnTo>
                    <a:lnTo>
                      <a:pt x="56" y="29"/>
                    </a:lnTo>
                    <a:lnTo>
                      <a:pt x="60" y="27"/>
                    </a:lnTo>
                    <a:lnTo>
                      <a:pt x="58" y="27"/>
                    </a:lnTo>
                    <a:lnTo>
                      <a:pt x="60" y="27"/>
                    </a:lnTo>
                    <a:lnTo>
                      <a:pt x="64" y="25"/>
                    </a:lnTo>
                    <a:lnTo>
                      <a:pt x="66" y="25"/>
                    </a:lnTo>
                    <a:lnTo>
                      <a:pt x="69" y="23"/>
                    </a:lnTo>
                    <a:lnTo>
                      <a:pt x="83" y="23"/>
                    </a:lnTo>
                    <a:lnTo>
                      <a:pt x="94" y="23"/>
                    </a:lnTo>
                    <a:lnTo>
                      <a:pt x="98" y="25"/>
                    </a:lnTo>
                    <a:lnTo>
                      <a:pt x="102" y="25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10" y="29"/>
                    </a:lnTo>
                    <a:lnTo>
                      <a:pt x="112" y="31"/>
                    </a:lnTo>
                    <a:lnTo>
                      <a:pt x="115" y="32"/>
                    </a:lnTo>
                    <a:lnTo>
                      <a:pt x="117" y="34"/>
                    </a:lnTo>
                    <a:lnTo>
                      <a:pt x="121" y="36"/>
                    </a:lnTo>
                    <a:lnTo>
                      <a:pt x="125" y="40"/>
                    </a:lnTo>
                    <a:lnTo>
                      <a:pt x="129" y="44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5" y="54"/>
                    </a:lnTo>
                    <a:lnTo>
                      <a:pt x="137" y="55"/>
                    </a:lnTo>
                    <a:lnTo>
                      <a:pt x="138" y="59"/>
                    </a:lnTo>
                    <a:lnTo>
                      <a:pt x="138" y="57"/>
                    </a:lnTo>
                    <a:lnTo>
                      <a:pt x="138" y="59"/>
                    </a:lnTo>
                    <a:lnTo>
                      <a:pt x="140" y="63"/>
                    </a:lnTo>
                    <a:lnTo>
                      <a:pt x="140" y="65"/>
                    </a:lnTo>
                    <a:lnTo>
                      <a:pt x="142" y="69"/>
                    </a:lnTo>
                    <a:lnTo>
                      <a:pt x="142" y="80"/>
                    </a:lnTo>
                    <a:lnTo>
                      <a:pt x="146" y="88"/>
                    </a:lnTo>
                    <a:lnTo>
                      <a:pt x="148" y="75"/>
                    </a:lnTo>
                    <a:lnTo>
                      <a:pt x="142" y="80"/>
                    </a:lnTo>
                    <a:lnTo>
                      <a:pt x="142" y="94"/>
                    </a:lnTo>
                    <a:lnTo>
                      <a:pt x="140" y="98"/>
                    </a:lnTo>
                    <a:lnTo>
                      <a:pt x="140" y="102"/>
                    </a:lnTo>
                    <a:lnTo>
                      <a:pt x="138" y="105"/>
                    </a:lnTo>
                    <a:lnTo>
                      <a:pt x="138" y="107"/>
                    </a:lnTo>
                    <a:lnTo>
                      <a:pt x="137" y="109"/>
                    </a:lnTo>
                    <a:lnTo>
                      <a:pt x="135" y="111"/>
                    </a:lnTo>
                    <a:lnTo>
                      <a:pt x="133" y="115"/>
                    </a:lnTo>
                    <a:lnTo>
                      <a:pt x="131" y="117"/>
                    </a:lnTo>
                    <a:lnTo>
                      <a:pt x="129" y="121"/>
                    </a:lnTo>
                    <a:lnTo>
                      <a:pt x="125" y="125"/>
                    </a:lnTo>
                    <a:lnTo>
                      <a:pt x="121" y="128"/>
                    </a:lnTo>
                    <a:lnTo>
                      <a:pt x="117" y="130"/>
                    </a:lnTo>
                    <a:lnTo>
                      <a:pt x="115" y="132"/>
                    </a:lnTo>
                    <a:lnTo>
                      <a:pt x="112" y="134"/>
                    </a:lnTo>
                    <a:lnTo>
                      <a:pt x="110" y="136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2" y="140"/>
                    </a:lnTo>
                    <a:lnTo>
                      <a:pt x="98" y="140"/>
                    </a:lnTo>
                    <a:lnTo>
                      <a:pt x="94" y="142"/>
                    </a:lnTo>
                    <a:lnTo>
                      <a:pt x="81" y="142"/>
                    </a:lnTo>
                    <a:lnTo>
                      <a:pt x="75" y="148"/>
                    </a:lnTo>
                    <a:lnTo>
                      <a:pt x="89" y="146"/>
                    </a:lnTo>
                    <a:lnTo>
                      <a:pt x="81" y="142"/>
                    </a:lnTo>
                    <a:lnTo>
                      <a:pt x="69" y="142"/>
                    </a:lnTo>
                    <a:lnTo>
                      <a:pt x="66" y="140"/>
                    </a:lnTo>
                    <a:lnTo>
                      <a:pt x="64" y="140"/>
                    </a:lnTo>
                    <a:lnTo>
                      <a:pt x="60" y="138"/>
                    </a:lnTo>
                    <a:lnTo>
                      <a:pt x="58" y="138"/>
                    </a:lnTo>
                    <a:lnTo>
                      <a:pt x="60" y="138"/>
                    </a:lnTo>
                    <a:lnTo>
                      <a:pt x="56" y="136"/>
                    </a:lnTo>
                    <a:lnTo>
                      <a:pt x="54" y="134"/>
                    </a:lnTo>
                    <a:lnTo>
                      <a:pt x="50" y="132"/>
                    </a:lnTo>
                    <a:lnTo>
                      <a:pt x="48" y="130"/>
                    </a:lnTo>
                    <a:lnTo>
                      <a:pt x="44" y="128"/>
                    </a:lnTo>
                    <a:lnTo>
                      <a:pt x="41" y="125"/>
                    </a:lnTo>
                    <a:lnTo>
                      <a:pt x="37" y="121"/>
                    </a:lnTo>
                    <a:lnTo>
                      <a:pt x="35" y="117"/>
                    </a:lnTo>
                    <a:lnTo>
                      <a:pt x="33" y="115"/>
                    </a:lnTo>
                    <a:lnTo>
                      <a:pt x="31" y="111"/>
                    </a:lnTo>
                    <a:lnTo>
                      <a:pt x="29" y="109"/>
                    </a:lnTo>
                    <a:lnTo>
                      <a:pt x="27" y="107"/>
                    </a:lnTo>
                    <a:lnTo>
                      <a:pt x="27" y="105"/>
                    </a:lnTo>
                    <a:lnTo>
                      <a:pt x="25" y="102"/>
                    </a:lnTo>
                    <a:lnTo>
                      <a:pt x="25" y="98"/>
                    </a:lnTo>
                    <a:lnTo>
                      <a:pt x="23" y="94"/>
                    </a:lnTo>
                    <a:lnTo>
                      <a:pt x="23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4" name="Freeform 14"/>
              <p:cNvSpPr>
                <a:spLocks/>
              </p:cNvSpPr>
              <p:nvPr/>
            </p:nvSpPr>
            <p:spPr bwMode="auto">
              <a:xfrm>
                <a:off x="1746" y="1845"/>
                <a:ext cx="103" cy="305"/>
              </a:xfrm>
              <a:custGeom>
                <a:avLst/>
                <a:gdLst>
                  <a:gd name="T0" fmla="*/ 92 w 103"/>
                  <a:gd name="T1" fmla="*/ 303 h 305"/>
                  <a:gd name="T2" fmla="*/ 96 w 103"/>
                  <a:gd name="T3" fmla="*/ 305 h 305"/>
                  <a:gd name="T4" fmla="*/ 102 w 103"/>
                  <a:gd name="T5" fmla="*/ 303 h 305"/>
                  <a:gd name="T6" fmla="*/ 103 w 103"/>
                  <a:gd name="T7" fmla="*/ 299 h 305"/>
                  <a:gd name="T8" fmla="*/ 102 w 103"/>
                  <a:gd name="T9" fmla="*/ 278 h 305"/>
                  <a:gd name="T10" fmla="*/ 100 w 103"/>
                  <a:gd name="T11" fmla="*/ 259 h 305"/>
                  <a:gd name="T12" fmla="*/ 96 w 103"/>
                  <a:gd name="T13" fmla="*/ 238 h 305"/>
                  <a:gd name="T14" fmla="*/ 88 w 103"/>
                  <a:gd name="T15" fmla="*/ 188 h 305"/>
                  <a:gd name="T16" fmla="*/ 80 w 103"/>
                  <a:gd name="T17" fmla="*/ 159 h 305"/>
                  <a:gd name="T18" fmla="*/ 75 w 103"/>
                  <a:gd name="T19" fmla="*/ 142 h 305"/>
                  <a:gd name="T20" fmla="*/ 69 w 103"/>
                  <a:gd name="T21" fmla="*/ 123 h 305"/>
                  <a:gd name="T22" fmla="*/ 57 w 103"/>
                  <a:gd name="T23" fmla="*/ 96 h 305"/>
                  <a:gd name="T24" fmla="*/ 50 w 103"/>
                  <a:gd name="T25" fmla="*/ 79 h 305"/>
                  <a:gd name="T26" fmla="*/ 42 w 103"/>
                  <a:gd name="T27" fmla="*/ 61 h 305"/>
                  <a:gd name="T28" fmla="*/ 34 w 103"/>
                  <a:gd name="T29" fmla="*/ 44 h 305"/>
                  <a:gd name="T30" fmla="*/ 21 w 103"/>
                  <a:gd name="T31" fmla="*/ 17 h 305"/>
                  <a:gd name="T32" fmla="*/ 11 w 103"/>
                  <a:gd name="T33" fmla="*/ 4 h 305"/>
                  <a:gd name="T34" fmla="*/ 9 w 103"/>
                  <a:gd name="T35" fmla="*/ 2 h 305"/>
                  <a:gd name="T36" fmla="*/ 2 w 103"/>
                  <a:gd name="T37" fmla="*/ 0 h 305"/>
                  <a:gd name="T38" fmla="*/ 0 w 103"/>
                  <a:gd name="T39" fmla="*/ 4 h 305"/>
                  <a:gd name="T40" fmla="*/ 0 w 103"/>
                  <a:gd name="T41" fmla="*/ 8 h 305"/>
                  <a:gd name="T42" fmla="*/ 9 w 103"/>
                  <a:gd name="T43" fmla="*/ 25 h 305"/>
                  <a:gd name="T44" fmla="*/ 23 w 103"/>
                  <a:gd name="T45" fmla="*/ 48 h 305"/>
                  <a:gd name="T46" fmla="*/ 30 w 103"/>
                  <a:gd name="T47" fmla="*/ 65 h 305"/>
                  <a:gd name="T48" fmla="*/ 38 w 103"/>
                  <a:gd name="T49" fmla="*/ 83 h 305"/>
                  <a:gd name="T50" fmla="*/ 46 w 103"/>
                  <a:gd name="T51" fmla="*/ 100 h 305"/>
                  <a:gd name="T52" fmla="*/ 57 w 103"/>
                  <a:gd name="T53" fmla="*/ 127 h 305"/>
                  <a:gd name="T54" fmla="*/ 63 w 103"/>
                  <a:gd name="T55" fmla="*/ 146 h 305"/>
                  <a:gd name="T56" fmla="*/ 69 w 103"/>
                  <a:gd name="T57" fmla="*/ 163 h 305"/>
                  <a:gd name="T58" fmla="*/ 77 w 103"/>
                  <a:gd name="T59" fmla="*/ 192 h 305"/>
                  <a:gd name="T60" fmla="*/ 84 w 103"/>
                  <a:gd name="T61" fmla="*/ 238 h 305"/>
                  <a:gd name="T62" fmla="*/ 88 w 103"/>
                  <a:gd name="T63" fmla="*/ 259 h 305"/>
                  <a:gd name="T64" fmla="*/ 90 w 103"/>
                  <a:gd name="T65" fmla="*/ 278 h 305"/>
                  <a:gd name="T66" fmla="*/ 92 w 103"/>
                  <a:gd name="T67" fmla="*/ 299 h 30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3"/>
                  <a:gd name="T103" fmla="*/ 0 h 305"/>
                  <a:gd name="T104" fmla="*/ 103 w 103"/>
                  <a:gd name="T105" fmla="*/ 305 h 30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3" h="305">
                    <a:moveTo>
                      <a:pt x="92" y="299"/>
                    </a:moveTo>
                    <a:lnTo>
                      <a:pt x="92" y="303"/>
                    </a:lnTo>
                    <a:lnTo>
                      <a:pt x="94" y="303"/>
                    </a:lnTo>
                    <a:lnTo>
                      <a:pt x="96" y="305"/>
                    </a:lnTo>
                    <a:lnTo>
                      <a:pt x="102" y="305"/>
                    </a:lnTo>
                    <a:lnTo>
                      <a:pt x="102" y="303"/>
                    </a:lnTo>
                    <a:lnTo>
                      <a:pt x="103" y="301"/>
                    </a:lnTo>
                    <a:lnTo>
                      <a:pt x="103" y="299"/>
                    </a:lnTo>
                    <a:lnTo>
                      <a:pt x="102" y="288"/>
                    </a:lnTo>
                    <a:lnTo>
                      <a:pt x="102" y="278"/>
                    </a:lnTo>
                    <a:lnTo>
                      <a:pt x="100" y="269"/>
                    </a:lnTo>
                    <a:lnTo>
                      <a:pt x="100" y="259"/>
                    </a:lnTo>
                    <a:lnTo>
                      <a:pt x="98" y="246"/>
                    </a:lnTo>
                    <a:lnTo>
                      <a:pt x="96" y="238"/>
                    </a:lnTo>
                    <a:lnTo>
                      <a:pt x="96" y="228"/>
                    </a:lnTo>
                    <a:lnTo>
                      <a:pt x="88" y="188"/>
                    </a:lnTo>
                    <a:lnTo>
                      <a:pt x="84" y="178"/>
                    </a:lnTo>
                    <a:lnTo>
                      <a:pt x="80" y="159"/>
                    </a:lnTo>
                    <a:lnTo>
                      <a:pt x="77" y="150"/>
                    </a:lnTo>
                    <a:lnTo>
                      <a:pt x="75" y="142"/>
                    </a:lnTo>
                    <a:lnTo>
                      <a:pt x="71" y="132"/>
                    </a:lnTo>
                    <a:lnTo>
                      <a:pt x="69" y="123"/>
                    </a:lnTo>
                    <a:lnTo>
                      <a:pt x="61" y="104"/>
                    </a:lnTo>
                    <a:lnTo>
                      <a:pt x="57" y="96"/>
                    </a:lnTo>
                    <a:lnTo>
                      <a:pt x="54" y="86"/>
                    </a:lnTo>
                    <a:lnTo>
                      <a:pt x="50" y="79"/>
                    </a:lnTo>
                    <a:lnTo>
                      <a:pt x="46" y="69"/>
                    </a:lnTo>
                    <a:lnTo>
                      <a:pt x="42" y="61"/>
                    </a:lnTo>
                    <a:lnTo>
                      <a:pt x="38" y="52"/>
                    </a:lnTo>
                    <a:lnTo>
                      <a:pt x="34" y="44"/>
                    </a:lnTo>
                    <a:lnTo>
                      <a:pt x="29" y="35"/>
                    </a:lnTo>
                    <a:lnTo>
                      <a:pt x="21" y="17"/>
                    </a:lnTo>
                    <a:lnTo>
                      <a:pt x="15" y="10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4" y="17"/>
                    </a:lnTo>
                    <a:lnTo>
                      <a:pt x="9" y="25"/>
                    </a:lnTo>
                    <a:lnTo>
                      <a:pt x="17" y="38"/>
                    </a:lnTo>
                    <a:lnTo>
                      <a:pt x="23" y="48"/>
                    </a:lnTo>
                    <a:lnTo>
                      <a:pt x="27" y="56"/>
                    </a:lnTo>
                    <a:lnTo>
                      <a:pt x="30" y="65"/>
                    </a:lnTo>
                    <a:lnTo>
                      <a:pt x="34" y="73"/>
                    </a:lnTo>
                    <a:lnTo>
                      <a:pt x="38" y="83"/>
                    </a:lnTo>
                    <a:lnTo>
                      <a:pt x="42" y="90"/>
                    </a:lnTo>
                    <a:lnTo>
                      <a:pt x="46" y="100"/>
                    </a:lnTo>
                    <a:lnTo>
                      <a:pt x="50" y="107"/>
                    </a:lnTo>
                    <a:lnTo>
                      <a:pt x="57" y="127"/>
                    </a:lnTo>
                    <a:lnTo>
                      <a:pt x="59" y="136"/>
                    </a:lnTo>
                    <a:lnTo>
                      <a:pt x="63" y="146"/>
                    </a:lnTo>
                    <a:lnTo>
                      <a:pt x="65" y="154"/>
                    </a:lnTo>
                    <a:lnTo>
                      <a:pt x="69" y="163"/>
                    </a:lnTo>
                    <a:lnTo>
                      <a:pt x="73" y="182"/>
                    </a:lnTo>
                    <a:lnTo>
                      <a:pt x="77" y="192"/>
                    </a:lnTo>
                    <a:lnTo>
                      <a:pt x="84" y="228"/>
                    </a:lnTo>
                    <a:lnTo>
                      <a:pt x="84" y="238"/>
                    </a:lnTo>
                    <a:lnTo>
                      <a:pt x="86" y="249"/>
                    </a:lnTo>
                    <a:lnTo>
                      <a:pt x="88" y="259"/>
                    </a:lnTo>
                    <a:lnTo>
                      <a:pt x="88" y="269"/>
                    </a:lnTo>
                    <a:lnTo>
                      <a:pt x="90" y="278"/>
                    </a:lnTo>
                    <a:lnTo>
                      <a:pt x="90" y="288"/>
                    </a:lnTo>
                    <a:lnTo>
                      <a:pt x="92" y="2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5" name="Freeform 15"/>
              <p:cNvSpPr>
                <a:spLocks/>
              </p:cNvSpPr>
              <p:nvPr/>
            </p:nvSpPr>
            <p:spPr bwMode="auto">
              <a:xfrm>
                <a:off x="1750" y="1845"/>
                <a:ext cx="714" cy="297"/>
              </a:xfrm>
              <a:custGeom>
                <a:avLst/>
                <a:gdLst>
                  <a:gd name="T0" fmla="*/ 699 w 714"/>
                  <a:gd name="T1" fmla="*/ 297 h 297"/>
                  <a:gd name="T2" fmla="*/ 708 w 714"/>
                  <a:gd name="T3" fmla="*/ 295 h 297"/>
                  <a:gd name="T4" fmla="*/ 714 w 714"/>
                  <a:gd name="T5" fmla="*/ 290 h 297"/>
                  <a:gd name="T6" fmla="*/ 712 w 714"/>
                  <a:gd name="T7" fmla="*/ 280 h 297"/>
                  <a:gd name="T8" fmla="*/ 695 w 714"/>
                  <a:gd name="T9" fmla="*/ 261 h 297"/>
                  <a:gd name="T10" fmla="*/ 662 w 714"/>
                  <a:gd name="T11" fmla="*/ 230 h 297"/>
                  <a:gd name="T12" fmla="*/ 629 w 714"/>
                  <a:gd name="T13" fmla="*/ 201 h 297"/>
                  <a:gd name="T14" fmla="*/ 591 w 714"/>
                  <a:gd name="T15" fmla="*/ 175 h 297"/>
                  <a:gd name="T16" fmla="*/ 555 w 714"/>
                  <a:gd name="T17" fmla="*/ 152 h 297"/>
                  <a:gd name="T18" fmla="*/ 514 w 714"/>
                  <a:gd name="T19" fmla="*/ 127 h 297"/>
                  <a:gd name="T20" fmla="*/ 472 w 714"/>
                  <a:gd name="T21" fmla="*/ 106 h 297"/>
                  <a:gd name="T22" fmla="*/ 407 w 714"/>
                  <a:gd name="T23" fmla="*/ 77 h 297"/>
                  <a:gd name="T24" fmla="*/ 315 w 714"/>
                  <a:gd name="T25" fmla="*/ 44 h 297"/>
                  <a:gd name="T26" fmla="*/ 265 w 714"/>
                  <a:gd name="T27" fmla="*/ 31 h 297"/>
                  <a:gd name="T28" fmla="*/ 217 w 714"/>
                  <a:gd name="T29" fmla="*/ 21 h 297"/>
                  <a:gd name="T30" fmla="*/ 167 w 714"/>
                  <a:gd name="T31" fmla="*/ 12 h 297"/>
                  <a:gd name="T32" fmla="*/ 115 w 714"/>
                  <a:gd name="T33" fmla="*/ 6 h 297"/>
                  <a:gd name="T34" fmla="*/ 36 w 714"/>
                  <a:gd name="T35" fmla="*/ 0 h 297"/>
                  <a:gd name="T36" fmla="*/ 5 w 714"/>
                  <a:gd name="T37" fmla="*/ 2 h 297"/>
                  <a:gd name="T38" fmla="*/ 0 w 714"/>
                  <a:gd name="T39" fmla="*/ 8 h 297"/>
                  <a:gd name="T40" fmla="*/ 2 w 714"/>
                  <a:gd name="T41" fmla="*/ 17 h 297"/>
                  <a:gd name="T42" fmla="*/ 7 w 714"/>
                  <a:gd name="T43" fmla="*/ 23 h 297"/>
                  <a:gd name="T44" fmla="*/ 36 w 714"/>
                  <a:gd name="T45" fmla="*/ 23 h 297"/>
                  <a:gd name="T46" fmla="*/ 111 w 714"/>
                  <a:gd name="T47" fmla="*/ 29 h 297"/>
                  <a:gd name="T48" fmla="*/ 163 w 714"/>
                  <a:gd name="T49" fmla="*/ 35 h 297"/>
                  <a:gd name="T50" fmla="*/ 213 w 714"/>
                  <a:gd name="T51" fmla="*/ 44 h 297"/>
                  <a:gd name="T52" fmla="*/ 261 w 714"/>
                  <a:gd name="T53" fmla="*/ 54 h 297"/>
                  <a:gd name="T54" fmla="*/ 307 w 714"/>
                  <a:gd name="T55" fmla="*/ 67 h 297"/>
                  <a:gd name="T56" fmla="*/ 399 w 714"/>
                  <a:gd name="T57" fmla="*/ 100 h 297"/>
                  <a:gd name="T58" fmla="*/ 460 w 714"/>
                  <a:gd name="T59" fmla="*/ 125 h 297"/>
                  <a:gd name="T60" fmla="*/ 503 w 714"/>
                  <a:gd name="T61" fmla="*/ 146 h 297"/>
                  <a:gd name="T62" fmla="*/ 543 w 714"/>
                  <a:gd name="T63" fmla="*/ 171 h 297"/>
                  <a:gd name="T64" fmla="*/ 580 w 714"/>
                  <a:gd name="T65" fmla="*/ 194 h 297"/>
                  <a:gd name="T66" fmla="*/ 614 w 714"/>
                  <a:gd name="T67" fmla="*/ 221 h 297"/>
                  <a:gd name="T68" fmla="*/ 647 w 714"/>
                  <a:gd name="T69" fmla="*/ 249 h 297"/>
                  <a:gd name="T70" fmla="*/ 679 w 714"/>
                  <a:gd name="T71" fmla="*/ 276 h 29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714"/>
                  <a:gd name="T109" fmla="*/ 0 h 297"/>
                  <a:gd name="T110" fmla="*/ 714 w 714"/>
                  <a:gd name="T111" fmla="*/ 297 h 29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714" h="297">
                    <a:moveTo>
                      <a:pt x="695" y="294"/>
                    </a:moveTo>
                    <a:lnTo>
                      <a:pt x="699" y="297"/>
                    </a:lnTo>
                    <a:lnTo>
                      <a:pt x="704" y="297"/>
                    </a:lnTo>
                    <a:lnTo>
                      <a:pt x="708" y="295"/>
                    </a:lnTo>
                    <a:lnTo>
                      <a:pt x="712" y="292"/>
                    </a:lnTo>
                    <a:lnTo>
                      <a:pt x="714" y="290"/>
                    </a:lnTo>
                    <a:lnTo>
                      <a:pt x="714" y="284"/>
                    </a:lnTo>
                    <a:lnTo>
                      <a:pt x="712" y="280"/>
                    </a:lnTo>
                    <a:lnTo>
                      <a:pt x="710" y="278"/>
                    </a:lnTo>
                    <a:lnTo>
                      <a:pt x="695" y="261"/>
                    </a:lnTo>
                    <a:lnTo>
                      <a:pt x="679" y="246"/>
                    </a:lnTo>
                    <a:lnTo>
                      <a:pt x="662" y="230"/>
                    </a:lnTo>
                    <a:lnTo>
                      <a:pt x="647" y="217"/>
                    </a:lnTo>
                    <a:lnTo>
                      <a:pt x="629" y="201"/>
                    </a:lnTo>
                    <a:lnTo>
                      <a:pt x="612" y="188"/>
                    </a:lnTo>
                    <a:lnTo>
                      <a:pt x="591" y="175"/>
                    </a:lnTo>
                    <a:lnTo>
                      <a:pt x="572" y="163"/>
                    </a:lnTo>
                    <a:lnTo>
                      <a:pt x="555" y="152"/>
                    </a:lnTo>
                    <a:lnTo>
                      <a:pt x="533" y="138"/>
                    </a:lnTo>
                    <a:lnTo>
                      <a:pt x="514" y="127"/>
                    </a:lnTo>
                    <a:lnTo>
                      <a:pt x="493" y="117"/>
                    </a:lnTo>
                    <a:lnTo>
                      <a:pt x="472" y="106"/>
                    </a:lnTo>
                    <a:lnTo>
                      <a:pt x="428" y="84"/>
                    </a:lnTo>
                    <a:lnTo>
                      <a:pt x="407" y="77"/>
                    </a:lnTo>
                    <a:lnTo>
                      <a:pt x="384" y="67"/>
                    </a:lnTo>
                    <a:lnTo>
                      <a:pt x="315" y="44"/>
                    </a:lnTo>
                    <a:lnTo>
                      <a:pt x="290" y="38"/>
                    </a:lnTo>
                    <a:lnTo>
                      <a:pt x="265" y="31"/>
                    </a:lnTo>
                    <a:lnTo>
                      <a:pt x="240" y="27"/>
                    </a:lnTo>
                    <a:lnTo>
                      <a:pt x="217" y="21"/>
                    </a:lnTo>
                    <a:lnTo>
                      <a:pt x="192" y="15"/>
                    </a:lnTo>
                    <a:lnTo>
                      <a:pt x="167" y="12"/>
                    </a:lnTo>
                    <a:lnTo>
                      <a:pt x="142" y="10"/>
                    </a:lnTo>
                    <a:lnTo>
                      <a:pt x="115" y="6"/>
                    </a:lnTo>
                    <a:lnTo>
                      <a:pt x="63" y="2"/>
                    </a:lnTo>
                    <a:lnTo>
                      <a:pt x="36" y="0"/>
                    </a:lnTo>
                    <a:lnTo>
                      <a:pt x="9" y="0"/>
                    </a:lnTo>
                    <a:lnTo>
                      <a:pt x="5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5" y="21"/>
                    </a:lnTo>
                    <a:lnTo>
                      <a:pt x="7" y="23"/>
                    </a:lnTo>
                    <a:lnTo>
                      <a:pt x="11" y="23"/>
                    </a:lnTo>
                    <a:lnTo>
                      <a:pt x="36" y="23"/>
                    </a:lnTo>
                    <a:lnTo>
                      <a:pt x="63" y="25"/>
                    </a:lnTo>
                    <a:lnTo>
                      <a:pt x="111" y="29"/>
                    </a:lnTo>
                    <a:lnTo>
                      <a:pt x="138" y="33"/>
                    </a:lnTo>
                    <a:lnTo>
                      <a:pt x="163" y="35"/>
                    </a:lnTo>
                    <a:lnTo>
                      <a:pt x="188" y="38"/>
                    </a:lnTo>
                    <a:lnTo>
                      <a:pt x="213" y="44"/>
                    </a:lnTo>
                    <a:lnTo>
                      <a:pt x="236" y="50"/>
                    </a:lnTo>
                    <a:lnTo>
                      <a:pt x="261" y="54"/>
                    </a:lnTo>
                    <a:lnTo>
                      <a:pt x="282" y="61"/>
                    </a:lnTo>
                    <a:lnTo>
                      <a:pt x="307" y="67"/>
                    </a:lnTo>
                    <a:lnTo>
                      <a:pt x="376" y="90"/>
                    </a:lnTo>
                    <a:lnTo>
                      <a:pt x="399" y="100"/>
                    </a:lnTo>
                    <a:lnTo>
                      <a:pt x="420" y="107"/>
                    </a:lnTo>
                    <a:lnTo>
                      <a:pt x="460" y="125"/>
                    </a:lnTo>
                    <a:lnTo>
                      <a:pt x="482" y="136"/>
                    </a:lnTo>
                    <a:lnTo>
                      <a:pt x="503" y="146"/>
                    </a:lnTo>
                    <a:lnTo>
                      <a:pt x="522" y="157"/>
                    </a:lnTo>
                    <a:lnTo>
                      <a:pt x="543" y="171"/>
                    </a:lnTo>
                    <a:lnTo>
                      <a:pt x="560" y="182"/>
                    </a:lnTo>
                    <a:lnTo>
                      <a:pt x="580" y="194"/>
                    </a:lnTo>
                    <a:lnTo>
                      <a:pt x="597" y="207"/>
                    </a:lnTo>
                    <a:lnTo>
                      <a:pt x="614" y="221"/>
                    </a:lnTo>
                    <a:lnTo>
                      <a:pt x="631" y="236"/>
                    </a:lnTo>
                    <a:lnTo>
                      <a:pt x="647" y="249"/>
                    </a:lnTo>
                    <a:lnTo>
                      <a:pt x="664" y="265"/>
                    </a:lnTo>
                    <a:lnTo>
                      <a:pt x="679" y="276"/>
                    </a:lnTo>
                    <a:lnTo>
                      <a:pt x="695" y="29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6" name="Freeform 16"/>
              <p:cNvSpPr>
                <a:spLocks/>
              </p:cNvSpPr>
              <p:nvPr/>
            </p:nvSpPr>
            <p:spPr bwMode="auto">
              <a:xfrm>
                <a:off x="1757" y="2150"/>
                <a:ext cx="104" cy="305"/>
              </a:xfrm>
              <a:custGeom>
                <a:avLst/>
                <a:gdLst>
                  <a:gd name="T0" fmla="*/ 104 w 104"/>
                  <a:gd name="T1" fmla="*/ 4 h 305"/>
                  <a:gd name="T2" fmla="*/ 102 w 104"/>
                  <a:gd name="T3" fmla="*/ 0 h 305"/>
                  <a:gd name="T4" fmla="*/ 94 w 104"/>
                  <a:gd name="T5" fmla="*/ 2 h 305"/>
                  <a:gd name="T6" fmla="*/ 92 w 104"/>
                  <a:gd name="T7" fmla="*/ 6 h 305"/>
                  <a:gd name="T8" fmla="*/ 91 w 104"/>
                  <a:gd name="T9" fmla="*/ 15 h 305"/>
                  <a:gd name="T10" fmla="*/ 89 w 104"/>
                  <a:gd name="T11" fmla="*/ 37 h 305"/>
                  <a:gd name="T12" fmla="*/ 87 w 104"/>
                  <a:gd name="T13" fmla="*/ 58 h 305"/>
                  <a:gd name="T14" fmla="*/ 73 w 104"/>
                  <a:gd name="T15" fmla="*/ 132 h 305"/>
                  <a:gd name="T16" fmla="*/ 66 w 104"/>
                  <a:gd name="T17" fmla="*/ 159 h 305"/>
                  <a:gd name="T18" fmla="*/ 60 w 104"/>
                  <a:gd name="T19" fmla="*/ 177 h 305"/>
                  <a:gd name="T20" fmla="*/ 52 w 104"/>
                  <a:gd name="T21" fmla="*/ 194 h 305"/>
                  <a:gd name="T22" fmla="*/ 44 w 104"/>
                  <a:gd name="T23" fmla="*/ 211 h 305"/>
                  <a:gd name="T24" fmla="*/ 37 w 104"/>
                  <a:gd name="T25" fmla="*/ 228 h 305"/>
                  <a:gd name="T26" fmla="*/ 29 w 104"/>
                  <a:gd name="T27" fmla="*/ 244 h 305"/>
                  <a:gd name="T28" fmla="*/ 19 w 104"/>
                  <a:gd name="T29" fmla="*/ 263 h 305"/>
                  <a:gd name="T30" fmla="*/ 4 w 104"/>
                  <a:gd name="T31" fmla="*/ 288 h 305"/>
                  <a:gd name="T32" fmla="*/ 0 w 104"/>
                  <a:gd name="T33" fmla="*/ 296 h 305"/>
                  <a:gd name="T34" fmla="*/ 2 w 104"/>
                  <a:gd name="T35" fmla="*/ 303 h 305"/>
                  <a:gd name="T36" fmla="*/ 8 w 104"/>
                  <a:gd name="T37" fmla="*/ 305 h 305"/>
                  <a:gd name="T38" fmla="*/ 12 w 104"/>
                  <a:gd name="T39" fmla="*/ 303 h 305"/>
                  <a:gd name="T40" fmla="*/ 16 w 104"/>
                  <a:gd name="T41" fmla="*/ 292 h 305"/>
                  <a:gd name="T42" fmla="*/ 27 w 104"/>
                  <a:gd name="T43" fmla="*/ 274 h 305"/>
                  <a:gd name="T44" fmla="*/ 35 w 104"/>
                  <a:gd name="T45" fmla="*/ 257 h 305"/>
                  <a:gd name="T46" fmla="*/ 44 w 104"/>
                  <a:gd name="T47" fmla="*/ 242 h 305"/>
                  <a:gd name="T48" fmla="*/ 52 w 104"/>
                  <a:gd name="T49" fmla="*/ 225 h 305"/>
                  <a:gd name="T50" fmla="*/ 60 w 104"/>
                  <a:gd name="T51" fmla="*/ 207 h 305"/>
                  <a:gd name="T52" fmla="*/ 67 w 104"/>
                  <a:gd name="T53" fmla="*/ 190 h 305"/>
                  <a:gd name="T54" fmla="*/ 73 w 104"/>
                  <a:gd name="T55" fmla="*/ 173 h 305"/>
                  <a:gd name="T56" fmla="*/ 81 w 104"/>
                  <a:gd name="T57" fmla="*/ 144 h 305"/>
                  <a:gd name="T58" fmla="*/ 98 w 104"/>
                  <a:gd name="T59" fmla="*/ 67 h 305"/>
                  <a:gd name="T60" fmla="*/ 100 w 104"/>
                  <a:gd name="T61" fmla="*/ 46 h 305"/>
                  <a:gd name="T62" fmla="*/ 102 w 104"/>
                  <a:gd name="T63" fmla="*/ 27 h 305"/>
                  <a:gd name="T64" fmla="*/ 104 w 104"/>
                  <a:gd name="T65" fmla="*/ 8 h 30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4"/>
                  <a:gd name="T100" fmla="*/ 0 h 305"/>
                  <a:gd name="T101" fmla="*/ 104 w 104"/>
                  <a:gd name="T102" fmla="*/ 305 h 30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4" h="305">
                    <a:moveTo>
                      <a:pt x="104" y="6"/>
                    </a:moveTo>
                    <a:lnTo>
                      <a:pt x="104" y="4"/>
                    </a:lnTo>
                    <a:lnTo>
                      <a:pt x="102" y="2"/>
                    </a:lnTo>
                    <a:lnTo>
                      <a:pt x="102" y="0"/>
                    </a:lnTo>
                    <a:lnTo>
                      <a:pt x="96" y="0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92" y="6"/>
                    </a:lnTo>
                    <a:lnTo>
                      <a:pt x="92" y="4"/>
                    </a:lnTo>
                    <a:lnTo>
                      <a:pt x="91" y="15"/>
                    </a:lnTo>
                    <a:lnTo>
                      <a:pt x="91" y="27"/>
                    </a:lnTo>
                    <a:lnTo>
                      <a:pt x="89" y="37"/>
                    </a:lnTo>
                    <a:lnTo>
                      <a:pt x="89" y="46"/>
                    </a:lnTo>
                    <a:lnTo>
                      <a:pt x="87" y="58"/>
                    </a:lnTo>
                    <a:lnTo>
                      <a:pt x="87" y="67"/>
                    </a:lnTo>
                    <a:lnTo>
                      <a:pt x="73" y="132"/>
                    </a:lnTo>
                    <a:lnTo>
                      <a:pt x="69" y="140"/>
                    </a:lnTo>
                    <a:lnTo>
                      <a:pt x="66" y="159"/>
                    </a:lnTo>
                    <a:lnTo>
                      <a:pt x="62" y="169"/>
                    </a:lnTo>
                    <a:lnTo>
                      <a:pt x="60" y="177"/>
                    </a:lnTo>
                    <a:lnTo>
                      <a:pt x="56" y="186"/>
                    </a:lnTo>
                    <a:lnTo>
                      <a:pt x="52" y="194"/>
                    </a:lnTo>
                    <a:lnTo>
                      <a:pt x="48" y="203"/>
                    </a:lnTo>
                    <a:lnTo>
                      <a:pt x="44" y="211"/>
                    </a:lnTo>
                    <a:lnTo>
                      <a:pt x="41" y="221"/>
                    </a:lnTo>
                    <a:lnTo>
                      <a:pt x="37" y="228"/>
                    </a:lnTo>
                    <a:lnTo>
                      <a:pt x="33" y="238"/>
                    </a:lnTo>
                    <a:lnTo>
                      <a:pt x="29" y="244"/>
                    </a:lnTo>
                    <a:lnTo>
                      <a:pt x="23" y="253"/>
                    </a:lnTo>
                    <a:lnTo>
                      <a:pt x="19" y="263"/>
                    </a:lnTo>
                    <a:lnTo>
                      <a:pt x="12" y="278"/>
                    </a:lnTo>
                    <a:lnTo>
                      <a:pt x="4" y="288"/>
                    </a:lnTo>
                    <a:lnTo>
                      <a:pt x="0" y="297"/>
                    </a:lnTo>
                    <a:lnTo>
                      <a:pt x="0" y="296"/>
                    </a:lnTo>
                    <a:lnTo>
                      <a:pt x="0" y="301"/>
                    </a:lnTo>
                    <a:lnTo>
                      <a:pt x="2" y="303"/>
                    </a:lnTo>
                    <a:lnTo>
                      <a:pt x="2" y="305"/>
                    </a:lnTo>
                    <a:lnTo>
                      <a:pt x="8" y="305"/>
                    </a:lnTo>
                    <a:lnTo>
                      <a:pt x="10" y="303"/>
                    </a:lnTo>
                    <a:lnTo>
                      <a:pt x="12" y="303"/>
                    </a:lnTo>
                    <a:lnTo>
                      <a:pt x="12" y="301"/>
                    </a:lnTo>
                    <a:lnTo>
                      <a:pt x="16" y="292"/>
                    </a:lnTo>
                    <a:lnTo>
                      <a:pt x="19" y="286"/>
                    </a:lnTo>
                    <a:lnTo>
                      <a:pt x="27" y="274"/>
                    </a:lnTo>
                    <a:lnTo>
                      <a:pt x="31" y="267"/>
                    </a:lnTo>
                    <a:lnTo>
                      <a:pt x="35" y="257"/>
                    </a:lnTo>
                    <a:lnTo>
                      <a:pt x="41" y="251"/>
                    </a:lnTo>
                    <a:lnTo>
                      <a:pt x="44" y="242"/>
                    </a:lnTo>
                    <a:lnTo>
                      <a:pt x="48" y="232"/>
                    </a:lnTo>
                    <a:lnTo>
                      <a:pt x="52" y="225"/>
                    </a:lnTo>
                    <a:lnTo>
                      <a:pt x="56" y="215"/>
                    </a:lnTo>
                    <a:lnTo>
                      <a:pt x="60" y="207"/>
                    </a:lnTo>
                    <a:lnTo>
                      <a:pt x="64" y="198"/>
                    </a:lnTo>
                    <a:lnTo>
                      <a:pt x="67" y="190"/>
                    </a:lnTo>
                    <a:lnTo>
                      <a:pt x="71" y="180"/>
                    </a:lnTo>
                    <a:lnTo>
                      <a:pt x="73" y="173"/>
                    </a:lnTo>
                    <a:lnTo>
                      <a:pt x="77" y="163"/>
                    </a:lnTo>
                    <a:lnTo>
                      <a:pt x="81" y="144"/>
                    </a:lnTo>
                    <a:lnTo>
                      <a:pt x="85" y="136"/>
                    </a:lnTo>
                    <a:lnTo>
                      <a:pt x="98" y="67"/>
                    </a:lnTo>
                    <a:lnTo>
                      <a:pt x="98" y="58"/>
                    </a:lnTo>
                    <a:lnTo>
                      <a:pt x="100" y="46"/>
                    </a:lnTo>
                    <a:lnTo>
                      <a:pt x="100" y="37"/>
                    </a:lnTo>
                    <a:lnTo>
                      <a:pt x="102" y="27"/>
                    </a:lnTo>
                    <a:lnTo>
                      <a:pt x="102" y="15"/>
                    </a:lnTo>
                    <a:lnTo>
                      <a:pt x="104" y="8"/>
                    </a:lnTo>
                    <a:lnTo>
                      <a:pt x="104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867" name="Freeform 17"/>
              <p:cNvSpPr>
                <a:spLocks/>
              </p:cNvSpPr>
              <p:nvPr/>
            </p:nvSpPr>
            <p:spPr bwMode="auto">
              <a:xfrm>
                <a:off x="1767" y="2158"/>
                <a:ext cx="714" cy="297"/>
              </a:xfrm>
              <a:custGeom>
                <a:avLst/>
                <a:gdLst>
                  <a:gd name="T0" fmla="*/ 712 w 714"/>
                  <a:gd name="T1" fmla="*/ 17 h 297"/>
                  <a:gd name="T2" fmla="*/ 714 w 714"/>
                  <a:gd name="T3" fmla="*/ 7 h 297"/>
                  <a:gd name="T4" fmla="*/ 709 w 714"/>
                  <a:gd name="T5" fmla="*/ 2 h 297"/>
                  <a:gd name="T6" fmla="*/ 699 w 714"/>
                  <a:gd name="T7" fmla="*/ 0 h 297"/>
                  <a:gd name="T8" fmla="*/ 680 w 714"/>
                  <a:gd name="T9" fmla="*/ 19 h 297"/>
                  <a:gd name="T10" fmla="*/ 647 w 714"/>
                  <a:gd name="T11" fmla="*/ 48 h 297"/>
                  <a:gd name="T12" fmla="*/ 597 w 714"/>
                  <a:gd name="T13" fmla="*/ 88 h 297"/>
                  <a:gd name="T14" fmla="*/ 561 w 714"/>
                  <a:gd name="T15" fmla="*/ 113 h 297"/>
                  <a:gd name="T16" fmla="*/ 522 w 714"/>
                  <a:gd name="T17" fmla="*/ 138 h 297"/>
                  <a:gd name="T18" fmla="*/ 482 w 714"/>
                  <a:gd name="T19" fmla="*/ 159 h 297"/>
                  <a:gd name="T20" fmla="*/ 399 w 714"/>
                  <a:gd name="T21" fmla="*/ 197 h 297"/>
                  <a:gd name="T22" fmla="*/ 282 w 714"/>
                  <a:gd name="T23" fmla="*/ 234 h 297"/>
                  <a:gd name="T24" fmla="*/ 236 w 714"/>
                  <a:gd name="T25" fmla="*/ 245 h 297"/>
                  <a:gd name="T26" fmla="*/ 188 w 714"/>
                  <a:gd name="T27" fmla="*/ 257 h 297"/>
                  <a:gd name="T28" fmla="*/ 138 w 714"/>
                  <a:gd name="T29" fmla="*/ 263 h 297"/>
                  <a:gd name="T30" fmla="*/ 63 w 714"/>
                  <a:gd name="T31" fmla="*/ 270 h 297"/>
                  <a:gd name="T32" fmla="*/ 11 w 714"/>
                  <a:gd name="T33" fmla="*/ 274 h 297"/>
                  <a:gd name="T34" fmla="*/ 4 w 714"/>
                  <a:gd name="T35" fmla="*/ 278 h 297"/>
                  <a:gd name="T36" fmla="*/ 0 w 714"/>
                  <a:gd name="T37" fmla="*/ 284 h 297"/>
                  <a:gd name="T38" fmla="*/ 4 w 714"/>
                  <a:gd name="T39" fmla="*/ 293 h 297"/>
                  <a:gd name="T40" fmla="*/ 9 w 714"/>
                  <a:gd name="T41" fmla="*/ 297 h 297"/>
                  <a:gd name="T42" fmla="*/ 36 w 714"/>
                  <a:gd name="T43" fmla="*/ 295 h 297"/>
                  <a:gd name="T44" fmla="*/ 115 w 714"/>
                  <a:gd name="T45" fmla="*/ 289 h 297"/>
                  <a:gd name="T46" fmla="*/ 167 w 714"/>
                  <a:gd name="T47" fmla="*/ 284 h 297"/>
                  <a:gd name="T48" fmla="*/ 217 w 714"/>
                  <a:gd name="T49" fmla="*/ 274 h 297"/>
                  <a:gd name="T50" fmla="*/ 265 w 714"/>
                  <a:gd name="T51" fmla="*/ 265 h 297"/>
                  <a:gd name="T52" fmla="*/ 315 w 714"/>
                  <a:gd name="T53" fmla="*/ 251 h 297"/>
                  <a:gd name="T54" fmla="*/ 472 w 714"/>
                  <a:gd name="T55" fmla="*/ 190 h 297"/>
                  <a:gd name="T56" fmla="*/ 515 w 714"/>
                  <a:gd name="T57" fmla="*/ 169 h 297"/>
                  <a:gd name="T58" fmla="*/ 555 w 714"/>
                  <a:gd name="T59" fmla="*/ 144 h 297"/>
                  <a:gd name="T60" fmla="*/ 591 w 714"/>
                  <a:gd name="T61" fmla="*/ 121 h 297"/>
                  <a:gd name="T62" fmla="*/ 647 w 714"/>
                  <a:gd name="T63" fmla="*/ 80 h 297"/>
                  <a:gd name="T64" fmla="*/ 680 w 714"/>
                  <a:gd name="T65" fmla="*/ 50 h 297"/>
                  <a:gd name="T66" fmla="*/ 710 w 714"/>
                  <a:gd name="T67" fmla="*/ 19 h 29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14"/>
                  <a:gd name="T103" fmla="*/ 0 h 297"/>
                  <a:gd name="T104" fmla="*/ 714 w 714"/>
                  <a:gd name="T105" fmla="*/ 297 h 29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14" h="297">
                    <a:moveTo>
                      <a:pt x="710" y="19"/>
                    </a:moveTo>
                    <a:lnTo>
                      <a:pt x="712" y="17"/>
                    </a:lnTo>
                    <a:lnTo>
                      <a:pt x="714" y="13"/>
                    </a:lnTo>
                    <a:lnTo>
                      <a:pt x="714" y="7"/>
                    </a:lnTo>
                    <a:lnTo>
                      <a:pt x="710" y="4"/>
                    </a:lnTo>
                    <a:lnTo>
                      <a:pt x="709" y="2"/>
                    </a:lnTo>
                    <a:lnTo>
                      <a:pt x="705" y="0"/>
                    </a:lnTo>
                    <a:lnTo>
                      <a:pt x="699" y="0"/>
                    </a:lnTo>
                    <a:lnTo>
                      <a:pt x="695" y="4"/>
                    </a:lnTo>
                    <a:lnTo>
                      <a:pt x="680" y="19"/>
                    </a:lnTo>
                    <a:lnTo>
                      <a:pt x="664" y="30"/>
                    </a:lnTo>
                    <a:lnTo>
                      <a:pt x="647" y="48"/>
                    </a:lnTo>
                    <a:lnTo>
                      <a:pt x="632" y="61"/>
                    </a:lnTo>
                    <a:lnTo>
                      <a:pt x="597" y="88"/>
                    </a:lnTo>
                    <a:lnTo>
                      <a:pt x="580" y="101"/>
                    </a:lnTo>
                    <a:lnTo>
                      <a:pt x="561" y="113"/>
                    </a:lnTo>
                    <a:lnTo>
                      <a:pt x="543" y="124"/>
                    </a:lnTo>
                    <a:lnTo>
                      <a:pt x="522" y="138"/>
                    </a:lnTo>
                    <a:lnTo>
                      <a:pt x="503" y="149"/>
                    </a:lnTo>
                    <a:lnTo>
                      <a:pt x="482" y="159"/>
                    </a:lnTo>
                    <a:lnTo>
                      <a:pt x="461" y="171"/>
                    </a:lnTo>
                    <a:lnTo>
                      <a:pt x="399" y="197"/>
                    </a:lnTo>
                    <a:lnTo>
                      <a:pt x="307" y="228"/>
                    </a:lnTo>
                    <a:lnTo>
                      <a:pt x="282" y="234"/>
                    </a:lnTo>
                    <a:lnTo>
                      <a:pt x="261" y="242"/>
                    </a:lnTo>
                    <a:lnTo>
                      <a:pt x="236" y="245"/>
                    </a:lnTo>
                    <a:lnTo>
                      <a:pt x="213" y="251"/>
                    </a:lnTo>
                    <a:lnTo>
                      <a:pt x="188" y="257"/>
                    </a:lnTo>
                    <a:lnTo>
                      <a:pt x="163" y="261"/>
                    </a:lnTo>
                    <a:lnTo>
                      <a:pt x="138" y="263"/>
                    </a:lnTo>
                    <a:lnTo>
                      <a:pt x="111" y="266"/>
                    </a:lnTo>
                    <a:lnTo>
                      <a:pt x="63" y="270"/>
                    </a:lnTo>
                    <a:lnTo>
                      <a:pt x="36" y="272"/>
                    </a:lnTo>
                    <a:lnTo>
                      <a:pt x="11" y="274"/>
                    </a:lnTo>
                    <a:lnTo>
                      <a:pt x="8" y="274"/>
                    </a:lnTo>
                    <a:lnTo>
                      <a:pt x="4" y="278"/>
                    </a:lnTo>
                    <a:lnTo>
                      <a:pt x="2" y="280"/>
                    </a:lnTo>
                    <a:lnTo>
                      <a:pt x="0" y="284"/>
                    </a:lnTo>
                    <a:lnTo>
                      <a:pt x="0" y="289"/>
                    </a:lnTo>
                    <a:lnTo>
                      <a:pt x="4" y="293"/>
                    </a:lnTo>
                    <a:lnTo>
                      <a:pt x="6" y="295"/>
                    </a:lnTo>
                    <a:lnTo>
                      <a:pt x="9" y="297"/>
                    </a:lnTo>
                    <a:lnTo>
                      <a:pt x="11" y="297"/>
                    </a:lnTo>
                    <a:lnTo>
                      <a:pt x="36" y="295"/>
                    </a:lnTo>
                    <a:lnTo>
                      <a:pt x="63" y="293"/>
                    </a:lnTo>
                    <a:lnTo>
                      <a:pt x="115" y="289"/>
                    </a:lnTo>
                    <a:lnTo>
                      <a:pt x="142" y="286"/>
                    </a:lnTo>
                    <a:lnTo>
                      <a:pt x="167" y="284"/>
                    </a:lnTo>
                    <a:lnTo>
                      <a:pt x="192" y="280"/>
                    </a:lnTo>
                    <a:lnTo>
                      <a:pt x="217" y="274"/>
                    </a:lnTo>
                    <a:lnTo>
                      <a:pt x="240" y="268"/>
                    </a:lnTo>
                    <a:lnTo>
                      <a:pt x="265" y="265"/>
                    </a:lnTo>
                    <a:lnTo>
                      <a:pt x="290" y="257"/>
                    </a:lnTo>
                    <a:lnTo>
                      <a:pt x="315" y="251"/>
                    </a:lnTo>
                    <a:lnTo>
                      <a:pt x="407" y="220"/>
                    </a:lnTo>
                    <a:lnTo>
                      <a:pt x="472" y="190"/>
                    </a:lnTo>
                    <a:lnTo>
                      <a:pt x="493" y="178"/>
                    </a:lnTo>
                    <a:lnTo>
                      <a:pt x="515" y="169"/>
                    </a:lnTo>
                    <a:lnTo>
                      <a:pt x="534" y="157"/>
                    </a:lnTo>
                    <a:lnTo>
                      <a:pt x="555" y="144"/>
                    </a:lnTo>
                    <a:lnTo>
                      <a:pt x="572" y="132"/>
                    </a:lnTo>
                    <a:lnTo>
                      <a:pt x="591" y="121"/>
                    </a:lnTo>
                    <a:lnTo>
                      <a:pt x="612" y="107"/>
                    </a:lnTo>
                    <a:lnTo>
                      <a:pt x="647" y="80"/>
                    </a:lnTo>
                    <a:lnTo>
                      <a:pt x="662" y="63"/>
                    </a:lnTo>
                    <a:lnTo>
                      <a:pt x="680" y="50"/>
                    </a:lnTo>
                    <a:lnTo>
                      <a:pt x="695" y="34"/>
                    </a:lnTo>
                    <a:lnTo>
                      <a:pt x="710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0840" name="Group 18"/>
            <p:cNvGrpSpPr>
              <a:grpSpLocks/>
            </p:cNvGrpSpPr>
            <p:nvPr/>
          </p:nvGrpSpPr>
          <p:grpSpPr bwMode="auto">
            <a:xfrm>
              <a:off x="2990" y="1984"/>
              <a:ext cx="1597" cy="252"/>
              <a:chOff x="2990" y="1984"/>
              <a:chExt cx="1597" cy="252"/>
            </a:xfrm>
          </p:grpSpPr>
          <p:sp>
            <p:nvSpPr>
              <p:cNvPr id="120841" name="Rectangle 19"/>
              <p:cNvSpPr>
                <a:spLocks noChangeArrowheads="1"/>
              </p:cNvSpPr>
              <p:nvPr/>
            </p:nvSpPr>
            <p:spPr bwMode="auto">
              <a:xfrm>
                <a:off x="4459" y="2006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2" name="Rectangle 20"/>
              <p:cNvSpPr>
                <a:spLocks noChangeArrowheads="1"/>
              </p:cNvSpPr>
              <p:nvPr/>
            </p:nvSpPr>
            <p:spPr bwMode="auto">
              <a:xfrm>
                <a:off x="4199" y="2006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3" name="Rectangle 21"/>
              <p:cNvSpPr>
                <a:spLocks noChangeArrowheads="1"/>
              </p:cNvSpPr>
              <p:nvPr/>
            </p:nvSpPr>
            <p:spPr bwMode="auto">
              <a:xfrm>
                <a:off x="3934" y="2006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4" name="Rectangle 22"/>
              <p:cNvSpPr>
                <a:spLocks noChangeArrowheads="1"/>
              </p:cNvSpPr>
              <p:nvPr/>
            </p:nvSpPr>
            <p:spPr bwMode="auto">
              <a:xfrm>
                <a:off x="3693" y="2006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5" name="Rectangle 23"/>
              <p:cNvSpPr>
                <a:spLocks noChangeArrowheads="1"/>
              </p:cNvSpPr>
              <p:nvPr/>
            </p:nvSpPr>
            <p:spPr bwMode="auto">
              <a:xfrm>
                <a:off x="3569" y="2006"/>
                <a:ext cx="12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6" name="Rectangle 24"/>
              <p:cNvSpPr>
                <a:spLocks noChangeArrowheads="1"/>
              </p:cNvSpPr>
              <p:nvPr/>
            </p:nvSpPr>
            <p:spPr bwMode="auto">
              <a:xfrm>
                <a:off x="3500" y="2006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7" name="Rectangle 25"/>
              <p:cNvSpPr>
                <a:spLocks noChangeArrowheads="1"/>
              </p:cNvSpPr>
              <p:nvPr/>
            </p:nvSpPr>
            <p:spPr bwMode="auto">
              <a:xfrm>
                <a:off x="3370" y="2006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8" name="Rectangle 26"/>
              <p:cNvSpPr>
                <a:spLocks noChangeArrowheads="1"/>
              </p:cNvSpPr>
              <p:nvPr/>
            </p:nvSpPr>
            <p:spPr bwMode="auto">
              <a:xfrm>
                <a:off x="3301" y="2006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49" name="Rectangle 27"/>
              <p:cNvSpPr>
                <a:spLocks noChangeArrowheads="1"/>
              </p:cNvSpPr>
              <p:nvPr/>
            </p:nvSpPr>
            <p:spPr bwMode="auto">
              <a:xfrm>
                <a:off x="3167" y="2006"/>
                <a:ext cx="139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0" name="Rectangle 28"/>
              <p:cNvSpPr>
                <a:spLocks noChangeArrowheads="1"/>
              </p:cNvSpPr>
              <p:nvPr/>
            </p:nvSpPr>
            <p:spPr bwMode="auto">
              <a:xfrm>
                <a:off x="3098" y="2006"/>
                <a:ext cx="64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(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1" name="Rectangle 29"/>
              <p:cNvSpPr>
                <a:spLocks noChangeArrowheads="1"/>
              </p:cNvSpPr>
              <p:nvPr/>
            </p:nvSpPr>
            <p:spPr bwMode="auto">
              <a:xfrm>
                <a:off x="2990" y="2006"/>
                <a:ext cx="117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F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2" name="Rectangle 30"/>
              <p:cNvSpPr>
                <a:spLocks noChangeArrowheads="1"/>
              </p:cNvSpPr>
              <p:nvPr/>
            </p:nvSpPr>
            <p:spPr bwMode="auto">
              <a:xfrm>
                <a:off x="4333" y="1984"/>
                <a:ext cx="10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 b="0">
                    <a:solidFill>
                      <a:srgbClr val="000000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3" name="Rectangle 31"/>
              <p:cNvSpPr>
                <a:spLocks noChangeArrowheads="1"/>
              </p:cNvSpPr>
              <p:nvPr/>
            </p:nvSpPr>
            <p:spPr bwMode="auto">
              <a:xfrm>
                <a:off x="4092" y="2003"/>
                <a:ext cx="10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chemeClr val="tx1"/>
                    </a:solidFill>
                  </a:rPr>
                  <a:t>+</a:t>
                </a:r>
              </a:p>
            </p:txBody>
          </p:sp>
          <p:sp>
            <p:nvSpPr>
              <p:cNvPr id="120854" name="Rectangle 32"/>
              <p:cNvSpPr>
                <a:spLocks noChangeArrowheads="1"/>
              </p:cNvSpPr>
              <p:nvPr/>
            </p:nvSpPr>
            <p:spPr bwMode="auto">
              <a:xfrm>
                <a:off x="3793" y="1984"/>
                <a:ext cx="10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=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0855" name="Line 33"/>
              <p:cNvSpPr>
                <a:spLocks noChangeShapeType="1"/>
              </p:cNvSpPr>
              <p:nvPr/>
            </p:nvSpPr>
            <p:spPr bwMode="auto">
              <a:xfrm>
                <a:off x="3904" y="2021"/>
                <a:ext cx="66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20837" name="Rectangle 34"/>
          <p:cNvSpPr>
            <a:spLocks noChangeArrowheads="1"/>
          </p:cNvSpPr>
          <p:nvPr/>
        </p:nvSpPr>
        <p:spPr bwMode="auto">
          <a:xfrm>
            <a:off x="571500" y="442913"/>
            <a:ext cx="7772400" cy="6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660066"/>
                </a:solidFill>
                <a:latin typeface="Helvetica" pitchFamily="34" charset="0"/>
              </a:rPr>
              <a:t>NOR Gate [NOT (OR)]</a:t>
            </a:r>
          </a:p>
        </p:txBody>
      </p:sp>
      <p:pic>
        <p:nvPicPr>
          <p:cNvPr id="120838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94513" y="1254125"/>
            <a:ext cx="2070100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61B84B7-0FAE-487F-A3E3-C24DA1E26B1F}" type="slidenum">
              <a:rPr lang="en-US"/>
              <a:pPr/>
              <a:t>114</a:t>
            </a:fld>
            <a:endParaRPr lang="en-US"/>
          </a:p>
        </p:txBody>
      </p:sp>
      <p:sp>
        <p:nvSpPr>
          <p:cNvPr id="121859" name="Rectangle 2"/>
          <p:cNvSpPr>
            <a:spLocks noGrp="1" noChangeArrowheads="1"/>
          </p:cNvSpPr>
          <p:nvPr>
            <p:ph type="title"/>
          </p:nvPr>
        </p:nvSpPr>
        <p:spPr>
          <a:xfrm>
            <a:off x="566738" y="438150"/>
            <a:ext cx="7772400" cy="696913"/>
          </a:xfrm>
        </p:spPr>
        <p:txBody>
          <a:bodyPr/>
          <a:lstStyle/>
          <a:p>
            <a:r>
              <a:rPr lang="en-US" smtClean="0"/>
              <a:t>NOR Gate </a:t>
            </a:r>
            <a:r>
              <a:rPr lang="en-US" b="0" smtClean="0"/>
              <a:t>(continued)</a:t>
            </a:r>
          </a:p>
        </p:txBody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5438" y="1281113"/>
            <a:ext cx="8605837" cy="5576887"/>
          </a:xfrm>
          <a:solidFill>
            <a:srgbClr val="FFFFFF"/>
          </a:solidFill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Applying  DeMorgan's Law gives Invert-AND (NOR)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  <a:p>
            <a:pPr lvl="1"/>
            <a:endParaRPr lang="en-US" smtClean="0">
              <a:cs typeface="Times New Roman" pitchFamily="18" charset="0"/>
            </a:endParaRPr>
          </a:p>
          <a:p>
            <a:endParaRPr lang="en-US" sz="2800" smtClean="0">
              <a:cs typeface="Times New Roman" pitchFamily="18" charset="0"/>
            </a:endParaRPr>
          </a:p>
          <a:p>
            <a:r>
              <a:rPr lang="en-US" sz="2800" smtClean="0">
                <a:cs typeface="Times New Roman" pitchFamily="18" charset="0"/>
              </a:rPr>
              <a:t>This NOR symbol is called Invert-AND, since inputs are inverted </a:t>
            </a:r>
            <a:r>
              <a:rPr lang="en-US" sz="2800" smtClean="0">
                <a:solidFill>
                  <a:srgbClr val="FF0000"/>
                </a:solidFill>
                <a:cs typeface="Times New Roman" pitchFamily="18" charset="0"/>
              </a:rPr>
              <a:t>and then</a:t>
            </a:r>
            <a:r>
              <a:rPr lang="en-US" sz="2800" smtClean="0">
                <a:cs typeface="Times New Roman" pitchFamily="18" charset="0"/>
              </a:rPr>
              <a:t> ANDed together.</a:t>
            </a:r>
          </a:p>
          <a:p>
            <a:r>
              <a:rPr lang="en-US" sz="2800" smtClean="0">
                <a:cs typeface="Times New Roman" pitchFamily="18" charset="0"/>
              </a:rPr>
              <a:t>Note the above symbol is still for a NOR</a:t>
            </a:r>
          </a:p>
          <a:p>
            <a:r>
              <a:rPr lang="en-US" sz="2800" smtClean="0">
                <a:cs typeface="Times New Roman" pitchFamily="18" charset="0"/>
              </a:rPr>
              <a:t>So a NOR gate can be represented in two different but equivalent forms: OR-then-Invert &amp; Invert-then-AND </a:t>
            </a:r>
          </a:p>
        </p:txBody>
      </p:sp>
      <p:grpSp>
        <p:nvGrpSpPr>
          <p:cNvPr id="121861" name="Group 71"/>
          <p:cNvGrpSpPr>
            <a:grpSpLocks/>
          </p:cNvGrpSpPr>
          <p:nvPr/>
        </p:nvGrpSpPr>
        <p:grpSpPr bwMode="auto">
          <a:xfrm>
            <a:off x="1757363" y="2925763"/>
            <a:ext cx="5600700" cy="892175"/>
            <a:chOff x="1852" y="1171"/>
            <a:chExt cx="3324" cy="472"/>
          </a:xfrm>
        </p:grpSpPr>
        <p:grpSp>
          <p:nvGrpSpPr>
            <p:cNvPr id="121866" name="Group 4"/>
            <p:cNvGrpSpPr>
              <a:grpSpLocks/>
            </p:cNvGrpSpPr>
            <p:nvPr/>
          </p:nvGrpSpPr>
          <p:grpSpPr bwMode="auto">
            <a:xfrm>
              <a:off x="1852" y="1171"/>
              <a:ext cx="1556" cy="472"/>
              <a:chOff x="2064" y="2832"/>
              <a:chExt cx="1717" cy="635"/>
            </a:xfrm>
          </p:grpSpPr>
          <p:sp>
            <p:nvSpPr>
              <p:cNvPr id="121885" name="Freeform 5"/>
              <p:cNvSpPr>
                <a:spLocks/>
              </p:cNvSpPr>
              <p:nvPr/>
            </p:nvSpPr>
            <p:spPr bwMode="auto">
              <a:xfrm>
                <a:off x="2262" y="3120"/>
                <a:ext cx="347" cy="23"/>
              </a:xfrm>
              <a:custGeom>
                <a:avLst/>
                <a:gdLst>
                  <a:gd name="T0" fmla="*/ 11 w 347"/>
                  <a:gd name="T1" fmla="*/ 0 h 23"/>
                  <a:gd name="T2" fmla="*/ 7 w 347"/>
                  <a:gd name="T3" fmla="*/ 0 h 23"/>
                  <a:gd name="T4" fmla="*/ 4 w 347"/>
                  <a:gd name="T5" fmla="*/ 4 h 23"/>
                  <a:gd name="T6" fmla="*/ 0 w 347"/>
                  <a:gd name="T7" fmla="*/ 8 h 23"/>
                  <a:gd name="T8" fmla="*/ 0 w 347"/>
                  <a:gd name="T9" fmla="*/ 15 h 23"/>
                  <a:gd name="T10" fmla="*/ 4 w 347"/>
                  <a:gd name="T11" fmla="*/ 19 h 23"/>
                  <a:gd name="T12" fmla="*/ 7 w 347"/>
                  <a:gd name="T13" fmla="*/ 23 h 23"/>
                  <a:gd name="T14" fmla="*/ 340 w 347"/>
                  <a:gd name="T15" fmla="*/ 23 h 23"/>
                  <a:gd name="T16" fmla="*/ 344 w 347"/>
                  <a:gd name="T17" fmla="*/ 19 h 23"/>
                  <a:gd name="T18" fmla="*/ 347 w 347"/>
                  <a:gd name="T19" fmla="*/ 15 h 23"/>
                  <a:gd name="T20" fmla="*/ 347 w 347"/>
                  <a:gd name="T21" fmla="*/ 8 h 23"/>
                  <a:gd name="T22" fmla="*/ 344 w 347"/>
                  <a:gd name="T23" fmla="*/ 4 h 23"/>
                  <a:gd name="T24" fmla="*/ 340 w 347"/>
                  <a:gd name="T25" fmla="*/ 0 h 23"/>
                  <a:gd name="T26" fmla="*/ 336 w 347"/>
                  <a:gd name="T27" fmla="*/ 0 h 23"/>
                  <a:gd name="T28" fmla="*/ 11 w 347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7"/>
                  <a:gd name="T46" fmla="*/ 0 h 23"/>
                  <a:gd name="T47" fmla="*/ 347 w 347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7" h="23">
                    <a:moveTo>
                      <a:pt x="11" y="0"/>
                    </a:moveTo>
                    <a:lnTo>
                      <a:pt x="7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7" y="23"/>
                    </a:lnTo>
                    <a:lnTo>
                      <a:pt x="340" y="23"/>
                    </a:lnTo>
                    <a:lnTo>
                      <a:pt x="344" y="19"/>
                    </a:lnTo>
                    <a:lnTo>
                      <a:pt x="347" y="15"/>
                    </a:lnTo>
                    <a:lnTo>
                      <a:pt x="347" y="8"/>
                    </a:lnTo>
                    <a:lnTo>
                      <a:pt x="344" y="4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86" name="Freeform 6"/>
              <p:cNvSpPr>
                <a:spLocks/>
              </p:cNvSpPr>
              <p:nvPr/>
            </p:nvSpPr>
            <p:spPr bwMode="auto">
              <a:xfrm>
                <a:off x="2269" y="2941"/>
                <a:ext cx="346" cy="24"/>
              </a:xfrm>
              <a:custGeom>
                <a:avLst/>
                <a:gdLst>
                  <a:gd name="T0" fmla="*/ 12 w 346"/>
                  <a:gd name="T1" fmla="*/ 0 h 24"/>
                  <a:gd name="T2" fmla="*/ 8 w 346"/>
                  <a:gd name="T3" fmla="*/ 0 h 24"/>
                  <a:gd name="T4" fmla="*/ 4 w 346"/>
                  <a:gd name="T5" fmla="*/ 4 h 24"/>
                  <a:gd name="T6" fmla="*/ 0 w 346"/>
                  <a:gd name="T7" fmla="*/ 8 h 24"/>
                  <a:gd name="T8" fmla="*/ 0 w 346"/>
                  <a:gd name="T9" fmla="*/ 16 h 24"/>
                  <a:gd name="T10" fmla="*/ 4 w 346"/>
                  <a:gd name="T11" fmla="*/ 20 h 24"/>
                  <a:gd name="T12" fmla="*/ 8 w 346"/>
                  <a:gd name="T13" fmla="*/ 24 h 24"/>
                  <a:gd name="T14" fmla="*/ 338 w 346"/>
                  <a:gd name="T15" fmla="*/ 24 h 24"/>
                  <a:gd name="T16" fmla="*/ 342 w 346"/>
                  <a:gd name="T17" fmla="*/ 20 h 24"/>
                  <a:gd name="T18" fmla="*/ 346 w 346"/>
                  <a:gd name="T19" fmla="*/ 16 h 24"/>
                  <a:gd name="T20" fmla="*/ 346 w 346"/>
                  <a:gd name="T21" fmla="*/ 8 h 24"/>
                  <a:gd name="T22" fmla="*/ 342 w 346"/>
                  <a:gd name="T23" fmla="*/ 4 h 24"/>
                  <a:gd name="T24" fmla="*/ 338 w 346"/>
                  <a:gd name="T25" fmla="*/ 0 h 24"/>
                  <a:gd name="T26" fmla="*/ 335 w 346"/>
                  <a:gd name="T27" fmla="*/ 0 h 24"/>
                  <a:gd name="T28" fmla="*/ 12 w 346"/>
                  <a:gd name="T29" fmla="*/ 0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6"/>
                  <a:gd name="T46" fmla="*/ 0 h 24"/>
                  <a:gd name="T47" fmla="*/ 346 w 346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6" h="24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338" y="24"/>
                    </a:lnTo>
                    <a:lnTo>
                      <a:pt x="342" y="20"/>
                    </a:lnTo>
                    <a:lnTo>
                      <a:pt x="346" y="16"/>
                    </a:lnTo>
                    <a:lnTo>
                      <a:pt x="346" y="8"/>
                    </a:lnTo>
                    <a:lnTo>
                      <a:pt x="342" y="4"/>
                    </a:lnTo>
                    <a:lnTo>
                      <a:pt x="338" y="0"/>
                    </a:lnTo>
                    <a:lnTo>
                      <a:pt x="335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87" name="Freeform 7"/>
              <p:cNvSpPr>
                <a:spLocks/>
              </p:cNvSpPr>
              <p:nvPr/>
            </p:nvSpPr>
            <p:spPr bwMode="auto">
              <a:xfrm>
                <a:off x="2262" y="3312"/>
                <a:ext cx="347" cy="23"/>
              </a:xfrm>
              <a:custGeom>
                <a:avLst/>
                <a:gdLst>
                  <a:gd name="T0" fmla="*/ 11 w 347"/>
                  <a:gd name="T1" fmla="*/ 0 h 23"/>
                  <a:gd name="T2" fmla="*/ 7 w 347"/>
                  <a:gd name="T3" fmla="*/ 0 h 23"/>
                  <a:gd name="T4" fmla="*/ 4 w 347"/>
                  <a:gd name="T5" fmla="*/ 4 h 23"/>
                  <a:gd name="T6" fmla="*/ 0 w 347"/>
                  <a:gd name="T7" fmla="*/ 8 h 23"/>
                  <a:gd name="T8" fmla="*/ 0 w 347"/>
                  <a:gd name="T9" fmla="*/ 15 h 23"/>
                  <a:gd name="T10" fmla="*/ 4 w 347"/>
                  <a:gd name="T11" fmla="*/ 19 h 23"/>
                  <a:gd name="T12" fmla="*/ 7 w 347"/>
                  <a:gd name="T13" fmla="*/ 23 h 23"/>
                  <a:gd name="T14" fmla="*/ 340 w 347"/>
                  <a:gd name="T15" fmla="*/ 23 h 23"/>
                  <a:gd name="T16" fmla="*/ 344 w 347"/>
                  <a:gd name="T17" fmla="*/ 19 h 23"/>
                  <a:gd name="T18" fmla="*/ 347 w 347"/>
                  <a:gd name="T19" fmla="*/ 15 h 23"/>
                  <a:gd name="T20" fmla="*/ 347 w 347"/>
                  <a:gd name="T21" fmla="*/ 8 h 23"/>
                  <a:gd name="T22" fmla="*/ 344 w 347"/>
                  <a:gd name="T23" fmla="*/ 4 h 23"/>
                  <a:gd name="T24" fmla="*/ 340 w 347"/>
                  <a:gd name="T25" fmla="*/ 0 h 23"/>
                  <a:gd name="T26" fmla="*/ 336 w 347"/>
                  <a:gd name="T27" fmla="*/ 0 h 23"/>
                  <a:gd name="T28" fmla="*/ 11 w 347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7"/>
                  <a:gd name="T46" fmla="*/ 0 h 23"/>
                  <a:gd name="T47" fmla="*/ 347 w 347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7" h="23">
                    <a:moveTo>
                      <a:pt x="11" y="0"/>
                    </a:moveTo>
                    <a:lnTo>
                      <a:pt x="7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7" y="23"/>
                    </a:lnTo>
                    <a:lnTo>
                      <a:pt x="340" y="23"/>
                    </a:lnTo>
                    <a:lnTo>
                      <a:pt x="344" y="19"/>
                    </a:lnTo>
                    <a:lnTo>
                      <a:pt x="347" y="15"/>
                    </a:lnTo>
                    <a:lnTo>
                      <a:pt x="347" y="8"/>
                    </a:lnTo>
                    <a:lnTo>
                      <a:pt x="344" y="4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88" name="Freeform 8"/>
              <p:cNvSpPr>
                <a:spLocks/>
              </p:cNvSpPr>
              <p:nvPr/>
            </p:nvSpPr>
            <p:spPr bwMode="auto">
              <a:xfrm>
                <a:off x="3433" y="3114"/>
                <a:ext cx="348" cy="23"/>
              </a:xfrm>
              <a:custGeom>
                <a:avLst/>
                <a:gdLst>
                  <a:gd name="T0" fmla="*/ 12 w 348"/>
                  <a:gd name="T1" fmla="*/ 0 h 23"/>
                  <a:gd name="T2" fmla="*/ 8 w 348"/>
                  <a:gd name="T3" fmla="*/ 0 h 23"/>
                  <a:gd name="T4" fmla="*/ 4 w 348"/>
                  <a:gd name="T5" fmla="*/ 4 h 23"/>
                  <a:gd name="T6" fmla="*/ 0 w 348"/>
                  <a:gd name="T7" fmla="*/ 8 h 23"/>
                  <a:gd name="T8" fmla="*/ 0 w 348"/>
                  <a:gd name="T9" fmla="*/ 16 h 23"/>
                  <a:gd name="T10" fmla="*/ 4 w 348"/>
                  <a:gd name="T11" fmla="*/ 20 h 23"/>
                  <a:gd name="T12" fmla="*/ 8 w 348"/>
                  <a:gd name="T13" fmla="*/ 23 h 23"/>
                  <a:gd name="T14" fmla="*/ 340 w 348"/>
                  <a:gd name="T15" fmla="*/ 23 h 23"/>
                  <a:gd name="T16" fmla="*/ 344 w 348"/>
                  <a:gd name="T17" fmla="*/ 20 h 23"/>
                  <a:gd name="T18" fmla="*/ 348 w 348"/>
                  <a:gd name="T19" fmla="*/ 16 h 23"/>
                  <a:gd name="T20" fmla="*/ 348 w 348"/>
                  <a:gd name="T21" fmla="*/ 8 h 23"/>
                  <a:gd name="T22" fmla="*/ 344 w 348"/>
                  <a:gd name="T23" fmla="*/ 4 h 23"/>
                  <a:gd name="T24" fmla="*/ 340 w 348"/>
                  <a:gd name="T25" fmla="*/ 0 h 23"/>
                  <a:gd name="T26" fmla="*/ 336 w 348"/>
                  <a:gd name="T27" fmla="*/ 0 h 23"/>
                  <a:gd name="T28" fmla="*/ 12 w 348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48"/>
                  <a:gd name="T46" fmla="*/ 0 h 23"/>
                  <a:gd name="T47" fmla="*/ 348 w 348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48" h="23">
                    <a:moveTo>
                      <a:pt x="12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3"/>
                    </a:lnTo>
                    <a:lnTo>
                      <a:pt x="340" y="23"/>
                    </a:lnTo>
                    <a:lnTo>
                      <a:pt x="344" y="20"/>
                    </a:lnTo>
                    <a:lnTo>
                      <a:pt x="348" y="16"/>
                    </a:lnTo>
                    <a:lnTo>
                      <a:pt x="348" y="8"/>
                    </a:lnTo>
                    <a:lnTo>
                      <a:pt x="344" y="4"/>
                    </a:lnTo>
                    <a:lnTo>
                      <a:pt x="340" y="0"/>
                    </a:lnTo>
                    <a:lnTo>
                      <a:pt x="336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89" name="Rectangle 9"/>
              <p:cNvSpPr>
                <a:spLocks noChangeArrowheads="1"/>
              </p:cNvSpPr>
              <p:nvPr/>
            </p:nvSpPr>
            <p:spPr bwMode="auto">
              <a:xfrm>
                <a:off x="2064" y="2874"/>
                <a:ext cx="108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90" name="Rectangle 10"/>
              <p:cNvSpPr>
                <a:spLocks noChangeArrowheads="1"/>
              </p:cNvSpPr>
              <p:nvPr/>
            </p:nvSpPr>
            <p:spPr bwMode="auto">
              <a:xfrm>
                <a:off x="2064" y="3055"/>
                <a:ext cx="108" cy="1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91" name="Rectangle 11"/>
              <p:cNvSpPr>
                <a:spLocks noChangeArrowheads="1"/>
              </p:cNvSpPr>
              <p:nvPr/>
            </p:nvSpPr>
            <p:spPr bwMode="auto">
              <a:xfrm>
                <a:off x="2064" y="3271"/>
                <a:ext cx="100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8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92" name="Freeform 12"/>
              <p:cNvSpPr>
                <a:spLocks/>
              </p:cNvSpPr>
              <p:nvPr/>
            </p:nvSpPr>
            <p:spPr bwMode="auto">
              <a:xfrm>
                <a:off x="3134" y="2832"/>
                <a:ext cx="311" cy="599"/>
              </a:xfrm>
              <a:custGeom>
                <a:avLst/>
                <a:gdLst>
                  <a:gd name="T0" fmla="*/ 3 w 311"/>
                  <a:gd name="T1" fmla="*/ 4 h 599"/>
                  <a:gd name="T2" fmla="*/ 3 w 311"/>
                  <a:gd name="T3" fmla="*/ 19 h 599"/>
                  <a:gd name="T4" fmla="*/ 51 w 311"/>
                  <a:gd name="T5" fmla="*/ 25 h 599"/>
                  <a:gd name="T6" fmla="*/ 92 w 311"/>
                  <a:gd name="T7" fmla="*/ 35 h 599"/>
                  <a:gd name="T8" fmla="*/ 130 w 311"/>
                  <a:gd name="T9" fmla="*/ 48 h 599"/>
                  <a:gd name="T10" fmla="*/ 174 w 311"/>
                  <a:gd name="T11" fmla="*/ 77 h 599"/>
                  <a:gd name="T12" fmla="*/ 207 w 311"/>
                  <a:gd name="T13" fmla="*/ 102 h 599"/>
                  <a:gd name="T14" fmla="*/ 232 w 311"/>
                  <a:gd name="T15" fmla="*/ 134 h 599"/>
                  <a:gd name="T16" fmla="*/ 261 w 311"/>
                  <a:gd name="T17" fmla="*/ 179 h 599"/>
                  <a:gd name="T18" fmla="*/ 274 w 311"/>
                  <a:gd name="T19" fmla="*/ 217 h 599"/>
                  <a:gd name="T20" fmla="*/ 284 w 311"/>
                  <a:gd name="T21" fmla="*/ 257 h 599"/>
                  <a:gd name="T22" fmla="*/ 288 w 311"/>
                  <a:gd name="T23" fmla="*/ 302 h 599"/>
                  <a:gd name="T24" fmla="*/ 286 w 311"/>
                  <a:gd name="T25" fmla="*/ 328 h 599"/>
                  <a:gd name="T26" fmla="*/ 278 w 311"/>
                  <a:gd name="T27" fmla="*/ 369 h 599"/>
                  <a:gd name="T28" fmla="*/ 265 w 311"/>
                  <a:gd name="T29" fmla="*/ 407 h 599"/>
                  <a:gd name="T30" fmla="*/ 247 w 311"/>
                  <a:gd name="T31" fmla="*/ 442 h 599"/>
                  <a:gd name="T32" fmla="*/ 215 w 311"/>
                  <a:gd name="T33" fmla="*/ 484 h 599"/>
                  <a:gd name="T34" fmla="*/ 186 w 311"/>
                  <a:gd name="T35" fmla="*/ 511 h 599"/>
                  <a:gd name="T36" fmla="*/ 142 w 311"/>
                  <a:gd name="T37" fmla="*/ 542 h 599"/>
                  <a:gd name="T38" fmla="*/ 105 w 311"/>
                  <a:gd name="T39" fmla="*/ 557 h 599"/>
                  <a:gd name="T40" fmla="*/ 67 w 311"/>
                  <a:gd name="T41" fmla="*/ 568 h 599"/>
                  <a:gd name="T42" fmla="*/ 25 w 311"/>
                  <a:gd name="T43" fmla="*/ 574 h 599"/>
                  <a:gd name="T44" fmla="*/ 7 w 311"/>
                  <a:gd name="T45" fmla="*/ 576 h 599"/>
                  <a:gd name="T46" fmla="*/ 0 w 311"/>
                  <a:gd name="T47" fmla="*/ 591 h 599"/>
                  <a:gd name="T48" fmla="*/ 11 w 311"/>
                  <a:gd name="T49" fmla="*/ 599 h 599"/>
                  <a:gd name="T50" fmla="*/ 40 w 311"/>
                  <a:gd name="T51" fmla="*/ 597 h 599"/>
                  <a:gd name="T52" fmla="*/ 84 w 311"/>
                  <a:gd name="T53" fmla="*/ 590 h 599"/>
                  <a:gd name="T54" fmla="*/ 126 w 311"/>
                  <a:gd name="T55" fmla="*/ 576 h 599"/>
                  <a:gd name="T56" fmla="*/ 165 w 311"/>
                  <a:gd name="T57" fmla="*/ 555 h 599"/>
                  <a:gd name="T58" fmla="*/ 211 w 311"/>
                  <a:gd name="T59" fmla="*/ 522 h 599"/>
                  <a:gd name="T60" fmla="*/ 242 w 311"/>
                  <a:gd name="T61" fmla="*/ 490 h 599"/>
                  <a:gd name="T62" fmla="*/ 272 w 311"/>
                  <a:gd name="T63" fmla="*/ 442 h 599"/>
                  <a:gd name="T64" fmla="*/ 292 w 311"/>
                  <a:gd name="T65" fmla="*/ 401 h 599"/>
                  <a:gd name="T66" fmla="*/ 303 w 311"/>
                  <a:gd name="T67" fmla="*/ 359 h 599"/>
                  <a:gd name="T68" fmla="*/ 309 w 311"/>
                  <a:gd name="T69" fmla="*/ 313 h 599"/>
                  <a:gd name="T70" fmla="*/ 309 w 311"/>
                  <a:gd name="T71" fmla="*/ 284 h 599"/>
                  <a:gd name="T72" fmla="*/ 303 w 311"/>
                  <a:gd name="T73" fmla="*/ 238 h 599"/>
                  <a:gd name="T74" fmla="*/ 292 w 311"/>
                  <a:gd name="T75" fmla="*/ 196 h 599"/>
                  <a:gd name="T76" fmla="*/ 272 w 311"/>
                  <a:gd name="T77" fmla="*/ 156 h 599"/>
                  <a:gd name="T78" fmla="*/ 242 w 311"/>
                  <a:gd name="T79" fmla="*/ 108 h 599"/>
                  <a:gd name="T80" fmla="*/ 211 w 311"/>
                  <a:gd name="T81" fmla="*/ 75 h 599"/>
                  <a:gd name="T82" fmla="*/ 165 w 311"/>
                  <a:gd name="T83" fmla="*/ 42 h 599"/>
                  <a:gd name="T84" fmla="*/ 126 w 311"/>
                  <a:gd name="T85" fmla="*/ 21 h 599"/>
                  <a:gd name="T86" fmla="*/ 84 w 311"/>
                  <a:gd name="T87" fmla="*/ 8 h 599"/>
                  <a:gd name="T88" fmla="*/ 40 w 311"/>
                  <a:gd name="T89" fmla="*/ 0 h 59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1"/>
                  <a:gd name="T136" fmla="*/ 0 h 599"/>
                  <a:gd name="T137" fmla="*/ 311 w 311"/>
                  <a:gd name="T138" fmla="*/ 599 h 59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1" h="599">
                    <a:moveTo>
                      <a:pt x="11" y="0"/>
                    </a:moveTo>
                    <a:lnTo>
                      <a:pt x="7" y="0"/>
                    </a:lnTo>
                    <a:lnTo>
                      <a:pt x="3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40" y="23"/>
                    </a:lnTo>
                    <a:lnTo>
                      <a:pt x="51" y="25"/>
                    </a:lnTo>
                    <a:lnTo>
                      <a:pt x="67" y="29"/>
                    </a:lnTo>
                    <a:lnTo>
                      <a:pt x="80" y="31"/>
                    </a:lnTo>
                    <a:lnTo>
                      <a:pt x="92" y="35"/>
                    </a:lnTo>
                    <a:lnTo>
                      <a:pt x="105" y="40"/>
                    </a:lnTo>
                    <a:lnTo>
                      <a:pt x="119" y="44"/>
                    </a:lnTo>
                    <a:lnTo>
                      <a:pt x="130" y="48"/>
                    </a:lnTo>
                    <a:lnTo>
                      <a:pt x="142" y="56"/>
                    </a:lnTo>
                    <a:lnTo>
                      <a:pt x="153" y="61"/>
                    </a:lnTo>
                    <a:lnTo>
                      <a:pt x="174" y="77"/>
                    </a:lnTo>
                    <a:lnTo>
                      <a:pt x="186" y="86"/>
                    </a:lnTo>
                    <a:lnTo>
                      <a:pt x="196" y="94"/>
                    </a:lnTo>
                    <a:lnTo>
                      <a:pt x="207" y="102"/>
                    </a:lnTo>
                    <a:lnTo>
                      <a:pt x="215" y="113"/>
                    </a:lnTo>
                    <a:lnTo>
                      <a:pt x="222" y="123"/>
                    </a:lnTo>
                    <a:lnTo>
                      <a:pt x="232" y="134"/>
                    </a:lnTo>
                    <a:lnTo>
                      <a:pt x="247" y="156"/>
                    </a:lnTo>
                    <a:lnTo>
                      <a:pt x="253" y="167"/>
                    </a:lnTo>
                    <a:lnTo>
                      <a:pt x="261" y="179"/>
                    </a:lnTo>
                    <a:lnTo>
                      <a:pt x="265" y="190"/>
                    </a:lnTo>
                    <a:lnTo>
                      <a:pt x="268" y="204"/>
                    </a:lnTo>
                    <a:lnTo>
                      <a:pt x="274" y="217"/>
                    </a:lnTo>
                    <a:lnTo>
                      <a:pt x="278" y="229"/>
                    </a:lnTo>
                    <a:lnTo>
                      <a:pt x="280" y="242"/>
                    </a:lnTo>
                    <a:lnTo>
                      <a:pt x="284" y="257"/>
                    </a:lnTo>
                    <a:lnTo>
                      <a:pt x="286" y="269"/>
                    </a:lnTo>
                    <a:lnTo>
                      <a:pt x="286" y="284"/>
                    </a:lnTo>
                    <a:lnTo>
                      <a:pt x="288" y="302"/>
                    </a:lnTo>
                    <a:lnTo>
                      <a:pt x="288" y="298"/>
                    </a:lnTo>
                    <a:lnTo>
                      <a:pt x="286" y="313"/>
                    </a:lnTo>
                    <a:lnTo>
                      <a:pt x="286" y="328"/>
                    </a:lnTo>
                    <a:lnTo>
                      <a:pt x="284" y="340"/>
                    </a:lnTo>
                    <a:lnTo>
                      <a:pt x="280" y="355"/>
                    </a:lnTo>
                    <a:lnTo>
                      <a:pt x="278" y="369"/>
                    </a:lnTo>
                    <a:lnTo>
                      <a:pt x="274" y="380"/>
                    </a:lnTo>
                    <a:lnTo>
                      <a:pt x="268" y="394"/>
                    </a:lnTo>
                    <a:lnTo>
                      <a:pt x="265" y="407"/>
                    </a:lnTo>
                    <a:lnTo>
                      <a:pt x="261" y="419"/>
                    </a:lnTo>
                    <a:lnTo>
                      <a:pt x="253" y="430"/>
                    </a:lnTo>
                    <a:lnTo>
                      <a:pt x="247" y="442"/>
                    </a:lnTo>
                    <a:lnTo>
                      <a:pt x="232" y="463"/>
                    </a:lnTo>
                    <a:lnTo>
                      <a:pt x="222" y="474"/>
                    </a:lnTo>
                    <a:lnTo>
                      <a:pt x="215" y="484"/>
                    </a:lnTo>
                    <a:lnTo>
                      <a:pt x="207" y="495"/>
                    </a:lnTo>
                    <a:lnTo>
                      <a:pt x="196" y="503"/>
                    </a:lnTo>
                    <a:lnTo>
                      <a:pt x="186" y="511"/>
                    </a:lnTo>
                    <a:lnTo>
                      <a:pt x="174" y="520"/>
                    </a:lnTo>
                    <a:lnTo>
                      <a:pt x="153" y="536"/>
                    </a:lnTo>
                    <a:lnTo>
                      <a:pt x="142" y="542"/>
                    </a:lnTo>
                    <a:lnTo>
                      <a:pt x="130" y="549"/>
                    </a:lnTo>
                    <a:lnTo>
                      <a:pt x="119" y="553"/>
                    </a:lnTo>
                    <a:lnTo>
                      <a:pt x="105" y="557"/>
                    </a:lnTo>
                    <a:lnTo>
                      <a:pt x="92" y="563"/>
                    </a:lnTo>
                    <a:lnTo>
                      <a:pt x="80" y="567"/>
                    </a:lnTo>
                    <a:lnTo>
                      <a:pt x="67" y="568"/>
                    </a:lnTo>
                    <a:lnTo>
                      <a:pt x="51" y="572"/>
                    </a:lnTo>
                    <a:lnTo>
                      <a:pt x="40" y="574"/>
                    </a:lnTo>
                    <a:lnTo>
                      <a:pt x="25" y="574"/>
                    </a:lnTo>
                    <a:lnTo>
                      <a:pt x="9" y="576"/>
                    </a:lnTo>
                    <a:lnTo>
                      <a:pt x="11" y="576"/>
                    </a:lnTo>
                    <a:lnTo>
                      <a:pt x="7" y="576"/>
                    </a:lnTo>
                    <a:lnTo>
                      <a:pt x="3" y="580"/>
                    </a:lnTo>
                    <a:lnTo>
                      <a:pt x="0" y="584"/>
                    </a:lnTo>
                    <a:lnTo>
                      <a:pt x="0" y="591"/>
                    </a:lnTo>
                    <a:lnTo>
                      <a:pt x="3" y="595"/>
                    </a:lnTo>
                    <a:lnTo>
                      <a:pt x="7" y="599"/>
                    </a:lnTo>
                    <a:lnTo>
                      <a:pt x="11" y="599"/>
                    </a:lnTo>
                    <a:lnTo>
                      <a:pt x="13" y="599"/>
                    </a:lnTo>
                    <a:lnTo>
                      <a:pt x="25" y="597"/>
                    </a:lnTo>
                    <a:lnTo>
                      <a:pt x="40" y="597"/>
                    </a:lnTo>
                    <a:lnTo>
                      <a:pt x="55" y="595"/>
                    </a:lnTo>
                    <a:lnTo>
                      <a:pt x="71" y="591"/>
                    </a:lnTo>
                    <a:lnTo>
                      <a:pt x="84" y="590"/>
                    </a:lnTo>
                    <a:lnTo>
                      <a:pt x="99" y="586"/>
                    </a:lnTo>
                    <a:lnTo>
                      <a:pt x="113" y="580"/>
                    </a:lnTo>
                    <a:lnTo>
                      <a:pt x="126" y="576"/>
                    </a:lnTo>
                    <a:lnTo>
                      <a:pt x="142" y="568"/>
                    </a:lnTo>
                    <a:lnTo>
                      <a:pt x="153" y="561"/>
                    </a:lnTo>
                    <a:lnTo>
                      <a:pt x="165" y="555"/>
                    </a:lnTo>
                    <a:lnTo>
                      <a:pt x="190" y="540"/>
                    </a:lnTo>
                    <a:lnTo>
                      <a:pt x="201" y="530"/>
                    </a:lnTo>
                    <a:lnTo>
                      <a:pt x="211" y="522"/>
                    </a:lnTo>
                    <a:lnTo>
                      <a:pt x="222" y="511"/>
                    </a:lnTo>
                    <a:lnTo>
                      <a:pt x="234" y="499"/>
                    </a:lnTo>
                    <a:lnTo>
                      <a:pt x="242" y="490"/>
                    </a:lnTo>
                    <a:lnTo>
                      <a:pt x="251" y="478"/>
                    </a:lnTo>
                    <a:lnTo>
                      <a:pt x="267" y="453"/>
                    </a:lnTo>
                    <a:lnTo>
                      <a:pt x="272" y="442"/>
                    </a:lnTo>
                    <a:lnTo>
                      <a:pt x="280" y="430"/>
                    </a:lnTo>
                    <a:lnTo>
                      <a:pt x="288" y="415"/>
                    </a:lnTo>
                    <a:lnTo>
                      <a:pt x="292" y="401"/>
                    </a:lnTo>
                    <a:lnTo>
                      <a:pt x="297" y="388"/>
                    </a:lnTo>
                    <a:lnTo>
                      <a:pt x="301" y="373"/>
                    </a:lnTo>
                    <a:lnTo>
                      <a:pt x="303" y="359"/>
                    </a:lnTo>
                    <a:lnTo>
                      <a:pt x="307" y="344"/>
                    </a:lnTo>
                    <a:lnTo>
                      <a:pt x="309" y="328"/>
                    </a:lnTo>
                    <a:lnTo>
                      <a:pt x="309" y="313"/>
                    </a:lnTo>
                    <a:lnTo>
                      <a:pt x="311" y="302"/>
                    </a:lnTo>
                    <a:lnTo>
                      <a:pt x="311" y="298"/>
                    </a:lnTo>
                    <a:lnTo>
                      <a:pt x="309" y="284"/>
                    </a:lnTo>
                    <a:lnTo>
                      <a:pt x="309" y="269"/>
                    </a:lnTo>
                    <a:lnTo>
                      <a:pt x="307" y="253"/>
                    </a:lnTo>
                    <a:lnTo>
                      <a:pt x="303" y="238"/>
                    </a:lnTo>
                    <a:lnTo>
                      <a:pt x="301" y="225"/>
                    </a:lnTo>
                    <a:lnTo>
                      <a:pt x="297" y="209"/>
                    </a:lnTo>
                    <a:lnTo>
                      <a:pt x="292" y="196"/>
                    </a:lnTo>
                    <a:lnTo>
                      <a:pt x="288" y="182"/>
                    </a:lnTo>
                    <a:lnTo>
                      <a:pt x="280" y="167"/>
                    </a:lnTo>
                    <a:lnTo>
                      <a:pt x="272" y="156"/>
                    </a:lnTo>
                    <a:lnTo>
                      <a:pt x="267" y="144"/>
                    </a:lnTo>
                    <a:lnTo>
                      <a:pt x="251" y="119"/>
                    </a:lnTo>
                    <a:lnTo>
                      <a:pt x="242" y="108"/>
                    </a:lnTo>
                    <a:lnTo>
                      <a:pt x="234" y="98"/>
                    </a:lnTo>
                    <a:lnTo>
                      <a:pt x="222" y="86"/>
                    </a:lnTo>
                    <a:lnTo>
                      <a:pt x="211" y="75"/>
                    </a:lnTo>
                    <a:lnTo>
                      <a:pt x="201" y="67"/>
                    </a:lnTo>
                    <a:lnTo>
                      <a:pt x="190" y="58"/>
                    </a:lnTo>
                    <a:lnTo>
                      <a:pt x="165" y="42"/>
                    </a:lnTo>
                    <a:lnTo>
                      <a:pt x="153" y="36"/>
                    </a:lnTo>
                    <a:lnTo>
                      <a:pt x="142" y="29"/>
                    </a:lnTo>
                    <a:lnTo>
                      <a:pt x="126" y="21"/>
                    </a:lnTo>
                    <a:lnTo>
                      <a:pt x="113" y="17"/>
                    </a:lnTo>
                    <a:lnTo>
                      <a:pt x="99" y="12"/>
                    </a:lnTo>
                    <a:lnTo>
                      <a:pt x="84" y="8"/>
                    </a:lnTo>
                    <a:lnTo>
                      <a:pt x="71" y="6"/>
                    </a:lnTo>
                    <a:lnTo>
                      <a:pt x="55" y="2"/>
                    </a:lnTo>
                    <a:lnTo>
                      <a:pt x="4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3" name="Freeform 13"/>
              <p:cNvSpPr>
                <a:spLocks/>
              </p:cNvSpPr>
              <p:nvPr/>
            </p:nvSpPr>
            <p:spPr bwMode="auto">
              <a:xfrm>
                <a:off x="2736" y="2832"/>
                <a:ext cx="455" cy="23"/>
              </a:xfrm>
              <a:custGeom>
                <a:avLst/>
                <a:gdLst>
                  <a:gd name="T0" fmla="*/ 444 w 455"/>
                  <a:gd name="T1" fmla="*/ 23 h 23"/>
                  <a:gd name="T2" fmla="*/ 448 w 455"/>
                  <a:gd name="T3" fmla="*/ 23 h 23"/>
                  <a:gd name="T4" fmla="*/ 451 w 455"/>
                  <a:gd name="T5" fmla="*/ 19 h 23"/>
                  <a:gd name="T6" fmla="*/ 455 w 455"/>
                  <a:gd name="T7" fmla="*/ 15 h 23"/>
                  <a:gd name="T8" fmla="*/ 455 w 455"/>
                  <a:gd name="T9" fmla="*/ 8 h 23"/>
                  <a:gd name="T10" fmla="*/ 451 w 455"/>
                  <a:gd name="T11" fmla="*/ 4 h 23"/>
                  <a:gd name="T12" fmla="*/ 448 w 455"/>
                  <a:gd name="T13" fmla="*/ 0 h 23"/>
                  <a:gd name="T14" fmla="*/ 8 w 455"/>
                  <a:gd name="T15" fmla="*/ 0 h 23"/>
                  <a:gd name="T16" fmla="*/ 4 w 455"/>
                  <a:gd name="T17" fmla="*/ 4 h 23"/>
                  <a:gd name="T18" fmla="*/ 0 w 455"/>
                  <a:gd name="T19" fmla="*/ 8 h 23"/>
                  <a:gd name="T20" fmla="*/ 0 w 455"/>
                  <a:gd name="T21" fmla="*/ 15 h 23"/>
                  <a:gd name="T22" fmla="*/ 4 w 455"/>
                  <a:gd name="T23" fmla="*/ 19 h 23"/>
                  <a:gd name="T24" fmla="*/ 8 w 455"/>
                  <a:gd name="T25" fmla="*/ 23 h 23"/>
                  <a:gd name="T26" fmla="*/ 12 w 455"/>
                  <a:gd name="T27" fmla="*/ 23 h 23"/>
                  <a:gd name="T28" fmla="*/ 444 w 455"/>
                  <a:gd name="T29" fmla="*/ 23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5"/>
                  <a:gd name="T46" fmla="*/ 0 h 23"/>
                  <a:gd name="T47" fmla="*/ 455 w 455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5" h="23">
                    <a:moveTo>
                      <a:pt x="444" y="23"/>
                    </a:moveTo>
                    <a:lnTo>
                      <a:pt x="448" y="23"/>
                    </a:lnTo>
                    <a:lnTo>
                      <a:pt x="451" y="19"/>
                    </a:lnTo>
                    <a:lnTo>
                      <a:pt x="455" y="15"/>
                    </a:lnTo>
                    <a:lnTo>
                      <a:pt x="455" y="8"/>
                    </a:lnTo>
                    <a:lnTo>
                      <a:pt x="451" y="4"/>
                    </a:lnTo>
                    <a:lnTo>
                      <a:pt x="44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2" y="23"/>
                    </a:lnTo>
                    <a:lnTo>
                      <a:pt x="444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4" name="Freeform 14"/>
              <p:cNvSpPr>
                <a:spLocks/>
              </p:cNvSpPr>
              <p:nvPr/>
            </p:nvSpPr>
            <p:spPr bwMode="auto">
              <a:xfrm>
                <a:off x="2736" y="3408"/>
                <a:ext cx="455" cy="23"/>
              </a:xfrm>
              <a:custGeom>
                <a:avLst/>
                <a:gdLst>
                  <a:gd name="T0" fmla="*/ 444 w 455"/>
                  <a:gd name="T1" fmla="*/ 23 h 23"/>
                  <a:gd name="T2" fmla="*/ 448 w 455"/>
                  <a:gd name="T3" fmla="*/ 23 h 23"/>
                  <a:gd name="T4" fmla="*/ 451 w 455"/>
                  <a:gd name="T5" fmla="*/ 19 h 23"/>
                  <a:gd name="T6" fmla="*/ 455 w 455"/>
                  <a:gd name="T7" fmla="*/ 15 h 23"/>
                  <a:gd name="T8" fmla="*/ 455 w 455"/>
                  <a:gd name="T9" fmla="*/ 8 h 23"/>
                  <a:gd name="T10" fmla="*/ 451 w 455"/>
                  <a:gd name="T11" fmla="*/ 4 h 23"/>
                  <a:gd name="T12" fmla="*/ 448 w 455"/>
                  <a:gd name="T13" fmla="*/ 0 h 23"/>
                  <a:gd name="T14" fmla="*/ 8 w 455"/>
                  <a:gd name="T15" fmla="*/ 0 h 23"/>
                  <a:gd name="T16" fmla="*/ 4 w 455"/>
                  <a:gd name="T17" fmla="*/ 4 h 23"/>
                  <a:gd name="T18" fmla="*/ 0 w 455"/>
                  <a:gd name="T19" fmla="*/ 8 h 23"/>
                  <a:gd name="T20" fmla="*/ 0 w 455"/>
                  <a:gd name="T21" fmla="*/ 15 h 23"/>
                  <a:gd name="T22" fmla="*/ 4 w 455"/>
                  <a:gd name="T23" fmla="*/ 19 h 23"/>
                  <a:gd name="T24" fmla="*/ 8 w 455"/>
                  <a:gd name="T25" fmla="*/ 23 h 23"/>
                  <a:gd name="T26" fmla="*/ 12 w 455"/>
                  <a:gd name="T27" fmla="*/ 23 h 23"/>
                  <a:gd name="T28" fmla="*/ 444 w 455"/>
                  <a:gd name="T29" fmla="*/ 23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5"/>
                  <a:gd name="T46" fmla="*/ 0 h 23"/>
                  <a:gd name="T47" fmla="*/ 455 w 455"/>
                  <a:gd name="T48" fmla="*/ 23 h 2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5" h="23">
                    <a:moveTo>
                      <a:pt x="444" y="23"/>
                    </a:moveTo>
                    <a:lnTo>
                      <a:pt x="448" y="23"/>
                    </a:lnTo>
                    <a:lnTo>
                      <a:pt x="451" y="19"/>
                    </a:lnTo>
                    <a:lnTo>
                      <a:pt x="455" y="15"/>
                    </a:lnTo>
                    <a:lnTo>
                      <a:pt x="455" y="8"/>
                    </a:lnTo>
                    <a:lnTo>
                      <a:pt x="451" y="4"/>
                    </a:lnTo>
                    <a:lnTo>
                      <a:pt x="44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4" y="19"/>
                    </a:lnTo>
                    <a:lnTo>
                      <a:pt x="8" y="23"/>
                    </a:lnTo>
                    <a:lnTo>
                      <a:pt x="12" y="23"/>
                    </a:lnTo>
                    <a:lnTo>
                      <a:pt x="444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5" name="Freeform 15"/>
              <p:cNvSpPr>
                <a:spLocks/>
              </p:cNvSpPr>
              <p:nvPr/>
            </p:nvSpPr>
            <p:spPr bwMode="auto">
              <a:xfrm>
                <a:off x="2736" y="2832"/>
                <a:ext cx="23" cy="599"/>
              </a:xfrm>
              <a:custGeom>
                <a:avLst/>
                <a:gdLst>
                  <a:gd name="T0" fmla="*/ 23 w 23"/>
                  <a:gd name="T1" fmla="*/ 12 h 599"/>
                  <a:gd name="T2" fmla="*/ 23 w 23"/>
                  <a:gd name="T3" fmla="*/ 8 h 599"/>
                  <a:gd name="T4" fmla="*/ 19 w 23"/>
                  <a:gd name="T5" fmla="*/ 4 h 599"/>
                  <a:gd name="T6" fmla="*/ 15 w 23"/>
                  <a:gd name="T7" fmla="*/ 0 h 599"/>
                  <a:gd name="T8" fmla="*/ 8 w 23"/>
                  <a:gd name="T9" fmla="*/ 0 h 599"/>
                  <a:gd name="T10" fmla="*/ 4 w 23"/>
                  <a:gd name="T11" fmla="*/ 4 h 599"/>
                  <a:gd name="T12" fmla="*/ 0 w 23"/>
                  <a:gd name="T13" fmla="*/ 8 h 599"/>
                  <a:gd name="T14" fmla="*/ 0 w 23"/>
                  <a:gd name="T15" fmla="*/ 591 h 599"/>
                  <a:gd name="T16" fmla="*/ 4 w 23"/>
                  <a:gd name="T17" fmla="*/ 595 h 599"/>
                  <a:gd name="T18" fmla="*/ 8 w 23"/>
                  <a:gd name="T19" fmla="*/ 599 h 599"/>
                  <a:gd name="T20" fmla="*/ 15 w 23"/>
                  <a:gd name="T21" fmla="*/ 599 h 599"/>
                  <a:gd name="T22" fmla="*/ 19 w 23"/>
                  <a:gd name="T23" fmla="*/ 595 h 599"/>
                  <a:gd name="T24" fmla="*/ 23 w 23"/>
                  <a:gd name="T25" fmla="*/ 591 h 599"/>
                  <a:gd name="T26" fmla="*/ 23 w 23"/>
                  <a:gd name="T27" fmla="*/ 588 h 599"/>
                  <a:gd name="T28" fmla="*/ 23 w 23"/>
                  <a:gd name="T29" fmla="*/ 12 h 5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"/>
                  <a:gd name="T46" fmla="*/ 0 h 599"/>
                  <a:gd name="T47" fmla="*/ 23 w 23"/>
                  <a:gd name="T48" fmla="*/ 599 h 5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" h="599">
                    <a:moveTo>
                      <a:pt x="23" y="12"/>
                    </a:moveTo>
                    <a:lnTo>
                      <a:pt x="23" y="8"/>
                    </a:lnTo>
                    <a:lnTo>
                      <a:pt x="19" y="4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591"/>
                    </a:lnTo>
                    <a:lnTo>
                      <a:pt x="4" y="595"/>
                    </a:lnTo>
                    <a:lnTo>
                      <a:pt x="8" y="599"/>
                    </a:lnTo>
                    <a:lnTo>
                      <a:pt x="15" y="599"/>
                    </a:lnTo>
                    <a:lnTo>
                      <a:pt x="19" y="595"/>
                    </a:lnTo>
                    <a:lnTo>
                      <a:pt x="23" y="591"/>
                    </a:lnTo>
                    <a:lnTo>
                      <a:pt x="23" y="588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6" name="Freeform 16"/>
              <p:cNvSpPr>
                <a:spLocks/>
              </p:cNvSpPr>
              <p:nvPr/>
            </p:nvSpPr>
            <p:spPr bwMode="auto">
              <a:xfrm>
                <a:off x="2592" y="2868"/>
                <a:ext cx="165" cy="166"/>
              </a:xfrm>
              <a:custGeom>
                <a:avLst/>
                <a:gdLst>
                  <a:gd name="T0" fmla="*/ 2 w 165"/>
                  <a:gd name="T1" fmla="*/ 106 h 166"/>
                  <a:gd name="T2" fmla="*/ 12 w 165"/>
                  <a:gd name="T3" fmla="*/ 127 h 166"/>
                  <a:gd name="T4" fmla="*/ 21 w 165"/>
                  <a:gd name="T5" fmla="*/ 141 h 166"/>
                  <a:gd name="T6" fmla="*/ 33 w 165"/>
                  <a:gd name="T7" fmla="*/ 150 h 166"/>
                  <a:gd name="T8" fmla="*/ 44 w 165"/>
                  <a:gd name="T9" fmla="*/ 158 h 166"/>
                  <a:gd name="T10" fmla="*/ 62 w 165"/>
                  <a:gd name="T11" fmla="*/ 164 h 166"/>
                  <a:gd name="T12" fmla="*/ 88 w 165"/>
                  <a:gd name="T13" fmla="*/ 166 h 166"/>
                  <a:gd name="T14" fmla="*/ 110 w 165"/>
                  <a:gd name="T15" fmla="*/ 162 h 166"/>
                  <a:gd name="T16" fmla="*/ 131 w 165"/>
                  <a:gd name="T17" fmla="*/ 152 h 166"/>
                  <a:gd name="T18" fmla="*/ 140 w 165"/>
                  <a:gd name="T19" fmla="*/ 141 h 166"/>
                  <a:gd name="T20" fmla="*/ 152 w 165"/>
                  <a:gd name="T21" fmla="*/ 131 h 166"/>
                  <a:gd name="T22" fmla="*/ 161 w 165"/>
                  <a:gd name="T23" fmla="*/ 110 h 166"/>
                  <a:gd name="T24" fmla="*/ 165 w 165"/>
                  <a:gd name="T25" fmla="*/ 89 h 166"/>
                  <a:gd name="T26" fmla="*/ 163 w 165"/>
                  <a:gd name="T27" fmla="*/ 62 h 166"/>
                  <a:gd name="T28" fmla="*/ 158 w 165"/>
                  <a:gd name="T29" fmla="*/ 45 h 166"/>
                  <a:gd name="T30" fmla="*/ 150 w 165"/>
                  <a:gd name="T31" fmla="*/ 33 h 166"/>
                  <a:gd name="T32" fmla="*/ 140 w 165"/>
                  <a:gd name="T33" fmla="*/ 22 h 166"/>
                  <a:gd name="T34" fmla="*/ 127 w 165"/>
                  <a:gd name="T35" fmla="*/ 12 h 166"/>
                  <a:gd name="T36" fmla="*/ 106 w 165"/>
                  <a:gd name="T37" fmla="*/ 2 h 166"/>
                  <a:gd name="T38" fmla="*/ 62 w 165"/>
                  <a:gd name="T39" fmla="*/ 2 h 166"/>
                  <a:gd name="T40" fmla="*/ 44 w 165"/>
                  <a:gd name="T41" fmla="*/ 8 h 166"/>
                  <a:gd name="T42" fmla="*/ 33 w 165"/>
                  <a:gd name="T43" fmla="*/ 16 h 166"/>
                  <a:gd name="T44" fmla="*/ 21 w 165"/>
                  <a:gd name="T45" fmla="*/ 25 h 166"/>
                  <a:gd name="T46" fmla="*/ 12 w 165"/>
                  <a:gd name="T47" fmla="*/ 39 h 166"/>
                  <a:gd name="T48" fmla="*/ 4 w 165"/>
                  <a:gd name="T49" fmla="*/ 56 h 166"/>
                  <a:gd name="T50" fmla="*/ 0 w 165"/>
                  <a:gd name="T51" fmla="*/ 83 h 166"/>
                  <a:gd name="T52" fmla="*/ 25 w 165"/>
                  <a:gd name="T53" fmla="*/ 64 h 166"/>
                  <a:gd name="T54" fmla="*/ 29 w 165"/>
                  <a:gd name="T55" fmla="*/ 56 h 166"/>
                  <a:gd name="T56" fmla="*/ 37 w 165"/>
                  <a:gd name="T57" fmla="*/ 45 h 166"/>
                  <a:gd name="T58" fmla="*/ 50 w 165"/>
                  <a:gd name="T59" fmla="*/ 33 h 166"/>
                  <a:gd name="T60" fmla="*/ 58 w 165"/>
                  <a:gd name="T61" fmla="*/ 27 h 166"/>
                  <a:gd name="T62" fmla="*/ 69 w 165"/>
                  <a:gd name="T63" fmla="*/ 24 h 166"/>
                  <a:gd name="T64" fmla="*/ 102 w 165"/>
                  <a:gd name="T65" fmla="*/ 25 h 166"/>
                  <a:gd name="T66" fmla="*/ 111 w 165"/>
                  <a:gd name="T67" fmla="*/ 31 h 166"/>
                  <a:gd name="T68" fmla="*/ 125 w 165"/>
                  <a:gd name="T69" fmla="*/ 41 h 166"/>
                  <a:gd name="T70" fmla="*/ 135 w 165"/>
                  <a:gd name="T71" fmla="*/ 54 h 166"/>
                  <a:gd name="T72" fmla="*/ 138 w 165"/>
                  <a:gd name="T73" fmla="*/ 60 h 166"/>
                  <a:gd name="T74" fmla="*/ 142 w 165"/>
                  <a:gd name="T75" fmla="*/ 81 h 166"/>
                  <a:gd name="T76" fmla="*/ 142 w 165"/>
                  <a:gd name="T77" fmla="*/ 95 h 166"/>
                  <a:gd name="T78" fmla="*/ 138 w 165"/>
                  <a:gd name="T79" fmla="*/ 108 h 166"/>
                  <a:gd name="T80" fmla="*/ 131 w 165"/>
                  <a:gd name="T81" fmla="*/ 118 h 166"/>
                  <a:gd name="T82" fmla="*/ 117 w 165"/>
                  <a:gd name="T83" fmla="*/ 131 h 166"/>
                  <a:gd name="T84" fmla="*/ 108 w 165"/>
                  <a:gd name="T85" fmla="*/ 139 h 166"/>
                  <a:gd name="T86" fmla="*/ 94 w 165"/>
                  <a:gd name="T87" fmla="*/ 143 h 166"/>
                  <a:gd name="T88" fmla="*/ 81 w 165"/>
                  <a:gd name="T89" fmla="*/ 143 h 166"/>
                  <a:gd name="T90" fmla="*/ 60 w 165"/>
                  <a:gd name="T91" fmla="*/ 139 h 166"/>
                  <a:gd name="T92" fmla="*/ 54 w 165"/>
                  <a:gd name="T93" fmla="*/ 135 h 166"/>
                  <a:gd name="T94" fmla="*/ 40 w 165"/>
                  <a:gd name="T95" fmla="*/ 125 h 166"/>
                  <a:gd name="T96" fmla="*/ 31 w 165"/>
                  <a:gd name="T97" fmla="*/ 112 h 166"/>
                  <a:gd name="T98" fmla="*/ 25 w 165"/>
                  <a:gd name="T99" fmla="*/ 102 h 166"/>
                  <a:gd name="T100" fmla="*/ 0 w 165"/>
                  <a:gd name="T101" fmla="*/ 83 h 16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5"/>
                  <a:gd name="T154" fmla="*/ 0 h 166"/>
                  <a:gd name="T155" fmla="*/ 165 w 165"/>
                  <a:gd name="T156" fmla="*/ 166 h 16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5" h="166">
                    <a:moveTo>
                      <a:pt x="0" y="83"/>
                    </a:moveTo>
                    <a:lnTo>
                      <a:pt x="0" y="98"/>
                    </a:lnTo>
                    <a:lnTo>
                      <a:pt x="2" y="102"/>
                    </a:lnTo>
                    <a:lnTo>
                      <a:pt x="2" y="106"/>
                    </a:lnTo>
                    <a:lnTo>
                      <a:pt x="4" y="110"/>
                    </a:lnTo>
                    <a:lnTo>
                      <a:pt x="4" y="112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4" y="131"/>
                    </a:lnTo>
                    <a:lnTo>
                      <a:pt x="15" y="133"/>
                    </a:lnTo>
                    <a:lnTo>
                      <a:pt x="17" y="137"/>
                    </a:lnTo>
                    <a:lnTo>
                      <a:pt x="21" y="141"/>
                    </a:lnTo>
                    <a:lnTo>
                      <a:pt x="25" y="141"/>
                    </a:lnTo>
                    <a:lnTo>
                      <a:pt x="25" y="145"/>
                    </a:lnTo>
                    <a:lnTo>
                      <a:pt x="29" y="148"/>
                    </a:lnTo>
                    <a:lnTo>
                      <a:pt x="33" y="150"/>
                    </a:lnTo>
                    <a:lnTo>
                      <a:pt x="35" y="152"/>
                    </a:lnTo>
                    <a:lnTo>
                      <a:pt x="39" y="154"/>
                    </a:lnTo>
                    <a:lnTo>
                      <a:pt x="40" y="156"/>
                    </a:lnTo>
                    <a:lnTo>
                      <a:pt x="44" y="158"/>
                    </a:lnTo>
                    <a:lnTo>
                      <a:pt x="50" y="162"/>
                    </a:lnTo>
                    <a:lnTo>
                      <a:pt x="56" y="162"/>
                    </a:lnTo>
                    <a:lnTo>
                      <a:pt x="60" y="164"/>
                    </a:lnTo>
                    <a:lnTo>
                      <a:pt x="62" y="164"/>
                    </a:lnTo>
                    <a:lnTo>
                      <a:pt x="65" y="166"/>
                    </a:lnTo>
                    <a:lnTo>
                      <a:pt x="77" y="166"/>
                    </a:lnTo>
                    <a:lnTo>
                      <a:pt x="90" y="164"/>
                    </a:lnTo>
                    <a:lnTo>
                      <a:pt x="88" y="166"/>
                    </a:lnTo>
                    <a:lnTo>
                      <a:pt x="98" y="166"/>
                    </a:lnTo>
                    <a:lnTo>
                      <a:pt x="102" y="164"/>
                    </a:lnTo>
                    <a:lnTo>
                      <a:pt x="106" y="164"/>
                    </a:lnTo>
                    <a:lnTo>
                      <a:pt x="110" y="162"/>
                    </a:lnTo>
                    <a:lnTo>
                      <a:pt x="111" y="162"/>
                    </a:lnTo>
                    <a:lnTo>
                      <a:pt x="125" y="156"/>
                    </a:lnTo>
                    <a:lnTo>
                      <a:pt x="127" y="154"/>
                    </a:lnTo>
                    <a:lnTo>
                      <a:pt x="131" y="152"/>
                    </a:lnTo>
                    <a:lnTo>
                      <a:pt x="133" y="150"/>
                    </a:lnTo>
                    <a:lnTo>
                      <a:pt x="136" y="148"/>
                    </a:lnTo>
                    <a:lnTo>
                      <a:pt x="140" y="145"/>
                    </a:lnTo>
                    <a:lnTo>
                      <a:pt x="140" y="141"/>
                    </a:lnTo>
                    <a:lnTo>
                      <a:pt x="144" y="141"/>
                    </a:lnTo>
                    <a:lnTo>
                      <a:pt x="148" y="137"/>
                    </a:lnTo>
                    <a:lnTo>
                      <a:pt x="150" y="133"/>
                    </a:lnTo>
                    <a:lnTo>
                      <a:pt x="152" y="131"/>
                    </a:lnTo>
                    <a:lnTo>
                      <a:pt x="154" y="127"/>
                    </a:lnTo>
                    <a:lnTo>
                      <a:pt x="156" y="125"/>
                    </a:lnTo>
                    <a:lnTo>
                      <a:pt x="161" y="112"/>
                    </a:lnTo>
                    <a:lnTo>
                      <a:pt x="161" y="110"/>
                    </a:lnTo>
                    <a:lnTo>
                      <a:pt x="163" y="106"/>
                    </a:lnTo>
                    <a:lnTo>
                      <a:pt x="163" y="102"/>
                    </a:lnTo>
                    <a:lnTo>
                      <a:pt x="165" y="98"/>
                    </a:lnTo>
                    <a:lnTo>
                      <a:pt x="165" y="89"/>
                    </a:lnTo>
                    <a:lnTo>
                      <a:pt x="163" y="91"/>
                    </a:lnTo>
                    <a:lnTo>
                      <a:pt x="165" y="77"/>
                    </a:lnTo>
                    <a:lnTo>
                      <a:pt x="165" y="66"/>
                    </a:lnTo>
                    <a:lnTo>
                      <a:pt x="163" y="62"/>
                    </a:lnTo>
                    <a:lnTo>
                      <a:pt x="163" y="60"/>
                    </a:lnTo>
                    <a:lnTo>
                      <a:pt x="161" y="56"/>
                    </a:lnTo>
                    <a:lnTo>
                      <a:pt x="161" y="50"/>
                    </a:lnTo>
                    <a:lnTo>
                      <a:pt x="158" y="45"/>
                    </a:lnTo>
                    <a:lnTo>
                      <a:pt x="156" y="41"/>
                    </a:lnTo>
                    <a:lnTo>
                      <a:pt x="154" y="39"/>
                    </a:lnTo>
                    <a:lnTo>
                      <a:pt x="152" y="35"/>
                    </a:lnTo>
                    <a:lnTo>
                      <a:pt x="150" y="33"/>
                    </a:lnTo>
                    <a:lnTo>
                      <a:pt x="148" y="29"/>
                    </a:lnTo>
                    <a:lnTo>
                      <a:pt x="144" y="25"/>
                    </a:lnTo>
                    <a:lnTo>
                      <a:pt x="140" y="25"/>
                    </a:lnTo>
                    <a:lnTo>
                      <a:pt x="140" y="22"/>
                    </a:lnTo>
                    <a:lnTo>
                      <a:pt x="136" y="18"/>
                    </a:lnTo>
                    <a:lnTo>
                      <a:pt x="133" y="16"/>
                    </a:lnTo>
                    <a:lnTo>
                      <a:pt x="131" y="14"/>
                    </a:lnTo>
                    <a:lnTo>
                      <a:pt x="127" y="12"/>
                    </a:lnTo>
                    <a:lnTo>
                      <a:pt x="125" y="10"/>
                    </a:lnTo>
                    <a:lnTo>
                      <a:pt x="111" y="4"/>
                    </a:lnTo>
                    <a:lnTo>
                      <a:pt x="110" y="4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0"/>
                    </a:lnTo>
                    <a:lnTo>
                      <a:pt x="65" y="0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6" y="4"/>
                    </a:lnTo>
                    <a:lnTo>
                      <a:pt x="50" y="4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9" y="12"/>
                    </a:lnTo>
                    <a:lnTo>
                      <a:pt x="35" y="14"/>
                    </a:lnTo>
                    <a:lnTo>
                      <a:pt x="33" y="16"/>
                    </a:lnTo>
                    <a:lnTo>
                      <a:pt x="29" y="18"/>
                    </a:lnTo>
                    <a:lnTo>
                      <a:pt x="25" y="22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7" y="29"/>
                    </a:lnTo>
                    <a:lnTo>
                      <a:pt x="15" y="33"/>
                    </a:lnTo>
                    <a:lnTo>
                      <a:pt x="14" y="35"/>
                    </a:lnTo>
                    <a:lnTo>
                      <a:pt x="12" y="39"/>
                    </a:lnTo>
                    <a:lnTo>
                      <a:pt x="10" y="41"/>
                    </a:lnTo>
                    <a:lnTo>
                      <a:pt x="8" y="45"/>
                    </a:lnTo>
                    <a:lnTo>
                      <a:pt x="4" y="50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0" y="83"/>
                    </a:lnTo>
                    <a:lnTo>
                      <a:pt x="23" y="83"/>
                    </a:lnTo>
                    <a:lnTo>
                      <a:pt x="23" y="70"/>
                    </a:lnTo>
                    <a:lnTo>
                      <a:pt x="25" y="66"/>
                    </a:lnTo>
                    <a:lnTo>
                      <a:pt x="25" y="64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7" y="60"/>
                    </a:lnTo>
                    <a:lnTo>
                      <a:pt x="29" y="56"/>
                    </a:lnTo>
                    <a:lnTo>
                      <a:pt x="31" y="54"/>
                    </a:lnTo>
                    <a:lnTo>
                      <a:pt x="33" y="50"/>
                    </a:lnTo>
                    <a:lnTo>
                      <a:pt x="35" y="48"/>
                    </a:lnTo>
                    <a:lnTo>
                      <a:pt x="37" y="45"/>
                    </a:lnTo>
                    <a:lnTo>
                      <a:pt x="40" y="41"/>
                    </a:lnTo>
                    <a:lnTo>
                      <a:pt x="44" y="37"/>
                    </a:lnTo>
                    <a:lnTo>
                      <a:pt x="48" y="35"/>
                    </a:lnTo>
                    <a:lnTo>
                      <a:pt x="50" y="33"/>
                    </a:lnTo>
                    <a:lnTo>
                      <a:pt x="54" y="31"/>
                    </a:lnTo>
                    <a:lnTo>
                      <a:pt x="56" y="29"/>
                    </a:lnTo>
                    <a:lnTo>
                      <a:pt x="60" y="27"/>
                    </a:lnTo>
                    <a:lnTo>
                      <a:pt x="58" y="27"/>
                    </a:lnTo>
                    <a:lnTo>
                      <a:pt x="60" y="27"/>
                    </a:lnTo>
                    <a:lnTo>
                      <a:pt x="63" y="25"/>
                    </a:lnTo>
                    <a:lnTo>
                      <a:pt x="65" y="25"/>
                    </a:lnTo>
                    <a:lnTo>
                      <a:pt x="69" y="24"/>
                    </a:lnTo>
                    <a:lnTo>
                      <a:pt x="83" y="24"/>
                    </a:lnTo>
                    <a:lnTo>
                      <a:pt x="94" y="24"/>
                    </a:lnTo>
                    <a:lnTo>
                      <a:pt x="98" y="25"/>
                    </a:lnTo>
                    <a:lnTo>
                      <a:pt x="102" y="25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10" y="29"/>
                    </a:lnTo>
                    <a:lnTo>
                      <a:pt x="111" y="31"/>
                    </a:lnTo>
                    <a:lnTo>
                      <a:pt x="115" y="33"/>
                    </a:lnTo>
                    <a:lnTo>
                      <a:pt x="117" y="35"/>
                    </a:lnTo>
                    <a:lnTo>
                      <a:pt x="121" y="37"/>
                    </a:lnTo>
                    <a:lnTo>
                      <a:pt x="125" y="41"/>
                    </a:lnTo>
                    <a:lnTo>
                      <a:pt x="129" y="45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5" y="54"/>
                    </a:lnTo>
                    <a:lnTo>
                      <a:pt x="136" y="56"/>
                    </a:lnTo>
                    <a:lnTo>
                      <a:pt x="138" y="60"/>
                    </a:lnTo>
                    <a:lnTo>
                      <a:pt x="138" y="58"/>
                    </a:lnTo>
                    <a:lnTo>
                      <a:pt x="138" y="60"/>
                    </a:lnTo>
                    <a:lnTo>
                      <a:pt x="140" y="64"/>
                    </a:lnTo>
                    <a:lnTo>
                      <a:pt x="140" y="66"/>
                    </a:lnTo>
                    <a:lnTo>
                      <a:pt x="142" y="70"/>
                    </a:lnTo>
                    <a:lnTo>
                      <a:pt x="142" y="81"/>
                    </a:lnTo>
                    <a:lnTo>
                      <a:pt x="146" y="89"/>
                    </a:lnTo>
                    <a:lnTo>
                      <a:pt x="148" y="75"/>
                    </a:lnTo>
                    <a:lnTo>
                      <a:pt x="142" y="81"/>
                    </a:lnTo>
                    <a:lnTo>
                      <a:pt x="142" y="95"/>
                    </a:lnTo>
                    <a:lnTo>
                      <a:pt x="140" y="98"/>
                    </a:lnTo>
                    <a:lnTo>
                      <a:pt x="140" y="102"/>
                    </a:lnTo>
                    <a:lnTo>
                      <a:pt x="138" y="106"/>
                    </a:lnTo>
                    <a:lnTo>
                      <a:pt x="138" y="108"/>
                    </a:lnTo>
                    <a:lnTo>
                      <a:pt x="136" y="110"/>
                    </a:lnTo>
                    <a:lnTo>
                      <a:pt x="135" y="112"/>
                    </a:lnTo>
                    <a:lnTo>
                      <a:pt x="133" y="116"/>
                    </a:lnTo>
                    <a:lnTo>
                      <a:pt x="131" y="118"/>
                    </a:lnTo>
                    <a:lnTo>
                      <a:pt x="129" y="121"/>
                    </a:lnTo>
                    <a:lnTo>
                      <a:pt x="125" y="125"/>
                    </a:lnTo>
                    <a:lnTo>
                      <a:pt x="121" y="129"/>
                    </a:lnTo>
                    <a:lnTo>
                      <a:pt x="117" y="131"/>
                    </a:lnTo>
                    <a:lnTo>
                      <a:pt x="115" y="133"/>
                    </a:lnTo>
                    <a:lnTo>
                      <a:pt x="111" y="135"/>
                    </a:lnTo>
                    <a:lnTo>
                      <a:pt x="110" y="137"/>
                    </a:lnTo>
                    <a:lnTo>
                      <a:pt x="108" y="139"/>
                    </a:lnTo>
                    <a:lnTo>
                      <a:pt x="106" y="139"/>
                    </a:lnTo>
                    <a:lnTo>
                      <a:pt x="102" y="141"/>
                    </a:lnTo>
                    <a:lnTo>
                      <a:pt x="98" y="141"/>
                    </a:lnTo>
                    <a:lnTo>
                      <a:pt x="94" y="143"/>
                    </a:lnTo>
                    <a:lnTo>
                      <a:pt x="81" y="143"/>
                    </a:lnTo>
                    <a:lnTo>
                      <a:pt x="75" y="148"/>
                    </a:lnTo>
                    <a:lnTo>
                      <a:pt x="88" y="146"/>
                    </a:lnTo>
                    <a:lnTo>
                      <a:pt x="81" y="143"/>
                    </a:lnTo>
                    <a:lnTo>
                      <a:pt x="69" y="143"/>
                    </a:lnTo>
                    <a:lnTo>
                      <a:pt x="65" y="141"/>
                    </a:lnTo>
                    <a:lnTo>
                      <a:pt x="63" y="141"/>
                    </a:lnTo>
                    <a:lnTo>
                      <a:pt x="60" y="139"/>
                    </a:lnTo>
                    <a:lnTo>
                      <a:pt x="58" y="139"/>
                    </a:lnTo>
                    <a:lnTo>
                      <a:pt x="60" y="139"/>
                    </a:lnTo>
                    <a:lnTo>
                      <a:pt x="56" y="137"/>
                    </a:lnTo>
                    <a:lnTo>
                      <a:pt x="54" y="135"/>
                    </a:lnTo>
                    <a:lnTo>
                      <a:pt x="50" y="133"/>
                    </a:lnTo>
                    <a:lnTo>
                      <a:pt x="48" y="131"/>
                    </a:lnTo>
                    <a:lnTo>
                      <a:pt x="44" y="129"/>
                    </a:lnTo>
                    <a:lnTo>
                      <a:pt x="40" y="125"/>
                    </a:lnTo>
                    <a:lnTo>
                      <a:pt x="37" y="121"/>
                    </a:lnTo>
                    <a:lnTo>
                      <a:pt x="35" y="118"/>
                    </a:lnTo>
                    <a:lnTo>
                      <a:pt x="33" y="116"/>
                    </a:lnTo>
                    <a:lnTo>
                      <a:pt x="31" y="112"/>
                    </a:lnTo>
                    <a:lnTo>
                      <a:pt x="29" y="110"/>
                    </a:lnTo>
                    <a:lnTo>
                      <a:pt x="27" y="108"/>
                    </a:lnTo>
                    <a:lnTo>
                      <a:pt x="27" y="106"/>
                    </a:lnTo>
                    <a:lnTo>
                      <a:pt x="25" y="102"/>
                    </a:lnTo>
                    <a:lnTo>
                      <a:pt x="25" y="98"/>
                    </a:lnTo>
                    <a:lnTo>
                      <a:pt x="23" y="95"/>
                    </a:lnTo>
                    <a:lnTo>
                      <a:pt x="23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7" name="Freeform 17"/>
              <p:cNvSpPr>
                <a:spLocks/>
              </p:cNvSpPr>
              <p:nvPr/>
            </p:nvSpPr>
            <p:spPr bwMode="auto">
              <a:xfrm>
                <a:off x="2586" y="3055"/>
                <a:ext cx="165" cy="165"/>
              </a:xfrm>
              <a:custGeom>
                <a:avLst/>
                <a:gdLst>
                  <a:gd name="T0" fmla="*/ 2 w 165"/>
                  <a:gd name="T1" fmla="*/ 105 h 165"/>
                  <a:gd name="T2" fmla="*/ 12 w 165"/>
                  <a:gd name="T3" fmla="*/ 127 h 165"/>
                  <a:gd name="T4" fmla="*/ 21 w 165"/>
                  <a:gd name="T5" fmla="*/ 140 h 165"/>
                  <a:gd name="T6" fmla="*/ 33 w 165"/>
                  <a:gd name="T7" fmla="*/ 150 h 165"/>
                  <a:gd name="T8" fmla="*/ 45 w 165"/>
                  <a:gd name="T9" fmla="*/ 157 h 165"/>
                  <a:gd name="T10" fmla="*/ 62 w 165"/>
                  <a:gd name="T11" fmla="*/ 163 h 165"/>
                  <a:gd name="T12" fmla="*/ 89 w 165"/>
                  <a:gd name="T13" fmla="*/ 165 h 165"/>
                  <a:gd name="T14" fmla="*/ 110 w 165"/>
                  <a:gd name="T15" fmla="*/ 161 h 165"/>
                  <a:gd name="T16" fmla="*/ 131 w 165"/>
                  <a:gd name="T17" fmla="*/ 151 h 165"/>
                  <a:gd name="T18" fmla="*/ 141 w 165"/>
                  <a:gd name="T19" fmla="*/ 140 h 165"/>
                  <a:gd name="T20" fmla="*/ 152 w 165"/>
                  <a:gd name="T21" fmla="*/ 130 h 165"/>
                  <a:gd name="T22" fmla="*/ 162 w 165"/>
                  <a:gd name="T23" fmla="*/ 109 h 165"/>
                  <a:gd name="T24" fmla="*/ 165 w 165"/>
                  <a:gd name="T25" fmla="*/ 88 h 165"/>
                  <a:gd name="T26" fmla="*/ 164 w 165"/>
                  <a:gd name="T27" fmla="*/ 61 h 165"/>
                  <a:gd name="T28" fmla="*/ 158 w 165"/>
                  <a:gd name="T29" fmla="*/ 44 h 165"/>
                  <a:gd name="T30" fmla="*/ 150 w 165"/>
                  <a:gd name="T31" fmla="*/ 32 h 165"/>
                  <a:gd name="T32" fmla="*/ 141 w 165"/>
                  <a:gd name="T33" fmla="*/ 21 h 165"/>
                  <a:gd name="T34" fmla="*/ 127 w 165"/>
                  <a:gd name="T35" fmla="*/ 11 h 165"/>
                  <a:gd name="T36" fmla="*/ 106 w 165"/>
                  <a:gd name="T37" fmla="*/ 2 h 165"/>
                  <a:gd name="T38" fmla="*/ 62 w 165"/>
                  <a:gd name="T39" fmla="*/ 2 h 165"/>
                  <a:gd name="T40" fmla="*/ 45 w 165"/>
                  <a:gd name="T41" fmla="*/ 7 h 165"/>
                  <a:gd name="T42" fmla="*/ 33 w 165"/>
                  <a:gd name="T43" fmla="*/ 15 h 165"/>
                  <a:gd name="T44" fmla="*/ 21 w 165"/>
                  <a:gd name="T45" fmla="*/ 25 h 165"/>
                  <a:gd name="T46" fmla="*/ 12 w 165"/>
                  <a:gd name="T47" fmla="*/ 38 h 165"/>
                  <a:gd name="T48" fmla="*/ 4 w 165"/>
                  <a:gd name="T49" fmla="*/ 55 h 165"/>
                  <a:gd name="T50" fmla="*/ 0 w 165"/>
                  <a:gd name="T51" fmla="*/ 82 h 165"/>
                  <a:gd name="T52" fmla="*/ 25 w 165"/>
                  <a:gd name="T53" fmla="*/ 63 h 165"/>
                  <a:gd name="T54" fmla="*/ 29 w 165"/>
                  <a:gd name="T55" fmla="*/ 55 h 165"/>
                  <a:gd name="T56" fmla="*/ 37 w 165"/>
                  <a:gd name="T57" fmla="*/ 44 h 165"/>
                  <a:gd name="T58" fmla="*/ 50 w 165"/>
                  <a:gd name="T59" fmla="*/ 32 h 165"/>
                  <a:gd name="T60" fmla="*/ 58 w 165"/>
                  <a:gd name="T61" fmla="*/ 27 h 165"/>
                  <a:gd name="T62" fmla="*/ 69 w 165"/>
                  <a:gd name="T63" fmla="*/ 23 h 165"/>
                  <a:gd name="T64" fmla="*/ 102 w 165"/>
                  <a:gd name="T65" fmla="*/ 25 h 165"/>
                  <a:gd name="T66" fmla="*/ 112 w 165"/>
                  <a:gd name="T67" fmla="*/ 30 h 165"/>
                  <a:gd name="T68" fmla="*/ 125 w 165"/>
                  <a:gd name="T69" fmla="*/ 40 h 165"/>
                  <a:gd name="T70" fmla="*/ 135 w 165"/>
                  <a:gd name="T71" fmla="*/ 54 h 165"/>
                  <a:gd name="T72" fmla="*/ 139 w 165"/>
                  <a:gd name="T73" fmla="*/ 59 h 165"/>
                  <a:gd name="T74" fmla="*/ 142 w 165"/>
                  <a:gd name="T75" fmla="*/ 80 h 165"/>
                  <a:gd name="T76" fmla="*/ 142 w 165"/>
                  <a:gd name="T77" fmla="*/ 94 h 165"/>
                  <a:gd name="T78" fmla="*/ 139 w 165"/>
                  <a:gd name="T79" fmla="*/ 107 h 165"/>
                  <a:gd name="T80" fmla="*/ 131 w 165"/>
                  <a:gd name="T81" fmla="*/ 117 h 165"/>
                  <a:gd name="T82" fmla="*/ 117 w 165"/>
                  <a:gd name="T83" fmla="*/ 130 h 165"/>
                  <a:gd name="T84" fmla="*/ 108 w 165"/>
                  <a:gd name="T85" fmla="*/ 138 h 165"/>
                  <a:gd name="T86" fmla="*/ 94 w 165"/>
                  <a:gd name="T87" fmla="*/ 142 h 165"/>
                  <a:gd name="T88" fmla="*/ 81 w 165"/>
                  <a:gd name="T89" fmla="*/ 142 h 165"/>
                  <a:gd name="T90" fmla="*/ 60 w 165"/>
                  <a:gd name="T91" fmla="*/ 138 h 165"/>
                  <a:gd name="T92" fmla="*/ 54 w 165"/>
                  <a:gd name="T93" fmla="*/ 134 h 165"/>
                  <a:gd name="T94" fmla="*/ 41 w 165"/>
                  <a:gd name="T95" fmla="*/ 125 h 165"/>
                  <a:gd name="T96" fmla="*/ 31 w 165"/>
                  <a:gd name="T97" fmla="*/ 111 h 165"/>
                  <a:gd name="T98" fmla="*/ 25 w 165"/>
                  <a:gd name="T99" fmla="*/ 102 h 165"/>
                  <a:gd name="T100" fmla="*/ 0 w 165"/>
                  <a:gd name="T101" fmla="*/ 82 h 1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5"/>
                  <a:gd name="T154" fmla="*/ 0 h 165"/>
                  <a:gd name="T155" fmla="*/ 165 w 165"/>
                  <a:gd name="T156" fmla="*/ 165 h 1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5" h="165">
                    <a:moveTo>
                      <a:pt x="0" y="82"/>
                    </a:moveTo>
                    <a:lnTo>
                      <a:pt x="0" y="98"/>
                    </a:lnTo>
                    <a:lnTo>
                      <a:pt x="2" y="102"/>
                    </a:lnTo>
                    <a:lnTo>
                      <a:pt x="2" y="105"/>
                    </a:lnTo>
                    <a:lnTo>
                      <a:pt x="4" y="109"/>
                    </a:lnTo>
                    <a:lnTo>
                      <a:pt x="4" y="111"/>
                    </a:lnTo>
                    <a:lnTo>
                      <a:pt x="10" y="125"/>
                    </a:lnTo>
                    <a:lnTo>
                      <a:pt x="12" y="127"/>
                    </a:lnTo>
                    <a:lnTo>
                      <a:pt x="14" y="130"/>
                    </a:lnTo>
                    <a:lnTo>
                      <a:pt x="16" y="132"/>
                    </a:lnTo>
                    <a:lnTo>
                      <a:pt x="18" y="136"/>
                    </a:lnTo>
                    <a:lnTo>
                      <a:pt x="21" y="140"/>
                    </a:lnTo>
                    <a:lnTo>
                      <a:pt x="25" y="140"/>
                    </a:lnTo>
                    <a:lnTo>
                      <a:pt x="25" y="144"/>
                    </a:lnTo>
                    <a:lnTo>
                      <a:pt x="29" y="148"/>
                    </a:lnTo>
                    <a:lnTo>
                      <a:pt x="33" y="150"/>
                    </a:lnTo>
                    <a:lnTo>
                      <a:pt x="35" y="151"/>
                    </a:lnTo>
                    <a:lnTo>
                      <a:pt x="39" y="153"/>
                    </a:lnTo>
                    <a:lnTo>
                      <a:pt x="41" y="155"/>
                    </a:lnTo>
                    <a:lnTo>
                      <a:pt x="45" y="157"/>
                    </a:lnTo>
                    <a:lnTo>
                      <a:pt x="50" y="161"/>
                    </a:lnTo>
                    <a:lnTo>
                      <a:pt x="56" y="161"/>
                    </a:lnTo>
                    <a:lnTo>
                      <a:pt x="60" y="163"/>
                    </a:lnTo>
                    <a:lnTo>
                      <a:pt x="62" y="163"/>
                    </a:lnTo>
                    <a:lnTo>
                      <a:pt x="66" y="165"/>
                    </a:lnTo>
                    <a:lnTo>
                      <a:pt x="77" y="165"/>
                    </a:lnTo>
                    <a:lnTo>
                      <a:pt x="91" y="163"/>
                    </a:lnTo>
                    <a:lnTo>
                      <a:pt x="89" y="165"/>
                    </a:lnTo>
                    <a:lnTo>
                      <a:pt x="98" y="165"/>
                    </a:lnTo>
                    <a:lnTo>
                      <a:pt x="102" y="163"/>
                    </a:lnTo>
                    <a:lnTo>
                      <a:pt x="106" y="163"/>
                    </a:lnTo>
                    <a:lnTo>
                      <a:pt x="110" y="161"/>
                    </a:lnTo>
                    <a:lnTo>
                      <a:pt x="112" y="161"/>
                    </a:lnTo>
                    <a:lnTo>
                      <a:pt x="125" y="155"/>
                    </a:lnTo>
                    <a:lnTo>
                      <a:pt x="127" y="153"/>
                    </a:lnTo>
                    <a:lnTo>
                      <a:pt x="131" y="151"/>
                    </a:lnTo>
                    <a:lnTo>
                      <a:pt x="133" y="150"/>
                    </a:lnTo>
                    <a:lnTo>
                      <a:pt x="137" y="148"/>
                    </a:lnTo>
                    <a:lnTo>
                      <a:pt x="141" y="144"/>
                    </a:lnTo>
                    <a:lnTo>
                      <a:pt x="141" y="140"/>
                    </a:lnTo>
                    <a:lnTo>
                      <a:pt x="144" y="140"/>
                    </a:lnTo>
                    <a:lnTo>
                      <a:pt x="148" y="136"/>
                    </a:lnTo>
                    <a:lnTo>
                      <a:pt x="150" y="132"/>
                    </a:lnTo>
                    <a:lnTo>
                      <a:pt x="152" y="130"/>
                    </a:lnTo>
                    <a:lnTo>
                      <a:pt x="154" y="127"/>
                    </a:lnTo>
                    <a:lnTo>
                      <a:pt x="156" y="125"/>
                    </a:lnTo>
                    <a:lnTo>
                      <a:pt x="162" y="111"/>
                    </a:lnTo>
                    <a:lnTo>
                      <a:pt x="162" y="109"/>
                    </a:lnTo>
                    <a:lnTo>
                      <a:pt x="164" y="105"/>
                    </a:lnTo>
                    <a:lnTo>
                      <a:pt x="164" y="102"/>
                    </a:lnTo>
                    <a:lnTo>
                      <a:pt x="165" y="98"/>
                    </a:lnTo>
                    <a:lnTo>
                      <a:pt x="165" y="88"/>
                    </a:lnTo>
                    <a:lnTo>
                      <a:pt x="164" y="90"/>
                    </a:lnTo>
                    <a:lnTo>
                      <a:pt x="165" y="77"/>
                    </a:lnTo>
                    <a:lnTo>
                      <a:pt x="165" y="65"/>
                    </a:lnTo>
                    <a:lnTo>
                      <a:pt x="164" y="61"/>
                    </a:lnTo>
                    <a:lnTo>
                      <a:pt x="164" y="59"/>
                    </a:lnTo>
                    <a:lnTo>
                      <a:pt x="162" y="55"/>
                    </a:lnTo>
                    <a:lnTo>
                      <a:pt x="162" y="50"/>
                    </a:lnTo>
                    <a:lnTo>
                      <a:pt x="158" y="44"/>
                    </a:lnTo>
                    <a:lnTo>
                      <a:pt x="156" y="40"/>
                    </a:lnTo>
                    <a:lnTo>
                      <a:pt x="154" y="38"/>
                    </a:lnTo>
                    <a:lnTo>
                      <a:pt x="152" y="34"/>
                    </a:lnTo>
                    <a:lnTo>
                      <a:pt x="150" y="32"/>
                    </a:lnTo>
                    <a:lnTo>
                      <a:pt x="148" y="29"/>
                    </a:lnTo>
                    <a:lnTo>
                      <a:pt x="144" y="25"/>
                    </a:lnTo>
                    <a:lnTo>
                      <a:pt x="141" y="25"/>
                    </a:lnTo>
                    <a:lnTo>
                      <a:pt x="141" y="21"/>
                    </a:lnTo>
                    <a:lnTo>
                      <a:pt x="137" y="17"/>
                    </a:lnTo>
                    <a:lnTo>
                      <a:pt x="133" y="15"/>
                    </a:lnTo>
                    <a:lnTo>
                      <a:pt x="131" y="13"/>
                    </a:lnTo>
                    <a:lnTo>
                      <a:pt x="127" y="11"/>
                    </a:lnTo>
                    <a:lnTo>
                      <a:pt x="125" y="9"/>
                    </a:lnTo>
                    <a:lnTo>
                      <a:pt x="112" y="4"/>
                    </a:lnTo>
                    <a:lnTo>
                      <a:pt x="110" y="4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0"/>
                    </a:lnTo>
                    <a:lnTo>
                      <a:pt x="66" y="0"/>
                    </a:lnTo>
                    <a:lnTo>
                      <a:pt x="62" y="2"/>
                    </a:lnTo>
                    <a:lnTo>
                      <a:pt x="60" y="2"/>
                    </a:lnTo>
                    <a:lnTo>
                      <a:pt x="56" y="4"/>
                    </a:lnTo>
                    <a:lnTo>
                      <a:pt x="50" y="4"/>
                    </a:lnTo>
                    <a:lnTo>
                      <a:pt x="45" y="7"/>
                    </a:lnTo>
                    <a:lnTo>
                      <a:pt x="41" y="9"/>
                    </a:lnTo>
                    <a:lnTo>
                      <a:pt x="39" y="11"/>
                    </a:lnTo>
                    <a:lnTo>
                      <a:pt x="35" y="13"/>
                    </a:lnTo>
                    <a:lnTo>
                      <a:pt x="33" y="15"/>
                    </a:lnTo>
                    <a:lnTo>
                      <a:pt x="29" y="17"/>
                    </a:lnTo>
                    <a:lnTo>
                      <a:pt x="25" y="21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8" y="29"/>
                    </a:lnTo>
                    <a:lnTo>
                      <a:pt x="16" y="32"/>
                    </a:lnTo>
                    <a:lnTo>
                      <a:pt x="14" y="34"/>
                    </a:lnTo>
                    <a:lnTo>
                      <a:pt x="12" y="38"/>
                    </a:lnTo>
                    <a:lnTo>
                      <a:pt x="10" y="40"/>
                    </a:lnTo>
                    <a:lnTo>
                      <a:pt x="8" y="44"/>
                    </a:lnTo>
                    <a:lnTo>
                      <a:pt x="4" y="50"/>
                    </a:lnTo>
                    <a:lnTo>
                      <a:pt x="4" y="55"/>
                    </a:lnTo>
                    <a:lnTo>
                      <a:pt x="2" y="59"/>
                    </a:lnTo>
                    <a:lnTo>
                      <a:pt x="2" y="61"/>
                    </a:lnTo>
                    <a:lnTo>
                      <a:pt x="0" y="65"/>
                    </a:lnTo>
                    <a:lnTo>
                      <a:pt x="0" y="82"/>
                    </a:lnTo>
                    <a:lnTo>
                      <a:pt x="23" y="82"/>
                    </a:lnTo>
                    <a:lnTo>
                      <a:pt x="23" y="69"/>
                    </a:lnTo>
                    <a:lnTo>
                      <a:pt x="25" y="65"/>
                    </a:lnTo>
                    <a:lnTo>
                      <a:pt x="25" y="63"/>
                    </a:lnTo>
                    <a:lnTo>
                      <a:pt x="27" y="59"/>
                    </a:lnTo>
                    <a:lnTo>
                      <a:pt x="27" y="57"/>
                    </a:lnTo>
                    <a:lnTo>
                      <a:pt x="27" y="59"/>
                    </a:lnTo>
                    <a:lnTo>
                      <a:pt x="29" y="55"/>
                    </a:lnTo>
                    <a:lnTo>
                      <a:pt x="31" y="54"/>
                    </a:lnTo>
                    <a:lnTo>
                      <a:pt x="33" y="50"/>
                    </a:lnTo>
                    <a:lnTo>
                      <a:pt x="35" y="48"/>
                    </a:lnTo>
                    <a:lnTo>
                      <a:pt x="37" y="44"/>
                    </a:lnTo>
                    <a:lnTo>
                      <a:pt x="41" y="40"/>
                    </a:lnTo>
                    <a:lnTo>
                      <a:pt x="45" y="36"/>
                    </a:lnTo>
                    <a:lnTo>
                      <a:pt x="48" y="34"/>
                    </a:lnTo>
                    <a:lnTo>
                      <a:pt x="50" y="32"/>
                    </a:lnTo>
                    <a:lnTo>
                      <a:pt x="54" y="30"/>
                    </a:lnTo>
                    <a:lnTo>
                      <a:pt x="56" y="29"/>
                    </a:lnTo>
                    <a:lnTo>
                      <a:pt x="60" y="27"/>
                    </a:lnTo>
                    <a:lnTo>
                      <a:pt x="58" y="27"/>
                    </a:lnTo>
                    <a:lnTo>
                      <a:pt x="60" y="27"/>
                    </a:lnTo>
                    <a:lnTo>
                      <a:pt x="64" y="25"/>
                    </a:lnTo>
                    <a:lnTo>
                      <a:pt x="66" y="25"/>
                    </a:lnTo>
                    <a:lnTo>
                      <a:pt x="69" y="23"/>
                    </a:lnTo>
                    <a:lnTo>
                      <a:pt x="83" y="23"/>
                    </a:lnTo>
                    <a:lnTo>
                      <a:pt x="94" y="23"/>
                    </a:lnTo>
                    <a:lnTo>
                      <a:pt x="98" y="25"/>
                    </a:lnTo>
                    <a:lnTo>
                      <a:pt x="102" y="25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10" y="29"/>
                    </a:lnTo>
                    <a:lnTo>
                      <a:pt x="112" y="30"/>
                    </a:lnTo>
                    <a:lnTo>
                      <a:pt x="116" y="32"/>
                    </a:lnTo>
                    <a:lnTo>
                      <a:pt x="117" y="34"/>
                    </a:lnTo>
                    <a:lnTo>
                      <a:pt x="121" y="36"/>
                    </a:lnTo>
                    <a:lnTo>
                      <a:pt x="125" y="40"/>
                    </a:lnTo>
                    <a:lnTo>
                      <a:pt x="129" y="44"/>
                    </a:lnTo>
                    <a:lnTo>
                      <a:pt x="131" y="48"/>
                    </a:lnTo>
                    <a:lnTo>
                      <a:pt x="133" y="50"/>
                    </a:lnTo>
                    <a:lnTo>
                      <a:pt x="135" y="54"/>
                    </a:lnTo>
                    <a:lnTo>
                      <a:pt x="137" y="55"/>
                    </a:lnTo>
                    <a:lnTo>
                      <a:pt x="139" y="59"/>
                    </a:lnTo>
                    <a:lnTo>
                      <a:pt x="139" y="57"/>
                    </a:lnTo>
                    <a:lnTo>
                      <a:pt x="139" y="59"/>
                    </a:lnTo>
                    <a:lnTo>
                      <a:pt x="141" y="63"/>
                    </a:lnTo>
                    <a:lnTo>
                      <a:pt x="141" y="65"/>
                    </a:lnTo>
                    <a:lnTo>
                      <a:pt x="142" y="69"/>
                    </a:lnTo>
                    <a:lnTo>
                      <a:pt x="142" y="80"/>
                    </a:lnTo>
                    <a:lnTo>
                      <a:pt x="146" y="88"/>
                    </a:lnTo>
                    <a:lnTo>
                      <a:pt x="148" y="75"/>
                    </a:lnTo>
                    <a:lnTo>
                      <a:pt x="142" y="80"/>
                    </a:lnTo>
                    <a:lnTo>
                      <a:pt x="142" y="94"/>
                    </a:lnTo>
                    <a:lnTo>
                      <a:pt x="141" y="98"/>
                    </a:lnTo>
                    <a:lnTo>
                      <a:pt x="141" y="102"/>
                    </a:lnTo>
                    <a:lnTo>
                      <a:pt x="139" y="105"/>
                    </a:lnTo>
                    <a:lnTo>
                      <a:pt x="139" y="107"/>
                    </a:lnTo>
                    <a:lnTo>
                      <a:pt x="137" y="109"/>
                    </a:lnTo>
                    <a:lnTo>
                      <a:pt x="135" y="111"/>
                    </a:lnTo>
                    <a:lnTo>
                      <a:pt x="133" y="115"/>
                    </a:lnTo>
                    <a:lnTo>
                      <a:pt x="131" y="117"/>
                    </a:lnTo>
                    <a:lnTo>
                      <a:pt x="129" y="121"/>
                    </a:lnTo>
                    <a:lnTo>
                      <a:pt x="125" y="125"/>
                    </a:lnTo>
                    <a:lnTo>
                      <a:pt x="121" y="128"/>
                    </a:lnTo>
                    <a:lnTo>
                      <a:pt x="117" y="130"/>
                    </a:lnTo>
                    <a:lnTo>
                      <a:pt x="116" y="132"/>
                    </a:lnTo>
                    <a:lnTo>
                      <a:pt x="112" y="134"/>
                    </a:lnTo>
                    <a:lnTo>
                      <a:pt x="110" y="136"/>
                    </a:lnTo>
                    <a:lnTo>
                      <a:pt x="108" y="138"/>
                    </a:lnTo>
                    <a:lnTo>
                      <a:pt x="106" y="138"/>
                    </a:lnTo>
                    <a:lnTo>
                      <a:pt x="102" y="140"/>
                    </a:lnTo>
                    <a:lnTo>
                      <a:pt x="98" y="140"/>
                    </a:lnTo>
                    <a:lnTo>
                      <a:pt x="94" y="142"/>
                    </a:lnTo>
                    <a:lnTo>
                      <a:pt x="81" y="142"/>
                    </a:lnTo>
                    <a:lnTo>
                      <a:pt x="75" y="148"/>
                    </a:lnTo>
                    <a:lnTo>
                      <a:pt x="89" y="146"/>
                    </a:lnTo>
                    <a:lnTo>
                      <a:pt x="81" y="142"/>
                    </a:lnTo>
                    <a:lnTo>
                      <a:pt x="69" y="142"/>
                    </a:lnTo>
                    <a:lnTo>
                      <a:pt x="66" y="140"/>
                    </a:lnTo>
                    <a:lnTo>
                      <a:pt x="64" y="140"/>
                    </a:lnTo>
                    <a:lnTo>
                      <a:pt x="60" y="138"/>
                    </a:lnTo>
                    <a:lnTo>
                      <a:pt x="58" y="138"/>
                    </a:lnTo>
                    <a:lnTo>
                      <a:pt x="60" y="138"/>
                    </a:lnTo>
                    <a:lnTo>
                      <a:pt x="56" y="136"/>
                    </a:lnTo>
                    <a:lnTo>
                      <a:pt x="54" y="134"/>
                    </a:lnTo>
                    <a:lnTo>
                      <a:pt x="50" y="132"/>
                    </a:lnTo>
                    <a:lnTo>
                      <a:pt x="48" y="130"/>
                    </a:lnTo>
                    <a:lnTo>
                      <a:pt x="45" y="128"/>
                    </a:lnTo>
                    <a:lnTo>
                      <a:pt x="41" y="125"/>
                    </a:lnTo>
                    <a:lnTo>
                      <a:pt x="37" y="121"/>
                    </a:lnTo>
                    <a:lnTo>
                      <a:pt x="35" y="117"/>
                    </a:lnTo>
                    <a:lnTo>
                      <a:pt x="33" y="115"/>
                    </a:lnTo>
                    <a:lnTo>
                      <a:pt x="31" y="111"/>
                    </a:lnTo>
                    <a:lnTo>
                      <a:pt x="29" y="109"/>
                    </a:lnTo>
                    <a:lnTo>
                      <a:pt x="27" y="107"/>
                    </a:lnTo>
                    <a:lnTo>
                      <a:pt x="27" y="105"/>
                    </a:lnTo>
                    <a:lnTo>
                      <a:pt x="25" y="102"/>
                    </a:lnTo>
                    <a:lnTo>
                      <a:pt x="25" y="98"/>
                    </a:lnTo>
                    <a:lnTo>
                      <a:pt x="23" y="94"/>
                    </a:lnTo>
                    <a:lnTo>
                      <a:pt x="23" y="82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98" name="Freeform 18"/>
              <p:cNvSpPr>
                <a:spLocks/>
              </p:cNvSpPr>
              <p:nvPr/>
            </p:nvSpPr>
            <p:spPr bwMode="auto">
              <a:xfrm>
                <a:off x="2598" y="3241"/>
                <a:ext cx="165" cy="165"/>
              </a:xfrm>
              <a:custGeom>
                <a:avLst/>
                <a:gdLst>
                  <a:gd name="T0" fmla="*/ 2 w 165"/>
                  <a:gd name="T1" fmla="*/ 106 h 165"/>
                  <a:gd name="T2" fmla="*/ 11 w 165"/>
                  <a:gd name="T3" fmla="*/ 127 h 165"/>
                  <a:gd name="T4" fmla="*/ 21 w 165"/>
                  <a:gd name="T5" fmla="*/ 140 h 165"/>
                  <a:gd name="T6" fmla="*/ 33 w 165"/>
                  <a:gd name="T7" fmla="*/ 150 h 165"/>
                  <a:gd name="T8" fmla="*/ 44 w 165"/>
                  <a:gd name="T9" fmla="*/ 158 h 165"/>
                  <a:gd name="T10" fmla="*/ 61 w 165"/>
                  <a:gd name="T11" fmla="*/ 163 h 165"/>
                  <a:gd name="T12" fmla="*/ 88 w 165"/>
                  <a:gd name="T13" fmla="*/ 165 h 165"/>
                  <a:gd name="T14" fmla="*/ 109 w 165"/>
                  <a:gd name="T15" fmla="*/ 161 h 165"/>
                  <a:gd name="T16" fmla="*/ 130 w 165"/>
                  <a:gd name="T17" fmla="*/ 152 h 165"/>
                  <a:gd name="T18" fmla="*/ 140 w 165"/>
                  <a:gd name="T19" fmla="*/ 140 h 165"/>
                  <a:gd name="T20" fmla="*/ 152 w 165"/>
                  <a:gd name="T21" fmla="*/ 131 h 165"/>
                  <a:gd name="T22" fmla="*/ 161 w 165"/>
                  <a:gd name="T23" fmla="*/ 110 h 165"/>
                  <a:gd name="T24" fmla="*/ 165 w 165"/>
                  <a:gd name="T25" fmla="*/ 88 h 165"/>
                  <a:gd name="T26" fmla="*/ 163 w 165"/>
                  <a:gd name="T27" fmla="*/ 61 h 165"/>
                  <a:gd name="T28" fmla="*/ 157 w 165"/>
                  <a:gd name="T29" fmla="*/ 44 h 165"/>
                  <a:gd name="T30" fmla="*/ 150 w 165"/>
                  <a:gd name="T31" fmla="*/ 33 h 165"/>
                  <a:gd name="T32" fmla="*/ 140 w 165"/>
                  <a:gd name="T33" fmla="*/ 21 h 165"/>
                  <a:gd name="T34" fmla="*/ 127 w 165"/>
                  <a:gd name="T35" fmla="*/ 12 h 165"/>
                  <a:gd name="T36" fmla="*/ 105 w 165"/>
                  <a:gd name="T37" fmla="*/ 2 h 165"/>
                  <a:gd name="T38" fmla="*/ 61 w 165"/>
                  <a:gd name="T39" fmla="*/ 2 h 165"/>
                  <a:gd name="T40" fmla="*/ 44 w 165"/>
                  <a:gd name="T41" fmla="*/ 8 h 165"/>
                  <a:gd name="T42" fmla="*/ 33 w 165"/>
                  <a:gd name="T43" fmla="*/ 15 h 165"/>
                  <a:gd name="T44" fmla="*/ 21 w 165"/>
                  <a:gd name="T45" fmla="*/ 25 h 165"/>
                  <a:gd name="T46" fmla="*/ 11 w 165"/>
                  <a:gd name="T47" fmla="*/ 38 h 165"/>
                  <a:gd name="T48" fmla="*/ 4 w 165"/>
                  <a:gd name="T49" fmla="*/ 56 h 165"/>
                  <a:gd name="T50" fmla="*/ 0 w 165"/>
                  <a:gd name="T51" fmla="*/ 83 h 165"/>
                  <a:gd name="T52" fmla="*/ 25 w 165"/>
                  <a:gd name="T53" fmla="*/ 63 h 165"/>
                  <a:gd name="T54" fmla="*/ 29 w 165"/>
                  <a:gd name="T55" fmla="*/ 56 h 165"/>
                  <a:gd name="T56" fmla="*/ 36 w 165"/>
                  <a:gd name="T57" fmla="*/ 44 h 165"/>
                  <a:gd name="T58" fmla="*/ 50 w 165"/>
                  <a:gd name="T59" fmla="*/ 33 h 165"/>
                  <a:gd name="T60" fmla="*/ 57 w 165"/>
                  <a:gd name="T61" fmla="*/ 27 h 165"/>
                  <a:gd name="T62" fmla="*/ 69 w 165"/>
                  <a:gd name="T63" fmla="*/ 23 h 165"/>
                  <a:gd name="T64" fmla="*/ 102 w 165"/>
                  <a:gd name="T65" fmla="*/ 25 h 165"/>
                  <a:gd name="T66" fmla="*/ 111 w 165"/>
                  <a:gd name="T67" fmla="*/ 31 h 165"/>
                  <a:gd name="T68" fmla="*/ 125 w 165"/>
                  <a:gd name="T69" fmla="*/ 40 h 165"/>
                  <a:gd name="T70" fmla="*/ 134 w 165"/>
                  <a:gd name="T71" fmla="*/ 54 h 165"/>
                  <a:gd name="T72" fmla="*/ 138 w 165"/>
                  <a:gd name="T73" fmla="*/ 60 h 165"/>
                  <a:gd name="T74" fmla="*/ 142 w 165"/>
                  <a:gd name="T75" fmla="*/ 81 h 165"/>
                  <a:gd name="T76" fmla="*/ 142 w 165"/>
                  <a:gd name="T77" fmla="*/ 94 h 165"/>
                  <a:gd name="T78" fmla="*/ 138 w 165"/>
                  <a:gd name="T79" fmla="*/ 108 h 165"/>
                  <a:gd name="T80" fmla="*/ 130 w 165"/>
                  <a:gd name="T81" fmla="*/ 117 h 165"/>
                  <a:gd name="T82" fmla="*/ 117 w 165"/>
                  <a:gd name="T83" fmla="*/ 131 h 165"/>
                  <a:gd name="T84" fmla="*/ 107 w 165"/>
                  <a:gd name="T85" fmla="*/ 138 h 165"/>
                  <a:gd name="T86" fmla="*/ 94 w 165"/>
                  <a:gd name="T87" fmla="*/ 142 h 165"/>
                  <a:gd name="T88" fmla="*/ 81 w 165"/>
                  <a:gd name="T89" fmla="*/ 142 h 165"/>
                  <a:gd name="T90" fmla="*/ 59 w 165"/>
                  <a:gd name="T91" fmla="*/ 138 h 165"/>
                  <a:gd name="T92" fmla="*/ 54 w 165"/>
                  <a:gd name="T93" fmla="*/ 134 h 165"/>
                  <a:gd name="T94" fmla="*/ 40 w 165"/>
                  <a:gd name="T95" fmla="*/ 125 h 165"/>
                  <a:gd name="T96" fmla="*/ 31 w 165"/>
                  <a:gd name="T97" fmla="*/ 111 h 165"/>
                  <a:gd name="T98" fmla="*/ 25 w 165"/>
                  <a:gd name="T99" fmla="*/ 102 h 165"/>
                  <a:gd name="T100" fmla="*/ 0 w 165"/>
                  <a:gd name="T101" fmla="*/ 83 h 16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65"/>
                  <a:gd name="T154" fmla="*/ 0 h 165"/>
                  <a:gd name="T155" fmla="*/ 165 w 165"/>
                  <a:gd name="T156" fmla="*/ 165 h 165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65" h="165">
                    <a:moveTo>
                      <a:pt x="0" y="83"/>
                    </a:moveTo>
                    <a:lnTo>
                      <a:pt x="0" y="98"/>
                    </a:lnTo>
                    <a:lnTo>
                      <a:pt x="2" y="102"/>
                    </a:lnTo>
                    <a:lnTo>
                      <a:pt x="2" y="106"/>
                    </a:lnTo>
                    <a:lnTo>
                      <a:pt x="4" y="110"/>
                    </a:lnTo>
                    <a:lnTo>
                      <a:pt x="4" y="111"/>
                    </a:lnTo>
                    <a:lnTo>
                      <a:pt x="9" y="125"/>
                    </a:lnTo>
                    <a:lnTo>
                      <a:pt x="11" y="127"/>
                    </a:lnTo>
                    <a:lnTo>
                      <a:pt x="13" y="131"/>
                    </a:lnTo>
                    <a:lnTo>
                      <a:pt x="15" y="133"/>
                    </a:lnTo>
                    <a:lnTo>
                      <a:pt x="17" y="136"/>
                    </a:lnTo>
                    <a:lnTo>
                      <a:pt x="21" y="140"/>
                    </a:lnTo>
                    <a:lnTo>
                      <a:pt x="25" y="140"/>
                    </a:lnTo>
                    <a:lnTo>
                      <a:pt x="25" y="144"/>
                    </a:lnTo>
                    <a:lnTo>
                      <a:pt x="29" y="148"/>
                    </a:lnTo>
                    <a:lnTo>
                      <a:pt x="33" y="150"/>
                    </a:lnTo>
                    <a:lnTo>
                      <a:pt x="34" y="152"/>
                    </a:lnTo>
                    <a:lnTo>
                      <a:pt x="38" y="154"/>
                    </a:lnTo>
                    <a:lnTo>
                      <a:pt x="40" y="156"/>
                    </a:lnTo>
                    <a:lnTo>
                      <a:pt x="44" y="158"/>
                    </a:lnTo>
                    <a:lnTo>
                      <a:pt x="50" y="161"/>
                    </a:lnTo>
                    <a:lnTo>
                      <a:pt x="56" y="161"/>
                    </a:lnTo>
                    <a:lnTo>
                      <a:pt x="59" y="163"/>
                    </a:lnTo>
                    <a:lnTo>
                      <a:pt x="61" y="163"/>
                    </a:lnTo>
                    <a:lnTo>
                      <a:pt x="65" y="165"/>
                    </a:lnTo>
                    <a:lnTo>
                      <a:pt x="77" y="165"/>
                    </a:lnTo>
                    <a:lnTo>
                      <a:pt x="90" y="163"/>
                    </a:lnTo>
                    <a:lnTo>
                      <a:pt x="88" y="165"/>
                    </a:lnTo>
                    <a:lnTo>
                      <a:pt x="98" y="165"/>
                    </a:lnTo>
                    <a:lnTo>
                      <a:pt x="102" y="163"/>
                    </a:lnTo>
                    <a:lnTo>
                      <a:pt x="105" y="163"/>
                    </a:lnTo>
                    <a:lnTo>
                      <a:pt x="109" y="161"/>
                    </a:lnTo>
                    <a:lnTo>
                      <a:pt x="111" y="161"/>
                    </a:lnTo>
                    <a:lnTo>
                      <a:pt x="125" y="156"/>
                    </a:lnTo>
                    <a:lnTo>
                      <a:pt x="127" y="154"/>
                    </a:lnTo>
                    <a:lnTo>
                      <a:pt x="130" y="152"/>
                    </a:lnTo>
                    <a:lnTo>
                      <a:pt x="132" y="150"/>
                    </a:lnTo>
                    <a:lnTo>
                      <a:pt x="136" y="148"/>
                    </a:lnTo>
                    <a:lnTo>
                      <a:pt x="140" y="144"/>
                    </a:lnTo>
                    <a:lnTo>
                      <a:pt x="140" y="140"/>
                    </a:lnTo>
                    <a:lnTo>
                      <a:pt x="144" y="140"/>
                    </a:lnTo>
                    <a:lnTo>
                      <a:pt x="148" y="136"/>
                    </a:lnTo>
                    <a:lnTo>
                      <a:pt x="150" y="133"/>
                    </a:lnTo>
                    <a:lnTo>
                      <a:pt x="152" y="131"/>
                    </a:lnTo>
                    <a:lnTo>
                      <a:pt x="153" y="127"/>
                    </a:lnTo>
                    <a:lnTo>
                      <a:pt x="155" y="125"/>
                    </a:lnTo>
                    <a:lnTo>
                      <a:pt x="161" y="111"/>
                    </a:lnTo>
                    <a:lnTo>
                      <a:pt x="161" y="110"/>
                    </a:lnTo>
                    <a:lnTo>
                      <a:pt x="163" y="106"/>
                    </a:lnTo>
                    <a:lnTo>
                      <a:pt x="163" y="102"/>
                    </a:lnTo>
                    <a:lnTo>
                      <a:pt x="165" y="98"/>
                    </a:lnTo>
                    <a:lnTo>
                      <a:pt x="165" y="88"/>
                    </a:lnTo>
                    <a:lnTo>
                      <a:pt x="163" y="90"/>
                    </a:lnTo>
                    <a:lnTo>
                      <a:pt x="165" y="77"/>
                    </a:lnTo>
                    <a:lnTo>
                      <a:pt x="165" y="65"/>
                    </a:lnTo>
                    <a:lnTo>
                      <a:pt x="163" y="61"/>
                    </a:lnTo>
                    <a:lnTo>
                      <a:pt x="163" y="60"/>
                    </a:lnTo>
                    <a:lnTo>
                      <a:pt x="161" y="56"/>
                    </a:lnTo>
                    <a:lnTo>
                      <a:pt x="161" y="50"/>
                    </a:lnTo>
                    <a:lnTo>
                      <a:pt x="157" y="44"/>
                    </a:lnTo>
                    <a:lnTo>
                      <a:pt x="155" y="40"/>
                    </a:lnTo>
                    <a:lnTo>
                      <a:pt x="153" y="38"/>
                    </a:lnTo>
                    <a:lnTo>
                      <a:pt x="152" y="35"/>
                    </a:lnTo>
                    <a:lnTo>
                      <a:pt x="150" y="33"/>
                    </a:lnTo>
                    <a:lnTo>
                      <a:pt x="148" y="29"/>
                    </a:lnTo>
                    <a:lnTo>
                      <a:pt x="144" y="25"/>
                    </a:lnTo>
                    <a:lnTo>
                      <a:pt x="140" y="25"/>
                    </a:lnTo>
                    <a:lnTo>
                      <a:pt x="140" y="21"/>
                    </a:lnTo>
                    <a:lnTo>
                      <a:pt x="136" y="17"/>
                    </a:lnTo>
                    <a:lnTo>
                      <a:pt x="132" y="15"/>
                    </a:lnTo>
                    <a:lnTo>
                      <a:pt x="130" y="13"/>
                    </a:lnTo>
                    <a:lnTo>
                      <a:pt x="127" y="12"/>
                    </a:lnTo>
                    <a:lnTo>
                      <a:pt x="125" y="10"/>
                    </a:lnTo>
                    <a:lnTo>
                      <a:pt x="111" y="4"/>
                    </a:lnTo>
                    <a:lnTo>
                      <a:pt x="109" y="4"/>
                    </a:lnTo>
                    <a:lnTo>
                      <a:pt x="105" y="2"/>
                    </a:lnTo>
                    <a:lnTo>
                      <a:pt x="102" y="2"/>
                    </a:lnTo>
                    <a:lnTo>
                      <a:pt x="98" y="0"/>
                    </a:lnTo>
                    <a:lnTo>
                      <a:pt x="65" y="0"/>
                    </a:lnTo>
                    <a:lnTo>
                      <a:pt x="61" y="2"/>
                    </a:lnTo>
                    <a:lnTo>
                      <a:pt x="59" y="2"/>
                    </a:lnTo>
                    <a:lnTo>
                      <a:pt x="56" y="4"/>
                    </a:lnTo>
                    <a:lnTo>
                      <a:pt x="50" y="4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8" y="12"/>
                    </a:lnTo>
                    <a:lnTo>
                      <a:pt x="34" y="13"/>
                    </a:lnTo>
                    <a:lnTo>
                      <a:pt x="33" y="15"/>
                    </a:lnTo>
                    <a:lnTo>
                      <a:pt x="29" y="17"/>
                    </a:lnTo>
                    <a:lnTo>
                      <a:pt x="25" y="21"/>
                    </a:lnTo>
                    <a:lnTo>
                      <a:pt x="25" y="25"/>
                    </a:lnTo>
                    <a:lnTo>
                      <a:pt x="21" y="25"/>
                    </a:lnTo>
                    <a:lnTo>
                      <a:pt x="17" y="29"/>
                    </a:lnTo>
                    <a:lnTo>
                      <a:pt x="15" y="33"/>
                    </a:lnTo>
                    <a:lnTo>
                      <a:pt x="13" y="35"/>
                    </a:lnTo>
                    <a:lnTo>
                      <a:pt x="11" y="38"/>
                    </a:lnTo>
                    <a:lnTo>
                      <a:pt x="9" y="40"/>
                    </a:lnTo>
                    <a:lnTo>
                      <a:pt x="8" y="44"/>
                    </a:lnTo>
                    <a:lnTo>
                      <a:pt x="4" y="50"/>
                    </a:lnTo>
                    <a:lnTo>
                      <a:pt x="4" y="56"/>
                    </a:lnTo>
                    <a:lnTo>
                      <a:pt x="2" y="60"/>
                    </a:lnTo>
                    <a:lnTo>
                      <a:pt x="2" y="61"/>
                    </a:lnTo>
                    <a:lnTo>
                      <a:pt x="0" y="65"/>
                    </a:lnTo>
                    <a:lnTo>
                      <a:pt x="0" y="83"/>
                    </a:lnTo>
                    <a:lnTo>
                      <a:pt x="23" y="83"/>
                    </a:lnTo>
                    <a:lnTo>
                      <a:pt x="23" y="69"/>
                    </a:lnTo>
                    <a:lnTo>
                      <a:pt x="25" y="65"/>
                    </a:lnTo>
                    <a:lnTo>
                      <a:pt x="25" y="63"/>
                    </a:lnTo>
                    <a:lnTo>
                      <a:pt x="27" y="60"/>
                    </a:lnTo>
                    <a:lnTo>
                      <a:pt x="27" y="58"/>
                    </a:lnTo>
                    <a:lnTo>
                      <a:pt x="27" y="60"/>
                    </a:lnTo>
                    <a:lnTo>
                      <a:pt x="29" y="56"/>
                    </a:lnTo>
                    <a:lnTo>
                      <a:pt x="31" y="54"/>
                    </a:lnTo>
                    <a:lnTo>
                      <a:pt x="33" y="50"/>
                    </a:lnTo>
                    <a:lnTo>
                      <a:pt x="34" y="48"/>
                    </a:lnTo>
                    <a:lnTo>
                      <a:pt x="36" y="44"/>
                    </a:lnTo>
                    <a:lnTo>
                      <a:pt x="40" y="40"/>
                    </a:lnTo>
                    <a:lnTo>
                      <a:pt x="44" y="37"/>
                    </a:lnTo>
                    <a:lnTo>
                      <a:pt x="48" y="35"/>
                    </a:lnTo>
                    <a:lnTo>
                      <a:pt x="50" y="33"/>
                    </a:lnTo>
                    <a:lnTo>
                      <a:pt x="54" y="31"/>
                    </a:lnTo>
                    <a:lnTo>
                      <a:pt x="56" y="29"/>
                    </a:lnTo>
                    <a:lnTo>
                      <a:pt x="59" y="27"/>
                    </a:lnTo>
                    <a:lnTo>
                      <a:pt x="57" y="27"/>
                    </a:lnTo>
                    <a:lnTo>
                      <a:pt x="59" y="27"/>
                    </a:lnTo>
                    <a:lnTo>
                      <a:pt x="63" y="25"/>
                    </a:lnTo>
                    <a:lnTo>
                      <a:pt x="65" y="25"/>
                    </a:lnTo>
                    <a:lnTo>
                      <a:pt x="69" y="23"/>
                    </a:lnTo>
                    <a:lnTo>
                      <a:pt x="82" y="23"/>
                    </a:lnTo>
                    <a:lnTo>
                      <a:pt x="94" y="23"/>
                    </a:lnTo>
                    <a:lnTo>
                      <a:pt x="98" y="25"/>
                    </a:lnTo>
                    <a:lnTo>
                      <a:pt x="102" y="25"/>
                    </a:lnTo>
                    <a:lnTo>
                      <a:pt x="105" y="27"/>
                    </a:lnTo>
                    <a:lnTo>
                      <a:pt x="107" y="27"/>
                    </a:lnTo>
                    <a:lnTo>
                      <a:pt x="109" y="29"/>
                    </a:lnTo>
                    <a:lnTo>
                      <a:pt x="111" y="31"/>
                    </a:lnTo>
                    <a:lnTo>
                      <a:pt x="115" y="33"/>
                    </a:lnTo>
                    <a:lnTo>
                      <a:pt x="117" y="35"/>
                    </a:lnTo>
                    <a:lnTo>
                      <a:pt x="121" y="37"/>
                    </a:lnTo>
                    <a:lnTo>
                      <a:pt x="125" y="40"/>
                    </a:lnTo>
                    <a:lnTo>
                      <a:pt x="129" y="44"/>
                    </a:lnTo>
                    <a:lnTo>
                      <a:pt x="130" y="48"/>
                    </a:lnTo>
                    <a:lnTo>
                      <a:pt x="132" y="50"/>
                    </a:lnTo>
                    <a:lnTo>
                      <a:pt x="134" y="54"/>
                    </a:lnTo>
                    <a:lnTo>
                      <a:pt x="136" y="56"/>
                    </a:lnTo>
                    <a:lnTo>
                      <a:pt x="138" y="60"/>
                    </a:lnTo>
                    <a:lnTo>
                      <a:pt x="138" y="58"/>
                    </a:lnTo>
                    <a:lnTo>
                      <a:pt x="138" y="60"/>
                    </a:lnTo>
                    <a:lnTo>
                      <a:pt x="140" y="63"/>
                    </a:lnTo>
                    <a:lnTo>
                      <a:pt x="140" y="65"/>
                    </a:lnTo>
                    <a:lnTo>
                      <a:pt x="142" y="69"/>
                    </a:lnTo>
                    <a:lnTo>
                      <a:pt x="142" y="81"/>
                    </a:lnTo>
                    <a:lnTo>
                      <a:pt x="146" y="88"/>
                    </a:lnTo>
                    <a:lnTo>
                      <a:pt x="148" y="75"/>
                    </a:lnTo>
                    <a:lnTo>
                      <a:pt x="142" y="81"/>
                    </a:lnTo>
                    <a:lnTo>
                      <a:pt x="142" y="94"/>
                    </a:lnTo>
                    <a:lnTo>
                      <a:pt x="140" y="98"/>
                    </a:lnTo>
                    <a:lnTo>
                      <a:pt x="140" y="102"/>
                    </a:lnTo>
                    <a:lnTo>
                      <a:pt x="138" y="106"/>
                    </a:lnTo>
                    <a:lnTo>
                      <a:pt x="138" y="108"/>
                    </a:lnTo>
                    <a:lnTo>
                      <a:pt x="136" y="110"/>
                    </a:lnTo>
                    <a:lnTo>
                      <a:pt x="134" y="111"/>
                    </a:lnTo>
                    <a:lnTo>
                      <a:pt x="132" y="115"/>
                    </a:lnTo>
                    <a:lnTo>
                      <a:pt x="130" y="117"/>
                    </a:lnTo>
                    <a:lnTo>
                      <a:pt x="129" y="121"/>
                    </a:lnTo>
                    <a:lnTo>
                      <a:pt x="125" y="125"/>
                    </a:lnTo>
                    <a:lnTo>
                      <a:pt x="121" y="129"/>
                    </a:lnTo>
                    <a:lnTo>
                      <a:pt x="117" y="131"/>
                    </a:lnTo>
                    <a:lnTo>
                      <a:pt x="115" y="133"/>
                    </a:lnTo>
                    <a:lnTo>
                      <a:pt x="111" y="134"/>
                    </a:lnTo>
                    <a:lnTo>
                      <a:pt x="109" y="136"/>
                    </a:lnTo>
                    <a:lnTo>
                      <a:pt x="107" y="138"/>
                    </a:lnTo>
                    <a:lnTo>
                      <a:pt x="105" y="138"/>
                    </a:lnTo>
                    <a:lnTo>
                      <a:pt x="102" y="140"/>
                    </a:lnTo>
                    <a:lnTo>
                      <a:pt x="98" y="140"/>
                    </a:lnTo>
                    <a:lnTo>
                      <a:pt x="94" y="142"/>
                    </a:lnTo>
                    <a:lnTo>
                      <a:pt x="81" y="142"/>
                    </a:lnTo>
                    <a:lnTo>
                      <a:pt x="75" y="148"/>
                    </a:lnTo>
                    <a:lnTo>
                      <a:pt x="88" y="146"/>
                    </a:lnTo>
                    <a:lnTo>
                      <a:pt x="81" y="142"/>
                    </a:lnTo>
                    <a:lnTo>
                      <a:pt x="69" y="142"/>
                    </a:lnTo>
                    <a:lnTo>
                      <a:pt x="65" y="140"/>
                    </a:lnTo>
                    <a:lnTo>
                      <a:pt x="63" y="140"/>
                    </a:lnTo>
                    <a:lnTo>
                      <a:pt x="59" y="138"/>
                    </a:lnTo>
                    <a:lnTo>
                      <a:pt x="57" y="138"/>
                    </a:lnTo>
                    <a:lnTo>
                      <a:pt x="59" y="138"/>
                    </a:lnTo>
                    <a:lnTo>
                      <a:pt x="56" y="136"/>
                    </a:lnTo>
                    <a:lnTo>
                      <a:pt x="54" y="134"/>
                    </a:lnTo>
                    <a:lnTo>
                      <a:pt x="50" y="133"/>
                    </a:lnTo>
                    <a:lnTo>
                      <a:pt x="48" y="131"/>
                    </a:lnTo>
                    <a:lnTo>
                      <a:pt x="44" y="129"/>
                    </a:lnTo>
                    <a:lnTo>
                      <a:pt x="40" y="125"/>
                    </a:lnTo>
                    <a:lnTo>
                      <a:pt x="36" y="121"/>
                    </a:lnTo>
                    <a:lnTo>
                      <a:pt x="34" y="117"/>
                    </a:lnTo>
                    <a:lnTo>
                      <a:pt x="33" y="115"/>
                    </a:lnTo>
                    <a:lnTo>
                      <a:pt x="31" y="111"/>
                    </a:lnTo>
                    <a:lnTo>
                      <a:pt x="29" y="110"/>
                    </a:lnTo>
                    <a:lnTo>
                      <a:pt x="27" y="108"/>
                    </a:lnTo>
                    <a:lnTo>
                      <a:pt x="27" y="106"/>
                    </a:lnTo>
                    <a:lnTo>
                      <a:pt x="25" y="102"/>
                    </a:lnTo>
                    <a:lnTo>
                      <a:pt x="25" y="98"/>
                    </a:lnTo>
                    <a:lnTo>
                      <a:pt x="23" y="94"/>
                    </a:lnTo>
                    <a:lnTo>
                      <a:pt x="23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1867" name="Group 51"/>
            <p:cNvGrpSpPr>
              <a:grpSpLocks/>
            </p:cNvGrpSpPr>
            <p:nvPr/>
          </p:nvGrpSpPr>
          <p:grpSpPr bwMode="auto">
            <a:xfrm>
              <a:off x="3475" y="1234"/>
              <a:ext cx="1701" cy="230"/>
              <a:chOff x="2943" y="3727"/>
              <a:chExt cx="1701" cy="230"/>
            </a:xfrm>
          </p:grpSpPr>
          <p:sp>
            <p:nvSpPr>
              <p:cNvPr id="121868" name="Line 34"/>
              <p:cNvSpPr>
                <a:spLocks noChangeShapeType="1"/>
              </p:cNvSpPr>
              <p:nvPr/>
            </p:nvSpPr>
            <p:spPr bwMode="auto">
              <a:xfrm flipV="1">
                <a:off x="3967" y="3755"/>
                <a:ext cx="151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69" name="Rectangle 35"/>
              <p:cNvSpPr>
                <a:spLocks noChangeArrowheads="1"/>
              </p:cNvSpPr>
              <p:nvPr/>
            </p:nvSpPr>
            <p:spPr bwMode="auto">
              <a:xfrm>
                <a:off x="4498" y="3757"/>
                <a:ext cx="121" cy="1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0" name="Rectangle 36"/>
              <p:cNvSpPr>
                <a:spLocks noChangeArrowheads="1"/>
              </p:cNvSpPr>
              <p:nvPr/>
            </p:nvSpPr>
            <p:spPr bwMode="auto">
              <a:xfrm>
                <a:off x="4237" y="3764"/>
                <a:ext cx="131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1" name="Rectangle 37"/>
              <p:cNvSpPr>
                <a:spLocks noChangeArrowheads="1"/>
              </p:cNvSpPr>
              <p:nvPr/>
            </p:nvSpPr>
            <p:spPr bwMode="auto">
              <a:xfrm>
                <a:off x="3979" y="3755"/>
                <a:ext cx="131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2" name="Rectangle 38"/>
              <p:cNvSpPr>
                <a:spLocks noChangeArrowheads="1"/>
              </p:cNvSpPr>
              <p:nvPr/>
            </p:nvSpPr>
            <p:spPr bwMode="auto">
              <a:xfrm>
                <a:off x="3714" y="3749"/>
                <a:ext cx="60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3" name="Rectangle 39"/>
              <p:cNvSpPr>
                <a:spLocks noChangeArrowheads="1"/>
              </p:cNvSpPr>
              <p:nvPr/>
            </p:nvSpPr>
            <p:spPr bwMode="auto">
              <a:xfrm>
                <a:off x="3578" y="3749"/>
                <a:ext cx="121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Z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4" name="Rectangle 40"/>
              <p:cNvSpPr>
                <a:spLocks noChangeArrowheads="1"/>
              </p:cNvSpPr>
              <p:nvPr/>
            </p:nvSpPr>
            <p:spPr bwMode="auto">
              <a:xfrm>
                <a:off x="3503" y="3749"/>
                <a:ext cx="45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5" name="Rectangle 41"/>
              <p:cNvSpPr>
                <a:spLocks noChangeArrowheads="1"/>
              </p:cNvSpPr>
              <p:nvPr/>
            </p:nvSpPr>
            <p:spPr bwMode="auto">
              <a:xfrm>
                <a:off x="3360" y="3749"/>
                <a:ext cx="131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6" name="Rectangle 42"/>
              <p:cNvSpPr>
                <a:spLocks noChangeArrowheads="1"/>
              </p:cNvSpPr>
              <p:nvPr/>
            </p:nvSpPr>
            <p:spPr bwMode="auto">
              <a:xfrm>
                <a:off x="3284" y="3749"/>
                <a:ext cx="45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,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7" name="Rectangle 43"/>
              <p:cNvSpPr>
                <a:spLocks noChangeArrowheads="1"/>
              </p:cNvSpPr>
              <p:nvPr/>
            </p:nvSpPr>
            <p:spPr bwMode="auto">
              <a:xfrm>
                <a:off x="3137" y="3749"/>
                <a:ext cx="131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8" name="Rectangle 44"/>
              <p:cNvSpPr>
                <a:spLocks noChangeArrowheads="1"/>
              </p:cNvSpPr>
              <p:nvPr/>
            </p:nvSpPr>
            <p:spPr bwMode="auto">
              <a:xfrm>
                <a:off x="3062" y="3749"/>
                <a:ext cx="60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(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79" name="Rectangle 45"/>
              <p:cNvSpPr>
                <a:spLocks noChangeArrowheads="1"/>
              </p:cNvSpPr>
              <p:nvPr/>
            </p:nvSpPr>
            <p:spPr bwMode="auto">
              <a:xfrm>
                <a:off x="2943" y="3749"/>
                <a:ext cx="117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F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80" name="Rectangle 46"/>
              <p:cNvSpPr>
                <a:spLocks noChangeArrowheads="1"/>
              </p:cNvSpPr>
              <p:nvPr/>
            </p:nvSpPr>
            <p:spPr bwMode="auto">
              <a:xfrm>
                <a:off x="4398" y="3727"/>
                <a:ext cx="45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×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81" name="Rectangle 47"/>
              <p:cNvSpPr>
                <a:spLocks noChangeArrowheads="1"/>
              </p:cNvSpPr>
              <p:nvPr/>
            </p:nvSpPr>
            <p:spPr bwMode="auto">
              <a:xfrm>
                <a:off x="4152" y="3727"/>
                <a:ext cx="45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×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82" name="Rectangle 48"/>
              <p:cNvSpPr>
                <a:spLocks noChangeArrowheads="1"/>
              </p:cNvSpPr>
              <p:nvPr/>
            </p:nvSpPr>
            <p:spPr bwMode="auto">
              <a:xfrm>
                <a:off x="3824" y="3727"/>
                <a:ext cx="99" cy="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=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883" name="Line 49"/>
              <p:cNvSpPr>
                <a:spLocks noChangeShapeType="1"/>
              </p:cNvSpPr>
              <p:nvPr/>
            </p:nvSpPr>
            <p:spPr bwMode="auto">
              <a:xfrm flipV="1">
                <a:off x="4232" y="3749"/>
                <a:ext cx="151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884" name="Line 50"/>
              <p:cNvSpPr>
                <a:spLocks noChangeShapeType="1"/>
              </p:cNvSpPr>
              <p:nvPr/>
            </p:nvSpPr>
            <p:spPr bwMode="auto">
              <a:xfrm flipV="1">
                <a:off x="4493" y="3748"/>
                <a:ext cx="151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1862" name="Group 74"/>
          <p:cNvGrpSpPr>
            <a:grpSpLocks/>
          </p:cNvGrpSpPr>
          <p:nvPr/>
        </p:nvGrpSpPr>
        <p:grpSpPr bwMode="auto">
          <a:xfrm>
            <a:off x="1916113" y="1906588"/>
            <a:ext cx="5024437" cy="1003300"/>
            <a:chOff x="1627" y="3478"/>
            <a:chExt cx="3165" cy="632"/>
          </a:xfrm>
        </p:grpSpPr>
        <p:pic>
          <p:nvPicPr>
            <p:cNvPr id="121863" name="Picture 7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27" y="3478"/>
              <a:ext cx="2988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1864" name="Text Box 72"/>
            <p:cNvSpPr txBox="1">
              <a:spLocks noChangeArrowheads="1"/>
            </p:cNvSpPr>
            <p:nvPr/>
          </p:nvSpPr>
          <p:spPr bwMode="auto">
            <a:xfrm>
              <a:off x="2530" y="3802"/>
              <a:ext cx="970" cy="308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b="0">
                  <a:solidFill>
                    <a:schemeClr val="tx1"/>
                  </a:solidFill>
                </a:rPr>
                <a:t>OR-Invert</a:t>
              </a:r>
            </a:p>
          </p:txBody>
        </p:sp>
        <p:sp>
          <p:nvSpPr>
            <p:cNvPr id="121865" name="Text Box 73"/>
            <p:cNvSpPr txBox="1">
              <a:spLocks noChangeArrowheads="1"/>
            </p:cNvSpPr>
            <p:nvPr/>
          </p:nvSpPr>
          <p:spPr bwMode="auto">
            <a:xfrm>
              <a:off x="3661" y="3774"/>
              <a:ext cx="1131" cy="308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b="0">
                  <a:solidFill>
                    <a:schemeClr val="tx1"/>
                  </a:solidFill>
                </a:rPr>
                <a:t>Invert-AND</a:t>
              </a:r>
            </a:p>
          </p:txBody>
        </p:sp>
      </p:grp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2BE92B9-8545-4F0C-B03F-3B8430407430}" type="slidenum">
              <a:rPr lang="en-US"/>
              <a:pPr/>
              <a:t>115</a:t>
            </a:fld>
            <a:endParaRPr lang="en-US"/>
          </a:p>
        </p:txBody>
      </p:sp>
      <p:sp>
        <p:nvSpPr>
          <p:cNvPr id="122883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34963"/>
            <a:ext cx="7772400" cy="649287"/>
          </a:xfrm>
        </p:spPr>
        <p:txBody>
          <a:bodyPr/>
          <a:lstStyle/>
          <a:p>
            <a:r>
              <a:rPr lang="en-US" sz="2800" smtClean="0">
                <a:solidFill>
                  <a:srgbClr val="6600FF"/>
                </a:solidFill>
              </a:rPr>
              <a:t>Observations on the NOR Gate: </a:t>
            </a:r>
            <a:br>
              <a:rPr lang="en-US" sz="2800" smtClean="0">
                <a:solidFill>
                  <a:srgbClr val="6600FF"/>
                </a:solidFill>
              </a:rPr>
            </a:br>
            <a:r>
              <a:rPr lang="en-US" sz="2800" smtClean="0">
                <a:solidFill>
                  <a:srgbClr val="6600FF"/>
                </a:solidFill>
              </a:rPr>
              <a:t>1. The NOR gate is </a:t>
            </a:r>
            <a:r>
              <a:rPr lang="en-US" sz="2800" smtClean="0">
                <a:solidFill>
                  <a:srgbClr val="FF0000"/>
                </a:solidFill>
              </a:rPr>
              <a:t>not</a:t>
            </a:r>
            <a:r>
              <a:rPr lang="en-US" sz="2800" smtClean="0">
                <a:solidFill>
                  <a:srgbClr val="6600FF"/>
                </a:solidFill>
              </a:rPr>
              <a:t> Associative</a:t>
            </a:r>
            <a:endParaRPr lang="en-US" sz="2800" b="0" smtClean="0">
              <a:solidFill>
                <a:srgbClr val="6600FF"/>
              </a:solidFill>
            </a:endParaRPr>
          </a:p>
        </p:txBody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50950"/>
            <a:ext cx="9144000" cy="56070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NOR usually does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have an operation symbol defined like the “.” for the AND and the “+” for the OR</a:t>
            </a:r>
          </a:p>
          <a:p>
            <a:pPr>
              <a:lnSpc>
                <a:spcPct val="8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This is because NOR is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associative and we have difficulty dealing with non-associative arithmetic!:</a:t>
            </a: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i.e. the n-input NOR function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can not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be derived from a sequence of 2-input NOR operations</a:t>
            </a:r>
          </a:p>
          <a:p>
            <a:pPr>
              <a:lnSpc>
                <a:spcPct val="8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But it can be derived as a sequence 2-input OR operation (which is associative) followed by a </a:t>
            </a:r>
            <a:r>
              <a:rPr lang="en-US" sz="22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single final inversion</a:t>
            </a:r>
          </a:p>
        </p:txBody>
      </p:sp>
      <p:sp>
        <p:nvSpPr>
          <p:cNvPr id="122885" name="Text Box 11"/>
          <p:cNvSpPr txBox="1">
            <a:spLocks noChangeArrowheads="1"/>
          </p:cNvSpPr>
          <p:nvPr/>
        </p:nvSpPr>
        <p:spPr bwMode="auto">
          <a:xfrm>
            <a:off x="3198813" y="4167188"/>
            <a:ext cx="365125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≠</a:t>
            </a:r>
          </a:p>
        </p:txBody>
      </p:sp>
      <p:pic>
        <p:nvPicPr>
          <p:cNvPr id="12288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775" y="3224213"/>
            <a:ext cx="16478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887" name="Group 15"/>
          <p:cNvGrpSpPr>
            <a:grpSpLocks/>
          </p:cNvGrpSpPr>
          <p:nvPr/>
        </p:nvGrpSpPr>
        <p:grpSpPr bwMode="auto">
          <a:xfrm>
            <a:off x="844550" y="2616200"/>
            <a:ext cx="4522788" cy="498475"/>
            <a:chOff x="532" y="1648"/>
            <a:chExt cx="2849" cy="314"/>
          </a:xfrm>
        </p:grpSpPr>
        <p:sp>
          <p:nvSpPr>
            <p:cNvPr id="122891" name="Text Box 6"/>
            <p:cNvSpPr txBox="1">
              <a:spLocks noChangeArrowheads="1"/>
            </p:cNvSpPr>
            <p:nvPr/>
          </p:nvSpPr>
          <p:spPr bwMode="auto">
            <a:xfrm>
              <a:off x="1933" y="1654"/>
              <a:ext cx="230" cy="308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b="0">
                  <a:latin typeface="Arial" pitchFamily="34" charset="0"/>
                  <a:cs typeface="Arial" pitchFamily="34" charset="0"/>
                </a:rPr>
                <a:t>≠</a:t>
              </a:r>
            </a:p>
          </p:txBody>
        </p:sp>
        <p:pic>
          <p:nvPicPr>
            <p:cNvPr id="122892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2" y="1676"/>
              <a:ext cx="1330" cy="280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</p:pic>
        <p:pic>
          <p:nvPicPr>
            <p:cNvPr id="122893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6" y="1648"/>
              <a:ext cx="1235" cy="287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</p:pic>
      </p:grpSp>
      <p:grpSp>
        <p:nvGrpSpPr>
          <p:cNvPr id="122888" name="Group 17"/>
          <p:cNvGrpSpPr>
            <a:grpSpLocks/>
          </p:cNvGrpSpPr>
          <p:nvPr/>
        </p:nvGrpSpPr>
        <p:grpSpPr bwMode="auto">
          <a:xfrm>
            <a:off x="3860800" y="3179763"/>
            <a:ext cx="1643063" cy="2300287"/>
            <a:chOff x="2322" y="2003"/>
            <a:chExt cx="1035" cy="1449"/>
          </a:xfrm>
        </p:grpSpPr>
        <p:pic>
          <p:nvPicPr>
            <p:cNvPr id="122889" name="Picture 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22" y="2003"/>
              <a:ext cx="1035" cy="1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890" name="Rectangle 10"/>
            <p:cNvSpPr>
              <a:spLocks noChangeArrowheads="1"/>
            </p:cNvSpPr>
            <p:nvPr/>
          </p:nvSpPr>
          <p:spPr bwMode="auto">
            <a:xfrm>
              <a:off x="3113" y="2174"/>
              <a:ext cx="182" cy="620"/>
            </a:xfrm>
            <a:prstGeom prst="rect">
              <a:avLst/>
            </a:prstGeom>
            <a:solidFill>
              <a:srgbClr val="FF0000">
                <a:alpha val="29019"/>
              </a:srgbClr>
            </a:solidFill>
            <a:ln w="1651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AA192B1-5D92-4163-963E-AA48B49B7A03}" type="slidenum">
              <a:rPr lang="en-US"/>
              <a:pPr/>
              <a:t>116</a:t>
            </a:fld>
            <a:endParaRPr lang="en-US"/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576263" y="300038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66"/>
                </a:solidFill>
                <a:latin typeface="Helvetica" pitchFamily="34" charset="0"/>
              </a:rPr>
              <a:t>Observations on the NOR Gate:                    2. The NOR is a Universal Gate</a:t>
            </a:r>
            <a:endParaRPr lang="en-US" sz="2800" b="0">
              <a:solidFill>
                <a:srgbClr val="000066"/>
              </a:solidFill>
              <a:latin typeface="Helvetica" pitchFamily="34" charset="0"/>
            </a:endParaRPr>
          </a:p>
        </p:txBody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01763"/>
            <a:ext cx="4016375" cy="5456237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The NOR gate is a universal gate as shown opposite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The NOR gate is another natural implementation for the simplest and fastest electronic circuits</a:t>
            </a:r>
          </a:p>
          <a:p>
            <a:pPr>
              <a:lnSpc>
                <a:spcPct val="90000"/>
              </a:lnSpc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239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25" y="1647825"/>
            <a:ext cx="5130800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4702175" y="2163763"/>
            <a:ext cx="3937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or 0</a:t>
            </a:r>
          </a:p>
        </p:txBody>
      </p:sp>
      <p:sp>
        <p:nvSpPr>
          <p:cNvPr id="123911" name="Line 7"/>
          <p:cNvSpPr>
            <a:spLocks noChangeShapeType="1"/>
          </p:cNvSpPr>
          <p:nvPr/>
        </p:nvSpPr>
        <p:spPr bwMode="auto">
          <a:xfrm flipV="1">
            <a:off x="4919663" y="2071688"/>
            <a:ext cx="173037" cy="104775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2515B04-AED9-4407-A738-45DA661CF92A}" type="slidenum">
              <a:rPr lang="en-US"/>
              <a:pPr/>
              <a:t>117</a:t>
            </a:fld>
            <a:endParaRPr lang="en-US"/>
          </a:p>
        </p:txBody>
      </p:sp>
      <p:sp>
        <p:nvSpPr>
          <p:cNvPr id="1249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088"/>
            <a:ext cx="7772400" cy="674687"/>
          </a:xfrm>
        </p:spPr>
        <p:txBody>
          <a:bodyPr/>
          <a:lstStyle/>
          <a:p>
            <a:r>
              <a:rPr lang="en-US" sz="3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Complex gates</a:t>
            </a:r>
          </a:p>
        </p:txBody>
      </p:sp>
      <p:pic>
        <p:nvPicPr>
          <p:cNvPr id="1249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0"/>
            <a:ext cx="6156325" cy="6858000"/>
          </a:xfrm>
          <a:prstGeom prst="rect">
            <a:avLst/>
          </a:prstGeom>
          <a:noFill/>
          <a:ln w="28575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24933" name="Text Box 8"/>
          <p:cNvSpPr txBox="1">
            <a:spLocks noChangeArrowheads="1"/>
          </p:cNvSpPr>
          <p:nvPr/>
        </p:nvSpPr>
        <p:spPr bwMode="auto">
          <a:xfrm>
            <a:off x="8556625" y="5008563"/>
            <a:ext cx="4826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SOP</a:t>
            </a:r>
          </a:p>
        </p:txBody>
      </p:sp>
      <p:sp>
        <p:nvSpPr>
          <p:cNvPr id="124934" name="Text Box 9"/>
          <p:cNvSpPr txBox="1">
            <a:spLocks noChangeArrowheads="1"/>
          </p:cNvSpPr>
          <p:nvPr/>
        </p:nvSpPr>
        <p:spPr bwMode="auto">
          <a:xfrm>
            <a:off x="8523288" y="5948363"/>
            <a:ext cx="4826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POS</a:t>
            </a:r>
          </a:p>
        </p:txBody>
      </p:sp>
      <p:sp>
        <p:nvSpPr>
          <p:cNvPr id="124935" name="Text Box 10"/>
          <p:cNvSpPr txBox="1">
            <a:spLocks noChangeArrowheads="1"/>
          </p:cNvSpPr>
          <p:nvPr/>
        </p:nvSpPr>
        <p:spPr bwMode="auto">
          <a:xfrm>
            <a:off x="7772400" y="3041650"/>
            <a:ext cx="1371600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Inverted SOP</a:t>
            </a:r>
          </a:p>
        </p:txBody>
      </p:sp>
      <p:sp>
        <p:nvSpPr>
          <p:cNvPr id="124936" name="Text Box 11"/>
          <p:cNvSpPr txBox="1">
            <a:spLocks noChangeArrowheads="1"/>
          </p:cNvSpPr>
          <p:nvPr/>
        </p:nvSpPr>
        <p:spPr bwMode="auto">
          <a:xfrm>
            <a:off x="7772400" y="3986213"/>
            <a:ext cx="13716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Inverted POS</a:t>
            </a:r>
          </a:p>
        </p:txBody>
      </p:sp>
      <p:sp>
        <p:nvSpPr>
          <p:cNvPr id="124937" name="Text Box 12"/>
          <p:cNvSpPr txBox="1">
            <a:spLocks noChangeArrowheads="1"/>
          </p:cNvSpPr>
          <p:nvPr/>
        </p:nvSpPr>
        <p:spPr bwMode="auto">
          <a:xfrm>
            <a:off x="7737475" y="1458913"/>
            <a:ext cx="4953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XOR</a:t>
            </a:r>
          </a:p>
        </p:txBody>
      </p:sp>
      <p:sp>
        <p:nvSpPr>
          <p:cNvPr id="124938" name="Text Box 13"/>
          <p:cNvSpPr txBox="1">
            <a:spLocks noChangeArrowheads="1"/>
          </p:cNvSpPr>
          <p:nvPr/>
        </p:nvSpPr>
        <p:spPr bwMode="auto">
          <a:xfrm>
            <a:off x="6105525" y="2655888"/>
            <a:ext cx="230505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Inverted XOR = XNOR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342CAF8-3A40-416B-AE23-7B6137F26C62}" type="slidenum">
              <a:rPr lang="en-US"/>
              <a:pPr/>
              <a:t>118</a:t>
            </a:fld>
            <a:endParaRPr 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17513"/>
            <a:ext cx="8396288" cy="696912"/>
          </a:xfrm>
        </p:spPr>
        <p:txBody>
          <a:bodyPr/>
          <a:lstStyle/>
          <a:p>
            <a:r>
              <a:rPr lang="en-US" sz="2800" smtClean="0"/>
              <a:t>6. Complex Gates: Exclusive OR/ Exclusive NOR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i="1" smtClean="0"/>
              <a:t>eXclusive OR</a:t>
            </a:r>
            <a:r>
              <a:rPr lang="en-US" sz="2800" smtClean="0"/>
              <a:t> (</a:t>
            </a:r>
            <a:r>
              <a:rPr lang="en-US" sz="2800" i="1" smtClean="0">
                <a:solidFill>
                  <a:srgbClr val="6600FF"/>
                </a:solidFill>
              </a:rPr>
              <a:t>XOR</a:t>
            </a:r>
            <a:r>
              <a:rPr lang="en-US" sz="2800" smtClean="0"/>
              <a:t>) function is an important Boolean function used extensively in arithmetic &amp; communication circuits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XOR </a:t>
            </a:r>
            <a:r>
              <a:rPr lang="en-US" sz="2800" smtClean="0">
                <a:solidFill>
                  <a:srgbClr val="FF0000"/>
                </a:solidFill>
              </a:rPr>
              <a:t>is associative</a:t>
            </a:r>
            <a:r>
              <a:rPr lang="en-US" sz="2800" smtClean="0"/>
              <a:t> and is represented as the XOR </a:t>
            </a:r>
            <a:r>
              <a:rPr lang="en-US" sz="2800" b="1" smtClean="0">
                <a:solidFill>
                  <a:srgbClr val="6600CC"/>
                </a:solidFill>
              </a:rPr>
              <a:t>operator </a:t>
            </a:r>
            <a:r>
              <a:rPr lang="en-US" sz="2800" smtClean="0"/>
              <a:t>(</a:t>
            </a:r>
            <a:r>
              <a:rPr lang="en-US" sz="2800" smtClean="0">
                <a:solidFill>
                  <a:srgbClr val="6600FF"/>
                </a:solidFill>
                <a:sym typeface="Symbol" pitchFamily="18" charset="2"/>
              </a:rPr>
              <a:t>)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i="1" smtClean="0"/>
              <a:t>eXclusive NOR</a:t>
            </a:r>
            <a:r>
              <a:rPr lang="en-US" sz="2800" smtClean="0"/>
              <a:t> (</a:t>
            </a:r>
            <a:r>
              <a:rPr lang="en-US" sz="2800" smtClean="0">
                <a:solidFill>
                  <a:srgbClr val="FF33CC"/>
                </a:solidFill>
              </a:rPr>
              <a:t>XNOR</a:t>
            </a:r>
            <a:r>
              <a:rPr lang="en-US" sz="2800" smtClean="0"/>
              <a:t>) function is the </a:t>
            </a:r>
            <a:r>
              <a:rPr lang="en-US" sz="2800" u="sng" smtClean="0"/>
              <a:t>complement</a:t>
            </a:r>
            <a:r>
              <a:rPr lang="en-US" sz="2800" smtClean="0"/>
              <a:t> of the XOR function. 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XNOR is </a:t>
            </a:r>
            <a:r>
              <a:rPr lang="en-US" sz="2800" smtClean="0">
                <a:solidFill>
                  <a:srgbClr val="FF0000"/>
                </a:solidFill>
              </a:rPr>
              <a:t>not </a:t>
            </a:r>
            <a:r>
              <a:rPr lang="en-US" sz="2800" smtClean="0">
                <a:solidFill>
                  <a:srgbClr val="000066"/>
                </a:solidFill>
              </a:rPr>
              <a:t>associative</a:t>
            </a:r>
            <a:r>
              <a:rPr lang="en-US" sz="2800" smtClean="0"/>
              <a:t> 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By our definition, XOR and XNOR gates are </a:t>
            </a:r>
            <a:r>
              <a:rPr lang="en-US" sz="2800" smtClean="0">
                <a:solidFill>
                  <a:srgbClr val="6600CC"/>
                </a:solidFill>
              </a:rPr>
              <a:t>complex</a:t>
            </a:r>
            <a:r>
              <a:rPr lang="en-US" sz="2800" smtClean="0"/>
              <a:t> gates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The XOR/XNOR functions may be implemented:</a:t>
            </a:r>
          </a:p>
          <a:p>
            <a:pPr lvl="1">
              <a:lnSpc>
                <a:spcPct val="80000"/>
              </a:lnSpc>
            </a:pPr>
            <a:r>
              <a:rPr lang="en-US" sz="2400" smtClean="0"/>
              <a:t>Directly as an electronic circuit (a true gate) or</a:t>
            </a:r>
          </a:p>
          <a:p>
            <a:pPr lvl="1">
              <a:lnSpc>
                <a:spcPct val="80000"/>
              </a:lnSpc>
            </a:pPr>
            <a:r>
              <a:rPr lang="en-US" sz="2400" smtClean="0"/>
              <a:t>Indirectly by interconnecting other gate types (used as a convenient representation) </a:t>
            </a:r>
          </a:p>
        </p:txBody>
      </p:sp>
      <p:graphicFrame>
        <p:nvGraphicFramePr>
          <p:cNvPr id="20482" name="Object 4"/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p:oleObj spid="_x0000_s20482" name="Equation" r:id="rId4" imgW="19044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7AFFF6B-C424-407D-9661-A84EF20E2BDF}" type="slidenum">
              <a:rPr lang="en-US"/>
              <a:pPr/>
              <a:t>119</a:t>
            </a:fld>
            <a:endParaRPr lang="en-US"/>
          </a:p>
        </p:txBody>
      </p:sp>
      <p:sp>
        <p:nvSpPr>
          <p:cNvPr id="125955" name="Rectangle 2"/>
          <p:cNvSpPr>
            <a:spLocks noGrp="1" noChangeArrowheads="1"/>
          </p:cNvSpPr>
          <p:nvPr>
            <p:ph type="title"/>
          </p:nvPr>
        </p:nvSpPr>
        <p:spPr>
          <a:xfrm>
            <a:off x="231775" y="296863"/>
            <a:ext cx="8912225" cy="755650"/>
          </a:xfrm>
        </p:spPr>
        <p:txBody>
          <a:bodyPr/>
          <a:lstStyle/>
          <a:p>
            <a:r>
              <a:rPr lang="en-US" sz="2800" smtClean="0">
                <a:solidFill>
                  <a:srgbClr val="660066"/>
                </a:solidFill>
              </a:rPr>
              <a:t>Definitions of XOR/XNOR as functions of 2 inputs: Truth Tables</a:t>
            </a: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588" y="1365250"/>
            <a:ext cx="8888412" cy="5492750"/>
          </a:xfrm>
          <a:solidFill>
            <a:srgbClr val="FFFFFF"/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>
                <a:cs typeface="Times New Roman" pitchFamily="18" charset="0"/>
              </a:rPr>
              <a:t>              </a:t>
            </a:r>
            <a:r>
              <a:rPr lang="en-US" smtClean="0">
                <a:solidFill>
                  <a:srgbClr val="6600FF"/>
                </a:solidFill>
                <a:cs typeface="Times New Roman" pitchFamily="18" charset="0"/>
              </a:rPr>
              <a:t>XOR</a:t>
            </a:r>
            <a:r>
              <a:rPr lang="en-US" smtClean="0">
                <a:cs typeface="Times New Roman" pitchFamily="18" charset="0"/>
              </a:rPr>
              <a:t>                               </a:t>
            </a:r>
            <a:r>
              <a:rPr lang="en-US" smtClean="0">
                <a:solidFill>
                  <a:srgbClr val="FF33CC"/>
                </a:solidFill>
                <a:cs typeface="Times New Roman" pitchFamily="18" charset="0"/>
              </a:rPr>
              <a:t>XNOR</a:t>
            </a:r>
            <a:r>
              <a:rPr lang="en-US" smtClean="0"/>
              <a:t> 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sz="2800" smtClean="0">
                <a:cs typeface="Times New Roman" pitchFamily="18" charset="0"/>
              </a:rPr>
              <a:t>The XOR function means: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	X OR Y, but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NOT</a:t>
            </a:r>
            <a:r>
              <a:rPr lang="en-US" sz="2800" smtClean="0">
                <a:cs typeface="Times New Roman" pitchFamily="18" charset="0"/>
              </a:rPr>
              <a:t> BOTH</a:t>
            </a:r>
          </a:p>
          <a:p>
            <a:pPr>
              <a:spcBef>
                <a:spcPct val="0"/>
              </a:spcBef>
            </a:pPr>
            <a:r>
              <a:rPr lang="en-US" sz="2600" smtClean="0">
                <a:cs typeface="Times New Roman" pitchFamily="18" charset="0"/>
              </a:rPr>
              <a:t>XNOR is called the </a:t>
            </a:r>
            <a:r>
              <a:rPr lang="en-US" sz="2600" b="1" i="1" smtClean="0">
                <a:solidFill>
                  <a:srgbClr val="FF0000"/>
                </a:solidFill>
                <a:cs typeface="Times New Roman" pitchFamily="18" charset="0"/>
              </a:rPr>
              <a:t>equivalence</a:t>
            </a:r>
            <a:r>
              <a:rPr lang="en-US" sz="2600" smtClean="0">
                <a:cs typeface="Times New Roman" pitchFamily="18" charset="0"/>
              </a:rPr>
              <a:t> function, operator (</a:t>
            </a:r>
            <a:r>
              <a:rPr lang="en-US" sz="2600" smtClean="0">
                <a:cs typeface="Times New Roman" pitchFamily="18" charset="0"/>
                <a:sym typeface="Symbol" pitchFamily="18" charset="2"/>
              </a:rPr>
              <a:t>): Why</a:t>
            </a:r>
            <a:r>
              <a:rPr lang="en-US" sz="2600" smtClean="0">
                <a:cs typeface="Times New Roman" pitchFamily="18" charset="0"/>
              </a:rPr>
              <a:t>?</a:t>
            </a:r>
          </a:p>
          <a:p>
            <a:pPr>
              <a:spcBef>
                <a:spcPct val="0"/>
              </a:spcBef>
            </a:pPr>
            <a:r>
              <a:rPr lang="en-US" sz="2800" smtClean="0">
                <a:cs typeface="Times New Roman" pitchFamily="18" charset="0"/>
              </a:rPr>
              <a:t>From the K-maps:</a:t>
            </a:r>
          </a:p>
          <a:p>
            <a:pPr>
              <a:spcBef>
                <a:spcPct val="0"/>
              </a:spcBef>
            </a:pPr>
            <a:endParaRPr lang="en-US" sz="2800" smtClean="0"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US" sz="2800" smtClean="0">
                <a:cs typeface="Times New Roman" pitchFamily="18" charset="0"/>
              </a:rPr>
              <a:t>From eqns above, note that </a:t>
            </a:r>
          </a:p>
        </p:txBody>
      </p:sp>
      <p:grpSp>
        <p:nvGrpSpPr>
          <p:cNvPr id="125957" name="Group 4"/>
          <p:cNvGrpSpPr>
            <a:grpSpLocks/>
          </p:cNvGrpSpPr>
          <p:nvPr/>
        </p:nvGrpSpPr>
        <p:grpSpPr bwMode="auto">
          <a:xfrm>
            <a:off x="1709738" y="1847850"/>
            <a:ext cx="2047875" cy="2295525"/>
            <a:chOff x="2148" y="1236"/>
            <a:chExt cx="1290" cy="1446"/>
          </a:xfrm>
        </p:grpSpPr>
        <p:sp>
          <p:nvSpPr>
            <p:cNvPr id="126065" name="Rectangle 5"/>
            <p:cNvSpPr>
              <a:spLocks noChangeArrowheads="1"/>
            </p:cNvSpPr>
            <p:nvPr/>
          </p:nvSpPr>
          <p:spPr bwMode="auto">
            <a:xfrm>
              <a:off x="2305" y="1258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66" name="Rectangle 6"/>
            <p:cNvSpPr>
              <a:spLocks noChangeArrowheads="1"/>
            </p:cNvSpPr>
            <p:nvPr/>
          </p:nvSpPr>
          <p:spPr bwMode="auto">
            <a:xfrm>
              <a:off x="2401" y="125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67" name="Rectangle 7"/>
            <p:cNvSpPr>
              <a:spLocks noChangeArrowheads="1"/>
            </p:cNvSpPr>
            <p:nvPr/>
          </p:nvSpPr>
          <p:spPr bwMode="auto">
            <a:xfrm>
              <a:off x="2642" y="1258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68" name="Rectangle 8"/>
            <p:cNvSpPr>
              <a:spLocks noChangeArrowheads="1"/>
            </p:cNvSpPr>
            <p:nvPr/>
          </p:nvSpPr>
          <p:spPr bwMode="auto">
            <a:xfrm>
              <a:off x="2738" y="125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69" name="Rectangle 9"/>
            <p:cNvSpPr>
              <a:spLocks noChangeArrowheads="1"/>
            </p:cNvSpPr>
            <p:nvPr/>
          </p:nvSpPr>
          <p:spPr bwMode="auto">
            <a:xfrm>
              <a:off x="2930" y="1266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0" name="Rectangle 10"/>
            <p:cNvSpPr>
              <a:spLocks noChangeArrowheads="1"/>
            </p:cNvSpPr>
            <p:nvPr/>
          </p:nvSpPr>
          <p:spPr bwMode="auto">
            <a:xfrm>
              <a:off x="3042" y="1250"/>
              <a:ext cx="1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1" name="Rectangle 11"/>
            <p:cNvSpPr>
              <a:spLocks noChangeArrowheads="1"/>
            </p:cNvSpPr>
            <p:nvPr/>
          </p:nvSpPr>
          <p:spPr bwMode="auto">
            <a:xfrm>
              <a:off x="3173" y="1266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2" name="Rectangle 12"/>
            <p:cNvSpPr>
              <a:spLocks noChangeArrowheads="1"/>
            </p:cNvSpPr>
            <p:nvPr/>
          </p:nvSpPr>
          <p:spPr bwMode="auto">
            <a:xfrm>
              <a:off x="3269" y="126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3" name="Rectangle 13"/>
            <p:cNvSpPr>
              <a:spLocks noChangeArrowheads="1"/>
            </p:cNvSpPr>
            <p:nvPr/>
          </p:nvSpPr>
          <p:spPr bwMode="auto">
            <a:xfrm>
              <a:off x="3390" y="125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4" name="Rectangle 14"/>
            <p:cNvSpPr>
              <a:spLocks noChangeArrowheads="1"/>
            </p:cNvSpPr>
            <p:nvPr/>
          </p:nvSpPr>
          <p:spPr bwMode="auto">
            <a:xfrm>
              <a:off x="2305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5" name="Rectangle 15"/>
            <p:cNvSpPr>
              <a:spLocks noChangeArrowheads="1"/>
            </p:cNvSpPr>
            <p:nvPr/>
          </p:nvSpPr>
          <p:spPr bwMode="auto">
            <a:xfrm>
              <a:off x="2401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6" name="Rectangle 16"/>
            <p:cNvSpPr>
              <a:spLocks noChangeArrowheads="1"/>
            </p:cNvSpPr>
            <p:nvPr/>
          </p:nvSpPr>
          <p:spPr bwMode="auto">
            <a:xfrm>
              <a:off x="2642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7" name="Rectangle 17"/>
            <p:cNvSpPr>
              <a:spLocks noChangeArrowheads="1"/>
            </p:cNvSpPr>
            <p:nvPr/>
          </p:nvSpPr>
          <p:spPr bwMode="auto">
            <a:xfrm>
              <a:off x="2738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8" name="Rectangle 18"/>
            <p:cNvSpPr>
              <a:spLocks noChangeArrowheads="1"/>
            </p:cNvSpPr>
            <p:nvPr/>
          </p:nvSpPr>
          <p:spPr bwMode="auto">
            <a:xfrm>
              <a:off x="3052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79" name="Rectangle 19"/>
            <p:cNvSpPr>
              <a:spLocks noChangeArrowheads="1"/>
            </p:cNvSpPr>
            <p:nvPr/>
          </p:nvSpPr>
          <p:spPr bwMode="auto">
            <a:xfrm>
              <a:off x="3148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0" name="Rectangle 20"/>
            <p:cNvSpPr>
              <a:spLocks noChangeArrowheads="1"/>
            </p:cNvSpPr>
            <p:nvPr/>
          </p:nvSpPr>
          <p:spPr bwMode="auto">
            <a:xfrm>
              <a:off x="2305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1" name="Rectangle 21"/>
            <p:cNvSpPr>
              <a:spLocks noChangeArrowheads="1"/>
            </p:cNvSpPr>
            <p:nvPr/>
          </p:nvSpPr>
          <p:spPr bwMode="auto">
            <a:xfrm>
              <a:off x="2401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2" name="Rectangle 22"/>
            <p:cNvSpPr>
              <a:spLocks noChangeArrowheads="1"/>
            </p:cNvSpPr>
            <p:nvPr/>
          </p:nvSpPr>
          <p:spPr bwMode="auto">
            <a:xfrm>
              <a:off x="2642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3" name="Rectangle 23"/>
            <p:cNvSpPr>
              <a:spLocks noChangeArrowheads="1"/>
            </p:cNvSpPr>
            <p:nvPr/>
          </p:nvSpPr>
          <p:spPr bwMode="auto">
            <a:xfrm>
              <a:off x="2738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4" name="Rectangle 24"/>
            <p:cNvSpPr>
              <a:spLocks noChangeArrowheads="1"/>
            </p:cNvSpPr>
            <p:nvPr/>
          </p:nvSpPr>
          <p:spPr bwMode="auto">
            <a:xfrm>
              <a:off x="3052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5" name="Rectangle 25"/>
            <p:cNvSpPr>
              <a:spLocks noChangeArrowheads="1"/>
            </p:cNvSpPr>
            <p:nvPr/>
          </p:nvSpPr>
          <p:spPr bwMode="auto">
            <a:xfrm>
              <a:off x="3148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6" name="Rectangle 26"/>
            <p:cNvSpPr>
              <a:spLocks noChangeArrowheads="1"/>
            </p:cNvSpPr>
            <p:nvPr/>
          </p:nvSpPr>
          <p:spPr bwMode="auto">
            <a:xfrm>
              <a:off x="2303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7" name="Rectangle 27"/>
            <p:cNvSpPr>
              <a:spLocks noChangeArrowheads="1"/>
            </p:cNvSpPr>
            <p:nvPr/>
          </p:nvSpPr>
          <p:spPr bwMode="auto">
            <a:xfrm>
              <a:off x="2399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8" name="Rectangle 28"/>
            <p:cNvSpPr>
              <a:spLocks noChangeArrowheads="1"/>
            </p:cNvSpPr>
            <p:nvPr/>
          </p:nvSpPr>
          <p:spPr bwMode="auto">
            <a:xfrm>
              <a:off x="2640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89" name="Rectangle 29"/>
            <p:cNvSpPr>
              <a:spLocks noChangeArrowheads="1"/>
            </p:cNvSpPr>
            <p:nvPr/>
          </p:nvSpPr>
          <p:spPr bwMode="auto">
            <a:xfrm>
              <a:off x="2736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0" name="Rectangle 30"/>
            <p:cNvSpPr>
              <a:spLocks noChangeArrowheads="1"/>
            </p:cNvSpPr>
            <p:nvPr/>
          </p:nvSpPr>
          <p:spPr bwMode="auto">
            <a:xfrm>
              <a:off x="3050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1" name="Rectangle 31"/>
            <p:cNvSpPr>
              <a:spLocks noChangeArrowheads="1"/>
            </p:cNvSpPr>
            <p:nvPr/>
          </p:nvSpPr>
          <p:spPr bwMode="auto">
            <a:xfrm>
              <a:off x="3146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2" name="Rectangle 32"/>
            <p:cNvSpPr>
              <a:spLocks noChangeArrowheads="1"/>
            </p:cNvSpPr>
            <p:nvPr/>
          </p:nvSpPr>
          <p:spPr bwMode="auto">
            <a:xfrm>
              <a:off x="2303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3" name="Rectangle 33"/>
            <p:cNvSpPr>
              <a:spLocks noChangeArrowheads="1"/>
            </p:cNvSpPr>
            <p:nvPr/>
          </p:nvSpPr>
          <p:spPr bwMode="auto">
            <a:xfrm>
              <a:off x="2399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4" name="Rectangle 34"/>
            <p:cNvSpPr>
              <a:spLocks noChangeArrowheads="1"/>
            </p:cNvSpPr>
            <p:nvPr/>
          </p:nvSpPr>
          <p:spPr bwMode="auto">
            <a:xfrm>
              <a:off x="2640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5" name="Rectangle 35"/>
            <p:cNvSpPr>
              <a:spLocks noChangeArrowheads="1"/>
            </p:cNvSpPr>
            <p:nvPr/>
          </p:nvSpPr>
          <p:spPr bwMode="auto">
            <a:xfrm>
              <a:off x="2736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6" name="Rectangle 36"/>
            <p:cNvSpPr>
              <a:spLocks noChangeArrowheads="1"/>
            </p:cNvSpPr>
            <p:nvPr/>
          </p:nvSpPr>
          <p:spPr bwMode="auto">
            <a:xfrm>
              <a:off x="3050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7" name="Rectangle 37"/>
            <p:cNvSpPr>
              <a:spLocks noChangeArrowheads="1"/>
            </p:cNvSpPr>
            <p:nvPr/>
          </p:nvSpPr>
          <p:spPr bwMode="auto">
            <a:xfrm>
              <a:off x="3146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98" name="Rectangle 38"/>
            <p:cNvSpPr>
              <a:spLocks noChangeArrowheads="1"/>
            </p:cNvSpPr>
            <p:nvPr/>
          </p:nvSpPr>
          <p:spPr bwMode="auto">
            <a:xfrm>
              <a:off x="2825" y="2452"/>
              <a:ext cx="540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099" name="Rectangle 39"/>
            <p:cNvSpPr>
              <a:spLocks noChangeArrowheads="1"/>
            </p:cNvSpPr>
            <p:nvPr/>
          </p:nvSpPr>
          <p:spPr bwMode="auto">
            <a:xfrm>
              <a:off x="2555" y="2452"/>
              <a:ext cx="270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0" name="Rectangle 40"/>
            <p:cNvSpPr>
              <a:spLocks noChangeArrowheads="1"/>
            </p:cNvSpPr>
            <p:nvPr/>
          </p:nvSpPr>
          <p:spPr bwMode="auto">
            <a:xfrm>
              <a:off x="2148" y="2452"/>
              <a:ext cx="407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1" name="Rectangle 41"/>
            <p:cNvSpPr>
              <a:spLocks noChangeArrowheads="1"/>
            </p:cNvSpPr>
            <p:nvPr/>
          </p:nvSpPr>
          <p:spPr bwMode="auto">
            <a:xfrm>
              <a:off x="2825" y="2280"/>
              <a:ext cx="540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2" name="Rectangle 42"/>
            <p:cNvSpPr>
              <a:spLocks noChangeArrowheads="1"/>
            </p:cNvSpPr>
            <p:nvPr/>
          </p:nvSpPr>
          <p:spPr bwMode="auto">
            <a:xfrm>
              <a:off x="2555" y="2280"/>
              <a:ext cx="270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3" name="Rectangle 43"/>
            <p:cNvSpPr>
              <a:spLocks noChangeArrowheads="1"/>
            </p:cNvSpPr>
            <p:nvPr/>
          </p:nvSpPr>
          <p:spPr bwMode="auto">
            <a:xfrm>
              <a:off x="2148" y="2280"/>
              <a:ext cx="407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4" name="Rectangle 44"/>
            <p:cNvSpPr>
              <a:spLocks noChangeArrowheads="1"/>
            </p:cNvSpPr>
            <p:nvPr/>
          </p:nvSpPr>
          <p:spPr bwMode="auto">
            <a:xfrm>
              <a:off x="2825" y="2021"/>
              <a:ext cx="540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5" name="Rectangle 45"/>
            <p:cNvSpPr>
              <a:spLocks noChangeArrowheads="1"/>
            </p:cNvSpPr>
            <p:nvPr/>
          </p:nvSpPr>
          <p:spPr bwMode="auto">
            <a:xfrm>
              <a:off x="2555" y="2021"/>
              <a:ext cx="270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6" name="Rectangle 46"/>
            <p:cNvSpPr>
              <a:spLocks noChangeArrowheads="1"/>
            </p:cNvSpPr>
            <p:nvPr/>
          </p:nvSpPr>
          <p:spPr bwMode="auto">
            <a:xfrm>
              <a:off x="2148" y="2021"/>
              <a:ext cx="40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7" name="Rectangle 47"/>
            <p:cNvSpPr>
              <a:spLocks noChangeArrowheads="1"/>
            </p:cNvSpPr>
            <p:nvPr/>
          </p:nvSpPr>
          <p:spPr bwMode="auto">
            <a:xfrm>
              <a:off x="2825" y="1747"/>
              <a:ext cx="540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8" name="Rectangle 48"/>
            <p:cNvSpPr>
              <a:spLocks noChangeArrowheads="1"/>
            </p:cNvSpPr>
            <p:nvPr/>
          </p:nvSpPr>
          <p:spPr bwMode="auto">
            <a:xfrm>
              <a:off x="2555" y="1747"/>
              <a:ext cx="270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09" name="Rectangle 49"/>
            <p:cNvSpPr>
              <a:spLocks noChangeArrowheads="1"/>
            </p:cNvSpPr>
            <p:nvPr/>
          </p:nvSpPr>
          <p:spPr bwMode="auto">
            <a:xfrm>
              <a:off x="2148" y="1747"/>
              <a:ext cx="407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1200" b="0">
                <a:solidFill>
                  <a:schemeClr val="tx1"/>
                </a:solidFill>
              </a:endParaRPr>
            </a:p>
          </p:txBody>
        </p:sp>
        <p:sp>
          <p:nvSpPr>
            <p:cNvPr id="126110" name="Rectangle 50"/>
            <p:cNvSpPr>
              <a:spLocks noChangeArrowheads="1"/>
            </p:cNvSpPr>
            <p:nvPr/>
          </p:nvSpPr>
          <p:spPr bwMode="auto">
            <a:xfrm>
              <a:off x="2555" y="1236"/>
              <a:ext cx="270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6111" name="Rectangle 51"/>
            <p:cNvSpPr>
              <a:spLocks noChangeArrowheads="1"/>
            </p:cNvSpPr>
            <p:nvPr/>
          </p:nvSpPr>
          <p:spPr bwMode="auto">
            <a:xfrm>
              <a:off x="2148" y="1236"/>
              <a:ext cx="407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Clr>
                  <a:schemeClr val="hlink"/>
                </a:buClr>
                <a:buFont typeface="Wingdings" pitchFamily="2" charset="2"/>
                <a:buNone/>
              </a:pPr>
              <a:endParaRPr lang="en-US" sz="2800" b="0">
                <a:solidFill>
                  <a:schemeClr val="tx1"/>
                </a:solidFill>
              </a:endParaRPr>
            </a:p>
          </p:txBody>
        </p:sp>
        <p:sp>
          <p:nvSpPr>
            <p:cNvPr id="126112" name="Line 52"/>
            <p:cNvSpPr>
              <a:spLocks noChangeShapeType="1"/>
            </p:cNvSpPr>
            <p:nvPr/>
          </p:nvSpPr>
          <p:spPr bwMode="auto">
            <a:xfrm>
              <a:off x="2148" y="2661"/>
              <a:ext cx="121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3" name="Line 53"/>
            <p:cNvSpPr>
              <a:spLocks noChangeShapeType="1"/>
            </p:cNvSpPr>
            <p:nvPr/>
          </p:nvSpPr>
          <p:spPr bwMode="auto">
            <a:xfrm>
              <a:off x="2148" y="1236"/>
              <a:ext cx="121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4" name="Line 54"/>
            <p:cNvSpPr>
              <a:spLocks noChangeShapeType="1"/>
            </p:cNvSpPr>
            <p:nvPr/>
          </p:nvSpPr>
          <p:spPr bwMode="auto">
            <a:xfrm>
              <a:off x="2555" y="1236"/>
              <a:ext cx="0" cy="14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5" name="Line 55"/>
            <p:cNvSpPr>
              <a:spLocks noChangeShapeType="1"/>
            </p:cNvSpPr>
            <p:nvPr/>
          </p:nvSpPr>
          <p:spPr bwMode="auto">
            <a:xfrm>
              <a:off x="2148" y="1747"/>
              <a:ext cx="12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6" name="Line 56"/>
            <p:cNvSpPr>
              <a:spLocks noChangeShapeType="1"/>
            </p:cNvSpPr>
            <p:nvPr/>
          </p:nvSpPr>
          <p:spPr bwMode="auto">
            <a:xfrm>
              <a:off x="2148" y="2021"/>
              <a:ext cx="12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7" name="Line 57"/>
            <p:cNvSpPr>
              <a:spLocks noChangeShapeType="1"/>
            </p:cNvSpPr>
            <p:nvPr/>
          </p:nvSpPr>
          <p:spPr bwMode="auto">
            <a:xfrm>
              <a:off x="2148" y="2244"/>
              <a:ext cx="12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8" name="Line 58"/>
            <p:cNvSpPr>
              <a:spLocks noChangeShapeType="1"/>
            </p:cNvSpPr>
            <p:nvPr/>
          </p:nvSpPr>
          <p:spPr bwMode="auto">
            <a:xfrm>
              <a:off x="2148" y="2452"/>
              <a:ext cx="121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19" name="Line 59"/>
            <p:cNvSpPr>
              <a:spLocks noChangeShapeType="1"/>
            </p:cNvSpPr>
            <p:nvPr/>
          </p:nvSpPr>
          <p:spPr bwMode="auto">
            <a:xfrm>
              <a:off x="2148" y="1236"/>
              <a:ext cx="0" cy="142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20" name="Line 60"/>
            <p:cNvSpPr>
              <a:spLocks noChangeShapeType="1"/>
            </p:cNvSpPr>
            <p:nvPr/>
          </p:nvSpPr>
          <p:spPr bwMode="auto">
            <a:xfrm>
              <a:off x="2825" y="1236"/>
              <a:ext cx="0" cy="14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121" name="Line 61"/>
            <p:cNvSpPr>
              <a:spLocks noChangeShapeType="1"/>
            </p:cNvSpPr>
            <p:nvPr/>
          </p:nvSpPr>
          <p:spPr bwMode="auto">
            <a:xfrm>
              <a:off x="3365" y="1236"/>
              <a:ext cx="0" cy="1425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5958" name="Group 62"/>
          <p:cNvGrpSpPr>
            <a:grpSpLocks/>
          </p:cNvGrpSpPr>
          <p:nvPr/>
        </p:nvGrpSpPr>
        <p:grpSpPr bwMode="auto">
          <a:xfrm>
            <a:off x="5799138" y="1912938"/>
            <a:ext cx="2222500" cy="2320925"/>
            <a:chOff x="3826" y="1220"/>
            <a:chExt cx="1400" cy="1462"/>
          </a:xfrm>
        </p:grpSpPr>
        <p:sp>
          <p:nvSpPr>
            <p:cNvPr id="126016" name="Rectangle 63"/>
            <p:cNvSpPr>
              <a:spLocks noChangeArrowheads="1"/>
            </p:cNvSpPr>
            <p:nvPr/>
          </p:nvSpPr>
          <p:spPr bwMode="auto">
            <a:xfrm>
              <a:off x="4206" y="2495"/>
              <a:ext cx="6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17" name="Rectangle 64"/>
            <p:cNvSpPr>
              <a:spLocks noChangeArrowheads="1"/>
            </p:cNvSpPr>
            <p:nvPr/>
          </p:nvSpPr>
          <p:spPr bwMode="auto">
            <a:xfrm>
              <a:off x="4518" y="2495"/>
              <a:ext cx="6" cy="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18" name="Rectangle 65"/>
            <p:cNvSpPr>
              <a:spLocks noChangeArrowheads="1"/>
            </p:cNvSpPr>
            <p:nvPr/>
          </p:nvSpPr>
          <p:spPr bwMode="auto">
            <a:xfrm>
              <a:off x="3970" y="1258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19" name="Rectangle 66"/>
            <p:cNvSpPr>
              <a:spLocks noChangeArrowheads="1"/>
            </p:cNvSpPr>
            <p:nvPr/>
          </p:nvSpPr>
          <p:spPr bwMode="auto">
            <a:xfrm>
              <a:off x="4066" y="125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0" name="Rectangle 67"/>
            <p:cNvSpPr>
              <a:spLocks noChangeArrowheads="1"/>
            </p:cNvSpPr>
            <p:nvPr/>
          </p:nvSpPr>
          <p:spPr bwMode="auto">
            <a:xfrm>
              <a:off x="4307" y="1258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1" name="Rectangle 68"/>
            <p:cNvSpPr>
              <a:spLocks noChangeArrowheads="1"/>
            </p:cNvSpPr>
            <p:nvPr/>
          </p:nvSpPr>
          <p:spPr bwMode="auto">
            <a:xfrm>
              <a:off x="4403" y="125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2" name="Rectangle 69"/>
            <p:cNvSpPr>
              <a:spLocks noChangeArrowheads="1"/>
            </p:cNvSpPr>
            <p:nvPr/>
          </p:nvSpPr>
          <p:spPr bwMode="auto">
            <a:xfrm>
              <a:off x="3970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3" name="Rectangle 70"/>
            <p:cNvSpPr>
              <a:spLocks noChangeArrowheads="1"/>
            </p:cNvSpPr>
            <p:nvPr/>
          </p:nvSpPr>
          <p:spPr bwMode="auto">
            <a:xfrm>
              <a:off x="4066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4" name="Rectangle 71"/>
            <p:cNvSpPr>
              <a:spLocks noChangeArrowheads="1"/>
            </p:cNvSpPr>
            <p:nvPr/>
          </p:nvSpPr>
          <p:spPr bwMode="auto">
            <a:xfrm>
              <a:off x="4307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5" name="Rectangle 72"/>
            <p:cNvSpPr>
              <a:spLocks noChangeArrowheads="1"/>
            </p:cNvSpPr>
            <p:nvPr/>
          </p:nvSpPr>
          <p:spPr bwMode="auto">
            <a:xfrm>
              <a:off x="4403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6" name="Rectangle 73"/>
            <p:cNvSpPr>
              <a:spLocks noChangeArrowheads="1"/>
            </p:cNvSpPr>
            <p:nvPr/>
          </p:nvSpPr>
          <p:spPr bwMode="auto">
            <a:xfrm>
              <a:off x="4918" y="177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7" name="Rectangle 74"/>
            <p:cNvSpPr>
              <a:spLocks noChangeArrowheads="1"/>
            </p:cNvSpPr>
            <p:nvPr/>
          </p:nvSpPr>
          <p:spPr bwMode="auto">
            <a:xfrm>
              <a:off x="5014" y="177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8" name="Rectangle 75"/>
            <p:cNvSpPr>
              <a:spLocks noChangeArrowheads="1"/>
            </p:cNvSpPr>
            <p:nvPr/>
          </p:nvSpPr>
          <p:spPr bwMode="auto">
            <a:xfrm>
              <a:off x="3970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29" name="Rectangle 76"/>
            <p:cNvSpPr>
              <a:spLocks noChangeArrowheads="1"/>
            </p:cNvSpPr>
            <p:nvPr/>
          </p:nvSpPr>
          <p:spPr bwMode="auto">
            <a:xfrm>
              <a:off x="4066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0" name="Rectangle 77"/>
            <p:cNvSpPr>
              <a:spLocks noChangeArrowheads="1"/>
            </p:cNvSpPr>
            <p:nvPr/>
          </p:nvSpPr>
          <p:spPr bwMode="auto">
            <a:xfrm>
              <a:off x="4307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1" name="Rectangle 78"/>
            <p:cNvSpPr>
              <a:spLocks noChangeArrowheads="1"/>
            </p:cNvSpPr>
            <p:nvPr/>
          </p:nvSpPr>
          <p:spPr bwMode="auto">
            <a:xfrm>
              <a:off x="4403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2" name="Rectangle 79"/>
            <p:cNvSpPr>
              <a:spLocks noChangeArrowheads="1"/>
            </p:cNvSpPr>
            <p:nvPr/>
          </p:nvSpPr>
          <p:spPr bwMode="auto">
            <a:xfrm>
              <a:off x="4918" y="200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3" name="Rectangle 80"/>
            <p:cNvSpPr>
              <a:spLocks noChangeArrowheads="1"/>
            </p:cNvSpPr>
            <p:nvPr/>
          </p:nvSpPr>
          <p:spPr bwMode="auto">
            <a:xfrm>
              <a:off x="5014" y="200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4" name="Rectangle 81"/>
            <p:cNvSpPr>
              <a:spLocks noChangeArrowheads="1"/>
            </p:cNvSpPr>
            <p:nvPr/>
          </p:nvSpPr>
          <p:spPr bwMode="auto">
            <a:xfrm>
              <a:off x="3980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5" name="Rectangle 82"/>
            <p:cNvSpPr>
              <a:spLocks noChangeArrowheads="1"/>
            </p:cNvSpPr>
            <p:nvPr/>
          </p:nvSpPr>
          <p:spPr bwMode="auto">
            <a:xfrm>
              <a:off x="4076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6" name="Rectangle 83"/>
            <p:cNvSpPr>
              <a:spLocks noChangeArrowheads="1"/>
            </p:cNvSpPr>
            <p:nvPr/>
          </p:nvSpPr>
          <p:spPr bwMode="auto">
            <a:xfrm>
              <a:off x="4317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7" name="Rectangle 84"/>
            <p:cNvSpPr>
              <a:spLocks noChangeArrowheads="1"/>
            </p:cNvSpPr>
            <p:nvPr/>
          </p:nvSpPr>
          <p:spPr bwMode="auto">
            <a:xfrm>
              <a:off x="4413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8" name="Rectangle 85"/>
            <p:cNvSpPr>
              <a:spLocks noChangeArrowheads="1"/>
            </p:cNvSpPr>
            <p:nvPr/>
          </p:nvSpPr>
          <p:spPr bwMode="auto">
            <a:xfrm>
              <a:off x="4928" y="2228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39" name="Rectangle 86"/>
            <p:cNvSpPr>
              <a:spLocks noChangeArrowheads="1"/>
            </p:cNvSpPr>
            <p:nvPr/>
          </p:nvSpPr>
          <p:spPr bwMode="auto">
            <a:xfrm>
              <a:off x="5024" y="222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0" name="Rectangle 87"/>
            <p:cNvSpPr>
              <a:spLocks noChangeArrowheads="1"/>
            </p:cNvSpPr>
            <p:nvPr/>
          </p:nvSpPr>
          <p:spPr bwMode="auto">
            <a:xfrm>
              <a:off x="3980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1" name="Rectangle 88"/>
            <p:cNvSpPr>
              <a:spLocks noChangeArrowheads="1"/>
            </p:cNvSpPr>
            <p:nvPr/>
          </p:nvSpPr>
          <p:spPr bwMode="auto">
            <a:xfrm>
              <a:off x="4076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2" name="Rectangle 89"/>
            <p:cNvSpPr>
              <a:spLocks noChangeArrowheads="1"/>
            </p:cNvSpPr>
            <p:nvPr/>
          </p:nvSpPr>
          <p:spPr bwMode="auto">
            <a:xfrm>
              <a:off x="4317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3" name="Rectangle 90"/>
            <p:cNvSpPr>
              <a:spLocks noChangeArrowheads="1"/>
            </p:cNvSpPr>
            <p:nvPr/>
          </p:nvSpPr>
          <p:spPr bwMode="auto">
            <a:xfrm>
              <a:off x="4413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4" name="Rectangle 91"/>
            <p:cNvSpPr>
              <a:spLocks noChangeArrowheads="1"/>
            </p:cNvSpPr>
            <p:nvPr/>
          </p:nvSpPr>
          <p:spPr bwMode="auto">
            <a:xfrm>
              <a:off x="4928" y="24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5" name="Rectangle 92"/>
            <p:cNvSpPr>
              <a:spLocks noChangeArrowheads="1"/>
            </p:cNvSpPr>
            <p:nvPr/>
          </p:nvSpPr>
          <p:spPr bwMode="auto">
            <a:xfrm>
              <a:off x="5024" y="24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6" name="Rectangle 93"/>
            <p:cNvSpPr>
              <a:spLocks noChangeArrowheads="1"/>
            </p:cNvSpPr>
            <p:nvPr/>
          </p:nvSpPr>
          <p:spPr bwMode="auto">
            <a:xfrm>
              <a:off x="4526" y="1500"/>
              <a:ext cx="41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or  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7" name="Rectangle 94"/>
            <p:cNvSpPr>
              <a:spLocks noChangeArrowheads="1"/>
            </p:cNvSpPr>
            <p:nvPr/>
          </p:nvSpPr>
          <p:spPr bwMode="auto">
            <a:xfrm>
              <a:off x="4954" y="1484"/>
              <a:ext cx="10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</a:rPr>
                <a:t>º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48" name="Rectangle 95"/>
            <p:cNvSpPr>
              <a:spLocks noChangeArrowheads="1"/>
            </p:cNvSpPr>
            <p:nvPr/>
          </p:nvSpPr>
          <p:spPr bwMode="auto">
            <a:xfrm>
              <a:off x="5059" y="1500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126049" name="Group 96"/>
            <p:cNvGrpSpPr>
              <a:grpSpLocks/>
            </p:cNvGrpSpPr>
            <p:nvPr/>
          </p:nvGrpSpPr>
          <p:grpSpPr bwMode="auto">
            <a:xfrm>
              <a:off x="4636" y="1250"/>
              <a:ext cx="561" cy="246"/>
              <a:chOff x="4636" y="1250"/>
              <a:chExt cx="561" cy="246"/>
            </a:xfrm>
          </p:grpSpPr>
          <p:sp>
            <p:nvSpPr>
              <p:cNvPr id="126060" name="Rectangle 97"/>
              <p:cNvSpPr>
                <a:spLocks noChangeArrowheads="1"/>
              </p:cNvSpPr>
              <p:nvPr/>
            </p:nvSpPr>
            <p:spPr bwMode="auto">
              <a:xfrm>
                <a:off x="4636" y="1266"/>
                <a:ext cx="203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(X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61" name="Rectangle 98"/>
              <p:cNvSpPr>
                <a:spLocks noChangeArrowheads="1"/>
              </p:cNvSpPr>
              <p:nvPr/>
            </p:nvSpPr>
            <p:spPr bwMode="auto">
              <a:xfrm>
                <a:off x="4811" y="1250"/>
                <a:ext cx="1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</a:rPr>
                  <a:t>Å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62" name="Rectangle 99"/>
              <p:cNvSpPr>
                <a:spLocks noChangeArrowheads="1"/>
              </p:cNvSpPr>
              <p:nvPr/>
            </p:nvSpPr>
            <p:spPr bwMode="auto">
              <a:xfrm>
                <a:off x="4942" y="1266"/>
                <a:ext cx="203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Y)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63" name="Rectangle 100"/>
              <p:cNvSpPr>
                <a:spLocks noChangeArrowheads="1"/>
              </p:cNvSpPr>
              <p:nvPr/>
            </p:nvSpPr>
            <p:spPr bwMode="auto">
              <a:xfrm>
                <a:off x="5101" y="1266"/>
                <a:ext cx="9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  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6064" name="Line 101"/>
              <p:cNvSpPr>
                <a:spLocks noChangeShapeType="1"/>
              </p:cNvSpPr>
              <p:nvPr/>
            </p:nvSpPr>
            <p:spPr bwMode="auto">
              <a:xfrm flipV="1">
                <a:off x="4667" y="1273"/>
                <a:ext cx="40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6050" name="Line 102"/>
            <p:cNvSpPr>
              <a:spLocks noChangeShapeType="1"/>
            </p:cNvSpPr>
            <p:nvPr/>
          </p:nvSpPr>
          <p:spPr bwMode="auto">
            <a:xfrm>
              <a:off x="3826" y="2673"/>
              <a:ext cx="14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1" name="Line 103"/>
            <p:cNvSpPr>
              <a:spLocks noChangeShapeType="1"/>
            </p:cNvSpPr>
            <p:nvPr/>
          </p:nvSpPr>
          <p:spPr bwMode="auto">
            <a:xfrm>
              <a:off x="3826" y="1220"/>
              <a:ext cx="14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2" name="Line 104"/>
            <p:cNvSpPr>
              <a:spLocks noChangeShapeType="1"/>
            </p:cNvSpPr>
            <p:nvPr/>
          </p:nvSpPr>
          <p:spPr bwMode="auto">
            <a:xfrm>
              <a:off x="4204" y="1220"/>
              <a:ext cx="0" cy="14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3" name="Line 105"/>
            <p:cNvSpPr>
              <a:spLocks noChangeShapeType="1"/>
            </p:cNvSpPr>
            <p:nvPr/>
          </p:nvSpPr>
          <p:spPr bwMode="auto">
            <a:xfrm>
              <a:off x="3826" y="1759"/>
              <a:ext cx="1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4" name="Line 106"/>
            <p:cNvSpPr>
              <a:spLocks noChangeShapeType="1"/>
            </p:cNvSpPr>
            <p:nvPr/>
          </p:nvSpPr>
          <p:spPr bwMode="auto">
            <a:xfrm>
              <a:off x="3826" y="2020"/>
              <a:ext cx="1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5" name="Line 107"/>
            <p:cNvSpPr>
              <a:spLocks noChangeShapeType="1"/>
            </p:cNvSpPr>
            <p:nvPr/>
          </p:nvSpPr>
          <p:spPr bwMode="auto">
            <a:xfrm>
              <a:off x="3826" y="2240"/>
              <a:ext cx="1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6" name="Line 108"/>
            <p:cNvSpPr>
              <a:spLocks noChangeShapeType="1"/>
            </p:cNvSpPr>
            <p:nvPr/>
          </p:nvSpPr>
          <p:spPr bwMode="auto">
            <a:xfrm>
              <a:off x="3826" y="2460"/>
              <a:ext cx="14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7" name="Line 109"/>
            <p:cNvSpPr>
              <a:spLocks noChangeShapeType="1"/>
            </p:cNvSpPr>
            <p:nvPr/>
          </p:nvSpPr>
          <p:spPr bwMode="auto">
            <a:xfrm>
              <a:off x="3826" y="1220"/>
              <a:ext cx="0" cy="145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8" name="Line 110"/>
            <p:cNvSpPr>
              <a:spLocks noChangeShapeType="1"/>
            </p:cNvSpPr>
            <p:nvPr/>
          </p:nvSpPr>
          <p:spPr bwMode="auto">
            <a:xfrm>
              <a:off x="4513" y="1220"/>
              <a:ext cx="0" cy="14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59" name="Line 111"/>
            <p:cNvSpPr>
              <a:spLocks noChangeShapeType="1"/>
            </p:cNvSpPr>
            <p:nvPr/>
          </p:nvSpPr>
          <p:spPr bwMode="auto">
            <a:xfrm>
              <a:off x="5226" y="1220"/>
              <a:ext cx="0" cy="145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5959" name="Text Box 112"/>
          <p:cNvSpPr txBox="1">
            <a:spLocks noChangeArrowheads="1"/>
          </p:cNvSpPr>
          <p:nvPr/>
        </p:nvSpPr>
        <p:spPr bwMode="auto">
          <a:xfrm>
            <a:off x="3660775" y="2660650"/>
            <a:ext cx="1435100" cy="5492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 for </a:t>
            </a: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different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inputs</a:t>
            </a:r>
          </a:p>
        </p:txBody>
      </p:sp>
      <p:sp>
        <p:nvSpPr>
          <p:cNvPr id="125960" name="Text Box 113"/>
          <p:cNvSpPr txBox="1">
            <a:spLocks noChangeArrowheads="1"/>
          </p:cNvSpPr>
          <p:nvPr/>
        </p:nvSpPr>
        <p:spPr bwMode="auto">
          <a:xfrm>
            <a:off x="8026400" y="2778125"/>
            <a:ext cx="1117600" cy="5492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1 for </a:t>
            </a:r>
            <a:r>
              <a:rPr lang="en-US" sz="180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equal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 inputs</a:t>
            </a:r>
          </a:p>
        </p:txBody>
      </p:sp>
      <p:pic>
        <p:nvPicPr>
          <p:cNvPr id="125961" name="Picture 1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5" y="2895600"/>
            <a:ext cx="1401763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62" name="Picture 1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2989263"/>
            <a:ext cx="140176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63" name="Text Box 116"/>
          <p:cNvSpPr txBox="1">
            <a:spLocks noChangeArrowheads="1"/>
          </p:cNvSpPr>
          <p:nvPr/>
        </p:nvSpPr>
        <p:spPr bwMode="auto">
          <a:xfrm>
            <a:off x="1739900" y="2843213"/>
            <a:ext cx="127000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5964" name="Text Box 117"/>
          <p:cNvSpPr txBox="1">
            <a:spLocks noChangeArrowheads="1"/>
          </p:cNvSpPr>
          <p:nvPr/>
        </p:nvSpPr>
        <p:spPr bwMode="auto">
          <a:xfrm>
            <a:off x="1728788" y="3190875"/>
            <a:ext cx="127000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965" name="Text Box 118"/>
          <p:cNvSpPr txBox="1">
            <a:spLocks noChangeArrowheads="1"/>
          </p:cNvSpPr>
          <p:nvPr/>
        </p:nvSpPr>
        <p:spPr bwMode="auto">
          <a:xfrm>
            <a:off x="1716088" y="3527425"/>
            <a:ext cx="127000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25966" name="Text Box 119"/>
          <p:cNvSpPr txBox="1">
            <a:spLocks noChangeArrowheads="1"/>
          </p:cNvSpPr>
          <p:nvPr/>
        </p:nvSpPr>
        <p:spPr bwMode="auto">
          <a:xfrm>
            <a:off x="1727200" y="3863975"/>
            <a:ext cx="127000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25967" name="Text Box 120"/>
          <p:cNvSpPr txBox="1">
            <a:spLocks noChangeArrowheads="1"/>
          </p:cNvSpPr>
          <p:nvPr/>
        </p:nvSpPr>
        <p:spPr bwMode="auto">
          <a:xfrm>
            <a:off x="1336675" y="3332163"/>
            <a:ext cx="173038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968" name="Text Box 121"/>
          <p:cNvSpPr txBox="1">
            <a:spLocks noChangeArrowheads="1"/>
          </p:cNvSpPr>
          <p:nvPr/>
        </p:nvSpPr>
        <p:spPr bwMode="auto">
          <a:xfrm>
            <a:off x="806450" y="3738563"/>
            <a:ext cx="173038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969" name="Text Box 122"/>
          <p:cNvSpPr txBox="1">
            <a:spLocks noChangeArrowheads="1"/>
          </p:cNvSpPr>
          <p:nvPr/>
        </p:nvSpPr>
        <p:spPr bwMode="auto">
          <a:xfrm>
            <a:off x="4902200" y="3449638"/>
            <a:ext cx="173038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970" name="Text Box 123"/>
          <p:cNvSpPr txBox="1">
            <a:spLocks noChangeArrowheads="1"/>
          </p:cNvSpPr>
          <p:nvPr/>
        </p:nvSpPr>
        <p:spPr bwMode="auto">
          <a:xfrm>
            <a:off x="5392738" y="3833813"/>
            <a:ext cx="173037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grpSp>
        <p:nvGrpSpPr>
          <p:cNvPr id="125971" name="Group 124"/>
          <p:cNvGrpSpPr>
            <a:grpSpLocks/>
          </p:cNvGrpSpPr>
          <p:nvPr/>
        </p:nvGrpSpPr>
        <p:grpSpPr bwMode="auto">
          <a:xfrm>
            <a:off x="1287463" y="5905500"/>
            <a:ext cx="2787650" cy="466725"/>
            <a:chOff x="2911" y="2270"/>
            <a:chExt cx="1756" cy="294"/>
          </a:xfrm>
        </p:grpSpPr>
        <p:sp>
          <p:nvSpPr>
            <p:cNvPr id="126005" name="Line 125"/>
            <p:cNvSpPr>
              <a:spLocks noChangeShapeType="1"/>
            </p:cNvSpPr>
            <p:nvPr/>
          </p:nvSpPr>
          <p:spPr bwMode="auto">
            <a:xfrm>
              <a:off x="3934" y="2304"/>
              <a:ext cx="15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06" name="Line 126"/>
            <p:cNvSpPr>
              <a:spLocks noChangeShapeType="1"/>
            </p:cNvSpPr>
            <p:nvPr/>
          </p:nvSpPr>
          <p:spPr bwMode="auto">
            <a:xfrm>
              <a:off x="4309" y="2304"/>
              <a:ext cx="15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07" name="Rectangle 127"/>
            <p:cNvSpPr>
              <a:spLocks noChangeArrowheads="1"/>
            </p:cNvSpPr>
            <p:nvPr/>
          </p:nvSpPr>
          <p:spPr bwMode="auto">
            <a:xfrm>
              <a:off x="4505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08" name="Rectangle 128"/>
            <p:cNvSpPr>
              <a:spLocks noChangeArrowheads="1"/>
            </p:cNvSpPr>
            <p:nvPr/>
          </p:nvSpPr>
          <p:spPr bwMode="auto">
            <a:xfrm>
              <a:off x="4306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09" name="Rectangle 129"/>
            <p:cNvSpPr>
              <a:spLocks noChangeArrowheads="1"/>
            </p:cNvSpPr>
            <p:nvPr/>
          </p:nvSpPr>
          <p:spPr bwMode="auto">
            <a:xfrm>
              <a:off x="3932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10" name="Rectangle 130"/>
            <p:cNvSpPr>
              <a:spLocks noChangeArrowheads="1"/>
            </p:cNvSpPr>
            <p:nvPr/>
          </p:nvSpPr>
          <p:spPr bwMode="auto">
            <a:xfrm>
              <a:off x="3732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11" name="Rectangle 131"/>
            <p:cNvSpPr>
              <a:spLocks noChangeArrowheads="1"/>
            </p:cNvSpPr>
            <p:nvPr/>
          </p:nvSpPr>
          <p:spPr bwMode="auto">
            <a:xfrm>
              <a:off x="3331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26012" name="Rectangle 132"/>
            <p:cNvSpPr>
              <a:spLocks noChangeArrowheads="1"/>
            </p:cNvSpPr>
            <p:nvPr/>
          </p:nvSpPr>
          <p:spPr bwMode="auto">
            <a:xfrm>
              <a:off x="2911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26013" name="Rectangle 133"/>
            <p:cNvSpPr>
              <a:spLocks noChangeArrowheads="1"/>
            </p:cNvSpPr>
            <p:nvPr/>
          </p:nvSpPr>
          <p:spPr bwMode="auto">
            <a:xfrm>
              <a:off x="4136" y="2270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14" name="Rectangle 134"/>
            <p:cNvSpPr>
              <a:spLocks noChangeArrowheads="1"/>
            </p:cNvSpPr>
            <p:nvPr/>
          </p:nvSpPr>
          <p:spPr bwMode="auto">
            <a:xfrm>
              <a:off x="3550" y="2270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15" name="Rectangle 135"/>
            <p:cNvSpPr>
              <a:spLocks noChangeArrowheads="1"/>
            </p:cNvSpPr>
            <p:nvPr/>
          </p:nvSpPr>
          <p:spPr bwMode="auto">
            <a:xfrm>
              <a:off x="3115" y="2270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</p:grpSp>
      <p:grpSp>
        <p:nvGrpSpPr>
          <p:cNvPr id="125972" name="Group 136"/>
          <p:cNvGrpSpPr>
            <a:grpSpLocks/>
          </p:cNvGrpSpPr>
          <p:nvPr/>
        </p:nvGrpSpPr>
        <p:grpSpPr bwMode="auto">
          <a:xfrm>
            <a:off x="5321300" y="5857875"/>
            <a:ext cx="2795588" cy="466725"/>
            <a:chOff x="3162" y="2795"/>
            <a:chExt cx="1761" cy="294"/>
          </a:xfrm>
        </p:grpSpPr>
        <p:sp>
          <p:nvSpPr>
            <p:cNvPr id="125993" name="Rectangle 137"/>
            <p:cNvSpPr>
              <a:spLocks noChangeArrowheads="1"/>
            </p:cNvSpPr>
            <p:nvPr/>
          </p:nvSpPr>
          <p:spPr bwMode="auto">
            <a:xfrm>
              <a:off x="4756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5994" name="Rectangle 138"/>
            <p:cNvSpPr>
              <a:spLocks noChangeArrowheads="1"/>
            </p:cNvSpPr>
            <p:nvPr/>
          </p:nvSpPr>
          <p:spPr bwMode="auto">
            <a:xfrm>
              <a:off x="4557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5995" name="Rectangle 139"/>
            <p:cNvSpPr>
              <a:spLocks noChangeArrowheads="1"/>
            </p:cNvSpPr>
            <p:nvPr/>
          </p:nvSpPr>
          <p:spPr bwMode="auto">
            <a:xfrm>
              <a:off x="4183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5996" name="Rectangle 140"/>
            <p:cNvSpPr>
              <a:spLocks noChangeArrowheads="1"/>
            </p:cNvSpPr>
            <p:nvPr/>
          </p:nvSpPr>
          <p:spPr bwMode="auto">
            <a:xfrm>
              <a:off x="3983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5997" name="Rectangle 141"/>
            <p:cNvSpPr>
              <a:spLocks noChangeArrowheads="1"/>
            </p:cNvSpPr>
            <p:nvPr/>
          </p:nvSpPr>
          <p:spPr bwMode="auto">
            <a:xfrm>
              <a:off x="3582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33CC"/>
                  </a:solidFill>
                </a:rPr>
                <a:t>Y</a:t>
              </a:r>
              <a:endParaRPr lang="en-US" sz="2400" b="0">
                <a:solidFill>
                  <a:srgbClr val="FF33CC"/>
                </a:solidFill>
              </a:endParaRPr>
            </a:p>
          </p:txBody>
        </p:sp>
        <p:sp>
          <p:nvSpPr>
            <p:cNvPr id="125998" name="Rectangle 142"/>
            <p:cNvSpPr>
              <a:spLocks noChangeArrowheads="1"/>
            </p:cNvSpPr>
            <p:nvPr/>
          </p:nvSpPr>
          <p:spPr bwMode="auto">
            <a:xfrm>
              <a:off x="3162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33CC"/>
                  </a:solidFill>
                </a:rPr>
                <a:t>X</a:t>
              </a:r>
              <a:endParaRPr lang="en-US" sz="2400" b="0">
                <a:solidFill>
                  <a:srgbClr val="FF33CC"/>
                </a:solidFill>
              </a:endParaRPr>
            </a:p>
          </p:txBody>
        </p:sp>
        <p:sp>
          <p:nvSpPr>
            <p:cNvPr id="125999" name="Rectangle 143"/>
            <p:cNvSpPr>
              <a:spLocks noChangeArrowheads="1"/>
            </p:cNvSpPr>
            <p:nvPr/>
          </p:nvSpPr>
          <p:spPr bwMode="auto">
            <a:xfrm>
              <a:off x="4387" y="279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00" name="Rectangle 144"/>
            <p:cNvSpPr>
              <a:spLocks noChangeArrowheads="1"/>
            </p:cNvSpPr>
            <p:nvPr/>
          </p:nvSpPr>
          <p:spPr bwMode="auto">
            <a:xfrm>
              <a:off x="3801" y="279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6001" name="Rectangle 145"/>
            <p:cNvSpPr>
              <a:spLocks noChangeArrowheads="1"/>
            </p:cNvSpPr>
            <p:nvPr/>
          </p:nvSpPr>
          <p:spPr bwMode="auto">
            <a:xfrm>
              <a:off x="3366" y="2795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33CC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rgbClr val="FF33CC"/>
                </a:solidFill>
              </a:endParaRPr>
            </a:p>
          </p:txBody>
        </p:sp>
        <p:sp>
          <p:nvSpPr>
            <p:cNvPr id="126002" name="Line 146"/>
            <p:cNvSpPr>
              <a:spLocks noChangeShapeType="1"/>
            </p:cNvSpPr>
            <p:nvPr/>
          </p:nvSpPr>
          <p:spPr bwMode="auto">
            <a:xfrm>
              <a:off x="3168" y="2832"/>
              <a:ext cx="568" cy="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03" name="Line 147"/>
            <p:cNvSpPr>
              <a:spLocks noChangeShapeType="1"/>
            </p:cNvSpPr>
            <p:nvPr/>
          </p:nvSpPr>
          <p:spPr bwMode="auto">
            <a:xfrm>
              <a:off x="4768" y="2832"/>
              <a:ext cx="1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004" name="Line 148"/>
            <p:cNvSpPr>
              <a:spLocks noChangeShapeType="1"/>
            </p:cNvSpPr>
            <p:nvPr/>
          </p:nvSpPr>
          <p:spPr bwMode="auto">
            <a:xfrm>
              <a:off x="4552" y="2832"/>
              <a:ext cx="1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5973" name="AutoShape 149"/>
          <p:cNvSpPr>
            <a:spLocks noChangeArrowheads="1"/>
          </p:cNvSpPr>
          <p:nvPr/>
        </p:nvSpPr>
        <p:spPr bwMode="auto">
          <a:xfrm>
            <a:off x="4375150" y="5976938"/>
            <a:ext cx="647700" cy="255587"/>
          </a:xfrm>
          <a:prstGeom prst="rightArrow">
            <a:avLst>
              <a:gd name="adj1" fmla="val 50000"/>
              <a:gd name="adj2" fmla="val 63354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5974" name="Picture 1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2975" y="6345238"/>
            <a:ext cx="322580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75" name="Text Box 151"/>
          <p:cNvSpPr txBox="1">
            <a:spLocks noChangeArrowheads="1"/>
          </p:cNvSpPr>
          <p:nvPr/>
        </p:nvSpPr>
        <p:spPr bwMode="auto">
          <a:xfrm>
            <a:off x="8285163" y="5861050"/>
            <a:ext cx="858837" cy="36512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Prove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Algebraically</a:t>
            </a:r>
          </a:p>
        </p:txBody>
      </p:sp>
      <p:grpSp>
        <p:nvGrpSpPr>
          <p:cNvPr id="125976" name="Group 152"/>
          <p:cNvGrpSpPr>
            <a:grpSpLocks/>
          </p:cNvGrpSpPr>
          <p:nvPr/>
        </p:nvGrpSpPr>
        <p:grpSpPr bwMode="auto">
          <a:xfrm>
            <a:off x="174625" y="1979613"/>
            <a:ext cx="1400175" cy="552450"/>
            <a:chOff x="960" y="1283"/>
            <a:chExt cx="1376" cy="576"/>
          </a:xfrm>
        </p:grpSpPr>
        <p:grpSp>
          <p:nvGrpSpPr>
            <p:cNvPr id="125987" name="Group 153"/>
            <p:cNvGrpSpPr>
              <a:grpSpLocks/>
            </p:cNvGrpSpPr>
            <p:nvPr/>
          </p:nvGrpSpPr>
          <p:grpSpPr bwMode="auto">
            <a:xfrm>
              <a:off x="1246" y="1283"/>
              <a:ext cx="774" cy="576"/>
              <a:chOff x="3310" y="2739"/>
              <a:chExt cx="774" cy="576"/>
            </a:xfrm>
          </p:grpSpPr>
          <p:sp>
            <p:nvSpPr>
              <p:cNvPr id="125991" name="Freeform 154"/>
              <p:cNvSpPr>
                <a:spLocks/>
              </p:cNvSpPr>
              <p:nvPr/>
            </p:nvSpPr>
            <p:spPr bwMode="auto">
              <a:xfrm>
                <a:off x="3376" y="2739"/>
                <a:ext cx="708" cy="572"/>
              </a:xfrm>
              <a:custGeom>
                <a:avLst/>
                <a:gdLst>
                  <a:gd name="T0" fmla="*/ 0 w 708"/>
                  <a:gd name="T1" fmla="*/ 0 h 572"/>
                  <a:gd name="T2" fmla="*/ 17 w 708"/>
                  <a:gd name="T3" fmla="*/ 40 h 572"/>
                  <a:gd name="T4" fmla="*/ 39 w 708"/>
                  <a:gd name="T5" fmla="*/ 95 h 572"/>
                  <a:gd name="T6" fmla="*/ 54 w 708"/>
                  <a:gd name="T7" fmla="*/ 157 h 572"/>
                  <a:gd name="T8" fmla="*/ 66 w 708"/>
                  <a:gd name="T9" fmla="*/ 227 h 572"/>
                  <a:gd name="T10" fmla="*/ 74 w 708"/>
                  <a:gd name="T11" fmla="*/ 284 h 572"/>
                  <a:gd name="T12" fmla="*/ 69 w 708"/>
                  <a:gd name="T13" fmla="*/ 338 h 572"/>
                  <a:gd name="T14" fmla="*/ 58 w 708"/>
                  <a:gd name="T15" fmla="*/ 399 h 572"/>
                  <a:gd name="T16" fmla="*/ 45 w 708"/>
                  <a:gd name="T17" fmla="*/ 458 h 572"/>
                  <a:gd name="T18" fmla="*/ 28 w 708"/>
                  <a:gd name="T19" fmla="*/ 512 h 572"/>
                  <a:gd name="T20" fmla="*/ 0 w 708"/>
                  <a:gd name="T21" fmla="*/ 572 h 572"/>
                  <a:gd name="T22" fmla="*/ 208 w 708"/>
                  <a:gd name="T23" fmla="*/ 572 h 572"/>
                  <a:gd name="T24" fmla="*/ 297 w 708"/>
                  <a:gd name="T25" fmla="*/ 570 h 572"/>
                  <a:gd name="T26" fmla="*/ 342 w 708"/>
                  <a:gd name="T27" fmla="*/ 567 h 572"/>
                  <a:gd name="T28" fmla="*/ 375 w 708"/>
                  <a:gd name="T29" fmla="*/ 559 h 572"/>
                  <a:gd name="T30" fmla="*/ 409 w 708"/>
                  <a:gd name="T31" fmla="*/ 549 h 572"/>
                  <a:gd name="T32" fmla="*/ 445 w 708"/>
                  <a:gd name="T33" fmla="*/ 533 h 572"/>
                  <a:gd name="T34" fmla="*/ 486 w 708"/>
                  <a:gd name="T35" fmla="*/ 515 h 572"/>
                  <a:gd name="T36" fmla="*/ 526 w 708"/>
                  <a:gd name="T37" fmla="*/ 490 h 572"/>
                  <a:gd name="T38" fmla="*/ 552 w 708"/>
                  <a:gd name="T39" fmla="*/ 470 h 572"/>
                  <a:gd name="T40" fmla="*/ 577 w 708"/>
                  <a:gd name="T41" fmla="*/ 447 h 572"/>
                  <a:gd name="T42" fmla="*/ 604 w 708"/>
                  <a:gd name="T43" fmla="*/ 420 h 572"/>
                  <a:gd name="T44" fmla="*/ 628 w 708"/>
                  <a:gd name="T45" fmla="*/ 398 h 572"/>
                  <a:gd name="T46" fmla="*/ 651 w 708"/>
                  <a:gd name="T47" fmla="*/ 370 h 572"/>
                  <a:gd name="T48" fmla="*/ 680 w 708"/>
                  <a:gd name="T49" fmla="*/ 333 h 572"/>
                  <a:gd name="T50" fmla="*/ 708 w 708"/>
                  <a:gd name="T51" fmla="*/ 286 h 572"/>
                  <a:gd name="T52" fmla="*/ 682 w 708"/>
                  <a:gd name="T53" fmla="*/ 245 h 572"/>
                  <a:gd name="T54" fmla="*/ 658 w 708"/>
                  <a:gd name="T55" fmla="*/ 210 h 572"/>
                  <a:gd name="T56" fmla="*/ 638 w 708"/>
                  <a:gd name="T57" fmla="*/ 185 h 572"/>
                  <a:gd name="T58" fmla="*/ 616 w 708"/>
                  <a:gd name="T59" fmla="*/ 161 h 572"/>
                  <a:gd name="T60" fmla="*/ 592 w 708"/>
                  <a:gd name="T61" fmla="*/ 138 h 572"/>
                  <a:gd name="T62" fmla="*/ 572 w 708"/>
                  <a:gd name="T63" fmla="*/ 120 h 572"/>
                  <a:gd name="T64" fmla="*/ 552 w 708"/>
                  <a:gd name="T65" fmla="*/ 103 h 572"/>
                  <a:gd name="T66" fmla="*/ 528 w 708"/>
                  <a:gd name="T67" fmla="*/ 85 h 572"/>
                  <a:gd name="T68" fmla="*/ 506 w 708"/>
                  <a:gd name="T69" fmla="*/ 72 h 572"/>
                  <a:gd name="T70" fmla="*/ 480 w 708"/>
                  <a:gd name="T71" fmla="*/ 58 h 572"/>
                  <a:gd name="T72" fmla="*/ 451 w 708"/>
                  <a:gd name="T73" fmla="*/ 43 h 572"/>
                  <a:gd name="T74" fmla="*/ 415 w 708"/>
                  <a:gd name="T75" fmla="*/ 29 h 572"/>
                  <a:gd name="T76" fmla="*/ 385 w 708"/>
                  <a:gd name="T77" fmla="*/ 20 h 572"/>
                  <a:gd name="T78" fmla="*/ 350 w 708"/>
                  <a:gd name="T79" fmla="*/ 11 h 572"/>
                  <a:gd name="T80" fmla="*/ 313 w 708"/>
                  <a:gd name="T81" fmla="*/ 5 h 572"/>
                  <a:gd name="T82" fmla="*/ 278 w 708"/>
                  <a:gd name="T83" fmla="*/ 1 h 572"/>
                  <a:gd name="T84" fmla="*/ 253 w 708"/>
                  <a:gd name="T85" fmla="*/ 1 h 572"/>
                  <a:gd name="T86" fmla="*/ 227 w 708"/>
                  <a:gd name="T87" fmla="*/ 0 h 572"/>
                  <a:gd name="T88" fmla="*/ 0 w 708"/>
                  <a:gd name="T89" fmla="*/ 0 h 57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08"/>
                  <a:gd name="T136" fmla="*/ 0 h 572"/>
                  <a:gd name="T137" fmla="*/ 708 w 708"/>
                  <a:gd name="T138" fmla="*/ 572 h 57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08" h="572">
                    <a:moveTo>
                      <a:pt x="0" y="0"/>
                    </a:moveTo>
                    <a:lnTo>
                      <a:pt x="17" y="40"/>
                    </a:lnTo>
                    <a:lnTo>
                      <a:pt x="39" y="95"/>
                    </a:lnTo>
                    <a:lnTo>
                      <a:pt x="54" y="157"/>
                    </a:lnTo>
                    <a:lnTo>
                      <a:pt x="66" y="227"/>
                    </a:lnTo>
                    <a:lnTo>
                      <a:pt x="74" y="284"/>
                    </a:lnTo>
                    <a:lnTo>
                      <a:pt x="69" y="338"/>
                    </a:lnTo>
                    <a:lnTo>
                      <a:pt x="58" y="399"/>
                    </a:lnTo>
                    <a:lnTo>
                      <a:pt x="45" y="458"/>
                    </a:lnTo>
                    <a:lnTo>
                      <a:pt x="28" y="512"/>
                    </a:lnTo>
                    <a:lnTo>
                      <a:pt x="0" y="572"/>
                    </a:lnTo>
                    <a:lnTo>
                      <a:pt x="208" y="572"/>
                    </a:lnTo>
                    <a:lnTo>
                      <a:pt x="297" y="570"/>
                    </a:lnTo>
                    <a:lnTo>
                      <a:pt x="342" y="567"/>
                    </a:lnTo>
                    <a:lnTo>
                      <a:pt x="375" y="559"/>
                    </a:lnTo>
                    <a:lnTo>
                      <a:pt x="409" y="549"/>
                    </a:lnTo>
                    <a:lnTo>
                      <a:pt x="445" y="533"/>
                    </a:lnTo>
                    <a:lnTo>
                      <a:pt x="486" y="515"/>
                    </a:lnTo>
                    <a:lnTo>
                      <a:pt x="526" y="490"/>
                    </a:lnTo>
                    <a:lnTo>
                      <a:pt x="552" y="470"/>
                    </a:lnTo>
                    <a:lnTo>
                      <a:pt x="577" y="447"/>
                    </a:lnTo>
                    <a:lnTo>
                      <a:pt x="604" y="420"/>
                    </a:lnTo>
                    <a:lnTo>
                      <a:pt x="628" y="398"/>
                    </a:lnTo>
                    <a:lnTo>
                      <a:pt x="651" y="370"/>
                    </a:lnTo>
                    <a:lnTo>
                      <a:pt x="680" y="333"/>
                    </a:lnTo>
                    <a:lnTo>
                      <a:pt x="708" y="286"/>
                    </a:lnTo>
                    <a:lnTo>
                      <a:pt x="682" y="245"/>
                    </a:lnTo>
                    <a:lnTo>
                      <a:pt x="658" y="210"/>
                    </a:lnTo>
                    <a:lnTo>
                      <a:pt x="638" y="185"/>
                    </a:lnTo>
                    <a:lnTo>
                      <a:pt x="616" y="161"/>
                    </a:lnTo>
                    <a:lnTo>
                      <a:pt x="592" y="138"/>
                    </a:lnTo>
                    <a:lnTo>
                      <a:pt x="572" y="120"/>
                    </a:lnTo>
                    <a:lnTo>
                      <a:pt x="552" y="103"/>
                    </a:lnTo>
                    <a:lnTo>
                      <a:pt x="528" y="85"/>
                    </a:lnTo>
                    <a:lnTo>
                      <a:pt x="506" y="72"/>
                    </a:lnTo>
                    <a:lnTo>
                      <a:pt x="480" y="58"/>
                    </a:lnTo>
                    <a:lnTo>
                      <a:pt x="451" y="43"/>
                    </a:lnTo>
                    <a:lnTo>
                      <a:pt x="415" y="29"/>
                    </a:lnTo>
                    <a:lnTo>
                      <a:pt x="385" y="20"/>
                    </a:lnTo>
                    <a:lnTo>
                      <a:pt x="350" y="11"/>
                    </a:lnTo>
                    <a:lnTo>
                      <a:pt x="313" y="5"/>
                    </a:lnTo>
                    <a:lnTo>
                      <a:pt x="278" y="1"/>
                    </a:lnTo>
                    <a:lnTo>
                      <a:pt x="253" y="1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992" name="Freeform 155"/>
              <p:cNvSpPr>
                <a:spLocks/>
              </p:cNvSpPr>
              <p:nvPr/>
            </p:nvSpPr>
            <p:spPr bwMode="auto">
              <a:xfrm>
                <a:off x="3310" y="2742"/>
                <a:ext cx="76" cy="573"/>
              </a:xfrm>
              <a:custGeom>
                <a:avLst/>
                <a:gdLst>
                  <a:gd name="T0" fmla="*/ 3 w 76"/>
                  <a:gd name="T1" fmla="*/ 0 h 573"/>
                  <a:gd name="T2" fmla="*/ 30 w 76"/>
                  <a:gd name="T3" fmla="*/ 71 h 573"/>
                  <a:gd name="T4" fmla="*/ 48 w 76"/>
                  <a:gd name="T5" fmla="*/ 135 h 573"/>
                  <a:gd name="T6" fmla="*/ 62 w 76"/>
                  <a:gd name="T7" fmla="*/ 194 h 573"/>
                  <a:gd name="T8" fmla="*/ 75 w 76"/>
                  <a:gd name="T9" fmla="*/ 279 h 573"/>
                  <a:gd name="T10" fmla="*/ 66 w 76"/>
                  <a:gd name="T11" fmla="*/ 354 h 573"/>
                  <a:gd name="T12" fmla="*/ 54 w 76"/>
                  <a:gd name="T13" fmla="*/ 411 h 573"/>
                  <a:gd name="T14" fmla="*/ 35 w 76"/>
                  <a:gd name="T15" fmla="*/ 488 h 573"/>
                  <a:gd name="T16" fmla="*/ 0 w 76"/>
                  <a:gd name="T17" fmla="*/ 573 h 5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"/>
                  <a:gd name="T28" fmla="*/ 0 h 573"/>
                  <a:gd name="T29" fmla="*/ 76 w 76"/>
                  <a:gd name="T30" fmla="*/ 573 h 5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" h="573">
                    <a:moveTo>
                      <a:pt x="3" y="0"/>
                    </a:moveTo>
                    <a:cubicBezTo>
                      <a:pt x="7" y="12"/>
                      <a:pt x="23" y="49"/>
                      <a:pt x="30" y="71"/>
                    </a:cubicBezTo>
                    <a:cubicBezTo>
                      <a:pt x="37" y="93"/>
                      <a:pt x="43" y="115"/>
                      <a:pt x="48" y="135"/>
                    </a:cubicBezTo>
                    <a:cubicBezTo>
                      <a:pt x="53" y="155"/>
                      <a:pt x="58" y="170"/>
                      <a:pt x="62" y="194"/>
                    </a:cubicBezTo>
                    <a:cubicBezTo>
                      <a:pt x="66" y="218"/>
                      <a:pt x="74" y="252"/>
                      <a:pt x="75" y="279"/>
                    </a:cubicBezTo>
                    <a:cubicBezTo>
                      <a:pt x="76" y="306"/>
                      <a:pt x="69" y="332"/>
                      <a:pt x="66" y="354"/>
                    </a:cubicBezTo>
                    <a:cubicBezTo>
                      <a:pt x="63" y="376"/>
                      <a:pt x="59" y="389"/>
                      <a:pt x="54" y="411"/>
                    </a:cubicBezTo>
                    <a:cubicBezTo>
                      <a:pt x="49" y="433"/>
                      <a:pt x="44" y="461"/>
                      <a:pt x="35" y="488"/>
                    </a:cubicBezTo>
                    <a:cubicBezTo>
                      <a:pt x="26" y="515"/>
                      <a:pt x="7" y="555"/>
                      <a:pt x="0" y="573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5988" name="Line 156"/>
            <p:cNvSpPr>
              <a:spLocks noChangeShapeType="1"/>
            </p:cNvSpPr>
            <p:nvPr/>
          </p:nvSpPr>
          <p:spPr bwMode="auto">
            <a:xfrm flipH="1">
              <a:off x="960" y="1416"/>
              <a:ext cx="3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989" name="Line 157"/>
            <p:cNvSpPr>
              <a:spLocks noChangeShapeType="1"/>
            </p:cNvSpPr>
            <p:nvPr/>
          </p:nvSpPr>
          <p:spPr bwMode="auto">
            <a:xfrm flipH="1">
              <a:off x="960" y="1736"/>
              <a:ext cx="3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990" name="Line 158"/>
            <p:cNvSpPr>
              <a:spLocks noChangeShapeType="1"/>
            </p:cNvSpPr>
            <p:nvPr/>
          </p:nvSpPr>
          <p:spPr bwMode="auto">
            <a:xfrm flipH="1">
              <a:off x="2016" y="1576"/>
              <a:ext cx="3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5977" name="Group 159"/>
          <p:cNvGrpSpPr>
            <a:grpSpLocks/>
          </p:cNvGrpSpPr>
          <p:nvPr/>
        </p:nvGrpSpPr>
        <p:grpSpPr bwMode="auto">
          <a:xfrm>
            <a:off x="4310063" y="1854200"/>
            <a:ext cx="1287462" cy="581025"/>
            <a:chOff x="976" y="2403"/>
            <a:chExt cx="1496" cy="576"/>
          </a:xfrm>
        </p:grpSpPr>
        <p:grpSp>
          <p:nvGrpSpPr>
            <p:cNvPr id="125980" name="Group 160"/>
            <p:cNvGrpSpPr>
              <a:grpSpLocks/>
            </p:cNvGrpSpPr>
            <p:nvPr/>
          </p:nvGrpSpPr>
          <p:grpSpPr bwMode="auto">
            <a:xfrm>
              <a:off x="1262" y="2403"/>
              <a:ext cx="774" cy="576"/>
              <a:chOff x="3310" y="2739"/>
              <a:chExt cx="774" cy="576"/>
            </a:xfrm>
          </p:grpSpPr>
          <p:sp>
            <p:nvSpPr>
              <p:cNvPr id="125985" name="Freeform 161"/>
              <p:cNvSpPr>
                <a:spLocks/>
              </p:cNvSpPr>
              <p:nvPr/>
            </p:nvSpPr>
            <p:spPr bwMode="auto">
              <a:xfrm>
                <a:off x="3376" y="2739"/>
                <a:ext cx="708" cy="572"/>
              </a:xfrm>
              <a:custGeom>
                <a:avLst/>
                <a:gdLst>
                  <a:gd name="T0" fmla="*/ 0 w 708"/>
                  <a:gd name="T1" fmla="*/ 0 h 572"/>
                  <a:gd name="T2" fmla="*/ 17 w 708"/>
                  <a:gd name="T3" fmla="*/ 40 h 572"/>
                  <a:gd name="T4" fmla="*/ 39 w 708"/>
                  <a:gd name="T5" fmla="*/ 95 h 572"/>
                  <a:gd name="T6" fmla="*/ 54 w 708"/>
                  <a:gd name="T7" fmla="*/ 157 h 572"/>
                  <a:gd name="T8" fmla="*/ 66 w 708"/>
                  <a:gd name="T9" fmla="*/ 227 h 572"/>
                  <a:gd name="T10" fmla="*/ 74 w 708"/>
                  <a:gd name="T11" fmla="*/ 284 h 572"/>
                  <a:gd name="T12" fmla="*/ 69 w 708"/>
                  <a:gd name="T13" fmla="*/ 338 h 572"/>
                  <a:gd name="T14" fmla="*/ 58 w 708"/>
                  <a:gd name="T15" fmla="*/ 399 h 572"/>
                  <a:gd name="T16" fmla="*/ 45 w 708"/>
                  <a:gd name="T17" fmla="*/ 458 h 572"/>
                  <a:gd name="T18" fmla="*/ 28 w 708"/>
                  <a:gd name="T19" fmla="*/ 512 h 572"/>
                  <a:gd name="T20" fmla="*/ 0 w 708"/>
                  <a:gd name="T21" fmla="*/ 572 h 572"/>
                  <a:gd name="T22" fmla="*/ 208 w 708"/>
                  <a:gd name="T23" fmla="*/ 572 h 572"/>
                  <a:gd name="T24" fmla="*/ 297 w 708"/>
                  <a:gd name="T25" fmla="*/ 570 h 572"/>
                  <a:gd name="T26" fmla="*/ 342 w 708"/>
                  <a:gd name="T27" fmla="*/ 567 h 572"/>
                  <a:gd name="T28" fmla="*/ 375 w 708"/>
                  <a:gd name="T29" fmla="*/ 559 h 572"/>
                  <a:gd name="T30" fmla="*/ 409 w 708"/>
                  <a:gd name="T31" fmla="*/ 549 h 572"/>
                  <a:gd name="T32" fmla="*/ 445 w 708"/>
                  <a:gd name="T33" fmla="*/ 533 h 572"/>
                  <a:gd name="T34" fmla="*/ 486 w 708"/>
                  <a:gd name="T35" fmla="*/ 515 h 572"/>
                  <a:gd name="T36" fmla="*/ 526 w 708"/>
                  <a:gd name="T37" fmla="*/ 490 h 572"/>
                  <a:gd name="T38" fmla="*/ 552 w 708"/>
                  <a:gd name="T39" fmla="*/ 470 h 572"/>
                  <a:gd name="T40" fmla="*/ 577 w 708"/>
                  <a:gd name="T41" fmla="*/ 447 h 572"/>
                  <a:gd name="T42" fmla="*/ 604 w 708"/>
                  <a:gd name="T43" fmla="*/ 420 h 572"/>
                  <a:gd name="T44" fmla="*/ 628 w 708"/>
                  <a:gd name="T45" fmla="*/ 398 h 572"/>
                  <a:gd name="T46" fmla="*/ 651 w 708"/>
                  <a:gd name="T47" fmla="*/ 370 h 572"/>
                  <a:gd name="T48" fmla="*/ 680 w 708"/>
                  <a:gd name="T49" fmla="*/ 333 h 572"/>
                  <a:gd name="T50" fmla="*/ 708 w 708"/>
                  <a:gd name="T51" fmla="*/ 286 h 572"/>
                  <a:gd name="T52" fmla="*/ 682 w 708"/>
                  <a:gd name="T53" fmla="*/ 245 h 572"/>
                  <a:gd name="T54" fmla="*/ 658 w 708"/>
                  <a:gd name="T55" fmla="*/ 210 h 572"/>
                  <a:gd name="T56" fmla="*/ 638 w 708"/>
                  <a:gd name="T57" fmla="*/ 185 h 572"/>
                  <a:gd name="T58" fmla="*/ 616 w 708"/>
                  <a:gd name="T59" fmla="*/ 161 h 572"/>
                  <a:gd name="T60" fmla="*/ 592 w 708"/>
                  <a:gd name="T61" fmla="*/ 138 h 572"/>
                  <a:gd name="T62" fmla="*/ 572 w 708"/>
                  <a:gd name="T63" fmla="*/ 120 h 572"/>
                  <a:gd name="T64" fmla="*/ 552 w 708"/>
                  <a:gd name="T65" fmla="*/ 103 h 572"/>
                  <a:gd name="T66" fmla="*/ 528 w 708"/>
                  <a:gd name="T67" fmla="*/ 85 h 572"/>
                  <a:gd name="T68" fmla="*/ 506 w 708"/>
                  <a:gd name="T69" fmla="*/ 72 h 572"/>
                  <a:gd name="T70" fmla="*/ 480 w 708"/>
                  <a:gd name="T71" fmla="*/ 58 h 572"/>
                  <a:gd name="T72" fmla="*/ 451 w 708"/>
                  <a:gd name="T73" fmla="*/ 43 h 572"/>
                  <a:gd name="T74" fmla="*/ 415 w 708"/>
                  <a:gd name="T75" fmla="*/ 29 h 572"/>
                  <a:gd name="T76" fmla="*/ 385 w 708"/>
                  <a:gd name="T77" fmla="*/ 20 h 572"/>
                  <a:gd name="T78" fmla="*/ 350 w 708"/>
                  <a:gd name="T79" fmla="*/ 11 h 572"/>
                  <a:gd name="T80" fmla="*/ 313 w 708"/>
                  <a:gd name="T81" fmla="*/ 5 h 572"/>
                  <a:gd name="T82" fmla="*/ 278 w 708"/>
                  <a:gd name="T83" fmla="*/ 1 h 572"/>
                  <a:gd name="T84" fmla="*/ 253 w 708"/>
                  <a:gd name="T85" fmla="*/ 1 h 572"/>
                  <a:gd name="T86" fmla="*/ 227 w 708"/>
                  <a:gd name="T87" fmla="*/ 0 h 572"/>
                  <a:gd name="T88" fmla="*/ 0 w 708"/>
                  <a:gd name="T89" fmla="*/ 0 h 572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08"/>
                  <a:gd name="T136" fmla="*/ 0 h 572"/>
                  <a:gd name="T137" fmla="*/ 708 w 708"/>
                  <a:gd name="T138" fmla="*/ 572 h 572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08" h="572">
                    <a:moveTo>
                      <a:pt x="0" y="0"/>
                    </a:moveTo>
                    <a:lnTo>
                      <a:pt x="17" y="40"/>
                    </a:lnTo>
                    <a:lnTo>
                      <a:pt x="39" y="95"/>
                    </a:lnTo>
                    <a:lnTo>
                      <a:pt x="54" y="157"/>
                    </a:lnTo>
                    <a:lnTo>
                      <a:pt x="66" y="227"/>
                    </a:lnTo>
                    <a:lnTo>
                      <a:pt x="74" y="284"/>
                    </a:lnTo>
                    <a:lnTo>
                      <a:pt x="69" y="338"/>
                    </a:lnTo>
                    <a:lnTo>
                      <a:pt x="58" y="399"/>
                    </a:lnTo>
                    <a:lnTo>
                      <a:pt x="45" y="458"/>
                    </a:lnTo>
                    <a:lnTo>
                      <a:pt x="28" y="512"/>
                    </a:lnTo>
                    <a:lnTo>
                      <a:pt x="0" y="572"/>
                    </a:lnTo>
                    <a:lnTo>
                      <a:pt x="208" y="572"/>
                    </a:lnTo>
                    <a:lnTo>
                      <a:pt x="297" y="570"/>
                    </a:lnTo>
                    <a:lnTo>
                      <a:pt x="342" y="567"/>
                    </a:lnTo>
                    <a:lnTo>
                      <a:pt x="375" y="559"/>
                    </a:lnTo>
                    <a:lnTo>
                      <a:pt x="409" y="549"/>
                    </a:lnTo>
                    <a:lnTo>
                      <a:pt x="445" y="533"/>
                    </a:lnTo>
                    <a:lnTo>
                      <a:pt x="486" y="515"/>
                    </a:lnTo>
                    <a:lnTo>
                      <a:pt x="526" y="490"/>
                    </a:lnTo>
                    <a:lnTo>
                      <a:pt x="552" y="470"/>
                    </a:lnTo>
                    <a:lnTo>
                      <a:pt x="577" y="447"/>
                    </a:lnTo>
                    <a:lnTo>
                      <a:pt x="604" y="420"/>
                    </a:lnTo>
                    <a:lnTo>
                      <a:pt x="628" y="398"/>
                    </a:lnTo>
                    <a:lnTo>
                      <a:pt x="651" y="370"/>
                    </a:lnTo>
                    <a:lnTo>
                      <a:pt x="680" y="333"/>
                    </a:lnTo>
                    <a:lnTo>
                      <a:pt x="708" y="286"/>
                    </a:lnTo>
                    <a:lnTo>
                      <a:pt x="682" y="245"/>
                    </a:lnTo>
                    <a:lnTo>
                      <a:pt x="658" y="210"/>
                    </a:lnTo>
                    <a:lnTo>
                      <a:pt x="638" y="185"/>
                    </a:lnTo>
                    <a:lnTo>
                      <a:pt x="616" y="161"/>
                    </a:lnTo>
                    <a:lnTo>
                      <a:pt x="592" y="138"/>
                    </a:lnTo>
                    <a:lnTo>
                      <a:pt x="572" y="120"/>
                    </a:lnTo>
                    <a:lnTo>
                      <a:pt x="552" y="103"/>
                    </a:lnTo>
                    <a:lnTo>
                      <a:pt x="528" y="85"/>
                    </a:lnTo>
                    <a:lnTo>
                      <a:pt x="506" y="72"/>
                    </a:lnTo>
                    <a:lnTo>
                      <a:pt x="480" y="58"/>
                    </a:lnTo>
                    <a:lnTo>
                      <a:pt x="451" y="43"/>
                    </a:lnTo>
                    <a:lnTo>
                      <a:pt x="415" y="29"/>
                    </a:lnTo>
                    <a:lnTo>
                      <a:pt x="385" y="20"/>
                    </a:lnTo>
                    <a:lnTo>
                      <a:pt x="350" y="11"/>
                    </a:lnTo>
                    <a:lnTo>
                      <a:pt x="313" y="5"/>
                    </a:lnTo>
                    <a:lnTo>
                      <a:pt x="278" y="1"/>
                    </a:lnTo>
                    <a:lnTo>
                      <a:pt x="253" y="1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986" name="Freeform 162"/>
              <p:cNvSpPr>
                <a:spLocks/>
              </p:cNvSpPr>
              <p:nvPr/>
            </p:nvSpPr>
            <p:spPr bwMode="auto">
              <a:xfrm>
                <a:off x="3310" y="2742"/>
                <a:ext cx="76" cy="573"/>
              </a:xfrm>
              <a:custGeom>
                <a:avLst/>
                <a:gdLst>
                  <a:gd name="T0" fmla="*/ 3 w 76"/>
                  <a:gd name="T1" fmla="*/ 0 h 573"/>
                  <a:gd name="T2" fmla="*/ 30 w 76"/>
                  <a:gd name="T3" fmla="*/ 71 h 573"/>
                  <a:gd name="T4" fmla="*/ 48 w 76"/>
                  <a:gd name="T5" fmla="*/ 135 h 573"/>
                  <a:gd name="T6" fmla="*/ 62 w 76"/>
                  <a:gd name="T7" fmla="*/ 194 h 573"/>
                  <a:gd name="T8" fmla="*/ 75 w 76"/>
                  <a:gd name="T9" fmla="*/ 279 h 573"/>
                  <a:gd name="T10" fmla="*/ 66 w 76"/>
                  <a:gd name="T11" fmla="*/ 354 h 573"/>
                  <a:gd name="T12" fmla="*/ 54 w 76"/>
                  <a:gd name="T13" fmla="*/ 411 h 573"/>
                  <a:gd name="T14" fmla="*/ 35 w 76"/>
                  <a:gd name="T15" fmla="*/ 488 h 573"/>
                  <a:gd name="T16" fmla="*/ 0 w 76"/>
                  <a:gd name="T17" fmla="*/ 573 h 5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"/>
                  <a:gd name="T28" fmla="*/ 0 h 573"/>
                  <a:gd name="T29" fmla="*/ 76 w 76"/>
                  <a:gd name="T30" fmla="*/ 573 h 5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" h="573">
                    <a:moveTo>
                      <a:pt x="3" y="0"/>
                    </a:moveTo>
                    <a:cubicBezTo>
                      <a:pt x="7" y="12"/>
                      <a:pt x="23" y="49"/>
                      <a:pt x="30" y="71"/>
                    </a:cubicBezTo>
                    <a:cubicBezTo>
                      <a:pt x="37" y="93"/>
                      <a:pt x="43" y="115"/>
                      <a:pt x="48" y="135"/>
                    </a:cubicBezTo>
                    <a:cubicBezTo>
                      <a:pt x="53" y="155"/>
                      <a:pt x="58" y="170"/>
                      <a:pt x="62" y="194"/>
                    </a:cubicBezTo>
                    <a:cubicBezTo>
                      <a:pt x="66" y="218"/>
                      <a:pt x="74" y="252"/>
                      <a:pt x="75" y="279"/>
                    </a:cubicBezTo>
                    <a:cubicBezTo>
                      <a:pt x="76" y="306"/>
                      <a:pt x="69" y="332"/>
                      <a:pt x="66" y="354"/>
                    </a:cubicBezTo>
                    <a:cubicBezTo>
                      <a:pt x="63" y="376"/>
                      <a:pt x="59" y="389"/>
                      <a:pt x="54" y="411"/>
                    </a:cubicBezTo>
                    <a:cubicBezTo>
                      <a:pt x="49" y="433"/>
                      <a:pt x="44" y="461"/>
                      <a:pt x="35" y="488"/>
                    </a:cubicBezTo>
                    <a:cubicBezTo>
                      <a:pt x="26" y="515"/>
                      <a:pt x="7" y="555"/>
                      <a:pt x="0" y="573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5981" name="Line 163"/>
            <p:cNvSpPr>
              <a:spLocks noChangeShapeType="1"/>
            </p:cNvSpPr>
            <p:nvPr/>
          </p:nvSpPr>
          <p:spPr bwMode="auto">
            <a:xfrm flipH="1">
              <a:off x="976" y="2536"/>
              <a:ext cx="3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982" name="Line 164"/>
            <p:cNvSpPr>
              <a:spLocks noChangeShapeType="1"/>
            </p:cNvSpPr>
            <p:nvPr/>
          </p:nvSpPr>
          <p:spPr bwMode="auto">
            <a:xfrm flipH="1">
              <a:off x="976" y="2856"/>
              <a:ext cx="3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983" name="Line 165"/>
            <p:cNvSpPr>
              <a:spLocks noChangeShapeType="1"/>
            </p:cNvSpPr>
            <p:nvPr/>
          </p:nvSpPr>
          <p:spPr bwMode="auto">
            <a:xfrm flipH="1">
              <a:off x="2152" y="2696"/>
              <a:ext cx="32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984" name="Oval 166"/>
            <p:cNvSpPr>
              <a:spLocks noChangeArrowheads="1"/>
            </p:cNvSpPr>
            <p:nvPr/>
          </p:nvSpPr>
          <p:spPr bwMode="auto">
            <a:xfrm>
              <a:off x="2032" y="2624"/>
              <a:ext cx="128" cy="12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5978" name="Text Box 167"/>
          <p:cNvSpPr txBox="1">
            <a:spLocks noChangeArrowheads="1"/>
          </p:cNvSpPr>
          <p:nvPr/>
        </p:nvSpPr>
        <p:spPr bwMode="auto">
          <a:xfrm>
            <a:off x="7920038" y="1085850"/>
            <a:ext cx="18415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125979" name="Text Box 168"/>
          <p:cNvSpPr txBox="1">
            <a:spLocks noChangeArrowheads="1"/>
          </p:cNvSpPr>
          <p:nvPr/>
        </p:nvSpPr>
        <p:spPr bwMode="auto">
          <a:xfrm>
            <a:off x="2738438" y="1219200"/>
            <a:ext cx="785812" cy="56038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en-US" sz="1400">
                <a:latin typeface="Arial" pitchFamily="34" charset="0"/>
                <a:cs typeface="Arial" pitchFamily="34" charset="0"/>
              </a:rPr>
              <a:t> Sum</a:t>
            </a:r>
          </a:p>
          <a:p>
            <a:pPr>
              <a:buFontTx/>
              <a:buChar char="-"/>
            </a:pPr>
            <a:r>
              <a:rPr lang="en-US" sz="1400">
                <a:latin typeface="Arial" pitchFamily="34" charset="0"/>
                <a:cs typeface="Arial" pitchFamily="34" charset="0"/>
              </a:rPr>
              <a:t> Parity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D893E90-9EA9-4ACF-BD1C-D878BA22B64E}" type="slidenum">
              <a:rPr lang="en-US"/>
              <a:pPr/>
              <a:t>12</a:t>
            </a:fld>
            <a:endParaRPr 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0" y="706438"/>
            <a:ext cx="9144000" cy="61833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algebra that deals with </a:t>
            </a:r>
            <a:r>
              <a:rPr lang="en-US" sz="22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binary literals and logic functions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literals: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Denote by letters of the alphabet, e.g. A, B, X, Y, Z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Basic </a:t>
            </a:r>
            <a:r>
              <a:rPr lang="en-US" sz="2200" b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Logic operations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latin typeface="Arial" pitchFamily="34" charset="0"/>
                <a:cs typeface="Arial" pitchFamily="34" charset="0"/>
              </a:rPr>
              <a:t>(operators)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on those literals: AND, OR, NOT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A Boolean </a:t>
            </a:r>
            <a:r>
              <a:rPr lang="en-US" sz="22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Expression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e.g. X+YZ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is Formed by: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  <a:buFont typeface="Wingdings" pitchFamily="2" charset="2"/>
              <a:buNone/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Binary literals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  <a:buFont typeface="Wingdings" pitchFamily="2" charset="2"/>
              <a:buNone/>
            </a:pP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Logic operations (operators) on the literals and constants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  <a:buFont typeface="Wingdings" pitchFamily="2" charset="2"/>
              <a:buNone/>
            </a:pP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- Parenthesis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  <a:buFont typeface="Wingdings" pitchFamily="2" charset="2"/>
              <a:buNone/>
            </a:pP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- Constants 0,1</a:t>
            </a:r>
            <a:endParaRPr lang="en-US" sz="2000" b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Boolean </a:t>
            </a:r>
            <a:r>
              <a:rPr lang="en-US" sz="22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Function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can be described by a Boolean </a:t>
            </a:r>
            <a:r>
              <a:rPr lang="en-US" sz="2200" b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Equation</a:t>
            </a:r>
            <a:r>
              <a:rPr lang="en-US" sz="220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the     	form:       Output = Boolean </a:t>
            </a:r>
            <a:r>
              <a:rPr lang="en-US" sz="22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Expression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(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 unique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Each </a:t>
            </a:r>
            <a:r>
              <a:rPr lang="en-US" sz="22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Function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can be represented as a </a:t>
            </a:r>
            <a:r>
              <a:rPr lang="en-US" sz="2200" b="0">
                <a:latin typeface="Arial" pitchFamily="34" charset="0"/>
                <a:cs typeface="Arial" pitchFamily="34" charset="0"/>
              </a:rPr>
              <a:t>logic diagram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 unique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Boolean </a:t>
            </a:r>
            <a:r>
              <a:rPr lang="en-US" sz="22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Function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can be </a:t>
            </a:r>
            <a:r>
              <a:rPr lang="en-US" sz="2200" b="0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uniquely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expressed as a </a:t>
            </a:r>
            <a:r>
              <a:rPr lang="en-US" sz="2200" b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truth table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that 	maps each possible combination of the input literals to the 	corresponding output literal </a:t>
            </a:r>
            <a:r>
              <a:rPr lang="en-US" sz="22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(n input literals </a:t>
            </a:r>
            <a:r>
              <a:rPr lang="en-US" sz="22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2</a:t>
            </a:r>
            <a:r>
              <a:rPr lang="en-US" sz="2200" b="0" baseline="3000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n</a:t>
            </a:r>
            <a:r>
              <a:rPr lang="en-US" sz="22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combinations)</a:t>
            </a:r>
            <a:endParaRPr lang="en-US" sz="22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Later in this unit, we will consider optimization methods to derive the 	simplest Boolean functions that implement a given </a:t>
            </a:r>
            <a:r>
              <a:rPr lang="en-US" sz="2200" b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truth table</a:t>
            </a:r>
            <a:r>
              <a:rPr lang="en-US"/>
              <a:t> 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0"/>
              </a:spcBef>
              <a:buClr>
                <a:srgbClr val="009999"/>
              </a:buClr>
              <a:buSzPct val="85000"/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Simplest functions require the smallest number of the smallest gates 	and therefore are 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most economical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to implement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427038" y="0"/>
            <a:ext cx="8351837" cy="490538"/>
          </a:xfrm>
          <a:noFill/>
        </p:spPr>
        <p:txBody>
          <a:bodyPr/>
          <a:lstStyle/>
          <a:p>
            <a:r>
              <a:rPr lang="en-US" sz="2800" b="0" smtClean="0">
                <a:solidFill>
                  <a:srgbClr val="000066"/>
                </a:solidFill>
              </a:rPr>
              <a:t>2. Boolean Algebra- Formal Definitions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0CBC27E-F1B1-4D12-B33F-23EAE6155C53}" type="slidenum">
              <a:rPr lang="en-US"/>
              <a:pPr/>
              <a:t>120</a:t>
            </a:fld>
            <a:endParaRPr lang="en-US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81000"/>
            <a:ext cx="7772400" cy="731838"/>
          </a:xfrm>
        </p:spPr>
        <p:txBody>
          <a:bodyPr/>
          <a:lstStyle/>
          <a:p>
            <a:r>
              <a:rPr lang="en-US" smtClean="0"/>
              <a:t>7. Exclusive OR/ Exclusive NOR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Uses for the XOR and XNORs gate include: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Parity generators/checkers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Adders /subtractors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Counters/incrementers/decrementers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Functions (see previous slide)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smtClean="0">
                <a:solidFill>
                  <a:srgbClr val="6600FF"/>
                </a:solidFill>
              </a:rPr>
              <a:t>XOR</a:t>
            </a:r>
            <a:r>
              <a:rPr lang="en-US" sz="2400" smtClean="0"/>
              <a:t> function is:   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The eXclusive NOR (</a:t>
            </a:r>
            <a:r>
              <a:rPr lang="en-US" sz="2400" smtClean="0">
                <a:solidFill>
                  <a:srgbClr val="FF33CC"/>
                </a:solidFill>
              </a:rPr>
              <a:t>XNOR</a:t>
            </a:r>
            <a:r>
              <a:rPr lang="en-US" sz="2400" smtClean="0"/>
              <a:t>) function, otherwise </a:t>
            </a:r>
            <a:br>
              <a:rPr lang="en-US" sz="2400" smtClean="0"/>
            </a:br>
            <a:r>
              <a:rPr lang="en-US" sz="2400" smtClean="0"/>
              <a:t>known as </a:t>
            </a:r>
            <a:r>
              <a:rPr lang="en-US" sz="2400" i="1" smtClean="0"/>
              <a:t>equivalence</a:t>
            </a:r>
            <a:r>
              <a:rPr lang="en-US" sz="2400" smtClean="0"/>
              <a:t> is: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Strictly speaking, </a:t>
            </a:r>
            <a:r>
              <a:rPr lang="en-US" sz="2800" smtClean="0">
                <a:solidFill>
                  <a:srgbClr val="660066"/>
                </a:solidFill>
              </a:rPr>
              <a:t>XOR</a:t>
            </a:r>
            <a:r>
              <a:rPr lang="en-US" sz="2800" smtClean="0"/>
              <a:t> and </a:t>
            </a:r>
            <a:r>
              <a:rPr lang="en-US" sz="2800" smtClean="0">
                <a:solidFill>
                  <a:srgbClr val="FF33CC"/>
                </a:solidFill>
              </a:rPr>
              <a:t>XNOR</a:t>
            </a:r>
            <a:r>
              <a:rPr lang="en-US" sz="2800" smtClean="0"/>
              <a:t> gates are defined only for </a:t>
            </a:r>
            <a:r>
              <a:rPr lang="en-US" sz="2800" b="1" smtClean="0">
                <a:solidFill>
                  <a:srgbClr val="6600CC"/>
                </a:solidFill>
              </a:rPr>
              <a:t>two inputs</a:t>
            </a:r>
            <a:r>
              <a:rPr lang="en-US" sz="2800" smtClean="0"/>
              <a:t>. For more than two inputs, we use the terminology </a:t>
            </a:r>
            <a:r>
              <a:rPr lang="en-US" sz="2800" smtClean="0">
                <a:solidFill>
                  <a:srgbClr val="6600FF"/>
                </a:solidFill>
              </a:rPr>
              <a:t>odd</a:t>
            </a:r>
            <a:r>
              <a:rPr lang="en-US" sz="2800" smtClean="0"/>
              <a:t> and </a:t>
            </a:r>
            <a:r>
              <a:rPr lang="en-US" sz="2800" smtClean="0">
                <a:solidFill>
                  <a:srgbClr val="FF33CC"/>
                </a:solidFill>
              </a:rPr>
              <a:t>even</a:t>
            </a:r>
            <a:r>
              <a:rPr lang="en-US" sz="2800" smtClean="0"/>
              <a:t> functions (considered later), respectively </a:t>
            </a:r>
          </a:p>
        </p:txBody>
      </p:sp>
      <p:grpSp>
        <p:nvGrpSpPr>
          <p:cNvPr id="21510" name="Group 4"/>
          <p:cNvGrpSpPr>
            <a:grpSpLocks/>
          </p:cNvGrpSpPr>
          <p:nvPr/>
        </p:nvGrpSpPr>
        <p:grpSpPr bwMode="auto">
          <a:xfrm>
            <a:off x="4597400" y="3395663"/>
            <a:ext cx="2787650" cy="466725"/>
            <a:chOff x="2911" y="2270"/>
            <a:chExt cx="1756" cy="294"/>
          </a:xfrm>
        </p:grpSpPr>
        <p:sp>
          <p:nvSpPr>
            <p:cNvPr id="21524" name="Line 5"/>
            <p:cNvSpPr>
              <a:spLocks noChangeShapeType="1"/>
            </p:cNvSpPr>
            <p:nvPr/>
          </p:nvSpPr>
          <p:spPr bwMode="auto">
            <a:xfrm>
              <a:off x="3934" y="2304"/>
              <a:ext cx="15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5" name="Line 6"/>
            <p:cNvSpPr>
              <a:spLocks noChangeShapeType="1"/>
            </p:cNvSpPr>
            <p:nvPr/>
          </p:nvSpPr>
          <p:spPr bwMode="auto">
            <a:xfrm>
              <a:off x="4309" y="2304"/>
              <a:ext cx="15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6" name="Rectangle 7"/>
            <p:cNvSpPr>
              <a:spLocks noChangeArrowheads="1"/>
            </p:cNvSpPr>
            <p:nvPr/>
          </p:nvSpPr>
          <p:spPr bwMode="auto">
            <a:xfrm>
              <a:off x="4505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7" name="Rectangle 8"/>
            <p:cNvSpPr>
              <a:spLocks noChangeArrowheads="1"/>
            </p:cNvSpPr>
            <p:nvPr/>
          </p:nvSpPr>
          <p:spPr bwMode="auto">
            <a:xfrm>
              <a:off x="4306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8" name="Rectangle 9"/>
            <p:cNvSpPr>
              <a:spLocks noChangeArrowheads="1"/>
            </p:cNvSpPr>
            <p:nvPr/>
          </p:nvSpPr>
          <p:spPr bwMode="auto">
            <a:xfrm>
              <a:off x="3932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9" name="Rectangle 10"/>
            <p:cNvSpPr>
              <a:spLocks noChangeArrowheads="1"/>
            </p:cNvSpPr>
            <p:nvPr/>
          </p:nvSpPr>
          <p:spPr bwMode="auto">
            <a:xfrm>
              <a:off x="3732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30" name="Rectangle 11"/>
            <p:cNvSpPr>
              <a:spLocks noChangeArrowheads="1"/>
            </p:cNvSpPr>
            <p:nvPr/>
          </p:nvSpPr>
          <p:spPr bwMode="auto">
            <a:xfrm>
              <a:off x="3331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31" name="Rectangle 12"/>
            <p:cNvSpPr>
              <a:spLocks noChangeArrowheads="1"/>
            </p:cNvSpPr>
            <p:nvPr/>
          </p:nvSpPr>
          <p:spPr bwMode="auto">
            <a:xfrm>
              <a:off x="2911" y="2295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32" name="Rectangle 13"/>
            <p:cNvSpPr>
              <a:spLocks noChangeArrowheads="1"/>
            </p:cNvSpPr>
            <p:nvPr/>
          </p:nvSpPr>
          <p:spPr bwMode="auto">
            <a:xfrm>
              <a:off x="4136" y="2270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33" name="Rectangle 14"/>
            <p:cNvSpPr>
              <a:spLocks noChangeArrowheads="1"/>
            </p:cNvSpPr>
            <p:nvPr/>
          </p:nvSpPr>
          <p:spPr bwMode="auto">
            <a:xfrm>
              <a:off x="3550" y="2270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34" name="Rectangle 15"/>
            <p:cNvSpPr>
              <a:spLocks noChangeArrowheads="1"/>
            </p:cNvSpPr>
            <p:nvPr/>
          </p:nvSpPr>
          <p:spPr bwMode="auto">
            <a:xfrm>
              <a:off x="3115" y="2270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1506" name="Object 16"/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p:oleObj spid="_x0000_s21506" name="Equation" r:id="rId4" imgW="190440" imgH="419040" progId="Equation.3">
              <p:embed/>
            </p:oleObj>
          </a:graphicData>
        </a:graphic>
      </p:graphicFrame>
      <p:grpSp>
        <p:nvGrpSpPr>
          <p:cNvPr id="21511" name="Group 29"/>
          <p:cNvGrpSpPr>
            <a:grpSpLocks/>
          </p:cNvGrpSpPr>
          <p:nvPr/>
        </p:nvGrpSpPr>
        <p:grpSpPr bwMode="auto">
          <a:xfrm>
            <a:off x="4938713" y="4227513"/>
            <a:ext cx="2795587" cy="466725"/>
            <a:chOff x="3162" y="2795"/>
            <a:chExt cx="1761" cy="294"/>
          </a:xfrm>
        </p:grpSpPr>
        <p:sp>
          <p:nvSpPr>
            <p:cNvPr id="21512" name="Rectangle 17"/>
            <p:cNvSpPr>
              <a:spLocks noChangeArrowheads="1"/>
            </p:cNvSpPr>
            <p:nvPr/>
          </p:nvSpPr>
          <p:spPr bwMode="auto">
            <a:xfrm>
              <a:off x="4756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3" name="Rectangle 18"/>
            <p:cNvSpPr>
              <a:spLocks noChangeArrowheads="1"/>
            </p:cNvSpPr>
            <p:nvPr/>
          </p:nvSpPr>
          <p:spPr bwMode="auto">
            <a:xfrm>
              <a:off x="4557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4" name="Rectangle 19"/>
            <p:cNvSpPr>
              <a:spLocks noChangeArrowheads="1"/>
            </p:cNvSpPr>
            <p:nvPr/>
          </p:nvSpPr>
          <p:spPr bwMode="auto">
            <a:xfrm>
              <a:off x="4183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5" name="Rectangle 20"/>
            <p:cNvSpPr>
              <a:spLocks noChangeArrowheads="1"/>
            </p:cNvSpPr>
            <p:nvPr/>
          </p:nvSpPr>
          <p:spPr bwMode="auto">
            <a:xfrm>
              <a:off x="3983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6" name="Rectangle 21"/>
            <p:cNvSpPr>
              <a:spLocks noChangeArrowheads="1"/>
            </p:cNvSpPr>
            <p:nvPr/>
          </p:nvSpPr>
          <p:spPr bwMode="auto">
            <a:xfrm>
              <a:off x="3582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7" name="Rectangle 22"/>
            <p:cNvSpPr>
              <a:spLocks noChangeArrowheads="1"/>
            </p:cNvSpPr>
            <p:nvPr/>
          </p:nvSpPr>
          <p:spPr bwMode="auto">
            <a:xfrm>
              <a:off x="3162" y="2820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8" name="Rectangle 23"/>
            <p:cNvSpPr>
              <a:spLocks noChangeArrowheads="1"/>
            </p:cNvSpPr>
            <p:nvPr/>
          </p:nvSpPr>
          <p:spPr bwMode="auto">
            <a:xfrm>
              <a:off x="4387" y="279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19" name="Rectangle 24"/>
            <p:cNvSpPr>
              <a:spLocks noChangeArrowheads="1"/>
            </p:cNvSpPr>
            <p:nvPr/>
          </p:nvSpPr>
          <p:spPr bwMode="auto">
            <a:xfrm>
              <a:off x="3801" y="279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0" name="Rectangle 25"/>
            <p:cNvSpPr>
              <a:spLocks noChangeArrowheads="1"/>
            </p:cNvSpPr>
            <p:nvPr/>
          </p:nvSpPr>
          <p:spPr bwMode="auto">
            <a:xfrm>
              <a:off x="3366" y="2795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1" name="Line 26"/>
            <p:cNvSpPr>
              <a:spLocks noChangeShapeType="1"/>
            </p:cNvSpPr>
            <p:nvPr/>
          </p:nvSpPr>
          <p:spPr bwMode="auto">
            <a:xfrm>
              <a:off x="3168" y="2832"/>
              <a:ext cx="5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2" name="Line 27"/>
            <p:cNvSpPr>
              <a:spLocks noChangeShapeType="1"/>
            </p:cNvSpPr>
            <p:nvPr/>
          </p:nvSpPr>
          <p:spPr bwMode="auto">
            <a:xfrm>
              <a:off x="4768" y="2832"/>
              <a:ext cx="1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Line 28"/>
            <p:cNvSpPr>
              <a:spLocks noChangeShapeType="1"/>
            </p:cNvSpPr>
            <p:nvPr/>
          </p:nvSpPr>
          <p:spPr bwMode="auto">
            <a:xfrm>
              <a:off x="4552" y="2832"/>
              <a:ext cx="1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481E646-0BAB-4340-BB6E-6A5A7E8BC7C8}" type="slidenum">
              <a:rPr lang="en-US"/>
              <a:pPr/>
              <a:t>121</a:t>
            </a:fld>
            <a:endParaRPr 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61963"/>
            <a:ext cx="7772400" cy="650875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XOR Implementations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19138" y="1314450"/>
            <a:ext cx="8058150" cy="5027613"/>
          </a:xfrm>
        </p:spPr>
        <p:txBody>
          <a:bodyPr/>
          <a:lstStyle/>
          <a:p>
            <a:r>
              <a:rPr lang="en-US" sz="2400" smtClean="0">
                <a:cs typeface="Times New Roman" pitchFamily="18" charset="0"/>
              </a:rPr>
              <a:t>The simple SOP implementation uses the following structure:</a:t>
            </a:r>
          </a:p>
          <a:p>
            <a:endParaRPr lang="en-US" sz="2400" smtClean="0"/>
          </a:p>
          <a:p>
            <a:endParaRPr lang="en-US" sz="2400" smtClean="0"/>
          </a:p>
          <a:p>
            <a:endParaRPr lang="en-US" sz="2400" b="1" smtClean="0">
              <a:cs typeface="Times New Roman" pitchFamily="18" charset="0"/>
            </a:endParaRPr>
          </a:p>
          <a:p>
            <a:endParaRPr lang="en-US" sz="2400" b="1" smtClean="0">
              <a:cs typeface="Times New Roman" pitchFamily="18" charset="0"/>
            </a:endParaRPr>
          </a:p>
          <a:p>
            <a:endParaRPr lang="en-US" sz="2400" b="1" smtClean="0">
              <a:cs typeface="Times New Roman" pitchFamily="18" charset="0"/>
            </a:endParaRPr>
          </a:p>
          <a:p>
            <a:r>
              <a:rPr lang="en-US" sz="2400" b="1" smtClean="0">
                <a:cs typeface="Times New Roman" pitchFamily="18" charset="0"/>
              </a:rPr>
              <a:t>A </a:t>
            </a:r>
            <a:r>
              <a:rPr lang="en-US" sz="2400" b="1" smtClean="0">
                <a:solidFill>
                  <a:srgbClr val="FF0000"/>
                </a:solidFill>
                <a:cs typeface="Times New Roman" pitchFamily="18" charset="0"/>
              </a:rPr>
              <a:t>NAND only</a:t>
            </a:r>
            <a:r>
              <a:rPr lang="en-US" sz="2400" b="1" smtClean="0">
                <a:cs typeface="Times New Roman" pitchFamily="18" charset="0"/>
              </a:rPr>
              <a:t> implementation:</a:t>
            </a:r>
          </a:p>
          <a:p>
            <a:endParaRPr lang="en-US" sz="2400" smtClean="0"/>
          </a:p>
          <a:p>
            <a:endParaRPr lang="en-US" sz="2400" smtClean="0"/>
          </a:p>
        </p:txBody>
      </p:sp>
      <p:sp>
        <p:nvSpPr>
          <p:cNvPr id="22534" name="Line 4"/>
          <p:cNvSpPr>
            <a:spLocks noChangeShapeType="1"/>
          </p:cNvSpPr>
          <p:nvPr/>
        </p:nvSpPr>
        <p:spPr bwMode="auto">
          <a:xfrm>
            <a:off x="5114925" y="2471738"/>
            <a:ext cx="387350" cy="193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5" name="Line 5"/>
          <p:cNvSpPr>
            <a:spLocks noChangeShapeType="1"/>
          </p:cNvSpPr>
          <p:nvPr/>
        </p:nvSpPr>
        <p:spPr bwMode="auto">
          <a:xfrm flipH="1">
            <a:off x="5114925" y="2665413"/>
            <a:ext cx="387350" cy="193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6" name="Line 6"/>
          <p:cNvSpPr>
            <a:spLocks noChangeShapeType="1"/>
          </p:cNvSpPr>
          <p:nvPr/>
        </p:nvSpPr>
        <p:spPr bwMode="auto">
          <a:xfrm flipV="1">
            <a:off x="5114925" y="2471738"/>
            <a:ext cx="1588" cy="3873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7" name="Freeform 7"/>
          <p:cNvSpPr>
            <a:spLocks/>
          </p:cNvSpPr>
          <p:nvPr/>
        </p:nvSpPr>
        <p:spPr bwMode="auto">
          <a:xfrm>
            <a:off x="5511800" y="2619375"/>
            <a:ext cx="90488" cy="92075"/>
          </a:xfrm>
          <a:custGeom>
            <a:avLst/>
            <a:gdLst>
              <a:gd name="T0" fmla="*/ 114 w 114"/>
              <a:gd name="T1" fmla="*/ 58 h 117"/>
              <a:gd name="T2" fmla="*/ 112 w 114"/>
              <a:gd name="T3" fmla="*/ 71 h 117"/>
              <a:gd name="T4" fmla="*/ 107 w 114"/>
              <a:gd name="T5" fmla="*/ 84 h 117"/>
              <a:gd name="T6" fmla="*/ 101 w 114"/>
              <a:gd name="T7" fmla="*/ 96 h 117"/>
              <a:gd name="T8" fmla="*/ 91 w 114"/>
              <a:gd name="T9" fmla="*/ 106 h 117"/>
              <a:gd name="T10" fmla="*/ 79 w 114"/>
              <a:gd name="T11" fmla="*/ 112 h 117"/>
              <a:gd name="T12" fmla="*/ 66 w 114"/>
              <a:gd name="T13" fmla="*/ 115 h 117"/>
              <a:gd name="T14" fmla="*/ 53 w 114"/>
              <a:gd name="T15" fmla="*/ 117 h 117"/>
              <a:gd name="T16" fmla="*/ 40 w 114"/>
              <a:gd name="T17" fmla="*/ 114 h 117"/>
              <a:gd name="T18" fmla="*/ 27 w 114"/>
              <a:gd name="T19" fmla="*/ 109 h 117"/>
              <a:gd name="T20" fmla="*/ 18 w 114"/>
              <a:gd name="T21" fmla="*/ 101 h 117"/>
              <a:gd name="T22" fmla="*/ 9 w 114"/>
              <a:gd name="T23" fmla="*/ 91 h 117"/>
              <a:gd name="T24" fmla="*/ 3 w 114"/>
              <a:gd name="T25" fmla="*/ 78 h 117"/>
              <a:gd name="T26" fmla="*/ 0 w 114"/>
              <a:gd name="T27" fmla="*/ 65 h 117"/>
              <a:gd name="T28" fmla="*/ 0 w 114"/>
              <a:gd name="T29" fmla="*/ 52 h 117"/>
              <a:gd name="T30" fmla="*/ 3 w 114"/>
              <a:gd name="T31" fmla="*/ 39 h 117"/>
              <a:gd name="T32" fmla="*/ 9 w 114"/>
              <a:gd name="T33" fmla="*/ 26 h 117"/>
              <a:gd name="T34" fmla="*/ 18 w 114"/>
              <a:gd name="T35" fmla="*/ 16 h 117"/>
              <a:gd name="T36" fmla="*/ 29 w 114"/>
              <a:gd name="T37" fmla="*/ 8 h 117"/>
              <a:gd name="T38" fmla="*/ 40 w 114"/>
              <a:gd name="T39" fmla="*/ 3 h 117"/>
              <a:gd name="T40" fmla="*/ 53 w 114"/>
              <a:gd name="T41" fmla="*/ 0 h 117"/>
              <a:gd name="T42" fmla="*/ 66 w 114"/>
              <a:gd name="T43" fmla="*/ 2 h 117"/>
              <a:gd name="T44" fmla="*/ 79 w 114"/>
              <a:gd name="T45" fmla="*/ 5 h 117"/>
              <a:gd name="T46" fmla="*/ 91 w 114"/>
              <a:gd name="T47" fmla="*/ 11 h 117"/>
              <a:gd name="T48" fmla="*/ 101 w 114"/>
              <a:gd name="T49" fmla="*/ 21 h 117"/>
              <a:gd name="T50" fmla="*/ 107 w 114"/>
              <a:gd name="T51" fmla="*/ 32 h 117"/>
              <a:gd name="T52" fmla="*/ 112 w 114"/>
              <a:gd name="T53" fmla="*/ 45 h 117"/>
              <a:gd name="T54" fmla="*/ 114 w 114"/>
              <a:gd name="T55" fmla="*/ 58 h 117"/>
              <a:gd name="T56" fmla="*/ 114 w 114"/>
              <a:gd name="T57" fmla="*/ 58 h 11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4"/>
              <a:gd name="T88" fmla="*/ 0 h 117"/>
              <a:gd name="T89" fmla="*/ 114 w 114"/>
              <a:gd name="T90" fmla="*/ 117 h 11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4" h="117">
                <a:moveTo>
                  <a:pt x="114" y="58"/>
                </a:moveTo>
                <a:lnTo>
                  <a:pt x="112" y="71"/>
                </a:lnTo>
                <a:lnTo>
                  <a:pt x="107" y="84"/>
                </a:lnTo>
                <a:lnTo>
                  <a:pt x="101" y="96"/>
                </a:lnTo>
                <a:lnTo>
                  <a:pt x="91" y="106"/>
                </a:lnTo>
                <a:lnTo>
                  <a:pt x="79" y="112"/>
                </a:lnTo>
                <a:lnTo>
                  <a:pt x="66" y="115"/>
                </a:lnTo>
                <a:lnTo>
                  <a:pt x="53" y="117"/>
                </a:lnTo>
                <a:lnTo>
                  <a:pt x="40" y="114"/>
                </a:lnTo>
                <a:lnTo>
                  <a:pt x="27" y="109"/>
                </a:lnTo>
                <a:lnTo>
                  <a:pt x="18" y="101"/>
                </a:lnTo>
                <a:lnTo>
                  <a:pt x="9" y="91"/>
                </a:lnTo>
                <a:lnTo>
                  <a:pt x="3" y="78"/>
                </a:lnTo>
                <a:lnTo>
                  <a:pt x="0" y="65"/>
                </a:lnTo>
                <a:lnTo>
                  <a:pt x="0" y="52"/>
                </a:lnTo>
                <a:lnTo>
                  <a:pt x="3" y="39"/>
                </a:lnTo>
                <a:lnTo>
                  <a:pt x="9" y="26"/>
                </a:lnTo>
                <a:lnTo>
                  <a:pt x="18" y="16"/>
                </a:lnTo>
                <a:lnTo>
                  <a:pt x="29" y="8"/>
                </a:lnTo>
                <a:lnTo>
                  <a:pt x="40" y="3"/>
                </a:lnTo>
                <a:lnTo>
                  <a:pt x="53" y="0"/>
                </a:lnTo>
                <a:lnTo>
                  <a:pt x="66" y="2"/>
                </a:lnTo>
                <a:lnTo>
                  <a:pt x="79" y="5"/>
                </a:lnTo>
                <a:lnTo>
                  <a:pt x="91" y="11"/>
                </a:lnTo>
                <a:lnTo>
                  <a:pt x="101" y="21"/>
                </a:lnTo>
                <a:lnTo>
                  <a:pt x="107" y="32"/>
                </a:lnTo>
                <a:lnTo>
                  <a:pt x="112" y="45"/>
                </a:lnTo>
                <a:lnTo>
                  <a:pt x="114" y="58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Line 8"/>
          <p:cNvSpPr>
            <a:spLocks noChangeShapeType="1"/>
          </p:cNvSpPr>
          <p:nvPr/>
        </p:nvSpPr>
        <p:spPr bwMode="auto">
          <a:xfrm>
            <a:off x="5594350" y="2674938"/>
            <a:ext cx="1127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9" name="Line 9"/>
          <p:cNvSpPr>
            <a:spLocks noChangeShapeType="1"/>
          </p:cNvSpPr>
          <p:nvPr/>
        </p:nvSpPr>
        <p:spPr bwMode="auto">
          <a:xfrm>
            <a:off x="4959350" y="2665413"/>
            <a:ext cx="1555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0" name="Line 10"/>
          <p:cNvSpPr>
            <a:spLocks noChangeShapeType="1"/>
          </p:cNvSpPr>
          <p:nvPr/>
        </p:nvSpPr>
        <p:spPr bwMode="auto">
          <a:xfrm>
            <a:off x="5114925" y="3052763"/>
            <a:ext cx="387350" cy="193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1" name="Line 11"/>
          <p:cNvSpPr>
            <a:spLocks noChangeShapeType="1"/>
          </p:cNvSpPr>
          <p:nvPr/>
        </p:nvSpPr>
        <p:spPr bwMode="auto">
          <a:xfrm flipH="1">
            <a:off x="5114925" y="3246438"/>
            <a:ext cx="387350" cy="1936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2" name="Line 12"/>
          <p:cNvSpPr>
            <a:spLocks noChangeShapeType="1"/>
          </p:cNvSpPr>
          <p:nvPr/>
        </p:nvSpPr>
        <p:spPr bwMode="auto">
          <a:xfrm flipV="1">
            <a:off x="5114925" y="3052763"/>
            <a:ext cx="1588" cy="3873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3" name="Freeform 13"/>
          <p:cNvSpPr>
            <a:spLocks/>
          </p:cNvSpPr>
          <p:nvPr/>
        </p:nvSpPr>
        <p:spPr bwMode="auto">
          <a:xfrm>
            <a:off x="5511800" y="3200400"/>
            <a:ext cx="90488" cy="92075"/>
          </a:xfrm>
          <a:custGeom>
            <a:avLst/>
            <a:gdLst>
              <a:gd name="T0" fmla="*/ 114 w 114"/>
              <a:gd name="T1" fmla="*/ 59 h 117"/>
              <a:gd name="T2" fmla="*/ 112 w 114"/>
              <a:gd name="T3" fmla="*/ 72 h 117"/>
              <a:gd name="T4" fmla="*/ 107 w 114"/>
              <a:gd name="T5" fmla="*/ 85 h 117"/>
              <a:gd name="T6" fmla="*/ 101 w 114"/>
              <a:gd name="T7" fmla="*/ 96 h 117"/>
              <a:gd name="T8" fmla="*/ 91 w 114"/>
              <a:gd name="T9" fmla="*/ 106 h 117"/>
              <a:gd name="T10" fmla="*/ 79 w 114"/>
              <a:gd name="T11" fmla="*/ 112 h 117"/>
              <a:gd name="T12" fmla="*/ 66 w 114"/>
              <a:gd name="T13" fmla="*/ 116 h 117"/>
              <a:gd name="T14" fmla="*/ 53 w 114"/>
              <a:gd name="T15" fmla="*/ 117 h 117"/>
              <a:gd name="T16" fmla="*/ 40 w 114"/>
              <a:gd name="T17" fmla="*/ 114 h 117"/>
              <a:gd name="T18" fmla="*/ 27 w 114"/>
              <a:gd name="T19" fmla="*/ 109 h 117"/>
              <a:gd name="T20" fmla="*/ 18 w 114"/>
              <a:gd name="T21" fmla="*/ 101 h 117"/>
              <a:gd name="T22" fmla="*/ 9 w 114"/>
              <a:gd name="T23" fmla="*/ 91 h 117"/>
              <a:gd name="T24" fmla="*/ 3 w 114"/>
              <a:gd name="T25" fmla="*/ 78 h 117"/>
              <a:gd name="T26" fmla="*/ 0 w 114"/>
              <a:gd name="T27" fmla="*/ 65 h 117"/>
              <a:gd name="T28" fmla="*/ 0 w 114"/>
              <a:gd name="T29" fmla="*/ 52 h 117"/>
              <a:gd name="T30" fmla="*/ 3 w 114"/>
              <a:gd name="T31" fmla="*/ 39 h 117"/>
              <a:gd name="T32" fmla="*/ 9 w 114"/>
              <a:gd name="T33" fmla="*/ 26 h 117"/>
              <a:gd name="T34" fmla="*/ 18 w 114"/>
              <a:gd name="T35" fmla="*/ 17 h 117"/>
              <a:gd name="T36" fmla="*/ 29 w 114"/>
              <a:gd name="T37" fmla="*/ 8 h 117"/>
              <a:gd name="T38" fmla="*/ 40 w 114"/>
              <a:gd name="T39" fmla="*/ 4 h 117"/>
              <a:gd name="T40" fmla="*/ 53 w 114"/>
              <a:gd name="T41" fmla="*/ 0 h 117"/>
              <a:gd name="T42" fmla="*/ 66 w 114"/>
              <a:gd name="T43" fmla="*/ 2 h 117"/>
              <a:gd name="T44" fmla="*/ 79 w 114"/>
              <a:gd name="T45" fmla="*/ 5 h 117"/>
              <a:gd name="T46" fmla="*/ 91 w 114"/>
              <a:gd name="T47" fmla="*/ 12 h 117"/>
              <a:gd name="T48" fmla="*/ 101 w 114"/>
              <a:gd name="T49" fmla="*/ 21 h 117"/>
              <a:gd name="T50" fmla="*/ 107 w 114"/>
              <a:gd name="T51" fmla="*/ 33 h 117"/>
              <a:gd name="T52" fmla="*/ 112 w 114"/>
              <a:gd name="T53" fmla="*/ 46 h 117"/>
              <a:gd name="T54" fmla="*/ 114 w 114"/>
              <a:gd name="T55" fmla="*/ 59 h 117"/>
              <a:gd name="T56" fmla="*/ 114 w 114"/>
              <a:gd name="T57" fmla="*/ 59 h 11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4"/>
              <a:gd name="T88" fmla="*/ 0 h 117"/>
              <a:gd name="T89" fmla="*/ 114 w 114"/>
              <a:gd name="T90" fmla="*/ 117 h 11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4" h="117">
                <a:moveTo>
                  <a:pt x="114" y="59"/>
                </a:moveTo>
                <a:lnTo>
                  <a:pt x="112" y="72"/>
                </a:lnTo>
                <a:lnTo>
                  <a:pt x="107" y="85"/>
                </a:lnTo>
                <a:lnTo>
                  <a:pt x="101" y="96"/>
                </a:lnTo>
                <a:lnTo>
                  <a:pt x="91" y="106"/>
                </a:lnTo>
                <a:lnTo>
                  <a:pt x="79" y="112"/>
                </a:lnTo>
                <a:lnTo>
                  <a:pt x="66" y="116"/>
                </a:lnTo>
                <a:lnTo>
                  <a:pt x="53" y="117"/>
                </a:lnTo>
                <a:lnTo>
                  <a:pt x="40" y="114"/>
                </a:lnTo>
                <a:lnTo>
                  <a:pt x="27" y="109"/>
                </a:lnTo>
                <a:lnTo>
                  <a:pt x="18" y="101"/>
                </a:lnTo>
                <a:lnTo>
                  <a:pt x="9" y="91"/>
                </a:lnTo>
                <a:lnTo>
                  <a:pt x="3" y="78"/>
                </a:lnTo>
                <a:lnTo>
                  <a:pt x="0" y="65"/>
                </a:lnTo>
                <a:lnTo>
                  <a:pt x="0" y="52"/>
                </a:lnTo>
                <a:lnTo>
                  <a:pt x="3" y="39"/>
                </a:lnTo>
                <a:lnTo>
                  <a:pt x="9" y="26"/>
                </a:lnTo>
                <a:lnTo>
                  <a:pt x="18" y="17"/>
                </a:lnTo>
                <a:lnTo>
                  <a:pt x="29" y="8"/>
                </a:lnTo>
                <a:lnTo>
                  <a:pt x="40" y="4"/>
                </a:lnTo>
                <a:lnTo>
                  <a:pt x="53" y="0"/>
                </a:lnTo>
                <a:lnTo>
                  <a:pt x="66" y="2"/>
                </a:lnTo>
                <a:lnTo>
                  <a:pt x="79" y="5"/>
                </a:lnTo>
                <a:lnTo>
                  <a:pt x="91" y="12"/>
                </a:lnTo>
                <a:lnTo>
                  <a:pt x="101" y="21"/>
                </a:lnTo>
                <a:lnTo>
                  <a:pt x="107" y="33"/>
                </a:lnTo>
                <a:lnTo>
                  <a:pt x="112" y="46"/>
                </a:lnTo>
                <a:lnTo>
                  <a:pt x="114" y="59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4" name="Line 14"/>
          <p:cNvSpPr>
            <a:spLocks noChangeShapeType="1"/>
          </p:cNvSpPr>
          <p:nvPr/>
        </p:nvSpPr>
        <p:spPr bwMode="auto">
          <a:xfrm>
            <a:off x="5594350" y="3255963"/>
            <a:ext cx="1127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5" name="Line 15"/>
          <p:cNvSpPr>
            <a:spLocks noChangeShapeType="1"/>
          </p:cNvSpPr>
          <p:nvPr/>
        </p:nvSpPr>
        <p:spPr bwMode="auto">
          <a:xfrm>
            <a:off x="4959350" y="3246438"/>
            <a:ext cx="1555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Freeform 16"/>
          <p:cNvSpPr>
            <a:spLocks/>
          </p:cNvSpPr>
          <p:nvPr/>
        </p:nvSpPr>
        <p:spPr bwMode="auto">
          <a:xfrm>
            <a:off x="6457950" y="2008188"/>
            <a:ext cx="166688" cy="338137"/>
          </a:xfrm>
          <a:custGeom>
            <a:avLst/>
            <a:gdLst>
              <a:gd name="T0" fmla="*/ 0 w 210"/>
              <a:gd name="T1" fmla="*/ 0 h 425"/>
              <a:gd name="T2" fmla="*/ 26 w 210"/>
              <a:gd name="T3" fmla="*/ 1 h 425"/>
              <a:gd name="T4" fmla="*/ 52 w 210"/>
              <a:gd name="T5" fmla="*/ 6 h 425"/>
              <a:gd name="T6" fmla="*/ 78 w 210"/>
              <a:gd name="T7" fmla="*/ 14 h 425"/>
              <a:gd name="T8" fmla="*/ 101 w 210"/>
              <a:gd name="T9" fmla="*/ 27 h 425"/>
              <a:gd name="T10" fmla="*/ 123 w 210"/>
              <a:gd name="T11" fmla="*/ 40 h 425"/>
              <a:gd name="T12" fmla="*/ 143 w 210"/>
              <a:gd name="T13" fmla="*/ 58 h 425"/>
              <a:gd name="T14" fmla="*/ 161 w 210"/>
              <a:gd name="T15" fmla="*/ 78 h 425"/>
              <a:gd name="T16" fmla="*/ 177 w 210"/>
              <a:gd name="T17" fmla="*/ 99 h 425"/>
              <a:gd name="T18" fmla="*/ 190 w 210"/>
              <a:gd name="T19" fmla="*/ 121 h 425"/>
              <a:gd name="T20" fmla="*/ 200 w 210"/>
              <a:gd name="T21" fmla="*/ 147 h 425"/>
              <a:gd name="T22" fmla="*/ 206 w 210"/>
              <a:gd name="T23" fmla="*/ 173 h 425"/>
              <a:gd name="T24" fmla="*/ 210 w 210"/>
              <a:gd name="T25" fmla="*/ 199 h 425"/>
              <a:gd name="T26" fmla="*/ 210 w 210"/>
              <a:gd name="T27" fmla="*/ 225 h 425"/>
              <a:gd name="T28" fmla="*/ 206 w 210"/>
              <a:gd name="T29" fmla="*/ 251 h 425"/>
              <a:gd name="T30" fmla="*/ 200 w 210"/>
              <a:gd name="T31" fmla="*/ 277 h 425"/>
              <a:gd name="T32" fmla="*/ 190 w 210"/>
              <a:gd name="T33" fmla="*/ 303 h 425"/>
              <a:gd name="T34" fmla="*/ 177 w 210"/>
              <a:gd name="T35" fmla="*/ 326 h 425"/>
              <a:gd name="T36" fmla="*/ 161 w 210"/>
              <a:gd name="T37" fmla="*/ 347 h 425"/>
              <a:gd name="T38" fmla="*/ 143 w 210"/>
              <a:gd name="T39" fmla="*/ 367 h 425"/>
              <a:gd name="T40" fmla="*/ 123 w 210"/>
              <a:gd name="T41" fmla="*/ 385 h 425"/>
              <a:gd name="T42" fmla="*/ 101 w 210"/>
              <a:gd name="T43" fmla="*/ 398 h 425"/>
              <a:gd name="T44" fmla="*/ 78 w 210"/>
              <a:gd name="T45" fmla="*/ 411 h 425"/>
              <a:gd name="T46" fmla="*/ 52 w 210"/>
              <a:gd name="T47" fmla="*/ 419 h 425"/>
              <a:gd name="T48" fmla="*/ 26 w 210"/>
              <a:gd name="T49" fmla="*/ 424 h 425"/>
              <a:gd name="T50" fmla="*/ 0 w 210"/>
              <a:gd name="T51" fmla="*/ 425 h 4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0"/>
              <a:gd name="T79" fmla="*/ 0 h 425"/>
              <a:gd name="T80" fmla="*/ 210 w 210"/>
              <a:gd name="T81" fmla="*/ 425 h 4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0" h="425">
                <a:moveTo>
                  <a:pt x="0" y="0"/>
                </a:moveTo>
                <a:lnTo>
                  <a:pt x="26" y="1"/>
                </a:lnTo>
                <a:lnTo>
                  <a:pt x="52" y="6"/>
                </a:lnTo>
                <a:lnTo>
                  <a:pt x="78" y="14"/>
                </a:lnTo>
                <a:lnTo>
                  <a:pt x="101" y="27"/>
                </a:lnTo>
                <a:lnTo>
                  <a:pt x="123" y="40"/>
                </a:lnTo>
                <a:lnTo>
                  <a:pt x="143" y="58"/>
                </a:lnTo>
                <a:lnTo>
                  <a:pt x="161" y="78"/>
                </a:lnTo>
                <a:lnTo>
                  <a:pt x="177" y="99"/>
                </a:lnTo>
                <a:lnTo>
                  <a:pt x="190" y="121"/>
                </a:lnTo>
                <a:lnTo>
                  <a:pt x="200" y="147"/>
                </a:lnTo>
                <a:lnTo>
                  <a:pt x="206" y="173"/>
                </a:lnTo>
                <a:lnTo>
                  <a:pt x="210" y="199"/>
                </a:lnTo>
                <a:lnTo>
                  <a:pt x="210" y="225"/>
                </a:lnTo>
                <a:lnTo>
                  <a:pt x="206" y="251"/>
                </a:lnTo>
                <a:lnTo>
                  <a:pt x="200" y="277"/>
                </a:lnTo>
                <a:lnTo>
                  <a:pt x="190" y="303"/>
                </a:lnTo>
                <a:lnTo>
                  <a:pt x="177" y="326"/>
                </a:lnTo>
                <a:lnTo>
                  <a:pt x="161" y="347"/>
                </a:lnTo>
                <a:lnTo>
                  <a:pt x="143" y="367"/>
                </a:lnTo>
                <a:lnTo>
                  <a:pt x="123" y="385"/>
                </a:lnTo>
                <a:lnTo>
                  <a:pt x="101" y="398"/>
                </a:lnTo>
                <a:lnTo>
                  <a:pt x="78" y="411"/>
                </a:lnTo>
                <a:lnTo>
                  <a:pt x="52" y="419"/>
                </a:lnTo>
                <a:lnTo>
                  <a:pt x="26" y="424"/>
                </a:lnTo>
                <a:lnTo>
                  <a:pt x="0" y="42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7" name="Line 17"/>
          <p:cNvSpPr>
            <a:spLocks noChangeShapeType="1"/>
          </p:cNvSpPr>
          <p:nvPr/>
        </p:nvSpPr>
        <p:spPr bwMode="auto">
          <a:xfrm flipH="1">
            <a:off x="6224588" y="2008188"/>
            <a:ext cx="2540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8" name="Line 18"/>
          <p:cNvSpPr>
            <a:spLocks noChangeShapeType="1"/>
          </p:cNvSpPr>
          <p:nvPr/>
        </p:nvSpPr>
        <p:spPr bwMode="auto">
          <a:xfrm flipH="1">
            <a:off x="6224588" y="2347913"/>
            <a:ext cx="2540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Line 19"/>
          <p:cNvSpPr>
            <a:spLocks noChangeShapeType="1"/>
          </p:cNvSpPr>
          <p:nvPr/>
        </p:nvSpPr>
        <p:spPr bwMode="auto">
          <a:xfrm>
            <a:off x="6224588" y="2008188"/>
            <a:ext cx="1587" cy="3397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0" name="Line 20"/>
          <p:cNvSpPr>
            <a:spLocks noChangeShapeType="1"/>
          </p:cNvSpPr>
          <p:nvPr/>
        </p:nvSpPr>
        <p:spPr bwMode="auto">
          <a:xfrm>
            <a:off x="6045200" y="2065338"/>
            <a:ext cx="16986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1" name="Line 21"/>
          <p:cNvSpPr>
            <a:spLocks noChangeShapeType="1"/>
          </p:cNvSpPr>
          <p:nvPr/>
        </p:nvSpPr>
        <p:spPr bwMode="auto">
          <a:xfrm>
            <a:off x="6045200" y="2276475"/>
            <a:ext cx="16986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2" name="Line 22"/>
          <p:cNvSpPr>
            <a:spLocks noChangeShapeType="1"/>
          </p:cNvSpPr>
          <p:nvPr/>
        </p:nvSpPr>
        <p:spPr bwMode="auto">
          <a:xfrm>
            <a:off x="6637338" y="2190750"/>
            <a:ext cx="10477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3" name="Freeform 23"/>
          <p:cNvSpPr>
            <a:spLocks/>
          </p:cNvSpPr>
          <p:nvPr/>
        </p:nvSpPr>
        <p:spPr bwMode="auto">
          <a:xfrm>
            <a:off x="6457950" y="3478213"/>
            <a:ext cx="166688" cy="338137"/>
          </a:xfrm>
          <a:custGeom>
            <a:avLst/>
            <a:gdLst>
              <a:gd name="T0" fmla="*/ 0 w 210"/>
              <a:gd name="T1" fmla="*/ 0 h 426"/>
              <a:gd name="T2" fmla="*/ 26 w 210"/>
              <a:gd name="T3" fmla="*/ 2 h 426"/>
              <a:gd name="T4" fmla="*/ 52 w 210"/>
              <a:gd name="T5" fmla="*/ 7 h 426"/>
              <a:gd name="T6" fmla="*/ 78 w 210"/>
              <a:gd name="T7" fmla="*/ 15 h 426"/>
              <a:gd name="T8" fmla="*/ 101 w 210"/>
              <a:gd name="T9" fmla="*/ 28 h 426"/>
              <a:gd name="T10" fmla="*/ 123 w 210"/>
              <a:gd name="T11" fmla="*/ 41 h 426"/>
              <a:gd name="T12" fmla="*/ 143 w 210"/>
              <a:gd name="T13" fmla="*/ 59 h 426"/>
              <a:gd name="T14" fmla="*/ 161 w 210"/>
              <a:gd name="T15" fmla="*/ 78 h 426"/>
              <a:gd name="T16" fmla="*/ 177 w 210"/>
              <a:gd name="T17" fmla="*/ 100 h 426"/>
              <a:gd name="T18" fmla="*/ 190 w 210"/>
              <a:gd name="T19" fmla="*/ 122 h 426"/>
              <a:gd name="T20" fmla="*/ 200 w 210"/>
              <a:gd name="T21" fmla="*/ 148 h 426"/>
              <a:gd name="T22" fmla="*/ 206 w 210"/>
              <a:gd name="T23" fmla="*/ 174 h 426"/>
              <a:gd name="T24" fmla="*/ 210 w 210"/>
              <a:gd name="T25" fmla="*/ 200 h 426"/>
              <a:gd name="T26" fmla="*/ 210 w 210"/>
              <a:gd name="T27" fmla="*/ 226 h 426"/>
              <a:gd name="T28" fmla="*/ 206 w 210"/>
              <a:gd name="T29" fmla="*/ 252 h 426"/>
              <a:gd name="T30" fmla="*/ 200 w 210"/>
              <a:gd name="T31" fmla="*/ 278 h 426"/>
              <a:gd name="T32" fmla="*/ 190 w 210"/>
              <a:gd name="T33" fmla="*/ 304 h 426"/>
              <a:gd name="T34" fmla="*/ 177 w 210"/>
              <a:gd name="T35" fmla="*/ 327 h 426"/>
              <a:gd name="T36" fmla="*/ 161 w 210"/>
              <a:gd name="T37" fmla="*/ 348 h 426"/>
              <a:gd name="T38" fmla="*/ 143 w 210"/>
              <a:gd name="T39" fmla="*/ 368 h 426"/>
              <a:gd name="T40" fmla="*/ 123 w 210"/>
              <a:gd name="T41" fmla="*/ 386 h 426"/>
              <a:gd name="T42" fmla="*/ 101 w 210"/>
              <a:gd name="T43" fmla="*/ 399 h 426"/>
              <a:gd name="T44" fmla="*/ 78 w 210"/>
              <a:gd name="T45" fmla="*/ 412 h 426"/>
              <a:gd name="T46" fmla="*/ 52 w 210"/>
              <a:gd name="T47" fmla="*/ 420 h 426"/>
              <a:gd name="T48" fmla="*/ 26 w 210"/>
              <a:gd name="T49" fmla="*/ 425 h 426"/>
              <a:gd name="T50" fmla="*/ 0 w 210"/>
              <a:gd name="T51" fmla="*/ 426 h 42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0"/>
              <a:gd name="T79" fmla="*/ 0 h 426"/>
              <a:gd name="T80" fmla="*/ 210 w 210"/>
              <a:gd name="T81" fmla="*/ 426 h 42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0" h="426">
                <a:moveTo>
                  <a:pt x="0" y="0"/>
                </a:moveTo>
                <a:lnTo>
                  <a:pt x="26" y="2"/>
                </a:lnTo>
                <a:lnTo>
                  <a:pt x="52" y="7"/>
                </a:lnTo>
                <a:lnTo>
                  <a:pt x="78" y="15"/>
                </a:lnTo>
                <a:lnTo>
                  <a:pt x="101" y="28"/>
                </a:lnTo>
                <a:lnTo>
                  <a:pt x="123" y="41"/>
                </a:lnTo>
                <a:lnTo>
                  <a:pt x="143" y="59"/>
                </a:lnTo>
                <a:lnTo>
                  <a:pt x="161" y="78"/>
                </a:lnTo>
                <a:lnTo>
                  <a:pt x="177" y="100"/>
                </a:lnTo>
                <a:lnTo>
                  <a:pt x="190" y="122"/>
                </a:lnTo>
                <a:lnTo>
                  <a:pt x="200" y="148"/>
                </a:lnTo>
                <a:lnTo>
                  <a:pt x="206" y="174"/>
                </a:lnTo>
                <a:lnTo>
                  <a:pt x="210" y="200"/>
                </a:lnTo>
                <a:lnTo>
                  <a:pt x="210" y="226"/>
                </a:lnTo>
                <a:lnTo>
                  <a:pt x="206" y="252"/>
                </a:lnTo>
                <a:lnTo>
                  <a:pt x="200" y="278"/>
                </a:lnTo>
                <a:lnTo>
                  <a:pt x="190" y="304"/>
                </a:lnTo>
                <a:lnTo>
                  <a:pt x="177" y="327"/>
                </a:lnTo>
                <a:lnTo>
                  <a:pt x="161" y="348"/>
                </a:lnTo>
                <a:lnTo>
                  <a:pt x="143" y="368"/>
                </a:lnTo>
                <a:lnTo>
                  <a:pt x="123" y="386"/>
                </a:lnTo>
                <a:lnTo>
                  <a:pt x="101" y="399"/>
                </a:lnTo>
                <a:lnTo>
                  <a:pt x="78" y="412"/>
                </a:lnTo>
                <a:lnTo>
                  <a:pt x="52" y="420"/>
                </a:lnTo>
                <a:lnTo>
                  <a:pt x="26" y="425"/>
                </a:lnTo>
                <a:lnTo>
                  <a:pt x="0" y="426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4" name="Line 24"/>
          <p:cNvSpPr>
            <a:spLocks noChangeShapeType="1"/>
          </p:cNvSpPr>
          <p:nvPr/>
        </p:nvSpPr>
        <p:spPr bwMode="auto">
          <a:xfrm flipH="1">
            <a:off x="6224588" y="3478213"/>
            <a:ext cx="2540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5" name="Line 25"/>
          <p:cNvSpPr>
            <a:spLocks noChangeShapeType="1"/>
          </p:cNvSpPr>
          <p:nvPr/>
        </p:nvSpPr>
        <p:spPr bwMode="auto">
          <a:xfrm flipH="1">
            <a:off x="6224588" y="3817938"/>
            <a:ext cx="2540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6" name="Line 26"/>
          <p:cNvSpPr>
            <a:spLocks noChangeShapeType="1"/>
          </p:cNvSpPr>
          <p:nvPr/>
        </p:nvSpPr>
        <p:spPr bwMode="auto">
          <a:xfrm>
            <a:off x="6224588" y="3478213"/>
            <a:ext cx="1587" cy="3397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7" name="Line 27"/>
          <p:cNvSpPr>
            <a:spLocks noChangeShapeType="1"/>
          </p:cNvSpPr>
          <p:nvPr/>
        </p:nvSpPr>
        <p:spPr bwMode="auto">
          <a:xfrm>
            <a:off x="6045200" y="3535363"/>
            <a:ext cx="16986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8" name="Line 28"/>
          <p:cNvSpPr>
            <a:spLocks noChangeShapeType="1"/>
          </p:cNvSpPr>
          <p:nvPr/>
        </p:nvSpPr>
        <p:spPr bwMode="auto">
          <a:xfrm>
            <a:off x="6045200" y="3746500"/>
            <a:ext cx="16986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59" name="Line 29"/>
          <p:cNvSpPr>
            <a:spLocks noChangeShapeType="1"/>
          </p:cNvSpPr>
          <p:nvPr/>
        </p:nvSpPr>
        <p:spPr bwMode="auto">
          <a:xfrm>
            <a:off x="6637338" y="3662363"/>
            <a:ext cx="10477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0" name="Line 30"/>
          <p:cNvSpPr>
            <a:spLocks noChangeShapeType="1"/>
          </p:cNvSpPr>
          <p:nvPr/>
        </p:nvSpPr>
        <p:spPr bwMode="auto">
          <a:xfrm>
            <a:off x="7078663" y="2828925"/>
            <a:ext cx="16827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1" name="Line 31"/>
          <p:cNvSpPr>
            <a:spLocks noChangeShapeType="1"/>
          </p:cNvSpPr>
          <p:nvPr/>
        </p:nvSpPr>
        <p:spPr bwMode="auto">
          <a:xfrm>
            <a:off x="7056438" y="3082925"/>
            <a:ext cx="1905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2" name="Line 32"/>
          <p:cNvSpPr>
            <a:spLocks noChangeShapeType="1"/>
          </p:cNvSpPr>
          <p:nvPr/>
        </p:nvSpPr>
        <p:spPr bwMode="auto">
          <a:xfrm flipH="1">
            <a:off x="4573588" y="2065338"/>
            <a:ext cx="14732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3" name="Line 33"/>
          <p:cNvSpPr>
            <a:spLocks noChangeShapeType="1"/>
          </p:cNvSpPr>
          <p:nvPr/>
        </p:nvSpPr>
        <p:spPr bwMode="auto">
          <a:xfrm flipH="1">
            <a:off x="5935663" y="2274888"/>
            <a:ext cx="28098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4" name="Line 34"/>
          <p:cNvSpPr>
            <a:spLocks noChangeShapeType="1"/>
          </p:cNvSpPr>
          <p:nvPr/>
        </p:nvSpPr>
        <p:spPr bwMode="auto">
          <a:xfrm>
            <a:off x="5935663" y="2282825"/>
            <a:ext cx="1587" cy="958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5" name="Line 35"/>
          <p:cNvSpPr>
            <a:spLocks noChangeShapeType="1"/>
          </p:cNvSpPr>
          <p:nvPr/>
        </p:nvSpPr>
        <p:spPr bwMode="auto">
          <a:xfrm>
            <a:off x="5681663" y="3249613"/>
            <a:ext cx="26193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6" name="Line 36"/>
          <p:cNvSpPr>
            <a:spLocks noChangeShapeType="1"/>
          </p:cNvSpPr>
          <p:nvPr/>
        </p:nvSpPr>
        <p:spPr bwMode="auto">
          <a:xfrm flipV="1">
            <a:off x="4945063" y="2065338"/>
            <a:ext cx="1587" cy="5984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7" name="Line 37"/>
          <p:cNvSpPr>
            <a:spLocks noChangeShapeType="1"/>
          </p:cNvSpPr>
          <p:nvPr/>
        </p:nvSpPr>
        <p:spPr bwMode="auto">
          <a:xfrm flipH="1">
            <a:off x="4533900" y="3748088"/>
            <a:ext cx="16827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8" name="Line 38"/>
          <p:cNvSpPr>
            <a:spLocks noChangeShapeType="1"/>
          </p:cNvSpPr>
          <p:nvPr/>
        </p:nvSpPr>
        <p:spPr bwMode="auto">
          <a:xfrm>
            <a:off x="5695950" y="2663825"/>
            <a:ext cx="1588" cy="8747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69" name="Line 39"/>
          <p:cNvSpPr>
            <a:spLocks noChangeShapeType="1"/>
          </p:cNvSpPr>
          <p:nvPr/>
        </p:nvSpPr>
        <p:spPr bwMode="auto">
          <a:xfrm flipH="1">
            <a:off x="5697538" y="3538538"/>
            <a:ext cx="5048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0" name="Line 40"/>
          <p:cNvSpPr>
            <a:spLocks noChangeShapeType="1"/>
          </p:cNvSpPr>
          <p:nvPr/>
        </p:nvSpPr>
        <p:spPr bwMode="auto">
          <a:xfrm flipH="1">
            <a:off x="6731000" y="2830513"/>
            <a:ext cx="4032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1" name="Line 41"/>
          <p:cNvSpPr>
            <a:spLocks noChangeShapeType="1"/>
          </p:cNvSpPr>
          <p:nvPr/>
        </p:nvSpPr>
        <p:spPr bwMode="auto">
          <a:xfrm>
            <a:off x="6738938" y="2189163"/>
            <a:ext cx="1587" cy="6334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2" name="Line 42"/>
          <p:cNvSpPr>
            <a:spLocks noChangeShapeType="1"/>
          </p:cNvSpPr>
          <p:nvPr/>
        </p:nvSpPr>
        <p:spPr bwMode="auto">
          <a:xfrm flipV="1">
            <a:off x="6745288" y="3090863"/>
            <a:ext cx="1587" cy="571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3" name="Line 43"/>
          <p:cNvSpPr>
            <a:spLocks noChangeShapeType="1"/>
          </p:cNvSpPr>
          <p:nvPr/>
        </p:nvSpPr>
        <p:spPr bwMode="auto">
          <a:xfrm>
            <a:off x="6751638" y="3084513"/>
            <a:ext cx="411162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4" name="Line 44"/>
          <p:cNvSpPr>
            <a:spLocks noChangeShapeType="1"/>
          </p:cNvSpPr>
          <p:nvPr/>
        </p:nvSpPr>
        <p:spPr bwMode="auto">
          <a:xfrm>
            <a:off x="4945063" y="3249613"/>
            <a:ext cx="1587" cy="4984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5" name="Freeform 45"/>
          <p:cNvSpPr>
            <a:spLocks/>
          </p:cNvSpPr>
          <p:nvPr/>
        </p:nvSpPr>
        <p:spPr bwMode="auto">
          <a:xfrm>
            <a:off x="4902200" y="2035175"/>
            <a:ext cx="73025" cy="71438"/>
          </a:xfrm>
          <a:custGeom>
            <a:avLst/>
            <a:gdLst>
              <a:gd name="T0" fmla="*/ 91 w 91"/>
              <a:gd name="T1" fmla="*/ 45 h 91"/>
              <a:gd name="T2" fmla="*/ 89 w 91"/>
              <a:gd name="T3" fmla="*/ 58 h 91"/>
              <a:gd name="T4" fmla="*/ 84 w 91"/>
              <a:gd name="T5" fmla="*/ 70 h 91"/>
              <a:gd name="T6" fmla="*/ 76 w 91"/>
              <a:gd name="T7" fmla="*/ 78 h 91"/>
              <a:gd name="T8" fmla="*/ 66 w 91"/>
              <a:gd name="T9" fmla="*/ 86 h 91"/>
              <a:gd name="T10" fmla="*/ 55 w 91"/>
              <a:gd name="T11" fmla="*/ 89 h 91"/>
              <a:gd name="T12" fmla="*/ 42 w 91"/>
              <a:gd name="T13" fmla="*/ 91 h 91"/>
              <a:gd name="T14" fmla="*/ 31 w 91"/>
              <a:gd name="T15" fmla="*/ 87 h 91"/>
              <a:gd name="T16" fmla="*/ 19 w 91"/>
              <a:gd name="T17" fmla="*/ 83 h 91"/>
              <a:gd name="T18" fmla="*/ 9 w 91"/>
              <a:gd name="T19" fmla="*/ 74 h 91"/>
              <a:gd name="T20" fmla="*/ 3 w 91"/>
              <a:gd name="T21" fmla="*/ 63 h 91"/>
              <a:gd name="T22" fmla="*/ 0 w 91"/>
              <a:gd name="T23" fmla="*/ 52 h 91"/>
              <a:gd name="T24" fmla="*/ 0 w 91"/>
              <a:gd name="T25" fmla="*/ 39 h 91"/>
              <a:gd name="T26" fmla="*/ 3 w 91"/>
              <a:gd name="T27" fmla="*/ 27 h 91"/>
              <a:gd name="T28" fmla="*/ 9 w 91"/>
              <a:gd name="T29" fmla="*/ 16 h 91"/>
              <a:gd name="T30" fmla="*/ 19 w 91"/>
              <a:gd name="T31" fmla="*/ 8 h 91"/>
              <a:gd name="T32" fmla="*/ 31 w 91"/>
              <a:gd name="T33" fmla="*/ 3 h 91"/>
              <a:gd name="T34" fmla="*/ 42 w 91"/>
              <a:gd name="T35" fmla="*/ 0 h 91"/>
              <a:gd name="T36" fmla="*/ 55 w 91"/>
              <a:gd name="T37" fmla="*/ 1 h 91"/>
              <a:gd name="T38" fmla="*/ 66 w 91"/>
              <a:gd name="T39" fmla="*/ 5 h 91"/>
              <a:gd name="T40" fmla="*/ 76 w 91"/>
              <a:gd name="T41" fmla="*/ 13 h 91"/>
              <a:gd name="T42" fmla="*/ 84 w 91"/>
              <a:gd name="T43" fmla="*/ 21 h 91"/>
              <a:gd name="T44" fmla="*/ 89 w 91"/>
              <a:gd name="T45" fmla="*/ 32 h 91"/>
              <a:gd name="T46" fmla="*/ 91 w 91"/>
              <a:gd name="T47" fmla="*/ 45 h 91"/>
              <a:gd name="T48" fmla="*/ 91 w 91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1"/>
              <a:gd name="T76" fmla="*/ 0 h 91"/>
              <a:gd name="T77" fmla="*/ 91 w 91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1" h="91">
                <a:moveTo>
                  <a:pt x="91" y="45"/>
                </a:moveTo>
                <a:lnTo>
                  <a:pt x="89" y="58"/>
                </a:lnTo>
                <a:lnTo>
                  <a:pt x="84" y="70"/>
                </a:lnTo>
                <a:lnTo>
                  <a:pt x="76" y="78"/>
                </a:lnTo>
                <a:lnTo>
                  <a:pt x="66" y="86"/>
                </a:lnTo>
                <a:lnTo>
                  <a:pt x="55" y="89"/>
                </a:lnTo>
                <a:lnTo>
                  <a:pt x="42" y="91"/>
                </a:lnTo>
                <a:lnTo>
                  <a:pt x="31" y="87"/>
                </a:lnTo>
                <a:lnTo>
                  <a:pt x="19" y="83"/>
                </a:lnTo>
                <a:lnTo>
                  <a:pt x="9" y="74"/>
                </a:lnTo>
                <a:lnTo>
                  <a:pt x="3" y="63"/>
                </a:lnTo>
                <a:lnTo>
                  <a:pt x="0" y="52"/>
                </a:lnTo>
                <a:lnTo>
                  <a:pt x="0" y="39"/>
                </a:lnTo>
                <a:lnTo>
                  <a:pt x="3" y="27"/>
                </a:lnTo>
                <a:lnTo>
                  <a:pt x="9" y="16"/>
                </a:lnTo>
                <a:lnTo>
                  <a:pt x="19" y="8"/>
                </a:lnTo>
                <a:lnTo>
                  <a:pt x="31" y="3"/>
                </a:lnTo>
                <a:lnTo>
                  <a:pt x="42" y="0"/>
                </a:lnTo>
                <a:lnTo>
                  <a:pt x="55" y="1"/>
                </a:lnTo>
                <a:lnTo>
                  <a:pt x="66" y="5"/>
                </a:lnTo>
                <a:lnTo>
                  <a:pt x="76" y="13"/>
                </a:lnTo>
                <a:lnTo>
                  <a:pt x="84" y="21"/>
                </a:lnTo>
                <a:lnTo>
                  <a:pt x="89" y="32"/>
                </a:lnTo>
                <a:lnTo>
                  <a:pt x="91" y="45"/>
                </a:lnTo>
                <a:close/>
              </a:path>
            </a:pathLst>
          </a:cu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6" name="Freeform 46"/>
          <p:cNvSpPr>
            <a:spLocks/>
          </p:cNvSpPr>
          <p:nvPr/>
        </p:nvSpPr>
        <p:spPr bwMode="auto">
          <a:xfrm>
            <a:off x="4902200" y="2035175"/>
            <a:ext cx="73025" cy="71438"/>
          </a:xfrm>
          <a:custGeom>
            <a:avLst/>
            <a:gdLst>
              <a:gd name="T0" fmla="*/ 91 w 91"/>
              <a:gd name="T1" fmla="*/ 45 h 91"/>
              <a:gd name="T2" fmla="*/ 89 w 91"/>
              <a:gd name="T3" fmla="*/ 58 h 91"/>
              <a:gd name="T4" fmla="*/ 84 w 91"/>
              <a:gd name="T5" fmla="*/ 70 h 91"/>
              <a:gd name="T6" fmla="*/ 76 w 91"/>
              <a:gd name="T7" fmla="*/ 78 h 91"/>
              <a:gd name="T8" fmla="*/ 66 w 91"/>
              <a:gd name="T9" fmla="*/ 86 h 91"/>
              <a:gd name="T10" fmla="*/ 55 w 91"/>
              <a:gd name="T11" fmla="*/ 89 h 91"/>
              <a:gd name="T12" fmla="*/ 42 w 91"/>
              <a:gd name="T13" fmla="*/ 91 h 91"/>
              <a:gd name="T14" fmla="*/ 31 w 91"/>
              <a:gd name="T15" fmla="*/ 87 h 91"/>
              <a:gd name="T16" fmla="*/ 19 w 91"/>
              <a:gd name="T17" fmla="*/ 83 h 91"/>
              <a:gd name="T18" fmla="*/ 9 w 91"/>
              <a:gd name="T19" fmla="*/ 74 h 91"/>
              <a:gd name="T20" fmla="*/ 3 w 91"/>
              <a:gd name="T21" fmla="*/ 63 h 91"/>
              <a:gd name="T22" fmla="*/ 0 w 91"/>
              <a:gd name="T23" fmla="*/ 52 h 91"/>
              <a:gd name="T24" fmla="*/ 0 w 91"/>
              <a:gd name="T25" fmla="*/ 39 h 91"/>
              <a:gd name="T26" fmla="*/ 3 w 91"/>
              <a:gd name="T27" fmla="*/ 27 h 91"/>
              <a:gd name="T28" fmla="*/ 9 w 91"/>
              <a:gd name="T29" fmla="*/ 16 h 91"/>
              <a:gd name="T30" fmla="*/ 19 w 91"/>
              <a:gd name="T31" fmla="*/ 8 h 91"/>
              <a:gd name="T32" fmla="*/ 31 w 91"/>
              <a:gd name="T33" fmla="*/ 3 h 91"/>
              <a:gd name="T34" fmla="*/ 42 w 91"/>
              <a:gd name="T35" fmla="*/ 0 h 91"/>
              <a:gd name="T36" fmla="*/ 55 w 91"/>
              <a:gd name="T37" fmla="*/ 1 h 91"/>
              <a:gd name="T38" fmla="*/ 66 w 91"/>
              <a:gd name="T39" fmla="*/ 5 h 91"/>
              <a:gd name="T40" fmla="*/ 76 w 91"/>
              <a:gd name="T41" fmla="*/ 13 h 91"/>
              <a:gd name="T42" fmla="*/ 84 w 91"/>
              <a:gd name="T43" fmla="*/ 21 h 91"/>
              <a:gd name="T44" fmla="*/ 89 w 91"/>
              <a:gd name="T45" fmla="*/ 32 h 91"/>
              <a:gd name="T46" fmla="*/ 91 w 91"/>
              <a:gd name="T47" fmla="*/ 45 h 91"/>
              <a:gd name="T48" fmla="*/ 91 w 91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1"/>
              <a:gd name="T76" fmla="*/ 0 h 91"/>
              <a:gd name="T77" fmla="*/ 91 w 91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1" h="91">
                <a:moveTo>
                  <a:pt x="91" y="45"/>
                </a:moveTo>
                <a:lnTo>
                  <a:pt x="89" y="58"/>
                </a:lnTo>
                <a:lnTo>
                  <a:pt x="84" y="70"/>
                </a:lnTo>
                <a:lnTo>
                  <a:pt x="76" y="78"/>
                </a:lnTo>
                <a:lnTo>
                  <a:pt x="66" y="86"/>
                </a:lnTo>
                <a:lnTo>
                  <a:pt x="55" y="89"/>
                </a:lnTo>
                <a:lnTo>
                  <a:pt x="42" y="91"/>
                </a:lnTo>
                <a:lnTo>
                  <a:pt x="31" y="87"/>
                </a:lnTo>
                <a:lnTo>
                  <a:pt x="19" y="83"/>
                </a:lnTo>
                <a:lnTo>
                  <a:pt x="9" y="74"/>
                </a:lnTo>
                <a:lnTo>
                  <a:pt x="3" y="63"/>
                </a:lnTo>
                <a:lnTo>
                  <a:pt x="0" y="52"/>
                </a:lnTo>
                <a:lnTo>
                  <a:pt x="0" y="39"/>
                </a:lnTo>
                <a:lnTo>
                  <a:pt x="3" y="27"/>
                </a:lnTo>
                <a:lnTo>
                  <a:pt x="9" y="16"/>
                </a:lnTo>
                <a:lnTo>
                  <a:pt x="19" y="8"/>
                </a:lnTo>
                <a:lnTo>
                  <a:pt x="31" y="3"/>
                </a:lnTo>
                <a:lnTo>
                  <a:pt x="42" y="0"/>
                </a:lnTo>
                <a:lnTo>
                  <a:pt x="55" y="1"/>
                </a:lnTo>
                <a:lnTo>
                  <a:pt x="66" y="5"/>
                </a:lnTo>
                <a:lnTo>
                  <a:pt x="76" y="13"/>
                </a:lnTo>
                <a:lnTo>
                  <a:pt x="84" y="21"/>
                </a:lnTo>
                <a:lnTo>
                  <a:pt x="89" y="32"/>
                </a:lnTo>
                <a:lnTo>
                  <a:pt x="91" y="4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7" name="Freeform 47"/>
          <p:cNvSpPr>
            <a:spLocks/>
          </p:cNvSpPr>
          <p:nvPr/>
        </p:nvSpPr>
        <p:spPr bwMode="auto">
          <a:xfrm>
            <a:off x="4905375" y="3700463"/>
            <a:ext cx="73025" cy="71437"/>
          </a:xfrm>
          <a:custGeom>
            <a:avLst/>
            <a:gdLst>
              <a:gd name="T0" fmla="*/ 91 w 91"/>
              <a:gd name="T1" fmla="*/ 45 h 91"/>
              <a:gd name="T2" fmla="*/ 90 w 91"/>
              <a:gd name="T3" fmla="*/ 58 h 91"/>
              <a:gd name="T4" fmla="*/ 85 w 91"/>
              <a:gd name="T5" fmla="*/ 70 h 91"/>
              <a:gd name="T6" fmla="*/ 77 w 91"/>
              <a:gd name="T7" fmla="*/ 78 h 91"/>
              <a:gd name="T8" fmla="*/ 67 w 91"/>
              <a:gd name="T9" fmla="*/ 86 h 91"/>
              <a:gd name="T10" fmla="*/ 55 w 91"/>
              <a:gd name="T11" fmla="*/ 89 h 91"/>
              <a:gd name="T12" fmla="*/ 42 w 91"/>
              <a:gd name="T13" fmla="*/ 91 h 91"/>
              <a:gd name="T14" fmla="*/ 31 w 91"/>
              <a:gd name="T15" fmla="*/ 88 h 91"/>
              <a:gd name="T16" fmla="*/ 20 w 91"/>
              <a:gd name="T17" fmla="*/ 83 h 91"/>
              <a:gd name="T18" fmla="*/ 10 w 91"/>
              <a:gd name="T19" fmla="*/ 75 h 91"/>
              <a:gd name="T20" fmla="*/ 3 w 91"/>
              <a:gd name="T21" fmla="*/ 63 h 91"/>
              <a:gd name="T22" fmla="*/ 0 w 91"/>
              <a:gd name="T23" fmla="*/ 52 h 91"/>
              <a:gd name="T24" fmla="*/ 0 w 91"/>
              <a:gd name="T25" fmla="*/ 39 h 91"/>
              <a:gd name="T26" fmla="*/ 3 w 91"/>
              <a:gd name="T27" fmla="*/ 28 h 91"/>
              <a:gd name="T28" fmla="*/ 10 w 91"/>
              <a:gd name="T29" fmla="*/ 16 h 91"/>
              <a:gd name="T30" fmla="*/ 20 w 91"/>
              <a:gd name="T31" fmla="*/ 8 h 91"/>
              <a:gd name="T32" fmla="*/ 31 w 91"/>
              <a:gd name="T33" fmla="*/ 3 h 91"/>
              <a:gd name="T34" fmla="*/ 42 w 91"/>
              <a:gd name="T35" fmla="*/ 0 h 91"/>
              <a:gd name="T36" fmla="*/ 55 w 91"/>
              <a:gd name="T37" fmla="*/ 2 h 91"/>
              <a:gd name="T38" fmla="*/ 67 w 91"/>
              <a:gd name="T39" fmla="*/ 5 h 91"/>
              <a:gd name="T40" fmla="*/ 77 w 91"/>
              <a:gd name="T41" fmla="*/ 13 h 91"/>
              <a:gd name="T42" fmla="*/ 85 w 91"/>
              <a:gd name="T43" fmla="*/ 21 h 91"/>
              <a:gd name="T44" fmla="*/ 90 w 91"/>
              <a:gd name="T45" fmla="*/ 32 h 91"/>
              <a:gd name="T46" fmla="*/ 91 w 91"/>
              <a:gd name="T47" fmla="*/ 45 h 91"/>
              <a:gd name="T48" fmla="*/ 91 w 91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1"/>
              <a:gd name="T76" fmla="*/ 0 h 91"/>
              <a:gd name="T77" fmla="*/ 91 w 91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1" h="91">
                <a:moveTo>
                  <a:pt x="91" y="45"/>
                </a:moveTo>
                <a:lnTo>
                  <a:pt x="90" y="58"/>
                </a:lnTo>
                <a:lnTo>
                  <a:pt x="85" y="70"/>
                </a:lnTo>
                <a:lnTo>
                  <a:pt x="77" y="78"/>
                </a:lnTo>
                <a:lnTo>
                  <a:pt x="67" y="86"/>
                </a:lnTo>
                <a:lnTo>
                  <a:pt x="55" y="89"/>
                </a:lnTo>
                <a:lnTo>
                  <a:pt x="42" y="91"/>
                </a:lnTo>
                <a:lnTo>
                  <a:pt x="31" y="88"/>
                </a:lnTo>
                <a:lnTo>
                  <a:pt x="20" y="83"/>
                </a:lnTo>
                <a:lnTo>
                  <a:pt x="10" y="75"/>
                </a:lnTo>
                <a:lnTo>
                  <a:pt x="3" y="63"/>
                </a:lnTo>
                <a:lnTo>
                  <a:pt x="0" y="52"/>
                </a:lnTo>
                <a:lnTo>
                  <a:pt x="0" y="39"/>
                </a:lnTo>
                <a:lnTo>
                  <a:pt x="3" y="28"/>
                </a:lnTo>
                <a:lnTo>
                  <a:pt x="10" y="16"/>
                </a:lnTo>
                <a:lnTo>
                  <a:pt x="20" y="8"/>
                </a:lnTo>
                <a:lnTo>
                  <a:pt x="31" y="3"/>
                </a:lnTo>
                <a:lnTo>
                  <a:pt x="42" y="0"/>
                </a:lnTo>
                <a:lnTo>
                  <a:pt x="55" y="2"/>
                </a:lnTo>
                <a:lnTo>
                  <a:pt x="67" y="5"/>
                </a:lnTo>
                <a:lnTo>
                  <a:pt x="77" y="13"/>
                </a:lnTo>
                <a:lnTo>
                  <a:pt x="85" y="21"/>
                </a:lnTo>
                <a:lnTo>
                  <a:pt x="90" y="32"/>
                </a:lnTo>
                <a:lnTo>
                  <a:pt x="91" y="45"/>
                </a:lnTo>
                <a:close/>
              </a:path>
            </a:pathLst>
          </a:cu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8" name="Freeform 48"/>
          <p:cNvSpPr>
            <a:spLocks/>
          </p:cNvSpPr>
          <p:nvPr/>
        </p:nvSpPr>
        <p:spPr bwMode="auto">
          <a:xfrm>
            <a:off x="4905375" y="3700463"/>
            <a:ext cx="73025" cy="71437"/>
          </a:xfrm>
          <a:custGeom>
            <a:avLst/>
            <a:gdLst>
              <a:gd name="T0" fmla="*/ 91 w 91"/>
              <a:gd name="T1" fmla="*/ 45 h 91"/>
              <a:gd name="T2" fmla="*/ 90 w 91"/>
              <a:gd name="T3" fmla="*/ 58 h 91"/>
              <a:gd name="T4" fmla="*/ 85 w 91"/>
              <a:gd name="T5" fmla="*/ 70 h 91"/>
              <a:gd name="T6" fmla="*/ 77 w 91"/>
              <a:gd name="T7" fmla="*/ 78 h 91"/>
              <a:gd name="T8" fmla="*/ 67 w 91"/>
              <a:gd name="T9" fmla="*/ 86 h 91"/>
              <a:gd name="T10" fmla="*/ 55 w 91"/>
              <a:gd name="T11" fmla="*/ 89 h 91"/>
              <a:gd name="T12" fmla="*/ 42 w 91"/>
              <a:gd name="T13" fmla="*/ 91 h 91"/>
              <a:gd name="T14" fmla="*/ 31 w 91"/>
              <a:gd name="T15" fmla="*/ 88 h 91"/>
              <a:gd name="T16" fmla="*/ 20 w 91"/>
              <a:gd name="T17" fmla="*/ 83 h 91"/>
              <a:gd name="T18" fmla="*/ 10 w 91"/>
              <a:gd name="T19" fmla="*/ 75 h 91"/>
              <a:gd name="T20" fmla="*/ 3 w 91"/>
              <a:gd name="T21" fmla="*/ 63 h 91"/>
              <a:gd name="T22" fmla="*/ 0 w 91"/>
              <a:gd name="T23" fmla="*/ 52 h 91"/>
              <a:gd name="T24" fmla="*/ 0 w 91"/>
              <a:gd name="T25" fmla="*/ 39 h 91"/>
              <a:gd name="T26" fmla="*/ 3 w 91"/>
              <a:gd name="T27" fmla="*/ 28 h 91"/>
              <a:gd name="T28" fmla="*/ 10 w 91"/>
              <a:gd name="T29" fmla="*/ 16 h 91"/>
              <a:gd name="T30" fmla="*/ 20 w 91"/>
              <a:gd name="T31" fmla="*/ 8 h 91"/>
              <a:gd name="T32" fmla="*/ 31 w 91"/>
              <a:gd name="T33" fmla="*/ 3 h 91"/>
              <a:gd name="T34" fmla="*/ 42 w 91"/>
              <a:gd name="T35" fmla="*/ 0 h 91"/>
              <a:gd name="T36" fmla="*/ 55 w 91"/>
              <a:gd name="T37" fmla="*/ 2 h 91"/>
              <a:gd name="T38" fmla="*/ 67 w 91"/>
              <a:gd name="T39" fmla="*/ 5 h 91"/>
              <a:gd name="T40" fmla="*/ 77 w 91"/>
              <a:gd name="T41" fmla="*/ 13 h 91"/>
              <a:gd name="T42" fmla="*/ 85 w 91"/>
              <a:gd name="T43" fmla="*/ 21 h 91"/>
              <a:gd name="T44" fmla="*/ 90 w 91"/>
              <a:gd name="T45" fmla="*/ 32 h 91"/>
              <a:gd name="T46" fmla="*/ 91 w 91"/>
              <a:gd name="T47" fmla="*/ 45 h 91"/>
              <a:gd name="T48" fmla="*/ 91 w 91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1"/>
              <a:gd name="T76" fmla="*/ 0 h 91"/>
              <a:gd name="T77" fmla="*/ 91 w 91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1" h="91">
                <a:moveTo>
                  <a:pt x="91" y="45"/>
                </a:moveTo>
                <a:lnTo>
                  <a:pt x="90" y="58"/>
                </a:lnTo>
                <a:lnTo>
                  <a:pt x="85" y="70"/>
                </a:lnTo>
                <a:lnTo>
                  <a:pt x="77" y="78"/>
                </a:lnTo>
                <a:lnTo>
                  <a:pt x="67" y="86"/>
                </a:lnTo>
                <a:lnTo>
                  <a:pt x="55" y="89"/>
                </a:lnTo>
                <a:lnTo>
                  <a:pt x="42" y="91"/>
                </a:lnTo>
                <a:lnTo>
                  <a:pt x="31" y="88"/>
                </a:lnTo>
                <a:lnTo>
                  <a:pt x="20" y="83"/>
                </a:lnTo>
                <a:lnTo>
                  <a:pt x="10" y="75"/>
                </a:lnTo>
                <a:lnTo>
                  <a:pt x="3" y="63"/>
                </a:lnTo>
                <a:lnTo>
                  <a:pt x="0" y="52"/>
                </a:lnTo>
                <a:lnTo>
                  <a:pt x="0" y="39"/>
                </a:lnTo>
                <a:lnTo>
                  <a:pt x="3" y="28"/>
                </a:lnTo>
                <a:lnTo>
                  <a:pt x="10" y="16"/>
                </a:lnTo>
                <a:lnTo>
                  <a:pt x="20" y="8"/>
                </a:lnTo>
                <a:lnTo>
                  <a:pt x="31" y="3"/>
                </a:lnTo>
                <a:lnTo>
                  <a:pt x="42" y="0"/>
                </a:lnTo>
                <a:lnTo>
                  <a:pt x="55" y="2"/>
                </a:lnTo>
                <a:lnTo>
                  <a:pt x="67" y="5"/>
                </a:lnTo>
                <a:lnTo>
                  <a:pt x="77" y="13"/>
                </a:lnTo>
                <a:lnTo>
                  <a:pt x="85" y="21"/>
                </a:lnTo>
                <a:lnTo>
                  <a:pt x="90" y="32"/>
                </a:lnTo>
                <a:lnTo>
                  <a:pt x="91" y="4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79" name="Rectangle 49"/>
          <p:cNvSpPr>
            <a:spLocks noChangeArrowheads="1"/>
          </p:cNvSpPr>
          <p:nvPr/>
        </p:nvSpPr>
        <p:spPr bwMode="auto">
          <a:xfrm>
            <a:off x="4378325" y="1952625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22580" name="Rectangle 50"/>
          <p:cNvSpPr>
            <a:spLocks noChangeArrowheads="1"/>
          </p:cNvSpPr>
          <p:nvPr/>
        </p:nvSpPr>
        <p:spPr bwMode="auto">
          <a:xfrm>
            <a:off x="4365625" y="3609975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>
                <a:solidFill>
                  <a:srgbClr val="000000"/>
                </a:solidFill>
              </a:rPr>
              <a:t>Y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22581" name="Rectangle 51"/>
          <p:cNvSpPr>
            <a:spLocks noChangeArrowheads="1"/>
          </p:cNvSpPr>
          <p:nvPr/>
        </p:nvSpPr>
        <p:spPr bwMode="auto">
          <a:xfrm>
            <a:off x="8404225" y="3873500"/>
            <a:ext cx="8572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200" b="0">
                <a:solidFill>
                  <a:srgbClr val="000000"/>
                </a:solidFill>
              </a:rPr>
              <a:t> </a:t>
            </a:r>
            <a:endParaRPr lang="en-US" sz="2800" b="0">
              <a:solidFill>
                <a:schemeClr val="tx1"/>
              </a:solidFill>
            </a:endParaRPr>
          </a:p>
        </p:txBody>
      </p:sp>
      <p:sp>
        <p:nvSpPr>
          <p:cNvPr id="22582" name="Line 52"/>
          <p:cNvSpPr>
            <a:spLocks noChangeShapeType="1"/>
          </p:cNvSpPr>
          <p:nvPr/>
        </p:nvSpPr>
        <p:spPr bwMode="auto">
          <a:xfrm flipH="1">
            <a:off x="4462463" y="4573588"/>
            <a:ext cx="154463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3" name="Line 53"/>
          <p:cNvSpPr>
            <a:spLocks noChangeShapeType="1"/>
          </p:cNvSpPr>
          <p:nvPr/>
        </p:nvSpPr>
        <p:spPr bwMode="auto">
          <a:xfrm flipH="1">
            <a:off x="4433888" y="6234113"/>
            <a:ext cx="151288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4" name="Line 54"/>
          <p:cNvSpPr>
            <a:spLocks noChangeShapeType="1"/>
          </p:cNvSpPr>
          <p:nvPr/>
        </p:nvSpPr>
        <p:spPr bwMode="auto">
          <a:xfrm flipH="1">
            <a:off x="6756400" y="5353050"/>
            <a:ext cx="42227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5" name="Line 55"/>
          <p:cNvSpPr>
            <a:spLocks noChangeShapeType="1"/>
          </p:cNvSpPr>
          <p:nvPr/>
        </p:nvSpPr>
        <p:spPr bwMode="auto">
          <a:xfrm>
            <a:off x="6746875" y="4711700"/>
            <a:ext cx="1588" cy="63341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6" name="Line 56"/>
          <p:cNvSpPr>
            <a:spLocks noChangeShapeType="1"/>
          </p:cNvSpPr>
          <p:nvPr/>
        </p:nvSpPr>
        <p:spPr bwMode="auto">
          <a:xfrm flipV="1">
            <a:off x="6753225" y="5570538"/>
            <a:ext cx="1588" cy="56991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7" name="Line 57"/>
          <p:cNvSpPr>
            <a:spLocks noChangeShapeType="1"/>
          </p:cNvSpPr>
          <p:nvPr/>
        </p:nvSpPr>
        <p:spPr bwMode="auto">
          <a:xfrm>
            <a:off x="6746875" y="5557838"/>
            <a:ext cx="431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8" name="Freeform 58"/>
          <p:cNvSpPr>
            <a:spLocks/>
          </p:cNvSpPr>
          <p:nvPr/>
        </p:nvSpPr>
        <p:spPr bwMode="auto">
          <a:xfrm>
            <a:off x="4822825" y="4537075"/>
            <a:ext cx="76200" cy="71438"/>
          </a:xfrm>
          <a:custGeom>
            <a:avLst/>
            <a:gdLst>
              <a:gd name="T0" fmla="*/ 96 w 96"/>
              <a:gd name="T1" fmla="*/ 45 h 90"/>
              <a:gd name="T2" fmla="*/ 94 w 96"/>
              <a:gd name="T3" fmla="*/ 58 h 90"/>
              <a:gd name="T4" fmla="*/ 89 w 96"/>
              <a:gd name="T5" fmla="*/ 69 h 90"/>
              <a:gd name="T6" fmla="*/ 81 w 96"/>
              <a:gd name="T7" fmla="*/ 77 h 90"/>
              <a:gd name="T8" fmla="*/ 70 w 96"/>
              <a:gd name="T9" fmla="*/ 86 h 90"/>
              <a:gd name="T10" fmla="*/ 58 w 96"/>
              <a:gd name="T11" fmla="*/ 89 h 90"/>
              <a:gd name="T12" fmla="*/ 45 w 96"/>
              <a:gd name="T13" fmla="*/ 90 h 90"/>
              <a:gd name="T14" fmla="*/ 33 w 96"/>
              <a:gd name="T15" fmla="*/ 87 h 90"/>
              <a:gd name="T16" fmla="*/ 21 w 96"/>
              <a:gd name="T17" fmla="*/ 82 h 90"/>
              <a:gd name="T18" fmla="*/ 11 w 96"/>
              <a:gd name="T19" fmla="*/ 74 h 90"/>
              <a:gd name="T20" fmla="*/ 4 w 96"/>
              <a:gd name="T21" fmla="*/ 63 h 90"/>
              <a:gd name="T22" fmla="*/ 0 w 96"/>
              <a:gd name="T23" fmla="*/ 51 h 90"/>
              <a:gd name="T24" fmla="*/ 0 w 96"/>
              <a:gd name="T25" fmla="*/ 38 h 90"/>
              <a:gd name="T26" fmla="*/ 4 w 96"/>
              <a:gd name="T27" fmla="*/ 27 h 90"/>
              <a:gd name="T28" fmla="*/ 11 w 96"/>
              <a:gd name="T29" fmla="*/ 16 h 90"/>
              <a:gd name="T30" fmla="*/ 21 w 96"/>
              <a:gd name="T31" fmla="*/ 8 h 90"/>
              <a:gd name="T32" fmla="*/ 33 w 96"/>
              <a:gd name="T33" fmla="*/ 3 h 90"/>
              <a:gd name="T34" fmla="*/ 45 w 96"/>
              <a:gd name="T35" fmla="*/ 0 h 90"/>
              <a:gd name="T36" fmla="*/ 58 w 96"/>
              <a:gd name="T37" fmla="*/ 1 h 90"/>
              <a:gd name="T38" fmla="*/ 70 w 96"/>
              <a:gd name="T39" fmla="*/ 4 h 90"/>
              <a:gd name="T40" fmla="*/ 81 w 96"/>
              <a:gd name="T41" fmla="*/ 13 h 90"/>
              <a:gd name="T42" fmla="*/ 89 w 96"/>
              <a:gd name="T43" fmla="*/ 21 h 90"/>
              <a:gd name="T44" fmla="*/ 94 w 96"/>
              <a:gd name="T45" fmla="*/ 32 h 90"/>
              <a:gd name="T46" fmla="*/ 96 w 96"/>
              <a:gd name="T47" fmla="*/ 45 h 90"/>
              <a:gd name="T48" fmla="*/ 96 w 96"/>
              <a:gd name="T49" fmla="*/ 45 h 9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0"/>
              <a:gd name="T77" fmla="*/ 96 w 96"/>
              <a:gd name="T78" fmla="*/ 90 h 9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0">
                <a:moveTo>
                  <a:pt x="96" y="45"/>
                </a:moveTo>
                <a:lnTo>
                  <a:pt x="94" y="58"/>
                </a:lnTo>
                <a:lnTo>
                  <a:pt x="89" y="69"/>
                </a:lnTo>
                <a:lnTo>
                  <a:pt x="81" y="77"/>
                </a:lnTo>
                <a:lnTo>
                  <a:pt x="70" y="86"/>
                </a:lnTo>
                <a:lnTo>
                  <a:pt x="58" y="89"/>
                </a:lnTo>
                <a:lnTo>
                  <a:pt x="45" y="90"/>
                </a:lnTo>
                <a:lnTo>
                  <a:pt x="33" y="87"/>
                </a:lnTo>
                <a:lnTo>
                  <a:pt x="21" y="82"/>
                </a:lnTo>
                <a:lnTo>
                  <a:pt x="11" y="74"/>
                </a:lnTo>
                <a:lnTo>
                  <a:pt x="4" y="63"/>
                </a:lnTo>
                <a:lnTo>
                  <a:pt x="0" y="51"/>
                </a:lnTo>
                <a:lnTo>
                  <a:pt x="0" y="38"/>
                </a:lnTo>
                <a:lnTo>
                  <a:pt x="4" y="27"/>
                </a:lnTo>
                <a:lnTo>
                  <a:pt x="11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1"/>
                </a:lnTo>
                <a:lnTo>
                  <a:pt x="70" y="4"/>
                </a:lnTo>
                <a:lnTo>
                  <a:pt x="81" y="13"/>
                </a:lnTo>
                <a:lnTo>
                  <a:pt x="89" y="21"/>
                </a:lnTo>
                <a:lnTo>
                  <a:pt x="94" y="32"/>
                </a:lnTo>
                <a:lnTo>
                  <a:pt x="96" y="45"/>
                </a:lnTo>
                <a:close/>
              </a:path>
            </a:pathLst>
          </a:cu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89" name="Freeform 59"/>
          <p:cNvSpPr>
            <a:spLocks/>
          </p:cNvSpPr>
          <p:nvPr/>
        </p:nvSpPr>
        <p:spPr bwMode="auto">
          <a:xfrm>
            <a:off x="4822825" y="4537075"/>
            <a:ext cx="76200" cy="71438"/>
          </a:xfrm>
          <a:custGeom>
            <a:avLst/>
            <a:gdLst>
              <a:gd name="T0" fmla="*/ 96 w 96"/>
              <a:gd name="T1" fmla="*/ 45 h 90"/>
              <a:gd name="T2" fmla="*/ 94 w 96"/>
              <a:gd name="T3" fmla="*/ 58 h 90"/>
              <a:gd name="T4" fmla="*/ 89 w 96"/>
              <a:gd name="T5" fmla="*/ 69 h 90"/>
              <a:gd name="T6" fmla="*/ 81 w 96"/>
              <a:gd name="T7" fmla="*/ 77 h 90"/>
              <a:gd name="T8" fmla="*/ 70 w 96"/>
              <a:gd name="T9" fmla="*/ 86 h 90"/>
              <a:gd name="T10" fmla="*/ 58 w 96"/>
              <a:gd name="T11" fmla="*/ 89 h 90"/>
              <a:gd name="T12" fmla="*/ 45 w 96"/>
              <a:gd name="T13" fmla="*/ 90 h 90"/>
              <a:gd name="T14" fmla="*/ 33 w 96"/>
              <a:gd name="T15" fmla="*/ 87 h 90"/>
              <a:gd name="T16" fmla="*/ 21 w 96"/>
              <a:gd name="T17" fmla="*/ 82 h 90"/>
              <a:gd name="T18" fmla="*/ 11 w 96"/>
              <a:gd name="T19" fmla="*/ 74 h 90"/>
              <a:gd name="T20" fmla="*/ 4 w 96"/>
              <a:gd name="T21" fmla="*/ 63 h 90"/>
              <a:gd name="T22" fmla="*/ 0 w 96"/>
              <a:gd name="T23" fmla="*/ 51 h 90"/>
              <a:gd name="T24" fmla="*/ 0 w 96"/>
              <a:gd name="T25" fmla="*/ 38 h 90"/>
              <a:gd name="T26" fmla="*/ 4 w 96"/>
              <a:gd name="T27" fmla="*/ 27 h 90"/>
              <a:gd name="T28" fmla="*/ 11 w 96"/>
              <a:gd name="T29" fmla="*/ 16 h 90"/>
              <a:gd name="T30" fmla="*/ 21 w 96"/>
              <a:gd name="T31" fmla="*/ 8 h 90"/>
              <a:gd name="T32" fmla="*/ 33 w 96"/>
              <a:gd name="T33" fmla="*/ 3 h 90"/>
              <a:gd name="T34" fmla="*/ 45 w 96"/>
              <a:gd name="T35" fmla="*/ 0 h 90"/>
              <a:gd name="T36" fmla="*/ 58 w 96"/>
              <a:gd name="T37" fmla="*/ 1 h 90"/>
              <a:gd name="T38" fmla="*/ 70 w 96"/>
              <a:gd name="T39" fmla="*/ 4 h 90"/>
              <a:gd name="T40" fmla="*/ 81 w 96"/>
              <a:gd name="T41" fmla="*/ 13 h 90"/>
              <a:gd name="T42" fmla="*/ 89 w 96"/>
              <a:gd name="T43" fmla="*/ 21 h 90"/>
              <a:gd name="T44" fmla="*/ 94 w 96"/>
              <a:gd name="T45" fmla="*/ 32 h 90"/>
              <a:gd name="T46" fmla="*/ 96 w 96"/>
              <a:gd name="T47" fmla="*/ 45 h 90"/>
              <a:gd name="T48" fmla="*/ 96 w 96"/>
              <a:gd name="T49" fmla="*/ 45 h 9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0"/>
              <a:gd name="T77" fmla="*/ 96 w 96"/>
              <a:gd name="T78" fmla="*/ 90 h 9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0">
                <a:moveTo>
                  <a:pt x="96" y="45"/>
                </a:moveTo>
                <a:lnTo>
                  <a:pt x="94" y="58"/>
                </a:lnTo>
                <a:lnTo>
                  <a:pt x="89" y="69"/>
                </a:lnTo>
                <a:lnTo>
                  <a:pt x="81" y="77"/>
                </a:lnTo>
                <a:lnTo>
                  <a:pt x="70" y="86"/>
                </a:lnTo>
                <a:lnTo>
                  <a:pt x="58" y="89"/>
                </a:lnTo>
                <a:lnTo>
                  <a:pt x="45" y="90"/>
                </a:lnTo>
                <a:lnTo>
                  <a:pt x="33" y="87"/>
                </a:lnTo>
                <a:lnTo>
                  <a:pt x="21" y="82"/>
                </a:lnTo>
                <a:lnTo>
                  <a:pt x="11" y="74"/>
                </a:lnTo>
                <a:lnTo>
                  <a:pt x="4" y="63"/>
                </a:lnTo>
                <a:lnTo>
                  <a:pt x="0" y="51"/>
                </a:lnTo>
                <a:lnTo>
                  <a:pt x="0" y="38"/>
                </a:lnTo>
                <a:lnTo>
                  <a:pt x="4" y="27"/>
                </a:lnTo>
                <a:lnTo>
                  <a:pt x="11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1"/>
                </a:lnTo>
                <a:lnTo>
                  <a:pt x="70" y="4"/>
                </a:lnTo>
                <a:lnTo>
                  <a:pt x="81" y="13"/>
                </a:lnTo>
                <a:lnTo>
                  <a:pt x="89" y="21"/>
                </a:lnTo>
                <a:lnTo>
                  <a:pt x="94" y="32"/>
                </a:lnTo>
                <a:lnTo>
                  <a:pt x="96" y="4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0" name="Freeform 60"/>
          <p:cNvSpPr>
            <a:spLocks/>
          </p:cNvSpPr>
          <p:nvPr/>
        </p:nvSpPr>
        <p:spPr bwMode="auto">
          <a:xfrm>
            <a:off x="4824413" y="6186488"/>
            <a:ext cx="76200" cy="73025"/>
          </a:xfrm>
          <a:custGeom>
            <a:avLst/>
            <a:gdLst>
              <a:gd name="T0" fmla="*/ 96 w 96"/>
              <a:gd name="T1" fmla="*/ 45 h 91"/>
              <a:gd name="T2" fmla="*/ 94 w 96"/>
              <a:gd name="T3" fmla="*/ 58 h 91"/>
              <a:gd name="T4" fmla="*/ 89 w 96"/>
              <a:gd name="T5" fmla="*/ 70 h 91"/>
              <a:gd name="T6" fmla="*/ 80 w 96"/>
              <a:gd name="T7" fmla="*/ 78 h 91"/>
              <a:gd name="T8" fmla="*/ 70 w 96"/>
              <a:gd name="T9" fmla="*/ 86 h 91"/>
              <a:gd name="T10" fmla="*/ 58 w 96"/>
              <a:gd name="T11" fmla="*/ 89 h 91"/>
              <a:gd name="T12" fmla="*/ 45 w 96"/>
              <a:gd name="T13" fmla="*/ 91 h 91"/>
              <a:gd name="T14" fmla="*/ 33 w 96"/>
              <a:gd name="T15" fmla="*/ 88 h 91"/>
              <a:gd name="T16" fmla="*/ 21 w 96"/>
              <a:gd name="T17" fmla="*/ 83 h 91"/>
              <a:gd name="T18" fmla="*/ 10 w 96"/>
              <a:gd name="T19" fmla="*/ 75 h 91"/>
              <a:gd name="T20" fmla="*/ 4 w 96"/>
              <a:gd name="T21" fmla="*/ 63 h 91"/>
              <a:gd name="T22" fmla="*/ 0 w 96"/>
              <a:gd name="T23" fmla="*/ 52 h 91"/>
              <a:gd name="T24" fmla="*/ 0 w 96"/>
              <a:gd name="T25" fmla="*/ 39 h 91"/>
              <a:gd name="T26" fmla="*/ 4 w 96"/>
              <a:gd name="T27" fmla="*/ 27 h 91"/>
              <a:gd name="T28" fmla="*/ 10 w 96"/>
              <a:gd name="T29" fmla="*/ 16 h 91"/>
              <a:gd name="T30" fmla="*/ 21 w 96"/>
              <a:gd name="T31" fmla="*/ 8 h 91"/>
              <a:gd name="T32" fmla="*/ 33 w 96"/>
              <a:gd name="T33" fmla="*/ 3 h 91"/>
              <a:gd name="T34" fmla="*/ 45 w 96"/>
              <a:gd name="T35" fmla="*/ 0 h 91"/>
              <a:gd name="T36" fmla="*/ 58 w 96"/>
              <a:gd name="T37" fmla="*/ 1 h 91"/>
              <a:gd name="T38" fmla="*/ 70 w 96"/>
              <a:gd name="T39" fmla="*/ 5 h 91"/>
              <a:gd name="T40" fmla="*/ 80 w 96"/>
              <a:gd name="T41" fmla="*/ 13 h 91"/>
              <a:gd name="T42" fmla="*/ 89 w 96"/>
              <a:gd name="T43" fmla="*/ 21 h 91"/>
              <a:gd name="T44" fmla="*/ 94 w 96"/>
              <a:gd name="T45" fmla="*/ 32 h 91"/>
              <a:gd name="T46" fmla="*/ 96 w 96"/>
              <a:gd name="T47" fmla="*/ 45 h 91"/>
              <a:gd name="T48" fmla="*/ 96 w 96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1"/>
              <a:gd name="T77" fmla="*/ 96 w 96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1">
                <a:moveTo>
                  <a:pt x="96" y="45"/>
                </a:moveTo>
                <a:lnTo>
                  <a:pt x="94" y="58"/>
                </a:lnTo>
                <a:lnTo>
                  <a:pt x="89" y="70"/>
                </a:lnTo>
                <a:lnTo>
                  <a:pt x="80" y="78"/>
                </a:lnTo>
                <a:lnTo>
                  <a:pt x="70" y="86"/>
                </a:lnTo>
                <a:lnTo>
                  <a:pt x="58" y="89"/>
                </a:lnTo>
                <a:lnTo>
                  <a:pt x="45" y="91"/>
                </a:lnTo>
                <a:lnTo>
                  <a:pt x="33" y="88"/>
                </a:lnTo>
                <a:lnTo>
                  <a:pt x="21" y="83"/>
                </a:lnTo>
                <a:lnTo>
                  <a:pt x="10" y="75"/>
                </a:lnTo>
                <a:lnTo>
                  <a:pt x="4" y="63"/>
                </a:lnTo>
                <a:lnTo>
                  <a:pt x="0" y="52"/>
                </a:lnTo>
                <a:lnTo>
                  <a:pt x="0" y="39"/>
                </a:lnTo>
                <a:lnTo>
                  <a:pt x="4" y="27"/>
                </a:lnTo>
                <a:lnTo>
                  <a:pt x="10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1"/>
                </a:lnTo>
                <a:lnTo>
                  <a:pt x="70" y="5"/>
                </a:lnTo>
                <a:lnTo>
                  <a:pt x="80" y="13"/>
                </a:lnTo>
                <a:lnTo>
                  <a:pt x="89" y="21"/>
                </a:lnTo>
                <a:lnTo>
                  <a:pt x="94" y="32"/>
                </a:lnTo>
                <a:lnTo>
                  <a:pt x="96" y="45"/>
                </a:lnTo>
                <a:close/>
              </a:path>
            </a:pathLst>
          </a:cu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1" name="Freeform 61"/>
          <p:cNvSpPr>
            <a:spLocks/>
          </p:cNvSpPr>
          <p:nvPr/>
        </p:nvSpPr>
        <p:spPr bwMode="auto">
          <a:xfrm>
            <a:off x="4824413" y="6186488"/>
            <a:ext cx="76200" cy="73025"/>
          </a:xfrm>
          <a:custGeom>
            <a:avLst/>
            <a:gdLst>
              <a:gd name="T0" fmla="*/ 96 w 96"/>
              <a:gd name="T1" fmla="*/ 45 h 91"/>
              <a:gd name="T2" fmla="*/ 94 w 96"/>
              <a:gd name="T3" fmla="*/ 58 h 91"/>
              <a:gd name="T4" fmla="*/ 89 w 96"/>
              <a:gd name="T5" fmla="*/ 70 h 91"/>
              <a:gd name="T6" fmla="*/ 80 w 96"/>
              <a:gd name="T7" fmla="*/ 78 h 91"/>
              <a:gd name="T8" fmla="*/ 70 w 96"/>
              <a:gd name="T9" fmla="*/ 86 h 91"/>
              <a:gd name="T10" fmla="*/ 58 w 96"/>
              <a:gd name="T11" fmla="*/ 89 h 91"/>
              <a:gd name="T12" fmla="*/ 45 w 96"/>
              <a:gd name="T13" fmla="*/ 91 h 91"/>
              <a:gd name="T14" fmla="*/ 33 w 96"/>
              <a:gd name="T15" fmla="*/ 88 h 91"/>
              <a:gd name="T16" fmla="*/ 21 w 96"/>
              <a:gd name="T17" fmla="*/ 83 h 91"/>
              <a:gd name="T18" fmla="*/ 10 w 96"/>
              <a:gd name="T19" fmla="*/ 75 h 91"/>
              <a:gd name="T20" fmla="*/ 4 w 96"/>
              <a:gd name="T21" fmla="*/ 63 h 91"/>
              <a:gd name="T22" fmla="*/ 0 w 96"/>
              <a:gd name="T23" fmla="*/ 52 h 91"/>
              <a:gd name="T24" fmla="*/ 0 w 96"/>
              <a:gd name="T25" fmla="*/ 39 h 91"/>
              <a:gd name="T26" fmla="*/ 4 w 96"/>
              <a:gd name="T27" fmla="*/ 27 h 91"/>
              <a:gd name="T28" fmla="*/ 10 w 96"/>
              <a:gd name="T29" fmla="*/ 16 h 91"/>
              <a:gd name="T30" fmla="*/ 21 w 96"/>
              <a:gd name="T31" fmla="*/ 8 h 91"/>
              <a:gd name="T32" fmla="*/ 33 w 96"/>
              <a:gd name="T33" fmla="*/ 3 h 91"/>
              <a:gd name="T34" fmla="*/ 45 w 96"/>
              <a:gd name="T35" fmla="*/ 0 h 91"/>
              <a:gd name="T36" fmla="*/ 58 w 96"/>
              <a:gd name="T37" fmla="*/ 1 h 91"/>
              <a:gd name="T38" fmla="*/ 70 w 96"/>
              <a:gd name="T39" fmla="*/ 5 h 91"/>
              <a:gd name="T40" fmla="*/ 80 w 96"/>
              <a:gd name="T41" fmla="*/ 13 h 91"/>
              <a:gd name="T42" fmla="*/ 89 w 96"/>
              <a:gd name="T43" fmla="*/ 21 h 91"/>
              <a:gd name="T44" fmla="*/ 94 w 96"/>
              <a:gd name="T45" fmla="*/ 32 h 91"/>
              <a:gd name="T46" fmla="*/ 96 w 96"/>
              <a:gd name="T47" fmla="*/ 45 h 91"/>
              <a:gd name="T48" fmla="*/ 96 w 96"/>
              <a:gd name="T49" fmla="*/ 45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1"/>
              <a:gd name="T77" fmla="*/ 96 w 96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1">
                <a:moveTo>
                  <a:pt x="96" y="45"/>
                </a:moveTo>
                <a:lnTo>
                  <a:pt x="94" y="58"/>
                </a:lnTo>
                <a:lnTo>
                  <a:pt x="89" y="70"/>
                </a:lnTo>
                <a:lnTo>
                  <a:pt x="80" y="78"/>
                </a:lnTo>
                <a:lnTo>
                  <a:pt x="70" y="86"/>
                </a:lnTo>
                <a:lnTo>
                  <a:pt x="58" y="89"/>
                </a:lnTo>
                <a:lnTo>
                  <a:pt x="45" y="91"/>
                </a:lnTo>
                <a:lnTo>
                  <a:pt x="33" y="88"/>
                </a:lnTo>
                <a:lnTo>
                  <a:pt x="21" y="83"/>
                </a:lnTo>
                <a:lnTo>
                  <a:pt x="10" y="75"/>
                </a:lnTo>
                <a:lnTo>
                  <a:pt x="4" y="63"/>
                </a:lnTo>
                <a:lnTo>
                  <a:pt x="0" y="52"/>
                </a:lnTo>
                <a:lnTo>
                  <a:pt x="0" y="39"/>
                </a:lnTo>
                <a:lnTo>
                  <a:pt x="4" y="27"/>
                </a:lnTo>
                <a:lnTo>
                  <a:pt x="10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1"/>
                </a:lnTo>
                <a:lnTo>
                  <a:pt x="70" y="5"/>
                </a:lnTo>
                <a:lnTo>
                  <a:pt x="80" y="13"/>
                </a:lnTo>
                <a:lnTo>
                  <a:pt x="89" y="21"/>
                </a:lnTo>
                <a:lnTo>
                  <a:pt x="94" y="32"/>
                </a:lnTo>
                <a:lnTo>
                  <a:pt x="96" y="4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592" name="Group 62"/>
          <p:cNvGrpSpPr>
            <a:grpSpLocks/>
          </p:cNvGrpSpPr>
          <p:nvPr/>
        </p:nvGrpSpPr>
        <p:grpSpPr bwMode="auto">
          <a:xfrm>
            <a:off x="7905750" y="5351463"/>
            <a:ext cx="493713" cy="252412"/>
            <a:chOff x="4980" y="3389"/>
            <a:chExt cx="311" cy="159"/>
          </a:xfrm>
        </p:grpSpPr>
        <p:grpSp>
          <p:nvGrpSpPr>
            <p:cNvPr id="22678" name="Group 63"/>
            <p:cNvGrpSpPr>
              <a:grpSpLocks/>
            </p:cNvGrpSpPr>
            <p:nvPr/>
          </p:nvGrpSpPr>
          <p:grpSpPr bwMode="auto">
            <a:xfrm>
              <a:off x="5093" y="3423"/>
              <a:ext cx="77" cy="73"/>
              <a:chOff x="5093" y="3414"/>
              <a:chExt cx="77" cy="73"/>
            </a:xfrm>
          </p:grpSpPr>
          <p:sp>
            <p:nvSpPr>
              <p:cNvPr id="22681" name="Freeform 64"/>
              <p:cNvSpPr>
                <a:spLocks/>
              </p:cNvSpPr>
              <p:nvPr/>
            </p:nvSpPr>
            <p:spPr bwMode="auto">
              <a:xfrm>
                <a:off x="5093" y="3414"/>
                <a:ext cx="77" cy="73"/>
              </a:xfrm>
              <a:custGeom>
                <a:avLst/>
                <a:gdLst>
                  <a:gd name="T0" fmla="*/ 154 w 154"/>
                  <a:gd name="T1" fmla="*/ 73 h 147"/>
                  <a:gd name="T2" fmla="*/ 152 w 154"/>
                  <a:gd name="T3" fmla="*/ 88 h 147"/>
                  <a:gd name="T4" fmla="*/ 147 w 154"/>
                  <a:gd name="T5" fmla="*/ 103 h 147"/>
                  <a:gd name="T6" fmla="*/ 139 w 154"/>
                  <a:gd name="T7" fmla="*/ 116 h 147"/>
                  <a:gd name="T8" fmla="*/ 128 w 154"/>
                  <a:gd name="T9" fmla="*/ 127 h 147"/>
                  <a:gd name="T10" fmla="*/ 115 w 154"/>
                  <a:gd name="T11" fmla="*/ 137 h 147"/>
                  <a:gd name="T12" fmla="*/ 101 w 154"/>
                  <a:gd name="T13" fmla="*/ 143 h 147"/>
                  <a:gd name="T14" fmla="*/ 86 w 154"/>
                  <a:gd name="T15" fmla="*/ 147 h 147"/>
                  <a:gd name="T16" fmla="*/ 69 w 154"/>
                  <a:gd name="T17" fmla="*/ 147 h 147"/>
                  <a:gd name="T18" fmla="*/ 53 w 154"/>
                  <a:gd name="T19" fmla="*/ 143 h 147"/>
                  <a:gd name="T20" fmla="*/ 38 w 154"/>
                  <a:gd name="T21" fmla="*/ 137 h 147"/>
                  <a:gd name="T22" fmla="*/ 26 w 154"/>
                  <a:gd name="T23" fmla="*/ 127 h 147"/>
                  <a:gd name="T24" fmla="*/ 16 w 154"/>
                  <a:gd name="T25" fmla="*/ 116 h 147"/>
                  <a:gd name="T26" fmla="*/ 7 w 154"/>
                  <a:gd name="T27" fmla="*/ 103 h 147"/>
                  <a:gd name="T28" fmla="*/ 2 w 154"/>
                  <a:gd name="T29" fmla="*/ 88 h 147"/>
                  <a:gd name="T30" fmla="*/ 0 w 154"/>
                  <a:gd name="T31" fmla="*/ 73 h 147"/>
                  <a:gd name="T32" fmla="*/ 2 w 154"/>
                  <a:gd name="T33" fmla="*/ 59 h 147"/>
                  <a:gd name="T34" fmla="*/ 7 w 154"/>
                  <a:gd name="T35" fmla="*/ 44 h 147"/>
                  <a:gd name="T36" fmla="*/ 16 w 154"/>
                  <a:gd name="T37" fmla="*/ 31 h 147"/>
                  <a:gd name="T38" fmla="*/ 26 w 154"/>
                  <a:gd name="T39" fmla="*/ 20 h 147"/>
                  <a:gd name="T40" fmla="*/ 40 w 154"/>
                  <a:gd name="T41" fmla="*/ 10 h 147"/>
                  <a:gd name="T42" fmla="*/ 53 w 154"/>
                  <a:gd name="T43" fmla="*/ 4 h 147"/>
                  <a:gd name="T44" fmla="*/ 69 w 154"/>
                  <a:gd name="T45" fmla="*/ 0 h 147"/>
                  <a:gd name="T46" fmla="*/ 86 w 154"/>
                  <a:gd name="T47" fmla="*/ 0 h 147"/>
                  <a:gd name="T48" fmla="*/ 101 w 154"/>
                  <a:gd name="T49" fmla="*/ 4 h 147"/>
                  <a:gd name="T50" fmla="*/ 116 w 154"/>
                  <a:gd name="T51" fmla="*/ 10 h 147"/>
                  <a:gd name="T52" fmla="*/ 128 w 154"/>
                  <a:gd name="T53" fmla="*/ 20 h 147"/>
                  <a:gd name="T54" fmla="*/ 139 w 154"/>
                  <a:gd name="T55" fmla="*/ 31 h 147"/>
                  <a:gd name="T56" fmla="*/ 147 w 154"/>
                  <a:gd name="T57" fmla="*/ 44 h 147"/>
                  <a:gd name="T58" fmla="*/ 152 w 154"/>
                  <a:gd name="T59" fmla="*/ 59 h 147"/>
                  <a:gd name="T60" fmla="*/ 154 w 154"/>
                  <a:gd name="T61" fmla="*/ 73 h 147"/>
                  <a:gd name="T62" fmla="*/ 154 w 154"/>
                  <a:gd name="T63" fmla="*/ 73 h 1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54"/>
                  <a:gd name="T97" fmla="*/ 0 h 147"/>
                  <a:gd name="T98" fmla="*/ 154 w 154"/>
                  <a:gd name="T99" fmla="*/ 147 h 14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54" h="147">
                    <a:moveTo>
                      <a:pt x="154" y="73"/>
                    </a:moveTo>
                    <a:lnTo>
                      <a:pt x="152" y="88"/>
                    </a:lnTo>
                    <a:lnTo>
                      <a:pt x="147" y="103"/>
                    </a:lnTo>
                    <a:lnTo>
                      <a:pt x="139" y="116"/>
                    </a:lnTo>
                    <a:lnTo>
                      <a:pt x="128" y="127"/>
                    </a:lnTo>
                    <a:lnTo>
                      <a:pt x="115" y="137"/>
                    </a:lnTo>
                    <a:lnTo>
                      <a:pt x="101" y="143"/>
                    </a:lnTo>
                    <a:lnTo>
                      <a:pt x="86" y="147"/>
                    </a:lnTo>
                    <a:lnTo>
                      <a:pt x="69" y="147"/>
                    </a:lnTo>
                    <a:lnTo>
                      <a:pt x="53" y="143"/>
                    </a:lnTo>
                    <a:lnTo>
                      <a:pt x="38" y="137"/>
                    </a:lnTo>
                    <a:lnTo>
                      <a:pt x="26" y="127"/>
                    </a:lnTo>
                    <a:lnTo>
                      <a:pt x="16" y="116"/>
                    </a:lnTo>
                    <a:lnTo>
                      <a:pt x="7" y="103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9"/>
                    </a:lnTo>
                    <a:lnTo>
                      <a:pt x="7" y="44"/>
                    </a:lnTo>
                    <a:lnTo>
                      <a:pt x="16" y="31"/>
                    </a:lnTo>
                    <a:lnTo>
                      <a:pt x="26" y="20"/>
                    </a:lnTo>
                    <a:lnTo>
                      <a:pt x="40" y="10"/>
                    </a:lnTo>
                    <a:lnTo>
                      <a:pt x="53" y="4"/>
                    </a:lnTo>
                    <a:lnTo>
                      <a:pt x="69" y="0"/>
                    </a:lnTo>
                    <a:lnTo>
                      <a:pt x="86" y="0"/>
                    </a:lnTo>
                    <a:lnTo>
                      <a:pt x="101" y="4"/>
                    </a:lnTo>
                    <a:lnTo>
                      <a:pt x="116" y="10"/>
                    </a:lnTo>
                    <a:lnTo>
                      <a:pt x="128" y="20"/>
                    </a:lnTo>
                    <a:lnTo>
                      <a:pt x="139" y="31"/>
                    </a:lnTo>
                    <a:lnTo>
                      <a:pt x="147" y="44"/>
                    </a:lnTo>
                    <a:lnTo>
                      <a:pt x="152" y="59"/>
                    </a:lnTo>
                    <a:lnTo>
                      <a:pt x="154" y="73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2" name="Line 65"/>
              <p:cNvSpPr>
                <a:spLocks noChangeShapeType="1"/>
              </p:cNvSpPr>
              <p:nvPr/>
            </p:nvSpPr>
            <p:spPr bwMode="auto">
              <a:xfrm>
                <a:off x="5127" y="3423"/>
                <a:ext cx="1" cy="59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3" name="Line 66"/>
              <p:cNvSpPr>
                <a:spLocks noChangeShapeType="1"/>
              </p:cNvSpPr>
              <p:nvPr/>
            </p:nvSpPr>
            <p:spPr bwMode="auto">
              <a:xfrm>
                <a:off x="5103" y="3459"/>
                <a:ext cx="62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679" name="Rectangle 67"/>
            <p:cNvSpPr>
              <a:spLocks noChangeArrowheads="1"/>
            </p:cNvSpPr>
            <p:nvPr/>
          </p:nvSpPr>
          <p:spPr bwMode="auto">
            <a:xfrm>
              <a:off x="4980" y="3394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 b="0">
                  <a:solidFill>
                    <a:srgbClr val="000000"/>
                  </a:solidFill>
                </a:rPr>
                <a:t>X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22680" name="Rectangle 68"/>
            <p:cNvSpPr>
              <a:spLocks noChangeArrowheads="1"/>
            </p:cNvSpPr>
            <p:nvPr/>
          </p:nvSpPr>
          <p:spPr bwMode="auto">
            <a:xfrm>
              <a:off x="5199" y="3389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 b="0">
                  <a:solidFill>
                    <a:srgbClr val="000000"/>
                  </a:solidFill>
                </a:rPr>
                <a:t>Y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</p:grpSp>
      <p:sp>
        <p:nvSpPr>
          <p:cNvPr id="22593" name="Rectangle 69"/>
          <p:cNvSpPr>
            <a:spLocks noChangeArrowheads="1"/>
          </p:cNvSpPr>
          <p:nvPr/>
        </p:nvSpPr>
        <p:spPr bwMode="auto">
          <a:xfrm>
            <a:off x="4273550" y="4462463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>
                <a:solidFill>
                  <a:srgbClr val="000000"/>
                </a:solidFill>
              </a:rPr>
              <a:t>X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22594" name="Rectangle 70"/>
          <p:cNvSpPr>
            <a:spLocks noChangeArrowheads="1"/>
          </p:cNvSpPr>
          <p:nvPr/>
        </p:nvSpPr>
        <p:spPr bwMode="auto">
          <a:xfrm>
            <a:off x="4257675" y="6126163"/>
            <a:ext cx="146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>
                <a:solidFill>
                  <a:srgbClr val="000000"/>
                </a:solidFill>
              </a:rPr>
              <a:t>Y</a:t>
            </a:r>
            <a:endParaRPr lang="en-US" sz="3200" b="0">
              <a:solidFill>
                <a:schemeClr val="tx1"/>
              </a:solidFill>
            </a:endParaRPr>
          </a:p>
        </p:txBody>
      </p:sp>
      <p:sp>
        <p:nvSpPr>
          <p:cNvPr id="22595" name="Freeform 71"/>
          <p:cNvSpPr>
            <a:spLocks/>
          </p:cNvSpPr>
          <p:nvPr/>
        </p:nvSpPr>
        <p:spPr bwMode="auto">
          <a:xfrm>
            <a:off x="6402388" y="4518025"/>
            <a:ext cx="176212" cy="336550"/>
          </a:xfrm>
          <a:custGeom>
            <a:avLst/>
            <a:gdLst>
              <a:gd name="T0" fmla="*/ 0 w 221"/>
              <a:gd name="T1" fmla="*/ 0 h 425"/>
              <a:gd name="T2" fmla="*/ 27 w 221"/>
              <a:gd name="T3" fmla="*/ 2 h 425"/>
              <a:gd name="T4" fmla="*/ 54 w 221"/>
              <a:gd name="T5" fmla="*/ 7 h 425"/>
              <a:gd name="T6" fmla="*/ 81 w 221"/>
              <a:gd name="T7" fmla="*/ 15 h 425"/>
              <a:gd name="T8" fmla="*/ 107 w 221"/>
              <a:gd name="T9" fmla="*/ 28 h 425"/>
              <a:gd name="T10" fmla="*/ 129 w 221"/>
              <a:gd name="T11" fmla="*/ 41 h 425"/>
              <a:gd name="T12" fmla="*/ 151 w 221"/>
              <a:gd name="T13" fmla="*/ 59 h 425"/>
              <a:gd name="T14" fmla="*/ 170 w 221"/>
              <a:gd name="T15" fmla="*/ 78 h 425"/>
              <a:gd name="T16" fmla="*/ 187 w 221"/>
              <a:gd name="T17" fmla="*/ 99 h 425"/>
              <a:gd name="T18" fmla="*/ 201 w 221"/>
              <a:gd name="T19" fmla="*/ 122 h 425"/>
              <a:gd name="T20" fmla="*/ 211 w 221"/>
              <a:gd name="T21" fmla="*/ 148 h 425"/>
              <a:gd name="T22" fmla="*/ 218 w 221"/>
              <a:gd name="T23" fmla="*/ 174 h 425"/>
              <a:gd name="T24" fmla="*/ 221 w 221"/>
              <a:gd name="T25" fmla="*/ 200 h 425"/>
              <a:gd name="T26" fmla="*/ 221 w 221"/>
              <a:gd name="T27" fmla="*/ 226 h 425"/>
              <a:gd name="T28" fmla="*/ 218 w 221"/>
              <a:gd name="T29" fmla="*/ 252 h 425"/>
              <a:gd name="T30" fmla="*/ 211 w 221"/>
              <a:gd name="T31" fmla="*/ 278 h 425"/>
              <a:gd name="T32" fmla="*/ 201 w 221"/>
              <a:gd name="T33" fmla="*/ 304 h 425"/>
              <a:gd name="T34" fmla="*/ 187 w 221"/>
              <a:gd name="T35" fmla="*/ 326 h 425"/>
              <a:gd name="T36" fmla="*/ 170 w 221"/>
              <a:gd name="T37" fmla="*/ 348 h 425"/>
              <a:gd name="T38" fmla="*/ 151 w 221"/>
              <a:gd name="T39" fmla="*/ 367 h 425"/>
              <a:gd name="T40" fmla="*/ 129 w 221"/>
              <a:gd name="T41" fmla="*/ 385 h 425"/>
              <a:gd name="T42" fmla="*/ 107 w 221"/>
              <a:gd name="T43" fmla="*/ 398 h 425"/>
              <a:gd name="T44" fmla="*/ 81 w 221"/>
              <a:gd name="T45" fmla="*/ 411 h 425"/>
              <a:gd name="T46" fmla="*/ 54 w 221"/>
              <a:gd name="T47" fmla="*/ 419 h 425"/>
              <a:gd name="T48" fmla="*/ 27 w 221"/>
              <a:gd name="T49" fmla="*/ 424 h 425"/>
              <a:gd name="T50" fmla="*/ 0 w 221"/>
              <a:gd name="T51" fmla="*/ 425 h 4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21"/>
              <a:gd name="T79" fmla="*/ 0 h 425"/>
              <a:gd name="T80" fmla="*/ 221 w 221"/>
              <a:gd name="T81" fmla="*/ 425 h 4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21" h="425">
                <a:moveTo>
                  <a:pt x="0" y="0"/>
                </a:moveTo>
                <a:lnTo>
                  <a:pt x="27" y="2"/>
                </a:lnTo>
                <a:lnTo>
                  <a:pt x="54" y="7"/>
                </a:lnTo>
                <a:lnTo>
                  <a:pt x="81" y="15"/>
                </a:lnTo>
                <a:lnTo>
                  <a:pt x="107" y="28"/>
                </a:lnTo>
                <a:lnTo>
                  <a:pt x="129" y="41"/>
                </a:lnTo>
                <a:lnTo>
                  <a:pt x="151" y="59"/>
                </a:lnTo>
                <a:lnTo>
                  <a:pt x="170" y="78"/>
                </a:lnTo>
                <a:lnTo>
                  <a:pt x="187" y="99"/>
                </a:lnTo>
                <a:lnTo>
                  <a:pt x="201" y="122"/>
                </a:lnTo>
                <a:lnTo>
                  <a:pt x="211" y="148"/>
                </a:lnTo>
                <a:lnTo>
                  <a:pt x="218" y="174"/>
                </a:lnTo>
                <a:lnTo>
                  <a:pt x="221" y="200"/>
                </a:lnTo>
                <a:lnTo>
                  <a:pt x="221" y="226"/>
                </a:lnTo>
                <a:lnTo>
                  <a:pt x="218" y="252"/>
                </a:lnTo>
                <a:lnTo>
                  <a:pt x="211" y="278"/>
                </a:lnTo>
                <a:lnTo>
                  <a:pt x="201" y="304"/>
                </a:lnTo>
                <a:lnTo>
                  <a:pt x="187" y="326"/>
                </a:lnTo>
                <a:lnTo>
                  <a:pt x="170" y="348"/>
                </a:lnTo>
                <a:lnTo>
                  <a:pt x="151" y="367"/>
                </a:lnTo>
                <a:lnTo>
                  <a:pt x="129" y="385"/>
                </a:lnTo>
                <a:lnTo>
                  <a:pt x="107" y="398"/>
                </a:lnTo>
                <a:lnTo>
                  <a:pt x="81" y="411"/>
                </a:lnTo>
                <a:lnTo>
                  <a:pt x="54" y="419"/>
                </a:lnTo>
                <a:lnTo>
                  <a:pt x="27" y="424"/>
                </a:lnTo>
                <a:lnTo>
                  <a:pt x="0" y="42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6" name="Line 72"/>
          <p:cNvSpPr>
            <a:spLocks noChangeShapeType="1"/>
          </p:cNvSpPr>
          <p:nvPr/>
        </p:nvSpPr>
        <p:spPr bwMode="auto">
          <a:xfrm flipH="1">
            <a:off x="6159500" y="4518025"/>
            <a:ext cx="2667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7" name="Line 73"/>
          <p:cNvSpPr>
            <a:spLocks noChangeShapeType="1"/>
          </p:cNvSpPr>
          <p:nvPr/>
        </p:nvSpPr>
        <p:spPr bwMode="auto">
          <a:xfrm flipH="1">
            <a:off x="6159500" y="4856163"/>
            <a:ext cx="266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8" name="Line 74"/>
          <p:cNvSpPr>
            <a:spLocks noChangeShapeType="1"/>
          </p:cNvSpPr>
          <p:nvPr/>
        </p:nvSpPr>
        <p:spPr bwMode="auto">
          <a:xfrm>
            <a:off x="6159500" y="4518025"/>
            <a:ext cx="1588" cy="3381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99" name="Line 75"/>
          <p:cNvSpPr>
            <a:spLocks noChangeShapeType="1"/>
          </p:cNvSpPr>
          <p:nvPr/>
        </p:nvSpPr>
        <p:spPr bwMode="auto">
          <a:xfrm>
            <a:off x="5970588" y="4573588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0" name="Line 76"/>
          <p:cNvSpPr>
            <a:spLocks noChangeShapeType="1"/>
          </p:cNvSpPr>
          <p:nvPr/>
        </p:nvSpPr>
        <p:spPr bwMode="auto">
          <a:xfrm>
            <a:off x="5970588" y="478472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1" name="Freeform 77"/>
          <p:cNvSpPr>
            <a:spLocks/>
          </p:cNvSpPr>
          <p:nvPr/>
        </p:nvSpPr>
        <p:spPr bwMode="auto">
          <a:xfrm>
            <a:off x="6575425" y="4651375"/>
            <a:ext cx="95250" cy="95250"/>
          </a:xfrm>
          <a:custGeom>
            <a:avLst/>
            <a:gdLst>
              <a:gd name="T0" fmla="*/ 119 w 119"/>
              <a:gd name="T1" fmla="*/ 60 h 120"/>
              <a:gd name="T2" fmla="*/ 118 w 119"/>
              <a:gd name="T3" fmla="*/ 75 h 120"/>
              <a:gd name="T4" fmla="*/ 113 w 119"/>
              <a:gd name="T5" fmla="*/ 88 h 120"/>
              <a:gd name="T6" fmla="*/ 106 w 119"/>
              <a:gd name="T7" fmla="*/ 99 h 120"/>
              <a:gd name="T8" fmla="*/ 96 w 119"/>
              <a:gd name="T9" fmla="*/ 109 h 120"/>
              <a:gd name="T10" fmla="*/ 84 w 119"/>
              <a:gd name="T11" fmla="*/ 115 h 120"/>
              <a:gd name="T12" fmla="*/ 70 w 119"/>
              <a:gd name="T13" fmla="*/ 118 h 120"/>
              <a:gd name="T14" fmla="*/ 56 w 119"/>
              <a:gd name="T15" fmla="*/ 120 h 120"/>
              <a:gd name="T16" fmla="*/ 43 w 119"/>
              <a:gd name="T17" fmla="*/ 117 h 120"/>
              <a:gd name="T18" fmla="*/ 29 w 119"/>
              <a:gd name="T19" fmla="*/ 112 h 120"/>
              <a:gd name="T20" fmla="*/ 19 w 119"/>
              <a:gd name="T21" fmla="*/ 104 h 120"/>
              <a:gd name="T22" fmla="*/ 10 w 119"/>
              <a:gd name="T23" fmla="*/ 93 h 120"/>
              <a:gd name="T24" fmla="*/ 3 w 119"/>
              <a:gd name="T25" fmla="*/ 81 h 120"/>
              <a:gd name="T26" fmla="*/ 0 w 119"/>
              <a:gd name="T27" fmla="*/ 67 h 120"/>
              <a:gd name="T28" fmla="*/ 0 w 119"/>
              <a:gd name="T29" fmla="*/ 54 h 120"/>
              <a:gd name="T30" fmla="*/ 3 w 119"/>
              <a:gd name="T31" fmla="*/ 39 h 120"/>
              <a:gd name="T32" fmla="*/ 10 w 119"/>
              <a:gd name="T33" fmla="*/ 28 h 120"/>
              <a:gd name="T34" fmla="*/ 19 w 119"/>
              <a:gd name="T35" fmla="*/ 16 h 120"/>
              <a:gd name="T36" fmla="*/ 31 w 119"/>
              <a:gd name="T37" fmla="*/ 8 h 120"/>
              <a:gd name="T38" fmla="*/ 43 w 119"/>
              <a:gd name="T39" fmla="*/ 3 h 120"/>
              <a:gd name="T40" fmla="*/ 56 w 119"/>
              <a:gd name="T41" fmla="*/ 0 h 120"/>
              <a:gd name="T42" fmla="*/ 70 w 119"/>
              <a:gd name="T43" fmla="*/ 2 h 120"/>
              <a:gd name="T44" fmla="*/ 84 w 119"/>
              <a:gd name="T45" fmla="*/ 5 h 120"/>
              <a:gd name="T46" fmla="*/ 96 w 119"/>
              <a:gd name="T47" fmla="*/ 11 h 120"/>
              <a:gd name="T48" fmla="*/ 106 w 119"/>
              <a:gd name="T49" fmla="*/ 21 h 120"/>
              <a:gd name="T50" fmla="*/ 113 w 119"/>
              <a:gd name="T51" fmla="*/ 32 h 120"/>
              <a:gd name="T52" fmla="*/ 118 w 119"/>
              <a:gd name="T53" fmla="*/ 45 h 120"/>
              <a:gd name="T54" fmla="*/ 119 w 119"/>
              <a:gd name="T55" fmla="*/ 60 h 120"/>
              <a:gd name="T56" fmla="*/ 119 w 119"/>
              <a:gd name="T57" fmla="*/ 60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9"/>
              <a:gd name="T88" fmla="*/ 0 h 120"/>
              <a:gd name="T89" fmla="*/ 119 w 119"/>
              <a:gd name="T90" fmla="*/ 120 h 12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9" h="120">
                <a:moveTo>
                  <a:pt x="119" y="60"/>
                </a:moveTo>
                <a:lnTo>
                  <a:pt x="118" y="75"/>
                </a:lnTo>
                <a:lnTo>
                  <a:pt x="113" y="88"/>
                </a:lnTo>
                <a:lnTo>
                  <a:pt x="106" y="99"/>
                </a:lnTo>
                <a:lnTo>
                  <a:pt x="96" y="109"/>
                </a:lnTo>
                <a:lnTo>
                  <a:pt x="84" y="115"/>
                </a:lnTo>
                <a:lnTo>
                  <a:pt x="70" y="118"/>
                </a:lnTo>
                <a:lnTo>
                  <a:pt x="56" y="120"/>
                </a:lnTo>
                <a:lnTo>
                  <a:pt x="43" y="117"/>
                </a:lnTo>
                <a:lnTo>
                  <a:pt x="29" y="112"/>
                </a:lnTo>
                <a:lnTo>
                  <a:pt x="19" y="104"/>
                </a:lnTo>
                <a:lnTo>
                  <a:pt x="10" y="93"/>
                </a:lnTo>
                <a:lnTo>
                  <a:pt x="3" y="81"/>
                </a:lnTo>
                <a:lnTo>
                  <a:pt x="0" y="67"/>
                </a:lnTo>
                <a:lnTo>
                  <a:pt x="0" y="54"/>
                </a:lnTo>
                <a:lnTo>
                  <a:pt x="3" y="39"/>
                </a:lnTo>
                <a:lnTo>
                  <a:pt x="10" y="28"/>
                </a:lnTo>
                <a:lnTo>
                  <a:pt x="19" y="16"/>
                </a:lnTo>
                <a:lnTo>
                  <a:pt x="31" y="8"/>
                </a:lnTo>
                <a:lnTo>
                  <a:pt x="43" y="3"/>
                </a:lnTo>
                <a:lnTo>
                  <a:pt x="56" y="0"/>
                </a:lnTo>
                <a:lnTo>
                  <a:pt x="70" y="2"/>
                </a:lnTo>
                <a:lnTo>
                  <a:pt x="84" y="5"/>
                </a:lnTo>
                <a:lnTo>
                  <a:pt x="96" y="11"/>
                </a:lnTo>
                <a:lnTo>
                  <a:pt x="106" y="21"/>
                </a:lnTo>
                <a:lnTo>
                  <a:pt x="113" y="32"/>
                </a:lnTo>
                <a:lnTo>
                  <a:pt x="118" y="45"/>
                </a:lnTo>
                <a:lnTo>
                  <a:pt x="119" y="60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2" name="Line 78"/>
          <p:cNvSpPr>
            <a:spLocks noChangeShapeType="1"/>
          </p:cNvSpPr>
          <p:nvPr/>
        </p:nvSpPr>
        <p:spPr bwMode="auto">
          <a:xfrm>
            <a:off x="6662738" y="4706938"/>
            <a:ext cx="96837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3" name="Freeform 79"/>
          <p:cNvSpPr>
            <a:spLocks/>
          </p:cNvSpPr>
          <p:nvPr/>
        </p:nvSpPr>
        <p:spPr bwMode="auto">
          <a:xfrm>
            <a:off x="6399213" y="5965825"/>
            <a:ext cx="176212" cy="336550"/>
          </a:xfrm>
          <a:custGeom>
            <a:avLst/>
            <a:gdLst>
              <a:gd name="T0" fmla="*/ 0 w 222"/>
              <a:gd name="T1" fmla="*/ 0 h 425"/>
              <a:gd name="T2" fmla="*/ 28 w 222"/>
              <a:gd name="T3" fmla="*/ 1 h 425"/>
              <a:gd name="T4" fmla="*/ 55 w 222"/>
              <a:gd name="T5" fmla="*/ 6 h 425"/>
              <a:gd name="T6" fmla="*/ 82 w 222"/>
              <a:gd name="T7" fmla="*/ 14 h 425"/>
              <a:gd name="T8" fmla="*/ 108 w 222"/>
              <a:gd name="T9" fmla="*/ 27 h 425"/>
              <a:gd name="T10" fmla="*/ 130 w 222"/>
              <a:gd name="T11" fmla="*/ 40 h 425"/>
              <a:gd name="T12" fmla="*/ 152 w 222"/>
              <a:gd name="T13" fmla="*/ 58 h 425"/>
              <a:gd name="T14" fmla="*/ 171 w 222"/>
              <a:gd name="T15" fmla="*/ 78 h 425"/>
              <a:gd name="T16" fmla="*/ 188 w 222"/>
              <a:gd name="T17" fmla="*/ 99 h 425"/>
              <a:gd name="T18" fmla="*/ 202 w 222"/>
              <a:gd name="T19" fmla="*/ 121 h 425"/>
              <a:gd name="T20" fmla="*/ 212 w 222"/>
              <a:gd name="T21" fmla="*/ 147 h 425"/>
              <a:gd name="T22" fmla="*/ 219 w 222"/>
              <a:gd name="T23" fmla="*/ 173 h 425"/>
              <a:gd name="T24" fmla="*/ 222 w 222"/>
              <a:gd name="T25" fmla="*/ 199 h 425"/>
              <a:gd name="T26" fmla="*/ 222 w 222"/>
              <a:gd name="T27" fmla="*/ 225 h 425"/>
              <a:gd name="T28" fmla="*/ 219 w 222"/>
              <a:gd name="T29" fmla="*/ 251 h 425"/>
              <a:gd name="T30" fmla="*/ 212 w 222"/>
              <a:gd name="T31" fmla="*/ 277 h 425"/>
              <a:gd name="T32" fmla="*/ 202 w 222"/>
              <a:gd name="T33" fmla="*/ 303 h 425"/>
              <a:gd name="T34" fmla="*/ 188 w 222"/>
              <a:gd name="T35" fmla="*/ 326 h 425"/>
              <a:gd name="T36" fmla="*/ 171 w 222"/>
              <a:gd name="T37" fmla="*/ 347 h 425"/>
              <a:gd name="T38" fmla="*/ 152 w 222"/>
              <a:gd name="T39" fmla="*/ 367 h 425"/>
              <a:gd name="T40" fmla="*/ 130 w 222"/>
              <a:gd name="T41" fmla="*/ 384 h 425"/>
              <a:gd name="T42" fmla="*/ 108 w 222"/>
              <a:gd name="T43" fmla="*/ 397 h 425"/>
              <a:gd name="T44" fmla="*/ 82 w 222"/>
              <a:gd name="T45" fmla="*/ 410 h 425"/>
              <a:gd name="T46" fmla="*/ 55 w 222"/>
              <a:gd name="T47" fmla="*/ 418 h 425"/>
              <a:gd name="T48" fmla="*/ 28 w 222"/>
              <a:gd name="T49" fmla="*/ 423 h 425"/>
              <a:gd name="T50" fmla="*/ 0 w 222"/>
              <a:gd name="T51" fmla="*/ 425 h 4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22"/>
              <a:gd name="T79" fmla="*/ 0 h 425"/>
              <a:gd name="T80" fmla="*/ 222 w 222"/>
              <a:gd name="T81" fmla="*/ 425 h 4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22" h="425">
                <a:moveTo>
                  <a:pt x="0" y="0"/>
                </a:moveTo>
                <a:lnTo>
                  <a:pt x="28" y="1"/>
                </a:lnTo>
                <a:lnTo>
                  <a:pt x="55" y="6"/>
                </a:lnTo>
                <a:lnTo>
                  <a:pt x="82" y="14"/>
                </a:lnTo>
                <a:lnTo>
                  <a:pt x="108" y="27"/>
                </a:lnTo>
                <a:lnTo>
                  <a:pt x="130" y="40"/>
                </a:lnTo>
                <a:lnTo>
                  <a:pt x="152" y="58"/>
                </a:lnTo>
                <a:lnTo>
                  <a:pt x="171" y="78"/>
                </a:lnTo>
                <a:lnTo>
                  <a:pt x="188" y="99"/>
                </a:lnTo>
                <a:lnTo>
                  <a:pt x="202" y="121"/>
                </a:lnTo>
                <a:lnTo>
                  <a:pt x="212" y="147"/>
                </a:lnTo>
                <a:lnTo>
                  <a:pt x="219" y="173"/>
                </a:lnTo>
                <a:lnTo>
                  <a:pt x="222" y="199"/>
                </a:lnTo>
                <a:lnTo>
                  <a:pt x="222" y="225"/>
                </a:lnTo>
                <a:lnTo>
                  <a:pt x="219" y="251"/>
                </a:lnTo>
                <a:lnTo>
                  <a:pt x="212" y="277"/>
                </a:lnTo>
                <a:lnTo>
                  <a:pt x="202" y="303"/>
                </a:lnTo>
                <a:lnTo>
                  <a:pt x="188" y="326"/>
                </a:lnTo>
                <a:lnTo>
                  <a:pt x="171" y="347"/>
                </a:lnTo>
                <a:lnTo>
                  <a:pt x="152" y="367"/>
                </a:lnTo>
                <a:lnTo>
                  <a:pt x="130" y="384"/>
                </a:lnTo>
                <a:lnTo>
                  <a:pt x="108" y="397"/>
                </a:lnTo>
                <a:lnTo>
                  <a:pt x="82" y="410"/>
                </a:lnTo>
                <a:lnTo>
                  <a:pt x="55" y="418"/>
                </a:lnTo>
                <a:lnTo>
                  <a:pt x="28" y="423"/>
                </a:lnTo>
                <a:lnTo>
                  <a:pt x="0" y="42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4" name="Line 80"/>
          <p:cNvSpPr>
            <a:spLocks noChangeShapeType="1"/>
          </p:cNvSpPr>
          <p:nvPr/>
        </p:nvSpPr>
        <p:spPr bwMode="auto">
          <a:xfrm flipH="1">
            <a:off x="6154738" y="5965825"/>
            <a:ext cx="2667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5" name="Line 81"/>
          <p:cNvSpPr>
            <a:spLocks noChangeShapeType="1"/>
          </p:cNvSpPr>
          <p:nvPr/>
        </p:nvSpPr>
        <p:spPr bwMode="auto">
          <a:xfrm flipH="1">
            <a:off x="6154738" y="6303963"/>
            <a:ext cx="266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6" name="Line 82"/>
          <p:cNvSpPr>
            <a:spLocks noChangeShapeType="1"/>
          </p:cNvSpPr>
          <p:nvPr/>
        </p:nvSpPr>
        <p:spPr bwMode="auto">
          <a:xfrm>
            <a:off x="6154738" y="5965825"/>
            <a:ext cx="1587" cy="3381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7" name="Line 83"/>
          <p:cNvSpPr>
            <a:spLocks noChangeShapeType="1"/>
          </p:cNvSpPr>
          <p:nvPr/>
        </p:nvSpPr>
        <p:spPr bwMode="auto">
          <a:xfrm>
            <a:off x="5965825" y="60229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8" name="Line 84"/>
          <p:cNvSpPr>
            <a:spLocks noChangeShapeType="1"/>
          </p:cNvSpPr>
          <p:nvPr/>
        </p:nvSpPr>
        <p:spPr bwMode="auto">
          <a:xfrm>
            <a:off x="5965825" y="623411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09" name="Freeform 85"/>
          <p:cNvSpPr>
            <a:spLocks/>
          </p:cNvSpPr>
          <p:nvPr/>
        </p:nvSpPr>
        <p:spPr bwMode="auto">
          <a:xfrm>
            <a:off x="6572250" y="6099175"/>
            <a:ext cx="95250" cy="95250"/>
          </a:xfrm>
          <a:custGeom>
            <a:avLst/>
            <a:gdLst>
              <a:gd name="T0" fmla="*/ 119 w 119"/>
              <a:gd name="T1" fmla="*/ 61 h 121"/>
              <a:gd name="T2" fmla="*/ 118 w 119"/>
              <a:gd name="T3" fmla="*/ 75 h 121"/>
              <a:gd name="T4" fmla="*/ 112 w 119"/>
              <a:gd name="T5" fmla="*/ 88 h 121"/>
              <a:gd name="T6" fmla="*/ 106 w 119"/>
              <a:gd name="T7" fmla="*/ 100 h 121"/>
              <a:gd name="T8" fmla="*/ 95 w 119"/>
              <a:gd name="T9" fmla="*/ 109 h 121"/>
              <a:gd name="T10" fmla="*/ 83 w 119"/>
              <a:gd name="T11" fmla="*/ 116 h 121"/>
              <a:gd name="T12" fmla="*/ 70 w 119"/>
              <a:gd name="T13" fmla="*/ 119 h 121"/>
              <a:gd name="T14" fmla="*/ 56 w 119"/>
              <a:gd name="T15" fmla="*/ 121 h 121"/>
              <a:gd name="T16" fmla="*/ 43 w 119"/>
              <a:gd name="T17" fmla="*/ 117 h 121"/>
              <a:gd name="T18" fmla="*/ 29 w 119"/>
              <a:gd name="T19" fmla="*/ 112 h 121"/>
              <a:gd name="T20" fmla="*/ 19 w 119"/>
              <a:gd name="T21" fmla="*/ 104 h 121"/>
              <a:gd name="T22" fmla="*/ 10 w 119"/>
              <a:gd name="T23" fmla="*/ 93 h 121"/>
              <a:gd name="T24" fmla="*/ 3 w 119"/>
              <a:gd name="T25" fmla="*/ 82 h 121"/>
              <a:gd name="T26" fmla="*/ 0 w 119"/>
              <a:gd name="T27" fmla="*/ 67 h 121"/>
              <a:gd name="T28" fmla="*/ 0 w 119"/>
              <a:gd name="T29" fmla="*/ 54 h 121"/>
              <a:gd name="T30" fmla="*/ 3 w 119"/>
              <a:gd name="T31" fmla="*/ 39 h 121"/>
              <a:gd name="T32" fmla="*/ 10 w 119"/>
              <a:gd name="T33" fmla="*/ 28 h 121"/>
              <a:gd name="T34" fmla="*/ 19 w 119"/>
              <a:gd name="T35" fmla="*/ 17 h 121"/>
              <a:gd name="T36" fmla="*/ 31 w 119"/>
              <a:gd name="T37" fmla="*/ 9 h 121"/>
              <a:gd name="T38" fmla="*/ 43 w 119"/>
              <a:gd name="T39" fmla="*/ 4 h 121"/>
              <a:gd name="T40" fmla="*/ 56 w 119"/>
              <a:gd name="T41" fmla="*/ 0 h 121"/>
              <a:gd name="T42" fmla="*/ 70 w 119"/>
              <a:gd name="T43" fmla="*/ 2 h 121"/>
              <a:gd name="T44" fmla="*/ 83 w 119"/>
              <a:gd name="T45" fmla="*/ 5 h 121"/>
              <a:gd name="T46" fmla="*/ 95 w 119"/>
              <a:gd name="T47" fmla="*/ 12 h 121"/>
              <a:gd name="T48" fmla="*/ 106 w 119"/>
              <a:gd name="T49" fmla="*/ 22 h 121"/>
              <a:gd name="T50" fmla="*/ 112 w 119"/>
              <a:gd name="T51" fmla="*/ 33 h 121"/>
              <a:gd name="T52" fmla="*/ 118 w 119"/>
              <a:gd name="T53" fmla="*/ 46 h 121"/>
              <a:gd name="T54" fmla="*/ 119 w 119"/>
              <a:gd name="T55" fmla="*/ 61 h 121"/>
              <a:gd name="T56" fmla="*/ 119 w 119"/>
              <a:gd name="T57" fmla="*/ 61 h 12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19"/>
              <a:gd name="T88" fmla="*/ 0 h 121"/>
              <a:gd name="T89" fmla="*/ 119 w 119"/>
              <a:gd name="T90" fmla="*/ 121 h 121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19" h="121">
                <a:moveTo>
                  <a:pt x="119" y="61"/>
                </a:moveTo>
                <a:lnTo>
                  <a:pt x="118" y="75"/>
                </a:lnTo>
                <a:lnTo>
                  <a:pt x="112" y="88"/>
                </a:lnTo>
                <a:lnTo>
                  <a:pt x="106" y="100"/>
                </a:lnTo>
                <a:lnTo>
                  <a:pt x="95" y="109"/>
                </a:lnTo>
                <a:lnTo>
                  <a:pt x="83" y="116"/>
                </a:lnTo>
                <a:lnTo>
                  <a:pt x="70" y="119"/>
                </a:lnTo>
                <a:lnTo>
                  <a:pt x="56" y="121"/>
                </a:lnTo>
                <a:lnTo>
                  <a:pt x="43" y="117"/>
                </a:lnTo>
                <a:lnTo>
                  <a:pt x="29" y="112"/>
                </a:lnTo>
                <a:lnTo>
                  <a:pt x="19" y="104"/>
                </a:lnTo>
                <a:lnTo>
                  <a:pt x="10" y="93"/>
                </a:lnTo>
                <a:lnTo>
                  <a:pt x="3" y="82"/>
                </a:lnTo>
                <a:lnTo>
                  <a:pt x="0" y="67"/>
                </a:lnTo>
                <a:lnTo>
                  <a:pt x="0" y="54"/>
                </a:lnTo>
                <a:lnTo>
                  <a:pt x="3" y="39"/>
                </a:lnTo>
                <a:lnTo>
                  <a:pt x="10" y="28"/>
                </a:lnTo>
                <a:lnTo>
                  <a:pt x="19" y="17"/>
                </a:lnTo>
                <a:lnTo>
                  <a:pt x="31" y="9"/>
                </a:lnTo>
                <a:lnTo>
                  <a:pt x="43" y="4"/>
                </a:lnTo>
                <a:lnTo>
                  <a:pt x="56" y="0"/>
                </a:lnTo>
                <a:lnTo>
                  <a:pt x="70" y="2"/>
                </a:lnTo>
                <a:lnTo>
                  <a:pt x="83" y="5"/>
                </a:lnTo>
                <a:lnTo>
                  <a:pt x="95" y="12"/>
                </a:lnTo>
                <a:lnTo>
                  <a:pt x="106" y="22"/>
                </a:lnTo>
                <a:lnTo>
                  <a:pt x="112" y="33"/>
                </a:lnTo>
                <a:lnTo>
                  <a:pt x="118" y="46"/>
                </a:lnTo>
                <a:lnTo>
                  <a:pt x="119" y="61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0" name="Line 86"/>
          <p:cNvSpPr>
            <a:spLocks noChangeShapeType="1"/>
          </p:cNvSpPr>
          <p:nvPr/>
        </p:nvSpPr>
        <p:spPr bwMode="auto">
          <a:xfrm>
            <a:off x="6659563" y="6154738"/>
            <a:ext cx="9525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1" name="Freeform 87"/>
          <p:cNvSpPr>
            <a:spLocks/>
          </p:cNvSpPr>
          <p:nvPr/>
        </p:nvSpPr>
        <p:spPr bwMode="auto">
          <a:xfrm>
            <a:off x="7496175" y="5291138"/>
            <a:ext cx="176213" cy="336550"/>
          </a:xfrm>
          <a:custGeom>
            <a:avLst/>
            <a:gdLst>
              <a:gd name="T0" fmla="*/ 0 w 222"/>
              <a:gd name="T1" fmla="*/ 0 h 425"/>
              <a:gd name="T2" fmla="*/ 27 w 222"/>
              <a:gd name="T3" fmla="*/ 2 h 425"/>
              <a:gd name="T4" fmla="*/ 54 w 222"/>
              <a:gd name="T5" fmla="*/ 7 h 425"/>
              <a:gd name="T6" fmla="*/ 82 w 222"/>
              <a:gd name="T7" fmla="*/ 15 h 425"/>
              <a:gd name="T8" fmla="*/ 107 w 222"/>
              <a:gd name="T9" fmla="*/ 28 h 425"/>
              <a:gd name="T10" fmla="*/ 130 w 222"/>
              <a:gd name="T11" fmla="*/ 41 h 425"/>
              <a:gd name="T12" fmla="*/ 152 w 222"/>
              <a:gd name="T13" fmla="*/ 59 h 425"/>
              <a:gd name="T14" fmla="*/ 171 w 222"/>
              <a:gd name="T15" fmla="*/ 78 h 425"/>
              <a:gd name="T16" fmla="*/ 188 w 222"/>
              <a:gd name="T17" fmla="*/ 99 h 425"/>
              <a:gd name="T18" fmla="*/ 201 w 222"/>
              <a:gd name="T19" fmla="*/ 122 h 425"/>
              <a:gd name="T20" fmla="*/ 211 w 222"/>
              <a:gd name="T21" fmla="*/ 148 h 425"/>
              <a:gd name="T22" fmla="*/ 218 w 222"/>
              <a:gd name="T23" fmla="*/ 174 h 425"/>
              <a:gd name="T24" fmla="*/ 222 w 222"/>
              <a:gd name="T25" fmla="*/ 200 h 425"/>
              <a:gd name="T26" fmla="*/ 222 w 222"/>
              <a:gd name="T27" fmla="*/ 226 h 425"/>
              <a:gd name="T28" fmla="*/ 218 w 222"/>
              <a:gd name="T29" fmla="*/ 252 h 425"/>
              <a:gd name="T30" fmla="*/ 211 w 222"/>
              <a:gd name="T31" fmla="*/ 278 h 425"/>
              <a:gd name="T32" fmla="*/ 201 w 222"/>
              <a:gd name="T33" fmla="*/ 304 h 425"/>
              <a:gd name="T34" fmla="*/ 188 w 222"/>
              <a:gd name="T35" fmla="*/ 326 h 425"/>
              <a:gd name="T36" fmla="*/ 171 w 222"/>
              <a:gd name="T37" fmla="*/ 347 h 425"/>
              <a:gd name="T38" fmla="*/ 152 w 222"/>
              <a:gd name="T39" fmla="*/ 367 h 425"/>
              <a:gd name="T40" fmla="*/ 130 w 222"/>
              <a:gd name="T41" fmla="*/ 385 h 425"/>
              <a:gd name="T42" fmla="*/ 107 w 222"/>
              <a:gd name="T43" fmla="*/ 398 h 425"/>
              <a:gd name="T44" fmla="*/ 82 w 222"/>
              <a:gd name="T45" fmla="*/ 411 h 425"/>
              <a:gd name="T46" fmla="*/ 54 w 222"/>
              <a:gd name="T47" fmla="*/ 419 h 425"/>
              <a:gd name="T48" fmla="*/ 27 w 222"/>
              <a:gd name="T49" fmla="*/ 424 h 425"/>
              <a:gd name="T50" fmla="*/ 0 w 222"/>
              <a:gd name="T51" fmla="*/ 425 h 4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22"/>
              <a:gd name="T79" fmla="*/ 0 h 425"/>
              <a:gd name="T80" fmla="*/ 222 w 222"/>
              <a:gd name="T81" fmla="*/ 425 h 4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22" h="425">
                <a:moveTo>
                  <a:pt x="0" y="0"/>
                </a:moveTo>
                <a:lnTo>
                  <a:pt x="27" y="2"/>
                </a:lnTo>
                <a:lnTo>
                  <a:pt x="54" y="7"/>
                </a:lnTo>
                <a:lnTo>
                  <a:pt x="82" y="15"/>
                </a:lnTo>
                <a:lnTo>
                  <a:pt x="107" y="28"/>
                </a:lnTo>
                <a:lnTo>
                  <a:pt x="130" y="41"/>
                </a:lnTo>
                <a:lnTo>
                  <a:pt x="152" y="59"/>
                </a:lnTo>
                <a:lnTo>
                  <a:pt x="171" y="78"/>
                </a:lnTo>
                <a:lnTo>
                  <a:pt x="188" y="99"/>
                </a:lnTo>
                <a:lnTo>
                  <a:pt x="201" y="122"/>
                </a:lnTo>
                <a:lnTo>
                  <a:pt x="211" y="148"/>
                </a:lnTo>
                <a:lnTo>
                  <a:pt x="218" y="174"/>
                </a:lnTo>
                <a:lnTo>
                  <a:pt x="222" y="200"/>
                </a:lnTo>
                <a:lnTo>
                  <a:pt x="222" y="226"/>
                </a:lnTo>
                <a:lnTo>
                  <a:pt x="218" y="252"/>
                </a:lnTo>
                <a:lnTo>
                  <a:pt x="211" y="278"/>
                </a:lnTo>
                <a:lnTo>
                  <a:pt x="201" y="304"/>
                </a:lnTo>
                <a:lnTo>
                  <a:pt x="188" y="326"/>
                </a:lnTo>
                <a:lnTo>
                  <a:pt x="171" y="347"/>
                </a:lnTo>
                <a:lnTo>
                  <a:pt x="152" y="367"/>
                </a:lnTo>
                <a:lnTo>
                  <a:pt x="130" y="385"/>
                </a:lnTo>
                <a:lnTo>
                  <a:pt x="107" y="398"/>
                </a:lnTo>
                <a:lnTo>
                  <a:pt x="82" y="411"/>
                </a:lnTo>
                <a:lnTo>
                  <a:pt x="54" y="419"/>
                </a:lnTo>
                <a:lnTo>
                  <a:pt x="27" y="424"/>
                </a:lnTo>
                <a:lnTo>
                  <a:pt x="0" y="42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2" name="Line 88"/>
          <p:cNvSpPr>
            <a:spLocks noChangeShapeType="1"/>
          </p:cNvSpPr>
          <p:nvPr/>
        </p:nvSpPr>
        <p:spPr bwMode="auto">
          <a:xfrm flipH="1">
            <a:off x="7251700" y="5291138"/>
            <a:ext cx="266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3" name="Line 89"/>
          <p:cNvSpPr>
            <a:spLocks noChangeShapeType="1"/>
          </p:cNvSpPr>
          <p:nvPr/>
        </p:nvSpPr>
        <p:spPr bwMode="auto">
          <a:xfrm flipH="1">
            <a:off x="7251700" y="5629275"/>
            <a:ext cx="2667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4" name="Line 90"/>
          <p:cNvSpPr>
            <a:spLocks noChangeShapeType="1"/>
          </p:cNvSpPr>
          <p:nvPr/>
        </p:nvSpPr>
        <p:spPr bwMode="auto">
          <a:xfrm>
            <a:off x="7251700" y="5291138"/>
            <a:ext cx="1588" cy="3381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5" name="Line 91"/>
          <p:cNvSpPr>
            <a:spLocks noChangeShapeType="1"/>
          </p:cNvSpPr>
          <p:nvPr/>
        </p:nvSpPr>
        <p:spPr bwMode="auto">
          <a:xfrm>
            <a:off x="7064375" y="5360988"/>
            <a:ext cx="1762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6" name="Line 92"/>
          <p:cNvSpPr>
            <a:spLocks noChangeShapeType="1"/>
          </p:cNvSpPr>
          <p:nvPr/>
        </p:nvSpPr>
        <p:spPr bwMode="auto">
          <a:xfrm>
            <a:off x="7064375" y="5557838"/>
            <a:ext cx="1762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7" name="Freeform 93"/>
          <p:cNvSpPr>
            <a:spLocks/>
          </p:cNvSpPr>
          <p:nvPr/>
        </p:nvSpPr>
        <p:spPr bwMode="auto">
          <a:xfrm>
            <a:off x="7669213" y="5424488"/>
            <a:ext cx="95250" cy="95250"/>
          </a:xfrm>
          <a:custGeom>
            <a:avLst/>
            <a:gdLst>
              <a:gd name="T0" fmla="*/ 120 w 120"/>
              <a:gd name="T1" fmla="*/ 60 h 120"/>
              <a:gd name="T2" fmla="*/ 118 w 120"/>
              <a:gd name="T3" fmla="*/ 75 h 120"/>
              <a:gd name="T4" fmla="*/ 113 w 120"/>
              <a:gd name="T5" fmla="*/ 88 h 120"/>
              <a:gd name="T6" fmla="*/ 106 w 120"/>
              <a:gd name="T7" fmla="*/ 99 h 120"/>
              <a:gd name="T8" fmla="*/ 96 w 120"/>
              <a:gd name="T9" fmla="*/ 109 h 120"/>
              <a:gd name="T10" fmla="*/ 84 w 120"/>
              <a:gd name="T11" fmla="*/ 115 h 120"/>
              <a:gd name="T12" fmla="*/ 70 w 120"/>
              <a:gd name="T13" fmla="*/ 118 h 120"/>
              <a:gd name="T14" fmla="*/ 57 w 120"/>
              <a:gd name="T15" fmla="*/ 120 h 120"/>
              <a:gd name="T16" fmla="*/ 43 w 120"/>
              <a:gd name="T17" fmla="*/ 117 h 120"/>
              <a:gd name="T18" fmla="*/ 29 w 120"/>
              <a:gd name="T19" fmla="*/ 112 h 120"/>
              <a:gd name="T20" fmla="*/ 19 w 120"/>
              <a:gd name="T21" fmla="*/ 104 h 120"/>
              <a:gd name="T22" fmla="*/ 11 w 120"/>
              <a:gd name="T23" fmla="*/ 92 h 120"/>
              <a:gd name="T24" fmla="*/ 4 w 120"/>
              <a:gd name="T25" fmla="*/ 81 h 120"/>
              <a:gd name="T26" fmla="*/ 0 w 120"/>
              <a:gd name="T27" fmla="*/ 66 h 120"/>
              <a:gd name="T28" fmla="*/ 0 w 120"/>
              <a:gd name="T29" fmla="*/ 53 h 120"/>
              <a:gd name="T30" fmla="*/ 4 w 120"/>
              <a:gd name="T31" fmla="*/ 39 h 120"/>
              <a:gd name="T32" fmla="*/ 11 w 120"/>
              <a:gd name="T33" fmla="*/ 28 h 120"/>
              <a:gd name="T34" fmla="*/ 19 w 120"/>
              <a:gd name="T35" fmla="*/ 16 h 120"/>
              <a:gd name="T36" fmla="*/ 31 w 120"/>
              <a:gd name="T37" fmla="*/ 8 h 120"/>
              <a:gd name="T38" fmla="*/ 43 w 120"/>
              <a:gd name="T39" fmla="*/ 3 h 120"/>
              <a:gd name="T40" fmla="*/ 57 w 120"/>
              <a:gd name="T41" fmla="*/ 0 h 120"/>
              <a:gd name="T42" fmla="*/ 70 w 120"/>
              <a:gd name="T43" fmla="*/ 2 h 120"/>
              <a:gd name="T44" fmla="*/ 84 w 120"/>
              <a:gd name="T45" fmla="*/ 5 h 120"/>
              <a:gd name="T46" fmla="*/ 96 w 120"/>
              <a:gd name="T47" fmla="*/ 11 h 120"/>
              <a:gd name="T48" fmla="*/ 106 w 120"/>
              <a:gd name="T49" fmla="*/ 21 h 120"/>
              <a:gd name="T50" fmla="*/ 113 w 120"/>
              <a:gd name="T51" fmla="*/ 32 h 120"/>
              <a:gd name="T52" fmla="*/ 118 w 120"/>
              <a:gd name="T53" fmla="*/ 45 h 120"/>
              <a:gd name="T54" fmla="*/ 120 w 120"/>
              <a:gd name="T55" fmla="*/ 60 h 120"/>
              <a:gd name="T56" fmla="*/ 120 w 120"/>
              <a:gd name="T57" fmla="*/ 60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0"/>
              <a:gd name="T88" fmla="*/ 0 h 120"/>
              <a:gd name="T89" fmla="*/ 120 w 120"/>
              <a:gd name="T90" fmla="*/ 120 h 12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0" h="120">
                <a:moveTo>
                  <a:pt x="120" y="60"/>
                </a:moveTo>
                <a:lnTo>
                  <a:pt x="118" y="75"/>
                </a:lnTo>
                <a:lnTo>
                  <a:pt x="113" y="88"/>
                </a:lnTo>
                <a:lnTo>
                  <a:pt x="106" y="99"/>
                </a:lnTo>
                <a:lnTo>
                  <a:pt x="96" y="109"/>
                </a:lnTo>
                <a:lnTo>
                  <a:pt x="84" y="115"/>
                </a:lnTo>
                <a:lnTo>
                  <a:pt x="70" y="118"/>
                </a:lnTo>
                <a:lnTo>
                  <a:pt x="57" y="120"/>
                </a:lnTo>
                <a:lnTo>
                  <a:pt x="43" y="117"/>
                </a:lnTo>
                <a:lnTo>
                  <a:pt x="29" y="112"/>
                </a:lnTo>
                <a:lnTo>
                  <a:pt x="19" y="104"/>
                </a:lnTo>
                <a:lnTo>
                  <a:pt x="11" y="92"/>
                </a:lnTo>
                <a:lnTo>
                  <a:pt x="4" y="81"/>
                </a:lnTo>
                <a:lnTo>
                  <a:pt x="0" y="66"/>
                </a:lnTo>
                <a:lnTo>
                  <a:pt x="0" y="53"/>
                </a:lnTo>
                <a:lnTo>
                  <a:pt x="4" y="39"/>
                </a:lnTo>
                <a:lnTo>
                  <a:pt x="11" y="28"/>
                </a:lnTo>
                <a:lnTo>
                  <a:pt x="19" y="16"/>
                </a:lnTo>
                <a:lnTo>
                  <a:pt x="31" y="8"/>
                </a:lnTo>
                <a:lnTo>
                  <a:pt x="43" y="3"/>
                </a:lnTo>
                <a:lnTo>
                  <a:pt x="57" y="0"/>
                </a:lnTo>
                <a:lnTo>
                  <a:pt x="70" y="2"/>
                </a:lnTo>
                <a:lnTo>
                  <a:pt x="84" y="5"/>
                </a:lnTo>
                <a:lnTo>
                  <a:pt x="96" y="11"/>
                </a:lnTo>
                <a:lnTo>
                  <a:pt x="106" y="21"/>
                </a:lnTo>
                <a:lnTo>
                  <a:pt x="113" y="32"/>
                </a:lnTo>
                <a:lnTo>
                  <a:pt x="118" y="45"/>
                </a:lnTo>
                <a:lnTo>
                  <a:pt x="120" y="60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8" name="Line 94"/>
          <p:cNvSpPr>
            <a:spLocks noChangeShapeType="1"/>
          </p:cNvSpPr>
          <p:nvPr/>
        </p:nvSpPr>
        <p:spPr bwMode="auto">
          <a:xfrm>
            <a:off x="7756525" y="5480050"/>
            <a:ext cx="9525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19" name="Freeform 95"/>
          <p:cNvSpPr>
            <a:spLocks/>
          </p:cNvSpPr>
          <p:nvPr/>
        </p:nvSpPr>
        <p:spPr bwMode="auto">
          <a:xfrm>
            <a:off x="5311775" y="5249863"/>
            <a:ext cx="176213" cy="338137"/>
          </a:xfrm>
          <a:custGeom>
            <a:avLst/>
            <a:gdLst>
              <a:gd name="T0" fmla="*/ 0 w 221"/>
              <a:gd name="T1" fmla="*/ 0 h 425"/>
              <a:gd name="T2" fmla="*/ 27 w 221"/>
              <a:gd name="T3" fmla="*/ 1 h 425"/>
              <a:gd name="T4" fmla="*/ 54 w 221"/>
              <a:gd name="T5" fmla="*/ 6 h 425"/>
              <a:gd name="T6" fmla="*/ 82 w 221"/>
              <a:gd name="T7" fmla="*/ 14 h 425"/>
              <a:gd name="T8" fmla="*/ 107 w 221"/>
              <a:gd name="T9" fmla="*/ 27 h 425"/>
              <a:gd name="T10" fmla="*/ 129 w 221"/>
              <a:gd name="T11" fmla="*/ 40 h 425"/>
              <a:gd name="T12" fmla="*/ 151 w 221"/>
              <a:gd name="T13" fmla="*/ 58 h 425"/>
              <a:gd name="T14" fmla="*/ 170 w 221"/>
              <a:gd name="T15" fmla="*/ 78 h 425"/>
              <a:gd name="T16" fmla="*/ 187 w 221"/>
              <a:gd name="T17" fmla="*/ 99 h 425"/>
              <a:gd name="T18" fmla="*/ 201 w 221"/>
              <a:gd name="T19" fmla="*/ 122 h 425"/>
              <a:gd name="T20" fmla="*/ 211 w 221"/>
              <a:gd name="T21" fmla="*/ 148 h 425"/>
              <a:gd name="T22" fmla="*/ 218 w 221"/>
              <a:gd name="T23" fmla="*/ 173 h 425"/>
              <a:gd name="T24" fmla="*/ 221 w 221"/>
              <a:gd name="T25" fmla="*/ 199 h 425"/>
              <a:gd name="T26" fmla="*/ 221 w 221"/>
              <a:gd name="T27" fmla="*/ 225 h 425"/>
              <a:gd name="T28" fmla="*/ 218 w 221"/>
              <a:gd name="T29" fmla="*/ 251 h 425"/>
              <a:gd name="T30" fmla="*/ 211 w 221"/>
              <a:gd name="T31" fmla="*/ 277 h 425"/>
              <a:gd name="T32" fmla="*/ 201 w 221"/>
              <a:gd name="T33" fmla="*/ 303 h 425"/>
              <a:gd name="T34" fmla="*/ 187 w 221"/>
              <a:gd name="T35" fmla="*/ 326 h 425"/>
              <a:gd name="T36" fmla="*/ 170 w 221"/>
              <a:gd name="T37" fmla="*/ 347 h 425"/>
              <a:gd name="T38" fmla="*/ 151 w 221"/>
              <a:gd name="T39" fmla="*/ 367 h 425"/>
              <a:gd name="T40" fmla="*/ 129 w 221"/>
              <a:gd name="T41" fmla="*/ 384 h 425"/>
              <a:gd name="T42" fmla="*/ 107 w 221"/>
              <a:gd name="T43" fmla="*/ 397 h 425"/>
              <a:gd name="T44" fmla="*/ 82 w 221"/>
              <a:gd name="T45" fmla="*/ 410 h 425"/>
              <a:gd name="T46" fmla="*/ 54 w 221"/>
              <a:gd name="T47" fmla="*/ 419 h 425"/>
              <a:gd name="T48" fmla="*/ 27 w 221"/>
              <a:gd name="T49" fmla="*/ 423 h 425"/>
              <a:gd name="T50" fmla="*/ 0 w 221"/>
              <a:gd name="T51" fmla="*/ 425 h 4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21"/>
              <a:gd name="T79" fmla="*/ 0 h 425"/>
              <a:gd name="T80" fmla="*/ 221 w 221"/>
              <a:gd name="T81" fmla="*/ 425 h 4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21" h="425">
                <a:moveTo>
                  <a:pt x="0" y="0"/>
                </a:moveTo>
                <a:lnTo>
                  <a:pt x="27" y="1"/>
                </a:lnTo>
                <a:lnTo>
                  <a:pt x="54" y="6"/>
                </a:lnTo>
                <a:lnTo>
                  <a:pt x="82" y="14"/>
                </a:lnTo>
                <a:lnTo>
                  <a:pt x="107" y="27"/>
                </a:lnTo>
                <a:lnTo>
                  <a:pt x="129" y="40"/>
                </a:lnTo>
                <a:lnTo>
                  <a:pt x="151" y="58"/>
                </a:lnTo>
                <a:lnTo>
                  <a:pt x="170" y="78"/>
                </a:lnTo>
                <a:lnTo>
                  <a:pt x="187" y="99"/>
                </a:lnTo>
                <a:lnTo>
                  <a:pt x="201" y="122"/>
                </a:lnTo>
                <a:lnTo>
                  <a:pt x="211" y="148"/>
                </a:lnTo>
                <a:lnTo>
                  <a:pt x="218" y="173"/>
                </a:lnTo>
                <a:lnTo>
                  <a:pt x="221" y="199"/>
                </a:lnTo>
                <a:lnTo>
                  <a:pt x="221" y="225"/>
                </a:lnTo>
                <a:lnTo>
                  <a:pt x="218" y="251"/>
                </a:lnTo>
                <a:lnTo>
                  <a:pt x="211" y="277"/>
                </a:lnTo>
                <a:lnTo>
                  <a:pt x="201" y="303"/>
                </a:lnTo>
                <a:lnTo>
                  <a:pt x="187" y="326"/>
                </a:lnTo>
                <a:lnTo>
                  <a:pt x="170" y="347"/>
                </a:lnTo>
                <a:lnTo>
                  <a:pt x="151" y="367"/>
                </a:lnTo>
                <a:lnTo>
                  <a:pt x="129" y="384"/>
                </a:lnTo>
                <a:lnTo>
                  <a:pt x="107" y="397"/>
                </a:lnTo>
                <a:lnTo>
                  <a:pt x="82" y="410"/>
                </a:lnTo>
                <a:lnTo>
                  <a:pt x="54" y="419"/>
                </a:lnTo>
                <a:lnTo>
                  <a:pt x="27" y="423"/>
                </a:lnTo>
                <a:lnTo>
                  <a:pt x="0" y="425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0" name="Line 96"/>
          <p:cNvSpPr>
            <a:spLocks noChangeShapeType="1"/>
          </p:cNvSpPr>
          <p:nvPr/>
        </p:nvSpPr>
        <p:spPr bwMode="auto">
          <a:xfrm flipH="1">
            <a:off x="5068888" y="5249863"/>
            <a:ext cx="266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1" name="Line 97"/>
          <p:cNvSpPr>
            <a:spLocks noChangeShapeType="1"/>
          </p:cNvSpPr>
          <p:nvPr/>
        </p:nvSpPr>
        <p:spPr bwMode="auto">
          <a:xfrm flipH="1">
            <a:off x="5068888" y="5589588"/>
            <a:ext cx="2667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2" name="Line 98"/>
          <p:cNvSpPr>
            <a:spLocks noChangeShapeType="1"/>
          </p:cNvSpPr>
          <p:nvPr/>
        </p:nvSpPr>
        <p:spPr bwMode="auto">
          <a:xfrm>
            <a:off x="5068888" y="5249863"/>
            <a:ext cx="1587" cy="3397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3" name="Line 99"/>
          <p:cNvSpPr>
            <a:spLocks noChangeShapeType="1"/>
          </p:cNvSpPr>
          <p:nvPr/>
        </p:nvSpPr>
        <p:spPr bwMode="auto">
          <a:xfrm>
            <a:off x="4879975" y="530701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4" name="Line 100"/>
          <p:cNvSpPr>
            <a:spLocks noChangeShapeType="1"/>
          </p:cNvSpPr>
          <p:nvPr/>
        </p:nvSpPr>
        <p:spPr bwMode="auto">
          <a:xfrm>
            <a:off x="4879975" y="5518150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5" name="Freeform 101"/>
          <p:cNvSpPr>
            <a:spLocks/>
          </p:cNvSpPr>
          <p:nvPr/>
        </p:nvSpPr>
        <p:spPr bwMode="auto">
          <a:xfrm>
            <a:off x="5486400" y="5384800"/>
            <a:ext cx="93663" cy="95250"/>
          </a:xfrm>
          <a:custGeom>
            <a:avLst/>
            <a:gdLst>
              <a:gd name="T0" fmla="*/ 120 w 120"/>
              <a:gd name="T1" fmla="*/ 60 h 120"/>
              <a:gd name="T2" fmla="*/ 118 w 120"/>
              <a:gd name="T3" fmla="*/ 74 h 120"/>
              <a:gd name="T4" fmla="*/ 113 w 120"/>
              <a:gd name="T5" fmla="*/ 87 h 120"/>
              <a:gd name="T6" fmla="*/ 106 w 120"/>
              <a:gd name="T7" fmla="*/ 99 h 120"/>
              <a:gd name="T8" fmla="*/ 96 w 120"/>
              <a:gd name="T9" fmla="*/ 108 h 120"/>
              <a:gd name="T10" fmla="*/ 84 w 120"/>
              <a:gd name="T11" fmla="*/ 115 h 120"/>
              <a:gd name="T12" fmla="*/ 70 w 120"/>
              <a:gd name="T13" fmla="*/ 118 h 120"/>
              <a:gd name="T14" fmla="*/ 56 w 120"/>
              <a:gd name="T15" fmla="*/ 120 h 120"/>
              <a:gd name="T16" fmla="*/ 43 w 120"/>
              <a:gd name="T17" fmla="*/ 116 h 120"/>
              <a:gd name="T18" fmla="*/ 29 w 120"/>
              <a:gd name="T19" fmla="*/ 112 h 120"/>
              <a:gd name="T20" fmla="*/ 19 w 120"/>
              <a:gd name="T21" fmla="*/ 103 h 120"/>
              <a:gd name="T22" fmla="*/ 10 w 120"/>
              <a:gd name="T23" fmla="*/ 92 h 120"/>
              <a:gd name="T24" fmla="*/ 3 w 120"/>
              <a:gd name="T25" fmla="*/ 81 h 120"/>
              <a:gd name="T26" fmla="*/ 0 w 120"/>
              <a:gd name="T27" fmla="*/ 66 h 120"/>
              <a:gd name="T28" fmla="*/ 0 w 120"/>
              <a:gd name="T29" fmla="*/ 53 h 120"/>
              <a:gd name="T30" fmla="*/ 3 w 120"/>
              <a:gd name="T31" fmla="*/ 39 h 120"/>
              <a:gd name="T32" fmla="*/ 10 w 120"/>
              <a:gd name="T33" fmla="*/ 27 h 120"/>
              <a:gd name="T34" fmla="*/ 19 w 120"/>
              <a:gd name="T35" fmla="*/ 16 h 120"/>
              <a:gd name="T36" fmla="*/ 31 w 120"/>
              <a:gd name="T37" fmla="*/ 8 h 120"/>
              <a:gd name="T38" fmla="*/ 43 w 120"/>
              <a:gd name="T39" fmla="*/ 3 h 120"/>
              <a:gd name="T40" fmla="*/ 56 w 120"/>
              <a:gd name="T41" fmla="*/ 0 h 120"/>
              <a:gd name="T42" fmla="*/ 70 w 120"/>
              <a:gd name="T43" fmla="*/ 1 h 120"/>
              <a:gd name="T44" fmla="*/ 84 w 120"/>
              <a:gd name="T45" fmla="*/ 4 h 120"/>
              <a:gd name="T46" fmla="*/ 96 w 120"/>
              <a:gd name="T47" fmla="*/ 11 h 120"/>
              <a:gd name="T48" fmla="*/ 106 w 120"/>
              <a:gd name="T49" fmla="*/ 21 h 120"/>
              <a:gd name="T50" fmla="*/ 113 w 120"/>
              <a:gd name="T51" fmla="*/ 32 h 120"/>
              <a:gd name="T52" fmla="*/ 118 w 120"/>
              <a:gd name="T53" fmla="*/ 45 h 120"/>
              <a:gd name="T54" fmla="*/ 120 w 120"/>
              <a:gd name="T55" fmla="*/ 60 h 120"/>
              <a:gd name="T56" fmla="*/ 120 w 120"/>
              <a:gd name="T57" fmla="*/ 60 h 12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0"/>
              <a:gd name="T88" fmla="*/ 0 h 120"/>
              <a:gd name="T89" fmla="*/ 120 w 120"/>
              <a:gd name="T90" fmla="*/ 120 h 120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0" h="120">
                <a:moveTo>
                  <a:pt x="120" y="60"/>
                </a:moveTo>
                <a:lnTo>
                  <a:pt x="118" y="74"/>
                </a:lnTo>
                <a:lnTo>
                  <a:pt x="113" y="87"/>
                </a:lnTo>
                <a:lnTo>
                  <a:pt x="106" y="99"/>
                </a:lnTo>
                <a:lnTo>
                  <a:pt x="96" y="108"/>
                </a:lnTo>
                <a:lnTo>
                  <a:pt x="84" y="115"/>
                </a:lnTo>
                <a:lnTo>
                  <a:pt x="70" y="118"/>
                </a:lnTo>
                <a:lnTo>
                  <a:pt x="56" y="120"/>
                </a:lnTo>
                <a:lnTo>
                  <a:pt x="43" y="116"/>
                </a:lnTo>
                <a:lnTo>
                  <a:pt x="29" y="112"/>
                </a:lnTo>
                <a:lnTo>
                  <a:pt x="19" y="103"/>
                </a:lnTo>
                <a:lnTo>
                  <a:pt x="10" y="92"/>
                </a:lnTo>
                <a:lnTo>
                  <a:pt x="3" y="81"/>
                </a:lnTo>
                <a:lnTo>
                  <a:pt x="0" y="66"/>
                </a:lnTo>
                <a:lnTo>
                  <a:pt x="0" y="53"/>
                </a:lnTo>
                <a:lnTo>
                  <a:pt x="3" y="39"/>
                </a:lnTo>
                <a:lnTo>
                  <a:pt x="10" y="27"/>
                </a:lnTo>
                <a:lnTo>
                  <a:pt x="19" y="16"/>
                </a:lnTo>
                <a:lnTo>
                  <a:pt x="31" y="8"/>
                </a:lnTo>
                <a:lnTo>
                  <a:pt x="43" y="3"/>
                </a:lnTo>
                <a:lnTo>
                  <a:pt x="56" y="0"/>
                </a:lnTo>
                <a:lnTo>
                  <a:pt x="70" y="1"/>
                </a:lnTo>
                <a:lnTo>
                  <a:pt x="84" y="4"/>
                </a:lnTo>
                <a:lnTo>
                  <a:pt x="96" y="11"/>
                </a:lnTo>
                <a:lnTo>
                  <a:pt x="106" y="21"/>
                </a:lnTo>
                <a:lnTo>
                  <a:pt x="113" y="32"/>
                </a:lnTo>
                <a:lnTo>
                  <a:pt x="118" y="45"/>
                </a:lnTo>
                <a:lnTo>
                  <a:pt x="120" y="60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6" name="Line 102"/>
          <p:cNvSpPr>
            <a:spLocks noChangeShapeType="1"/>
          </p:cNvSpPr>
          <p:nvPr/>
        </p:nvSpPr>
        <p:spPr bwMode="auto">
          <a:xfrm>
            <a:off x="5572125" y="5440363"/>
            <a:ext cx="9683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7" name="Line 103"/>
          <p:cNvSpPr>
            <a:spLocks noChangeShapeType="1"/>
          </p:cNvSpPr>
          <p:nvPr/>
        </p:nvSpPr>
        <p:spPr bwMode="auto">
          <a:xfrm>
            <a:off x="5956300" y="4806950"/>
            <a:ext cx="1588" cy="1208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8" name="Line 104"/>
          <p:cNvSpPr>
            <a:spLocks noChangeShapeType="1"/>
          </p:cNvSpPr>
          <p:nvPr/>
        </p:nvSpPr>
        <p:spPr bwMode="auto">
          <a:xfrm>
            <a:off x="5651500" y="5448300"/>
            <a:ext cx="280988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29" name="Line 105"/>
          <p:cNvSpPr>
            <a:spLocks noChangeShapeType="1"/>
          </p:cNvSpPr>
          <p:nvPr/>
        </p:nvSpPr>
        <p:spPr bwMode="auto">
          <a:xfrm flipV="1">
            <a:off x="4864100" y="4565650"/>
            <a:ext cx="1588" cy="7429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0" name="Line 106"/>
          <p:cNvSpPr>
            <a:spLocks noChangeShapeType="1"/>
          </p:cNvSpPr>
          <p:nvPr/>
        </p:nvSpPr>
        <p:spPr bwMode="auto">
          <a:xfrm>
            <a:off x="4864100" y="5519738"/>
            <a:ext cx="1588" cy="7000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1" name="Freeform 107"/>
          <p:cNvSpPr>
            <a:spLocks/>
          </p:cNvSpPr>
          <p:nvPr/>
        </p:nvSpPr>
        <p:spPr bwMode="auto">
          <a:xfrm>
            <a:off x="5913438" y="5395913"/>
            <a:ext cx="76200" cy="73025"/>
          </a:xfrm>
          <a:custGeom>
            <a:avLst/>
            <a:gdLst>
              <a:gd name="T0" fmla="*/ 96 w 96"/>
              <a:gd name="T1" fmla="*/ 46 h 91"/>
              <a:gd name="T2" fmla="*/ 94 w 96"/>
              <a:gd name="T3" fmla="*/ 59 h 91"/>
              <a:gd name="T4" fmla="*/ 89 w 96"/>
              <a:gd name="T5" fmla="*/ 70 h 91"/>
              <a:gd name="T6" fmla="*/ 81 w 96"/>
              <a:gd name="T7" fmla="*/ 78 h 91"/>
              <a:gd name="T8" fmla="*/ 70 w 96"/>
              <a:gd name="T9" fmla="*/ 86 h 91"/>
              <a:gd name="T10" fmla="*/ 58 w 96"/>
              <a:gd name="T11" fmla="*/ 89 h 91"/>
              <a:gd name="T12" fmla="*/ 45 w 96"/>
              <a:gd name="T13" fmla="*/ 91 h 91"/>
              <a:gd name="T14" fmla="*/ 33 w 96"/>
              <a:gd name="T15" fmla="*/ 88 h 91"/>
              <a:gd name="T16" fmla="*/ 21 w 96"/>
              <a:gd name="T17" fmla="*/ 83 h 91"/>
              <a:gd name="T18" fmla="*/ 11 w 96"/>
              <a:gd name="T19" fmla="*/ 75 h 91"/>
              <a:gd name="T20" fmla="*/ 4 w 96"/>
              <a:gd name="T21" fmla="*/ 64 h 91"/>
              <a:gd name="T22" fmla="*/ 0 w 96"/>
              <a:gd name="T23" fmla="*/ 52 h 91"/>
              <a:gd name="T24" fmla="*/ 0 w 96"/>
              <a:gd name="T25" fmla="*/ 39 h 91"/>
              <a:gd name="T26" fmla="*/ 4 w 96"/>
              <a:gd name="T27" fmla="*/ 28 h 91"/>
              <a:gd name="T28" fmla="*/ 11 w 96"/>
              <a:gd name="T29" fmla="*/ 16 h 91"/>
              <a:gd name="T30" fmla="*/ 21 w 96"/>
              <a:gd name="T31" fmla="*/ 8 h 91"/>
              <a:gd name="T32" fmla="*/ 33 w 96"/>
              <a:gd name="T33" fmla="*/ 3 h 91"/>
              <a:gd name="T34" fmla="*/ 45 w 96"/>
              <a:gd name="T35" fmla="*/ 0 h 91"/>
              <a:gd name="T36" fmla="*/ 58 w 96"/>
              <a:gd name="T37" fmla="*/ 2 h 91"/>
              <a:gd name="T38" fmla="*/ 70 w 96"/>
              <a:gd name="T39" fmla="*/ 5 h 91"/>
              <a:gd name="T40" fmla="*/ 81 w 96"/>
              <a:gd name="T41" fmla="*/ 13 h 91"/>
              <a:gd name="T42" fmla="*/ 89 w 96"/>
              <a:gd name="T43" fmla="*/ 21 h 91"/>
              <a:gd name="T44" fmla="*/ 94 w 96"/>
              <a:gd name="T45" fmla="*/ 33 h 91"/>
              <a:gd name="T46" fmla="*/ 96 w 96"/>
              <a:gd name="T47" fmla="*/ 46 h 91"/>
              <a:gd name="T48" fmla="*/ 96 w 96"/>
              <a:gd name="T49" fmla="*/ 46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1"/>
              <a:gd name="T77" fmla="*/ 96 w 96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1">
                <a:moveTo>
                  <a:pt x="96" y="46"/>
                </a:moveTo>
                <a:lnTo>
                  <a:pt x="94" y="59"/>
                </a:lnTo>
                <a:lnTo>
                  <a:pt x="89" y="70"/>
                </a:lnTo>
                <a:lnTo>
                  <a:pt x="81" y="78"/>
                </a:lnTo>
                <a:lnTo>
                  <a:pt x="70" y="86"/>
                </a:lnTo>
                <a:lnTo>
                  <a:pt x="58" y="89"/>
                </a:lnTo>
                <a:lnTo>
                  <a:pt x="45" y="91"/>
                </a:lnTo>
                <a:lnTo>
                  <a:pt x="33" y="88"/>
                </a:lnTo>
                <a:lnTo>
                  <a:pt x="21" y="83"/>
                </a:lnTo>
                <a:lnTo>
                  <a:pt x="11" y="75"/>
                </a:lnTo>
                <a:lnTo>
                  <a:pt x="4" y="64"/>
                </a:lnTo>
                <a:lnTo>
                  <a:pt x="0" y="52"/>
                </a:lnTo>
                <a:lnTo>
                  <a:pt x="0" y="39"/>
                </a:lnTo>
                <a:lnTo>
                  <a:pt x="4" y="28"/>
                </a:lnTo>
                <a:lnTo>
                  <a:pt x="11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2"/>
                </a:lnTo>
                <a:lnTo>
                  <a:pt x="70" y="5"/>
                </a:lnTo>
                <a:lnTo>
                  <a:pt x="81" y="13"/>
                </a:lnTo>
                <a:lnTo>
                  <a:pt x="89" y="21"/>
                </a:lnTo>
                <a:lnTo>
                  <a:pt x="94" y="33"/>
                </a:lnTo>
                <a:lnTo>
                  <a:pt x="96" y="46"/>
                </a:lnTo>
                <a:close/>
              </a:path>
            </a:pathLst>
          </a:custGeom>
          <a:solidFill>
            <a:srgbClr val="000000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2" name="Freeform 108"/>
          <p:cNvSpPr>
            <a:spLocks/>
          </p:cNvSpPr>
          <p:nvPr/>
        </p:nvSpPr>
        <p:spPr bwMode="auto">
          <a:xfrm>
            <a:off x="5913438" y="5395913"/>
            <a:ext cx="76200" cy="73025"/>
          </a:xfrm>
          <a:custGeom>
            <a:avLst/>
            <a:gdLst>
              <a:gd name="T0" fmla="*/ 96 w 96"/>
              <a:gd name="T1" fmla="*/ 46 h 91"/>
              <a:gd name="T2" fmla="*/ 94 w 96"/>
              <a:gd name="T3" fmla="*/ 59 h 91"/>
              <a:gd name="T4" fmla="*/ 89 w 96"/>
              <a:gd name="T5" fmla="*/ 70 h 91"/>
              <a:gd name="T6" fmla="*/ 81 w 96"/>
              <a:gd name="T7" fmla="*/ 78 h 91"/>
              <a:gd name="T8" fmla="*/ 70 w 96"/>
              <a:gd name="T9" fmla="*/ 86 h 91"/>
              <a:gd name="T10" fmla="*/ 58 w 96"/>
              <a:gd name="T11" fmla="*/ 89 h 91"/>
              <a:gd name="T12" fmla="*/ 45 w 96"/>
              <a:gd name="T13" fmla="*/ 91 h 91"/>
              <a:gd name="T14" fmla="*/ 33 w 96"/>
              <a:gd name="T15" fmla="*/ 88 h 91"/>
              <a:gd name="T16" fmla="*/ 21 w 96"/>
              <a:gd name="T17" fmla="*/ 83 h 91"/>
              <a:gd name="T18" fmla="*/ 11 w 96"/>
              <a:gd name="T19" fmla="*/ 75 h 91"/>
              <a:gd name="T20" fmla="*/ 4 w 96"/>
              <a:gd name="T21" fmla="*/ 64 h 91"/>
              <a:gd name="T22" fmla="*/ 0 w 96"/>
              <a:gd name="T23" fmla="*/ 52 h 91"/>
              <a:gd name="T24" fmla="*/ 0 w 96"/>
              <a:gd name="T25" fmla="*/ 39 h 91"/>
              <a:gd name="T26" fmla="*/ 4 w 96"/>
              <a:gd name="T27" fmla="*/ 28 h 91"/>
              <a:gd name="T28" fmla="*/ 11 w 96"/>
              <a:gd name="T29" fmla="*/ 16 h 91"/>
              <a:gd name="T30" fmla="*/ 21 w 96"/>
              <a:gd name="T31" fmla="*/ 8 h 91"/>
              <a:gd name="T32" fmla="*/ 33 w 96"/>
              <a:gd name="T33" fmla="*/ 3 h 91"/>
              <a:gd name="T34" fmla="*/ 45 w 96"/>
              <a:gd name="T35" fmla="*/ 0 h 91"/>
              <a:gd name="T36" fmla="*/ 58 w 96"/>
              <a:gd name="T37" fmla="*/ 2 h 91"/>
              <a:gd name="T38" fmla="*/ 70 w 96"/>
              <a:gd name="T39" fmla="*/ 5 h 91"/>
              <a:gd name="T40" fmla="*/ 81 w 96"/>
              <a:gd name="T41" fmla="*/ 13 h 91"/>
              <a:gd name="T42" fmla="*/ 89 w 96"/>
              <a:gd name="T43" fmla="*/ 21 h 91"/>
              <a:gd name="T44" fmla="*/ 94 w 96"/>
              <a:gd name="T45" fmla="*/ 33 h 91"/>
              <a:gd name="T46" fmla="*/ 96 w 96"/>
              <a:gd name="T47" fmla="*/ 46 h 91"/>
              <a:gd name="T48" fmla="*/ 96 w 96"/>
              <a:gd name="T49" fmla="*/ 46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6"/>
              <a:gd name="T76" fmla="*/ 0 h 91"/>
              <a:gd name="T77" fmla="*/ 96 w 96"/>
              <a:gd name="T78" fmla="*/ 91 h 9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6" h="91">
                <a:moveTo>
                  <a:pt x="96" y="46"/>
                </a:moveTo>
                <a:lnTo>
                  <a:pt x="94" y="59"/>
                </a:lnTo>
                <a:lnTo>
                  <a:pt x="89" y="70"/>
                </a:lnTo>
                <a:lnTo>
                  <a:pt x="81" y="78"/>
                </a:lnTo>
                <a:lnTo>
                  <a:pt x="70" y="86"/>
                </a:lnTo>
                <a:lnTo>
                  <a:pt x="58" y="89"/>
                </a:lnTo>
                <a:lnTo>
                  <a:pt x="45" y="91"/>
                </a:lnTo>
                <a:lnTo>
                  <a:pt x="33" y="88"/>
                </a:lnTo>
                <a:lnTo>
                  <a:pt x="21" y="83"/>
                </a:lnTo>
                <a:lnTo>
                  <a:pt x="11" y="75"/>
                </a:lnTo>
                <a:lnTo>
                  <a:pt x="4" y="64"/>
                </a:lnTo>
                <a:lnTo>
                  <a:pt x="0" y="52"/>
                </a:lnTo>
                <a:lnTo>
                  <a:pt x="0" y="39"/>
                </a:lnTo>
                <a:lnTo>
                  <a:pt x="4" y="28"/>
                </a:lnTo>
                <a:lnTo>
                  <a:pt x="11" y="16"/>
                </a:lnTo>
                <a:lnTo>
                  <a:pt x="21" y="8"/>
                </a:lnTo>
                <a:lnTo>
                  <a:pt x="33" y="3"/>
                </a:lnTo>
                <a:lnTo>
                  <a:pt x="45" y="0"/>
                </a:lnTo>
                <a:lnTo>
                  <a:pt x="58" y="2"/>
                </a:lnTo>
                <a:lnTo>
                  <a:pt x="70" y="5"/>
                </a:lnTo>
                <a:lnTo>
                  <a:pt x="81" y="13"/>
                </a:lnTo>
                <a:lnTo>
                  <a:pt x="89" y="21"/>
                </a:lnTo>
                <a:lnTo>
                  <a:pt x="94" y="33"/>
                </a:lnTo>
                <a:lnTo>
                  <a:pt x="96" y="46"/>
                </a:lnTo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3" name="Freeform 109"/>
          <p:cNvSpPr>
            <a:spLocks/>
          </p:cNvSpPr>
          <p:nvPr/>
        </p:nvSpPr>
        <p:spPr bwMode="auto">
          <a:xfrm>
            <a:off x="7197725" y="2732088"/>
            <a:ext cx="530225" cy="436562"/>
          </a:xfrm>
          <a:custGeom>
            <a:avLst/>
            <a:gdLst>
              <a:gd name="T0" fmla="*/ 0 w 708"/>
              <a:gd name="T1" fmla="*/ 0 h 576"/>
              <a:gd name="T2" fmla="*/ 17 w 708"/>
              <a:gd name="T3" fmla="*/ 40 h 576"/>
              <a:gd name="T4" fmla="*/ 39 w 708"/>
              <a:gd name="T5" fmla="*/ 95 h 576"/>
              <a:gd name="T6" fmla="*/ 54 w 708"/>
              <a:gd name="T7" fmla="*/ 157 h 576"/>
              <a:gd name="T8" fmla="*/ 66 w 708"/>
              <a:gd name="T9" fmla="*/ 227 h 576"/>
              <a:gd name="T10" fmla="*/ 74 w 708"/>
              <a:gd name="T11" fmla="*/ 284 h 576"/>
              <a:gd name="T12" fmla="*/ 69 w 708"/>
              <a:gd name="T13" fmla="*/ 338 h 576"/>
              <a:gd name="T14" fmla="*/ 58 w 708"/>
              <a:gd name="T15" fmla="*/ 399 h 576"/>
              <a:gd name="T16" fmla="*/ 45 w 708"/>
              <a:gd name="T17" fmla="*/ 458 h 576"/>
              <a:gd name="T18" fmla="*/ 28 w 708"/>
              <a:gd name="T19" fmla="*/ 512 h 576"/>
              <a:gd name="T20" fmla="*/ 0 w 708"/>
              <a:gd name="T21" fmla="*/ 572 h 576"/>
              <a:gd name="T22" fmla="*/ 210 w 708"/>
              <a:gd name="T23" fmla="*/ 576 h 576"/>
              <a:gd name="T24" fmla="*/ 297 w 708"/>
              <a:gd name="T25" fmla="*/ 570 h 576"/>
              <a:gd name="T26" fmla="*/ 342 w 708"/>
              <a:gd name="T27" fmla="*/ 567 h 576"/>
              <a:gd name="T28" fmla="*/ 375 w 708"/>
              <a:gd name="T29" fmla="*/ 559 h 576"/>
              <a:gd name="T30" fmla="*/ 409 w 708"/>
              <a:gd name="T31" fmla="*/ 549 h 576"/>
              <a:gd name="T32" fmla="*/ 445 w 708"/>
              <a:gd name="T33" fmla="*/ 533 h 576"/>
              <a:gd name="T34" fmla="*/ 486 w 708"/>
              <a:gd name="T35" fmla="*/ 515 h 576"/>
              <a:gd name="T36" fmla="*/ 526 w 708"/>
              <a:gd name="T37" fmla="*/ 490 h 576"/>
              <a:gd name="T38" fmla="*/ 552 w 708"/>
              <a:gd name="T39" fmla="*/ 470 h 576"/>
              <a:gd name="T40" fmla="*/ 577 w 708"/>
              <a:gd name="T41" fmla="*/ 447 h 576"/>
              <a:gd name="T42" fmla="*/ 604 w 708"/>
              <a:gd name="T43" fmla="*/ 420 h 576"/>
              <a:gd name="T44" fmla="*/ 628 w 708"/>
              <a:gd name="T45" fmla="*/ 398 h 576"/>
              <a:gd name="T46" fmla="*/ 651 w 708"/>
              <a:gd name="T47" fmla="*/ 370 h 576"/>
              <a:gd name="T48" fmla="*/ 680 w 708"/>
              <a:gd name="T49" fmla="*/ 333 h 576"/>
              <a:gd name="T50" fmla="*/ 708 w 708"/>
              <a:gd name="T51" fmla="*/ 286 h 576"/>
              <a:gd name="T52" fmla="*/ 682 w 708"/>
              <a:gd name="T53" fmla="*/ 245 h 576"/>
              <a:gd name="T54" fmla="*/ 658 w 708"/>
              <a:gd name="T55" fmla="*/ 210 h 576"/>
              <a:gd name="T56" fmla="*/ 638 w 708"/>
              <a:gd name="T57" fmla="*/ 185 h 576"/>
              <a:gd name="T58" fmla="*/ 616 w 708"/>
              <a:gd name="T59" fmla="*/ 161 h 576"/>
              <a:gd name="T60" fmla="*/ 592 w 708"/>
              <a:gd name="T61" fmla="*/ 138 h 576"/>
              <a:gd name="T62" fmla="*/ 572 w 708"/>
              <a:gd name="T63" fmla="*/ 120 h 576"/>
              <a:gd name="T64" fmla="*/ 552 w 708"/>
              <a:gd name="T65" fmla="*/ 103 h 576"/>
              <a:gd name="T66" fmla="*/ 528 w 708"/>
              <a:gd name="T67" fmla="*/ 85 h 576"/>
              <a:gd name="T68" fmla="*/ 506 w 708"/>
              <a:gd name="T69" fmla="*/ 72 h 576"/>
              <a:gd name="T70" fmla="*/ 480 w 708"/>
              <a:gd name="T71" fmla="*/ 58 h 576"/>
              <a:gd name="T72" fmla="*/ 451 w 708"/>
              <a:gd name="T73" fmla="*/ 43 h 576"/>
              <a:gd name="T74" fmla="*/ 415 w 708"/>
              <a:gd name="T75" fmla="*/ 29 h 576"/>
              <a:gd name="T76" fmla="*/ 385 w 708"/>
              <a:gd name="T77" fmla="*/ 20 h 576"/>
              <a:gd name="T78" fmla="*/ 350 w 708"/>
              <a:gd name="T79" fmla="*/ 11 h 576"/>
              <a:gd name="T80" fmla="*/ 313 w 708"/>
              <a:gd name="T81" fmla="*/ 5 h 576"/>
              <a:gd name="T82" fmla="*/ 278 w 708"/>
              <a:gd name="T83" fmla="*/ 1 h 576"/>
              <a:gd name="T84" fmla="*/ 253 w 708"/>
              <a:gd name="T85" fmla="*/ 1 h 576"/>
              <a:gd name="T86" fmla="*/ 227 w 708"/>
              <a:gd name="T87" fmla="*/ 0 h 576"/>
              <a:gd name="T88" fmla="*/ 0 w 708"/>
              <a:gd name="T89" fmla="*/ 0 h 57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08"/>
              <a:gd name="T136" fmla="*/ 0 h 576"/>
              <a:gd name="T137" fmla="*/ 708 w 708"/>
              <a:gd name="T138" fmla="*/ 576 h 57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08" h="576">
                <a:moveTo>
                  <a:pt x="0" y="0"/>
                </a:moveTo>
                <a:lnTo>
                  <a:pt x="17" y="40"/>
                </a:lnTo>
                <a:lnTo>
                  <a:pt x="39" y="95"/>
                </a:lnTo>
                <a:lnTo>
                  <a:pt x="54" y="157"/>
                </a:lnTo>
                <a:lnTo>
                  <a:pt x="66" y="227"/>
                </a:lnTo>
                <a:lnTo>
                  <a:pt x="74" y="284"/>
                </a:lnTo>
                <a:lnTo>
                  <a:pt x="69" y="338"/>
                </a:lnTo>
                <a:lnTo>
                  <a:pt x="58" y="399"/>
                </a:lnTo>
                <a:lnTo>
                  <a:pt x="45" y="458"/>
                </a:lnTo>
                <a:lnTo>
                  <a:pt x="28" y="512"/>
                </a:lnTo>
                <a:lnTo>
                  <a:pt x="0" y="572"/>
                </a:lnTo>
                <a:lnTo>
                  <a:pt x="210" y="576"/>
                </a:lnTo>
                <a:lnTo>
                  <a:pt x="297" y="570"/>
                </a:lnTo>
                <a:lnTo>
                  <a:pt x="342" y="567"/>
                </a:lnTo>
                <a:lnTo>
                  <a:pt x="375" y="559"/>
                </a:lnTo>
                <a:lnTo>
                  <a:pt x="409" y="549"/>
                </a:lnTo>
                <a:lnTo>
                  <a:pt x="445" y="533"/>
                </a:lnTo>
                <a:lnTo>
                  <a:pt x="486" y="515"/>
                </a:lnTo>
                <a:lnTo>
                  <a:pt x="526" y="490"/>
                </a:lnTo>
                <a:lnTo>
                  <a:pt x="552" y="470"/>
                </a:lnTo>
                <a:lnTo>
                  <a:pt x="577" y="447"/>
                </a:lnTo>
                <a:lnTo>
                  <a:pt x="604" y="420"/>
                </a:lnTo>
                <a:lnTo>
                  <a:pt x="628" y="398"/>
                </a:lnTo>
                <a:lnTo>
                  <a:pt x="651" y="370"/>
                </a:lnTo>
                <a:lnTo>
                  <a:pt x="680" y="333"/>
                </a:lnTo>
                <a:lnTo>
                  <a:pt x="708" y="286"/>
                </a:lnTo>
                <a:lnTo>
                  <a:pt x="682" y="245"/>
                </a:lnTo>
                <a:lnTo>
                  <a:pt x="658" y="210"/>
                </a:lnTo>
                <a:lnTo>
                  <a:pt x="638" y="185"/>
                </a:lnTo>
                <a:lnTo>
                  <a:pt x="616" y="161"/>
                </a:lnTo>
                <a:lnTo>
                  <a:pt x="592" y="138"/>
                </a:lnTo>
                <a:lnTo>
                  <a:pt x="572" y="120"/>
                </a:lnTo>
                <a:lnTo>
                  <a:pt x="552" y="103"/>
                </a:lnTo>
                <a:lnTo>
                  <a:pt x="528" y="85"/>
                </a:lnTo>
                <a:lnTo>
                  <a:pt x="506" y="72"/>
                </a:lnTo>
                <a:lnTo>
                  <a:pt x="480" y="58"/>
                </a:lnTo>
                <a:lnTo>
                  <a:pt x="451" y="43"/>
                </a:lnTo>
                <a:lnTo>
                  <a:pt x="415" y="29"/>
                </a:lnTo>
                <a:lnTo>
                  <a:pt x="385" y="20"/>
                </a:lnTo>
                <a:lnTo>
                  <a:pt x="350" y="11"/>
                </a:lnTo>
                <a:lnTo>
                  <a:pt x="313" y="5"/>
                </a:lnTo>
                <a:lnTo>
                  <a:pt x="278" y="1"/>
                </a:lnTo>
                <a:lnTo>
                  <a:pt x="253" y="1"/>
                </a:lnTo>
                <a:lnTo>
                  <a:pt x="227" y="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34" name="Line 110"/>
          <p:cNvSpPr>
            <a:spLocks noChangeShapeType="1"/>
          </p:cNvSpPr>
          <p:nvPr/>
        </p:nvSpPr>
        <p:spPr bwMode="auto">
          <a:xfrm>
            <a:off x="7707313" y="2946400"/>
            <a:ext cx="1158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2635" name="Group 111"/>
          <p:cNvGrpSpPr>
            <a:grpSpLocks/>
          </p:cNvGrpSpPr>
          <p:nvPr/>
        </p:nvGrpSpPr>
        <p:grpSpPr bwMode="auto">
          <a:xfrm>
            <a:off x="7867650" y="2811463"/>
            <a:ext cx="493713" cy="252412"/>
            <a:chOff x="4980" y="3389"/>
            <a:chExt cx="311" cy="159"/>
          </a:xfrm>
        </p:grpSpPr>
        <p:grpSp>
          <p:nvGrpSpPr>
            <p:cNvPr id="22672" name="Group 112"/>
            <p:cNvGrpSpPr>
              <a:grpSpLocks/>
            </p:cNvGrpSpPr>
            <p:nvPr/>
          </p:nvGrpSpPr>
          <p:grpSpPr bwMode="auto">
            <a:xfrm>
              <a:off x="5093" y="3423"/>
              <a:ext cx="77" cy="73"/>
              <a:chOff x="5093" y="3414"/>
              <a:chExt cx="77" cy="73"/>
            </a:xfrm>
          </p:grpSpPr>
          <p:sp>
            <p:nvSpPr>
              <p:cNvPr id="22675" name="Freeform 113"/>
              <p:cNvSpPr>
                <a:spLocks/>
              </p:cNvSpPr>
              <p:nvPr/>
            </p:nvSpPr>
            <p:spPr bwMode="auto">
              <a:xfrm>
                <a:off x="5093" y="3414"/>
                <a:ext cx="77" cy="73"/>
              </a:xfrm>
              <a:custGeom>
                <a:avLst/>
                <a:gdLst>
                  <a:gd name="T0" fmla="*/ 154 w 154"/>
                  <a:gd name="T1" fmla="*/ 73 h 147"/>
                  <a:gd name="T2" fmla="*/ 152 w 154"/>
                  <a:gd name="T3" fmla="*/ 88 h 147"/>
                  <a:gd name="T4" fmla="*/ 147 w 154"/>
                  <a:gd name="T5" fmla="*/ 103 h 147"/>
                  <a:gd name="T6" fmla="*/ 139 w 154"/>
                  <a:gd name="T7" fmla="*/ 116 h 147"/>
                  <a:gd name="T8" fmla="*/ 128 w 154"/>
                  <a:gd name="T9" fmla="*/ 127 h 147"/>
                  <a:gd name="T10" fmla="*/ 115 w 154"/>
                  <a:gd name="T11" fmla="*/ 137 h 147"/>
                  <a:gd name="T12" fmla="*/ 101 w 154"/>
                  <a:gd name="T13" fmla="*/ 143 h 147"/>
                  <a:gd name="T14" fmla="*/ 86 w 154"/>
                  <a:gd name="T15" fmla="*/ 147 h 147"/>
                  <a:gd name="T16" fmla="*/ 69 w 154"/>
                  <a:gd name="T17" fmla="*/ 147 h 147"/>
                  <a:gd name="T18" fmla="*/ 53 w 154"/>
                  <a:gd name="T19" fmla="*/ 143 h 147"/>
                  <a:gd name="T20" fmla="*/ 38 w 154"/>
                  <a:gd name="T21" fmla="*/ 137 h 147"/>
                  <a:gd name="T22" fmla="*/ 26 w 154"/>
                  <a:gd name="T23" fmla="*/ 127 h 147"/>
                  <a:gd name="T24" fmla="*/ 16 w 154"/>
                  <a:gd name="T25" fmla="*/ 116 h 147"/>
                  <a:gd name="T26" fmla="*/ 7 w 154"/>
                  <a:gd name="T27" fmla="*/ 103 h 147"/>
                  <a:gd name="T28" fmla="*/ 2 w 154"/>
                  <a:gd name="T29" fmla="*/ 88 h 147"/>
                  <a:gd name="T30" fmla="*/ 0 w 154"/>
                  <a:gd name="T31" fmla="*/ 73 h 147"/>
                  <a:gd name="T32" fmla="*/ 2 w 154"/>
                  <a:gd name="T33" fmla="*/ 59 h 147"/>
                  <a:gd name="T34" fmla="*/ 7 w 154"/>
                  <a:gd name="T35" fmla="*/ 44 h 147"/>
                  <a:gd name="T36" fmla="*/ 16 w 154"/>
                  <a:gd name="T37" fmla="*/ 31 h 147"/>
                  <a:gd name="T38" fmla="*/ 26 w 154"/>
                  <a:gd name="T39" fmla="*/ 20 h 147"/>
                  <a:gd name="T40" fmla="*/ 40 w 154"/>
                  <a:gd name="T41" fmla="*/ 10 h 147"/>
                  <a:gd name="T42" fmla="*/ 53 w 154"/>
                  <a:gd name="T43" fmla="*/ 4 h 147"/>
                  <a:gd name="T44" fmla="*/ 69 w 154"/>
                  <a:gd name="T45" fmla="*/ 0 h 147"/>
                  <a:gd name="T46" fmla="*/ 86 w 154"/>
                  <a:gd name="T47" fmla="*/ 0 h 147"/>
                  <a:gd name="T48" fmla="*/ 101 w 154"/>
                  <a:gd name="T49" fmla="*/ 4 h 147"/>
                  <a:gd name="T50" fmla="*/ 116 w 154"/>
                  <a:gd name="T51" fmla="*/ 10 h 147"/>
                  <a:gd name="T52" fmla="*/ 128 w 154"/>
                  <a:gd name="T53" fmla="*/ 20 h 147"/>
                  <a:gd name="T54" fmla="*/ 139 w 154"/>
                  <a:gd name="T55" fmla="*/ 31 h 147"/>
                  <a:gd name="T56" fmla="*/ 147 w 154"/>
                  <a:gd name="T57" fmla="*/ 44 h 147"/>
                  <a:gd name="T58" fmla="*/ 152 w 154"/>
                  <a:gd name="T59" fmla="*/ 59 h 147"/>
                  <a:gd name="T60" fmla="*/ 154 w 154"/>
                  <a:gd name="T61" fmla="*/ 73 h 147"/>
                  <a:gd name="T62" fmla="*/ 154 w 154"/>
                  <a:gd name="T63" fmla="*/ 73 h 1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54"/>
                  <a:gd name="T97" fmla="*/ 0 h 147"/>
                  <a:gd name="T98" fmla="*/ 154 w 154"/>
                  <a:gd name="T99" fmla="*/ 147 h 14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54" h="147">
                    <a:moveTo>
                      <a:pt x="154" y="73"/>
                    </a:moveTo>
                    <a:lnTo>
                      <a:pt x="152" y="88"/>
                    </a:lnTo>
                    <a:lnTo>
                      <a:pt x="147" y="103"/>
                    </a:lnTo>
                    <a:lnTo>
                      <a:pt x="139" y="116"/>
                    </a:lnTo>
                    <a:lnTo>
                      <a:pt x="128" y="127"/>
                    </a:lnTo>
                    <a:lnTo>
                      <a:pt x="115" y="137"/>
                    </a:lnTo>
                    <a:lnTo>
                      <a:pt x="101" y="143"/>
                    </a:lnTo>
                    <a:lnTo>
                      <a:pt x="86" y="147"/>
                    </a:lnTo>
                    <a:lnTo>
                      <a:pt x="69" y="147"/>
                    </a:lnTo>
                    <a:lnTo>
                      <a:pt x="53" y="143"/>
                    </a:lnTo>
                    <a:lnTo>
                      <a:pt x="38" y="137"/>
                    </a:lnTo>
                    <a:lnTo>
                      <a:pt x="26" y="127"/>
                    </a:lnTo>
                    <a:lnTo>
                      <a:pt x="16" y="116"/>
                    </a:lnTo>
                    <a:lnTo>
                      <a:pt x="7" y="103"/>
                    </a:lnTo>
                    <a:lnTo>
                      <a:pt x="2" y="88"/>
                    </a:lnTo>
                    <a:lnTo>
                      <a:pt x="0" y="73"/>
                    </a:lnTo>
                    <a:lnTo>
                      <a:pt x="2" y="59"/>
                    </a:lnTo>
                    <a:lnTo>
                      <a:pt x="7" y="44"/>
                    </a:lnTo>
                    <a:lnTo>
                      <a:pt x="16" y="31"/>
                    </a:lnTo>
                    <a:lnTo>
                      <a:pt x="26" y="20"/>
                    </a:lnTo>
                    <a:lnTo>
                      <a:pt x="40" y="10"/>
                    </a:lnTo>
                    <a:lnTo>
                      <a:pt x="53" y="4"/>
                    </a:lnTo>
                    <a:lnTo>
                      <a:pt x="69" y="0"/>
                    </a:lnTo>
                    <a:lnTo>
                      <a:pt x="86" y="0"/>
                    </a:lnTo>
                    <a:lnTo>
                      <a:pt x="101" y="4"/>
                    </a:lnTo>
                    <a:lnTo>
                      <a:pt x="116" y="10"/>
                    </a:lnTo>
                    <a:lnTo>
                      <a:pt x="128" y="20"/>
                    </a:lnTo>
                    <a:lnTo>
                      <a:pt x="139" y="31"/>
                    </a:lnTo>
                    <a:lnTo>
                      <a:pt x="147" y="44"/>
                    </a:lnTo>
                    <a:lnTo>
                      <a:pt x="152" y="59"/>
                    </a:lnTo>
                    <a:lnTo>
                      <a:pt x="154" y="73"/>
                    </a:lnTo>
                  </a:path>
                </a:pathLst>
              </a:cu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6" name="Line 114"/>
              <p:cNvSpPr>
                <a:spLocks noChangeShapeType="1"/>
              </p:cNvSpPr>
              <p:nvPr/>
            </p:nvSpPr>
            <p:spPr bwMode="auto">
              <a:xfrm>
                <a:off x="5127" y="3423"/>
                <a:ext cx="1" cy="59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7" name="Line 115"/>
              <p:cNvSpPr>
                <a:spLocks noChangeShapeType="1"/>
              </p:cNvSpPr>
              <p:nvPr/>
            </p:nvSpPr>
            <p:spPr bwMode="auto">
              <a:xfrm>
                <a:off x="5103" y="3459"/>
                <a:ext cx="62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673" name="Rectangle 116"/>
            <p:cNvSpPr>
              <a:spLocks noChangeArrowheads="1"/>
            </p:cNvSpPr>
            <p:nvPr/>
          </p:nvSpPr>
          <p:spPr bwMode="auto">
            <a:xfrm>
              <a:off x="4980" y="3394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 b="0">
                  <a:solidFill>
                    <a:srgbClr val="000000"/>
                  </a:solidFill>
                </a:rPr>
                <a:t>X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22674" name="Rectangle 117"/>
            <p:cNvSpPr>
              <a:spLocks noChangeArrowheads="1"/>
            </p:cNvSpPr>
            <p:nvPr/>
          </p:nvSpPr>
          <p:spPr bwMode="auto">
            <a:xfrm>
              <a:off x="5199" y="3389"/>
              <a:ext cx="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 b="0">
                  <a:solidFill>
                    <a:srgbClr val="000000"/>
                  </a:solidFill>
                </a:rPr>
                <a:t>Y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22636" name="Group 155"/>
          <p:cNvGrpSpPr>
            <a:grpSpLocks/>
          </p:cNvGrpSpPr>
          <p:nvPr/>
        </p:nvGrpSpPr>
        <p:grpSpPr bwMode="auto">
          <a:xfrm>
            <a:off x="1182688" y="2632075"/>
            <a:ext cx="3040062" cy="481013"/>
            <a:chOff x="745" y="1658"/>
            <a:chExt cx="1915" cy="303"/>
          </a:xfrm>
        </p:grpSpPr>
        <p:sp>
          <p:nvSpPr>
            <p:cNvPr id="22661" name="Line 119"/>
            <p:cNvSpPr>
              <a:spLocks noChangeShapeType="1"/>
            </p:cNvSpPr>
            <p:nvPr/>
          </p:nvSpPr>
          <p:spPr bwMode="auto">
            <a:xfrm>
              <a:off x="1870" y="1705"/>
              <a:ext cx="170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62" name="Line 120"/>
            <p:cNvSpPr>
              <a:spLocks noChangeShapeType="1"/>
            </p:cNvSpPr>
            <p:nvPr/>
          </p:nvSpPr>
          <p:spPr bwMode="auto">
            <a:xfrm>
              <a:off x="2283" y="1705"/>
              <a:ext cx="175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63" name="Rectangle 121"/>
            <p:cNvSpPr>
              <a:spLocks noChangeArrowheads="1"/>
            </p:cNvSpPr>
            <p:nvPr/>
          </p:nvSpPr>
          <p:spPr bwMode="auto">
            <a:xfrm>
              <a:off x="2498" y="1693"/>
              <a:ext cx="16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4" name="Rectangle 122"/>
            <p:cNvSpPr>
              <a:spLocks noChangeArrowheads="1"/>
            </p:cNvSpPr>
            <p:nvPr/>
          </p:nvSpPr>
          <p:spPr bwMode="auto">
            <a:xfrm>
              <a:off x="2279" y="1693"/>
              <a:ext cx="16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5" name="Rectangle 123"/>
            <p:cNvSpPr>
              <a:spLocks noChangeArrowheads="1"/>
            </p:cNvSpPr>
            <p:nvPr/>
          </p:nvSpPr>
          <p:spPr bwMode="auto">
            <a:xfrm>
              <a:off x="1868" y="1693"/>
              <a:ext cx="163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6" name="Rectangle 124"/>
            <p:cNvSpPr>
              <a:spLocks noChangeArrowheads="1"/>
            </p:cNvSpPr>
            <p:nvPr/>
          </p:nvSpPr>
          <p:spPr bwMode="auto">
            <a:xfrm>
              <a:off x="1648" y="1693"/>
              <a:ext cx="16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7" name="Rectangle 125"/>
            <p:cNvSpPr>
              <a:spLocks noChangeArrowheads="1"/>
            </p:cNvSpPr>
            <p:nvPr/>
          </p:nvSpPr>
          <p:spPr bwMode="auto">
            <a:xfrm>
              <a:off x="1207" y="1693"/>
              <a:ext cx="16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8" name="Rectangle 126"/>
            <p:cNvSpPr>
              <a:spLocks noChangeArrowheads="1"/>
            </p:cNvSpPr>
            <p:nvPr/>
          </p:nvSpPr>
          <p:spPr bwMode="auto">
            <a:xfrm>
              <a:off x="745" y="1693"/>
              <a:ext cx="178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9" name="Rectangle 127"/>
            <p:cNvSpPr>
              <a:spLocks noChangeArrowheads="1"/>
            </p:cNvSpPr>
            <p:nvPr/>
          </p:nvSpPr>
          <p:spPr bwMode="auto">
            <a:xfrm>
              <a:off x="2092" y="1658"/>
              <a:ext cx="124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70" name="Rectangle 128"/>
            <p:cNvSpPr>
              <a:spLocks noChangeArrowheads="1"/>
            </p:cNvSpPr>
            <p:nvPr/>
          </p:nvSpPr>
          <p:spPr bwMode="auto">
            <a:xfrm>
              <a:off x="1448" y="1658"/>
              <a:ext cx="123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71" name="Rectangle 129"/>
            <p:cNvSpPr>
              <a:spLocks noChangeArrowheads="1"/>
            </p:cNvSpPr>
            <p:nvPr/>
          </p:nvSpPr>
          <p:spPr bwMode="auto">
            <a:xfrm>
              <a:off x="969" y="1658"/>
              <a:ext cx="172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22637" name="Rectangle 142"/>
          <p:cNvSpPr>
            <a:spLocks noChangeArrowheads="1"/>
          </p:cNvSpPr>
          <p:nvPr/>
        </p:nvSpPr>
        <p:spPr bwMode="auto">
          <a:xfrm>
            <a:off x="6551613" y="4398963"/>
            <a:ext cx="1133475" cy="2058987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638" name="Text Box 143"/>
          <p:cNvSpPr txBox="1">
            <a:spLocks noChangeArrowheads="1"/>
          </p:cNvSpPr>
          <p:nvPr/>
        </p:nvSpPr>
        <p:spPr bwMode="auto">
          <a:xfrm>
            <a:off x="6870700" y="3665538"/>
            <a:ext cx="18351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Invert-then-AND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= OR-Invert</a:t>
            </a:r>
          </a:p>
        </p:txBody>
      </p:sp>
      <p:sp>
        <p:nvSpPr>
          <p:cNvPr id="22639" name="Rectangle 144"/>
          <p:cNvSpPr>
            <a:spLocks noChangeArrowheads="1"/>
          </p:cNvSpPr>
          <p:nvPr/>
        </p:nvSpPr>
        <p:spPr bwMode="auto">
          <a:xfrm>
            <a:off x="6461125" y="4321175"/>
            <a:ext cx="1341438" cy="2232025"/>
          </a:xfrm>
          <a:prstGeom prst="rect">
            <a:avLst/>
          </a:prstGeom>
          <a:noFill/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2640" name="Line 145"/>
          <p:cNvSpPr>
            <a:spLocks noChangeShapeType="1"/>
          </p:cNvSpPr>
          <p:nvPr/>
        </p:nvSpPr>
        <p:spPr bwMode="auto">
          <a:xfrm flipH="1">
            <a:off x="6816725" y="3970338"/>
            <a:ext cx="82550" cy="439737"/>
          </a:xfrm>
          <a:prstGeom prst="line">
            <a:avLst/>
          </a:prstGeom>
          <a:noFill/>
          <a:ln w="1588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641" name="Text Box 146"/>
          <p:cNvSpPr txBox="1">
            <a:spLocks noChangeArrowheads="1"/>
          </p:cNvSpPr>
          <p:nvPr/>
        </p:nvSpPr>
        <p:spPr bwMode="auto">
          <a:xfrm>
            <a:off x="7856538" y="4338638"/>
            <a:ext cx="5270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OR</a:t>
            </a:r>
          </a:p>
        </p:txBody>
      </p:sp>
      <p:sp>
        <p:nvSpPr>
          <p:cNvPr id="22642" name="Line 147"/>
          <p:cNvSpPr>
            <a:spLocks noChangeShapeType="1"/>
          </p:cNvSpPr>
          <p:nvPr/>
        </p:nvSpPr>
        <p:spPr bwMode="auto">
          <a:xfrm flipH="1">
            <a:off x="7824788" y="4652963"/>
            <a:ext cx="196850" cy="173037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643" name="Text Box 148"/>
          <p:cNvSpPr txBox="1">
            <a:spLocks noChangeArrowheads="1"/>
          </p:cNvSpPr>
          <p:nvPr/>
        </p:nvSpPr>
        <p:spPr bwMode="auto">
          <a:xfrm>
            <a:off x="6167438" y="2039938"/>
            <a:ext cx="512762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22644" name="Text Box 149"/>
          <p:cNvSpPr txBox="1">
            <a:spLocks noChangeArrowheads="1"/>
          </p:cNvSpPr>
          <p:nvPr/>
        </p:nvSpPr>
        <p:spPr bwMode="auto">
          <a:xfrm>
            <a:off x="6169025" y="3511550"/>
            <a:ext cx="512763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22645" name="Text Box 150"/>
          <p:cNvSpPr txBox="1">
            <a:spLocks noChangeArrowheads="1"/>
          </p:cNvSpPr>
          <p:nvPr/>
        </p:nvSpPr>
        <p:spPr bwMode="auto">
          <a:xfrm>
            <a:off x="6053138" y="4543425"/>
            <a:ext cx="512762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22646" name="Text Box 151"/>
          <p:cNvSpPr txBox="1">
            <a:spLocks noChangeArrowheads="1"/>
          </p:cNvSpPr>
          <p:nvPr/>
        </p:nvSpPr>
        <p:spPr bwMode="auto">
          <a:xfrm>
            <a:off x="6099175" y="6011863"/>
            <a:ext cx="512763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22647" name="Text Box 152"/>
          <p:cNvSpPr txBox="1">
            <a:spLocks noChangeArrowheads="1"/>
          </p:cNvSpPr>
          <p:nvPr/>
        </p:nvSpPr>
        <p:spPr bwMode="auto">
          <a:xfrm>
            <a:off x="7199313" y="2801938"/>
            <a:ext cx="4889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OR</a:t>
            </a:r>
          </a:p>
        </p:txBody>
      </p:sp>
      <p:grpSp>
        <p:nvGrpSpPr>
          <p:cNvPr id="22648" name="Group 158"/>
          <p:cNvGrpSpPr>
            <a:grpSpLocks/>
          </p:cNvGrpSpPr>
          <p:nvPr/>
        </p:nvGrpSpPr>
        <p:grpSpPr bwMode="auto">
          <a:xfrm>
            <a:off x="6877050" y="2133600"/>
            <a:ext cx="528638" cy="427038"/>
            <a:chOff x="4332" y="1344"/>
            <a:chExt cx="429" cy="385"/>
          </a:xfrm>
        </p:grpSpPr>
        <p:sp>
          <p:nvSpPr>
            <p:cNvPr id="22658" name="Rectangle 153"/>
            <p:cNvSpPr>
              <a:spLocks noChangeArrowheads="1"/>
            </p:cNvSpPr>
            <p:nvPr/>
          </p:nvSpPr>
          <p:spPr bwMode="auto">
            <a:xfrm>
              <a:off x="4552" y="1344"/>
              <a:ext cx="209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59" name="Rectangle 154"/>
            <p:cNvSpPr>
              <a:spLocks noChangeArrowheads="1"/>
            </p:cNvSpPr>
            <p:nvPr/>
          </p:nvSpPr>
          <p:spPr bwMode="auto">
            <a:xfrm>
              <a:off x="4332" y="1344"/>
              <a:ext cx="209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660" name="Line 156"/>
            <p:cNvSpPr>
              <a:spLocks noChangeShapeType="1"/>
            </p:cNvSpPr>
            <p:nvPr/>
          </p:nvSpPr>
          <p:spPr bwMode="auto">
            <a:xfrm>
              <a:off x="4557" y="1363"/>
              <a:ext cx="13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49" name="Line 157"/>
          <p:cNvSpPr>
            <a:spLocks noChangeShapeType="1"/>
          </p:cNvSpPr>
          <p:nvPr/>
        </p:nvSpPr>
        <p:spPr bwMode="auto">
          <a:xfrm flipH="1">
            <a:off x="6759575" y="2570163"/>
            <a:ext cx="185738" cy="809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650" name="Rectangle 162"/>
          <p:cNvSpPr>
            <a:spLocks noChangeArrowheads="1"/>
          </p:cNvSpPr>
          <p:nvPr/>
        </p:nvSpPr>
        <p:spPr bwMode="auto">
          <a:xfrm>
            <a:off x="566738" y="6359525"/>
            <a:ext cx="1677987" cy="498475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651" name="Group 163"/>
          <p:cNvGrpSpPr>
            <a:grpSpLocks/>
          </p:cNvGrpSpPr>
          <p:nvPr/>
        </p:nvGrpSpPr>
        <p:grpSpPr bwMode="auto">
          <a:xfrm>
            <a:off x="1146175" y="4494213"/>
            <a:ext cx="2549525" cy="2363787"/>
            <a:chOff x="701" y="2831"/>
            <a:chExt cx="1606" cy="1489"/>
          </a:xfrm>
        </p:grpSpPr>
        <p:graphicFrame>
          <p:nvGraphicFramePr>
            <p:cNvPr id="22530" name="Object 159"/>
            <p:cNvGraphicFramePr>
              <a:graphicFrameLocks noChangeAspect="1"/>
            </p:cNvGraphicFramePr>
            <p:nvPr/>
          </p:nvGraphicFramePr>
          <p:xfrm>
            <a:off x="701" y="2831"/>
            <a:ext cx="1606" cy="1489"/>
          </p:xfrm>
          <a:graphic>
            <a:graphicData uri="http://schemas.openxmlformats.org/presentationml/2006/ole">
              <p:oleObj spid="_x0000_s22530" name="Equation" r:id="rId3" imgW="1295280" imgH="1371600" progId="Equation.3">
                <p:embed/>
              </p:oleObj>
            </a:graphicData>
          </a:graphic>
        </p:graphicFrame>
        <p:sp>
          <p:nvSpPr>
            <p:cNvPr id="22657" name="Line 161"/>
            <p:cNvSpPr>
              <a:spLocks noChangeShapeType="1"/>
            </p:cNvSpPr>
            <p:nvPr/>
          </p:nvSpPr>
          <p:spPr bwMode="auto">
            <a:xfrm>
              <a:off x="1174" y="3106"/>
              <a:ext cx="2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652" name="Rectangle 165"/>
          <p:cNvSpPr>
            <a:spLocks noChangeArrowheads="1"/>
          </p:cNvSpPr>
          <p:nvPr/>
        </p:nvSpPr>
        <p:spPr bwMode="auto">
          <a:xfrm>
            <a:off x="7070725" y="31654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22653" name="Rectangle 166"/>
          <p:cNvSpPr>
            <a:spLocks noChangeArrowheads="1"/>
          </p:cNvSpPr>
          <p:nvPr/>
        </p:nvSpPr>
        <p:spPr bwMode="auto">
          <a:xfrm>
            <a:off x="6799263" y="31654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22654" name="Line 167"/>
          <p:cNvSpPr>
            <a:spLocks noChangeShapeType="1"/>
          </p:cNvSpPr>
          <p:nvPr/>
        </p:nvSpPr>
        <p:spPr bwMode="auto">
          <a:xfrm>
            <a:off x="6821488" y="3198813"/>
            <a:ext cx="1698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655" name="Line 168"/>
          <p:cNvSpPr>
            <a:spLocks noChangeShapeType="1"/>
          </p:cNvSpPr>
          <p:nvPr/>
        </p:nvSpPr>
        <p:spPr bwMode="auto">
          <a:xfrm flipH="1" flipV="1">
            <a:off x="6737350" y="3114675"/>
            <a:ext cx="288925" cy="571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656" name="Rectangle 169"/>
          <p:cNvSpPr>
            <a:spLocks noChangeArrowheads="1"/>
          </p:cNvSpPr>
          <p:nvPr/>
        </p:nvSpPr>
        <p:spPr bwMode="auto">
          <a:xfrm>
            <a:off x="2166938" y="6394450"/>
            <a:ext cx="124142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6600CC"/>
                </a:solidFill>
              </a:rPr>
              <a:t>as above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5E57F70-A839-4759-8E9C-39E70E4B15B6}" type="slidenum">
              <a:rPr lang="en-US"/>
              <a:pPr/>
              <a:t>122</a:t>
            </a:fld>
            <a:endParaRPr lang="en-US"/>
          </a:p>
        </p:txBody>
      </p:sp>
      <p:sp>
        <p:nvSpPr>
          <p:cNvPr id="126979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381000"/>
            <a:ext cx="7772400" cy="755650"/>
          </a:xfrm>
        </p:spPr>
        <p:txBody>
          <a:bodyPr/>
          <a:lstStyle/>
          <a:p>
            <a:r>
              <a:rPr lang="en-US" smtClean="0"/>
              <a:t>XOR Identities</a:t>
            </a:r>
          </a:p>
        </p:txBody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sz="2400" smtClean="0"/>
          </a:p>
          <a:p>
            <a:endParaRPr lang="en-US" sz="2400" smtClean="0"/>
          </a:p>
        </p:txBody>
      </p:sp>
      <p:pic>
        <p:nvPicPr>
          <p:cNvPr id="12698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1625600"/>
            <a:ext cx="7842250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2" name="Text Box 5"/>
          <p:cNvSpPr txBox="1">
            <a:spLocks noChangeArrowheads="1"/>
          </p:cNvSpPr>
          <p:nvPr/>
        </p:nvSpPr>
        <p:spPr bwMode="auto">
          <a:xfrm>
            <a:off x="3043238" y="1625600"/>
            <a:ext cx="21145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similar to OR</a:t>
            </a:r>
          </a:p>
        </p:txBody>
      </p:sp>
      <p:sp>
        <p:nvSpPr>
          <p:cNvPr id="126983" name="Text Box 6"/>
          <p:cNvSpPr txBox="1">
            <a:spLocks noChangeArrowheads="1"/>
          </p:cNvSpPr>
          <p:nvPr/>
        </p:nvSpPr>
        <p:spPr bwMode="auto">
          <a:xfrm>
            <a:off x="3068638" y="2265363"/>
            <a:ext cx="2522537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similar to NAND</a:t>
            </a:r>
          </a:p>
        </p:txBody>
      </p:sp>
      <p:sp>
        <p:nvSpPr>
          <p:cNvPr id="126984" name="Text Box 7"/>
          <p:cNvSpPr txBox="1">
            <a:spLocks noChangeArrowheads="1"/>
          </p:cNvSpPr>
          <p:nvPr/>
        </p:nvSpPr>
        <p:spPr bwMode="auto">
          <a:xfrm>
            <a:off x="3094038" y="2927350"/>
            <a:ext cx="39306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Inputs are always identical</a:t>
            </a:r>
          </a:p>
        </p:txBody>
      </p:sp>
      <p:sp>
        <p:nvSpPr>
          <p:cNvPr id="126985" name="Text Box 8"/>
          <p:cNvSpPr txBox="1">
            <a:spLocks noChangeArrowheads="1"/>
          </p:cNvSpPr>
          <p:nvPr/>
        </p:nvSpPr>
        <p:spPr bwMode="auto">
          <a:xfrm>
            <a:off x="3097213" y="3508375"/>
            <a:ext cx="391160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Inputs are always different</a:t>
            </a:r>
          </a:p>
        </p:txBody>
      </p:sp>
      <p:sp>
        <p:nvSpPr>
          <p:cNvPr id="126986" name="Text Box 9"/>
          <p:cNvSpPr txBox="1">
            <a:spLocks noChangeArrowheads="1"/>
          </p:cNvSpPr>
          <p:nvPr/>
        </p:nvSpPr>
        <p:spPr bwMode="auto">
          <a:xfrm>
            <a:off x="654050" y="4144963"/>
            <a:ext cx="240347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Commutativity:</a:t>
            </a:r>
          </a:p>
        </p:txBody>
      </p:sp>
      <p:sp>
        <p:nvSpPr>
          <p:cNvPr id="126987" name="Text Box 10"/>
          <p:cNvSpPr txBox="1">
            <a:spLocks noChangeArrowheads="1"/>
          </p:cNvSpPr>
          <p:nvPr/>
        </p:nvSpPr>
        <p:spPr bwMode="auto">
          <a:xfrm>
            <a:off x="655638" y="5165725"/>
            <a:ext cx="7304087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Associativity: </a:t>
            </a:r>
            <a:r>
              <a:rPr lang="en-US" sz="24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Sequence of 2-input operations: </a:t>
            </a: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Yes!</a:t>
            </a:r>
          </a:p>
        </p:txBody>
      </p:sp>
      <p:pic>
        <p:nvPicPr>
          <p:cNvPr id="126988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5608638"/>
            <a:ext cx="7820025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9" name="Text Box 12"/>
          <p:cNvSpPr txBox="1">
            <a:spLocks noChangeArrowheads="1"/>
          </p:cNvSpPr>
          <p:nvPr/>
        </p:nvSpPr>
        <p:spPr bwMode="auto">
          <a:xfrm>
            <a:off x="657225" y="6156325"/>
            <a:ext cx="7848600" cy="7016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But for 3 or more inputs the function is called the 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odd function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(it is not called XOR)</a:t>
            </a:r>
          </a:p>
        </p:txBody>
      </p:sp>
      <p:pic>
        <p:nvPicPr>
          <p:cNvPr id="12699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21538" y="1362075"/>
            <a:ext cx="1690687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91" name="Text Box 14"/>
          <p:cNvSpPr txBox="1">
            <a:spLocks noChangeArrowheads="1"/>
          </p:cNvSpPr>
          <p:nvPr/>
        </p:nvSpPr>
        <p:spPr bwMode="auto">
          <a:xfrm>
            <a:off x="3540125" y="600075"/>
            <a:ext cx="28257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Derive from the truth table</a:t>
            </a:r>
          </a:p>
        </p:txBody>
      </p:sp>
      <p:sp>
        <p:nvSpPr>
          <p:cNvPr id="126992" name="Rectangle 15"/>
          <p:cNvSpPr>
            <a:spLocks noChangeArrowheads="1"/>
          </p:cNvSpPr>
          <p:nvPr/>
        </p:nvSpPr>
        <p:spPr bwMode="auto">
          <a:xfrm>
            <a:off x="609600" y="1552575"/>
            <a:ext cx="2162175" cy="1277938"/>
          </a:xfrm>
          <a:prstGeom prst="rect">
            <a:avLst/>
          </a:prstGeom>
          <a:solidFill>
            <a:srgbClr val="CCFFCC">
              <a:alpha val="36078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6993" name="Text Box 16"/>
          <p:cNvSpPr txBox="1">
            <a:spLocks noChangeArrowheads="1"/>
          </p:cNvSpPr>
          <p:nvPr/>
        </p:nvSpPr>
        <p:spPr bwMode="auto">
          <a:xfrm>
            <a:off x="576263" y="1206500"/>
            <a:ext cx="59690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latin typeface="Arial" pitchFamily="34" charset="0"/>
                <a:cs typeface="Arial" pitchFamily="34" charset="0"/>
              </a:rPr>
              <a:t>XOR can be used as </a:t>
            </a:r>
            <a:r>
              <a:rPr lang="en-US" sz="16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Controlled Inverter</a:t>
            </a:r>
            <a:r>
              <a:rPr lang="en-US" sz="1600">
                <a:latin typeface="Arial" pitchFamily="34" charset="0"/>
                <a:cs typeface="Arial" pitchFamily="34" charset="0"/>
              </a:rPr>
              <a:t> (1’s Complementer)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14DD967-6965-4BFC-BC96-C6A7F38245ED}" type="slidenum">
              <a:rPr lang="en-US"/>
              <a:pPr/>
              <a:t>123</a:t>
            </a:fld>
            <a:endParaRPr lang="en-US"/>
          </a:p>
        </p:txBody>
      </p:sp>
      <p:sp>
        <p:nvSpPr>
          <p:cNvPr id="128003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381000"/>
            <a:ext cx="7772400" cy="755650"/>
          </a:xfrm>
        </p:spPr>
        <p:txBody>
          <a:bodyPr/>
          <a:lstStyle/>
          <a:p>
            <a:r>
              <a:rPr lang="en-US" smtClean="0">
                <a:solidFill>
                  <a:srgbClr val="3333FF"/>
                </a:solidFill>
              </a:rPr>
              <a:t>XNOR Identities</a:t>
            </a:r>
          </a:p>
        </p:txBody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sz="2400" smtClean="0"/>
          </a:p>
          <a:p>
            <a:endParaRPr lang="en-US" sz="2400" smtClean="0"/>
          </a:p>
        </p:txBody>
      </p:sp>
      <p:pic>
        <p:nvPicPr>
          <p:cNvPr id="12800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1625600"/>
            <a:ext cx="7842250" cy="502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6" name="Text Box 5"/>
          <p:cNvSpPr txBox="1">
            <a:spLocks noChangeArrowheads="1"/>
          </p:cNvSpPr>
          <p:nvPr/>
        </p:nvSpPr>
        <p:spPr bwMode="auto">
          <a:xfrm>
            <a:off x="3043238" y="1625600"/>
            <a:ext cx="2335212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similar to NOR</a:t>
            </a:r>
          </a:p>
        </p:txBody>
      </p:sp>
      <p:sp>
        <p:nvSpPr>
          <p:cNvPr id="128007" name="Text Box 6"/>
          <p:cNvSpPr txBox="1">
            <a:spLocks noChangeArrowheads="1"/>
          </p:cNvSpPr>
          <p:nvPr/>
        </p:nvSpPr>
        <p:spPr bwMode="auto">
          <a:xfrm>
            <a:off x="3068638" y="2265363"/>
            <a:ext cx="230187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similar to AND</a:t>
            </a:r>
          </a:p>
        </p:txBody>
      </p:sp>
      <p:sp>
        <p:nvSpPr>
          <p:cNvPr id="128008" name="Text Box 7"/>
          <p:cNvSpPr txBox="1">
            <a:spLocks noChangeArrowheads="1"/>
          </p:cNvSpPr>
          <p:nvPr/>
        </p:nvSpPr>
        <p:spPr bwMode="auto">
          <a:xfrm>
            <a:off x="3094038" y="2927350"/>
            <a:ext cx="39306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Inputs are always identical</a:t>
            </a:r>
          </a:p>
        </p:txBody>
      </p:sp>
      <p:sp>
        <p:nvSpPr>
          <p:cNvPr id="128009" name="Text Box 8"/>
          <p:cNvSpPr txBox="1">
            <a:spLocks noChangeArrowheads="1"/>
          </p:cNvSpPr>
          <p:nvPr/>
        </p:nvSpPr>
        <p:spPr bwMode="auto">
          <a:xfrm>
            <a:off x="3097213" y="3508375"/>
            <a:ext cx="391160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; Inputs are always different</a:t>
            </a:r>
          </a:p>
        </p:txBody>
      </p:sp>
      <p:sp>
        <p:nvSpPr>
          <p:cNvPr id="128010" name="Text Box 9"/>
          <p:cNvSpPr txBox="1">
            <a:spLocks noChangeArrowheads="1"/>
          </p:cNvSpPr>
          <p:nvPr/>
        </p:nvSpPr>
        <p:spPr bwMode="auto">
          <a:xfrm>
            <a:off x="654050" y="4144963"/>
            <a:ext cx="240347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Commutativity:</a:t>
            </a:r>
          </a:p>
        </p:txBody>
      </p:sp>
      <p:sp>
        <p:nvSpPr>
          <p:cNvPr id="128011" name="Text Box 10"/>
          <p:cNvSpPr txBox="1">
            <a:spLocks noChangeArrowheads="1"/>
          </p:cNvSpPr>
          <p:nvPr/>
        </p:nvSpPr>
        <p:spPr bwMode="auto">
          <a:xfrm>
            <a:off x="655638" y="5165725"/>
            <a:ext cx="7167562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Associativity: </a:t>
            </a:r>
            <a:r>
              <a:rPr lang="en-US" sz="24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Sequence of 2-input operations: </a:t>
            </a: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No!</a:t>
            </a:r>
          </a:p>
        </p:txBody>
      </p:sp>
      <p:pic>
        <p:nvPicPr>
          <p:cNvPr id="12801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5608638"/>
            <a:ext cx="7820025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13" name="Text Box 12"/>
          <p:cNvSpPr txBox="1">
            <a:spLocks noChangeArrowheads="1"/>
          </p:cNvSpPr>
          <p:nvPr/>
        </p:nvSpPr>
        <p:spPr bwMode="auto">
          <a:xfrm>
            <a:off x="657225" y="6156325"/>
            <a:ext cx="7848600" cy="7016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 3 or more inputs the function is called the 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even function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(it is not called XNOR)</a:t>
            </a:r>
          </a:p>
        </p:txBody>
      </p:sp>
      <p:sp>
        <p:nvSpPr>
          <p:cNvPr id="128014" name="Text Box 14"/>
          <p:cNvSpPr txBox="1">
            <a:spLocks noChangeArrowheads="1"/>
          </p:cNvSpPr>
          <p:nvPr/>
        </p:nvSpPr>
        <p:spPr bwMode="auto">
          <a:xfrm>
            <a:off x="3206750" y="1281113"/>
            <a:ext cx="28257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Derive from the truth table</a:t>
            </a:r>
          </a:p>
        </p:txBody>
      </p:sp>
      <p:pic>
        <p:nvPicPr>
          <p:cNvPr id="128015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9650" y="1343025"/>
            <a:ext cx="14033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6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825" y="1530350"/>
            <a:ext cx="21875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7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3" y="4610100"/>
            <a:ext cx="2835275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18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988" y="5618163"/>
            <a:ext cx="2208212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19" name="Line 19"/>
          <p:cNvSpPr>
            <a:spLocks noChangeShapeType="1"/>
          </p:cNvSpPr>
          <p:nvPr/>
        </p:nvSpPr>
        <p:spPr bwMode="auto">
          <a:xfrm flipH="1">
            <a:off x="3055938" y="5707063"/>
            <a:ext cx="57150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0" name="Line 20"/>
          <p:cNvSpPr>
            <a:spLocks noChangeShapeType="1"/>
          </p:cNvSpPr>
          <p:nvPr/>
        </p:nvSpPr>
        <p:spPr bwMode="auto">
          <a:xfrm flipH="1">
            <a:off x="5857875" y="5754688"/>
            <a:ext cx="103188" cy="31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1" name="Line 21"/>
          <p:cNvSpPr>
            <a:spLocks noChangeShapeType="1"/>
          </p:cNvSpPr>
          <p:nvPr/>
        </p:nvSpPr>
        <p:spPr bwMode="auto">
          <a:xfrm>
            <a:off x="3355975" y="5637213"/>
            <a:ext cx="144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2" name="Line 22"/>
          <p:cNvSpPr>
            <a:spLocks noChangeShapeType="1"/>
          </p:cNvSpPr>
          <p:nvPr/>
        </p:nvSpPr>
        <p:spPr bwMode="auto">
          <a:xfrm>
            <a:off x="6980238" y="5638800"/>
            <a:ext cx="1447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3" name="Line 23"/>
          <p:cNvSpPr>
            <a:spLocks noChangeShapeType="1"/>
          </p:cNvSpPr>
          <p:nvPr/>
        </p:nvSpPr>
        <p:spPr bwMode="auto">
          <a:xfrm>
            <a:off x="3359150" y="5581650"/>
            <a:ext cx="2395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4" name="Line 24"/>
          <p:cNvSpPr>
            <a:spLocks noChangeShapeType="1"/>
          </p:cNvSpPr>
          <p:nvPr/>
        </p:nvSpPr>
        <p:spPr bwMode="auto">
          <a:xfrm>
            <a:off x="6070600" y="5594350"/>
            <a:ext cx="23955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8025" name="Text Box 25"/>
          <p:cNvSpPr txBox="1">
            <a:spLocks noChangeArrowheads="1"/>
          </p:cNvSpPr>
          <p:nvPr/>
        </p:nvSpPr>
        <p:spPr bwMode="auto">
          <a:xfrm>
            <a:off x="3770313" y="4843463"/>
            <a:ext cx="540226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Demonstrate that XNOR is NOT associative</a:t>
            </a:r>
          </a:p>
        </p:txBody>
      </p:sp>
      <p:sp>
        <p:nvSpPr>
          <p:cNvPr id="128026" name="Rectangle 26"/>
          <p:cNvSpPr>
            <a:spLocks noChangeArrowheads="1"/>
          </p:cNvSpPr>
          <p:nvPr/>
        </p:nvSpPr>
        <p:spPr bwMode="auto">
          <a:xfrm>
            <a:off x="609600" y="1552575"/>
            <a:ext cx="2162175" cy="1277938"/>
          </a:xfrm>
          <a:prstGeom prst="rect">
            <a:avLst/>
          </a:prstGeom>
          <a:solidFill>
            <a:srgbClr val="CCFFCC">
              <a:alpha val="36078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41DA619-EF2E-4DD8-8945-A9D81218FB40}" type="slidenum">
              <a:rPr lang="en-US"/>
              <a:pPr/>
              <a:t>124</a:t>
            </a:fld>
            <a:endParaRPr lang="en-US"/>
          </a:p>
        </p:txBody>
      </p:sp>
      <p:pic>
        <p:nvPicPr>
          <p:cNvPr id="129027" name="Picture 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138" y="1633538"/>
            <a:ext cx="4995862" cy="28575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</p:pic>
      <p:sp>
        <p:nvSpPr>
          <p:cNvPr id="129028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295275"/>
            <a:ext cx="8543925" cy="579438"/>
          </a:xfrm>
        </p:spPr>
        <p:txBody>
          <a:bodyPr/>
          <a:lstStyle/>
          <a:p>
            <a:r>
              <a:rPr lang="en-US" sz="2800" smtClean="0"/>
              <a:t>XOR for &gt;2 Variables: The </a:t>
            </a:r>
            <a:r>
              <a:rPr lang="en-US" sz="2800" smtClean="0">
                <a:solidFill>
                  <a:srgbClr val="6600FF"/>
                </a:solidFill>
              </a:rPr>
              <a:t>Odd</a:t>
            </a:r>
            <a:r>
              <a:rPr lang="en-US" sz="2800" smtClean="0"/>
              <a:t> Function    </a:t>
            </a:r>
            <a:br>
              <a:rPr lang="en-US" sz="2800" smtClean="0"/>
            </a:br>
            <a:r>
              <a:rPr lang="en-US" sz="2800" smtClean="0"/>
              <a:t>(for </a:t>
            </a:r>
            <a:r>
              <a:rPr lang="en-US" sz="2800" smtClean="0">
                <a:solidFill>
                  <a:srgbClr val="FF0000"/>
                </a:solidFill>
              </a:rPr>
              <a:t>even</a:t>
            </a:r>
            <a:r>
              <a:rPr lang="en-US" sz="2800" smtClean="0"/>
              <a:t> parity generation and checking)</a:t>
            </a:r>
          </a:p>
        </p:txBody>
      </p:sp>
      <p:sp>
        <p:nvSpPr>
          <p:cNvPr id="1290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1314450"/>
            <a:ext cx="8693150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The XOR function can be extended to 3 or more literals. For more than  2 literals, it is called: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 </a:t>
            </a:r>
            <a:r>
              <a:rPr lang="en-US" sz="2000" i="1" smtClean="0">
                <a:latin typeface="Arial" pitchFamily="34" charset="0"/>
                <a:cs typeface="Arial" pitchFamily="34" charset="0"/>
              </a:rPr>
              <a:t>odd function,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or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modulo 2 sum</a:t>
            </a:r>
            <a:r>
              <a:rPr lang="en-US" sz="2000" i="1" smtClean="0">
                <a:latin typeface="Arial" pitchFamily="34" charset="0"/>
                <a:cs typeface="Arial" pitchFamily="34" charset="0"/>
              </a:rPr>
              <a:t> 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1s in the K-map correspond to minterms with indices having an </a:t>
            </a:r>
            <a:r>
              <a:rPr lang="en-US" sz="2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odd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number of 1s in binary, </a:t>
            </a:r>
            <a:r>
              <a:rPr lang="en-US" sz="2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hence the name. </a:t>
            </a:r>
            <a:r>
              <a:rPr lang="en-US" sz="20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Use to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generate</a:t>
            </a:r>
            <a:r>
              <a:rPr lang="en-US" sz="20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n-US" sz="20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parity bit and to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check</a:t>
            </a:r>
            <a:r>
              <a:rPr lang="en-US" sz="20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n-US" sz="20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parity (output = 1 for parity error)</a:t>
            </a:r>
            <a:endParaRPr lang="en-US" sz="2000" smtClean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smtClean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Implementation: Utilize XOR associatively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9030" name="Group 54"/>
          <p:cNvGrpSpPr>
            <a:grpSpLocks/>
          </p:cNvGrpSpPr>
          <p:nvPr/>
        </p:nvGrpSpPr>
        <p:grpSpPr bwMode="auto">
          <a:xfrm>
            <a:off x="460375" y="3881438"/>
            <a:ext cx="6046788" cy="457200"/>
            <a:chOff x="911" y="1577"/>
            <a:chExt cx="4034" cy="375"/>
          </a:xfrm>
        </p:grpSpPr>
        <p:sp>
          <p:nvSpPr>
            <p:cNvPr id="129039" name="Rectangle 55"/>
            <p:cNvSpPr>
              <a:spLocks noChangeArrowheads="1"/>
            </p:cNvSpPr>
            <p:nvPr/>
          </p:nvSpPr>
          <p:spPr bwMode="auto">
            <a:xfrm>
              <a:off x="1949" y="1577"/>
              <a:ext cx="130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grpSp>
          <p:nvGrpSpPr>
            <p:cNvPr id="129040" name="Group 56"/>
            <p:cNvGrpSpPr>
              <a:grpSpLocks/>
            </p:cNvGrpSpPr>
            <p:nvPr/>
          </p:nvGrpSpPr>
          <p:grpSpPr bwMode="auto">
            <a:xfrm>
              <a:off x="911" y="1577"/>
              <a:ext cx="4034" cy="375"/>
              <a:chOff x="911" y="1577"/>
              <a:chExt cx="4034" cy="375"/>
            </a:xfrm>
          </p:grpSpPr>
          <p:sp>
            <p:nvSpPr>
              <p:cNvPr id="129041" name="Rectangle 57"/>
              <p:cNvSpPr>
                <a:spLocks noChangeArrowheads="1"/>
              </p:cNvSpPr>
              <p:nvPr/>
            </p:nvSpPr>
            <p:spPr bwMode="auto">
              <a:xfrm>
                <a:off x="4223" y="1577"/>
                <a:ext cx="130" cy="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6600FF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rgbClr val="6600FF"/>
                  </a:solidFill>
                </a:endParaRPr>
              </a:p>
            </p:txBody>
          </p:sp>
          <p:sp>
            <p:nvSpPr>
              <p:cNvPr id="129042" name="Rectangle 58"/>
              <p:cNvSpPr>
                <a:spLocks noChangeArrowheads="1"/>
              </p:cNvSpPr>
              <p:nvPr/>
            </p:nvSpPr>
            <p:spPr bwMode="auto">
              <a:xfrm>
                <a:off x="3469" y="1577"/>
                <a:ext cx="130" cy="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6600FF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rgbClr val="6600FF"/>
                  </a:solidFill>
                </a:endParaRPr>
              </a:p>
            </p:txBody>
          </p:sp>
          <p:sp>
            <p:nvSpPr>
              <p:cNvPr id="129043" name="Rectangle 59"/>
              <p:cNvSpPr>
                <a:spLocks noChangeArrowheads="1"/>
              </p:cNvSpPr>
              <p:nvPr/>
            </p:nvSpPr>
            <p:spPr bwMode="auto">
              <a:xfrm>
                <a:off x="2715" y="1577"/>
                <a:ext cx="130" cy="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6600FF"/>
                    </a:solidFill>
                    <a:latin typeface="Symbol" pitchFamily="18" charset="2"/>
                  </a:rPr>
                  <a:t>+</a:t>
                </a:r>
                <a:endParaRPr lang="en-US" sz="2400" b="0">
                  <a:solidFill>
                    <a:srgbClr val="6600FF"/>
                  </a:solidFill>
                </a:endParaRPr>
              </a:p>
            </p:txBody>
          </p:sp>
          <p:sp>
            <p:nvSpPr>
              <p:cNvPr id="129044" name="Rectangle 60"/>
              <p:cNvSpPr>
                <a:spLocks noChangeArrowheads="1"/>
              </p:cNvSpPr>
              <p:nvPr/>
            </p:nvSpPr>
            <p:spPr bwMode="auto">
              <a:xfrm>
                <a:off x="1529" y="1577"/>
                <a:ext cx="183" cy="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6600FF"/>
                    </a:solidFill>
                    <a:latin typeface="Symbol" pitchFamily="18" charset="2"/>
                  </a:rPr>
                  <a:t>Å</a:t>
                </a:r>
                <a:endParaRPr lang="en-US" sz="2400" b="0">
                  <a:solidFill>
                    <a:srgbClr val="6600FF"/>
                  </a:solidFill>
                </a:endParaRPr>
              </a:p>
            </p:txBody>
          </p:sp>
          <p:sp>
            <p:nvSpPr>
              <p:cNvPr id="129045" name="Rectangle 61"/>
              <p:cNvSpPr>
                <a:spLocks noChangeArrowheads="1"/>
              </p:cNvSpPr>
              <p:nvPr/>
            </p:nvSpPr>
            <p:spPr bwMode="auto">
              <a:xfrm>
                <a:off x="1115" y="1577"/>
                <a:ext cx="183" cy="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6600FF"/>
                    </a:solidFill>
                    <a:latin typeface="Symbol" pitchFamily="18" charset="2"/>
                  </a:rPr>
                  <a:t>Å</a:t>
                </a:r>
                <a:endParaRPr lang="en-US" sz="2400" b="0">
                  <a:solidFill>
                    <a:srgbClr val="6600FF"/>
                  </a:solidFill>
                </a:endParaRPr>
              </a:p>
            </p:txBody>
          </p:sp>
          <p:grpSp>
            <p:nvGrpSpPr>
              <p:cNvPr id="129046" name="Group 62"/>
              <p:cNvGrpSpPr>
                <a:grpSpLocks/>
              </p:cNvGrpSpPr>
              <p:nvPr/>
            </p:nvGrpSpPr>
            <p:grpSpPr bwMode="auto">
              <a:xfrm>
                <a:off x="911" y="1602"/>
                <a:ext cx="4034" cy="350"/>
                <a:chOff x="911" y="1602"/>
                <a:chExt cx="4034" cy="350"/>
              </a:xfrm>
            </p:grpSpPr>
            <p:sp>
              <p:nvSpPr>
                <p:cNvPr id="129047" name="Rectangle 63"/>
                <p:cNvSpPr>
                  <a:spLocks noChangeArrowheads="1"/>
                </p:cNvSpPr>
                <p:nvPr/>
              </p:nvSpPr>
              <p:spPr bwMode="auto">
                <a:xfrm>
                  <a:off x="4787" y="1602"/>
                  <a:ext cx="158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Z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48" name="Rectangle 64"/>
                <p:cNvSpPr>
                  <a:spLocks noChangeArrowheads="1"/>
                </p:cNvSpPr>
                <p:nvPr/>
              </p:nvSpPr>
              <p:spPr bwMode="auto">
                <a:xfrm>
                  <a:off x="4592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Y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49" name="Rectangle 65"/>
                <p:cNvSpPr>
                  <a:spLocks noChangeArrowheads="1"/>
                </p:cNvSpPr>
                <p:nvPr/>
              </p:nvSpPr>
              <p:spPr bwMode="auto">
                <a:xfrm>
                  <a:off x="4393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X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0" name="Rectangle 66"/>
                <p:cNvSpPr>
                  <a:spLocks noChangeArrowheads="1"/>
                </p:cNvSpPr>
                <p:nvPr/>
              </p:nvSpPr>
              <p:spPr bwMode="auto">
                <a:xfrm>
                  <a:off x="4033" y="1602"/>
                  <a:ext cx="158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Z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1" name="Rectangle 67"/>
                <p:cNvSpPr>
                  <a:spLocks noChangeArrowheads="1"/>
                </p:cNvSpPr>
                <p:nvPr/>
              </p:nvSpPr>
              <p:spPr bwMode="auto">
                <a:xfrm>
                  <a:off x="3839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Y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2" name="Rectangle 68"/>
                <p:cNvSpPr>
                  <a:spLocks noChangeArrowheads="1"/>
                </p:cNvSpPr>
                <p:nvPr/>
              </p:nvSpPr>
              <p:spPr bwMode="auto">
                <a:xfrm>
                  <a:off x="3639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X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3" name="Rectangle 69"/>
                <p:cNvSpPr>
                  <a:spLocks noChangeArrowheads="1"/>
                </p:cNvSpPr>
                <p:nvPr/>
              </p:nvSpPr>
              <p:spPr bwMode="auto">
                <a:xfrm>
                  <a:off x="3279" y="1602"/>
                  <a:ext cx="158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Z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4" name="Rectangle 70"/>
                <p:cNvSpPr>
                  <a:spLocks noChangeArrowheads="1"/>
                </p:cNvSpPr>
                <p:nvPr/>
              </p:nvSpPr>
              <p:spPr bwMode="auto">
                <a:xfrm>
                  <a:off x="3085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Y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5" name="Rectangle 71"/>
                <p:cNvSpPr>
                  <a:spLocks noChangeArrowheads="1"/>
                </p:cNvSpPr>
                <p:nvPr/>
              </p:nvSpPr>
              <p:spPr bwMode="auto">
                <a:xfrm>
                  <a:off x="2885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X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6" name="Rectangle 72"/>
                <p:cNvSpPr>
                  <a:spLocks noChangeArrowheads="1"/>
                </p:cNvSpPr>
                <p:nvPr/>
              </p:nvSpPr>
              <p:spPr bwMode="auto">
                <a:xfrm>
                  <a:off x="2525" y="1602"/>
                  <a:ext cx="158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Z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7" name="Rectangle 73"/>
                <p:cNvSpPr>
                  <a:spLocks noChangeArrowheads="1"/>
                </p:cNvSpPr>
                <p:nvPr/>
              </p:nvSpPr>
              <p:spPr bwMode="auto">
                <a:xfrm>
                  <a:off x="2331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Y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8" name="Rectangle 74"/>
                <p:cNvSpPr>
                  <a:spLocks noChangeArrowheads="1"/>
                </p:cNvSpPr>
                <p:nvPr/>
              </p:nvSpPr>
              <p:spPr bwMode="auto">
                <a:xfrm>
                  <a:off x="2132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X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59" name="Rectangle 75"/>
                <p:cNvSpPr>
                  <a:spLocks noChangeArrowheads="1"/>
                </p:cNvSpPr>
                <p:nvPr/>
              </p:nvSpPr>
              <p:spPr bwMode="auto">
                <a:xfrm>
                  <a:off x="1745" y="1602"/>
                  <a:ext cx="157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Z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60" name="Rectangle 76"/>
                <p:cNvSpPr>
                  <a:spLocks noChangeArrowheads="1"/>
                </p:cNvSpPr>
                <p:nvPr/>
              </p:nvSpPr>
              <p:spPr bwMode="auto">
                <a:xfrm>
                  <a:off x="1331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Y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61" name="Rectangle 77"/>
                <p:cNvSpPr>
                  <a:spLocks noChangeArrowheads="1"/>
                </p:cNvSpPr>
                <p:nvPr/>
              </p:nvSpPr>
              <p:spPr bwMode="auto">
                <a:xfrm>
                  <a:off x="911" y="1602"/>
                  <a:ext cx="172" cy="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6600FF"/>
                      </a:solidFill>
                    </a:rPr>
                    <a:t>X</a:t>
                  </a:r>
                  <a:endParaRPr lang="en-US" sz="2400" b="0">
                    <a:solidFill>
                      <a:srgbClr val="6600FF"/>
                    </a:solidFill>
                  </a:endParaRPr>
                </a:p>
              </p:txBody>
            </p:sp>
            <p:sp>
              <p:nvSpPr>
                <p:cNvPr id="129062" name="Line 78"/>
                <p:cNvSpPr>
                  <a:spLocks noChangeShapeType="1"/>
                </p:cNvSpPr>
                <p:nvPr/>
              </p:nvSpPr>
              <p:spPr bwMode="auto">
                <a:xfrm>
                  <a:off x="2117" y="1630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063" name="Line 79"/>
                <p:cNvSpPr>
                  <a:spLocks noChangeShapeType="1"/>
                </p:cNvSpPr>
                <p:nvPr/>
              </p:nvSpPr>
              <p:spPr bwMode="auto">
                <a:xfrm>
                  <a:off x="2330" y="1626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064" name="Line 80"/>
                <p:cNvSpPr>
                  <a:spLocks noChangeShapeType="1"/>
                </p:cNvSpPr>
                <p:nvPr/>
              </p:nvSpPr>
              <p:spPr bwMode="auto">
                <a:xfrm>
                  <a:off x="2876" y="1623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065" name="Line 81"/>
                <p:cNvSpPr>
                  <a:spLocks noChangeShapeType="1"/>
                </p:cNvSpPr>
                <p:nvPr/>
              </p:nvSpPr>
              <p:spPr bwMode="auto">
                <a:xfrm>
                  <a:off x="3269" y="1629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066" name="Line 82"/>
                <p:cNvSpPr>
                  <a:spLocks noChangeShapeType="1"/>
                </p:cNvSpPr>
                <p:nvPr/>
              </p:nvSpPr>
              <p:spPr bwMode="auto">
                <a:xfrm>
                  <a:off x="3824" y="1626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067" name="Line 83"/>
                <p:cNvSpPr>
                  <a:spLocks noChangeShapeType="1"/>
                </p:cNvSpPr>
                <p:nvPr/>
              </p:nvSpPr>
              <p:spPr bwMode="auto">
                <a:xfrm>
                  <a:off x="4028" y="1623"/>
                  <a:ext cx="16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29031" name="Text Box 85"/>
          <p:cNvSpPr txBox="1">
            <a:spLocks noChangeArrowheads="1"/>
          </p:cNvSpPr>
          <p:nvPr/>
        </p:nvSpPr>
        <p:spPr bwMode="auto">
          <a:xfrm>
            <a:off x="544513" y="2773363"/>
            <a:ext cx="2525712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The odd function for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3 inputs and 4 inputs</a:t>
            </a:r>
          </a:p>
        </p:txBody>
      </p:sp>
      <p:sp>
        <p:nvSpPr>
          <p:cNvPr id="129032" name="Line 86"/>
          <p:cNvSpPr>
            <a:spLocks noChangeShapeType="1"/>
          </p:cNvSpPr>
          <p:nvPr/>
        </p:nvSpPr>
        <p:spPr bwMode="auto">
          <a:xfrm flipH="1">
            <a:off x="2141538" y="3530600"/>
            <a:ext cx="2846387" cy="3698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9033" name="Rectangle 106"/>
          <p:cNvSpPr>
            <a:spLocks noChangeArrowheads="1"/>
          </p:cNvSpPr>
          <p:nvPr/>
        </p:nvSpPr>
        <p:spPr bwMode="auto">
          <a:xfrm>
            <a:off x="509588" y="6296025"/>
            <a:ext cx="2581275" cy="561975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29034" name="Picture 1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3450" y="5476875"/>
            <a:ext cx="2884488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35" name="Picture 1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063" y="5834063"/>
            <a:ext cx="292576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36" name="Line 110"/>
          <p:cNvSpPr>
            <a:spLocks noChangeShapeType="1"/>
          </p:cNvSpPr>
          <p:nvPr/>
        </p:nvSpPr>
        <p:spPr bwMode="auto">
          <a:xfrm>
            <a:off x="5324475" y="2511425"/>
            <a:ext cx="69532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9037" name="Line 111"/>
          <p:cNvSpPr>
            <a:spLocks noChangeShapeType="1"/>
          </p:cNvSpPr>
          <p:nvPr/>
        </p:nvSpPr>
        <p:spPr bwMode="auto">
          <a:xfrm>
            <a:off x="5268913" y="2514600"/>
            <a:ext cx="371475" cy="1952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9038" name="Text Box 112"/>
          <p:cNvSpPr txBox="1">
            <a:spLocks noChangeArrowheads="1"/>
          </p:cNvSpPr>
          <p:nvPr/>
        </p:nvSpPr>
        <p:spPr bwMode="auto">
          <a:xfrm>
            <a:off x="5221288" y="2200275"/>
            <a:ext cx="90170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="0">
                <a:latin typeface="Arial" pitchFamily="34" charset="0"/>
                <a:cs typeface="Arial" pitchFamily="34" charset="0"/>
              </a:rPr>
              <a:t>Distance 2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1BCF083-2F59-40DC-975A-01FBF188256F}" type="slidenum">
              <a:rPr lang="en-US"/>
              <a:pPr/>
              <a:t>125</a:t>
            </a:fld>
            <a:endParaRPr lang="en-US"/>
          </a:p>
        </p:txBody>
      </p:sp>
      <p:pic>
        <p:nvPicPr>
          <p:cNvPr id="130051" name="Picture 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488" y="1704975"/>
            <a:ext cx="5116512" cy="290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2" name="Rectangle 3"/>
          <p:cNvSpPr>
            <a:spLocks noGrp="1" noChangeArrowheads="1"/>
          </p:cNvSpPr>
          <p:nvPr>
            <p:ph type="title"/>
          </p:nvPr>
        </p:nvSpPr>
        <p:spPr>
          <a:xfrm>
            <a:off x="260350" y="231775"/>
            <a:ext cx="8645525" cy="782638"/>
          </a:xfrm>
        </p:spPr>
        <p:txBody>
          <a:bodyPr/>
          <a:lstStyle/>
          <a:p>
            <a:r>
              <a:rPr lang="en-US" sz="2800" smtClean="0"/>
              <a:t>XNOR for &gt;2 Variables: The </a:t>
            </a:r>
            <a:r>
              <a:rPr lang="en-US" sz="2800" smtClean="0">
                <a:solidFill>
                  <a:srgbClr val="A50021"/>
                </a:solidFill>
              </a:rPr>
              <a:t>Even</a:t>
            </a:r>
            <a:r>
              <a:rPr lang="en-US" sz="2800" smtClean="0"/>
              <a:t> Function   </a:t>
            </a:r>
            <a:br>
              <a:rPr lang="en-US" sz="2800" smtClean="0"/>
            </a:br>
            <a:r>
              <a:rPr lang="en-US" sz="2800" smtClean="0"/>
              <a:t>(for </a:t>
            </a:r>
            <a:r>
              <a:rPr lang="en-US" sz="2800" smtClean="0">
                <a:solidFill>
                  <a:srgbClr val="FF0000"/>
                </a:solidFill>
              </a:rPr>
              <a:t>odd</a:t>
            </a:r>
            <a:r>
              <a:rPr lang="en-US" sz="2800" smtClean="0"/>
              <a:t> parity generation and checking)</a:t>
            </a:r>
          </a:p>
        </p:txBody>
      </p:sp>
      <p:sp>
        <p:nvSpPr>
          <p:cNvPr id="13005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0338" y="1314450"/>
            <a:ext cx="8693150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The XONR function can be extended to 3 or more literals. For more than 2 literals, it is called: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 </a:t>
            </a:r>
            <a:r>
              <a:rPr lang="en-US" sz="2000" i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n-US" sz="2000" i="1" smtClean="0">
                <a:latin typeface="Arial" pitchFamily="34" charset="0"/>
                <a:cs typeface="Arial" pitchFamily="34" charset="0"/>
              </a:rPr>
              <a:t> function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1s in the K-map correspond to minterms with indices having an </a:t>
            </a:r>
            <a:r>
              <a:rPr lang="en-US" sz="2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number of 1s in binary, </a:t>
            </a:r>
            <a:r>
              <a:rPr lang="en-US" sz="2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hence the name. </a:t>
            </a:r>
            <a:r>
              <a:rPr lang="en-US" sz="2000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Use to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generate</a:t>
            </a:r>
            <a:r>
              <a:rPr lang="en-US" sz="2000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odd</a:t>
            </a:r>
            <a:r>
              <a:rPr lang="en-US" sz="2000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parity bit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2000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and to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check</a:t>
            </a:r>
            <a:r>
              <a:rPr lang="en-US" sz="2000" u="sng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odd parity (output = 1 for parity error)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u="sng" smtClean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Implementation: Utilize associatively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the XOR</a:t>
            </a: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then invert!</a:t>
            </a: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0054" name="Text Box 35"/>
          <p:cNvSpPr txBox="1">
            <a:spLocks noChangeArrowheads="1"/>
          </p:cNvSpPr>
          <p:nvPr/>
        </p:nvSpPr>
        <p:spPr bwMode="auto">
          <a:xfrm>
            <a:off x="544513" y="2773363"/>
            <a:ext cx="2525712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The odd function for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3 inputs and 4 inputs</a:t>
            </a:r>
          </a:p>
        </p:txBody>
      </p:sp>
      <p:sp>
        <p:nvSpPr>
          <p:cNvPr id="130055" name="Line 36"/>
          <p:cNvSpPr>
            <a:spLocks noChangeShapeType="1"/>
          </p:cNvSpPr>
          <p:nvPr/>
        </p:nvSpPr>
        <p:spPr bwMode="auto">
          <a:xfrm flipH="1">
            <a:off x="2141538" y="3530600"/>
            <a:ext cx="2846387" cy="3698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0056" name="Rectangle 37"/>
          <p:cNvSpPr>
            <a:spLocks noChangeArrowheads="1"/>
          </p:cNvSpPr>
          <p:nvPr/>
        </p:nvSpPr>
        <p:spPr bwMode="auto">
          <a:xfrm>
            <a:off x="509588" y="6296025"/>
            <a:ext cx="2581275" cy="561975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0057" name="Picture 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5525" y="5508625"/>
            <a:ext cx="2841625" cy="134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0058" name="Group 92"/>
          <p:cNvGrpSpPr>
            <a:grpSpLocks/>
          </p:cNvGrpSpPr>
          <p:nvPr/>
        </p:nvGrpSpPr>
        <p:grpSpPr bwMode="auto">
          <a:xfrm>
            <a:off x="411163" y="3881438"/>
            <a:ext cx="6097587" cy="457200"/>
            <a:chOff x="259" y="2445"/>
            <a:chExt cx="3841" cy="288"/>
          </a:xfrm>
        </p:grpSpPr>
        <p:sp>
          <p:nvSpPr>
            <p:cNvPr id="130064" name="Rectangle 6"/>
            <p:cNvSpPr>
              <a:spLocks noChangeArrowheads="1"/>
            </p:cNvSpPr>
            <p:nvPr/>
          </p:nvSpPr>
          <p:spPr bwMode="auto">
            <a:xfrm>
              <a:off x="1270" y="244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65" name="Rectangle 8"/>
            <p:cNvSpPr>
              <a:spLocks noChangeArrowheads="1"/>
            </p:cNvSpPr>
            <p:nvPr/>
          </p:nvSpPr>
          <p:spPr bwMode="auto">
            <a:xfrm>
              <a:off x="3417" y="244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66" name="Rectangle 9"/>
            <p:cNvSpPr>
              <a:spLocks noChangeArrowheads="1"/>
            </p:cNvSpPr>
            <p:nvPr/>
          </p:nvSpPr>
          <p:spPr bwMode="auto">
            <a:xfrm>
              <a:off x="2705" y="244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67" name="Rectangle 10"/>
            <p:cNvSpPr>
              <a:spLocks noChangeArrowheads="1"/>
            </p:cNvSpPr>
            <p:nvPr/>
          </p:nvSpPr>
          <p:spPr bwMode="auto">
            <a:xfrm>
              <a:off x="1993" y="2445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68" name="Rectangle 11"/>
            <p:cNvSpPr>
              <a:spLocks noChangeArrowheads="1"/>
            </p:cNvSpPr>
            <p:nvPr/>
          </p:nvSpPr>
          <p:spPr bwMode="auto">
            <a:xfrm>
              <a:off x="874" y="2445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69" name="Rectangle 12"/>
            <p:cNvSpPr>
              <a:spLocks noChangeArrowheads="1"/>
            </p:cNvSpPr>
            <p:nvPr/>
          </p:nvSpPr>
          <p:spPr bwMode="auto">
            <a:xfrm>
              <a:off x="483" y="2445"/>
              <a:ext cx="17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Å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0" name="Rectangle 14"/>
            <p:cNvSpPr>
              <a:spLocks noChangeArrowheads="1"/>
            </p:cNvSpPr>
            <p:nvPr/>
          </p:nvSpPr>
          <p:spPr bwMode="auto">
            <a:xfrm>
              <a:off x="3950" y="2464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1" name="Rectangle 15"/>
            <p:cNvSpPr>
              <a:spLocks noChangeArrowheads="1"/>
            </p:cNvSpPr>
            <p:nvPr/>
          </p:nvSpPr>
          <p:spPr bwMode="auto">
            <a:xfrm>
              <a:off x="3766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2" name="Rectangle 16"/>
            <p:cNvSpPr>
              <a:spLocks noChangeArrowheads="1"/>
            </p:cNvSpPr>
            <p:nvPr/>
          </p:nvSpPr>
          <p:spPr bwMode="auto">
            <a:xfrm>
              <a:off x="3578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3" name="Rectangle 17"/>
            <p:cNvSpPr>
              <a:spLocks noChangeArrowheads="1"/>
            </p:cNvSpPr>
            <p:nvPr/>
          </p:nvSpPr>
          <p:spPr bwMode="auto">
            <a:xfrm>
              <a:off x="3238" y="2464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4" name="Rectangle 18"/>
            <p:cNvSpPr>
              <a:spLocks noChangeArrowheads="1"/>
            </p:cNvSpPr>
            <p:nvPr/>
          </p:nvSpPr>
          <p:spPr bwMode="auto">
            <a:xfrm>
              <a:off x="3055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5" name="Rectangle 19"/>
            <p:cNvSpPr>
              <a:spLocks noChangeArrowheads="1"/>
            </p:cNvSpPr>
            <p:nvPr/>
          </p:nvSpPr>
          <p:spPr bwMode="auto">
            <a:xfrm>
              <a:off x="2866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6" name="Rectangle 20"/>
            <p:cNvSpPr>
              <a:spLocks noChangeArrowheads="1"/>
            </p:cNvSpPr>
            <p:nvPr/>
          </p:nvSpPr>
          <p:spPr bwMode="auto">
            <a:xfrm>
              <a:off x="2526" y="2464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7" name="Rectangle 21"/>
            <p:cNvSpPr>
              <a:spLocks noChangeArrowheads="1"/>
            </p:cNvSpPr>
            <p:nvPr/>
          </p:nvSpPr>
          <p:spPr bwMode="auto">
            <a:xfrm>
              <a:off x="2343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8" name="Rectangle 22"/>
            <p:cNvSpPr>
              <a:spLocks noChangeArrowheads="1"/>
            </p:cNvSpPr>
            <p:nvPr/>
          </p:nvSpPr>
          <p:spPr bwMode="auto">
            <a:xfrm>
              <a:off x="2154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79" name="Rectangle 23"/>
            <p:cNvSpPr>
              <a:spLocks noChangeArrowheads="1"/>
            </p:cNvSpPr>
            <p:nvPr/>
          </p:nvSpPr>
          <p:spPr bwMode="auto">
            <a:xfrm>
              <a:off x="1814" y="2464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0" name="Rectangle 24"/>
            <p:cNvSpPr>
              <a:spLocks noChangeArrowheads="1"/>
            </p:cNvSpPr>
            <p:nvPr/>
          </p:nvSpPr>
          <p:spPr bwMode="auto">
            <a:xfrm>
              <a:off x="1631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1" name="Rectangle 25"/>
            <p:cNvSpPr>
              <a:spLocks noChangeArrowheads="1"/>
            </p:cNvSpPr>
            <p:nvPr/>
          </p:nvSpPr>
          <p:spPr bwMode="auto">
            <a:xfrm>
              <a:off x="1443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2" name="Rectangle 26"/>
            <p:cNvSpPr>
              <a:spLocks noChangeArrowheads="1"/>
            </p:cNvSpPr>
            <p:nvPr/>
          </p:nvSpPr>
          <p:spPr bwMode="auto">
            <a:xfrm>
              <a:off x="1077" y="2464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3" name="Rectangle 27"/>
            <p:cNvSpPr>
              <a:spLocks noChangeArrowheads="1"/>
            </p:cNvSpPr>
            <p:nvPr/>
          </p:nvSpPr>
          <p:spPr bwMode="auto">
            <a:xfrm>
              <a:off x="687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4" name="Rectangle 28"/>
            <p:cNvSpPr>
              <a:spLocks noChangeArrowheads="1"/>
            </p:cNvSpPr>
            <p:nvPr/>
          </p:nvSpPr>
          <p:spPr bwMode="auto">
            <a:xfrm>
              <a:off x="290" y="2464"/>
              <a:ext cx="16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130085" name="Line 30"/>
            <p:cNvSpPr>
              <a:spLocks noChangeShapeType="1"/>
            </p:cNvSpPr>
            <p:nvPr/>
          </p:nvSpPr>
          <p:spPr bwMode="auto">
            <a:xfrm>
              <a:off x="1819" y="2489"/>
              <a:ext cx="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86" name="Line 31"/>
            <p:cNvSpPr>
              <a:spLocks noChangeShapeType="1"/>
            </p:cNvSpPr>
            <p:nvPr/>
          </p:nvSpPr>
          <p:spPr bwMode="auto">
            <a:xfrm>
              <a:off x="2342" y="2487"/>
              <a:ext cx="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87" name="Line 32"/>
            <p:cNvSpPr>
              <a:spLocks noChangeShapeType="1"/>
            </p:cNvSpPr>
            <p:nvPr/>
          </p:nvSpPr>
          <p:spPr bwMode="auto">
            <a:xfrm>
              <a:off x="2851" y="2492"/>
              <a:ext cx="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88" name="Line 33"/>
            <p:cNvSpPr>
              <a:spLocks noChangeShapeType="1"/>
            </p:cNvSpPr>
            <p:nvPr/>
          </p:nvSpPr>
          <p:spPr bwMode="auto">
            <a:xfrm>
              <a:off x="3559" y="2488"/>
              <a:ext cx="15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89" name="Line 34"/>
            <p:cNvSpPr>
              <a:spLocks noChangeShapeType="1"/>
            </p:cNvSpPr>
            <p:nvPr/>
          </p:nvSpPr>
          <p:spPr bwMode="auto">
            <a:xfrm>
              <a:off x="3750" y="2488"/>
              <a:ext cx="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90" name="Line 90"/>
            <p:cNvSpPr>
              <a:spLocks noChangeShapeType="1"/>
            </p:cNvSpPr>
            <p:nvPr/>
          </p:nvSpPr>
          <p:spPr bwMode="auto">
            <a:xfrm>
              <a:off x="259" y="2460"/>
              <a:ext cx="975" cy="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091" name="Line 91"/>
            <p:cNvSpPr>
              <a:spLocks noChangeShapeType="1"/>
            </p:cNvSpPr>
            <p:nvPr/>
          </p:nvSpPr>
          <p:spPr bwMode="auto">
            <a:xfrm>
              <a:off x="3942" y="2496"/>
              <a:ext cx="15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30059" name="Picture 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" y="5997575"/>
            <a:ext cx="2979738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60" name="Line 94"/>
          <p:cNvSpPr>
            <a:spLocks noChangeShapeType="1"/>
          </p:cNvSpPr>
          <p:nvPr/>
        </p:nvSpPr>
        <p:spPr bwMode="auto">
          <a:xfrm>
            <a:off x="4848225" y="2454275"/>
            <a:ext cx="69532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0061" name="Line 95"/>
          <p:cNvSpPr>
            <a:spLocks noChangeShapeType="1"/>
          </p:cNvSpPr>
          <p:nvPr/>
        </p:nvSpPr>
        <p:spPr bwMode="auto">
          <a:xfrm>
            <a:off x="4792663" y="2457450"/>
            <a:ext cx="417512" cy="2540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0062" name="Text Box 96"/>
          <p:cNvSpPr txBox="1">
            <a:spLocks noChangeArrowheads="1"/>
          </p:cNvSpPr>
          <p:nvPr/>
        </p:nvSpPr>
        <p:spPr bwMode="auto">
          <a:xfrm>
            <a:off x="4781550" y="2165350"/>
            <a:ext cx="90170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="0">
                <a:latin typeface="Arial" pitchFamily="34" charset="0"/>
                <a:cs typeface="Arial" pitchFamily="34" charset="0"/>
              </a:rPr>
              <a:t>Distance 2</a:t>
            </a:r>
          </a:p>
        </p:txBody>
      </p:sp>
      <p:sp>
        <p:nvSpPr>
          <p:cNvPr id="130063" name="Line 97"/>
          <p:cNvSpPr>
            <a:spLocks noChangeShapeType="1"/>
          </p:cNvSpPr>
          <p:nvPr/>
        </p:nvSpPr>
        <p:spPr bwMode="auto">
          <a:xfrm flipH="1">
            <a:off x="3194050" y="6134100"/>
            <a:ext cx="2268538" cy="336550"/>
          </a:xfrm>
          <a:prstGeom prst="line">
            <a:avLst/>
          </a:prstGeom>
          <a:noFill/>
          <a:ln w="1588">
            <a:solidFill>
              <a:srgbClr val="3333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3E26B1D-DAFE-45ED-ABF5-3D50BD3C885F}" type="slidenum">
              <a:rPr lang="en-US"/>
              <a:pPr/>
              <a:t>126</a:t>
            </a:fld>
            <a:endParaRPr lang="en-US"/>
          </a:p>
        </p:txBody>
      </p:sp>
      <p:sp>
        <p:nvSpPr>
          <p:cNvPr id="131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7772400" cy="766763"/>
          </a:xfrm>
        </p:spPr>
        <p:txBody>
          <a:bodyPr/>
          <a:lstStyle/>
          <a:p>
            <a:r>
              <a:rPr lang="en-US" sz="2800" smtClean="0">
                <a:solidFill>
                  <a:srgbClr val="A50021"/>
                </a:solidFill>
              </a:rPr>
              <a:t>Unit 2: </a:t>
            </a:r>
            <a:r>
              <a:rPr lang="en-US" sz="2800" b="0" smtClean="0">
                <a:solidFill>
                  <a:srgbClr val="A50021"/>
                </a:solidFill>
              </a:rPr>
              <a:t>Binary Logic and Gates</a:t>
            </a:r>
            <a:br>
              <a:rPr lang="en-US" sz="2800" b="0" smtClean="0">
                <a:solidFill>
                  <a:srgbClr val="A50021"/>
                </a:solidFill>
              </a:rPr>
            </a:br>
            <a:r>
              <a:rPr lang="en-US" sz="2800" b="0" smtClean="0">
                <a:solidFill>
                  <a:srgbClr val="A50021"/>
                </a:solidFill>
              </a:rPr>
              <a:t>Overview</a:t>
            </a:r>
          </a:p>
        </p:txBody>
      </p:sp>
      <p:sp>
        <p:nvSpPr>
          <p:cNvPr id="598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1. 	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Binary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logic and gates, Boolean Algebra, Basic identities of Boolean algebra 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			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2.  Boolean functions, Algebraic manipulation, Complement of a 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function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3"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Canonical &amp; Standard forms,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Minterms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Maxterms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Sum of products, Product of Sums. Algebraic simplification of logic 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functions</a:t>
            </a:r>
            <a:endParaRPr lang="en-US" sz="2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3"/>
              <a:defRPr/>
            </a:pP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Physical properties of gates: Fan-in, Fan-out, Propagation Delay,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HiZ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(Tristate)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outputs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5.	Map method of logic circuit optimization: </a:t>
            </a: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Two-, Three-, and Four-literal 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K-Map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Optimization procedure: Essential prime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implicants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Selected Additional prime </a:t>
            </a:r>
            <a:r>
              <a:rPr lang="en-US" sz="2000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implicants</a:t>
            </a:r>
            <a:endParaRPr lang="en-US" sz="2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Simplification with Don’t care 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n-US" sz="18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6.  Other Gate Types: Universal gates (NAND and NOR),</a:t>
            </a:r>
            <a:r>
              <a:rPr lang="en-US" sz="2000" i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2-level Complex gates (AO, AOI, OA. OAI</a:t>
            </a:r>
            <a:r>
              <a:rPr lang="en-US" sz="200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7.  Exclusive-OR (XOR) and Equivalence (XNOR) gates, Parity generation </a:t>
            </a:r>
            <a:r>
              <a:rPr lang="en-US" sz="20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0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checking</a:t>
            </a:r>
            <a:endParaRPr lang="en-US" sz="2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1B51E1D-9670-4A10-8017-4EEEACFF4FE1}" type="slidenum">
              <a:rPr lang="en-US"/>
              <a:pPr/>
              <a:t>13</a:t>
            </a:fld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/>
          </p:nvPr>
        </p:nvSpPr>
        <p:spPr>
          <a:xfrm>
            <a:off x="571500" y="547688"/>
            <a:ext cx="8351838" cy="490537"/>
          </a:xfrm>
          <a:noFill/>
        </p:spPr>
        <p:txBody>
          <a:bodyPr/>
          <a:lstStyle/>
          <a:p>
            <a:r>
              <a:rPr lang="en-US" sz="2800" b="0" smtClean="0">
                <a:solidFill>
                  <a:srgbClr val="000066"/>
                </a:solidFill>
              </a:rPr>
              <a:t>Boolean Algebra</a:t>
            </a:r>
          </a:p>
        </p:txBody>
      </p:sp>
      <p:sp>
        <p:nvSpPr>
          <p:cNvPr id="36868" name="Rectangle 9"/>
          <p:cNvSpPr>
            <a:spLocks noChangeArrowheads="1"/>
          </p:cNvSpPr>
          <p:nvPr/>
        </p:nvSpPr>
        <p:spPr bwMode="auto">
          <a:xfrm>
            <a:off x="3975100" y="1360488"/>
            <a:ext cx="2509838" cy="1112837"/>
          </a:xfrm>
          <a:prstGeom prst="rect">
            <a:avLst/>
          </a:prstGeom>
          <a:solidFill>
            <a:srgbClr val="FFFFFF"/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Truth Table </a:t>
            </a:r>
          </a:p>
          <a:p>
            <a:pPr algn="ctr">
              <a:buFont typeface="Wingdings" pitchFamily="2" charset="2"/>
              <a:buNone/>
            </a:pP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(unique)</a:t>
            </a:r>
          </a:p>
        </p:txBody>
      </p:sp>
      <p:sp>
        <p:nvSpPr>
          <p:cNvPr id="36869" name="Rectangle 10"/>
          <p:cNvSpPr>
            <a:spLocks noChangeArrowheads="1"/>
          </p:cNvSpPr>
          <p:nvPr/>
        </p:nvSpPr>
        <p:spPr bwMode="auto">
          <a:xfrm rot="-5400000">
            <a:off x="-620712" y="2306637"/>
            <a:ext cx="2197100" cy="638175"/>
          </a:xfrm>
          <a:prstGeom prst="rect">
            <a:avLst/>
          </a:prstGeom>
          <a:solidFill>
            <a:srgbClr val="FFFFFF"/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Function</a:t>
            </a:r>
          </a:p>
        </p:txBody>
      </p:sp>
      <p:grpSp>
        <p:nvGrpSpPr>
          <p:cNvPr id="36870" name="Group 19"/>
          <p:cNvGrpSpPr>
            <a:grpSpLocks/>
          </p:cNvGrpSpPr>
          <p:nvPr/>
        </p:nvGrpSpPr>
        <p:grpSpPr bwMode="auto">
          <a:xfrm>
            <a:off x="949325" y="2962275"/>
            <a:ext cx="5648325" cy="3055938"/>
            <a:chOff x="751" y="1852"/>
            <a:chExt cx="3558" cy="1925"/>
          </a:xfrm>
        </p:grpSpPr>
        <p:sp>
          <p:nvSpPr>
            <p:cNvPr id="36880" name="Rectangle 4"/>
            <p:cNvSpPr>
              <a:spLocks noChangeArrowheads="1"/>
            </p:cNvSpPr>
            <p:nvPr/>
          </p:nvSpPr>
          <p:spPr bwMode="auto">
            <a:xfrm>
              <a:off x="839" y="3302"/>
              <a:ext cx="947" cy="409"/>
            </a:xfrm>
            <a:prstGeom prst="rect">
              <a:avLst/>
            </a:prstGeom>
            <a:solidFill>
              <a:srgbClr val="FFFFFF"/>
            </a:solidFill>
            <a:ln w="1651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r>
                <a:rPr lang="en-US" b="0">
                  <a:solidFill>
                    <a:srgbClr val="CC3300"/>
                  </a:solidFill>
                  <a:latin typeface="Arial" pitchFamily="34" charset="0"/>
                  <a:cs typeface="Arial" pitchFamily="34" charset="0"/>
                </a:rPr>
                <a:t>Literals</a:t>
              </a:r>
            </a:p>
          </p:txBody>
        </p:sp>
        <p:sp>
          <p:nvSpPr>
            <p:cNvPr id="36881" name="Rectangle 5"/>
            <p:cNvSpPr>
              <a:spLocks noChangeArrowheads="1"/>
            </p:cNvSpPr>
            <p:nvPr/>
          </p:nvSpPr>
          <p:spPr bwMode="auto">
            <a:xfrm>
              <a:off x="803" y="2625"/>
              <a:ext cx="1384" cy="402"/>
            </a:xfrm>
            <a:prstGeom prst="rect">
              <a:avLst/>
            </a:prstGeom>
            <a:solidFill>
              <a:srgbClr val="FFFFFF"/>
            </a:solidFill>
            <a:ln w="1651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r>
                <a:rPr lang="en-US" b="0">
                  <a:solidFill>
                    <a:srgbClr val="660066"/>
                  </a:solidFill>
                  <a:latin typeface="Arial" pitchFamily="34" charset="0"/>
                  <a:cs typeface="Arial" pitchFamily="34" charset="0"/>
                </a:rPr>
                <a:t>Expression</a:t>
              </a:r>
            </a:p>
          </p:txBody>
        </p:sp>
        <p:sp>
          <p:nvSpPr>
            <p:cNvPr id="36882" name="Rectangle 6"/>
            <p:cNvSpPr>
              <a:spLocks noChangeArrowheads="1"/>
            </p:cNvSpPr>
            <p:nvPr/>
          </p:nvSpPr>
          <p:spPr bwMode="auto">
            <a:xfrm>
              <a:off x="833" y="1934"/>
              <a:ext cx="1384" cy="402"/>
            </a:xfrm>
            <a:prstGeom prst="rect">
              <a:avLst/>
            </a:prstGeom>
            <a:solidFill>
              <a:srgbClr val="FFFFFF"/>
            </a:solidFill>
            <a:ln w="1651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r>
                <a:rPr lang="en-US" b="0">
                  <a:latin typeface="Arial" pitchFamily="34" charset="0"/>
                  <a:cs typeface="Arial" pitchFamily="34" charset="0"/>
                </a:rPr>
                <a:t>Equation</a:t>
              </a:r>
            </a:p>
          </p:txBody>
        </p:sp>
        <p:sp>
          <p:nvSpPr>
            <p:cNvPr id="36883" name="Rectangle 7"/>
            <p:cNvSpPr>
              <a:spLocks noChangeArrowheads="1"/>
            </p:cNvSpPr>
            <p:nvPr/>
          </p:nvSpPr>
          <p:spPr bwMode="auto">
            <a:xfrm>
              <a:off x="2679" y="1928"/>
              <a:ext cx="1529" cy="402"/>
            </a:xfrm>
            <a:prstGeom prst="rect">
              <a:avLst/>
            </a:prstGeom>
            <a:solidFill>
              <a:srgbClr val="FFFFFF"/>
            </a:solidFill>
            <a:ln w="1651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Wingdings" pitchFamily="2" charset="2"/>
                <a:buNone/>
              </a:pPr>
              <a:r>
                <a:rPr lang="en-US" b="0">
                  <a:solidFill>
                    <a:srgbClr val="3333FF"/>
                  </a:solidFill>
                  <a:latin typeface="Arial" pitchFamily="34" charset="0"/>
                  <a:cs typeface="Arial" pitchFamily="34" charset="0"/>
                </a:rPr>
                <a:t>Logic Diagram</a:t>
              </a:r>
            </a:p>
          </p:txBody>
        </p:sp>
        <p:sp>
          <p:nvSpPr>
            <p:cNvPr id="36884" name="Line 8"/>
            <p:cNvSpPr>
              <a:spLocks noChangeShapeType="1"/>
            </p:cNvSpPr>
            <p:nvPr/>
          </p:nvSpPr>
          <p:spPr bwMode="auto">
            <a:xfrm flipH="1">
              <a:off x="2217" y="2136"/>
              <a:ext cx="45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885" name="Rectangle 11"/>
            <p:cNvSpPr>
              <a:spLocks noChangeArrowheads="1"/>
            </p:cNvSpPr>
            <p:nvPr/>
          </p:nvSpPr>
          <p:spPr bwMode="auto">
            <a:xfrm>
              <a:off x="751" y="1852"/>
              <a:ext cx="3558" cy="192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36871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5613" y="2827338"/>
            <a:ext cx="2338387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2" name="Text Box 20"/>
          <p:cNvSpPr txBox="1">
            <a:spLocks noChangeArrowheads="1"/>
          </p:cNvSpPr>
          <p:nvPr/>
        </p:nvSpPr>
        <p:spPr bwMode="auto">
          <a:xfrm>
            <a:off x="0" y="6126163"/>
            <a:ext cx="5653088" cy="7318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Several equivalent implementations</a:t>
            </a: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- Use the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optimum one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to implement the function</a:t>
            </a:r>
          </a:p>
        </p:txBody>
      </p:sp>
      <p:sp>
        <p:nvSpPr>
          <p:cNvPr id="36873" name="Rectangle 21"/>
          <p:cNvSpPr>
            <a:spLocks noChangeArrowheads="1"/>
          </p:cNvSpPr>
          <p:nvPr/>
        </p:nvSpPr>
        <p:spPr bwMode="auto">
          <a:xfrm>
            <a:off x="8113713" y="4400550"/>
            <a:ext cx="127000" cy="219075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Text Box 22"/>
          <p:cNvSpPr txBox="1">
            <a:spLocks noChangeArrowheads="1"/>
          </p:cNvSpPr>
          <p:nvPr/>
        </p:nvSpPr>
        <p:spPr bwMode="auto">
          <a:xfrm>
            <a:off x="936625" y="2500313"/>
            <a:ext cx="19367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Implementation 1</a:t>
            </a:r>
          </a:p>
        </p:txBody>
      </p:sp>
      <p:sp>
        <p:nvSpPr>
          <p:cNvPr id="36875" name="Text Box 23"/>
          <p:cNvSpPr txBox="1">
            <a:spLocks noChangeArrowheads="1"/>
          </p:cNvSpPr>
          <p:nvPr/>
        </p:nvSpPr>
        <p:spPr bwMode="auto">
          <a:xfrm>
            <a:off x="6818313" y="2501900"/>
            <a:ext cx="19367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Implementation 2</a:t>
            </a:r>
          </a:p>
        </p:txBody>
      </p:sp>
      <p:sp>
        <p:nvSpPr>
          <p:cNvPr id="36876" name="Line 24"/>
          <p:cNvSpPr>
            <a:spLocks noChangeShapeType="1"/>
          </p:cNvSpPr>
          <p:nvPr/>
        </p:nvSpPr>
        <p:spPr bwMode="auto">
          <a:xfrm flipH="1">
            <a:off x="4664075" y="2465388"/>
            <a:ext cx="150813" cy="474662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7" name="Line 25"/>
          <p:cNvSpPr>
            <a:spLocks noChangeShapeType="1"/>
          </p:cNvSpPr>
          <p:nvPr/>
        </p:nvSpPr>
        <p:spPr bwMode="auto">
          <a:xfrm flipH="1">
            <a:off x="5022850" y="2476500"/>
            <a:ext cx="255588" cy="4746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8" name="Line 26"/>
          <p:cNvSpPr>
            <a:spLocks noChangeShapeType="1"/>
          </p:cNvSpPr>
          <p:nvPr/>
        </p:nvSpPr>
        <p:spPr bwMode="auto">
          <a:xfrm>
            <a:off x="5265738" y="2465388"/>
            <a:ext cx="2003425" cy="4397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9" name="Text Box 27"/>
          <p:cNvSpPr txBox="1">
            <a:spLocks noChangeArrowheads="1"/>
          </p:cNvSpPr>
          <p:nvPr/>
        </p:nvSpPr>
        <p:spPr bwMode="auto">
          <a:xfrm>
            <a:off x="5654675" y="6126163"/>
            <a:ext cx="3489325" cy="7318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Optimization will be basically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simplification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364D387-8AC4-4614-B112-58F596805D97}" type="slidenum">
              <a:rPr lang="en-US"/>
              <a:pPr/>
              <a:t>14</a:t>
            </a:fld>
            <a:endParaRPr lang="en-US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576263" y="219075"/>
            <a:ext cx="8567737" cy="884238"/>
          </a:xfrm>
        </p:spPr>
        <p:txBody>
          <a:bodyPr/>
          <a:lstStyle/>
          <a:p>
            <a:r>
              <a:rPr lang="en-US" sz="2800" b="0" smtClean="0">
                <a:solidFill>
                  <a:srgbClr val="000066"/>
                </a:solidFill>
              </a:rPr>
              <a:t>Boolean </a:t>
            </a:r>
            <a:r>
              <a:rPr lang="en-US" sz="2800" smtClean="0">
                <a:solidFill>
                  <a:srgbClr val="000066"/>
                </a:solidFill>
              </a:rPr>
              <a:t>Function</a:t>
            </a:r>
            <a:r>
              <a:rPr lang="en-US" sz="2800" b="0" smtClean="0">
                <a:solidFill>
                  <a:srgbClr val="000066"/>
                </a:solidFill>
              </a:rPr>
              <a:t>: Represented by many</a:t>
            </a:r>
            <a:br>
              <a:rPr lang="en-US" sz="2800" b="0" smtClean="0">
                <a:solidFill>
                  <a:srgbClr val="000066"/>
                </a:solidFill>
              </a:rPr>
            </a:br>
            <a:r>
              <a:rPr lang="en-US" sz="2800" b="0" smtClean="0">
                <a:solidFill>
                  <a:srgbClr val="000066"/>
                </a:solidFill>
              </a:rPr>
              <a:t>Equation</a:t>
            </a:r>
            <a:r>
              <a:rPr lang="en-US" sz="2800" b="0" smtClean="0">
                <a:solidFill>
                  <a:srgbClr val="FF0000"/>
                </a:solidFill>
              </a:rPr>
              <a:t>s</a:t>
            </a:r>
            <a:r>
              <a:rPr lang="en-US" sz="2800" b="0" smtClean="0">
                <a:solidFill>
                  <a:srgbClr val="000066"/>
                </a:solidFill>
              </a:rPr>
              <a:t>, Logic Diagram</a:t>
            </a:r>
            <a:r>
              <a:rPr lang="en-US" sz="2800" b="0" smtClean="0">
                <a:solidFill>
                  <a:srgbClr val="FF0000"/>
                </a:solidFill>
              </a:rPr>
              <a:t>s</a:t>
            </a:r>
            <a:r>
              <a:rPr lang="en-US" sz="2800" b="0" smtClean="0">
                <a:solidFill>
                  <a:srgbClr val="000066"/>
                </a:solidFill>
              </a:rPr>
              <a:t>, but </a:t>
            </a:r>
            <a:r>
              <a:rPr lang="en-US" sz="2800" b="0" smtClean="0">
                <a:solidFill>
                  <a:srgbClr val="FF0000"/>
                </a:solidFill>
              </a:rPr>
              <a:t>a</a:t>
            </a:r>
            <a:r>
              <a:rPr lang="en-US" sz="2800" b="0" smtClean="0">
                <a:solidFill>
                  <a:srgbClr val="000066"/>
                </a:solidFill>
              </a:rPr>
              <a:t> </a:t>
            </a:r>
            <a:r>
              <a:rPr lang="en-US" sz="2800" b="0" smtClean="0">
                <a:solidFill>
                  <a:srgbClr val="FF0000"/>
                </a:solidFill>
              </a:rPr>
              <a:t>single Truth Table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0025" y="5170488"/>
            <a:ext cx="6197600" cy="1687512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Boolean equations, logic diagrams, and truth tables describe the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same logic function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!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Truth tables are unique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; but equations and logic diagrams are </a:t>
            </a:r>
            <a:r>
              <a:rPr lang="en-US" sz="2000" u="sng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. They can be manipulated to produce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simpler expressions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requiring fewer gates 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Optimization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4154488" y="3017838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X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156075" y="369570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Y</a:t>
            </a:r>
            <a:endParaRPr lang="en-US" sz="2000" b="0">
              <a:solidFill>
                <a:schemeClr val="tx1"/>
              </a:solidFill>
            </a:endParaRPr>
          </a:p>
        </p:txBody>
      </p:sp>
      <p:grpSp>
        <p:nvGrpSpPr>
          <p:cNvPr id="37895" name="Group 7"/>
          <p:cNvGrpSpPr>
            <a:grpSpLocks/>
          </p:cNvGrpSpPr>
          <p:nvPr/>
        </p:nvGrpSpPr>
        <p:grpSpPr bwMode="auto">
          <a:xfrm>
            <a:off x="4378325" y="3159125"/>
            <a:ext cx="4232275" cy="1319213"/>
            <a:chOff x="2749" y="1990"/>
            <a:chExt cx="2666" cy="831"/>
          </a:xfrm>
        </p:grpSpPr>
        <p:sp>
          <p:nvSpPr>
            <p:cNvPr id="37969" name="Freeform 8"/>
            <p:cNvSpPr>
              <a:spLocks/>
            </p:cNvSpPr>
            <p:nvPr/>
          </p:nvSpPr>
          <p:spPr bwMode="auto">
            <a:xfrm>
              <a:off x="3045" y="2177"/>
              <a:ext cx="406" cy="257"/>
            </a:xfrm>
            <a:custGeom>
              <a:avLst/>
              <a:gdLst>
                <a:gd name="T0" fmla="*/ 392 w 406"/>
                <a:gd name="T1" fmla="*/ 255 h 257"/>
                <a:gd name="T2" fmla="*/ 394 w 406"/>
                <a:gd name="T3" fmla="*/ 257 h 257"/>
                <a:gd name="T4" fmla="*/ 398 w 406"/>
                <a:gd name="T5" fmla="*/ 257 h 257"/>
                <a:gd name="T6" fmla="*/ 402 w 406"/>
                <a:gd name="T7" fmla="*/ 255 h 257"/>
                <a:gd name="T8" fmla="*/ 405 w 406"/>
                <a:gd name="T9" fmla="*/ 252 h 257"/>
                <a:gd name="T10" fmla="*/ 406 w 406"/>
                <a:gd name="T11" fmla="*/ 251 h 257"/>
                <a:gd name="T12" fmla="*/ 406 w 406"/>
                <a:gd name="T13" fmla="*/ 246 h 257"/>
                <a:gd name="T14" fmla="*/ 405 w 406"/>
                <a:gd name="T15" fmla="*/ 243 h 257"/>
                <a:gd name="T16" fmla="*/ 402 w 406"/>
                <a:gd name="T17" fmla="*/ 239 h 257"/>
                <a:gd name="T18" fmla="*/ 14 w 406"/>
                <a:gd name="T19" fmla="*/ 2 h 257"/>
                <a:gd name="T20" fmla="*/ 13 w 406"/>
                <a:gd name="T21" fmla="*/ 0 h 257"/>
                <a:gd name="T22" fmla="*/ 8 w 406"/>
                <a:gd name="T23" fmla="*/ 0 h 257"/>
                <a:gd name="T24" fmla="*/ 5 w 406"/>
                <a:gd name="T25" fmla="*/ 2 h 257"/>
                <a:gd name="T26" fmla="*/ 2 w 406"/>
                <a:gd name="T27" fmla="*/ 5 h 257"/>
                <a:gd name="T28" fmla="*/ 0 w 406"/>
                <a:gd name="T29" fmla="*/ 6 h 257"/>
                <a:gd name="T30" fmla="*/ 0 w 406"/>
                <a:gd name="T31" fmla="*/ 11 h 257"/>
                <a:gd name="T32" fmla="*/ 2 w 406"/>
                <a:gd name="T33" fmla="*/ 14 h 257"/>
                <a:gd name="T34" fmla="*/ 5 w 406"/>
                <a:gd name="T35" fmla="*/ 18 h 257"/>
                <a:gd name="T36" fmla="*/ 392 w 406"/>
                <a:gd name="T37" fmla="*/ 25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6"/>
                <a:gd name="T58" fmla="*/ 0 h 257"/>
                <a:gd name="T59" fmla="*/ 406 w 406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6" h="257">
                  <a:moveTo>
                    <a:pt x="392" y="255"/>
                  </a:moveTo>
                  <a:lnTo>
                    <a:pt x="394" y="257"/>
                  </a:lnTo>
                  <a:lnTo>
                    <a:pt x="398" y="257"/>
                  </a:lnTo>
                  <a:lnTo>
                    <a:pt x="402" y="255"/>
                  </a:lnTo>
                  <a:lnTo>
                    <a:pt x="405" y="252"/>
                  </a:lnTo>
                  <a:lnTo>
                    <a:pt x="406" y="251"/>
                  </a:lnTo>
                  <a:lnTo>
                    <a:pt x="406" y="246"/>
                  </a:lnTo>
                  <a:lnTo>
                    <a:pt x="405" y="243"/>
                  </a:lnTo>
                  <a:lnTo>
                    <a:pt x="402" y="239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2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8"/>
                  </a:lnTo>
                  <a:lnTo>
                    <a:pt x="392" y="2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0" name="Freeform 9"/>
            <p:cNvSpPr>
              <a:spLocks/>
            </p:cNvSpPr>
            <p:nvPr/>
          </p:nvSpPr>
          <p:spPr bwMode="auto">
            <a:xfrm>
              <a:off x="3045" y="2415"/>
              <a:ext cx="406" cy="257"/>
            </a:xfrm>
            <a:custGeom>
              <a:avLst/>
              <a:gdLst>
                <a:gd name="T0" fmla="*/ 402 w 406"/>
                <a:gd name="T1" fmla="*/ 17 h 257"/>
                <a:gd name="T2" fmla="*/ 405 w 406"/>
                <a:gd name="T3" fmla="*/ 14 h 257"/>
                <a:gd name="T4" fmla="*/ 406 w 406"/>
                <a:gd name="T5" fmla="*/ 11 h 257"/>
                <a:gd name="T6" fmla="*/ 406 w 406"/>
                <a:gd name="T7" fmla="*/ 6 h 257"/>
                <a:gd name="T8" fmla="*/ 403 w 406"/>
                <a:gd name="T9" fmla="*/ 3 h 257"/>
                <a:gd name="T10" fmla="*/ 402 w 406"/>
                <a:gd name="T11" fmla="*/ 1 h 257"/>
                <a:gd name="T12" fmla="*/ 398 w 406"/>
                <a:gd name="T13" fmla="*/ 0 h 257"/>
                <a:gd name="T14" fmla="*/ 394 w 406"/>
                <a:gd name="T15" fmla="*/ 0 h 257"/>
                <a:gd name="T16" fmla="*/ 392 w 406"/>
                <a:gd name="T17" fmla="*/ 1 h 257"/>
                <a:gd name="T18" fmla="*/ 5 w 406"/>
                <a:gd name="T19" fmla="*/ 239 h 257"/>
                <a:gd name="T20" fmla="*/ 2 w 406"/>
                <a:gd name="T21" fmla="*/ 242 h 257"/>
                <a:gd name="T22" fmla="*/ 0 w 406"/>
                <a:gd name="T23" fmla="*/ 246 h 257"/>
                <a:gd name="T24" fmla="*/ 0 w 406"/>
                <a:gd name="T25" fmla="*/ 250 h 257"/>
                <a:gd name="T26" fmla="*/ 3 w 406"/>
                <a:gd name="T27" fmla="*/ 254 h 257"/>
                <a:gd name="T28" fmla="*/ 5 w 406"/>
                <a:gd name="T29" fmla="*/ 255 h 257"/>
                <a:gd name="T30" fmla="*/ 8 w 406"/>
                <a:gd name="T31" fmla="*/ 257 h 257"/>
                <a:gd name="T32" fmla="*/ 13 w 406"/>
                <a:gd name="T33" fmla="*/ 257 h 257"/>
                <a:gd name="T34" fmla="*/ 14 w 406"/>
                <a:gd name="T35" fmla="*/ 255 h 257"/>
                <a:gd name="T36" fmla="*/ 402 w 406"/>
                <a:gd name="T37" fmla="*/ 17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6"/>
                <a:gd name="T58" fmla="*/ 0 h 257"/>
                <a:gd name="T59" fmla="*/ 406 w 406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6" h="257">
                  <a:moveTo>
                    <a:pt x="402" y="17"/>
                  </a:moveTo>
                  <a:lnTo>
                    <a:pt x="405" y="14"/>
                  </a:lnTo>
                  <a:lnTo>
                    <a:pt x="406" y="11"/>
                  </a:lnTo>
                  <a:lnTo>
                    <a:pt x="406" y="6"/>
                  </a:lnTo>
                  <a:lnTo>
                    <a:pt x="403" y="3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0"/>
                  </a:lnTo>
                  <a:lnTo>
                    <a:pt x="392" y="1"/>
                  </a:lnTo>
                  <a:lnTo>
                    <a:pt x="5" y="239"/>
                  </a:lnTo>
                  <a:lnTo>
                    <a:pt x="2" y="242"/>
                  </a:lnTo>
                  <a:lnTo>
                    <a:pt x="0" y="246"/>
                  </a:lnTo>
                  <a:lnTo>
                    <a:pt x="0" y="250"/>
                  </a:lnTo>
                  <a:lnTo>
                    <a:pt x="3" y="254"/>
                  </a:lnTo>
                  <a:lnTo>
                    <a:pt x="5" y="255"/>
                  </a:lnTo>
                  <a:lnTo>
                    <a:pt x="8" y="257"/>
                  </a:lnTo>
                  <a:lnTo>
                    <a:pt x="13" y="257"/>
                  </a:lnTo>
                  <a:lnTo>
                    <a:pt x="14" y="255"/>
                  </a:lnTo>
                  <a:lnTo>
                    <a:pt x="402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1" name="Freeform 10"/>
            <p:cNvSpPr>
              <a:spLocks/>
            </p:cNvSpPr>
            <p:nvPr/>
          </p:nvSpPr>
          <p:spPr bwMode="auto">
            <a:xfrm>
              <a:off x="3045" y="2177"/>
              <a:ext cx="19" cy="495"/>
            </a:xfrm>
            <a:custGeom>
              <a:avLst/>
              <a:gdLst>
                <a:gd name="T0" fmla="*/ 19 w 19"/>
                <a:gd name="T1" fmla="*/ 10 h 495"/>
                <a:gd name="T2" fmla="*/ 19 w 19"/>
                <a:gd name="T3" fmla="*/ 6 h 495"/>
                <a:gd name="T4" fmla="*/ 16 w 19"/>
                <a:gd name="T5" fmla="*/ 3 h 495"/>
                <a:gd name="T6" fmla="*/ 13 w 19"/>
                <a:gd name="T7" fmla="*/ 0 h 495"/>
                <a:gd name="T8" fmla="*/ 7 w 19"/>
                <a:gd name="T9" fmla="*/ 0 h 495"/>
                <a:gd name="T10" fmla="*/ 3 w 19"/>
                <a:gd name="T11" fmla="*/ 3 h 495"/>
                <a:gd name="T12" fmla="*/ 0 w 19"/>
                <a:gd name="T13" fmla="*/ 6 h 495"/>
                <a:gd name="T14" fmla="*/ 0 w 19"/>
                <a:gd name="T15" fmla="*/ 488 h 495"/>
                <a:gd name="T16" fmla="*/ 3 w 19"/>
                <a:gd name="T17" fmla="*/ 492 h 495"/>
                <a:gd name="T18" fmla="*/ 7 w 19"/>
                <a:gd name="T19" fmla="*/ 495 h 495"/>
                <a:gd name="T20" fmla="*/ 13 w 19"/>
                <a:gd name="T21" fmla="*/ 495 h 495"/>
                <a:gd name="T22" fmla="*/ 16 w 19"/>
                <a:gd name="T23" fmla="*/ 492 h 495"/>
                <a:gd name="T24" fmla="*/ 19 w 19"/>
                <a:gd name="T25" fmla="*/ 488 h 495"/>
                <a:gd name="T26" fmla="*/ 19 w 19"/>
                <a:gd name="T27" fmla="*/ 485 h 495"/>
                <a:gd name="T28" fmla="*/ 19 w 19"/>
                <a:gd name="T29" fmla="*/ 10 h 4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495"/>
                <a:gd name="T47" fmla="*/ 19 w 19"/>
                <a:gd name="T48" fmla="*/ 495 h 49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495">
                  <a:moveTo>
                    <a:pt x="19" y="10"/>
                  </a:moveTo>
                  <a:lnTo>
                    <a:pt x="19" y="6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488"/>
                  </a:lnTo>
                  <a:lnTo>
                    <a:pt x="3" y="492"/>
                  </a:lnTo>
                  <a:lnTo>
                    <a:pt x="7" y="495"/>
                  </a:lnTo>
                  <a:lnTo>
                    <a:pt x="13" y="495"/>
                  </a:lnTo>
                  <a:lnTo>
                    <a:pt x="16" y="492"/>
                  </a:lnTo>
                  <a:lnTo>
                    <a:pt x="19" y="488"/>
                  </a:lnTo>
                  <a:lnTo>
                    <a:pt x="19" y="485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2" name="Freeform 11"/>
            <p:cNvSpPr>
              <a:spLocks/>
            </p:cNvSpPr>
            <p:nvPr/>
          </p:nvSpPr>
          <p:spPr bwMode="auto">
            <a:xfrm>
              <a:off x="3432" y="2356"/>
              <a:ext cx="137" cy="137"/>
            </a:xfrm>
            <a:custGeom>
              <a:avLst/>
              <a:gdLst>
                <a:gd name="T0" fmla="*/ 2 w 137"/>
                <a:gd name="T1" fmla="*/ 87 h 137"/>
                <a:gd name="T2" fmla="*/ 10 w 137"/>
                <a:gd name="T3" fmla="*/ 105 h 137"/>
                <a:gd name="T4" fmla="*/ 18 w 137"/>
                <a:gd name="T5" fmla="*/ 116 h 137"/>
                <a:gd name="T6" fmla="*/ 27 w 137"/>
                <a:gd name="T7" fmla="*/ 124 h 137"/>
                <a:gd name="T8" fmla="*/ 37 w 137"/>
                <a:gd name="T9" fmla="*/ 130 h 137"/>
                <a:gd name="T10" fmla="*/ 51 w 137"/>
                <a:gd name="T11" fmla="*/ 135 h 137"/>
                <a:gd name="T12" fmla="*/ 73 w 137"/>
                <a:gd name="T13" fmla="*/ 137 h 137"/>
                <a:gd name="T14" fmla="*/ 91 w 137"/>
                <a:gd name="T15" fmla="*/ 133 h 137"/>
                <a:gd name="T16" fmla="*/ 108 w 137"/>
                <a:gd name="T17" fmla="*/ 125 h 137"/>
                <a:gd name="T18" fmla="*/ 116 w 137"/>
                <a:gd name="T19" fmla="*/ 116 h 137"/>
                <a:gd name="T20" fmla="*/ 126 w 137"/>
                <a:gd name="T21" fmla="*/ 108 h 137"/>
                <a:gd name="T22" fmla="*/ 133 w 137"/>
                <a:gd name="T23" fmla="*/ 91 h 137"/>
                <a:gd name="T24" fmla="*/ 137 w 137"/>
                <a:gd name="T25" fmla="*/ 73 h 137"/>
                <a:gd name="T26" fmla="*/ 135 w 137"/>
                <a:gd name="T27" fmla="*/ 51 h 137"/>
                <a:gd name="T28" fmla="*/ 130 w 137"/>
                <a:gd name="T29" fmla="*/ 37 h 137"/>
                <a:gd name="T30" fmla="*/ 124 w 137"/>
                <a:gd name="T31" fmla="*/ 27 h 137"/>
                <a:gd name="T32" fmla="*/ 116 w 137"/>
                <a:gd name="T33" fmla="*/ 18 h 137"/>
                <a:gd name="T34" fmla="*/ 105 w 137"/>
                <a:gd name="T35" fmla="*/ 10 h 137"/>
                <a:gd name="T36" fmla="*/ 87 w 137"/>
                <a:gd name="T37" fmla="*/ 2 h 137"/>
                <a:gd name="T38" fmla="*/ 51 w 137"/>
                <a:gd name="T39" fmla="*/ 2 h 137"/>
                <a:gd name="T40" fmla="*/ 37 w 137"/>
                <a:gd name="T41" fmla="*/ 7 h 137"/>
                <a:gd name="T42" fmla="*/ 27 w 137"/>
                <a:gd name="T43" fmla="*/ 13 h 137"/>
                <a:gd name="T44" fmla="*/ 18 w 137"/>
                <a:gd name="T45" fmla="*/ 21 h 137"/>
                <a:gd name="T46" fmla="*/ 10 w 137"/>
                <a:gd name="T47" fmla="*/ 32 h 137"/>
                <a:gd name="T48" fmla="*/ 3 w 137"/>
                <a:gd name="T49" fmla="*/ 46 h 137"/>
                <a:gd name="T50" fmla="*/ 0 w 137"/>
                <a:gd name="T51" fmla="*/ 68 h 137"/>
                <a:gd name="T52" fmla="*/ 21 w 137"/>
                <a:gd name="T53" fmla="*/ 53 h 137"/>
                <a:gd name="T54" fmla="*/ 24 w 137"/>
                <a:gd name="T55" fmla="*/ 46 h 137"/>
                <a:gd name="T56" fmla="*/ 30 w 137"/>
                <a:gd name="T57" fmla="*/ 37 h 137"/>
                <a:gd name="T58" fmla="*/ 41 w 137"/>
                <a:gd name="T59" fmla="*/ 27 h 137"/>
                <a:gd name="T60" fmla="*/ 48 w 137"/>
                <a:gd name="T61" fmla="*/ 22 h 137"/>
                <a:gd name="T62" fmla="*/ 57 w 137"/>
                <a:gd name="T63" fmla="*/ 19 h 137"/>
                <a:gd name="T64" fmla="*/ 84 w 137"/>
                <a:gd name="T65" fmla="*/ 21 h 137"/>
                <a:gd name="T66" fmla="*/ 92 w 137"/>
                <a:gd name="T67" fmla="*/ 26 h 137"/>
                <a:gd name="T68" fmla="*/ 103 w 137"/>
                <a:gd name="T69" fmla="*/ 34 h 137"/>
                <a:gd name="T70" fmla="*/ 111 w 137"/>
                <a:gd name="T71" fmla="*/ 45 h 137"/>
                <a:gd name="T72" fmla="*/ 114 w 137"/>
                <a:gd name="T73" fmla="*/ 49 h 137"/>
                <a:gd name="T74" fmla="*/ 118 w 137"/>
                <a:gd name="T75" fmla="*/ 67 h 137"/>
                <a:gd name="T76" fmla="*/ 118 w 137"/>
                <a:gd name="T77" fmla="*/ 78 h 137"/>
                <a:gd name="T78" fmla="*/ 114 w 137"/>
                <a:gd name="T79" fmla="*/ 89 h 137"/>
                <a:gd name="T80" fmla="*/ 108 w 137"/>
                <a:gd name="T81" fmla="*/ 97 h 137"/>
                <a:gd name="T82" fmla="*/ 97 w 137"/>
                <a:gd name="T83" fmla="*/ 108 h 137"/>
                <a:gd name="T84" fmla="*/ 89 w 137"/>
                <a:gd name="T85" fmla="*/ 114 h 137"/>
                <a:gd name="T86" fmla="*/ 78 w 137"/>
                <a:gd name="T87" fmla="*/ 118 h 137"/>
                <a:gd name="T88" fmla="*/ 67 w 137"/>
                <a:gd name="T89" fmla="*/ 118 h 137"/>
                <a:gd name="T90" fmla="*/ 49 w 137"/>
                <a:gd name="T91" fmla="*/ 114 h 137"/>
                <a:gd name="T92" fmla="*/ 45 w 137"/>
                <a:gd name="T93" fmla="*/ 111 h 137"/>
                <a:gd name="T94" fmla="*/ 34 w 137"/>
                <a:gd name="T95" fmla="*/ 103 h 137"/>
                <a:gd name="T96" fmla="*/ 26 w 137"/>
                <a:gd name="T97" fmla="*/ 92 h 137"/>
                <a:gd name="T98" fmla="*/ 21 w 137"/>
                <a:gd name="T99" fmla="*/ 84 h 137"/>
                <a:gd name="T100" fmla="*/ 0 w 137"/>
                <a:gd name="T101" fmla="*/ 68 h 13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7"/>
                <a:gd name="T154" fmla="*/ 0 h 137"/>
                <a:gd name="T155" fmla="*/ 137 w 137"/>
                <a:gd name="T156" fmla="*/ 137 h 13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7" h="137">
                  <a:moveTo>
                    <a:pt x="0" y="68"/>
                  </a:moveTo>
                  <a:lnTo>
                    <a:pt x="0" y="81"/>
                  </a:lnTo>
                  <a:lnTo>
                    <a:pt x="2" y="84"/>
                  </a:lnTo>
                  <a:lnTo>
                    <a:pt x="2" y="87"/>
                  </a:lnTo>
                  <a:lnTo>
                    <a:pt x="3" y="91"/>
                  </a:lnTo>
                  <a:lnTo>
                    <a:pt x="3" y="92"/>
                  </a:lnTo>
                  <a:lnTo>
                    <a:pt x="8" y="103"/>
                  </a:lnTo>
                  <a:lnTo>
                    <a:pt x="10" y="105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5" y="113"/>
                  </a:lnTo>
                  <a:lnTo>
                    <a:pt x="18" y="116"/>
                  </a:lnTo>
                  <a:lnTo>
                    <a:pt x="21" y="116"/>
                  </a:lnTo>
                  <a:lnTo>
                    <a:pt x="21" y="119"/>
                  </a:lnTo>
                  <a:lnTo>
                    <a:pt x="24" y="122"/>
                  </a:lnTo>
                  <a:lnTo>
                    <a:pt x="27" y="124"/>
                  </a:lnTo>
                  <a:lnTo>
                    <a:pt x="29" y="125"/>
                  </a:lnTo>
                  <a:lnTo>
                    <a:pt x="32" y="127"/>
                  </a:lnTo>
                  <a:lnTo>
                    <a:pt x="34" y="129"/>
                  </a:lnTo>
                  <a:lnTo>
                    <a:pt x="37" y="130"/>
                  </a:lnTo>
                  <a:lnTo>
                    <a:pt x="41" y="133"/>
                  </a:lnTo>
                  <a:lnTo>
                    <a:pt x="46" y="133"/>
                  </a:lnTo>
                  <a:lnTo>
                    <a:pt x="49" y="135"/>
                  </a:lnTo>
                  <a:lnTo>
                    <a:pt x="51" y="135"/>
                  </a:lnTo>
                  <a:lnTo>
                    <a:pt x="54" y="137"/>
                  </a:lnTo>
                  <a:lnTo>
                    <a:pt x="64" y="137"/>
                  </a:lnTo>
                  <a:lnTo>
                    <a:pt x="75" y="135"/>
                  </a:lnTo>
                  <a:lnTo>
                    <a:pt x="73" y="137"/>
                  </a:lnTo>
                  <a:lnTo>
                    <a:pt x="81" y="137"/>
                  </a:lnTo>
                  <a:lnTo>
                    <a:pt x="84" y="135"/>
                  </a:lnTo>
                  <a:lnTo>
                    <a:pt x="87" y="135"/>
                  </a:lnTo>
                  <a:lnTo>
                    <a:pt x="91" y="133"/>
                  </a:lnTo>
                  <a:lnTo>
                    <a:pt x="92" y="133"/>
                  </a:lnTo>
                  <a:lnTo>
                    <a:pt x="103" y="129"/>
                  </a:lnTo>
                  <a:lnTo>
                    <a:pt x="105" y="127"/>
                  </a:lnTo>
                  <a:lnTo>
                    <a:pt x="108" y="125"/>
                  </a:lnTo>
                  <a:lnTo>
                    <a:pt x="110" y="124"/>
                  </a:lnTo>
                  <a:lnTo>
                    <a:pt x="113" y="122"/>
                  </a:lnTo>
                  <a:lnTo>
                    <a:pt x="116" y="119"/>
                  </a:lnTo>
                  <a:lnTo>
                    <a:pt x="116" y="116"/>
                  </a:lnTo>
                  <a:lnTo>
                    <a:pt x="119" y="116"/>
                  </a:lnTo>
                  <a:lnTo>
                    <a:pt x="122" y="113"/>
                  </a:lnTo>
                  <a:lnTo>
                    <a:pt x="124" y="110"/>
                  </a:lnTo>
                  <a:lnTo>
                    <a:pt x="126" y="108"/>
                  </a:lnTo>
                  <a:lnTo>
                    <a:pt x="127" y="105"/>
                  </a:lnTo>
                  <a:lnTo>
                    <a:pt x="129" y="103"/>
                  </a:lnTo>
                  <a:lnTo>
                    <a:pt x="133" y="92"/>
                  </a:lnTo>
                  <a:lnTo>
                    <a:pt x="133" y="91"/>
                  </a:lnTo>
                  <a:lnTo>
                    <a:pt x="135" y="87"/>
                  </a:lnTo>
                  <a:lnTo>
                    <a:pt x="135" y="84"/>
                  </a:lnTo>
                  <a:lnTo>
                    <a:pt x="137" y="81"/>
                  </a:lnTo>
                  <a:lnTo>
                    <a:pt x="137" y="73"/>
                  </a:lnTo>
                  <a:lnTo>
                    <a:pt x="135" y="75"/>
                  </a:lnTo>
                  <a:lnTo>
                    <a:pt x="137" y="64"/>
                  </a:lnTo>
                  <a:lnTo>
                    <a:pt x="137" y="54"/>
                  </a:lnTo>
                  <a:lnTo>
                    <a:pt x="135" y="51"/>
                  </a:lnTo>
                  <a:lnTo>
                    <a:pt x="135" y="49"/>
                  </a:lnTo>
                  <a:lnTo>
                    <a:pt x="133" y="46"/>
                  </a:lnTo>
                  <a:lnTo>
                    <a:pt x="133" y="41"/>
                  </a:lnTo>
                  <a:lnTo>
                    <a:pt x="130" y="37"/>
                  </a:lnTo>
                  <a:lnTo>
                    <a:pt x="129" y="34"/>
                  </a:lnTo>
                  <a:lnTo>
                    <a:pt x="127" y="32"/>
                  </a:lnTo>
                  <a:lnTo>
                    <a:pt x="126" y="29"/>
                  </a:lnTo>
                  <a:lnTo>
                    <a:pt x="124" y="27"/>
                  </a:lnTo>
                  <a:lnTo>
                    <a:pt x="122" y="24"/>
                  </a:lnTo>
                  <a:lnTo>
                    <a:pt x="119" y="21"/>
                  </a:lnTo>
                  <a:lnTo>
                    <a:pt x="116" y="21"/>
                  </a:lnTo>
                  <a:lnTo>
                    <a:pt x="116" y="18"/>
                  </a:lnTo>
                  <a:lnTo>
                    <a:pt x="113" y="15"/>
                  </a:lnTo>
                  <a:lnTo>
                    <a:pt x="110" y="13"/>
                  </a:lnTo>
                  <a:lnTo>
                    <a:pt x="108" y="11"/>
                  </a:lnTo>
                  <a:lnTo>
                    <a:pt x="105" y="10"/>
                  </a:lnTo>
                  <a:lnTo>
                    <a:pt x="103" y="8"/>
                  </a:lnTo>
                  <a:lnTo>
                    <a:pt x="92" y="3"/>
                  </a:lnTo>
                  <a:lnTo>
                    <a:pt x="91" y="3"/>
                  </a:lnTo>
                  <a:lnTo>
                    <a:pt x="87" y="2"/>
                  </a:lnTo>
                  <a:lnTo>
                    <a:pt x="84" y="2"/>
                  </a:lnTo>
                  <a:lnTo>
                    <a:pt x="81" y="0"/>
                  </a:lnTo>
                  <a:lnTo>
                    <a:pt x="54" y="0"/>
                  </a:lnTo>
                  <a:lnTo>
                    <a:pt x="51" y="2"/>
                  </a:lnTo>
                  <a:lnTo>
                    <a:pt x="49" y="2"/>
                  </a:lnTo>
                  <a:lnTo>
                    <a:pt x="46" y="3"/>
                  </a:lnTo>
                  <a:lnTo>
                    <a:pt x="41" y="3"/>
                  </a:lnTo>
                  <a:lnTo>
                    <a:pt x="37" y="7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29" y="11"/>
                  </a:lnTo>
                  <a:lnTo>
                    <a:pt x="27" y="13"/>
                  </a:lnTo>
                  <a:lnTo>
                    <a:pt x="24" y="15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18" y="21"/>
                  </a:lnTo>
                  <a:lnTo>
                    <a:pt x="15" y="24"/>
                  </a:lnTo>
                  <a:lnTo>
                    <a:pt x="13" y="27"/>
                  </a:lnTo>
                  <a:lnTo>
                    <a:pt x="11" y="29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7" y="37"/>
                  </a:lnTo>
                  <a:lnTo>
                    <a:pt x="3" y="41"/>
                  </a:lnTo>
                  <a:lnTo>
                    <a:pt x="3" y="46"/>
                  </a:lnTo>
                  <a:lnTo>
                    <a:pt x="2" y="49"/>
                  </a:lnTo>
                  <a:lnTo>
                    <a:pt x="2" y="51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19" y="68"/>
                  </a:lnTo>
                  <a:lnTo>
                    <a:pt x="19" y="57"/>
                  </a:lnTo>
                  <a:lnTo>
                    <a:pt x="21" y="54"/>
                  </a:lnTo>
                  <a:lnTo>
                    <a:pt x="21" y="53"/>
                  </a:lnTo>
                  <a:lnTo>
                    <a:pt x="22" y="49"/>
                  </a:lnTo>
                  <a:lnTo>
                    <a:pt x="22" y="48"/>
                  </a:lnTo>
                  <a:lnTo>
                    <a:pt x="22" y="49"/>
                  </a:lnTo>
                  <a:lnTo>
                    <a:pt x="24" y="46"/>
                  </a:lnTo>
                  <a:lnTo>
                    <a:pt x="26" y="45"/>
                  </a:lnTo>
                  <a:lnTo>
                    <a:pt x="27" y="41"/>
                  </a:lnTo>
                  <a:lnTo>
                    <a:pt x="29" y="40"/>
                  </a:lnTo>
                  <a:lnTo>
                    <a:pt x="30" y="37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0" y="29"/>
                  </a:lnTo>
                  <a:lnTo>
                    <a:pt x="41" y="27"/>
                  </a:lnTo>
                  <a:lnTo>
                    <a:pt x="45" y="26"/>
                  </a:lnTo>
                  <a:lnTo>
                    <a:pt x="46" y="24"/>
                  </a:lnTo>
                  <a:lnTo>
                    <a:pt x="49" y="22"/>
                  </a:lnTo>
                  <a:lnTo>
                    <a:pt x="48" y="22"/>
                  </a:lnTo>
                  <a:lnTo>
                    <a:pt x="49" y="22"/>
                  </a:lnTo>
                  <a:lnTo>
                    <a:pt x="53" y="21"/>
                  </a:lnTo>
                  <a:lnTo>
                    <a:pt x="54" y="21"/>
                  </a:lnTo>
                  <a:lnTo>
                    <a:pt x="57" y="19"/>
                  </a:lnTo>
                  <a:lnTo>
                    <a:pt x="68" y="19"/>
                  </a:lnTo>
                  <a:lnTo>
                    <a:pt x="78" y="19"/>
                  </a:lnTo>
                  <a:lnTo>
                    <a:pt x="81" y="21"/>
                  </a:lnTo>
                  <a:lnTo>
                    <a:pt x="84" y="21"/>
                  </a:lnTo>
                  <a:lnTo>
                    <a:pt x="87" y="22"/>
                  </a:lnTo>
                  <a:lnTo>
                    <a:pt x="89" y="22"/>
                  </a:lnTo>
                  <a:lnTo>
                    <a:pt x="91" y="24"/>
                  </a:lnTo>
                  <a:lnTo>
                    <a:pt x="92" y="26"/>
                  </a:lnTo>
                  <a:lnTo>
                    <a:pt x="95" y="27"/>
                  </a:lnTo>
                  <a:lnTo>
                    <a:pt x="97" y="29"/>
                  </a:lnTo>
                  <a:lnTo>
                    <a:pt x="100" y="30"/>
                  </a:lnTo>
                  <a:lnTo>
                    <a:pt x="103" y="34"/>
                  </a:lnTo>
                  <a:lnTo>
                    <a:pt x="107" y="37"/>
                  </a:lnTo>
                  <a:lnTo>
                    <a:pt x="108" y="40"/>
                  </a:lnTo>
                  <a:lnTo>
                    <a:pt x="110" y="41"/>
                  </a:lnTo>
                  <a:lnTo>
                    <a:pt x="111" y="45"/>
                  </a:lnTo>
                  <a:lnTo>
                    <a:pt x="113" y="46"/>
                  </a:lnTo>
                  <a:lnTo>
                    <a:pt x="114" y="49"/>
                  </a:lnTo>
                  <a:lnTo>
                    <a:pt x="114" y="48"/>
                  </a:lnTo>
                  <a:lnTo>
                    <a:pt x="114" y="49"/>
                  </a:lnTo>
                  <a:lnTo>
                    <a:pt x="116" y="53"/>
                  </a:lnTo>
                  <a:lnTo>
                    <a:pt x="116" y="54"/>
                  </a:lnTo>
                  <a:lnTo>
                    <a:pt x="118" y="57"/>
                  </a:lnTo>
                  <a:lnTo>
                    <a:pt x="118" y="67"/>
                  </a:lnTo>
                  <a:lnTo>
                    <a:pt x="121" y="73"/>
                  </a:lnTo>
                  <a:lnTo>
                    <a:pt x="122" y="62"/>
                  </a:lnTo>
                  <a:lnTo>
                    <a:pt x="118" y="67"/>
                  </a:lnTo>
                  <a:lnTo>
                    <a:pt x="118" y="78"/>
                  </a:lnTo>
                  <a:lnTo>
                    <a:pt x="116" y="81"/>
                  </a:lnTo>
                  <a:lnTo>
                    <a:pt x="116" y="84"/>
                  </a:lnTo>
                  <a:lnTo>
                    <a:pt x="114" y="87"/>
                  </a:lnTo>
                  <a:lnTo>
                    <a:pt x="114" y="89"/>
                  </a:lnTo>
                  <a:lnTo>
                    <a:pt x="113" y="91"/>
                  </a:lnTo>
                  <a:lnTo>
                    <a:pt x="111" y="92"/>
                  </a:lnTo>
                  <a:lnTo>
                    <a:pt x="110" y="95"/>
                  </a:lnTo>
                  <a:lnTo>
                    <a:pt x="108" y="97"/>
                  </a:lnTo>
                  <a:lnTo>
                    <a:pt x="107" y="100"/>
                  </a:lnTo>
                  <a:lnTo>
                    <a:pt x="103" y="103"/>
                  </a:lnTo>
                  <a:lnTo>
                    <a:pt x="100" y="106"/>
                  </a:lnTo>
                  <a:lnTo>
                    <a:pt x="97" y="108"/>
                  </a:lnTo>
                  <a:lnTo>
                    <a:pt x="95" y="110"/>
                  </a:lnTo>
                  <a:lnTo>
                    <a:pt x="92" y="111"/>
                  </a:lnTo>
                  <a:lnTo>
                    <a:pt x="91" y="113"/>
                  </a:lnTo>
                  <a:lnTo>
                    <a:pt x="89" y="114"/>
                  </a:lnTo>
                  <a:lnTo>
                    <a:pt x="87" y="114"/>
                  </a:lnTo>
                  <a:lnTo>
                    <a:pt x="84" y="116"/>
                  </a:lnTo>
                  <a:lnTo>
                    <a:pt x="81" y="116"/>
                  </a:lnTo>
                  <a:lnTo>
                    <a:pt x="78" y="118"/>
                  </a:lnTo>
                  <a:lnTo>
                    <a:pt x="67" y="118"/>
                  </a:lnTo>
                  <a:lnTo>
                    <a:pt x="62" y="122"/>
                  </a:lnTo>
                  <a:lnTo>
                    <a:pt x="73" y="121"/>
                  </a:lnTo>
                  <a:lnTo>
                    <a:pt x="67" y="118"/>
                  </a:lnTo>
                  <a:lnTo>
                    <a:pt x="57" y="118"/>
                  </a:lnTo>
                  <a:lnTo>
                    <a:pt x="54" y="116"/>
                  </a:lnTo>
                  <a:lnTo>
                    <a:pt x="53" y="116"/>
                  </a:lnTo>
                  <a:lnTo>
                    <a:pt x="49" y="114"/>
                  </a:lnTo>
                  <a:lnTo>
                    <a:pt x="48" y="114"/>
                  </a:lnTo>
                  <a:lnTo>
                    <a:pt x="49" y="114"/>
                  </a:lnTo>
                  <a:lnTo>
                    <a:pt x="46" y="113"/>
                  </a:lnTo>
                  <a:lnTo>
                    <a:pt x="45" y="111"/>
                  </a:lnTo>
                  <a:lnTo>
                    <a:pt x="41" y="110"/>
                  </a:lnTo>
                  <a:lnTo>
                    <a:pt x="40" y="108"/>
                  </a:lnTo>
                  <a:lnTo>
                    <a:pt x="37" y="106"/>
                  </a:lnTo>
                  <a:lnTo>
                    <a:pt x="34" y="103"/>
                  </a:lnTo>
                  <a:lnTo>
                    <a:pt x="30" y="100"/>
                  </a:lnTo>
                  <a:lnTo>
                    <a:pt x="29" y="97"/>
                  </a:lnTo>
                  <a:lnTo>
                    <a:pt x="27" y="95"/>
                  </a:lnTo>
                  <a:lnTo>
                    <a:pt x="26" y="92"/>
                  </a:lnTo>
                  <a:lnTo>
                    <a:pt x="24" y="91"/>
                  </a:lnTo>
                  <a:lnTo>
                    <a:pt x="22" y="89"/>
                  </a:lnTo>
                  <a:lnTo>
                    <a:pt x="22" y="87"/>
                  </a:lnTo>
                  <a:lnTo>
                    <a:pt x="21" y="84"/>
                  </a:lnTo>
                  <a:lnTo>
                    <a:pt x="21" y="81"/>
                  </a:lnTo>
                  <a:lnTo>
                    <a:pt x="19" y="78"/>
                  </a:lnTo>
                  <a:lnTo>
                    <a:pt x="19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3" name="Freeform 12"/>
            <p:cNvSpPr>
              <a:spLocks/>
            </p:cNvSpPr>
            <p:nvPr/>
          </p:nvSpPr>
          <p:spPr bwMode="auto">
            <a:xfrm>
              <a:off x="2758" y="2426"/>
              <a:ext cx="287" cy="19"/>
            </a:xfrm>
            <a:custGeom>
              <a:avLst/>
              <a:gdLst>
                <a:gd name="T0" fmla="*/ 10 w 287"/>
                <a:gd name="T1" fmla="*/ 0 h 19"/>
                <a:gd name="T2" fmla="*/ 6 w 287"/>
                <a:gd name="T3" fmla="*/ 0 h 19"/>
                <a:gd name="T4" fmla="*/ 3 w 287"/>
                <a:gd name="T5" fmla="*/ 3 h 19"/>
                <a:gd name="T6" fmla="*/ 0 w 287"/>
                <a:gd name="T7" fmla="*/ 6 h 19"/>
                <a:gd name="T8" fmla="*/ 0 w 287"/>
                <a:gd name="T9" fmla="*/ 13 h 19"/>
                <a:gd name="T10" fmla="*/ 3 w 287"/>
                <a:gd name="T11" fmla="*/ 16 h 19"/>
                <a:gd name="T12" fmla="*/ 6 w 287"/>
                <a:gd name="T13" fmla="*/ 19 h 19"/>
                <a:gd name="T14" fmla="*/ 281 w 287"/>
                <a:gd name="T15" fmla="*/ 19 h 19"/>
                <a:gd name="T16" fmla="*/ 284 w 287"/>
                <a:gd name="T17" fmla="*/ 16 h 19"/>
                <a:gd name="T18" fmla="*/ 287 w 287"/>
                <a:gd name="T19" fmla="*/ 13 h 19"/>
                <a:gd name="T20" fmla="*/ 287 w 287"/>
                <a:gd name="T21" fmla="*/ 6 h 19"/>
                <a:gd name="T22" fmla="*/ 284 w 287"/>
                <a:gd name="T23" fmla="*/ 3 h 19"/>
                <a:gd name="T24" fmla="*/ 281 w 287"/>
                <a:gd name="T25" fmla="*/ 0 h 19"/>
                <a:gd name="T26" fmla="*/ 278 w 287"/>
                <a:gd name="T27" fmla="*/ 0 h 19"/>
                <a:gd name="T28" fmla="*/ 10 w 287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7"/>
                <a:gd name="T46" fmla="*/ 0 h 19"/>
                <a:gd name="T47" fmla="*/ 287 w 287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7" h="19">
                  <a:moveTo>
                    <a:pt x="10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281" y="19"/>
                  </a:lnTo>
                  <a:lnTo>
                    <a:pt x="284" y="16"/>
                  </a:lnTo>
                  <a:lnTo>
                    <a:pt x="287" y="13"/>
                  </a:lnTo>
                  <a:lnTo>
                    <a:pt x="287" y="6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4" name="Freeform 13"/>
            <p:cNvSpPr>
              <a:spLocks/>
            </p:cNvSpPr>
            <p:nvPr/>
          </p:nvSpPr>
          <p:spPr bwMode="auto">
            <a:xfrm>
              <a:off x="3567" y="2415"/>
              <a:ext cx="287" cy="19"/>
            </a:xfrm>
            <a:custGeom>
              <a:avLst/>
              <a:gdLst>
                <a:gd name="T0" fmla="*/ 10 w 287"/>
                <a:gd name="T1" fmla="*/ 0 h 19"/>
                <a:gd name="T2" fmla="*/ 6 w 287"/>
                <a:gd name="T3" fmla="*/ 0 h 19"/>
                <a:gd name="T4" fmla="*/ 3 w 287"/>
                <a:gd name="T5" fmla="*/ 3 h 19"/>
                <a:gd name="T6" fmla="*/ 0 w 287"/>
                <a:gd name="T7" fmla="*/ 6 h 19"/>
                <a:gd name="T8" fmla="*/ 0 w 287"/>
                <a:gd name="T9" fmla="*/ 13 h 19"/>
                <a:gd name="T10" fmla="*/ 3 w 287"/>
                <a:gd name="T11" fmla="*/ 16 h 19"/>
                <a:gd name="T12" fmla="*/ 6 w 287"/>
                <a:gd name="T13" fmla="*/ 19 h 19"/>
                <a:gd name="T14" fmla="*/ 281 w 287"/>
                <a:gd name="T15" fmla="*/ 19 h 19"/>
                <a:gd name="T16" fmla="*/ 284 w 287"/>
                <a:gd name="T17" fmla="*/ 16 h 19"/>
                <a:gd name="T18" fmla="*/ 287 w 287"/>
                <a:gd name="T19" fmla="*/ 13 h 19"/>
                <a:gd name="T20" fmla="*/ 287 w 287"/>
                <a:gd name="T21" fmla="*/ 6 h 19"/>
                <a:gd name="T22" fmla="*/ 284 w 287"/>
                <a:gd name="T23" fmla="*/ 3 h 19"/>
                <a:gd name="T24" fmla="*/ 281 w 287"/>
                <a:gd name="T25" fmla="*/ 0 h 19"/>
                <a:gd name="T26" fmla="*/ 278 w 287"/>
                <a:gd name="T27" fmla="*/ 0 h 19"/>
                <a:gd name="T28" fmla="*/ 10 w 287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7"/>
                <a:gd name="T46" fmla="*/ 0 h 19"/>
                <a:gd name="T47" fmla="*/ 287 w 287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7" h="19">
                  <a:moveTo>
                    <a:pt x="10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281" y="19"/>
                  </a:lnTo>
                  <a:lnTo>
                    <a:pt x="284" y="16"/>
                  </a:lnTo>
                  <a:lnTo>
                    <a:pt x="287" y="13"/>
                  </a:lnTo>
                  <a:lnTo>
                    <a:pt x="287" y="6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5" name="Freeform 14"/>
            <p:cNvSpPr>
              <a:spLocks/>
            </p:cNvSpPr>
            <p:nvPr/>
          </p:nvSpPr>
          <p:spPr bwMode="auto">
            <a:xfrm>
              <a:off x="4409" y="2559"/>
              <a:ext cx="287" cy="19"/>
            </a:xfrm>
            <a:custGeom>
              <a:avLst/>
              <a:gdLst>
                <a:gd name="T0" fmla="*/ 10 w 287"/>
                <a:gd name="T1" fmla="*/ 0 h 19"/>
                <a:gd name="T2" fmla="*/ 7 w 287"/>
                <a:gd name="T3" fmla="*/ 0 h 19"/>
                <a:gd name="T4" fmla="*/ 3 w 287"/>
                <a:gd name="T5" fmla="*/ 3 h 19"/>
                <a:gd name="T6" fmla="*/ 0 w 287"/>
                <a:gd name="T7" fmla="*/ 7 h 19"/>
                <a:gd name="T8" fmla="*/ 0 w 287"/>
                <a:gd name="T9" fmla="*/ 13 h 19"/>
                <a:gd name="T10" fmla="*/ 3 w 287"/>
                <a:gd name="T11" fmla="*/ 16 h 19"/>
                <a:gd name="T12" fmla="*/ 7 w 287"/>
                <a:gd name="T13" fmla="*/ 19 h 19"/>
                <a:gd name="T14" fmla="*/ 281 w 287"/>
                <a:gd name="T15" fmla="*/ 19 h 19"/>
                <a:gd name="T16" fmla="*/ 284 w 287"/>
                <a:gd name="T17" fmla="*/ 16 h 19"/>
                <a:gd name="T18" fmla="*/ 287 w 287"/>
                <a:gd name="T19" fmla="*/ 13 h 19"/>
                <a:gd name="T20" fmla="*/ 287 w 287"/>
                <a:gd name="T21" fmla="*/ 7 h 19"/>
                <a:gd name="T22" fmla="*/ 284 w 287"/>
                <a:gd name="T23" fmla="*/ 3 h 19"/>
                <a:gd name="T24" fmla="*/ 281 w 287"/>
                <a:gd name="T25" fmla="*/ 0 h 19"/>
                <a:gd name="T26" fmla="*/ 278 w 287"/>
                <a:gd name="T27" fmla="*/ 0 h 19"/>
                <a:gd name="T28" fmla="*/ 10 w 287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7"/>
                <a:gd name="T46" fmla="*/ 0 h 19"/>
                <a:gd name="T47" fmla="*/ 287 w 287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7" h="19">
                  <a:moveTo>
                    <a:pt x="10" y="0"/>
                  </a:moveTo>
                  <a:lnTo>
                    <a:pt x="7" y="0"/>
                  </a:lnTo>
                  <a:lnTo>
                    <a:pt x="3" y="3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7" y="19"/>
                  </a:lnTo>
                  <a:lnTo>
                    <a:pt x="281" y="19"/>
                  </a:lnTo>
                  <a:lnTo>
                    <a:pt x="284" y="16"/>
                  </a:lnTo>
                  <a:lnTo>
                    <a:pt x="287" y="13"/>
                  </a:lnTo>
                  <a:lnTo>
                    <a:pt x="287" y="7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6" name="Freeform 15"/>
            <p:cNvSpPr>
              <a:spLocks/>
            </p:cNvSpPr>
            <p:nvPr/>
          </p:nvSpPr>
          <p:spPr bwMode="auto">
            <a:xfrm>
              <a:off x="4162" y="2326"/>
              <a:ext cx="257" cy="495"/>
            </a:xfrm>
            <a:custGeom>
              <a:avLst/>
              <a:gdLst>
                <a:gd name="T0" fmla="*/ 3 w 257"/>
                <a:gd name="T1" fmla="*/ 3 h 495"/>
                <a:gd name="T2" fmla="*/ 3 w 257"/>
                <a:gd name="T3" fmla="*/ 16 h 495"/>
                <a:gd name="T4" fmla="*/ 43 w 257"/>
                <a:gd name="T5" fmla="*/ 21 h 495"/>
                <a:gd name="T6" fmla="*/ 76 w 257"/>
                <a:gd name="T7" fmla="*/ 29 h 495"/>
                <a:gd name="T8" fmla="*/ 108 w 257"/>
                <a:gd name="T9" fmla="*/ 40 h 495"/>
                <a:gd name="T10" fmla="*/ 144 w 257"/>
                <a:gd name="T11" fmla="*/ 64 h 495"/>
                <a:gd name="T12" fmla="*/ 171 w 257"/>
                <a:gd name="T13" fmla="*/ 84 h 495"/>
                <a:gd name="T14" fmla="*/ 192 w 257"/>
                <a:gd name="T15" fmla="*/ 111 h 495"/>
                <a:gd name="T16" fmla="*/ 216 w 257"/>
                <a:gd name="T17" fmla="*/ 148 h 495"/>
                <a:gd name="T18" fmla="*/ 227 w 257"/>
                <a:gd name="T19" fmla="*/ 179 h 495"/>
                <a:gd name="T20" fmla="*/ 235 w 257"/>
                <a:gd name="T21" fmla="*/ 213 h 495"/>
                <a:gd name="T22" fmla="*/ 238 w 257"/>
                <a:gd name="T23" fmla="*/ 249 h 495"/>
                <a:gd name="T24" fmla="*/ 236 w 257"/>
                <a:gd name="T25" fmla="*/ 271 h 495"/>
                <a:gd name="T26" fmla="*/ 230 w 257"/>
                <a:gd name="T27" fmla="*/ 305 h 495"/>
                <a:gd name="T28" fmla="*/ 219 w 257"/>
                <a:gd name="T29" fmla="*/ 336 h 495"/>
                <a:gd name="T30" fmla="*/ 204 w 257"/>
                <a:gd name="T31" fmla="*/ 365 h 495"/>
                <a:gd name="T32" fmla="*/ 178 w 257"/>
                <a:gd name="T33" fmla="*/ 400 h 495"/>
                <a:gd name="T34" fmla="*/ 154 w 257"/>
                <a:gd name="T35" fmla="*/ 422 h 495"/>
                <a:gd name="T36" fmla="*/ 117 w 257"/>
                <a:gd name="T37" fmla="*/ 447 h 495"/>
                <a:gd name="T38" fmla="*/ 87 w 257"/>
                <a:gd name="T39" fmla="*/ 460 h 495"/>
                <a:gd name="T40" fmla="*/ 55 w 257"/>
                <a:gd name="T41" fmla="*/ 469 h 495"/>
                <a:gd name="T42" fmla="*/ 20 w 257"/>
                <a:gd name="T43" fmla="*/ 474 h 495"/>
                <a:gd name="T44" fmla="*/ 6 w 257"/>
                <a:gd name="T45" fmla="*/ 476 h 495"/>
                <a:gd name="T46" fmla="*/ 0 w 257"/>
                <a:gd name="T47" fmla="*/ 488 h 495"/>
                <a:gd name="T48" fmla="*/ 9 w 257"/>
                <a:gd name="T49" fmla="*/ 495 h 495"/>
                <a:gd name="T50" fmla="*/ 33 w 257"/>
                <a:gd name="T51" fmla="*/ 493 h 495"/>
                <a:gd name="T52" fmla="*/ 70 w 257"/>
                <a:gd name="T53" fmla="*/ 487 h 495"/>
                <a:gd name="T54" fmla="*/ 105 w 257"/>
                <a:gd name="T55" fmla="*/ 476 h 495"/>
                <a:gd name="T56" fmla="*/ 136 w 257"/>
                <a:gd name="T57" fmla="*/ 458 h 495"/>
                <a:gd name="T58" fmla="*/ 174 w 257"/>
                <a:gd name="T59" fmla="*/ 431 h 495"/>
                <a:gd name="T60" fmla="*/ 200 w 257"/>
                <a:gd name="T61" fmla="*/ 404 h 495"/>
                <a:gd name="T62" fmla="*/ 225 w 257"/>
                <a:gd name="T63" fmla="*/ 365 h 495"/>
                <a:gd name="T64" fmla="*/ 241 w 257"/>
                <a:gd name="T65" fmla="*/ 331 h 495"/>
                <a:gd name="T66" fmla="*/ 250 w 257"/>
                <a:gd name="T67" fmla="*/ 297 h 495"/>
                <a:gd name="T68" fmla="*/ 255 w 257"/>
                <a:gd name="T69" fmla="*/ 259 h 495"/>
                <a:gd name="T70" fmla="*/ 255 w 257"/>
                <a:gd name="T71" fmla="*/ 235 h 495"/>
                <a:gd name="T72" fmla="*/ 250 w 257"/>
                <a:gd name="T73" fmla="*/ 197 h 495"/>
                <a:gd name="T74" fmla="*/ 241 w 257"/>
                <a:gd name="T75" fmla="*/ 162 h 495"/>
                <a:gd name="T76" fmla="*/ 225 w 257"/>
                <a:gd name="T77" fmla="*/ 129 h 495"/>
                <a:gd name="T78" fmla="*/ 200 w 257"/>
                <a:gd name="T79" fmla="*/ 89 h 495"/>
                <a:gd name="T80" fmla="*/ 174 w 257"/>
                <a:gd name="T81" fmla="*/ 62 h 495"/>
                <a:gd name="T82" fmla="*/ 136 w 257"/>
                <a:gd name="T83" fmla="*/ 35 h 495"/>
                <a:gd name="T84" fmla="*/ 105 w 257"/>
                <a:gd name="T85" fmla="*/ 18 h 495"/>
                <a:gd name="T86" fmla="*/ 70 w 257"/>
                <a:gd name="T87" fmla="*/ 6 h 495"/>
                <a:gd name="T88" fmla="*/ 33 w 257"/>
                <a:gd name="T89" fmla="*/ 0 h 49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7"/>
                <a:gd name="T136" fmla="*/ 0 h 495"/>
                <a:gd name="T137" fmla="*/ 257 w 257"/>
                <a:gd name="T138" fmla="*/ 495 h 49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7" h="495">
                  <a:moveTo>
                    <a:pt x="9" y="0"/>
                  </a:move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33" y="19"/>
                  </a:lnTo>
                  <a:lnTo>
                    <a:pt x="43" y="21"/>
                  </a:lnTo>
                  <a:lnTo>
                    <a:pt x="55" y="24"/>
                  </a:lnTo>
                  <a:lnTo>
                    <a:pt x="66" y="25"/>
                  </a:lnTo>
                  <a:lnTo>
                    <a:pt x="76" y="29"/>
                  </a:lnTo>
                  <a:lnTo>
                    <a:pt x="87" y="33"/>
                  </a:lnTo>
                  <a:lnTo>
                    <a:pt x="98" y="37"/>
                  </a:lnTo>
                  <a:lnTo>
                    <a:pt x="108" y="40"/>
                  </a:lnTo>
                  <a:lnTo>
                    <a:pt x="117" y="46"/>
                  </a:lnTo>
                  <a:lnTo>
                    <a:pt x="127" y="51"/>
                  </a:lnTo>
                  <a:lnTo>
                    <a:pt x="144" y="64"/>
                  </a:lnTo>
                  <a:lnTo>
                    <a:pt x="154" y="71"/>
                  </a:lnTo>
                  <a:lnTo>
                    <a:pt x="162" y="78"/>
                  </a:lnTo>
                  <a:lnTo>
                    <a:pt x="171" y="84"/>
                  </a:lnTo>
                  <a:lnTo>
                    <a:pt x="178" y="94"/>
                  </a:lnTo>
                  <a:lnTo>
                    <a:pt x="184" y="102"/>
                  </a:lnTo>
                  <a:lnTo>
                    <a:pt x="192" y="111"/>
                  </a:lnTo>
                  <a:lnTo>
                    <a:pt x="204" y="129"/>
                  </a:lnTo>
                  <a:lnTo>
                    <a:pt x="209" y="138"/>
                  </a:lnTo>
                  <a:lnTo>
                    <a:pt x="216" y="148"/>
                  </a:lnTo>
                  <a:lnTo>
                    <a:pt x="219" y="157"/>
                  </a:lnTo>
                  <a:lnTo>
                    <a:pt x="222" y="168"/>
                  </a:lnTo>
                  <a:lnTo>
                    <a:pt x="227" y="179"/>
                  </a:lnTo>
                  <a:lnTo>
                    <a:pt x="230" y="189"/>
                  </a:lnTo>
                  <a:lnTo>
                    <a:pt x="231" y="200"/>
                  </a:lnTo>
                  <a:lnTo>
                    <a:pt x="235" y="213"/>
                  </a:lnTo>
                  <a:lnTo>
                    <a:pt x="236" y="222"/>
                  </a:lnTo>
                  <a:lnTo>
                    <a:pt x="236" y="235"/>
                  </a:lnTo>
                  <a:lnTo>
                    <a:pt x="238" y="249"/>
                  </a:lnTo>
                  <a:lnTo>
                    <a:pt x="238" y="246"/>
                  </a:lnTo>
                  <a:lnTo>
                    <a:pt x="236" y="259"/>
                  </a:lnTo>
                  <a:lnTo>
                    <a:pt x="236" y="271"/>
                  </a:lnTo>
                  <a:lnTo>
                    <a:pt x="235" y="281"/>
                  </a:lnTo>
                  <a:lnTo>
                    <a:pt x="231" y="293"/>
                  </a:lnTo>
                  <a:lnTo>
                    <a:pt x="230" y="305"/>
                  </a:lnTo>
                  <a:lnTo>
                    <a:pt x="227" y="314"/>
                  </a:lnTo>
                  <a:lnTo>
                    <a:pt x="222" y="325"/>
                  </a:lnTo>
                  <a:lnTo>
                    <a:pt x="219" y="336"/>
                  </a:lnTo>
                  <a:lnTo>
                    <a:pt x="216" y="346"/>
                  </a:lnTo>
                  <a:lnTo>
                    <a:pt x="209" y="355"/>
                  </a:lnTo>
                  <a:lnTo>
                    <a:pt x="204" y="365"/>
                  </a:lnTo>
                  <a:lnTo>
                    <a:pt x="192" y="382"/>
                  </a:lnTo>
                  <a:lnTo>
                    <a:pt x="184" y="392"/>
                  </a:lnTo>
                  <a:lnTo>
                    <a:pt x="178" y="400"/>
                  </a:lnTo>
                  <a:lnTo>
                    <a:pt x="171" y="409"/>
                  </a:lnTo>
                  <a:lnTo>
                    <a:pt x="162" y="416"/>
                  </a:lnTo>
                  <a:lnTo>
                    <a:pt x="154" y="422"/>
                  </a:lnTo>
                  <a:lnTo>
                    <a:pt x="144" y="430"/>
                  </a:lnTo>
                  <a:lnTo>
                    <a:pt x="127" y="442"/>
                  </a:lnTo>
                  <a:lnTo>
                    <a:pt x="117" y="447"/>
                  </a:lnTo>
                  <a:lnTo>
                    <a:pt x="108" y="454"/>
                  </a:lnTo>
                  <a:lnTo>
                    <a:pt x="98" y="457"/>
                  </a:lnTo>
                  <a:lnTo>
                    <a:pt x="87" y="460"/>
                  </a:lnTo>
                  <a:lnTo>
                    <a:pt x="76" y="465"/>
                  </a:lnTo>
                  <a:lnTo>
                    <a:pt x="66" y="468"/>
                  </a:lnTo>
                  <a:lnTo>
                    <a:pt x="55" y="469"/>
                  </a:lnTo>
                  <a:lnTo>
                    <a:pt x="43" y="473"/>
                  </a:lnTo>
                  <a:lnTo>
                    <a:pt x="33" y="474"/>
                  </a:lnTo>
                  <a:lnTo>
                    <a:pt x="20" y="474"/>
                  </a:lnTo>
                  <a:lnTo>
                    <a:pt x="8" y="476"/>
                  </a:lnTo>
                  <a:lnTo>
                    <a:pt x="9" y="476"/>
                  </a:lnTo>
                  <a:lnTo>
                    <a:pt x="6" y="476"/>
                  </a:lnTo>
                  <a:lnTo>
                    <a:pt x="3" y="479"/>
                  </a:lnTo>
                  <a:lnTo>
                    <a:pt x="0" y="482"/>
                  </a:lnTo>
                  <a:lnTo>
                    <a:pt x="0" y="488"/>
                  </a:lnTo>
                  <a:lnTo>
                    <a:pt x="3" y="492"/>
                  </a:lnTo>
                  <a:lnTo>
                    <a:pt x="6" y="495"/>
                  </a:lnTo>
                  <a:lnTo>
                    <a:pt x="9" y="495"/>
                  </a:lnTo>
                  <a:lnTo>
                    <a:pt x="11" y="495"/>
                  </a:lnTo>
                  <a:lnTo>
                    <a:pt x="20" y="493"/>
                  </a:lnTo>
                  <a:lnTo>
                    <a:pt x="33" y="493"/>
                  </a:lnTo>
                  <a:lnTo>
                    <a:pt x="46" y="492"/>
                  </a:lnTo>
                  <a:lnTo>
                    <a:pt x="59" y="488"/>
                  </a:lnTo>
                  <a:lnTo>
                    <a:pt x="70" y="487"/>
                  </a:lnTo>
                  <a:lnTo>
                    <a:pt x="82" y="484"/>
                  </a:lnTo>
                  <a:lnTo>
                    <a:pt x="93" y="479"/>
                  </a:lnTo>
                  <a:lnTo>
                    <a:pt x="105" y="476"/>
                  </a:lnTo>
                  <a:lnTo>
                    <a:pt x="117" y="469"/>
                  </a:lnTo>
                  <a:lnTo>
                    <a:pt x="127" y="463"/>
                  </a:lnTo>
                  <a:lnTo>
                    <a:pt x="136" y="458"/>
                  </a:lnTo>
                  <a:lnTo>
                    <a:pt x="157" y="446"/>
                  </a:lnTo>
                  <a:lnTo>
                    <a:pt x="166" y="438"/>
                  </a:lnTo>
                  <a:lnTo>
                    <a:pt x="174" y="431"/>
                  </a:lnTo>
                  <a:lnTo>
                    <a:pt x="184" y="422"/>
                  </a:lnTo>
                  <a:lnTo>
                    <a:pt x="193" y="412"/>
                  </a:lnTo>
                  <a:lnTo>
                    <a:pt x="200" y="404"/>
                  </a:lnTo>
                  <a:lnTo>
                    <a:pt x="208" y="395"/>
                  </a:lnTo>
                  <a:lnTo>
                    <a:pt x="220" y="374"/>
                  </a:lnTo>
                  <a:lnTo>
                    <a:pt x="225" y="365"/>
                  </a:lnTo>
                  <a:lnTo>
                    <a:pt x="231" y="355"/>
                  </a:lnTo>
                  <a:lnTo>
                    <a:pt x="238" y="343"/>
                  </a:lnTo>
                  <a:lnTo>
                    <a:pt x="241" y="331"/>
                  </a:lnTo>
                  <a:lnTo>
                    <a:pt x="246" y="320"/>
                  </a:lnTo>
                  <a:lnTo>
                    <a:pt x="249" y="308"/>
                  </a:lnTo>
                  <a:lnTo>
                    <a:pt x="250" y="297"/>
                  </a:lnTo>
                  <a:lnTo>
                    <a:pt x="254" y="284"/>
                  </a:lnTo>
                  <a:lnTo>
                    <a:pt x="255" y="271"/>
                  </a:lnTo>
                  <a:lnTo>
                    <a:pt x="255" y="259"/>
                  </a:lnTo>
                  <a:lnTo>
                    <a:pt x="257" y="249"/>
                  </a:lnTo>
                  <a:lnTo>
                    <a:pt x="257" y="246"/>
                  </a:lnTo>
                  <a:lnTo>
                    <a:pt x="255" y="235"/>
                  </a:lnTo>
                  <a:lnTo>
                    <a:pt x="255" y="222"/>
                  </a:lnTo>
                  <a:lnTo>
                    <a:pt x="254" y="209"/>
                  </a:lnTo>
                  <a:lnTo>
                    <a:pt x="250" y="197"/>
                  </a:lnTo>
                  <a:lnTo>
                    <a:pt x="249" y="186"/>
                  </a:lnTo>
                  <a:lnTo>
                    <a:pt x="246" y="173"/>
                  </a:lnTo>
                  <a:lnTo>
                    <a:pt x="241" y="162"/>
                  </a:lnTo>
                  <a:lnTo>
                    <a:pt x="238" y="151"/>
                  </a:lnTo>
                  <a:lnTo>
                    <a:pt x="231" y="138"/>
                  </a:lnTo>
                  <a:lnTo>
                    <a:pt x="225" y="129"/>
                  </a:lnTo>
                  <a:lnTo>
                    <a:pt x="220" y="119"/>
                  </a:lnTo>
                  <a:lnTo>
                    <a:pt x="208" y="98"/>
                  </a:lnTo>
                  <a:lnTo>
                    <a:pt x="200" y="89"/>
                  </a:lnTo>
                  <a:lnTo>
                    <a:pt x="193" y="81"/>
                  </a:lnTo>
                  <a:lnTo>
                    <a:pt x="184" y="71"/>
                  </a:lnTo>
                  <a:lnTo>
                    <a:pt x="174" y="62"/>
                  </a:lnTo>
                  <a:lnTo>
                    <a:pt x="166" y="56"/>
                  </a:lnTo>
                  <a:lnTo>
                    <a:pt x="157" y="48"/>
                  </a:lnTo>
                  <a:lnTo>
                    <a:pt x="136" y="35"/>
                  </a:lnTo>
                  <a:lnTo>
                    <a:pt x="127" y="30"/>
                  </a:lnTo>
                  <a:lnTo>
                    <a:pt x="117" y="24"/>
                  </a:lnTo>
                  <a:lnTo>
                    <a:pt x="105" y="18"/>
                  </a:lnTo>
                  <a:lnTo>
                    <a:pt x="93" y="14"/>
                  </a:lnTo>
                  <a:lnTo>
                    <a:pt x="82" y="10"/>
                  </a:lnTo>
                  <a:lnTo>
                    <a:pt x="70" y="6"/>
                  </a:lnTo>
                  <a:lnTo>
                    <a:pt x="59" y="5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7" name="Freeform 16"/>
            <p:cNvSpPr>
              <a:spLocks/>
            </p:cNvSpPr>
            <p:nvPr/>
          </p:nvSpPr>
          <p:spPr bwMode="auto">
            <a:xfrm>
              <a:off x="3835" y="2326"/>
              <a:ext cx="376" cy="19"/>
            </a:xfrm>
            <a:custGeom>
              <a:avLst/>
              <a:gdLst>
                <a:gd name="T0" fmla="*/ 367 w 376"/>
                <a:gd name="T1" fmla="*/ 19 h 19"/>
                <a:gd name="T2" fmla="*/ 370 w 376"/>
                <a:gd name="T3" fmla="*/ 19 h 19"/>
                <a:gd name="T4" fmla="*/ 373 w 376"/>
                <a:gd name="T5" fmla="*/ 16 h 19"/>
                <a:gd name="T6" fmla="*/ 376 w 376"/>
                <a:gd name="T7" fmla="*/ 13 h 19"/>
                <a:gd name="T8" fmla="*/ 376 w 376"/>
                <a:gd name="T9" fmla="*/ 6 h 19"/>
                <a:gd name="T10" fmla="*/ 373 w 376"/>
                <a:gd name="T11" fmla="*/ 3 h 19"/>
                <a:gd name="T12" fmla="*/ 370 w 376"/>
                <a:gd name="T13" fmla="*/ 0 h 19"/>
                <a:gd name="T14" fmla="*/ 6 w 376"/>
                <a:gd name="T15" fmla="*/ 0 h 19"/>
                <a:gd name="T16" fmla="*/ 3 w 376"/>
                <a:gd name="T17" fmla="*/ 3 h 19"/>
                <a:gd name="T18" fmla="*/ 0 w 376"/>
                <a:gd name="T19" fmla="*/ 6 h 19"/>
                <a:gd name="T20" fmla="*/ 0 w 376"/>
                <a:gd name="T21" fmla="*/ 13 h 19"/>
                <a:gd name="T22" fmla="*/ 3 w 376"/>
                <a:gd name="T23" fmla="*/ 16 h 19"/>
                <a:gd name="T24" fmla="*/ 6 w 376"/>
                <a:gd name="T25" fmla="*/ 19 h 19"/>
                <a:gd name="T26" fmla="*/ 10 w 376"/>
                <a:gd name="T27" fmla="*/ 19 h 19"/>
                <a:gd name="T28" fmla="*/ 367 w 376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6"/>
                <a:gd name="T46" fmla="*/ 0 h 19"/>
                <a:gd name="T47" fmla="*/ 376 w 376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6" h="19">
                  <a:moveTo>
                    <a:pt x="367" y="19"/>
                  </a:moveTo>
                  <a:lnTo>
                    <a:pt x="370" y="19"/>
                  </a:lnTo>
                  <a:lnTo>
                    <a:pt x="373" y="16"/>
                  </a:lnTo>
                  <a:lnTo>
                    <a:pt x="376" y="13"/>
                  </a:lnTo>
                  <a:lnTo>
                    <a:pt x="376" y="6"/>
                  </a:lnTo>
                  <a:lnTo>
                    <a:pt x="373" y="3"/>
                  </a:lnTo>
                  <a:lnTo>
                    <a:pt x="37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10" y="19"/>
                  </a:lnTo>
                  <a:lnTo>
                    <a:pt x="36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8" name="Freeform 17"/>
            <p:cNvSpPr>
              <a:spLocks/>
            </p:cNvSpPr>
            <p:nvPr/>
          </p:nvSpPr>
          <p:spPr bwMode="auto">
            <a:xfrm>
              <a:off x="3835" y="2802"/>
              <a:ext cx="376" cy="19"/>
            </a:xfrm>
            <a:custGeom>
              <a:avLst/>
              <a:gdLst>
                <a:gd name="T0" fmla="*/ 367 w 376"/>
                <a:gd name="T1" fmla="*/ 19 h 19"/>
                <a:gd name="T2" fmla="*/ 370 w 376"/>
                <a:gd name="T3" fmla="*/ 19 h 19"/>
                <a:gd name="T4" fmla="*/ 373 w 376"/>
                <a:gd name="T5" fmla="*/ 16 h 19"/>
                <a:gd name="T6" fmla="*/ 376 w 376"/>
                <a:gd name="T7" fmla="*/ 12 h 19"/>
                <a:gd name="T8" fmla="*/ 376 w 376"/>
                <a:gd name="T9" fmla="*/ 6 h 19"/>
                <a:gd name="T10" fmla="*/ 373 w 376"/>
                <a:gd name="T11" fmla="*/ 3 h 19"/>
                <a:gd name="T12" fmla="*/ 370 w 376"/>
                <a:gd name="T13" fmla="*/ 0 h 19"/>
                <a:gd name="T14" fmla="*/ 6 w 376"/>
                <a:gd name="T15" fmla="*/ 0 h 19"/>
                <a:gd name="T16" fmla="*/ 3 w 376"/>
                <a:gd name="T17" fmla="*/ 3 h 19"/>
                <a:gd name="T18" fmla="*/ 0 w 376"/>
                <a:gd name="T19" fmla="*/ 6 h 19"/>
                <a:gd name="T20" fmla="*/ 0 w 376"/>
                <a:gd name="T21" fmla="*/ 12 h 19"/>
                <a:gd name="T22" fmla="*/ 3 w 376"/>
                <a:gd name="T23" fmla="*/ 16 h 19"/>
                <a:gd name="T24" fmla="*/ 6 w 376"/>
                <a:gd name="T25" fmla="*/ 19 h 19"/>
                <a:gd name="T26" fmla="*/ 10 w 376"/>
                <a:gd name="T27" fmla="*/ 19 h 19"/>
                <a:gd name="T28" fmla="*/ 367 w 376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76"/>
                <a:gd name="T46" fmla="*/ 0 h 19"/>
                <a:gd name="T47" fmla="*/ 376 w 376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76" h="19">
                  <a:moveTo>
                    <a:pt x="367" y="19"/>
                  </a:moveTo>
                  <a:lnTo>
                    <a:pt x="370" y="19"/>
                  </a:lnTo>
                  <a:lnTo>
                    <a:pt x="373" y="16"/>
                  </a:lnTo>
                  <a:lnTo>
                    <a:pt x="376" y="12"/>
                  </a:lnTo>
                  <a:lnTo>
                    <a:pt x="376" y="6"/>
                  </a:lnTo>
                  <a:lnTo>
                    <a:pt x="373" y="3"/>
                  </a:lnTo>
                  <a:lnTo>
                    <a:pt x="370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2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10" y="19"/>
                  </a:lnTo>
                  <a:lnTo>
                    <a:pt x="36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79" name="Freeform 18"/>
            <p:cNvSpPr>
              <a:spLocks/>
            </p:cNvSpPr>
            <p:nvPr/>
          </p:nvSpPr>
          <p:spPr bwMode="auto">
            <a:xfrm>
              <a:off x="3835" y="2326"/>
              <a:ext cx="19" cy="495"/>
            </a:xfrm>
            <a:custGeom>
              <a:avLst/>
              <a:gdLst>
                <a:gd name="T0" fmla="*/ 19 w 19"/>
                <a:gd name="T1" fmla="*/ 10 h 495"/>
                <a:gd name="T2" fmla="*/ 19 w 19"/>
                <a:gd name="T3" fmla="*/ 6 h 495"/>
                <a:gd name="T4" fmla="*/ 16 w 19"/>
                <a:gd name="T5" fmla="*/ 3 h 495"/>
                <a:gd name="T6" fmla="*/ 13 w 19"/>
                <a:gd name="T7" fmla="*/ 0 h 495"/>
                <a:gd name="T8" fmla="*/ 6 w 19"/>
                <a:gd name="T9" fmla="*/ 0 h 495"/>
                <a:gd name="T10" fmla="*/ 3 w 19"/>
                <a:gd name="T11" fmla="*/ 3 h 495"/>
                <a:gd name="T12" fmla="*/ 0 w 19"/>
                <a:gd name="T13" fmla="*/ 6 h 495"/>
                <a:gd name="T14" fmla="*/ 0 w 19"/>
                <a:gd name="T15" fmla="*/ 488 h 495"/>
                <a:gd name="T16" fmla="*/ 3 w 19"/>
                <a:gd name="T17" fmla="*/ 492 h 495"/>
                <a:gd name="T18" fmla="*/ 6 w 19"/>
                <a:gd name="T19" fmla="*/ 495 h 495"/>
                <a:gd name="T20" fmla="*/ 13 w 19"/>
                <a:gd name="T21" fmla="*/ 495 h 495"/>
                <a:gd name="T22" fmla="*/ 16 w 19"/>
                <a:gd name="T23" fmla="*/ 492 h 495"/>
                <a:gd name="T24" fmla="*/ 19 w 19"/>
                <a:gd name="T25" fmla="*/ 488 h 495"/>
                <a:gd name="T26" fmla="*/ 19 w 19"/>
                <a:gd name="T27" fmla="*/ 485 h 495"/>
                <a:gd name="T28" fmla="*/ 19 w 19"/>
                <a:gd name="T29" fmla="*/ 10 h 4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495"/>
                <a:gd name="T47" fmla="*/ 19 w 19"/>
                <a:gd name="T48" fmla="*/ 495 h 49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495">
                  <a:moveTo>
                    <a:pt x="19" y="10"/>
                  </a:moveTo>
                  <a:lnTo>
                    <a:pt x="19" y="6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488"/>
                  </a:lnTo>
                  <a:lnTo>
                    <a:pt x="3" y="492"/>
                  </a:lnTo>
                  <a:lnTo>
                    <a:pt x="6" y="495"/>
                  </a:lnTo>
                  <a:lnTo>
                    <a:pt x="13" y="495"/>
                  </a:lnTo>
                  <a:lnTo>
                    <a:pt x="16" y="492"/>
                  </a:lnTo>
                  <a:lnTo>
                    <a:pt x="19" y="488"/>
                  </a:lnTo>
                  <a:lnTo>
                    <a:pt x="19" y="485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0" name="Freeform 19"/>
            <p:cNvSpPr>
              <a:spLocks/>
            </p:cNvSpPr>
            <p:nvPr/>
          </p:nvSpPr>
          <p:spPr bwMode="auto">
            <a:xfrm>
              <a:off x="4841" y="2183"/>
              <a:ext cx="390" cy="245"/>
            </a:xfrm>
            <a:custGeom>
              <a:avLst/>
              <a:gdLst>
                <a:gd name="T0" fmla="*/ 6 w 390"/>
                <a:gd name="T1" fmla="*/ 0 h 245"/>
                <a:gd name="T2" fmla="*/ 1 w 390"/>
                <a:gd name="T3" fmla="*/ 5 h 245"/>
                <a:gd name="T4" fmla="*/ 0 w 390"/>
                <a:gd name="T5" fmla="*/ 13 h 245"/>
                <a:gd name="T6" fmla="*/ 5 w 390"/>
                <a:gd name="T7" fmla="*/ 18 h 245"/>
                <a:gd name="T8" fmla="*/ 16 w 390"/>
                <a:gd name="T9" fmla="*/ 21 h 245"/>
                <a:gd name="T10" fmla="*/ 41 w 390"/>
                <a:gd name="T11" fmla="*/ 26 h 245"/>
                <a:gd name="T12" fmla="*/ 58 w 390"/>
                <a:gd name="T13" fmla="*/ 31 h 245"/>
                <a:gd name="T14" fmla="*/ 74 w 390"/>
                <a:gd name="T15" fmla="*/ 35 h 245"/>
                <a:gd name="T16" fmla="*/ 98 w 390"/>
                <a:gd name="T17" fmla="*/ 42 h 245"/>
                <a:gd name="T18" fmla="*/ 112 w 390"/>
                <a:gd name="T19" fmla="*/ 46 h 245"/>
                <a:gd name="T20" fmla="*/ 128 w 390"/>
                <a:gd name="T21" fmla="*/ 51 h 245"/>
                <a:gd name="T22" fmla="*/ 143 w 390"/>
                <a:gd name="T23" fmla="*/ 56 h 245"/>
                <a:gd name="T24" fmla="*/ 163 w 390"/>
                <a:gd name="T25" fmla="*/ 64 h 245"/>
                <a:gd name="T26" fmla="*/ 184 w 390"/>
                <a:gd name="T27" fmla="*/ 70 h 245"/>
                <a:gd name="T28" fmla="*/ 222 w 390"/>
                <a:gd name="T29" fmla="*/ 89 h 245"/>
                <a:gd name="T30" fmla="*/ 235 w 390"/>
                <a:gd name="T31" fmla="*/ 97 h 245"/>
                <a:gd name="T32" fmla="*/ 241 w 390"/>
                <a:gd name="T33" fmla="*/ 102 h 245"/>
                <a:gd name="T34" fmla="*/ 255 w 390"/>
                <a:gd name="T35" fmla="*/ 113 h 245"/>
                <a:gd name="T36" fmla="*/ 268 w 390"/>
                <a:gd name="T37" fmla="*/ 119 h 245"/>
                <a:gd name="T38" fmla="*/ 277 w 390"/>
                <a:gd name="T39" fmla="*/ 127 h 245"/>
                <a:gd name="T40" fmla="*/ 287 w 390"/>
                <a:gd name="T41" fmla="*/ 135 h 245"/>
                <a:gd name="T42" fmla="*/ 296 w 390"/>
                <a:gd name="T43" fmla="*/ 143 h 245"/>
                <a:gd name="T44" fmla="*/ 306 w 390"/>
                <a:gd name="T45" fmla="*/ 151 h 245"/>
                <a:gd name="T46" fmla="*/ 315 w 390"/>
                <a:gd name="T47" fmla="*/ 157 h 245"/>
                <a:gd name="T48" fmla="*/ 327 w 390"/>
                <a:gd name="T49" fmla="*/ 172 h 245"/>
                <a:gd name="T50" fmla="*/ 333 w 390"/>
                <a:gd name="T51" fmla="*/ 180 h 245"/>
                <a:gd name="T52" fmla="*/ 353 w 390"/>
                <a:gd name="T53" fmla="*/ 207 h 245"/>
                <a:gd name="T54" fmla="*/ 363 w 390"/>
                <a:gd name="T55" fmla="*/ 222 h 245"/>
                <a:gd name="T56" fmla="*/ 369 w 390"/>
                <a:gd name="T57" fmla="*/ 233 h 245"/>
                <a:gd name="T58" fmla="*/ 373 w 390"/>
                <a:gd name="T59" fmla="*/ 241 h 245"/>
                <a:gd name="T60" fmla="*/ 377 w 390"/>
                <a:gd name="T61" fmla="*/ 245 h 245"/>
                <a:gd name="T62" fmla="*/ 385 w 390"/>
                <a:gd name="T63" fmla="*/ 243 h 245"/>
                <a:gd name="T64" fmla="*/ 388 w 390"/>
                <a:gd name="T65" fmla="*/ 240 h 245"/>
                <a:gd name="T66" fmla="*/ 390 w 390"/>
                <a:gd name="T67" fmla="*/ 233 h 245"/>
                <a:gd name="T68" fmla="*/ 385 w 390"/>
                <a:gd name="T69" fmla="*/ 224 h 245"/>
                <a:gd name="T70" fmla="*/ 379 w 390"/>
                <a:gd name="T71" fmla="*/ 213 h 245"/>
                <a:gd name="T72" fmla="*/ 369 w 390"/>
                <a:gd name="T73" fmla="*/ 197 h 245"/>
                <a:gd name="T74" fmla="*/ 349 w 390"/>
                <a:gd name="T75" fmla="*/ 167 h 245"/>
                <a:gd name="T76" fmla="*/ 339 w 390"/>
                <a:gd name="T77" fmla="*/ 159 h 245"/>
                <a:gd name="T78" fmla="*/ 333 w 390"/>
                <a:gd name="T79" fmla="*/ 149 h 245"/>
                <a:gd name="T80" fmla="*/ 323 w 390"/>
                <a:gd name="T81" fmla="*/ 140 h 245"/>
                <a:gd name="T82" fmla="*/ 314 w 390"/>
                <a:gd name="T83" fmla="*/ 132 h 245"/>
                <a:gd name="T84" fmla="*/ 304 w 390"/>
                <a:gd name="T85" fmla="*/ 124 h 245"/>
                <a:gd name="T86" fmla="*/ 295 w 390"/>
                <a:gd name="T87" fmla="*/ 116 h 245"/>
                <a:gd name="T88" fmla="*/ 284 w 390"/>
                <a:gd name="T89" fmla="*/ 108 h 245"/>
                <a:gd name="T90" fmla="*/ 273 w 390"/>
                <a:gd name="T91" fmla="*/ 100 h 245"/>
                <a:gd name="T92" fmla="*/ 263 w 390"/>
                <a:gd name="T93" fmla="*/ 92 h 245"/>
                <a:gd name="T94" fmla="*/ 250 w 390"/>
                <a:gd name="T95" fmla="*/ 86 h 245"/>
                <a:gd name="T96" fmla="*/ 244 w 390"/>
                <a:gd name="T97" fmla="*/ 81 h 245"/>
                <a:gd name="T98" fmla="*/ 231 w 390"/>
                <a:gd name="T99" fmla="*/ 73 h 245"/>
                <a:gd name="T100" fmla="*/ 190 w 390"/>
                <a:gd name="T101" fmla="*/ 54 h 245"/>
                <a:gd name="T102" fmla="*/ 169 w 390"/>
                <a:gd name="T103" fmla="*/ 45 h 245"/>
                <a:gd name="T104" fmla="*/ 149 w 390"/>
                <a:gd name="T105" fmla="*/ 37 h 245"/>
                <a:gd name="T106" fmla="*/ 135 w 390"/>
                <a:gd name="T107" fmla="*/ 32 h 245"/>
                <a:gd name="T108" fmla="*/ 119 w 390"/>
                <a:gd name="T109" fmla="*/ 27 h 245"/>
                <a:gd name="T110" fmla="*/ 104 w 390"/>
                <a:gd name="T111" fmla="*/ 23 h 245"/>
                <a:gd name="T112" fmla="*/ 81 w 390"/>
                <a:gd name="T113" fmla="*/ 16 h 245"/>
                <a:gd name="T114" fmla="*/ 62 w 390"/>
                <a:gd name="T115" fmla="*/ 12 h 245"/>
                <a:gd name="T116" fmla="*/ 47 w 390"/>
                <a:gd name="T117" fmla="*/ 7 h 245"/>
                <a:gd name="T118" fmla="*/ 28 w 390"/>
                <a:gd name="T119" fmla="*/ 4 h 245"/>
                <a:gd name="T120" fmla="*/ 11 w 390"/>
                <a:gd name="T121" fmla="*/ 0 h 24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245"/>
                <a:gd name="T185" fmla="*/ 390 w 390"/>
                <a:gd name="T186" fmla="*/ 245 h 24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245">
                  <a:moveTo>
                    <a:pt x="11" y="0"/>
                  </a:moveTo>
                  <a:lnTo>
                    <a:pt x="6" y="0"/>
                  </a:lnTo>
                  <a:lnTo>
                    <a:pt x="3" y="4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5" y="18"/>
                  </a:lnTo>
                  <a:lnTo>
                    <a:pt x="8" y="19"/>
                  </a:lnTo>
                  <a:lnTo>
                    <a:pt x="16" y="21"/>
                  </a:lnTo>
                  <a:lnTo>
                    <a:pt x="25" y="23"/>
                  </a:lnTo>
                  <a:lnTo>
                    <a:pt x="41" y="26"/>
                  </a:lnTo>
                  <a:lnTo>
                    <a:pt x="49" y="29"/>
                  </a:lnTo>
                  <a:lnTo>
                    <a:pt x="58" y="31"/>
                  </a:lnTo>
                  <a:lnTo>
                    <a:pt x="66" y="32"/>
                  </a:lnTo>
                  <a:lnTo>
                    <a:pt x="74" y="35"/>
                  </a:lnTo>
                  <a:lnTo>
                    <a:pt x="90" y="38"/>
                  </a:lnTo>
                  <a:lnTo>
                    <a:pt x="98" y="42"/>
                  </a:lnTo>
                  <a:lnTo>
                    <a:pt x="106" y="43"/>
                  </a:lnTo>
                  <a:lnTo>
                    <a:pt x="112" y="46"/>
                  </a:lnTo>
                  <a:lnTo>
                    <a:pt x="120" y="48"/>
                  </a:lnTo>
                  <a:lnTo>
                    <a:pt x="128" y="51"/>
                  </a:lnTo>
                  <a:lnTo>
                    <a:pt x="136" y="53"/>
                  </a:lnTo>
                  <a:lnTo>
                    <a:pt x="143" y="56"/>
                  </a:lnTo>
                  <a:lnTo>
                    <a:pt x="150" y="57"/>
                  </a:lnTo>
                  <a:lnTo>
                    <a:pt x="163" y="64"/>
                  </a:lnTo>
                  <a:lnTo>
                    <a:pt x="171" y="65"/>
                  </a:lnTo>
                  <a:lnTo>
                    <a:pt x="184" y="70"/>
                  </a:lnTo>
                  <a:lnTo>
                    <a:pt x="192" y="73"/>
                  </a:lnTo>
                  <a:lnTo>
                    <a:pt x="222" y="89"/>
                  </a:lnTo>
                  <a:lnTo>
                    <a:pt x="228" y="94"/>
                  </a:lnTo>
                  <a:lnTo>
                    <a:pt x="235" y="97"/>
                  </a:lnTo>
                  <a:lnTo>
                    <a:pt x="239" y="102"/>
                  </a:lnTo>
                  <a:lnTo>
                    <a:pt x="241" y="102"/>
                  </a:lnTo>
                  <a:lnTo>
                    <a:pt x="250" y="108"/>
                  </a:lnTo>
                  <a:lnTo>
                    <a:pt x="255" y="113"/>
                  </a:lnTo>
                  <a:lnTo>
                    <a:pt x="263" y="116"/>
                  </a:lnTo>
                  <a:lnTo>
                    <a:pt x="268" y="119"/>
                  </a:lnTo>
                  <a:lnTo>
                    <a:pt x="274" y="124"/>
                  </a:lnTo>
                  <a:lnTo>
                    <a:pt x="277" y="127"/>
                  </a:lnTo>
                  <a:lnTo>
                    <a:pt x="282" y="132"/>
                  </a:lnTo>
                  <a:lnTo>
                    <a:pt x="287" y="135"/>
                  </a:lnTo>
                  <a:lnTo>
                    <a:pt x="292" y="140"/>
                  </a:lnTo>
                  <a:lnTo>
                    <a:pt x="296" y="143"/>
                  </a:lnTo>
                  <a:lnTo>
                    <a:pt x="301" y="148"/>
                  </a:lnTo>
                  <a:lnTo>
                    <a:pt x="306" y="151"/>
                  </a:lnTo>
                  <a:lnTo>
                    <a:pt x="311" y="156"/>
                  </a:lnTo>
                  <a:lnTo>
                    <a:pt x="315" y="157"/>
                  </a:lnTo>
                  <a:lnTo>
                    <a:pt x="317" y="162"/>
                  </a:lnTo>
                  <a:lnTo>
                    <a:pt x="327" y="172"/>
                  </a:lnTo>
                  <a:lnTo>
                    <a:pt x="331" y="175"/>
                  </a:lnTo>
                  <a:lnTo>
                    <a:pt x="333" y="180"/>
                  </a:lnTo>
                  <a:lnTo>
                    <a:pt x="338" y="184"/>
                  </a:lnTo>
                  <a:lnTo>
                    <a:pt x="353" y="207"/>
                  </a:lnTo>
                  <a:lnTo>
                    <a:pt x="357" y="213"/>
                  </a:lnTo>
                  <a:lnTo>
                    <a:pt x="363" y="222"/>
                  </a:lnTo>
                  <a:lnTo>
                    <a:pt x="366" y="229"/>
                  </a:lnTo>
                  <a:lnTo>
                    <a:pt x="369" y="233"/>
                  </a:lnTo>
                  <a:lnTo>
                    <a:pt x="373" y="240"/>
                  </a:lnTo>
                  <a:lnTo>
                    <a:pt x="373" y="241"/>
                  </a:lnTo>
                  <a:lnTo>
                    <a:pt x="376" y="243"/>
                  </a:lnTo>
                  <a:lnTo>
                    <a:pt x="377" y="245"/>
                  </a:lnTo>
                  <a:lnTo>
                    <a:pt x="382" y="245"/>
                  </a:lnTo>
                  <a:lnTo>
                    <a:pt x="385" y="243"/>
                  </a:lnTo>
                  <a:lnTo>
                    <a:pt x="387" y="243"/>
                  </a:lnTo>
                  <a:lnTo>
                    <a:pt x="388" y="240"/>
                  </a:lnTo>
                  <a:lnTo>
                    <a:pt x="390" y="238"/>
                  </a:lnTo>
                  <a:lnTo>
                    <a:pt x="390" y="233"/>
                  </a:lnTo>
                  <a:lnTo>
                    <a:pt x="388" y="230"/>
                  </a:lnTo>
                  <a:lnTo>
                    <a:pt x="385" y="224"/>
                  </a:lnTo>
                  <a:lnTo>
                    <a:pt x="382" y="219"/>
                  </a:lnTo>
                  <a:lnTo>
                    <a:pt x="379" y="213"/>
                  </a:lnTo>
                  <a:lnTo>
                    <a:pt x="373" y="203"/>
                  </a:lnTo>
                  <a:lnTo>
                    <a:pt x="369" y="197"/>
                  </a:lnTo>
                  <a:lnTo>
                    <a:pt x="353" y="172"/>
                  </a:lnTo>
                  <a:lnTo>
                    <a:pt x="349" y="167"/>
                  </a:lnTo>
                  <a:lnTo>
                    <a:pt x="344" y="162"/>
                  </a:lnTo>
                  <a:lnTo>
                    <a:pt x="339" y="159"/>
                  </a:lnTo>
                  <a:lnTo>
                    <a:pt x="338" y="154"/>
                  </a:lnTo>
                  <a:lnTo>
                    <a:pt x="333" y="149"/>
                  </a:lnTo>
                  <a:lnTo>
                    <a:pt x="328" y="145"/>
                  </a:lnTo>
                  <a:lnTo>
                    <a:pt x="323" y="140"/>
                  </a:lnTo>
                  <a:lnTo>
                    <a:pt x="319" y="135"/>
                  </a:lnTo>
                  <a:lnTo>
                    <a:pt x="314" y="132"/>
                  </a:lnTo>
                  <a:lnTo>
                    <a:pt x="309" y="127"/>
                  </a:lnTo>
                  <a:lnTo>
                    <a:pt x="304" y="124"/>
                  </a:lnTo>
                  <a:lnTo>
                    <a:pt x="300" y="119"/>
                  </a:lnTo>
                  <a:lnTo>
                    <a:pt x="295" y="116"/>
                  </a:lnTo>
                  <a:lnTo>
                    <a:pt x="290" y="111"/>
                  </a:lnTo>
                  <a:lnTo>
                    <a:pt x="284" y="108"/>
                  </a:lnTo>
                  <a:lnTo>
                    <a:pt x="277" y="103"/>
                  </a:lnTo>
                  <a:lnTo>
                    <a:pt x="273" y="100"/>
                  </a:lnTo>
                  <a:lnTo>
                    <a:pt x="268" y="97"/>
                  </a:lnTo>
                  <a:lnTo>
                    <a:pt x="263" y="92"/>
                  </a:lnTo>
                  <a:lnTo>
                    <a:pt x="255" y="89"/>
                  </a:lnTo>
                  <a:lnTo>
                    <a:pt x="250" y="86"/>
                  </a:lnTo>
                  <a:lnTo>
                    <a:pt x="252" y="86"/>
                  </a:lnTo>
                  <a:lnTo>
                    <a:pt x="244" y="81"/>
                  </a:lnTo>
                  <a:lnTo>
                    <a:pt x="238" y="78"/>
                  </a:lnTo>
                  <a:lnTo>
                    <a:pt x="231" y="73"/>
                  </a:lnTo>
                  <a:lnTo>
                    <a:pt x="198" y="57"/>
                  </a:lnTo>
                  <a:lnTo>
                    <a:pt x="190" y="54"/>
                  </a:lnTo>
                  <a:lnTo>
                    <a:pt x="177" y="46"/>
                  </a:lnTo>
                  <a:lnTo>
                    <a:pt x="169" y="45"/>
                  </a:lnTo>
                  <a:lnTo>
                    <a:pt x="157" y="38"/>
                  </a:lnTo>
                  <a:lnTo>
                    <a:pt x="149" y="37"/>
                  </a:lnTo>
                  <a:lnTo>
                    <a:pt x="143" y="34"/>
                  </a:lnTo>
                  <a:lnTo>
                    <a:pt x="135" y="32"/>
                  </a:lnTo>
                  <a:lnTo>
                    <a:pt x="127" y="29"/>
                  </a:lnTo>
                  <a:lnTo>
                    <a:pt x="119" y="27"/>
                  </a:lnTo>
                  <a:lnTo>
                    <a:pt x="112" y="24"/>
                  </a:lnTo>
                  <a:lnTo>
                    <a:pt x="104" y="23"/>
                  </a:lnTo>
                  <a:lnTo>
                    <a:pt x="97" y="19"/>
                  </a:lnTo>
                  <a:lnTo>
                    <a:pt x="81" y="16"/>
                  </a:lnTo>
                  <a:lnTo>
                    <a:pt x="73" y="13"/>
                  </a:lnTo>
                  <a:lnTo>
                    <a:pt x="62" y="12"/>
                  </a:lnTo>
                  <a:lnTo>
                    <a:pt x="55" y="10"/>
                  </a:lnTo>
                  <a:lnTo>
                    <a:pt x="47" y="7"/>
                  </a:lnTo>
                  <a:lnTo>
                    <a:pt x="36" y="5"/>
                  </a:lnTo>
                  <a:lnTo>
                    <a:pt x="28" y="4"/>
                  </a:lnTo>
                  <a:lnTo>
                    <a:pt x="19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1" name="Freeform 20"/>
            <p:cNvSpPr>
              <a:spLocks/>
            </p:cNvSpPr>
            <p:nvPr/>
          </p:nvSpPr>
          <p:spPr bwMode="auto">
            <a:xfrm>
              <a:off x="4668" y="2183"/>
              <a:ext cx="187" cy="19"/>
            </a:xfrm>
            <a:custGeom>
              <a:avLst/>
              <a:gdLst>
                <a:gd name="T0" fmla="*/ 178 w 187"/>
                <a:gd name="T1" fmla="*/ 19 h 19"/>
                <a:gd name="T2" fmla="*/ 181 w 187"/>
                <a:gd name="T3" fmla="*/ 19 h 19"/>
                <a:gd name="T4" fmla="*/ 184 w 187"/>
                <a:gd name="T5" fmla="*/ 16 h 19"/>
                <a:gd name="T6" fmla="*/ 187 w 187"/>
                <a:gd name="T7" fmla="*/ 13 h 19"/>
                <a:gd name="T8" fmla="*/ 187 w 187"/>
                <a:gd name="T9" fmla="*/ 7 h 19"/>
                <a:gd name="T10" fmla="*/ 184 w 187"/>
                <a:gd name="T11" fmla="*/ 4 h 19"/>
                <a:gd name="T12" fmla="*/ 181 w 187"/>
                <a:gd name="T13" fmla="*/ 0 h 19"/>
                <a:gd name="T14" fmla="*/ 6 w 187"/>
                <a:gd name="T15" fmla="*/ 0 h 19"/>
                <a:gd name="T16" fmla="*/ 3 w 187"/>
                <a:gd name="T17" fmla="*/ 4 h 19"/>
                <a:gd name="T18" fmla="*/ 0 w 187"/>
                <a:gd name="T19" fmla="*/ 7 h 19"/>
                <a:gd name="T20" fmla="*/ 0 w 187"/>
                <a:gd name="T21" fmla="*/ 13 h 19"/>
                <a:gd name="T22" fmla="*/ 3 w 187"/>
                <a:gd name="T23" fmla="*/ 16 h 19"/>
                <a:gd name="T24" fmla="*/ 6 w 187"/>
                <a:gd name="T25" fmla="*/ 19 h 19"/>
                <a:gd name="T26" fmla="*/ 9 w 187"/>
                <a:gd name="T27" fmla="*/ 19 h 19"/>
                <a:gd name="T28" fmla="*/ 178 w 187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7"/>
                <a:gd name="T46" fmla="*/ 0 h 19"/>
                <a:gd name="T47" fmla="*/ 187 w 187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7" h="19">
                  <a:moveTo>
                    <a:pt x="178" y="19"/>
                  </a:moveTo>
                  <a:lnTo>
                    <a:pt x="181" y="19"/>
                  </a:lnTo>
                  <a:lnTo>
                    <a:pt x="184" y="16"/>
                  </a:lnTo>
                  <a:lnTo>
                    <a:pt x="187" y="13"/>
                  </a:lnTo>
                  <a:lnTo>
                    <a:pt x="187" y="7"/>
                  </a:lnTo>
                  <a:lnTo>
                    <a:pt x="184" y="4"/>
                  </a:lnTo>
                  <a:lnTo>
                    <a:pt x="181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178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2" name="Freeform 21"/>
            <p:cNvSpPr>
              <a:spLocks/>
            </p:cNvSpPr>
            <p:nvPr/>
          </p:nvSpPr>
          <p:spPr bwMode="auto">
            <a:xfrm>
              <a:off x="4841" y="2413"/>
              <a:ext cx="390" cy="244"/>
            </a:xfrm>
            <a:custGeom>
              <a:avLst/>
              <a:gdLst>
                <a:gd name="T0" fmla="*/ 5 w 390"/>
                <a:gd name="T1" fmla="*/ 227 h 244"/>
                <a:gd name="T2" fmla="*/ 0 w 390"/>
                <a:gd name="T3" fmla="*/ 232 h 244"/>
                <a:gd name="T4" fmla="*/ 1 w 390"/>
                <a:gd name="T5" fmla="*/ 240 h 244"/>
                <a:gd name="T6" fmla="*/ 6 w 390"/>
                <a:gd name="T7" fmla="*/ 244 h 244"/>
                <a:gd name="T8" fmla="*/ 20 w 390"/>
                <a:gd name="T9" fmla="*/ 241 h 244"/>
                <a:gd name="T10" fmla="*/ 38 w 390"/>
                <a:gd name="T11" fmla="*/ 238 h 244"/>
                <a:gd name="T12" fmla="*/ 63 w 390"/>
                <a:gd name="T13" fmla="*/ 232 h 244"/>
                <a:gd name="T14" fmla="*/ 81 w 390"/>
                <a:gd name="T15" fmla="*/ 227 h 244"/>
                <a:gd name="T16" fmla="*/ 104 w 390"/>
                <a:gd name="T17" fmla="*/ 221 h 244"/>
                <a:gd name="T18" fmla="*/ 119 w 390"/>
                <a:gd name="T19" fmla="*/ 216 h 244"/>
                <a:gd name="T20" fmla="*/ 135 w 390"/>
                <a:gd name="T21" fmla="*/ 211 h 244"/>
                <a:gd name="T22" fmla="*/ 149 w 390"/>
                <a:gd name="T23" fmla="*/ 206 h 244"/>
                <a:gd name="T24" fmla="*/ 169 w 390"/>
                <a:gd name="T25" fmla="*/ 199 h 244"/>
                <a:gd name="T26" fmla="*/ 190 w 390"/>
                <a:gd name="T27" fmla="*/ 187 h 244"/>
                <a:gd name="T28" fmla="*/ 250 w 390"/>
                <a:gd name="T29" fmla="*/ 159 h 244"/>
                <a:gd name="T30" fmla="*/ 257 w 390"/>
                <a:gd name="T31" fmla="*/ 154 h 244"/>
                <a:gd name="T32" fmla="*/ 268 w 390"/>
                <a:gd name="T33" fmla="*/ 146 h 244"/>
                <a:gd name="T34" fmla="*/ 279 w 390"/>
                <a:gd name="T35" fmla="*/ 138 h 244"/>
                <a:gd name="T36" fmla="*/ 290 w 390"/>
                <a:gd name="T37" fmla="*/ 130 h 244"/>
                <a:gd name="T38" fmla="*/ 300 w 390"/>
                <a:gd name="T39" fmla="*/ 122 h 244"/>
                <a:gd name="T40" fmla="*/ 309 w 390"/>
                <a:gd name="T41" fmla="*/ 114 h 244"/>
                <a:gd name="T42" fmla="*/ 323 w 390"/>
                <a:gd name="T43" fmla="*/ 102 h 244"/>
                <a:gd name="T44" fmla="*/ 346 w 390"/>
                <a:gd name="T45" fmla="*/ 80 h 244"/>
                <a:gd name="T46" fmla="*/ 353 w 390"/>
                <a:gd name="T47" fmla="*/ 70 h 244"/>
                <a:gd name="T48" fmla="*/ 382 w 390"/>
                <a:gd name="T49" fmla="*/ 24 h 244"/>
                <a:gd name="T50" fmla="*/ 390 w 390"/>
                <a:gd name="T51" fmla="*/ 11 h 244"/>
                <a:gd name="T52" fmla="*/ 388 w 390"/>
                <a:gd name="T53" fmla="*/ 5 h 244"/>
                <a:gd name="T54" fmla="*/ 385 w 390"/>
                <a:gd name="T55" fmla="*/ 2 h 244"/>
                <a:gd name="T56" fmla="*/ 377 w 390"/>
                <a:gd name="T57" fmla="*/ 0 h 244"/>
                <a:gd name="T58" fmla="*/ 373 w 390"/>
                <a:gd name="T59" fmla="*/ 3 h 244"/>
                <a:gd name="T60" fmla="*/ 366 w 390"/>
                <a:gd name="T61" fmla="*/ 15 h 244"/>
                <a:gd name="T62" fmla="*/ 338 w 390"/>
                <a:gd name="T63" fmla="*/ 57 h 244"/>
                <a:gd name="T64" fmla="*/ 330 w 390"/>
                <a:gd name="T65" fmla="*/ 67 h 244"/>
                <a:gd name="T66" fmla="*/ 315 w 390"/>
                <a:gd name="T67" fmla="*/ 84 h 244"/>
                <a:gd name="T68" fmla="*/ 301 w 390"/>
                <a:gd name="T69" fmla="*/ 95 h 244"/>
                <a:gd name="T70" fmla="*/ 292 w 390"/>
                <a:gd name="T71" fmla="*/ 103 h 244"/>
                <a:gd name="T72" fmla="*/ 282 w 390"/>
                <a:gd name="T73" fmla="*/ 111 h 244"/>
                <a:gd name="T74" fmla="*/ 273 w 390"/>
                <a:gd name="T75" fmla="*/ 119 h 244"/>
                <a:gd name="T76" fmla="*/ 261 w 390"/>
                <a:gd name="T77" fmla="*/ 127 h 244"/>
                <a:gd name="T78" fmla="*/ 250 w 390"/>
                <a:gd name="T79" fmla="*/ 135 h 244"/>
                <a:gd name="T80" fmla="*/ 239 w 390"/>
                <a:gd name="T81" fmla="*/ 145 h 244"/>
                <a:gd name="T82" fmla="*/ 192 w 390"/>
                <a:gd name="T83" fmla="*/ 168 h 244"/>
                <a:gd name="T84" fmla="*/ 171 w 390"/>
                <a:gd name="T85" fmla="*/ 178 h 244"/>
                <a:gd name="T86" fmla="*/ 157 w 390"/>
                <a:gd name="T87" fmla="*/ 181 h 244"/>
                <a:gd name="T88" fmla="*/ 143 w 390"/>
                <a:gd name="T89" fmla="*/ 187 h 244"/>
                <a:gd name="T90" fmla="*/ 128 w 390"/>
                <a:gd name="T91" fmla="*/ 192 h 244"/>
                <a:gd name="T92" fmla="*/ 112 w 390"/>
                <a:gd name="T93" fmla="*/ 197 h 244"/>
                <a:gd name="T94" fmla="*/ 98 w 390"/>
                <a:gd name="T95" fmla="*/ 202 h 244"/>
                <a:gd name="T96" fmla="*/ 74 w 390"/>
                <a:gd name="T97" fmla="*/ 208 h 244"/>
                <a:gd name="T98" fmla="*/ 57 w 390"/>
                <a:gd name="T99" fmla="*/ 213 h 244"/>
                <a:gd name="T100" fmla="*/ 31 w 390"/>
                <a:gd name="T101" fmla="*/ 219 h 244"/>
                <a:gd name="T102" fmla="*/ 14 w 390"/>
                <a:gd name="T103" fmla="*/ 222 h 244"/>
                <a:gd name="T104" fmla="*/ 8 w 390"/>
                <a:gd name="T105" fmla="*/ 225 h 2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90"/>
                <a:gd name="T160" fmla="*/ 0 h 244"/>
                <a:gd name="T161" fmla="*/ 390 w 390"/>
                <a:gd name="T162" fmla="*/ 244 h 24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90" h="244">
                  <a:moveTo>
                    <a:pt x="8" y="225"/>
                  </a:moveTo>
                  <a:lnTo>
                    <a:pt x="5" y="227"/>
                  </a:lnTo>
                  <a:lnTo>
                    <a:pt x="1" y="230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1" y="240"/>
                  </a:lnTo>
                  <a:lnTo>
                    <a:pt x="5" y="243"/>
                  </a:lnTo>
                  <a:lnTo>
                    <a:pt x="6" y="244"/>
                  </a:lnTo>
                  <a:lnTo>
                    <a:pt x="12" y="244"/>
                  </a:lnTo>
                  <a:lnTo>
                    <a:pt x="20" y="241"/>
                  </a:lnTo>
                  <a:lnTo>
                    <a:pt x="28" y="240"/>
                  </a:lnTo>
                  <a:lnTo>
                    <a:pt x="38" y="238"/>
                  </a:lnTo>
                  <a:lnTo>
                    <a:pt x="47" y="235"/>
                  </a:lnTo>
                  <a:lnTo>
                    <a:pt x="63" y="232"/>
                  </a:lnTo>
                  <a:lnTo>
                    <a:pt x="73" y="229"/>
                  </a:lnTo>
                  <a:lnTo>
                    <a:pt x="81" y="227"/>
                  </a:lnTo>
                  <a:lnTo>
                    <a:pt x="89" y="224"/>
                  </a:lnTo>
                  <a:lnTo>
                    <a:pt x="104" y="221"/>
                  </a:lnTo>
                  <a:lnTo>
                    <a:pt x="112" y="218"/>
                  </a:lnTo>
                  <a:lnTo>
                    <a:pt x="119" y="216"/>
                  </a:lnTo>
                  <a:lnTo>
                    <a:pt x="127" y="213"/>
                  </a:lnTo>
                  <a:lnTo>
                    <a:pt x="135" y="211"/>
                  </a:lnTo>
                  <a:lnTo>
                    <a:pt x="143" y="208"/>
                  </a:lnTo>
                  <a:lnTo>
                    <a:pt x="149" y="206"/>
                  </a:lnTo>
                  <a:lnTo>
                    <a:pt x="157" y="202"/>
                  </a:lnTo>
                  <a:lnTo>
                    <a:pt x="169" y="199"/>
                  </a:lnTo>
                  <a:lnTo>
                    <a:pt x="177" y="194"/>
                  </a:lnTo>
                  <a:lnTo>
                    <a:pt x="190" y="187"/>
                  </a:lnTo>
                  <a:lnTo>
                    <a:pt x="198" y="184"/>
                  </a:lnTo>
                  <a:lnTo>
                    <a:pt x="250" y="159"/>
                  </a:lnTo>
                  <a:lnTo>
                    <a:pt x="252" y="157"/>
                  </a:lnTo>
                  <a:lnTo>
                    <a:pt x="257" y="154"/>
                  </a:lnTo>
                  <a:lnTo>
                    <a:pt x="263" y="151"/>
                  </a:lnTo>
                  <a:lnTo>
                    <a:pt x="268" y="146"/>
                  </a:lnTo>
                  <a:lnTo>
                    <a:pt x="274" y="143"/>
                  </a:lnTo>
                  <a:lnTo>
                    <a:pt x="279" y="138"/>
                  </a:lnTo>
                  <a:lnTo>
                    <a:pt x="285" y="135"/>
                  </a:lnTo>
                  <a:lnTo>
                    <a:pt x="290" y="130"/>
                  </a:lnTo>
                  <a:lnTo>
                    <a:pt x="295" y="127"/>
                  </a:lnTo>
                  <a:lnTo>
                    <a:pt x="300" y="122"/>
                  </a:lnTo>
                  <a:lnTo>
                    <a:pt x="304" y="119"/>
                  </a:lnTo>
                  <a:lnTo>
                    <a:pt x="309" y="114"/>
                  </a:lnTo>
                  <a:lnTo>
                    <a:pt x="314" y="111"/>
                  </a:lnTo>
                  <a:lnTo>
                    <a:pt x="323" y="102"/>
                  </a:lnTo>
                  <a:lnTo>
                    <a:pt x="333" y="92"/>
                  </a:lnTo>
                  <a:lnTo>
                    <a:pt x="346" y="80"/>
                  </a:lnTo>
                  <a:lnTo>
                    <a:pt x="349" y="75"/>
                  </a:lnTo>
                  <a:lnTo>
                    <a:pt x="353" y="70"/>
                  </a:lnTo>
                  <a:lnTo>
                    <a:pt x="379" y="30"/>
                  </a:lnTo>
                  <a:lnTo>
                    <a:pt x="382" y="24"/>
                  </a:lnTo>
                  <a:lnTo>
                    <a:pt x="388" y="15"/>
                  </a:lnTo>
                  <a:lnTo>
                    <a:pt x="390" y="11"/>
                  </a:lnTo>
                  <a:lnTo>
                    <a:pt x="390" y="7"/>
                  </a:lnTo>
                  <a:lnTo>
                    <a:pt x="388" y="5"/>
                  </a:lnTo>
                  <a:lnTo>
                    <a:pt x="387" y="2"/>
                  </a:lnTo>
                  <a:lnTo>
                    <a:pt x="385" y="2"/>
                  </a:lnTo>
                  <a:lnTo>
                    <a:pt x="382" y="0"/>
                  </a:lnTo>
                  <a:lnTo>
                    <a:pt x="377" y="0"/>
                  </a:lnTo>
                  <a:lnTo>
                    <a:pt x="376" y="2"/>
                  </a:lnTo>
                  <a:lnTo>
                    <a:pt x="373" y="3"/>
                  </a:lnTo>
                  <a:lnTo>
                    <a:pt x="373" y="5"/>
                  </a:lnTo>
                  <a:lnTo>
                    <a:pt x="366" y="15"/>
                  </a:lnTo>
                  <a:lnTo>
                    <a:pt x="363" y="21"/>
                  </a:lnTo>
                  <a:lnTo>
                    <a:pt x="338" y="57"/>
                  </a:lnTo>
                  <a:lnTo>
                    <a:pt x="333" y="62"/>
                  </a:lnTo>
                  <a:lnTo>
                    <a:pt x="330" y="67"/>
                  </a:lnTo>
                  <a:lnTo>
                    <a:pt x="317" y="80"/>
                  </a:lnTo>
                  <a:lnTo>
                    <a:pt x="315" y="84"/>
                  </a:lnTo>
                  <a:lnTo>
                    <a:pt x="311" y="86"/>
                  </a:lnTo>
                  <a:lnTo>
                    <a:pt x="301" y="95"/>
                  </a:lnTo>
                  <a:lnTo>
                    <a:pt x="296" y="99"/>
                  </a:lnTo>
                  <a:lnTo>
                    <a:pt x="292" y="103"/>
                  </a:lnTo>
                  <a:lnTo>
                    <a:pt x="287" y="107"/>
                  </a:lnTo>
                  <a:lnTo>
                    <a:pt x="282" y="111"/>
                  </a:lnTo>
                  <a:lnTo>
                    <a:pt x="277" y="114"/>
                  </a:lnTo>
                  <a:lnTo>
                    <a:pt x="273" y="119"/>
                  </a:lnTo>
                  <a:lnTo>
                    <a:pt x="266" y="122"/>
                  </a:lnTo>
                  <a:lnTo>
                    <a:pt x="261" y="127"/>
                  </a:lnTo>
                  <a:lnTo>
                    <a:pt x="255" y="130"/>
                  </a:lnTo>
                  <a:lnTo>
                    <a:pt x="250" y="135"/>
                  </a:lnTo>
                  <a:lnTo>
                    <a:pt x="244" y="138"/>
                  </a:lnTo>
                  <a:lnTo>
                    <a:pt x="239" y="145"/>
                  </a:lnTo>
                  <a:lnTo>
                    <a:pt x="241" y="143"/>
                  </a:lnTo>
                  <a:lnTo>
                    <a:pt x="192" y="168"/>
                  </a:lnTo>
                  <a:lnTo>
                    <a:pt x="184" y="172"/>
                  </a:lnTo>
                  <a:lnTo>
                    <a:pt x="171" y="178"/>
                  </a:lnTo>
                  <a:lnTo>
                    <a:pt x="163" y="179"/>
                  </a:lnTo>
                  <a:lnTo>
                    <a:pt x="157" y="181"/>
                  </a:lnTo>
                  <a:lnTo>
                    <a:pt x="150" y="186"/>
                  </a:lnTo>
                  <a:lnTo>
                    <a:pt x="143" y="187"/>
                  </a:lnTo>
                  <a:lnTo>
                    <a:pt x="136" y="189"/>
                  </a:lnTo>
                  <a:lnTo>
                    <a:pt x="128" y="192"/>
                  </a:lnTo>
                  <a:lnTo>
                    <a:pt x="120" y="194"/>
                  </a:lnTo>
                  <a:lnTo>
                    <a:pt x="112" y="197"/>
                  </a:lnTo>
                  <a:lnTo>
                    <a:pt x="106" y="199"/>
                  </a:lnTo>
                  <a:lnTo>
                    <a:pt x="98" y="202"/>
                  </a:lnTo>
                  <a:lnTo>
                    <a:pt x="82" y="205"/>
                  </a:lnTo>
                  <a:lnTo>
                    <a:pt x="74" y="208"/>
                  </a:lnTo>
                  <a:lnTo>
                    <a:pt x="66" y="210"/>
                  </a:lnTo>
                  <a:lnTo>
                    <a:pt x="57" y="213"/>
                  </a:lnTo>
                  <a:lnTo>
                    <a:pt x="41" y="216"/>
                  </a:lnTo>
                  <a:lnTo>
                    <a:pt x="31" y="219"/>
                  </a:lnTo>
                  <a:lnTo>
                    <a:pt x="25" y="221"/>
                  </a:lnTo>
                  <a:lnTo>
                    <a:pt x="14" y="222"/>
                  </a:lnTo>
                  <a:lnTo>
                    <a:pt x="6" y="225"/>
                  </a:lnTo>
                  <a:lnTo>
                    <a:pt x="8" y="2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3" name="Freeform 22"/>
            <p:cNvSpPr>
              <a:spLocks/>
            </p:cNvSpPr>
            <p:nvPr/>
          </p:nvSpPr>
          <p:spPr bwMode="auto">
            <a:xfrm>
              <a:off x="4668" y="2638"/>
              <a:ext cx="187" cy="19"/>
            </a:xfrm>
            <a:custGeom>
              <a:avLst/>
              <a:gdLst>
                <a:gd name="T0" fmla="*/ 178 w 187"/>
                <a:gd name="T1" fmla="*/ 19 h 19"/>
                <a:gd name="T2" fmla="*/ 181 w 187"/>
                <a:gd name="T3" fmla="*/ 19 h 19"/>
                <a:gd name="T4" fmla="*/ 184 w 187"/>
                <a:gd name="T5" fmla="*/ 16 h 19"/>
                <a:gd name="T6" fmla="*/ 187 w 187"/>
                <a:gd name="T7" fmla="*/ 13 h 19"/>
                <a:gd name="T8" fmla="*/ 187 w 187"/>
                <a:gd name="T9" fmla="*/ 7 h 19"/>
                <a:gd name="T10" fmla="*/ 184 w 187"/>
                <a:gd name="T11" fmla="*/ 4 h 19"/>
                <a:gd name="T12" fmla="*/ 181 w 187"/>
                <a:gd name="T13" fmla="*/ 0 h 19"/>
                <a:gd name="T14" fmla="*/ 6 w 187"/>
                <a:gd name="T15" fmla="*/ 0 h 19"/>
                <a:gd name="T16" fmla="*/ 3 w 187"/>
                <a:gd name="T17" fmla="*/ 4 h 19"/>
                <a:gd name="T18" fmla="*/ 0 w 187"/>
                <a:gd name="T19" fmla="*/ 7 h 19"/>
                <a:gd name="T20" fmla="*/ 0 w 187"/>
                <a:gd name="T21" fmla="*/ 13 h 19"/>
                <a:gd name="T22" fmla="*/ 3 w 187"/>
                <a:gd name="T23" fmla="*/ 16 h 19"/>
                <a:gd name="T24" fmla="*/ 6 w 187"/>
                <a:gd name="T25" fmla="*/ 19 h 19"/>
                <a:gd name="T26" fmla="*/ 9 w 187"/>
                <a:gd name="T27" fmla="*/ 19 h 19"/>
                <a:gd name="T28" fmla="*/ 178 w 187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7"/>
                <a:gd name="T46" fmla="*/ 0 h 19"/>
                <a:gd name="T47" fmla="*/ 187 w 187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7" h="19">
                  <a:moveTo>
                    <a:pt x="178" y="19"/>
                  </a:moveTo>
                  <a:lnTo>
                    <a:pt x="181" y="19"/>
                  </a:lnTo>
                  <a:lnTo>
                    <a:pt x="184" y="16"/>
                  </a:lnTo>
                  <a:lnTo>
                    <a:pt x="187" y="13"/>
                  </a:lnTo>
                  <a:lnTo>
                    <a:pt x="187" y="7"/>
                  </a:lnTo>
                  <a:lnTo>
                    <a:pt x="184" y="4"/>
                  </a:lnTo>
                  <a:lnTo>
                    <a:pt x="181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178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4" name="Freeform 23"/>
            <p:cNvSpPr>
              <a:spLocks/>
            </p:cNvSpPr>
            <p:nvPr/>
          </p:nvSpPr>
          <p:spPr bwMode="auto">
            <a:xfrm>
              <a:off x="4662" y="2177"/>
              <a:ext cx="80" cy="469"/>
            </a:xfrm>
            <a:custGeom>
              <a:avLst/>
              <a:gdLst>
                <a:gd name="T0" fmla="*/ 14 w 80"/>
                <a:gd name="T1" fmla="*/ 2 h 469"/>
                <a:gd name="T2" fmla="*/ 7 w 80"/>
                <a:gd name="T3" fmla="*/ 0 h 469"/>
                <a:gd name="T4" fmla="*/ 1 w 80"/>
                <a:gd name="T5" fmla="*/ 5 h 469"/>
                <a:gd name="T6" fmla="*/ 0 w 80"/>
                <a:gd name="T7" fmla="*/ 11 h 469"/>
                <a:gd name="T8" fmla="*/ 4 w 80"/>
                <a:gd name="T9" fmla="*/ 19 h 469"/>
                <a:gd name="T10" fmla="*/ 15 w 80"/>
                <a:gd name="T11" fmla="*/ 44 h 469"/>
                <a:gd name="T12" fmla="*/ 26 w 80"/>
                <a:gd name="T13" fmla="*/ 73 h 469"/>
                <a:gd name="T14" fmla="*/ 34 w 80"/>
                <a:gd name="T15" fmla="*/ 95 h 469"/>
                <a:gd name="T16" fmla="*/ 39 w 80"/>
                <a:gd name="T17" fmla="*/ 109 h 469"/>
                <a:gd name="T18" fmla="*/ 46 w 80"/>
                <a:gd name="T19" fmla="*/ 133 h 469"/>
                <a:gd name="T20" fmla="*/ 50 w 80"/>
                <a:gd name="T21" fmla="*/ 154 h 469"/>
                <a:gd name="T22" fmla="*/ 53 w 80"/>
                <a:gd name="T23" fmla="*/ 168 h 469"/>
                <a:gd name="T24" fmla="*/ 55 w 80"/>
                <a:gd name="T25" fmla="*/ 182 h 469"/>
                <a:gd name="T26" fmla="*/ 58 w 80"/>
                <a:gd name="T27" fmla="*/ 197 h 469"/>
                <a:gd name="T28" fmla="*/ 60 w 80"/>
                <a:gd name="T29" fmla="*/ 211 h 469"/>
                <a:gd name="T30" fmla="*/ 61 w 80"/>
                <a:gd name="T31" fmla="*/ 247 h 469"/>
                <a:gd name="T32" fmla="*/ 60 w 80"/>
                <a:gd name="T33" fmla="*/ 251 h 469"/>
                <a:gd name="T34" fmla="*/ 58 w 80"/>
                <a:gd name="T35" fmla="*/ 285 h 469"/>
                <a:gd name="T36" fmla="*/ 55 w 80"/>
                <a:gd name="T37" fmla="*/ 306 h 469"/>
                <a:gd name="T38" fmla="*/ 53 w 80"/>
                <a:gd name="T39" fmla="*/ 320 h 469"/>
                <a:gd name="T40" fmla="*/ 46 w 80"/>
                <a:gd name="T41" fmla="*/ 352 h 469"/>
                <a:gd name="T42" fmla="*/ 39 w 80"/>
                <a:gd name="T43" fmla="*/ 371 h 469"/>
                <a:gd name="T44" fmla="*/ 34 w 80"/>
                <a:gd name="T45" fmla="*/ 384 h 469"/>
                <a:gd name="T46" fmla="*/ 25 w 80"/>
                <a:gd name="T47" fmla="*/ 409 h 469"/>
                <a:gd name="T48" fmla="*/ 15 w 80"/>
                <a:gd name="T49" fmla="*/ 428 h 469"/>
                <a:gd name="T50" fmla="*/ 4 w 80"/>
                <a:gd name="T51" fmla="*/ 449 h 469"/>
                <a:gd name="T52" fmla="*/ 1 w 80"/>
                <a:gd name="T53" fmla="*/ 455 h 469"/>
                <a:gd name="T54" fmla="*/ 0 w 80"/>
                <a:gd name="T55" fmla="*/ 463 h 469"/>
                <a:gd name="T56" fmla="*/ 6 w 80"/>
                <a:gd name="T57" fmla="*/ 469 h 469"/>
                <a:gd name="T58" fmla="*/ 15 w 80"/>
                <a:gd name="T59" fmla="*/ 466 h 469"/>
                <a:gd name="T60" fmla="*/ 19 w 80"/>
                <a:gd name="T61" fmla="*/ 463 h 469"/>
                <a:gd name="T62" fmla="*/ 26 w 80"/>
                <a:gd name="T63" fmla="*/ 444 h 469"/>
                <a:gd name="T64" fmla="*/ 38 w 80"/>
                <a:gd name="T65" fmla="*/ 423 h 469"/>
                <a:gd name="T66" fmla="*/ 46 w 80"/>
                <a:gd name="T67" fmla="*/ 409 h 469"/>
                <a:gd name="T68" fmla="*/ 53 w 80"/>
                <a:gd name="T69" fmla="*/ 390 h 469"/>
                <a:gd name="T70" fmla="*/ 58 w 80"/>
                <a:gd name="T71" fmla="*/ 377 h 469"/>
                <a:gd name="T72" fmla="*/ 65 w 80"/>
                <a:gd name="T73" fmla="*/ 358 h 469"/>
                <a:gd name="T74" fmla="*/ 72 w 80"/>
                <a:gd name="T75" fmla="*/ 324 h 469"/>
                <a:gd name="T76" fmla="*/ 74 w 80"/>
                <a:gd name="T77" fmla="*/ 309 h 469"/>
                <a:gd name="T78" fmla="*/ 77 w 80"/>
                <a:gd name="T79" fmla="*/ 289 h 469"/>
                <a:gd name="T80" fmla="*/ 79 w 80"/>
                <a:gd name="T81" fmla="*/ 254 h 469"/>
                <a:gd name="T82" fmla="*/ 80 w 80"/>
                <a:gd name="T83" fmla="*/ 244 h 469"/>
                <a:gd name="T84" fmla="*/ 79 w 80"/>
                <a:gd name="T85" fmla="*/ 208 h 469"/>
                <a:gd name="T86" fmla="*/ 77 w 80"/>
                <a:gd name="T87" fmla="*/ 194 h 469"/>
                <a:gd name="T88" fmla="*/ 74 w 80"/>
                <a:gd name="T89" fmla="*/ 179 h 469"/>
                <a:gd name="T90" fmla="*/ 72 w 80"/>
                <a:gd name="T91" fmla="*/ 165 h 469"/>
                <a:gd name="T92" fmla="*/ 69 w 80"/>
                <a:gd name="T93" fmla="*/ 151 h 469"/>
                <a:gd name="T94" fmla="*/ 65 w 80"/>
                <a:gd name="T95" fmla="*/ 127 h 469"/>
                <a:gd name="T96" fmla="*/ 58 w 80"/>
                <a:gd name="T97" fmla="*/ 103 h 469"/>
                <a:gd name="T98" fmla="*/ 53 w 80"/>
                <a:gd name="T99" fmla="*/ 89 h 469"/>
                <a:gd name="T100" fmla="*/ 46 w 80"/>
                <a:gd name="T101" fmla="*/ 67 h 469"/>
                <a:gd name="T102" fmla="*/ 31 w 80"/>
                <a:gd name="T103" fmla="*/ 35 h 469"/>
                <a:gd name="T104" fmla="*/ 20 w 80"/>
                <a:gd name="T105" fmla="*/ 13 h 46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80"/>
                <a:gd name="T160" fmla="*/ 0 h 469"/>
                <a:gd name="T161" fmla="*/ 80 w 80"/>
                <a:gd name="T162" fmla="*/ 469 h 46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80" h="469">
                  <a:moveTo>
                    <a:pt x="17" y="5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1" y="5"/>
                  </a:lnTo>
                  <a:lnTo>
                    <a:pt x="0" y="6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9"/>
                  </a:lnTo>
                  <a:lnTo>
                    <a:pt x="11" y="37"/>
                  </a:lnTo>
                  <a:lnTo>
                    <a:pt x="15" y="44"/>
                  </a:lnTo>
                  <a:lnTo>
                    <a:pt x="19" y="49"/>
                  </a:lnTo>
                  <a:lnTo>
                    <a:pt x="26" y="73"/>
                  </a:lnTo>
                  <a:lnTo>
                    <a:pt x="28" y="79"/>
                  </a:lnTo>
                  <a:lnTo>
                    <a:pt x="34" y="95"/>
                  </a:lnTo>
                  <a:lnTo>
                    <a:pt x="36" y="103"/>
                  </a:lnTo>
                  <a:lnTo>
                    <a:pt x="39" y="109"/>
                  </a:lnTo>
                  <a:lnTo>
                    <a:pt x="42" y="125"/>
                  </a:lnTo>
                  <a:lnTo>
                    <a:pt x="46" y="133"/>
                  </a:lnTo>
                  <a:lnTo>
                    <a:pt x="47" y="138"/>
                  </a:lnTo>
                  <a:lnTo>
                    <a:pt x="50" y="154"/>
                  </a:lnTo>
                  <a:lnTo>
                    <a:pt x="52" y="160"/>
                  </a:lnTo>
                  <a:lnTo>
                    <a:pt x="53" y="168"/>
                  </a:lnTo>
                  <a:lnTo>
                    <a:pt x="55" y="174"/>
                  </a:lnTo>
                  <a:lnTo>
                    <a:pt x="55" y="182"/>
                  </a:lnTo>
                  <a:lnTo>
                    <a:pt x="57" y="190"/>
                  </a:lnTo>
                  <a:lnTo>
                    <a:pt x="58" y="197"/>
                  </a:lnTo>
                  <a:lnTo>
                    <a:pt x="58" y="205"/>
                  </a:lnTo>
                  <a:lnTo>
                    <a:pt x="60" y="211"/>
                  </a:lnTo>
                  <a:lnTo>
                    <a:pt x="60" y="239"/>
                  </a:lnTo>
                  <a:lnTo>
                    <a:pt x="61" y="247"/>
                  </a:lnTo>
                  <a:lnTo>
                    <a:pt x="61" y="244"/>
                  </a:lnTo>
                  <a:lnTo>
                    <a:pt x="60" y="251"/>
                  </a:lnTo>
                  <a:lnTo>
                    <a:pt x="60" y="279"/>
                  </a:lnTo>
                  <a:lnTo>
                    <a:pt x="58" y="285"/>
                  </a:lnTo>
                  <a:lnTo>
                    <a:pt x="58" y="293"/>
                  </a:lnTo>
                  <a:lnTo>
                    <a:pt x="55" y="306"/>
                  </a:lnTo>
                  <a:lnTo>
                    <a:pt x="55" y="312"/>
                  </a:lnTo>
                  <a:lnTo>
                    <a:pt x="53" y="320"/>
                  </a:lnTo>
                  <a:lnTo>
                    <a:pt x="47" y="346"/>
                  </a:lnTo>
                  <a:lnTo>
                    <a:pt x="46" y="352"/>
                  </a:lnTo>
                  <a:lnTo>
                    <a:pt x="42" y="358"/>
                  </a:lnTo>
                  <a:lnTo>
                    <a:pt x="39" y="371"/>
                  </a:lnTo>
                  <a:lnTo>
                    <a:pt x="36" y="377"/>
                  </a:lnTo>
                  <a:lnTo>
                    <a:pt x="34" y="384"/>
                  </a:lnTo>
                  <a:lnTo>
                    <a:pt x="28" y="396"/>
                  </a:lnTo>
                  <a:lnTo>
                    <a:pt x="25" y="409"/>
                  </a:lnTo>
                  <a:lnTo>
                    <a:pt x="22" y="417"/>
                  </a:lnTo>
                  <a:lnTo>
                    <a:pt x="15" y="428"/>
                  </a:lnTo>
                  <a:lnTo>
                    <a:pt x="11" y="435"/>
                  </a:lnTo>
                  <a:lnTo>
                    <a:pt x="4" y="449"/>
                  </a:lnTo>
                  <a:lnTo>
                    <a:pt x="0" y="457"/>
                  </a:lnTo>
                  <a:lnTo>
                    <a:pt x="1" y="455"/>
                  </a:lnTo>
                  <a:lnTo>
                    <a:pt x="0" y="457"/>
                  </a:lnTo>
                  <a:lnTo>
                    <a:pt x="0" y="463"/>
                  </a:lnTo>
                  <a:lnTo>
                    <a:pt x="3" y="466"/>
                  </a:lnTo>
                  <a:lnTo>
                    <a:pt x="6" y="469"/>
                  </a:lnTo>
                  <a:lnTo>
                    <a:pt x="12" y="469"/>
                  </a:lnTo>
                  <a:lnTo>
                    <a:pt x="15" y="466"/>
                  </a:lnTo>
                  <a:lnTo>
                    <a:pt x="17" y="465"/>
                  </a:lnTo>
                  <a:lnTo>
                    <a:pt x="19" y="463"/>
                  </a:lnTo>
                  <a:lnTo>
                    <a:pt x="20" y="455"/>
                  </a:lnTo>
                  <a:lnTo>
                    <a:pt x="26" y="444"/>
                  </a:lnTo>
                  <a:lnTo>
                    <a:pt x="31" y="438"/>
                  </a:lnTo>
                  <a:lnTo>
                    <a:pt x="38" y="423"/>
                  </a:lnTo>
                  <a:lnTo>
                    <a:pt x="41" y="415"/>
                  </a:lnTo>
                  <a:lnTo>
                    <a:pt x="46" y="409"/>
                  </a:lnTo>
                  <a:lnTo>
                    <a:pt x="47" y="403"/>
                  </a:lnTo>
                  <a:lnTo>
                    <a:pt x="53" y="390"/>
                  </a:lnTo>
                  <a:lnTo>
                    <a:pt x="55" y="384"/>
                  </a:lnTo>
                  <a:lnTo>
                    <a:pt x="58" y="377"/>
                  </a:lnTo>
                  <a:lnTo>
                    <a:pt x="61" y="365"/>
                  </a:lnTo>
                  <a:lnTo>
                    <a:pt x="65" y="358"/>
                  </a:lnTo>
                  <a:lnTo>
                    <a:pt x="66" y="349"/>
                  </a:lnTo>
                  <a:lnTo>
                    <a:pt x="72" y="324"/>
                  </a:lnTo>
                  <a:lnTo>
                    <a:pt x="74" y="316"/>
                  </a:lnTo>
                  <a:lnTo>
                    <a:pt x="74" y="309"/>
                  </a:lnTo>
                  <a:lnTo>
                    <a:pt x="77" y="297"/>
                  </a:lnTo>
                  <a:lnTo>
                    <a:pt x="77" y="289"/>
                  </a:lnTo>
                  <a:lnTo>
                    <a:pt x="79" y="282"/>
                  </a:lnTo>
                  <a:lnTo>
                    <a:pt x="79" y="254"/>
                  </a:lnTo>
                  <a:lnTo>
                    <a:pt x="80" y="247"/>
                  </a:lnTo>
                  <a:lnTo>
                    <a:pt x="80" y="244"/>
                  </a:lnTo>
                  <a:lnTo>
                    <a:pt x="79" y="236"/>
                  </a:lnTo>
                  <a:lnTo>
                    <a:pt x="79" y="208"/>
                  </a:lnTo>
                  <a:lnTo>
                    <a:pt x="77" y="201"/>
                  </a:lnTo>
                  <a:lnTo>
                    <a:pt x="77" y="194"/>
                  </a:lnTo>
                  <a:lnTo>
                    <a:pt x="76" y="187"/>
                  </a:lnTo>
                  <a:lnTo>
                    <a:pt x="74" y="179"/>
                  </a:lnTo>
                  <a:lnTo>
                    <a:pt x="74" y="171"/>
                  </a:lnTo>
                  <a:lnTo>
                    <a:pt x="72" y="165"/>
                  </a:lnTo>
                  <a:lnTo>
                    <a:pt x="71" y="157"/>
                  </a:lnTo>
                  <a:lnTo>
                    <a:pt x="69" y="151"/>
                  </a:lnTo>
                  <a:lnTo>
                    <a:pt x="66" y="135"/>
                  </a:lnTo>
                  <a:lnTo>
                    <a:pt x="65" y="127"/>
                  </a:lnTo>
                  <a:lnTo>
                    <a:pt x="61" y="119"/>
                  </a:lnTo>
                  <a:lnTo>
                    <a:pt x="58" y="103"/>
                  </a:lnTo>
                  <a:lnTo>
                    <a:pt x="55" y="97"/>
                  </a:lnTo>
                  <a:lnTo>
                    <a:pt x="53" y="89"/>
                  </a:lnTo>
                  <a:lnTo>
                    <a:pt x="47" y="73"/>
                  </a:lnTo>
                  <a:lnTo>
                    <a:pt x="46" y="67"/>
                  </a:lnTo>
                  <a:lnTo>
                    <a:pt x="34" y="43"/>
                  </a:lnTo>
                  <a:lnTo>
                    <a:pt x="31" y="35"/>
                  </a:lnTo>
                  <a:lnTo>
                    <a:pt x="26" y="27"/>
                  </a:lnTo>
                  <a:lnTo>
                    <a:pt x="20" y="13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5" name="Freeform 24"/>
            <p:cNvSpPr>
              <a:spLocks/>
            </p:cNvSpPr>
            <p:nvPr/>
          </p:nvSpPr>
          <p:spPr bwMode="auto">
            <a:xfrm>
              <a:off x="4473" y="2256"/>
              <a:ext cx="228" cy="19"/>
            </a:xfrm>
            <a:custGeom>
              <a:avLst/>
              <a:gdLst>
                <a:gd name="T0" fmla="*/ 219 w 228"/>
                <a:gd name="T1" fmla="*/ 19 h 19"/>
                <a:gd name="T2" fmla="*/ 222 w 228"/>
                <a:gd name="T3" fmla="*/ 19 h 19"/>
                <a:gd name="T4" fmla="*/ 225 w 228"/>
                <a:gd name="T5" fmla="*/ 16 h 19"/>
                <a:gd name="T6" fmla="*/ 228 w 228"/>
                <a:gd name="T7" fmla="*/ 13 h 19"/>
                <a:gd name="T8" fmla="*/ 228 w 228"/>
                <a:gd name="T9" fmla="*/ 7 h 19"/>
                <a:gd name="T10" fmla="*/ 225 w 228"/>
                <a:gd name="T11" fmla="*/ 4 h 19"/>
                <a:gd name="T12" fmla="*/ 222 w 228"/>
                <a:gd name="T13" fmla="*/ 0 h 19"/>
                <a:gd name="T14" fmla="*/ 6 w 228"/>
                <a:gd name="T15" fmla="*/ 0 h 19"/>
                <a:gd name="T16" fmla="*/ 3 w 228"/>
                <a:gd name="T17" fmla="*/ 4 h 19"/>
                <a:gd name="T18" fmla="*/ 0 w 228"/>
                <a:gd name="T19" fmla="*/ 7 h 19"/>
                <a:gd name="T20" fmla="*/ 0 w 228"/>
                <a:gd name="T21" fmla="*/ 13 h 19"/>
                <a:gd name="T22" fmla="*/ 3 w 228"/>
                <a:gd name="T23" fmla="*/ 16 h 19"/>
                <a:gd name="T24" fmla="*/ 6 w 228"/>
                <a:gd name="T25" fmla="*/ 19 h 19"/>
                <a:gd name="T26" fmla="*/ 9 w 228"/>
                <a:gd name="T27" fmla="*/ 19 h 19"/>
                <a:gd name="T28" fmla="*/ 219 w 228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28"/>
                <a:gd name="T46" fmla="*/ 0 h 19"/>
                <a:gd name="T47" fmla="*/ 228 w 228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28" h="19">
                  <a:moveTo>
                    <a:pt x="219" y="19"/>
                  </a:moveTo>
                  <a:lnTo>
                    <a:pt x="222" y="19"/>
                  </a:lnTo>
                  <a:lnTo>
                    <a:pt x="225" y="16"/>
                  </a:lnTo>
                  <a:lnTo>
                    <a:pt x="228" y="13"/>
                  </a:lnTo>
                  <a:lnTo>
                    <a:pt x="228" y="7"/>
                  </a:lnTo>
                  <a:lnTo>
                    <a:pt x="225" y="4"/>
                  </a:lnTo>
                  <a:lnTo>
                    <a:pt x="222" y="0"/>
                  </a:ln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219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6" name="Freeform 25"/>
            <p:cNvSpPr>
              <a:spLocks/>
            </p:cNvSpPr>
            <p:nvPr/>
          </p:nvSpPr>
          <p:spPr bwMode="auto">
            <a:xfrm>
              <a:off x="4473" y="1990"/>
              <a:ext cx="19" cy="285"/>
            </a:xfrm>
            <a:custGeom>
              <a:avLst/>
              <a:gdLst>
                <a:gd name="T0" fmla="*/ 0 w 19"/>
                <a:gd name="T1" fmla="*/ 276 h 285"/>
                <a:gd name="T2" fmla="*/ 0 w 19"/>
                <a:gd name="T3" fmla="*/ 279 h 285"/>
                <a:gd name="T4" fmla="*/ 3 w 19"/>
                <a:gd name="T5" fmla="*/ 282 h 285"/>
                <a:gd name="T6" fmla="*/ 6 w 19"/>
                <a:gd name="T7" fmla="*/ 285 h 285"/>
                <a:gd name="T8" fmla="*/ 12 w 19"/>
                <a:gd name="T9" fmla="*/ 285 h 285"/>
                <a:gd name="T10" fmla="*/ 16 w 19"/>
                <a:gd name="T11" fmla="*/ 282 h 285"/>
                <a:gd name="T12" fmla="*/ 19 w 19"/>
                <a:gd name="T13" fmla="*/ 279 h 285"/>
                <a:gd name="T14" fmla="*/ 19 w 19"/>
                <a:gd name="T15" fmla="*/ 6 h 285"/>
                <a:gd name="T16" fmla="*/ 16 w 19"/>
                <a:gd name="T17" fmla="*/ 3 h 285"/>
                <a:gd name="T18" fmla="*/ 12 w 19"/>
                <a:gd name="T19" fmla="*/ 0 h 285"/>
                <a:gd name="T20" fmla="*/ 6 w 19"/>
                <a:gd name="T21" fmla="*/ 0 h 285"/>
                <a:gd name="T22" fmla="*/ 3 w 19"/>
                <a:gd name="T23" fmla="*/ 3 h 285"/>
                <a:gd name="T24" fmla="*/ 0 w 19"/>
                <a:gd name="T25" fmla="*/ 6 h 285"/>
                <a:gd name="T26" fmla="*/ 0 w 19"/>
                <a:gd name="T27" fmla="*/ 9 h 285"/>
                <a:gd name="T28" fmla="*/ 0 w 19"/>
                <a:gd name="T29" fmla="*/ 276 h 28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"/>
                <a:gd name="T46" fmla="*/ 0 h 285"/>
                <a:gd name="T47" fmla="*/ 19 w 19"/>
                <a:gd name="T48" fmla="*/ 285 h 28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" h="285">
                  <a:moveTo>
                    <a:pt x="0" y="276"/>
                  </a:moveTo>
                  <a:lnTo>
                    <a:pt x="0" y="279"/>
                  </a:lnTo>
                  <a:lnTo>
                    <a:pt x="3" y="282"/>
                  </a:lnTo>
                  <a:lnTo>
                    <a:pt x="6" y="285"/>
                  </a:lnTo>
                  <a:lnTo>
                    <a:pt x="12" y="285"/>
                  </a:lnTo>
                  <a:lnTo>
                    <a:pt x="16" y="282"/>
                  </a:lnTo>
                  <a:lnTo>
                    <a:pt x="19" y="279"/>
                  </a:lnTo>
                  <a:lnTo>
                    <a:pt x="19" y="6"/>
                  </a:lnTo>
                  <a:lnTo>
                    <a:pt x="16" y="3"/>
                  </a:lnTo>
                  <a:lnTo>
                    <a:pt x="12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7" name="Freeform 26"/>
            <p:cNvSpPr>
              <a:spLocks/>
            </p:cNvSpPr>
            <p:nvPr/>
          </p:nvSpPr>
          <p:spPr bwMode="auto">
            <a:xfrm>
              <a:off x="2749" y="1990"/>
              <a:ext cx="1743" cy="19"/>
            </a:xfrm>
            <a:custGeom>
              <a:avLst/>
              <a:gdLst>
                <a:gd name="T0" fmla="*/ 1733 w 1743"/>
                <a:gd name="T1" fmla="*/ 19 h 19"/>
                <a:gd name="T2" fmla="*/ 1736 w 1743"/>
                <a:gd name="T3" fmla="*/ 19 h 19"/>
                <a:gd name="T4" fmla="*/ 1740 w 1743"/>
                <a:gd name="T5" fmla="*/ 16 h 19"/>
                <a:gd name="T6" fmla="*/ 1743 w 1743"/>
                <a:gd name="T7" fmla="*/ 13 h 19"/>
                <a:gd name="T8" fmla="*/ 1743 w 1743"/>
                <a:gd name="T9" fmla="*/ 6 h 19"/>
                <a:gd name="T10" fmla="*/ 1740 w 1743"/>
                <a:gd name="T11" fmla="*/ 3 h 19"/>
                <a:gd name="T12" fmla="*/ 1736 w 1743"/>
                <a:gd name="T13" fmla="*/ 0 h 19"/>
                <a:gd name="T14" fmla="*/ 6 w 1743"/>
                <a:gd name="T15" fmla="*/ 0 h 19"/>
                <a:gd name="T16" fmla="*/ 3 w 1743"/>
                <a:gd name="T17" fmla="*/ 3 h 19"/>
                <a:gd name="T18" fmla="*/ 0 w 1743"/>
                <a:gd name="T19" fmla="*/ 6 h 19"/>
                <a:gd name="T20" fmla="*/ 0 w 1743"/>
                <a:gd name="T21" fmla="*/ 13 h 19"/>
                <a:gd name="T22" fmla="*/ 3 w 1743"/>
                <a:gd name="T23" fmla="*/ 16 h 19"/>
                <a:gd name="T24" fmla="*/ 6 w 1743"/>
                <a:gd name="T25" fmla="*/ 19 h 19"/>
                <a:gd name="T26" fmla="*/ 9 w 1743"/>
                <a:gd name="T27" fmla="*/ 19 h 19"/>
                <a:gd name="T28" fmla="*/ 1733 w 1743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43"/>
                <a:gd name="T46" fmla="*/ 0 h 19"/>
                <a:gd name="T47" fmla="*/ 1743 w 1743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43" h="19">
                  <a:moveTo>
                    <a:pt x="1733" y="19"/>
                  </a:moveTo>
                  <a:lnTo>
                    <a:pt x="1736" y="19"/>
                  </a:lnTo>
                  <a:lnTo>
                    <a:pt x="1740" y="16"/>
                  </a:lnTo>
                  <a:lnTo>
                    <a:pt x="1743" y="13"/>
                  </a:lnTo>
                  <a:lnTo>
                    <a:pt x="1743" y="6"/>
                  </a:lnTo>
                  <a:lnTo>
                    <a:pt x="1740" y="3"/>
                  </a:lnTo>
                  <a:lnTo>
                    <a:pt x="1736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1733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8" name="Freeform 27"/>
            <p:cNvSpPr>
              <a:spLocks/>
            </p:cNvSpPr>
            <p:nvPr/>
          </p:nvSpPr>
          <p:spPr bwMode="auto">
            <a:xfrm>
              <a:off x="2749" y="2732"/>
              <a:ext cx="1089" cy="19"/>
            </a:xfrm>
            <a:custGeom>
              <a:avLst/>
              <a:gdLst>
                <a:gd name="T0" fmla="*/ 1080 w 1089"/>
                <a:gd name="T1" fmla="*/ 19 h 19"/>
                <a:gd name="T2" fmla="*/ 1083 w 1089"/>
                <a:gd name="T3" fmla="*/ 19 h 19"/>
                <a:gd name="T4" fmla="*/ 1086 w 1089"/>
                <a:gd name="T5" fmla="*/ 16 h 19"/>
                <a:gd name="T6" fmla="*/ 1089 w 1089"/>
                <a:gd name="T7" fmla="*/ 13 h 19"/>
                <a:gd name="T8" fmla="*/ 1089 w 1089"/>
                <a:gd name="T9" fmla="*/ 6 h 19"/>
                <a:gd name="T10" fmla="*/ 1086 w 1089"/>
                <a:gd name="T11" fmla="*/ 3 h 19"/>
                <a:gd name="T12" fmla="*/ 1083 w 1089"/>
                <a:gd name="T13" fmla="*/ 0 h 19"/>
                <a:gd name="T14" fmla="*/ 6 w 1089"/>
                <a:gd name="T15" fmla="*/ 0 h 19"/>
                <a:gd name="T16" fmla="*/ 3 w 1089"/>
                <a:gd name="T17" fmla="*/ 3 h 19"/>
                <a:gd name="T18" fmla="*/ 0 w 1089"/>
                <a:gd name="T19" fmla="*/ 6 h 19"/>
                <a:gd name="T20" fmla="*/ 0 w 1089"/>
                <a:gd name="T21" fmla="*/ 13 h 19"/>
                <a:gd name="T22" fmla="*/ 3 w 1089"/>
                <a:gd name="T23" fmla="*/ 16 h 19"/>
                <a:gd name="T24" fmla="*/ 6 w 1089"/>
                <a:gd name="T25" fmla="*/ 19 h 19"/>
                <a:gd name="T26" fmla="*/ 9 w 1089"/>
                <a:gd name="T27" fmla="*/ 19 h 19"/>
                <a:gd name="T28" fmla="*/ 1080 w 1089"/>
                <a:gd name="T29" fmla="*/ 19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89"/>
                <a:gd name="T46" fmla="*/ 0 h 19"/>
                <a:gd name="T47" fmla="*/ 1089 w 1089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89" h="19">
                  <a:moveTo>
                    <a:pt x="1080" y="19"/>
                  </a:moveTo>
                  <a:lnTo>
                    <a:pt x="1083" y="19"/>
                  </a:lnTo>
                  <a:lnTo>
                    <a:pt x="1086" y="16"/>
                  </a:lnTo>
                  <a:lnTo>
                    <a:pt x="1089" y="13"/>
                  </a:lnTo>
                  <a:lnTo>
                    <a:pt x="1089" y="6"/>
                  </a:lnTo>
                  <a:lnTo>
                    <a:pt x="1086" y="3"/>
                  </a:lnTo>
                  <a:lnTo>
                    <a:pt x="1083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9" y="19"/>
                  </a:lnTo>
                  <a:lnTo>
                    <a:pt x="108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89" name="Freeform 28"/>
            <p:cNvSpPr>
              <a:spLocks/>
            </p:cNvSpPr>
            <p:nvPr/>
          </p:nvSpPr>
          <p:spPr bwMode="auto">
            <a:xfrm>
              <a:off x="5217" y="2405"/>
              <a:ext cx="198" cy="19"/>
            </a:xfrm>
            <a:custGeom>
              <a:avLst/>
              <a:gdLst>
                <a:gd name="T0" fmla="*/ 9 w 198"/>
                <a:gd name="T1" fmla="*/ 0 h 19"/>
                <a:gd name="T2" fmla="*/ 6 w 198"/>
                <a:gd name="T3" fmla="*/ 0 h 19"/>
                <a:gd name="T4" fmla="*/ 3 w 198"/>
                <a:gd name="T5" fmla="*/ 4 h 19"/>
                <a:gd name="T6" fmla="*/ 0 w 198"/>
                <a:gd name="T7" fmla="*/ 7 h 19"/>
                <a:gd name="T8" fmla="*/ 0 w 198"/>
                <a:gd name="T9" fmla="*/ 13 h 19"/>
                <a:gd name="T10" fmla="*/ 3 w 198"/>
                <a:gd name="T11" fmla="*/ 16 h 19"/>
                <a:gd name="T12" fmla="*/ 6 w 198"/>
                <a:gd name="T13" fmla="*/ 19 h 19"/>
                <a:gd name="T14" fmla="*/ 192 w 198"/>
                <a:gd name="T15" fmla="*/ 19 h 19"/>
                <a:gd name="T16" fmla="*/ 195 w 198"/>
                <a:gd name="T17" fmla="*/ 16 h 19"/>
                <a:gd name="T18" fmla="*/ 198 w 198"/>
                <a:gd name="T19" fmla="*/ 13 h 19"/>
                <a:gd name="T20" fmla="*/ 198 w 198"/>
                <a:gd name="T21" fmla="*/ 7 h 19"/>
                <a:gd name="T22" fmla="*/ 195 w 198"/>
                <a:gd name="T23" fmla="*/ 4 h 19"/>
                <a:gd name="T24" fmla="*/ 192 w 198"/>
                <a:gd name="T25" fmla="*/ 0 h 19"/>
                <a:gd name="T26" fmla="*/ 188 w 198"/>
                <a:gd name="T27" fmla="*/ 0 h 19"/>
                <a:gd name="T28" fmla="*/ 9 w 198"/>
                <a:gd name="T29" fmla="*/ 0 h 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8"/>
                <a:gd name="T46" fmla="*/ 0 h 19"/>
                <a:gd name="T47" fmla="*/ 198 w 198"/>
                <a:gd name="T48" fmla="*/ 19 h 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8" h="19">
                  <a:moveTo>
                    <a:pt x="9" y="0"/>
                  </a:moveTo>
                  <a:lnTo>
                    <a:pt x="6" y="0"/>
                  </a:lnTo>
                  <a:lnTo>
                    <a:pt x="3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3" y="16"/>
                  </a:lnTo>
                  <a:lnTo>
                    <a:pt x="6" y="19"/>
                  </a:lnTo>
                  <a:lnTo>
                    <a:pt x="192" y="19"/>
                  </a:lnTo>
                  <a:lnTo>
                    <a:pt x="195" y="16"/>
                  </a:lnTo>
                  <a:lnTo>
                    <a:pt x="198" y="13"/>
                  </a:lnTo>
                  <a:lnTo>
                    <a:pt x="198" y="7"/>
                  </a:lnTo>
                  <a:lnTo>
                    <a:pt x="195" y="4"/>
                  </a:lnTo>
                  <a:lnTo>
                    <a:pt x="192" y="0"/>
                  </a:lnTo>
                  <a:lnTo>
                    <a:pt x="18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7896" name="Rectangle 29"/>
          <p:cNvSpPr>
            <a:spLocks noChangeArrowheads="1"/>
          </p:cNvSpPr>
          <p:nvPr/>
        </p:nvSpPr>
        <p:spPr bwMode="auto">
          <a:xfrm>
            <a:off x="8713788" y="3667125"/>
            <a:ext cx="15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F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7897" name="Rectangle 30"/>
          <p:cNvSpPr>
            <a:spLocks noChangeArrowheads="1"/>
          </p:cNvSpPr>
          <p:nvPr/>
        </p:nvSpPr>
        <p:spPr bwMode="auto">
          <a:xfrm>
            <a:off x="4146550" y="4213225"/>
            <a:ext cx="169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Z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7898" name="Text Box 31"/>
          <p:cNvSpPr txBox="1">
            <a:spLocks noChangeArrowheads="1"/>
          </p:cNvSpPr>
          <p:nvPr/>
        </p:nvSpPr>
        <p:spPr bwMode="auto">
          <a:xfrm>
            <a:off x="4854575" y="2428875"/>
            <a:ext cx="2492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Corresponding Logic Diagrams</a:t>
            </a:r>
          </a:p>
        </p:txBody>
      </p:sp>
      <p:sp>
        <p:nvSpPr>
          <p:cNvPr id="37899" name="Text Box 33"/>
          <p:cNvSpPr txBox="1">
            <a:spLocks noChangeArrowheads="1"/>
          </p:cNvSpPr>
          <p:nvPr/>
        </p:nvSpPr>
        <p:spPr bwMode="auto">
          <a:xfrm>
            <a:off x="4872038" y="1270000"/>
            <a:ext cx="3719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Equation/Diagram Pair</a:t>
            </a:r>
          </a:p>
        </p:txBody>
      </p:sp>
      <p:grpSp>
        <p:nvGrpSpPr>
          <p:cNvPr id="37900" name="Group 34"/>
          <p:cNvGrpSpPr>
            <a:grpSpLocks/>
          </p:cNvGrpSpPr>
          <p:nvPr/>
        </p:nvGrpSpPr>
        <p:grpSpPr bwMode="auto">
          <a:xfrm>
            <a:off x="5035550" y="1752600"/>
            <a:ext cx="1911350" cy="517525"/>
            <a:chOff x="3172" y="1140"/>
            <a:chExt cx="1204" cy="326"/>
          </a:xfrm>
        </p:grpSpPr>
        <p:sp>
          <p:nvSpPr>
            <p:cNvPr id="37959" name="Line 35"/>
            <p:cNvSpPr>
              <a:spLocks noChangeShapeType="1"/>
            </p:cNvSpPr>
            <p:nvPr/>
          </p:nvSpPr>
          <p:spPr bwMode="auto">
            <a:xfrm flipV="1">
              <a:off x="3942" y="1187"/>
              <a:ext cx="205" cy="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60" name="Rectangle 36"/>
            <p:cNvSpPr>
              <a:spLocks noChangeArrowheads="1"/>
            </p:cNvSpPr>
            <p:nvPr/>
          </p:nvSpPr>
          <p:spPr bwMode="auto">
            <a:xfrm>
              <a:off x="4211" y="1168"/>
              <a:ext cx="165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1" name="Rectangle 37"/>
            <p:cNvSpPr>
              <a:spLocks noChangeArrowheads="1"/>
            </p:cNvSpPr>
            <p:nvPr/>
          </p:nvSpPr>
          <p:spPr bwMode="auto">
            <a:xfrm>
              <a:off x="3964" y="1168"/>
              <a:ext cx="179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2" name="Rectangle 38"/>
            <p:cNvSpPr>
              <a:spLocks noChangeArrowheads="1"/>
            </p:cNvSpPr>
            <p:nvPr/>
          </p:nvSpPr>
          <p:spPr bwMode="auto">
            <a:xfrm>
              <a:off x="3933" y="116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3" name="Rectangle 39"/>
            <p:cNvSpPr>
              <a:spLocks noChangeArrowheads="1"/>
            </p:cNvSpPr>
            <p:nvPr/>
          </p:nvSpPr>
          <p:spPr bwMode="auto">
            <a:xfrm>
              <a:off x="3562" y="1168"/>
              <a:ext cx="241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X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4" name="Rectangle 40"/>
            <p:cNvSpPr>
              <a:spLocks noChangeArrowheads="1"/>
            </p:cNvSpPr>
            <p:nvPr/>
          </p:nvSpPr>
          <p:spPr bwMode="auto">
            <a:xfrm>
              <a:off x="3504" y="116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5" name="Rectangle 41"/>
            <p:cNvSpPr>
              <a:spLocks noChangeArrowheads="1"/>
            </p:cNvSpPr>
            <p:nvPr/>
          </p:nvSpPr>
          <p:spPr bwMode="auto">
            <a:xfrm>
              <a:off x="3314" y="116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6" name="Rectangle 42"/>
            <p:cNvSpPr>
              <a:spLocks noChangeArrowheads="1"/>
            </p:cNvSpPr>
            <p:nvPr/>
          </p:nvSpPr>
          <p:spPr bwMode="auto">
            <a:xfrm>
              <a:off x="3172" y="1168"/>
              <a:ext cx="151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7" name="Rectangle 43"/>
            <p:cNvSpPr>
              <a:spLocks noChangeArrowheads="1"/>
            </p:cNvSpPr>
            <p:nvPr/>
          </p:nvSpPr>
          <p:spPr bwMode="auto">
            <a:xfrm>
              <a:off x="3820" y="1140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68" name="Rectangle 44"/>
            <p:cNvSpPr>
              <a:spLocks noChangeArrowheads="1"/>
            </p:cNvSpPr>
            <p:nvPr/>
          </p:nvSpPr>
          <p:spPr bwMode="auto">
            <a:xfrm>
              <a:off x="3394" y="1140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37901" name="Text Box 46"/>
          <p:cNvSpPr txBox="1">
            <a:spLocks noChangeArrowheads="1"/>
          </p:cNvSpPr>
          <p:nvPr/>
        </p:nvSpPr>
        <p:spPr bwMode="auto">
          <a:xfrm>
            <a:off x="428625" y="1092200"/>
            <a:ext cx="3438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Truth Table (Unique)</a:t>
            </a:r>
          </a:p>
        </p:txBody>
      </p:sp>
      <p:grpSp>
        <p:nvGrpSpPr>
          <p:cNvPr id="37902" name="Group 47"/>
          <p:cNvGrpSpPr>
            <a:grpSpLocks/>
          </p:cNvGrpSpPr>
          <p:nvPr/>
        </p:nvGrpSpPr>
        <p:grpSpPr bwMode="auto">
          <a:xfrm>
            <a:off x="342900" y="1524000"/>
            <a:ext cx="2508250" cy="3314700"/>
            <a:chOff x="568" y="975"/>
            <a:chExt cx="1928" cy="2088"/>
          </a:xfrm>
        </p:grpSpPr>
        <p:sp>
          <p:nvSpPr>
            <p:cNvPr id="37928" name="Rectangle 48"/>
            <p:cNvSpPr>
              <a:spLocks noChangeArrowheads="1"/>
            </p:cNvSpPr>
            <p:nvPr/>
          </p:nvSpPr>
          <p:spPr bwMode="auto">
            <a:xfrm>
              <a:off x="1312" y="2831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7929" name="Rectangle 49"/>
            <p:cNvSpPr>
              <a:spLocks noChangeArrowheads="1"/>
            </p:cNvSpPr>
            <p:nvPr/>
          </p:nvSpPr>
          <p:spPr bwMode="auto">
            <a:xfrm>
              <a:off x="568" y="2831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1 1 1</a:t>
              </a:r>
            </a:p>
          </p:txBody>
        </p:sp>
        <p:sp>
          <p:nvSpPr>
            <p:cNvPr id="37930" name="Rectangle 50"/>
            <p:cNvSpPr>
              <a:spLocks noChangeArrowheads="1"/>
            </p:cNvSpPr>
            <p:nvPr/>
          </p:nvSpPr>
          <p:spPr bwMode="auto">
            <a:xfrm>
              <a:off x="1312" y="2599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7931" name="Rectangle 51"/>
            <p:cNvSpPr>
              <a:spLocks noChangeArrowheads="1"/>
            </p:cNvSpPr>
            <p:nvPr/>
          </p:nvSpPr>
          <p:spPr bwMode="auto">
            <a:xfrm>
              <a:off x="568" y="2599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1 1 0</a:t>
              </a:r>
            </a:p>
          </p:txBody>
        </p:sp>
        <p:sp>
          <p:nvSpPr>
            <p:cNvPr id="37932" name="Rectangle 52"/>
            <p:cNvSpPr>
              <a:spLocks noChangeArrowheads="1"/>
            </p:cNvSpPr>
            <p:nvPr/>
          </p:nvSpPr>
          <p:spPr bwMode="auto">
            <a:xfrm>
              <a:off x="1312" y="2367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7933" name="Rectangle 53"/>
            <p:cNvSpPr>
              <a:spLocks noChangeArrowheads="1"/>
            </p:cNvSpPr>
            <p:nvPr/>
          </p:nvSpPr>
          <p:spPr bwMode="auto">
            <a:xfrm>
              <a:off x="568" y="2367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1 0 1</a:t>
              </a:r>
            </a:p>
          </p:txBody>
        </p:sp>
        <p:sp>
          <p:nvSpPr>
            <p:cNvPr id="37934" name="Rectangle 54"/>
            <p:cNvSpPr>
              <a:spLocks noChangeArrowheads="1"/>
            </p:cNvSpPr>
            <p:nvPr/>
          </p:nvSpPr>
          <p:spPr bwMode="auto">
            <a:xfrm>
              <a:off x="1312" y="2135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7935" name="Rectangle 55"/>
            <p:cNvSpPr>
              <a:spLocks noChangeArrowheads="1"/>
            </p:cNvSpPr>
            <p:nvPr/>
          </p:nvSpPr>
          <p:spPr bwMode="auto">
            <a:xfrm>
              <a:off x="568" y="2135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1 0 0</a:t>
              </a:r>
            </a:p>
          </p:txBody>
        </p:sp>
        <p:sp>
          <p:nvSpPr>
            <p:cNvPr id="37936" name="Rectangle 56"/>
            <p:cNvSpPr>
              <a:spLocks noChangeArrowheads="1"/>
            </p:cNvSpPr>
            <p:nvPr/>
          </p:nvSpPr>
          <p:spPr bwMode="auto">
            <a:xfrm>
              <a:off x="1312" y="1903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37937" name="Rectangle 57"/>
            <p:cNvSpPr>
              <a:spLocks noChangeArrowheads="1"/>
            </p:cNvSpPr>
            <p:nvPr/>
          </p:nvSpPr>
          <p:spPr bwMode="auto">
            <a:xfrm>
              <a:off x="568" y="1903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rgbClr val="6600CC"/>
                  </a:solidFill>
                </a:rPr>
                <a:t>0 1 1</a:t>
              </a:r>
            </a:p>
          </p:txBody>
        </p:sp>
        <p:sp>
          <p:nvSpPr>
            <p:cNvPr id="37938" name="Rectangle 58"/>
            <p:cNvSpPr>
              <a:spLocks noChangeArrowheads="1"/>
            </p:cNvSpPr>
            <p:nvPr/>
          </p:nvSpPr>
          <p:spPr bwMode="auto">
            <a:xfrm>
              <a:off x="1312" y="1671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7939" name="Rectangle 59"/>
            <p:cNvSpPr>
              <a:spLocks noChangeArrowheads="1"/>
            </p:cNvSpPr>
            <p:nvPr/>
          </p:nvSpPr>
          <p:spPr bwMode="auto">
            <a:xfrm>
              <a:off x="568" y="1671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0 1 0</a:t>
              </a:r>
            </a:p>
          </p:txBody>
        </p:sp>
        <p:sp>
          <p:nvSpPr>
            <p:cNvPr id="37940" name="Rectangle 60"/>
            <p:cNvSpPr>
              <a:spLocks noChangeArrowheads="1"/>
            </p:cNvSpPr>
            <p:nvPr/>
          </p:nvSpPr>
          <p:spPr bwMode="auto">
            <a:xfrm>
              <a:off x="1312" y="1439"/>
              <a:ext cx="118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7941" name="Rectangle 61"/>
            <p:cNvSpPr>
              <a:spLocks noChangeArrowheads="1"/>
            </p:cNvSpPr>
            <p:nvPr/>
          </p:nvSpPr>
          <p:spPr bwMode="auto">
            <a:xfrm>
              <a:off x="568" y="1439"/>
              <a:ext cx="744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0 0 1</a:t>
              </a:r>
            </a:p>
          </p:txBody>
        </p:sp>
        <p:sp>
          <p:nvSpPr>
            <p:cNvPr id="37942" name="Rectangle 62"/>
            <p:cNvSpPr>
              <a:spLocks noChangeArrowheads="1"/>
            </p:cNvSpPr>
            <p:nvPr/>
          </p:nvSpPr>
          <p:spPr bwMode="auto">
            <a:xfrm>
              <a:off x="1312" y="1208"/>
              <a:ext cx="11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7943" name="Rectangle 63"/>
            <p:cNvSpPr>
              <a:spLocks noChangeArrowheads="1"/>
            </p:cNvSpPr>
            <p:nvPr/>
          </p:nvSpPr>
          <p:spPr bwMode="auto">
            <a:xfrm>
              <a:off x="568" y="1208"/>
              <a:ext cx="7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0 0 0</a:t>
              </a:r>
            </a:p>
          </p:txBody>
        </p:sp>
        <p:sp>
          <p:nvSpPr>
            <p:cNvPr id="37944" name="Rectangle 64"/>
            <p:cNvSpPr>
              <a:spLocks noChangeArrowheads="1"/>
            </p:cNvSpPr>
            <p:nvPr/>
          </p:nvSpPr>
          <p:spPr bwMode="auto">
            <a:xfrm>
              <a:off x="1312" y="975"/>
              <a:ext cx="118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7945" name="Rectangle 65"/>
            <p:cNvSpPr>
              <a:spLocks noChangeArrowheads="1"/>
            </p:cNvSpPr>
            <p:nvPr/>
          </p:nvSpPr>
          <p:spPr bwMode="auto">
            <a:xfrm>
              <a:off x="568" y="975"/>
              <a:ext cx="7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000">
                  <a:solidFill>
                    <a:schemeClr val="tx1"/>
                  </a:solidFill>
                </a:rPr>
                <a:t>X Y Z</a:t>
              </a:r>
            </a:p>
          </p:txBody>
        </p:sp>
        <p:sp>
          <p:nvSpPr>
            <p:cNvPr id="37946" name="Line 66"/>
            <p:cNvSpPr>
              <a:spLocks noChangeShapeType="1"/>
            </p:cNvSpPr>
            <p:nvPr/>
          </p:nvSpPr>
          <p:spPr bwMode="auto">
            <a:xfrm>
              <a:off x="568" y="1208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7" name="Line 67"/>
            <p:cNvSpPr>
              <a:spLocks noChangeShapeType="1"/>
            </p:cNvSpPr>
            <p:nvPr/>
          </p:nvSpPr>
          <p:spPr bwMode="auto">
            <a:xfrm>
              <a:off x="568" y="1439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8" name="Line 68"/>
            <p:cNvSpPr>
              <a:spLocks noChangeShapeType="1"/>
            </p:cNvSpPr>
            <p:nvPr/>
          </p:nvSpPr>
          <p:spPr bwMode="auto">
            <a:xfrm>
              <a:off x="568" y="1671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49" name="Line 69"/>
            <p:cNvSpPr>
              <a:spLocks noChangeShapeType="1"/>
            </p:cNvSpPr>
            <p:nvPr/>
          </p:nvSpPr>
          <p:spPr bwMode="auto">
            <a:xfrm>
              <a:off x="568" y="1903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0" name="Line 70"/>
            <p:cNvSpPr>
              <a:spLocks noChangeShapeType="1"/>
            </p:cNvSpPr>
            <p:nvPr/>
          </p:nvSpPr>
          <p:spPr bwMode="auto">
            <a:xfrm>
              <a:off x="568" y="2135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1" name="Line 71"/>
            <p:cNvSpPr>
              <a:spLocks noChangeShapeType="1"/>
            </p:cNvSpPr>
            <p:nvPr/>
          </p:nvSpPr>
          <p:spPr bwMode="auto">
            <a:xfrm>
              <a:off x="568" y="2367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2" name="Line 72"/>
            <p:cNvSpPr>
              <a:spLocks noChangeShapeType="1"/>
            </p:cNvSpPr>
            <p:nvPr/>
          </p:nvSpPr>
          <p:spPr bwMode="auto">
            <a:xfrm>
              <a:off x="568" y="2599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3" name="Line 73"/>
            <p:cNvSpPr>
              <a:spLocks noChangeShapeType="1"/>
            </p:cNvSpPr>
            <p:nvPr/>
          </p:nvSpPr>
          <p:spPr bwMode="auto">
            <a:xfrm>
              <a:off x="568" y="2831"/>
              <a:ext cx="192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4" name="Line 74"/>
            <p:cNvSpPr>
              <a:spLocks noChangeShapeType="1"/>
            </p:cNvSpPr>
            <p:nvPr/>
          </p:nvSpPr>
          <p:spPr bwMode="auto">
            <a:xfrm>
              <a:off x="568" y="3063"/>
              <a:ext cx="192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5" name="Line 75"/>
            <p:cNvSpPr>
              <a:spLocks noChangeShapeType="1"/>
            </p:cNvSpPr>
            <p:nvPr/>
          </p:nvSpPr>
          <p:spPr bwMode="auto">
            <a:xfrm>
              <a:off x="568" y="975"/>
              <a:ext cx="0" cy="208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6" name="Line 76"/>
            <p:cNvSpPr>
              <a:spLocks noChangeShapeType="1"/>
            </p:cNvSpPr>
            <p:nvPr/>
          </p:nvSpPr>
          <p:spPr bwMode="auto">
            <a:xfrm>
              <a:off x="1312" y="975"/>
              <a:ext cx="0" cy="20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7" name="Line 77"/>
            <p:cNvSpPr>
              <a:spLocks noChangeShapeType="1"/>
            </p:cNvSpPr>
            <p:nvPr/>
          </p:nvSpPr>
          <p:spPr bwMode="auto">
            <a:xfrm>
              <a:off x="2496" y="975"/>
              <a:ext cx="0" cy="208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58" name="Line 78"/>
            <p:cNvSpPr>
              <a:spLocks noChangeShapeType="1"/>
            </p:cNvSpPr>
            <p:nvPr/>
          </p:nvSpPr>
          <p:spPr bwMode="auto">
            <a:xfrm>
              <a:off x="568" y="975"/>
              <a:ext cx="192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7903" name="Rectangle 80"/>
          <p:cNvSpPr>
            <a:spLocks noChangeArrowheads="1"/>
          </p:cNvSpPr>
          <p:nvPr/>
        </p:nvSpPr>
        <p:spPr bwMode="auto">
          <a:xfrm>
            <a:off x="3535363" y="1579563"/>
            <a:ext cx="63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 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7904" name="Rectangle 86"/>
          <p:cNvSpPr>
            <a:spLocks noChangeArrowheads="1"/>
          </p:cNvSpPr>
          <p:nvPr/>
        </p:nvSpPr>
        <p:spPr bwMode="auto">
          <a:xfrm>
            <a:off x="2028825" y="1555750"/>
            <a:ext cx="920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7905" name="Rectangle 87"/>
          <p:cNvSpPr>
            <a:spLocks noChangeArrowheads="1"/>
          </p:cNvSpPr>
          <p:nvPr/>
        </p:nvSpPr>
        <p:spPr bwMode="auto">
          <a:xfrm>
            <a:off x="2309813" y="1579563"/>
            <a:ext cx="920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7906" name="Rectangle 88"/>
          <p:cNvSpPr>
            <a:spLocks noChangeArrowheads="1"/>
          </p:cNvSpPr>
          <p:nvPr/>
        </p:nvSpPr>
        <p:spPr bwMode="auto">
          <a:xfrm>
            <a:off x="1593850" y="1541463"/>
            <a:ext cx="10080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Output F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7907" name="Text Box 92"/>
          <p:cNvSpPr txBox="1">
            <a:spLocks noChangeArrowheads="1"/>
          </p:cNvSpPr>
          <p:nvPr/>
        </p:nvSpPr>
        <p:spPr bwMode="auto">
          <a:xfrm>
            <a:off x="4433888" y="2827338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7908" name="Text Box 93"/>
          <p:cNvSpPr txBox="1">
            <a:spLocks noChangeArrowheads="1"/>
          </p:cNvSpPr>
          <p:nvPr/>
        </p:nvSpPr>
        <p:spPr bwMode="auto">
          <a:xfrm>
            <a:off x="4425950" y="3513138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37909" name="Text Box 94"/>
          <p:cNvSpPr txBox="1">
            <a:spLocks noChangeArrowheads="1"/>
          </p:cNvSpPr>
          <p:nvPr/>
        </p:nvSpPr>
        <p:spPr bwMode="auto">
          <a:xfrm>
            <a:off x="4413250" y="4044950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37910" name="Text Box 95"/>
          <p:cNvSpPr txBox="1">
            <a:spLocks noChangeArrowheads="1"/>
          </p:cNvSpPr>
          <p:nvPr/>
        </p:nvSpPr>
        <p:spPr bwMode="auto">
          <a:xfrm>
            <a:off x="5741988" y="3509963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7911" name="Text Box 96"/>
          <p:cNvSpPr txBox="1">
            <a:spLocks noChangeArrowheads="1"/>
          </p:cNvSpPr>
          <p:nvPr/>
        </p:nvSpPr>
        <p:spPr bwMode="auto">
          <a:xfrm>
            <a:off x="7119938" y="4111625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7912" name="Text Box 97"/>
          <p:cNvSpPr txBox="1">
            <a:spLocks noChangeArrowheads="1"/>
          </p:cNvSpPr>
          <p:nvPr/>
        </p:nvSpPr>
        <p:spPr bwMode="auto">
          <a:xfrm>
            <a:off x="8337550" y="3487738"/>
            <a:ext cx="21907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37913" name="Rectangle 99"/>
          <p:cNvSpPr>
            <a:spLocks noChangeArrowheads="1"/>
          </p:cNvSpPr>
          <p:nvPr/>
        </p:nvSpPr>
        <p:spPr bwMode="auto">
          <a:xfrm>
            <a:off x="4906963" y="1736725"/>
            <a:ext cx="2292350" cy="577850"/>
          </a:xfrm>
          <a:prstGeom prst="rect">
            <a:avLst/>
          </a:prstGeom>
          <a:solidFill>
            <a:srgbClr val="00FF00">
              <a:alpha val="3411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4" name="AutoShape 104"/>
          <p:cNvSpPr>
            <a:spLocks noChangeArrowheads="1"/>
          </p:cNvSpPr>
          <p:nvPr/>
        </p:nvSpPr>
        <p:spPr bwMode="auto">
          <a:xfrm rot="-5400000">
            <a:off x="6866732" y="2615406"/>
            <a:ext cx="927100" cy="382587"/>
          </a:xfrm>
          <a:prstGeom prst="leftRightArrow">
            <a:avLst>
              <a:gd name="adj1" fmla="val 50000"/>
              <a:gd name="adj2" fmla="val 48465"/>
            </a:avLst>
          </a:prstGeom>
          <a:solidFill>
            <a:srgbClr val="3333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5" name="Line 107"/>
          <p:cNvSpPr>
            <a:spLocks noChangeShapeType="1"/>
          </p:cNvSpPr>
          <p:nvPr/>
        </p:nvSpPr>
        <p:spPr bwMode="auto">
          <a:xfrm flipH="1" flipV="1">
            <a:off x="2903538" y="3708400"/>
            <a:ext cx="1127125" cy="247650"/>
          </a:xfrm>
          <a:prstGeom prst="line">
            <a:avLst/>
          </a:prstGeom>
          <a:noFill/>
          <a:ln w="2857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16" name="Text Box 108"/>
          <p:cNvSpPr txBox="1">
            <a:spLocks noChangeArrowheads="1"/>
          </p:cNvSpPr>
          <p:nvPr/>
        </p:nvSpPr>
        <p:spPr bwMode="auto">
          <a:xfrm>
            <a:off x="334963" y="4900613"/>
            <a:ext cx="2463800" cy="12192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Unique truth table listing function output for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possible input combinations (2</a:t>
            </a:r>
            <a:r>
              <a:rPr lang="en-US" sz="2000" b="0" baseline="3000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= 8)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917" name="AutoShape 111"/>
          <p:cNvSpPr>
            <a:spLocks noChangeArrowheads="1"/>
          </p:cNvSpPr>
          <p:nvPr/>
        </p:nvSpPr>
        <p:spPr bwMode="auto">
          <a:xfrm rot="10800000">
            <a:off x="2862263" y="3451225"/>
            <a:ext cx="866775" cy="231775"/>
          </a:xfrm>
          <a:prstGeom prst="rightArrow">
            <a:avLst>
              <a:gd name="adj1" fmla="val 50000"/>
              <a:gd name="adj2" fmla="val 93493"/>
            </a:avLst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18" name="Text Box 113"/>
          <p:cNvSpPr txBox="1">
            <a:spLocks noChangeArrowheads="1"/>
          </p:cNvSpPr>
          <p:nvPr/>
        </p:nvSpPr>
        <p:spPr bwMode="auto">
          <a:xfrm>
            <a:off x="3984625" y="2454275"/>
            <a:ext cx="682625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Many </a:t>
            </a:r>
          </a:p>
        </p:txBody>
      </p:sp>
      <p:sp>
        <p:nvSpPr>
          <p:cNvPr id="37919" name="Line 114"/>
          <p:cNvSpPr>
            <a:spLocks noChangeShapeType="1"/>
          </p:cNvSpPr>
          <p:nvPr/>
        </p:nvSpPr>
        <p:spPr bwMode="auto">
          <a:xfrm flipH="1" flipV="1">
            <a:off x="2938463" y="3930650"/>
            <a:ext cx="1128712" cy="941388"/>
          </a:xfrm>
          <a:prstGeom prst="line">
            <a:avLst/>
          </a:prstGeom>
          <a:noFill/>
          <a:ln w="2857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20" name="Text Box 116"/>
          <p:cNvSpPr txBox="1">
            <a:spLocks noChangeArrowheads="1"/>
          </p:cNvSpPr>
          <p:nvPr/>
        </p:nvSpPr>
        <p:spPr bwMode="auto">
          <a:xfrm>
            <a:off x="2141538" y="3384550"/>
            <a:ext cx="682625" cy="228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5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Unique </a:t>
            </a:r>
          </a:p>
        </p:txBody>
      </p:sp>
      <p:sp>
        <p:nvSpPr>
          <p:cNvPr id="37921" name="Rectangle 118"/>
          <p:cNvSpPr>
            <a:spLocks noChangeArrowheads="1"/>
          </p:cNvSpPr>
          <p:nvPr/>
        </p:nvSpPr>
        <p:spPr bwMode="auto">
          <a:xfrm rot="-5400000">
            <a:off x="-158750" y="1614488"/>
            <a:ext cx="5302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Inputs</a:t>
            </a:r>
          </a:p>
        </p:txBody>
      </p:sp>
      <p:sp>
        <p:nvSpPr>
          <p:cNvPr id="37922" name="Line 119"/>
          <p:cNvSpPr>
            <a:spLocks noChangeShapeType="1"/>
          </p:cNvSpPr>
          <p:nvPr/>
        </p:nvSpPr>
        <p:spPr bwMode="auto">
          <a:xfrm>
            <a:off x="242888" y="1724025"/>
            <a:ext cx="31273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23" name="Text Box 120"/>
          <p:cNvSpPr txBox="1">
            <a:spLocks noChangeArrowheads="1"/>
          </p:cNvSpPr>
          <p:nvPr/>
        </p:nvSpPr>
        <p:spPr bwMode="auto">
          <a:xfrm>
            <a:off x="7483475" y="2127250"/>
            <a:ext cx="1660525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4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One-to-one correspondence between the equation and the logic diagram</a:t>
            </a:r>
          </a:p>
        </p:txBody>
      </p:sp>
      <p:sp>
        <p:nvSpPr>
          <p:cNvPr id="37924" name="AutoShape 122"/>
          <p:cNvSpPr>
            <a:spLocks noChangeArrowheads="1"/>
          </p:cNvSpPr>
          <p:nvPr/>
        </p:nvSpPr>
        <p:spPr bwMode="auto">
          <a:xfrm>
            <a:off x="2879725" y="2509838"/>
            <a:ext cx="1052513" cy="231775"/>
          </a:xfrm>
          <a:prstGeom prst="rightArrow">
            <a:avLst>
              <a:gd name="adj1" fmla="val 50000"/>
              <a:gd name="adj2" fmla="val 113527"/>
            </a:avLst>
          </a:prstGeom>
          <a:solidFill>
            <a:srgbClr val="0080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25" name="Text Box 123"/>
          <p:cNvSpPr txBox="1">
            <a:spLocks noChangeArrowheads="1"/>
          </p:cNvSpPr>
          <p:nvPr/>
        </p:nvSpPr>
        <p:spPr bwMode="auto">
          <a:xfrm>
            <a:off x="2897188" y="2114550"/>
            <a:ext cx="10318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Design</a:t>
            </a:r>
          </a:p>
        </p:txBody>
      </p:sp>
      <p:sp>
        <p:nvSpPr>
          <p:cNvPr id="37926" name="Text Box 124"/>
          <p:cNvSpPr txBox="1">
            <a:spLocks noChangeArrowheads="1"/>
          </p:cNvSpPr>
          <p:nvPr/>
        </p:nvSpPr>
        <p:spPr bwMode="auto">
          <a:xfrm>
            <a:off x="2803525" y="3094038"/>
            <a:ext cx="1144588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Analyze</a:t>
            </a:r>
          </a:p>
        </p:txBody>
      </p:sp>
      <p:sp>
        <p:nvSpPr>
          <p:cNvPr id="37927" name="Text Box 125"/>
          <p:cNvSpPr txBox="1">
            <a:spLocks noChangeArrowheads="1"/>
          </p:cNvSpPr>
          <p:nvPr/>
        </p:nvSpPr>
        <p:spPr bwMode="auto">
          <a:xfrm>
            <a:off x="4132263" y="4670425"/>
            <a:ext cx="464343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996633"/>
                </a:solidFill>
                <a:latin typeface="Arial" pitchFamily="34" charset="0"/>
                <a:cs typeface="Arial" pitchFamily="34" charset="0"/>
              </a:rPr>
              <a:t>Other possible Equation/Diagram Pairs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7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7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7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7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C347EA5-5C80-4E71-B1B7-CEC7BB0A9071}" type="slidenum">
              <a:rPr lang="en-US"/>
              <a:pPr/>
              <a:t>15</a:t>
            </a:fld>
            <a:endParaRPr lang="en-US"/>
          </a:p>
        </p:txBody>
      </p:sp>
      <p:grpSp>
        <p:nvGrpSpPr>
          <p:cNvPr id="38915" name="Group 2"/>
          <p:cNvGrpSpPr>
            <a:grpSpLocks/>
          </p:cNvGrpSpPr>
          <p:nvPr/>
        </p:nvGrpSpPr>
        <p:grpSpPr bwMode="auto">
          <a:xfrm>
            <a:off x="504825" y="1744663"/>
            <a:ext cx="190500" cy="1828800"/>
            <a:chOff x="223" y="1602"/>
            <a:chExt cx="120" cy="1152"/>
          </a:xfrm>
        </p:grpSpPr>
        <p:sp>
          <p:nvSpPr>
            <p:cNvPr id="39053" name="Rectangle 3"/>
            <p:cNvSpPr>
              <a:spLocks noChangeArrowheads="1"/>
            </p:cNvSpPr>
            <p:nvPr/>
          </p:nvSpPr>
          <p:spPr bwMode="auto">
            <a:xfrm>
              <a:off x="223" y="160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1.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4" name="Rectangle 4"/>
            <p:cNvSpPr>
              <a:spLocks noChangeArrowheads="1"/>
            </p:cNvSpPr>
            <p:nvPr/>
          </p:nvSpPr>
          <p:spPr bwMode="auto">
            <a:xfrm>
              <a:off x="223" y="184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3.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5" name="Rectangle 5"/>
            <p:cNvSpPr>
              <a:spLocks noChangeArrowheads="1"/>
            </p:cNvSpPr>
            <p:nvPr/>
          </p:nvSpPr>
          <p:spPr bwMode="auto">
            <a:xfrm>
              <a:off x="223" y="208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5.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6" name="Rectangle 6"/>
            <p:cNvSpPr>
              <a:spLocks noChangeArrowheads="1"/>
            </p:cNvSpPr>
            <p:nvPr/>
          </p:nvSpPr>
          <p:spPr bwMode="auto">
            <a:xfrm>
              <a:off x="223" y="232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7.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7" name="Rectangle 7"/>
            <p:cNvSpPr>
              <a:spLocks noChangeArrowheads="1"/>
            </p:cNvSpPr>
            <p:nvPr/>
          </p:nvSpPr>
          <p:spPr bwMode="auto">
            <a:xfrm>
              <a:off x="223" y="256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9.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</p:grpSp>
      <p:sp>
        <p:nvSpPr>
          <p:cNvPr id="38916" name="Rectangle 9"/>
          <p:cNvSpPr>
            <a:spLocks noChangeArrowheads="1"/>
          </p:cNvSpPr>
          <p:nvPr/>
        </p:nvSpPr>
        <p:spPr bwMode="auto">
          <a:xfrm>
            <a:off x="4073525" y="3702050"/>
            <a:ext cx="31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00"/>
                </a:solidFill>
              </a:rPr>
              <a:t>11.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8917" name="Rectangle 10"/>
          <p:cNvSpPr>
            <a:spLocks noChangeArrowheads="1"/>
          </p:cNvSpPr>
          <p:nvPr/>
        </p:nvSpPr>
        <p:spPr bwMode="auto">
          <a:xfrm>
            <a:off x="4664075" y="4129088"/>
            <a:ext cx="31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00"/>
                </a:solidFill>
              </a:rPr>
              <a:t>13.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8918" name="Rectangle 11"/>
          <p:cNvSpPr>
            <a:spLocks noChangeArrowheads="1"/>
          </p:cNvSpPr>
          <p:nvPr/>
        </p:nvSpPr>
        <p:spPr bwMode="auto">
          <a:xfrm>
            <a:off x="4073525" y="4465638"/>
            <a:ext cx="31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660066"/>
                </a:solidFill>
              </a:rPr>
              <a:t>15</a:t>
            </a:r>
            <a:r>
              <a:rPr lang="en-US" sz="2000" b="0">
                <a:solidFill>
                  <a:srgbClr val="CC3300"/>
                </a:solidFill>
              </a:rPr>
              <a:t>.</a:t>
            </a:r>
          </a:p>
        </p:txBody>
      </p:sp>
      <p:sp>
        <p:nvSpPr>
          <p:cNvPr id="38919" name="Rectangle 12"/>
          <p:cNvSpPr>
            <a:spLocks noChangeArrowheads="1"/>
          </p:cNvSpPr>
          <p:nvPr/>
        </p:nvSpPr>
        <p:spPr bwMode="auto">
          <a:xfrm>
            <a:off x="4073525" y="4846638"/>
            <a:ext cx="31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00"/>
                </a:solidFill>
              </a:rPr>
              <a:t>17.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8920" name="Rectangle 13"/>
          <p:cNvSpPr>
            <a:spLocks noChangeArrowheads="1"/>
          </p:cNvSpPr>
          <p:nvPr/>
        </p:nvSpPr>
        <p:spPr bwMode="auto">
          <a:xfrm>
            <a:off x="8672513" y="3689350"/>
            <a:ext cx="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endParaRPr lang="en-US" sz="2000" b="0">
              <a:solidFill>
                <a:schemeClr val="tx1"/>
              </a:solidFill>
            </a:endParaRPr>
          </a:p>
        </p:txBody>
      </p:sp>
      <p:grpSp>
        <p:nvGrpSpPr>
          <p:cNvPr id="38921" name="Group 14"/>
          <p:cNvGrpSpPr>
            <a:grpSpLocks/>
          </p:cNvGrpSpPr>
          <p:nvPr/>
        </p:nvGrpSpPr>
        <p:grpSpPr bwMode="auto">
          <a:xfrm>
            <a:off x="7467600" y="3714750"/>
            <a:ext cx="1420813" cy="1423988"/>
            <a:chOff x="4704" y="2843"/>
            <a:chExt cx="895" cy="897"/>
          </a:xfrm>
        </p:grpSpPr>
        <p:sp>
          <p:nvSpPr>
            <p:cNvPr id="39047" name="Rectangle 15"/>
            <p:cNvSpPr>
              <a:spLocks noChangeArrowheads="1"/>
            </p:cNvSpPr>
            <p:nvPr/>
          </p:nvSpPr>
          <p:spPr bwMode="auto">
            <a:xfrm>
              <a:off x="4704" y="2843"/>
              <a:ext cx="86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Commutative</a:t>
              </a:r>
            </a:p>
          </p:txBody>
        </p:sp>
        <p:sp>
          <p:nvSpPr>
            <p:cNvPr id="39048" name="Rectangle 16"/>
            <p:cNvSpPr>
              <a:spLocks noChangeArrowheads="1"/>
            </p:cNvSpPr>
            <p:nvPr/>
          </p:nvSpPr>
          <p:spPr bwMode="auto">
            <a:xfrm>
              <a:off x="4825" y="3067"/>
              <a:ext cx="745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Associative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49" name="Rectangle 17"/>
            <p:cNvSpPr>
              <a:spLocks noChangeArrowheads="1"/>
            </p:cNvSpPr>
            <p:nvPr/>
          </p:nvSpPr>
          <p:spPr bwMode="auto">
            <a:xfrm>
              <a:off x="4833" y="3308"/>
              <a:ext cx="76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Distributive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0" name="Rectangle 18"/>
            <p:cNvSpPr>
              <a:spLocks noChangeArrowheads="1"/>
            </p:cNvSpPr>
            <p:nvPr/>
          </p:nvSpPr>
          <p:spPr bwMode="auto">
            <a:xfrm>
              <a:off x="4837" y="3548"/>
              <a:ext cx="69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DeMorgan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1" name="Rectangle 19"/>
            <p:cNvSpPr>
              <a:spLocks noChangeArrowheads="1"/>
            </p:cNvSpPr>
            <p:nvPr/>
          </p:nvSpPr>
          <p:spPr bwMode="auto">
            <a:xfrm>
              <a:off x="5498" y="3548"/>
              <a:ext cx="5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’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52" name="Rectangle 20"/>
            <p:cNvSpPr>
              <a:spLocks noChangeArrowheads="1"/>
            </p:cNvSpPr>
            <p:nvPr/>
          </p:nvSpPr>
          <p:spPr bwMode="auto">
            <a:xfrm>
              <a:off x="5537" y="3548"/>
              <a:ext cx="6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s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</p:grpSp>
      <p:sp>
        <p:nvSpPr>
          <p:cNvPr id="38922" name="Rectangle 21"/>
          <p:cNvSpPr>
            <a:spLocks noChangeArrowheads="1"/>
          </p:cNvSpPr>
          <p:nvPr/>
        </p:nvSpPr>
        <p:spPr bwMode="auto">
          <a:xfrm>
            <a:off x="0" y="1566863"/>
            <a:ext cx="8767763" cy="25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3" name="Rectangle 22"/>
          <p:cNvSpPr>
            <a:spLocks noChangeArrowheads="1"/>
          </p:cNvSpPr>
          <p:nvPr/>
        </p:nvSpPr>
        <p:spPr bwMode="auto">
          <a:xfrm>
            <a:off x="174625" y="3651250"/>
            <a:ext cx="8767763" cy="2698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endParaRPr lang="en-US" sz="2400" b="0">
              <a:solidFill>
                <a:schemeClr val="hlink"/>
              </a:solidFill>
            </a:endParaRPr>
          </a:p>
        </p:txBody>
      </p:sp>
      <p:sp>
        <p:nvSpPr>
          <p:cNvPr id="38924" name="Rectangle 23"/>
          <p:cNvSpPr>
            <a:spLocks noChangeArrowheads="1"/>
          </p:cNvSpPr>
          <p:nvPr/>
        </p:nvSpPr>
        <p:spPr bwMode="auto">
          <a:xfrm>
            <a:off x="174625" y="5334000"/>
            <a:ext cx="8767763" cy="42863"/>
          </a:xfrm>
          <a:prstGeom prst="rect">
            <a:avLst/>
          </a:prstGeom>
          <a:solidFill>
            <a:schemeClr val="hlink"/>
          </a:solidFill>
          <a:ln w="19050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endParaRPr lang="en-US" sz="2400" b="0">
              <a:solidFill>
                <a:schemeClr val="hlink"/>
              </a:solidFill>
            </a:endParaRPr>
          </a:p>
        </p:txBody>
      </p:sp>
      <p:grpSp>
        <p:nvGrpSpPr>
          <p:cNvPr id="38925" name="Group 24"/>
          <p:cNvGrpSpPr>
            <a:grpSpLocks/>
          </p:cNvGrpSpPr>
          <p:nvPr/>
        </p:nvGrpSpPr>
        <p:grpSpPr bwMode="auto">
          <a:xfrm>
            <a:off x="4081463" y="1744663"/>
            <a:ext cx="190500" cy="1447800"/>
            <a:chOff x="2571" y="1602"/>
            <a:chExt cx="120" cy="912"/>
          </a:xfrm>
        </p:grpSpPr>
        <p:sp>
          <p:nvSpPr>
            <p:cNvPr id="39043" name="Rectangle 25"/>
            <p:cNvSpPr>
              <a:spLocks noChangeArrowheads="1"/>
            </p:cNvSpPr>
            <p:nvPr/>
          </p:nvSpPr>
          <p:spPr bwMode="auto">
            <a:xfrm>
              <a:off x="2571" y="160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2.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44" name="Rectangle 26"/>
            <p:cNvSpPr>
              <a:spLocks noChangeArrowheads="1"/>
            </p:cNvSpPr>
            <p:nvPr/>
          </p:nvSpPr>
          <p:spPr bwMode="auto">
            <a:xfrm>
              <a:off x="2571" y="184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4.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45" name="Rectangle 27"/>
            <p:cNvSpPr>
              <a:spLocks noChangeArrowheads="1"/>
            </p:cNvSpPr>
            <p:nvPr/>
          </p:nvSpPr>
          <p:spPr bwMode="auto">
            <a:xfrm>
              <a:off x="2571" y="208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6.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46" name="Rectangle 28"/>
            <p:cNvSpPr>
              <a:spLocks noChangeArrowheads="1"/>
            </p:cNvSpPr>
            <p:nvPr/>
          </p:nvSpPr>
          <p:spPr bwMode="auto">
            <a:xfrm>
              <a:off x="2571" y="2322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8.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38926" name="Group 29"/>
          <p:cNvGrpSpPr>
            <a:grpSpLocks/>
          </p:cNvGrpSpPr>
          <p:nvPr/>
        </p:nvGrpSpPr>
        <p:grpSpPr bwMode="auto">
          <a:xfrm>
            <a:off x="4556125" y="1744663"/>
            <a:ext cx="942975" cy="1443037"/>
            <a:chOff x="2870" y="1602"/>
            <a:chExt cx="594" cy="909"/>
          </a:xfrm>
        </p:grpSpPr>
        <p:sp>
          <p:nvSpPr>
            <p:cNvPr id="39027" name="Rectangle 30"/>
            <p:cNvSpPr>
              <a:spLocks noChangeArrowheads="1"/>
            </p:cNvSpPr>
            <p:nvPr/>
          </p:nvSpPr>
          <p:spPr bwMode="auto">
            <a:xfrm>
              <a:off x="2876" y="160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28" name="Rectangle 31"/>
            <p:cNvSpPr>
              <a:spLocks noChangeArrowheads="1"/>
            </p:cNvSpPr>
            <p:nvPr/>
          </p:nvSpPr>
          <p:spPr bwMode="auto">
            <a:xfrm>
              <a:off x="3039" y="1602"/>
              <a:ext cx="13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 baseline="30000">
                  <a:solidFill>
                    <a:srgbClr val="000000"/>
                  </a:solidFill>
                </a:rPr>
                <a:t>.</a:t>
              </a:r>
              <a:r>
                <a:rPr lang="en-US" sz="1900">
                  <a:solidFill>
                    <a:srgbClr val="000000"/>
                  </a:solidFill>
                </a:rPr>
                <a:t> 1</a:t>
              </a:r>
            </a:p>
          </p:txBody>
        </p:sp>
        <p:sp>
          <p:nvSpPr>
            <p:cNvPr id="39029" name="Rectangle 32"/>
            <p:cNvSpPr>
              <a:spLocks noChangeArrowheads="1"/>
            </p:cNvSpPr>
            <p:nvPr/>
          </p:nvSpPr>
          <p:spPr bwMode="auto">
            <a:xfrm>
              <a:off x="3363" y="160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0" name="Rectangle 33"/>
            <p:cNvSpPr>
              <a:spLocks noChangeArrowheads="1"/>
            </p:cNvSpPr>
            <p:nvPr/>
          </p:nvSpPr>
          <p:spPr bwMode="auto">
            <a:xfrm>
              <a:off x="3230" y="160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1" name="Rectangle 34"/>
            <p:cNvSpPr>
              <a:spLocks noChangeArrowheads="1"/>
            </p:cNvSpPr>
            <p:nvPr/>
          </p:nvSpPr>
          <p:spPr bwMode="auto">
            <a:xfrm>
              <a:off x="2876" y="184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2" name="Rectangle 35"/>
            <p:cNvSpPr>
              <a:spLocks noChangeArrowheads="1"/>
            </p:cNvSpPr>
            <p:nvPr/>
          </p:nvSpPr>
          <p:spPr bwMode="auto">
            <a:xfrm>
              <a:off x="3009" y="1842"/>
              <a:ext cx="17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 </a:t>
              </a:r>
              <a:r>
                <a:rPr lang="en-US" sz="1800" baseline="30000">
                  <a:solidFill>
                    <a:srgbClr val="000000"/>
                  </a:solidFill>
                </a:rPr>
                <a:t>.</a:t>
              </a:r>
              <a:r>
                <a:rPr lang="en-US" sz="1900">
                  <a:solidFill>
                    <a:srgbClr val="000000"/>
                  </a:solidFill>
                </a:rPr>
                <a:t> 0</a:t>
              </a:r>
            </a:p>
          </p:txBody>
        </p:sp>
        <p:sp>
          <p:nvSpPr>
            <p:cNvPr id="39033" name="Rectangle 36"/>
            <p:cNvSpPr>
              <a:spLocks noChangeArrowheads="1"/>
            </p:cNvSpPr>
            <p:nvPr/>
          </p:nvSpPr>
          <p:spPr bwMode="auto">
            <a:xfrm>
              <a:off x="3364" y="1842"/>
              <a:ext cx="7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0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4" name="Rectangle 37"/>
            <p:cNvSpPr>
              <a:spLocks noChangeArrowheads="1"/>
            </p:cNvSpPr>
            <p:nvPr/>
          </p:nvSpPr>
          <p:spPr bwMode="auto">
            <a:xfrm>
              <a:off x="3238" y="184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5" name="Rectangle 38"/>
            <p:cNvSpPr>
              <a:spLocks noChangeArrowheads="1"/>
            </p:cNvSpPr>
            <p:nvPr/>
          </p:nvSpPr>
          <p:spPr bwMode="auto">
            <a:xfrm>
              <a:off x="2878" y="2085"/>
              <a:ext cx="288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 </a:t>
              </a:r>
              <a:r>
                <a:rPr lang="en-US" sz="1800" baseline="30000">
                  <a:solidFill>
                    <a:srgbClr val="000000"/>
                  </a:solidFill>
                </a:rPr>
                <a:t>. </a:t>
              </a: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6" name="Rectangle 39"/>
            <p:cNvSpPr>
              <a:spLocks noChangeArrowheads="1"/>
            </p:cNvSpPr>
            <p:nvPr/>
          </p:nvSpPr>
          <p:spPr bwMode="auto">
            <a:xfrm>
              <a:off x="3353" y="208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7" name="Rectangle 40"/>
            <p:cNvSpPr>
              <a:spLocks noChangeArrowheads="1"/>
            </p:cNvSpPr>
            <p:nvPr/>
          </p:nvSpPr>
          <p:spPr bwMode="auto">
            <a:xfrm>
              <a:off x="3229" y="208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8" name="Rectangle 41"/>
            <p:cNvSpPr>
              <a:spLocks noChangeArrowheads="1"/>
            </p:cNvSpPr>
            <p:nvPr/>
          </p:nvSpPr>
          <p:spPr bwMode="auto">
            <a:xfrm>
              <a:off x="3362" y="2322"/>
              <a:ext cx="7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0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39" name="Rectangle 42"/>
            <p:cNvSpPr>
              <a:spLocks noChangeArrowheads="1"/>
            </p:cNvSpPr>
            <p:nvPr/>
          </p:nvSpPr>
          <p:spPr bwMode="auto">
            <a:xfrm>
              <a:off x="3229" y="232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grpSp>
          <p:nvGrpSpPr>
            <p:cNvPr id="39040" name="Group 43"/>
            <p:cNvGrpSpPr>
              <a:grpSpLocks/>
            </p:cNvGrpSpPr>
            <p:nvPr/>
          </p:nvGrpSpPr>
          <p:grpSpPr bwMode="auto">
            <a:xfrm>
              <a:off x="2870" y="2324"/>
              <a:ext cx="314" cy="182"/>
              <a:chOff x="2870" y="2324"/>
              <a:chExt cx="314" cy="182"/>
            </a:xfrm>
          </p:grpSpPr>
          <p:sp>
            <p:nvSpPr>
              <p:cNvPr id="39041" name="Rectangle 44"/>
              <p:cNvSpPr>
                <a:spLocks noChangeArrowheads="1"/>
              </p:cNvSpPr>
              <p:nvPr/>
            </p:nvSpPr>
            <p:spPr bwMode="auto">
              <a:xfrm>
                <a:off x="2870" y="2324"/>
                <a:ext cx="288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sz="1900" i="1">
                    <a:solidFill>
                      <a:srgbClr val="000000"/>
                    </a:solidFill>
                  </a:rPr>
                  <a:t>X </a:t>
                </a:r>
                <a:r>
                  <a:rPr lang="en-US" sz="1800" baseline="30000">
                    <a:solidFill>
                      <a:srgbClr val="000000"/>
                    </a:solidFill>
                  </a:rPr>
                  <a:t>. </a:t>
                </a:r>
                <a:r>
                  <a:rPr lang="en-US" sz="1900" i="1">
                    <a:solidFill>
                      <a:srgbClr val="000000"/>
                    </a:solidFill>
                  </a:rPr>
                  <a:t>X</a:t>
                </a:r>
              </a:p>
            </p:txBody>
          </p:sp>
          <p:sp>
            <p:nvSpPr>
              <p:cNvPr id="39042" name="Rectangle 45"/>
              <p:cNvSpPr>
                <a:spLocks noChangeArrowheads="1"/>
              </p:cNvSpPr>
              <p:nvPr/>
            </p:nvSpPr>
            <p:spPr bwMode="auto">
              <a:xfrm>
                <a:off x="3086" y="2327"/>
                <a:ext cx="98" cy="7"/>
              </a:xfrm>
              <a:prstGeom prst="rect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8927" name="Rectangle 46"/>
          <p:cNvSpPr>
            <a:spLocks noChangeArrowheads="1"/>
          </p:cNvSpPr>
          <p:nvPr/>
        </p:nvSpPr>
        <p:spPr bwMode="auto">
          <a:xfrm>
            <a:off x="858838" y="4856163"/>
            <a:ext cx="4762" cy="1111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8" name="Rectangle 47"/>
          <p:cNvSpPr>
            <a:spLocks noChangeArrowheads="1"/>
          </p:cNvSpPr>
          <p:nvPr/>
        </p:nvSpPr>
        <p:spPr bwMode="auto">
          <a:xfrm>
            <a:off x="1652588" y="4856163"/>
            <a:ext cx="3175" cy="1111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29" name="Rectangle 48"/>
          <p:cNvSpPr>
            <a:spLocks noGrp="1" noChangeArrowheads="1"/>
          </p:cNvSpPr>
          <p:nvPr>
            <p:ph type="title"/>
          </p:nvPr>
        </p:nvSpPr>
        <p:spPr>
          <a:xfrm>
            <a:off x="501650" y="477838"/>
            <a:ext cx="7772400" cy="665162"/>
          </a:xfrm>
        </p:spPr>
        <p:txBody>
          <a:bodyPr/>
          <a:lstStyle/>
          <a:p>
            <a:r>
              <a:rPr lang="en-US" b="0" smtClean="0">
                <a:solidFill>
                  <a:srgbClr val="000066"/>
                </a:solidFill>
              </a:rPr>
              <a:t>Boolean Algebra Identities</a:t>
            </a:r>
          </a:p>
        </p:txBody>
      </p:sp>
      <p:grpSp>
        <p:nvGrpSpPr>
          <p:cNvPr id="38930" name="Group 50"/>
          <p:cNvGrpSpPr>
            <a:grpSpLocks/>
          </p:cNvGrpSpPr>
          <p:nvPr/>
        </p:nvGrpSpPr>
        <p:grpSpPr bwMode="auto">
          <a:xfrm>
            <a:off x="344488" y="3702050"/>
            <a:ext cx="336550" cy="1449388"/>
            <a:chOff x="137" y="2835"/>
            <a:chExt cx="212" cy="913"/>
          </a:xfrm>
        </p:grpSpPr>
        <p:sp>
          <p:nvSpPr>
            <p:cNvPr id="39023" name="Rectangle 51"/>
            <p:cNvSpPr>
              <a:spLocks noChangeArrowheads="1"/>
            </p:cNvSpPr>
            <p:nvPr/>
          </p:nvSpPr>
          <p:spPr bwMode="auto">
            <a:xfrm>
              <a:off x="137" y="2835"/>
              <a:ext cx="2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10.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24" name="Rectangle 52"/>
            <p:cNvSpPr>
              <a:spLocks noChangeArrowheads="1"/>
            </p:cNvSpPr>
            <p:nvPr/>
          </p:nvSpPr>
          <p:spPr bwMode="auto">
            <a:xfrm>
              <a:off x="149" y="3075"/>
              <a:ext cx="2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12.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25" name="Rectangle 53"/>
            <p:cNvSpPr>
              <a:spLocks noChangeArrowheads="1"/>
            </p:cNvSpPr>
            <p:nvPr/>
          </p:nvSpPr>
          <p:spPr bwMode="auto">
            <a:xfrm>
              <a:off x="149" y="3316"/>
              <a:ext cx="2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14.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39026" name="Rectangle 54"/>
            <p:cNvSpPr>
              <a:spLocks noChangeArrowheads="1"/>
            </p:cNvSpPr>
            <p:nvPr/>
          </p:nvSpPr>
          <p:spPr bwMode="auto">
            <a:xfrm>
              <a:off x="149" y="3556"/>
              <a:ext cx="20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2000" b="0">
                  <a:solidFill>
                    <a:srgbClr val="000000"/>
                  </a:solidFill>
                </a:rPr>
                <a:t>16.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</p:grpSp>
      <p:sp>
        <p:nvSpPr>
          <p:cNvPr id="38931" name="Rectangle 56"/>
          <p:cNvSpPr>
            <a:spLocks noChangeArrowheads="1"/>
          </p:cNvSpPr>
          <p:nvPr/>
        </p:nvSpPr>
        <p:spPr bwMode="auto">
          <a:xfrm>
            <a:off x="777875" y="3730625"/>
            <a:ext cx="596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 + 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2" name="Rectangle 57"/>
          <p:cNvSpPr>
            <a:spLocks noChangeArrowheads="1"/>
          </p:cNvSpPr>
          <p:nvPr/>
        </p:nvSpPr>
        <p:spPr bwMode="auto">
          <a:xfrm>
            <a:off x="1636713" y="3730625"/>
            <a:ext cx="596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Y + X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3" name="Rectangle 58"/>
          <p:cNvSpPr>
            <a:spLocks noChangeArrowheads="1"/>
          </p:cNvSpPr>
          <p:nvPr/>
        </p:nvSpPr>
        <p:spPr bwMode="auto">
          <a:xfrm>
            <a:off x="1457325" y="3725863"/>
            <a:ext cx="142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00"/>
                </a:solidFill>
              </a:rPr>
              <a:t>=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38934" name="Rectangle 59"/>
          <p:cNvSpPr>
            <a:spLocks noChangeArrowheads="1"/>
          </p:cNvSpPr>
          <p:nvPr/>
        </p:nvSpPr>
        <p:spPr bwMode="auto">
          <a:xfrm>
            <a:off x="1738313" y="4102100"/>
            <a:ext cx="765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en-US" sz="2000" i="1">
                <a:solidFill>
                  <a:srgbClr val="000000"/>
                </a:solidFill>
              </a:rPr>
              <a:t>X + Y</a:t>
            </a:r>
            <a:r>
              <a:rPr lang="en-US" sz="2000">
                <a:solidFill>
                  <a:srgbClr val="000000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5" name="Rectangle 60"/>
          <p:cNvSpPr>
            <a:spLocks noChangeArrowheads="1"/>
          </p:cNvSpPr>
          <p:nvPr/>
        </p:nvSpPr>
        <p:spPr bwMode="auto">
          <a:xfrm>
            <a:off x="2786063" y="4102100"/>
            <a:ext cx="15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Z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6" name="Rectangle 61"/>
          <p:cNvSpPr>
            <a:spLocks noChangeArrowheads="1"/>
          </p:cNvSpPr>
          <p:nvPr/>
        </p:nvSpPr>
        <p:spPr bwMode="auto">
          <a:xfrm>
            <a:off x="2576513" y="4110038"/>
            <a:ext cx="1444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+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7" name="Rectangle 62"/>
          <p:cNvSpPr>
            <a:spLocks noChangeArrowheads="1"/>
          </p:cNvSpPr>
          <p:nvPr/>
        </p:nvSpPr>
        <p:spPr bwMode="auto">
          <a:xfrm>
            <a:off x="3122613" y="4102100"/>
            <a:ext cx="7445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 X + </a:t>
            </a: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en-US" sz="2000" i="1">
                <a:solidFill>
                  <a:srgbClr val="000000"/>
                </a:solidFill>
              </a:rPr>
              <a:t>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8" name="Rectangle 63"/>
          <p:cNvSpPr>
            <a:spLocks noChangeArrowheads="1"/>
          </p:cNvSpPr>
          <p:nvPr/>
        </p:nvSpPr>
        <p:spPr bwMode="auto">
          <a:xfrm>
            <a:off x="4186238" y="4102100"/>
            <a:ext cx="239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Z</a:t>
            </a:r>
            <a:r>
              <a:rPr lang="en-US" sz="2000">
                <a:solidFill>
                  <a:srgbClr val="000000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39" name="Rectangle 64"/>
          <p:cNvSpPr>
            <a:spLocks noChangeArrowheads="1"/>
          </p:cNvSpPr>
          <p:nvPr/>
        </p:nvSpPr>
        <p:spPr bwMode="auto">
          <a:xfrm>
            <a:off x="3976688" y="4110038"/>
            <a:ext cx="1444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+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0" name="Rectangle 65"/>
          <p:cNvSpPr>
            <a:spLocks noChangeArrowheads="1"/>
          </p:cNvSpPr>
          <p:nvPr/>
        </p:nvSpPr>
        <p:spPr bwMode="auto">
          <a:xfrm>
            <a:off x="3005138" y="4110038"/>
            <a:ext cx="1444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1" name="Rectangle 66"/>
          <p:cNvSpPr>
            <a:spLocks noChangeArrowheads="1"/>
          </p:cNvSpPr>
          <p:nvPr/>
        </p:nvSpPr>
        <p:spPr bwMode="auto">
          <a:xfrm>
            <a:off x="773113" y="4441825"/>
            <a:ext cx="6175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</a:t>
            </a: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en-US" sz="2000" i="1">
                <a:solidFill>
                  <a:srgbClr val="000000"/>
                </a:solidFill>
              </a:rPr>
              <a:t>Y +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2" name="Rectangle 67"/>
          <p:cNvSpPr>
            <a:spLocks noChangeArrowheads="1"/>
          </p:cNvSpPr>
          <p:nvPr/>
        </p:nvSpPr>
        <p:spPr bwMode="auto">
          <a:xfrm>
            <a:off x="1404938" y="4441825"/>
            <a:ext cx="303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 Z</a:t>
            </a:r>
            <a:r>
              <a:rPr lang="en-US" sz="2000">
                <a:solidFill>
                  <a:srgbClr val="000000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3" name="Rectangle 68"/>
          <p:cNvSpPr>
            <a:spLocks noChangeArrowheads="1"/>
          </p:cNvSpPr>
          <p:nvPr/>
        </p:nvSpPr>
        <p:spPr bwMode="auto">
          <a:xfrm>
            <a:off x="2036763" y="4441825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4" name="Rectangle 69"/>
          <p:cNvSpPr>
            <a:spLocks noChangeArrowheads="1"/>
          </p:cNvSpPr>
          <p:nvPr/>
        </p:nvSpPr>
        <p:spPr bwMode="auto">
          <a:xfrm>
            <a:off x="2571750" y="4441825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XZ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5" name="Rectangle 70"/>
          <p:cNvSpPr>
            <a:spLocks noChangeArrowheads="1"/>
          </p:cNvSpPr>
          <p:nvPr/>
        </p:nvSpPr>
        <p:spPr bwMode="auto">
          <a:xfrm>
            <a:off x="2387600" y="4449763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+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6" name="Rectangle 71"/>
          <p:cNvSpPr>
            <a:spLocks noChangeArrowheads="1"/>
          </p:cNvSpPr>
          <p:nvPr/>
        </p:nvSpPr>
        <p:spPr bwMode="auto">
          <a:xfrm>
            <a:off x="1812925" y="4449763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7" name="Rectangle 72"/>
          <p:cNvSpPr>
            <a:spLocks noChangeArrowheads="1"/>
          </p:cNvSpPr>
          <p:nvPr/>
        </p:nvSpPr>
        <p:spPr bwMode="auto">
          <a:xfrm>
            <a:off x="769938" y="4851400"/>
            <a:ext cx="596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 + 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48" name="Rectangle 73"/>
          <p:cNvSpPr>
            <a:spLocks noChangeArrowheads="1"/>
          </p:cNvSpPr>
          <p:nvPr/>
        </p:nvSpPr>
        <p:spPr bwMode="auto">
          <a:xfrm>
            <a:off x="1639888" y="4851400"/>
            <a:ext cx="471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 </a:t>
            </a:r>
            <a:r>
              <a:rPr lang="en-US" sz="2000" baseline="30000">
                <a:solidFill>
                  <a:srgbClr val="000000"/>
                </a:solidFill>
              </a:rPr>
              <a:t>. </a:t>
            </a:r>
            <a:r>
              <a:rPr lang="en-US" sz="2000" i="1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38949" name="Rectangle 74"/>
          <p:cNvSpPr>
            <a:spLocks noChangeArrowheads="1"/>
          </p:cNvSpPr>
          <p:nvPr/>
        </p:nvSpPr>
        <p:spPr bwMode="auto">
          <a:xfrm>
            <a:off x="1473200" y="4857750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0" name="Line 75"/>
          <p:cNvSpPr>
            <a:spLocks noChangeShapeType="1"/>
          </p:cNvSpPr>
          <p:nvPr/>
        </p:nvSpPr>
        <p:spPr bwMode="auto">
          <a:xfrm>
            <a:off x="774700" y="4865688"/>
            <a:ext cx="6604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1" name="Rectangle 76"/>
          <p:cNvSpPr>
            <a:spLocks noChangeArrowheads="1"/>
          </p:cNvSpPr>
          <p:nvPr/>
        </p:nvSpPr>
        <p:spPr bwMode="auto">
          <a:xfrm>
            <a:off x="1647825" y="4856163"/>
            <a:ext cx="149225" cy="11112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2" name="Rectangle 77"/>
          <p:cNvSpPr>
            <a:spLocks noChangeArrowheads="1"/>
          </p:cNvSpPr>
          <p:nvPr/>
        </p:nvSpPr>
        <p:spPr bwMode="auto">
          <a:xfrm>
            <a:off x="1965325" y="4856163"/>
            <a:ext cx="149225" cy="11112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53" name="Rectangle 79"/>
          <p:cNvSpPr>
            <a:spLocks noChangeArrowheads="1"/>
          </p:cNvSpPr>
          <p:nvPr/>
        </p:nvSpPr>
        <p:spPr bwMode="auto">
          <a:xfrm>
            <a:off x="4705350" y="3705225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4" name="Rectangle 80"/>
          <p:cNvSpPr>
            <a:spLocks noChangeArrowheads="1"/>
          </p:cNvSpPr>
          <p:nvPr/>
        </p:nvSpPr>
        <p:spPr bwMode="auto">
          <a:xfrm>
            <a:off x="5308600" y="3705225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YX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5" name="Rectangle 81"/>
          <p:cNvSpPr>
            <a:spLocks noChangeArrowheads="1"/>
          </p:cNvSpPr>
          <p:nvPr/>
        </p:nvSpPr>
        <p:spPr bwMode="auto">
          <a:xfrm>
            <a:off x="5121275" y="3713163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6" name="Rectangle 82"/>
          <p:cNvSpPr>
            <a:spLocks noChangeArrowheads="1"/>
          </p:cNvSpPr>
          <p:nvPr/>
        </p:nvSpPr>
        <p:spPr bwMode="auto">
          <a:xfrm>
            <a:off x="5862638" y="4108450"/>
            <a:ext cx="493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en-US" sz="2000" i="1">
                <a:solidFill>
                  <a:srgbClr val="000000"/>
                </a:solidFill>
              </a:rPr>
              <a:t>XY</a:t>
            </a:r>
            <a:r>
              <a:rPr lang="en-US" sz="2000">
                <a:solidFill>
                  <a:srgbClr val="000000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7" name="Rectangle 83"/>
          <p:cNvSpPr>
            <a:spLocks noChangeArrowheads="1"/>
          </p:cNvSpPr>
          <p:nvPr/>
        </p:nvSpPr>
        <p:spPr bwMode="auto">
          <a:xfrm>
            <a:off x="6391275" y="4108450"/>
            <a:ext cx="15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Z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8" name="Rectangle 84"/>
          <p:cNvSpPr>
            <a:spLocks noChangeArrowheads="1"/>
          </p:cNvSpPr>
          <p:nvPr/>
        </p:nvSpPr>
        <p:spPr bwMode="auto">
          <a:xfrm>
            <a:off x="6837363" y="4108450"/>
            <a:ext cx="409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</a:t>
            </a:r>
            <a:r>
              <a:rPr lang="en-US" sz="2000">
                <a:solidFill>
                  <a:srgbClr val="000000"/>
                </a:solidFill>
              </a:rPr>
              <a:t>(</a:t>
            </a:r>
            <a:r>
              <a:rPr lang="en-US" sz="2000" i="1">
                <a:solidFill>
                  <a:srgbClr val="000000"/>
                </a:solidFill>
              </a:rPr>
              <a:t>Y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59" name="Rectangle 85"/>
          <p:cNvSpPr>
            <a:spLocks noChangeArrowheads="1"/>
          </p:cNvSpPr>
          <p:nvPr/>
        </p:nvSpPr>
        <p:spPr bwMode="auto">
          <a:xfrm>
            <a:off x="7270750" y="4108450"/>
            <a:ext cx="239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Z</a:t>
            </a:r>
            <a:r>
              <a:rPr lang="en-US" sz="2000">
                <a:solidFill>
                  <a:srgbClr val="000000"/>
                </a:solidFill>
              </a:rPr>
              <a:t>)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60" name="Rectangle 86"/>
          <p:cNvSpPr>
            <a:spLocks noChangeArrowheads="1"/>
          </p:cNvSpPr>
          <p:nvPr/>
        </p:nvSpPr>
        <p:spPr bwMode="auto">
          <a:xfrm>
            <a:off x="6648450" y="4116388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61" name="Rectangle 87"/>
          <p:cNvSpPr>
            <a:spLocks noChangeArrowheads="1"/>
          </p:cNvSpPr>
          <p:nvPr/>
        </p:nvSpPr>
        <p:spPr bwMode="auto">
          <a:xfrm>
            <a:off x="4656138" y="4483100"/>
            <a:ext cx="169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660066"/>
                </a:solidFill>
              </a:rPr>
              <a:t>X</a:t>
            </a:r>
            <a:endParaRPr lang="en-US" sz="2000">
              <a:solidFill>
                <a:srgbClr val="660066"/>
              </a:solidFill>
            </a:endParaRPr>
          </a:p>
        </p:txBody>
      </p:sp>
      <p:sp>
        <p:nvSpPr>
          <p:cNvPr id="38962" name="Rectangle 88"/>
          <p:cNvSpPr>
            <a:spLocks noChangeArrowheads="1"/>
          </p:cNvSpPr>
          <p:nvPr/>
        </p:nvSpPr>
        <p:spPr bwMode="auto">
          <a:xfrm>
            <a:off x="4905375" y="4483100"/>
            <a:ext cx="5191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660066"/>
                </a:solidFill>
              </a:rPr>
              <a:t>+ YZ</a:t>
            </a:r>
            <a:endParaRPr lang="en-US" sz="2000">
              <a:solidFill>
                <a:srgbClr val="660066"/>
              </a:solidFill>
            </a:endParaRPr>
          </a:p>
        </p:txBody>
      </p:sp>
      <p:sp>
        <p:nvSpPr>
          <p:cNvPr id="38963" name="Rectangle 89"/>
          <p:cNvSpPr>
            <a:spLocks noChangeArrowheads="1"/>
          </p:cNvSpPr>
          <p:nvPr/>
        </p:nvSpPr>
        <p:spPr bwMode="auto">
          <a:xfrm>
            <a:off x="5730875" y="4483100"/>
            <a:ext cx="765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0066"/>
                </a:solidFill>
              </a:rPr>
              <a:t>(</a:t>
            </a:r>
            <a:r>
              <a:rPr lang="en-US" sz="2000" i="1">
                <a:solidFill>
                  <a:srgbClr val="660066"/>
                </a:solidFill>
              </a:rPr>
              <a:t>X + Y</a:t>
            </a:r>
            <a:r>
              <a:rPr lang="en-US" sz="2000">
                <a:solidFill>
                  <a:srgbClr val="660066"/>
                </a:solidFill>
              </a:rPr>
              <a:t>)</a:t>
            </a:r>
          </a:p>
        </p:txBody>
      </p:sp>
      <p:sp>
        <p:nvSpPr>
          <p:cNvPr id="38964" name="Rectangle 90"/>
          <p:cNvSpPr>
            <a:spLocks noChangeArrowheads="1"/>
          </p:cNvSpPr>
          <p:nvPr/>
        </p:nvSpPr>
        <p:spPr bwMode="auto">
          <a:xfrm>
            <a:off x="6526213" y="4483100"/>
            <a:ext cx="765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0066"/>
                </a:solidFill>
              </a:rPr>
              <a:t>(</a:t>
            </a:r>
            <a:r>
              <a:rPr lang="en-US" sz="2000" i="1">
                <a:solidFill>
                  <a:srgbClr val="660066"/>
                </a:solidFill>
              </a:rPr>
              <a:t>X + Z</a:t>
            </a:r>
            <a:r>
              <a:rPr lang="en-US" sz="2000">
                <a:solidFill>
                  <a:srgbClr val="660066"/>
                </a:solidFill>
              </a:rPr>
              <a:t>)</a:t>
            </a:r>
          </a:p>
        </p:txBody>
      </p:sp>
      <p:sp>
        <p:nvSpPr>
          <p:cNvPr id="38965" name="Rectangle 91"/>
          <p:cNvSpPr>
            <a:spLocks noChangeArrowheads="1"/>
          </p:cNvSpPr>
          <p:nvPr/>
        </p:nvSpPr>
        <p:spPr bwMode="auto">
          <a:xfrm>
            <a:off x="5500688" y="4483100"/>
            <a:ext cx="1444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660066"/>
                </a:solidFill>
              </a:rPr>
              <a:t>=</a:t>
            </a:r>
          </a:p>
        </p:txBody>
      </p:sp>
      <p:sp>
        <p:nvSpPr>
          <p:cNvPr id="38966" name="Rectangle 92"/>
          <p:cNvSpPr>
            <a:spLocks noChangeArrowheads="1"/>
          </p:cNvSpPr>
          <p:nvPr/>
        </p:nvSpPr>
        <p:spPr bwMode="auto">
          <a:xfrm>
            <a:off x="4656138" y="4851400"/>
            <a:ext cx="471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 </a:t>
            </a:r>
            <a:r>
              <a:rPr lang="en-US" sz="2000" baseline="30000">
                <a:solidFill>
                  <a:srgbClr val="000000"/>
                </a:solidFill>
              </a:rPr>
              <a:t>. </a:t>
            </a:r>
            <a:r>
              <a:rPr lang="en-US" sz="2000" i="1">
                <a:solidFill>
                  <a:srgbClr val="000000"/>
                </a:solidFill>
              </a:rPr>
              <a:t>Y</a:t>
            </a:r>
          </a:p>
        </p:txBody>
      </p:sp>
      <p:sp>
        <p:nvSpPr>
          <p:cNvPr id="38967" name="Rectangle 93"/>
          <p:cNvSpPr>
            <a:spLocks noChangeArrowheads="1"/>
          </p:cNvSpPr>
          <p:nvPr/>
        </p:nvSpPr>
        <p:spPr bwMode="auto">
          <a:xfrm>
            <a:off x="5402263" y="4851400"/>
            <a:ext cx="596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 </a:t>
            </a:r>
            <a:r>
              <a:rPr lang="en-US" sz="2000">
                <a:solidFill>
                  <a:srgbClr val="000000"/>
                </a:solidFill>
              </a:rPr>
              <a:t>+</a:t>
            </a:r>
            <a:r>
              <a:rPr lang="en-US" sz="2000" i="1">
                <a:solidFill>
                  <a:srgbClr val="000000"/>
                </a:solidFill>
              </a:rPr>
              <a:t> Y</a:t>
            </a:r>
          </a:p>
        </p:txBody>
      </p:sp>
      <p:sp>
        <p:nvSpPr>
          <p:cNvPr id="38968" name="Rectangle 94"/>
          <p:cNvSpPr>
            <a:spLocks noChangeArrowheads="1"/>
          </p:cNvSpPr>
          <p:nvPr/>
        </p:nvSpPr>
        <p:spPr bwMode="auto">
          <a:xfrm>
            <a:off x="5210175" y="4857750"/>
            <a:ext cx="144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69" name="Rectangle 95"/>
          <p:cNvSpPr>
            <a:spLocks noChangeArrowheads="1"/>
          </p:cNvSpPr>
          <p:nvPr/>
        </p:nvSpPr>
        <p:spPr bwMode="auto">
          <a:xfrm>
            <a:off x="5408613" y="4841875"/>
            <a:ext cx="149225" cy="11113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70" name="Rectangle 96"/>
          <p:cNvSpPr>
            <a:spLocks noChangeArrowheads="1"/>
          </p:cNvSpPr>
          <p:nvPr/>
        </p:nvSpPr>
        <p:spPr bwMode="auto">
          <a:xfrm>
            <a:off x="4649788" y="4841875"/>
            <a:ext cx="508000" cy="11113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71" name="Rectangle 97"/>
          <p:cNvSpPr>
            <a:spLocks noChangeArrowheads="1"/>
          </p:cNvSpPr>
          <p:nvPr/>
        </p:nvSpPr>
        <p:spPr bwMode="auto">
          <a:xfrm>
            <a:off x="5878513" y="4841875"/>
            <a:ext cx="149225" cy="11113"/>
          </a:xfrm>
          <a:prstGeom prst="rect">
            <a:avLst/>
          </a:prstGeom>
          <a:solidFill>
            <a:srgbClr val="000000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8972" name="Group 98"/>
          <p:cNvGrpSpPr>
            <a:grpSpLocks/>
          </p:cNvGrpSpPr>
          <p:nvPr/>
        </p:nvGrpSpPr>
        <p:grpSpPr bwMode="auto">
          <a:xfrm>
            <a:off x="869950" y="1719263"/>
            <a:ext cx="1074738" cy="1841500"/>
            <a:chOff x="548" y="1586"/>
            <a:chExt cx="677" cy="1160"/>
          </a:xfrm>
        </p:grpSpPr>
        <p:sp>
          <p:nvSpPr>
            <p:cNvPr id="39003" name="Rectangle 99"/>
            <p:cNvSpPr>
              <a:spLocks noChangeArrowheads="1"/>
            </p:cNvSpPr>
            <p:nvPr/>
          </p:nvSpPr>
          <p:spPr bwMode="auto">
            <a:xfrm>
              <a:off x="587" y="1588"/>
              <a:ext cx="13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 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4" name="Rectangle 100"/>
            <p:cNvSpPr>
              <a:spLocks noChangeArrowheads="1"/>
            </p:cNvSpPr>
            <p:nvPr/>
          </p:nvSpPr>
          <p:spPr bwMode="auto">
            <a:xfrm>
              <a:off x="736" y="1586"/>
              <a:ext cx="2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+ 0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5" name="Rectangle 101"/>
            <p:cNvSpPr>
              <a:spLocks noChangeArrowheads="1"/>
            </p:cNvSpPr>
            <p:nvPr/>
          </p:nvSpPr>
          <p:spPr bwMode="auto">
            <a:xfrm>
              <a:off x="1124" y="1588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6" name="Rectangle 102"/>
            <p:cNvSpPr>
              <a:spLocks noChangeArrowheads="1"/>
            </p:cNvSpPr>
            <p:nvPr/>
          </p:nvSpPr>
          <p:spPr bwMode="auto">
            <a:xfrm>
              <a:off x="983" y="1593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7" name="Rectangle 103"/>
            <p:cNvSpPr>
              <a:spLocks noChangeArrowheads="1"/>
            </p:cNvSpPr>
            <p:nvPr/>
          </p:nvSpPr>
          <p:spPr bwMode="auto">
            <a:xfrm>
              <a:off x="724" y="184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+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8" name="Rectangle 104"/>
            <p:cNvSpPr>
              <a:spLocks noChangeArrowheads="1"/>
            </p:cNvSpPr>
            <p:nvPr/>
          </p:nvSpPr>
          <p:spPr bwMode="auto">
            <a:xfrm>
              <a:off x="573" y="184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09" name="Rectangle 105"/>
            <p:cNvSpPr>
              <a:spLocks noChangeArrowheads="1"/>
            </p:cNvSpPr>
            <p:nvPr/>
          </p:nvSpPr>
          <p:spPr bwMode="auto">
            <a:xfrm>
              <a:off x="740" y="1842"/>
              <a:ext cx="19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   1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0" name="Rectangle 106"/>
            <p:cNvSpPr>
              <a:spLocks noChangeArrowheads="1"/>
            </p:cNvSpPr>
            <p:nvPr/>
          </p:nvSpPr>
          <p:spPr bwMode="auto">
            <a:xfrm>
              <a:off x="1124" y="1842"/>
              <a:ext cx="7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1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1" name="Rectangle 107"/>
            <p:cNvSpPr>
              <a:spLocks noChangeArrowheads="1"/>
            </p:cNvSpPr>
            <p:nvPr/>
          </p:nvSpPr>
          <p:spPr bwMode="auto">
            <a:xfrm>
              <a:off x="990" y="184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2" name="Rectangle 108"/>
            <p:cNvSpPr>
              <a:spLocks noChangeArrowheads="1"/>
            </p:cNvSpPr>
            <p:nvPr/>
          </p:nvSpPr>
          <p:spPr bwMode="auto">
            <a:xfrm>
              <a:off x="567" y="2085"/>
              <a:ext cx="36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 + 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3" name="Rectangle 109"/>
            <p:cNvSpPr>
              <a:spLocks noChangeArrowheads="1"/>
            </p:cNvSpPr>
            <p:nvPr/>
          </p:nvSpPr>
          <p:spPr bwMode="auto">
            <a:xfrm>
              <a:off x="1121" y="2085"/>
              <a:ext cx="10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</a:rPr>
                <a:t>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4" name="Rectangle 110"/>
            <p:cNvSpPr>
              <a:spLocks noChangeArrowheads="1"/>
            </p:cNvSpPr>
            <p:nvPr/>
          </p:nvSpPr>
          <p:spPr bwMode="auto">
            <a:xfrm>
              <a:off x="987" y="2089"/>
              <a:ext cx="8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5" name="Rectangle 111"/>
            <p:cNvSpPr>
              <a:spLocks noChangeArrowheads="1"/>
            </p:cNvSpPr>
            <p:nvPr/>
          </p:nvSpPr>
          <p:spPr bwMode="auto">
            <a:xfrm>
              <a:off x="1109" y="2322"/>
              <a:ext cx="76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1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6" name="Rectangle 112"/>
            <p:cNvSpPr>
              <a:spLocks noChangeArrowheads="1"/>
            </p:cNvSpPr>
            <p:nvPr/>
          </p:nvSpPr>
          <p:spPr bwMode="auto">
            <a:xfrm>
              <a:off x="974" y="2329"/>
              <a:ext cx="87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=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grpSp>
          <p:nvGrpSpPr>
            <p:cNvPr id="39017" name="Group 113"/>
            <p:cNvGrpSpPr>
              <a:grpSpLocks/>
            </p:cNvGrpSpPr>
            <p:nvPr/>
          </p:nvGrpSpPr>
          <p:grpSpPr bwMode="auto">
            <a:xfrm>
              <a:off x="548" y="2324"/>
              <a:ext cx="390" cy="182"/>
              <a:chOff x="548" y="2324"/>
              <a:chExt cx="390" cy="182"/>
            </a:xfrm>
          </p:grpSpPr>
          <p:sp>
            <p:nvSpPr>
              <p:cNvPr id="39021" name="Rectangle 114"/>
              <p:cNvSpPr>
                <a:spLocks noChangeArrowheads="1"/>
              </p:cNvSpPr>
              <p:nvPr/>
            </p:nvSpPr>
            <p:spPr bwMode="auto">
              <a:xfrm>
                <a:off x="548" y="2324"/>
                <a:ext cx="365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sz="1900" i="1">
                    <a:solidFill>
                      <a:srgbClr val="000000"/>
                    </a:solidFill>
                  </a:rPr>
                  <a:t>X + X</a:t>
                </a:r>
                <a:endParaRPr 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39022" name="Rectangle 115"/>
              <p:cNvSpPr>
                <a:spLocks noChangeArrowheads="1"/>
              </p:cNvSpPr>
              <p:nvPr/>
            </p:nvSpPr>
            <p:spPr bwMode="auto">
              <a:xfrm>
                <a:off x="840" y="2327"/>
                <a:ext cx="98" cy="7"/>
              </a:xfrm>
              <a:prstGeom prst="rect">
                <a:avLst/>
              </a:prstGeom>
              <a:solidFill>
                <a:srgbClr val="000000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9018" name="Rectangle 116"/>
            <p:cNvSpPr>
              <a:spLocks noChangeArrowheads="1"/>
            </p:cNvSpPr>
            <p:nvPr/>
          </p:nvSpPr>
          <p:spPr bwMode="auto">
            <a:xfrm>
              <a:off x="550" y="2564"/>
              <a:ext cx="381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900" i="1">
                  <a:solidFill>
                    <a:srgbClr val="000000"/>
                  </a:solidFill>
                  <a:latin typeface="TimesTen" pitchFamily="18" charset="0"/>
                </a:rPr>
                <a:t>X </a:t>
              </a:r>
              <a:r>
                <a:rPr lang="en-US" sz="1900" b="0" i="1">
                  <a:solidFill>
                    <a:srgbClr val="000000"/>
                  </a:solidFill>
                  <a:latin typeface="TimesTen" pitchFamily="18" charset="0"/>
                </a:rPr>
                <a:t>=</a:t>
              </a:r>
              <a:r>
                <a:rPr lang="en-US" sz="1900" i="1">
                  <a:solidFill>
                    <a:srgbClr val="000000"/>
                  </a:solidFill>
                  <a:latin typeface="TimesTen" pitchFamily="18" charset="0"/>
                </a:rPr>
                <a:t> X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39019" name="Rectangle 117"/>
            <p:cNvSpPr>
              <a:spLocks noChangeArrowheads="1"/>
            </p:cNvSpPr>
            <p:nvPr/>
          </p:nvSpPr>
          <p:spPr bwMode="auto">
            <a:xfrm>
              <a:off x="563" y="2568"/>
              <a:ext cx="98" cy="7"/>
            </a:xfrm>
            <a:prstGeom prst="rect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020" name="Rectangle 118"/>
            <p:cNvSpPr>
              <a:spLocks noChangeArrowheads="1"/>
            </p:cNvSpPr>
            <p:nvPr/>
          </p:nvSpPr>
          <p:spPr bwMode="auto">
            <a:xfrm>
              <a:off x="563" y="2536"/>
              <a:ext cx="98" cy="7"/>
            </a:xfrm>
            <a:prstGeom prst="rect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73" name="AutoShape 122"/>
          <p:cNvSpPr>
            <a:spLocks noChangeArrowheads="1"/>
          </p:cNvSpPr>
          <p:nvPr/>
        </p:nvSpPr>
        <p:spPr bwMode="auto">
          <a:xfrm>
            <a:off x="2663825" y="971550"/>
            <a:ext cx="960438" cy="811213"/>
          </a:xfrm>
          <a:prstGeom prst="leftRightArrow">
            <a:avLst>
              <a:gd name="adj1" fmla="val 50000"/>
              <a:gd name="adj2" fmla="val 23679"/>
            </a:avLst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Dual</a:t>
            </a:r>
          </a:p>
        </p:txBody>
      </p:sp>
      <p:sp>
        <p:nvSpPr>
          <p:cNvPr id="38974" name="Rectangle 123"/>
          <p:cNvSpPr>
            <a:spLocks noChangeArrowheads="1"/>
          </p:cNvSpPr>
          <p:nvPr/>
        </p:nvSpPr>
        <p:spPr bwMode="auto">
          <a:xfrm>
            <a:off x="2141538" y="1992313"/>
            <a:ext cx="995362" cy="3968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    </a:t>
            </a:r>
          </a:p>
        </p:txBody>
      </p:sp>
      <p:sp>
        <p:nvSpPr>
          <p:cNvPr id="38975" name="Line 124"/>
          <p:cNvSpPr>
            <a:spLocks noChangeShapeType="1"/>
          </p:cNvSpPr>
          <p:nvPr/>
        </p:nvSpPr>
        <p:spPr bwMode="auto">
          <a:xfrm>
            <a:off x="2973388" y="2189163"/>
            <a:ext cx="334962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76" name="Rectangle 125"/>
          <p:cNvSpPr>
            <a:spLocks noChangeArrowheads="1"/>
          </p:cNvSpPr>
          <p:nvPr/>
        </p:nvSpPr>
        <p:spPr bwMode="auto">
          <a:xfrm>
            <a:off x="3335338" y="2028825"/>
            <a:ext cx="577850" cy="3048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OR    </a:t>
            </a:r>
          </a:p>
        </p:txBody>
      </p:sp>
      <p:sp>
        <p:nvSpPr>
          <p:cNvPr id="38977" name="Rectangle 126"/>
          <p:cNvSpPr>
            <a:spLocks noChangeArrowheads="1"/>
          </p:cNvSpPr>
          <p:nvPr/>
        </p:nvSpPr>
        <p:spPr bwMode="auto">
          <a:xfrm>
            <a:off x="2165350" y="2352675"/>
            <a:ext cx="995363" cy="3968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    </a:t>
            </a:r>
          </a:p>
        </p:txBody>
      </p:sp>
      <p:sp>
        <p:nvSpPr>
          <p:cNvPr id="38978" name="Line 127"/>
          <p:cNvSpPr>
            <a:spLocks noChangeShapeType="1"/>
          </p:cNvSpPr>
          <p:nvPr/>
        </p:nvSpPr>
        <p:spPr bwMode="auto">
          <a:xfrm>
            <a:off x="2997200" y="2549525"/>
            <a:ext cx="334963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79" name="Rectangle 128"/>
          <p:cNvSpPr>
            <a:spLocks noChangeArrowheads="1"/>
          </p:cNvSpPr>
          <p:nvPr/>
        </p:nvSpPr>
        <p:spPr bwMode="auto">
          <a:xfrm>
            <a:off x="3359150" y="2389188"/>
            <a:ext cx="577850" cy="3048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    </a:t>
            </a:r>
          </a:p>
        </p:txBody>
      </p:sp>
      <p:sp>
        <p:nvSpPr>
          <p:cNvPr id="38980" name="Rectangle 129"/>
          <p:cNvSpPr>
            <a:spLocks noChangeArrowheads="1"/>
          </p:cNvSpPr>
          <p:nvPr/>
        </p:nvSpPr>
        <p:spPr bwMode="auto">
          <a:xfrm>
            <a:off x="2095500" y="1693863"/>
            <a:ext cx="995363" cy="3968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OR    </a:t>
            </a:r>
          </a:p>
        </p:txBody>
      </p:sp>
      <p:sp>
        <p:nvSpPr>
          <p:cNvPr id="38981" name="Line 130"/>
          <p:cNvSpPr>
            <a:spLocks noChangeShapeType="1"/>
          </p:cNvSpPr>
          <p:nvPr/>
        </p:nvSpPr>
        <p:spPr bwMode="auto">
          <a:xfrm>
            <a:off x="2927350" y="1890713"/>
            <a:ext cx="334963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82" name="Rectangle 131"/>
          <p:cNvSpPr>
            <a:spLocks noChangeArrowheads="1"/>
          </p:cNvSpPr>
          <p:nvPr/>
        </p:nvSpPr>
        <p:spPr bwMode="auto">
          <a:xfrm>
            <a:off x="3289300" y="1730375"/>
            <a:ext cx="577850" cy="3048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    </a:t>
            </a:r>
          </a:p>
        </p:txBody>
      </p:sp>
      <p:sp>
        <p:nvSpPr>
          <p:cNvPr id="38983" name="Rectangle 132"/>
          <p:cNvSpPr>
            <a:spLocks noChangeArrowheads="1"/>
          </p:cNvSpPr>
          <p:nvPr/>
        </p:nvSpPr>
        <p:spPr bwMode="auto">
          <a:xfrm>
            <a:off x="2157413" y="2620963"/>
            <a:ext cx="995362" cy="39687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    </a:t>
            </a:r>
          </a:p>
        </p:txBody>
      </p:sp>
      <p:sp>
        <p:nvSpPr>
          <p:cNvPr id="38984" name="Line 133"/>
          <p:cNvSpPr>
            <a:spLocks noChangeShapeType="1"/>
          </p:cNvSpPr>
          <p:nvPr/>
        </p:nvSpPr>
        <p:spPr bwMode="auto">
          <a:xfrm>
            <a:off x="2989263" y="2817813"/>
            <a:ext cx="334962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85" name="Rectangle 134"/>
          <p:cNvSpPr>
            <a:spLocks noChangeArrowheads="1"/>
          </p:cNvSpPr>
          <p:nvPr/>
        </p:nvSpPr>
        <p:spPr bwMode="auto">
          <a:xfrm>
            <a:off x="3351213" y="2657475"/>
            <a:ext cx="577850" cy="3048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    </a:t>
            </a:r>
          </a:p>
        </p:txBody>
      </p:sp>
      <p:sp>
        <p:nvSpPr>
          <p:cNvPr id="38986" name="Text Box 135"/>
          <p:cNvSpPr txBox="1">
            <a:spLocks noChangeArrowheads="1"/>
          </p:cNvSpPr>
          <p:nvPr/>
        </p:nvSpPr>
        <p:spPr bwMode="auto">
          <a:xfrm>
            <a:off x="5802313" y="1185863"/>
            <a:ext cx="141128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Comments</a:t>
            </a:r>
          </a:p>
        </p:txBody>
      </p:sp>
      <p:sp>
        <p:nvSpPr>
          <p:cNvPr id="38987" name="Text Box 136"/>
          <p:cNvSpPr txBox="1">
            <a:spLocks noChangeArrowheads="1"/>
          </p:cNvSpPr>
          <p:nvPr/>
        </p:nvSpPr>
        <p:spPr bwMode="auto">
          <a:xfrm>
            <a:off x="5827713" y="1639888"/>
            <a:ext cx="318928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 opens OR, 1 opens AND</a:t>
            </a:r>
          </a:p>
        </p:txBody>
      </p:sp>
      <p:sp>
        <p:nvSpPr>
          <p:cNvPr id="38988" name="Text Box 137"/>
          <p:cNvSpPr txBox="1">
            <a:spLocks noChangeArrowheads="1"/>
          </p:cNvSpPr>
          <p:nvPr/>
        </p:nvSpPr>
        <p:spPr bwMode="auto">
          <a:xfrm>
            <a:off x="5792788" y="2001838"/>
            <a:ext cx="324643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 blocks OR, 0 blocks AND</a:t>
            </a:r>
          </a:p>
        </p:txBody>
      </p:sp>
      <p:sp>
        <p:nvSpPr>
          <p:cNvPr id="38989" name="Text Box 138"/>
          <p:cNvSpPr txBox="1">
            <a:spLocks noChangeArrowheads="1"/>
          </p:cNvSpPr>
          <p:nvPr/>
        </p:nvSpPr>
        <p:spPr bwMode="auto">
          <a:xfrm>
            <a:off x="5748338" y="2481263"/>
            <a:ext cx="311943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Duplicating a literal has no effect</a:t>
            </a:r>
          </a:p>
        </p:txBody>
      </p:sp>
      <p:sp>
        <p:nvSpPr>
          <p:cNvPr id="38990" name="Text Box 139"/>
          <p:cNvSpPr txBox="1">
            <a:spLocks noChangeArrowheads="1"/>
          </p:cNvSpPr>
          <p:nvPr/>
        </p:nvSpPr>
        <p:spPr bwMode="auto">
          <a:xfrm rot="-5400000">
            <a:off x="-475457" y="2624932"/>
            <a:ext cx="128746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Single literal</a:t>
            </a:r>
          </a:p>
        </p:txBody>
      </p:sp>
      <p:sp>
        <p:nvSpPr>
          <p:cNvPr id="38991" name="Text Box 140"/>
          <p:cNvSpPr txBox="1">
            <a:spLocks noChangeArrowheads="1"/>
          </p:cNvSpPr>
          <p:nvPr/>
        </p:nvSpPr>
        <p:spPr bwMode="auto">
          <a:xfrm rot="-5400000">
            <a:off x="-815975" y="4329113"/>
            <a:ext cx="19685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Two or more literals</a:t>
            </a:r>
          </a:p>
        </p:txBody>
      </p:sp>
      <p:sp>
        <p:nvSpPr>
          <p:cNvPr id="38992" name="Line 141"/>
          <p:cNvSpPr>
            <a:spLocks noChangeShapeType="1"/>
          </p:cNvSpPr>
          <p:nvPr/>
        </p:nvSpPr>
        <p:spPr bwMode="auto">
          <a:xfrm flipH="1">
            <a:off x="3622675" y="4710113"/>
            <a:ext cx="404813" cy="949325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93" name="Text Box 142"/>
          <p:cNvSpPr txBox="1">
            <a:spLocks noChangeArrowheads="1"/>
          </p:cNvSpPr>
          <p:nvPr/>
        </p:nvSpPr>
        <p:spPr bwMode="auto">
          <a:xfrm>
            <a:off x="1236663" y="5651500"/>
            <a:ext cx="2463800" cy="914400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This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Does 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hold in ordinary Algebra: e.g.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5+(3*4) </a:t>
            </a:r>
            <a:r>
              <a:rPr lang="en-US" sz="200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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(5+3)*(5+4)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994" name="Rectangle 143"/>
          <p:cNvSpPr>
            <a:spLocks noChangeArrowheads="1"/>
          </p:cNvSpPr>
          <p:nvPr/>
        </p:nvSpPr>
        <p:spPr bwMode="auto">
          <a:xfrm>
            <a:off x="5035550" y="4110038"/>
            <a:ext cx="688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XYZ </a:t>
            </a:r>
            <a:r>
              <a:rPr lang="en-US" sz="2000">
                <a:solidFill>
                  <a:srgbClr val="000000"/>
                </a:solidFill>
              </a:rPr>
              <a:t>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95" name="Rectangle 144"/>
          <p:cNvSpPr>
            <a:spLocks noChangeArrowheads="1"/>
          </p:cNvSpPr>
          <p:nvPr/>
        </p:nvSpPr>
        <p:spPr bwMode="auto">
          <a:xfrm>
            <a:off x="757238" y="4103688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000" i="1">
                <a:solidFill>
                  <a:srgbClr val="000000"/>
                </a:solidFill>
              </a:rPr>
              <a:t>X+Y+Z=</a:t>
            </a: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8996" name="Rectangle 145"/>
          <p:cNvSpPr>
            <a:spLocks noChangeArrowheads="1"/>
          </p:cNvSpPr>
          <p:nvPr/>
        </p:nvSpPr>
        <p:spPr bwMode="auto">
          <a:xfrm>
            <a:off x="2279650" y="1736725"/>
            <a:ext cx="1620838" cy="1273175"/>
          </a:xfrm>
          <a:prstGeom prst="rect">
            <a:avLst/>
          </a:prstGeom>
          <a:solidFill>
            <a:srgbClr val="FFCC99">
              <a:alpha val="3411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97" name="Text Box 146"/>
          <p:cNvSpPr txBox="1">
            <a:spLocks noChangeArrowheads="1"/>
          </p:cNvSpPr>
          <p:nvPr/>
        </p:nvSpPr>
        <p:spPr bwMode="auto">
          <a:xfrm>
            <a:off x="4052888" y="5618163"/>
            <a:ext cx="4833937" cy="1219200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Associativity: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 n-input operation can be performed as a sequence of 2-input operations in any order, e.g. a 3-input OR </a:t>
            </a:r>
          </a:p>
        </p:txBody>
      </p:sp>
      <p:sp>
        <p:nvSpPr>
          <p:cNvPr id="38998" name="Line 147"/>
          <p:cNvSpPr>
            <a:spLocks noChangeShapeType="1"/>
          </p:cNvSpPr>
          <p:nvPr/>
        </p:nvSpPr>
        <p:spPr bwMode="auto">
          <a:xfrm flipH="1" flipV="1">
            <a:off x="5197475" y="4410075"/>
            <a:ext cx="404813" cy="1238250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8999" name="Line 148"/>
          <p:cNvSpPr>
            <a:spLocks noChangeShapeType="1"/>
          </p:cNvSpPr>
          <p:nvPr/>
        </p:nvSpPr>
        <p:spPr bwMode="auto">
          <a:xfrm flipH="1" flipV="1">
            <a:off x="2767013" y="4398963"/>
            <a:ext cx="2824162" cy="1214437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000" name="Text Box 149"/>
          <p:cNvSpPr txBox="1">
            <a:spLocks noChangeArrowheads="1"/>
          </p:cNvSpPr>
          <p:nvPr/>
        </p:nvSpPr>
        <p:spPr bwMode="auto">
          <a:xfrm>
            <a:off x="6900863" y="2990850"/>
            <a:ext cx="2081212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Order of inputs is irrelevant </a:t>
            </a:r>
          </a:p>
        </p:txBody>
      </p:sp>
      <p:sp>
        <p:nvSpPr>
          <p:cNvPr id="39001" name="Line 150"/>
          <p:cNvSpPr>
            <a:spLocks noChangeShapeType="1"/>
          </p:cNvSpPr>
          <p:nvPr/>
        </p:nvSpPr>
        <p:spPr bwMode="auto">
          <a:xfrm>
            <a:off x="8137525" y="3471863"/>
            <a:ext cx="0" cy="301625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002" name="Text Box 151"/>
          <p:cNvSpPr txBox="1">
            <a:spLocks noChangeArrowheads="1"/>
          </p:cNvSpPr>
          <p:nvPr/>
        </p:nvSpPr>
        <p:spPr bwMode="auto">
          <a:xfrm>
            <a:off x="2246313" y="2998788"/>
            <a:ext cx="1770062" cy="51752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Complementing is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1400">
                <a:latin typeface="Arial" pitchFamily="34" charset="0"/>
                <a:cs typeface="Arial" pitchFamily="34" charset="0"/>
              </a:rPr>
              <a:t> changed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DAC634B-8C93-4380-B283-3EEA15BAABB5}" type="slidenum">
              <a:rPr lang="en-US"/>
              <a:pPr/>
              <a:t>16</a:t>
            </a:fld>
            <a:endParaRPr lang="en-US"/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530225" y="1820863"/>
            <a:ext cx="8154988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rgbClr val="009999"/>
              </a:buClr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The identities above are organized into pairs. These  pairs have names as follows: </a:t>
            </a:r>
          </a:p>
          <a:p>
            <a:pPr marL="342900" indent="-342900">
              <a:buClr>
                <a:srgbClr val="009999"/>
              </a:buClr>
              <a:buFont typeface="Wingdings" pitchFamily="2" charset="2"/>
              <a:buNone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	    1-4 Existence of 0 and 1	 5-6 Idempotence</a:t>
            </a:r>
          </a:p>
          <a:p>
            <a:pPr marL="342900" indent="-342900">
              <a:buFontTx/>
              <a:buNone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	    7-8 Existence of complement    9 Involution</a:t>
            </a:r>
          </a:p>
          <a:p>
            <a:pPr marL="342900" indent="-342900">
              <a:buFontTx/>
              <a:buNone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	10-11 Commutative Laws             12-13 Associative Laws</a:t>
            </a:r>
          </a:p>
          <a:p>
            <a:pPr marL="342900" indent="-342900">
              <a:buFontTx/>
              <a:buNone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  14-15 Distributive Laws                16-17 DeMorgan’s Laws</a:t>
            </a: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539750" y="1262063"/>
            <a:ext cx="83312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9999"/>
              </a:buClr>
              <a:buSzPct val="8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If the meaning is unambiguous, we leave out the symbol  “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·”</a:t>
            </a:r>
          </a:p>
        </p:txBody>
      </p:sp>
      <p:sp>
        <p:nvSpPr>
          <p:cNvPr id="39941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676275"/>
            <a:ext cx="8351837" cy="376238"/>
          </a:xfrm>
          <a:noFill/>
        </p:spPr>
        <p:txBody>
          <a:bodyPr/>
          <a:lstStyle/>
          <a:p>
            <a:r>
              <a:rPr lang="en-US" sz="2400" b="0" smtClean="0"/>
              <a:t>Some Properties of Identities &amp; the Algebra</a:t>
            </a: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536575" y="4411663"/>
            <a:ext cx="77724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rgbClr val="009999"/>
              </a:buClr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dual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an algebraic expression is obtained by interchanging </a:t>
            </a:r>
            <a:r>
              <a:rPr lang="en-US" sz="22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 and </a:t>
            </a:r>
            <a:r>
              <a:rPr lang="en-US" sz="22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·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 interchanging </a:t>
            </a:r>
            <a:r>
              <a:rPr lang="en-US" sz="22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0’s and 1’s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</a:p>
          <a:p>
            <a:pPr marL="342900" indent="-342900">
              <a:buClr>
                <a:srgbClr val="009999"/>
              </a:buClr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The identities appear in 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dual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pairs. When there is only one identity on one line the identity is 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self-dual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, i. e., the dual expression = the original expression, e.g. No. 9.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A886A85-7864-4CD6-BF71-0311E6C2CFBC}" type="slidenum">
              <a:rPr lang="en-US"/>
              <a:pPr/>
              <a:t>17</a:t>
            </a:fld>
            <a:endParaRPr lang="en-US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6050" y="1371600"/>
            <a:ext cx="8997950" cy="4851400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Unless it happens to be self-dual, the dual of an expression does not equal the expression itself.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Example: F = (A + C)</a:t>
            </a:r>
            <a:r>
              <a:rPr lang="en-US" sz="2400" b="1" smtClean="0">
                <a:cs typeface="Times New Roman" pitchFamily="18" charset="0"/>
              </a:rPr>
              <a:t>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B + 0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            dual F =  ((A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C) + B)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1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 =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A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C  + B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Example: G = X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Y + (W + Z)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            dual G = (X+Y) . (WX)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Example: H = A 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B + A · C + B · C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		   dual H = (A+B) . (A+C) . (B+C)</a:t>
            </a:r>
          </a:p>
          <a:p>
            <a:pPr>
              <a:lnSpc>
                <a:spcPct val="80000"/>
              </a:lnSpc>
            </a:pPr>
            <a:endParaRPr lang="en-US" sz="2800" b="1" smtClean="0">
              <a:cs typeface="Times New Roman" pitchFamily="18" charset="0"/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Are any of these functions self-dual?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	   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  <a:sym typeface="Symbol" pitchFamily="18" charset="2"/>
              </a:rPr>
              <a:t>Check if truth tables for (F) and (dual F) are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identical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smtClean="0"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536575"/>
            <a:ext cx="8351838" cy="654050"/>
          </a:xfrm>
        </p:spPr>
        <p:txBody>
          <a:bodyPr/>
          <a:lstStyle/>
          <a:p>
            <a:r>
              <a:rPr lang="en-US" sz="2400" b="0" smtClean="0">
                <a:solidFill>
                  <a:srgbClr val="000066"/>
                </a:solidFill>
              </a:rPr>
              <a:t>Some Properties of Identities &amp; the Algebra </a:t>
            </a:r>
            <a:r>
              <a:rPr lang="en-US" sz="2400" smtClean="0">
                <a:solidFill>
                  <a:srgbClr val="000066"/>
                </a:solidFill>
              </a:rPr>
              <a:t>(Continued)</a:t>
            </a:r>
          </a:p>
        </p:txBody>
      </p:sp>
      <p:sp>
        <p:nvSpPr>
          <p:cNvPr id="40965" name="Line 4"/>
          <p:cNvSpPr>
            <a:spLocks noChangeShapeType="1"/>
          </p:cNvSpPr>
          <p:nvPr/>
        </p:nvSpPr>
        <p:spPr bwMode="auto">
          <a:xfrm>
            <a:off x="3600450" y="2563813"/>
            <a:ext cx="2174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6" name="Line 5"/>
          <p:cNvSpPr>
            <a:spLocks noChangeShapeType="1"/>
          </p:cNvSpPr>
          <p:nvPr/>
        </p:nvSpPr>
        <p:spPr bwMode="auto">
          <a:xfrm>
            <a:off x="4092575" y="3005138"/>
            <a:ext cx="904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7" name="Line 6"/>
          <p:cNvSpPr>
            <a:spLocks noChangeShapeType="1"/>
          </p:cNvSpPr>
          <p:nvPr/>
        </p:nvSpPr>
        <p:spPr bwMode="auto">
          <a:xfrm>
            <a:off x="3509963" y="2128838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5980113" y="2573338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4092575" y="3424238"/>
            <a:ext cx="765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970" name="Text Box 9"/>
          <p:cNvSpPr txBox="1">
            <a:spLocks noChangeArrowheads="1"/>
          </p:cNvSpPr>
          <p:nvPr/>
        </p:nvSpPr>
        <p:spPr bwMode="auto">
          <a:xfrm>
            <a:off x="6089650" y="3082925"/>
            <a:ext cx="2876550" cy="10064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When taking the dual,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Complementing is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000">
                <a:latin typeface="Arial" pitchFamily="34" charset="0"/>
                <a:cs typeface="Arial" pitchFamily="34" charset="0"/>
              </a:rPr>
              <a:t> changed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100F350-EF44-425F-9FC5-65536B787A51}" type="slidenum">
              <a:rPr lang="en-US"/>
              <a:pPr/>
              <a:t>18</a:t>
            </a:fld>
            <a:endParaRPr lang="en-US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noFill/>
        </p:spPr>
        <p:txBody>
          <a:bodyPr/>
          <a:lstStyle/>
          <a:p>
            <a:r>
              <a:rPr lang="en-US" b="0" smtClean="0"/>
              <a:t>Boolean Operator Precedence</a:t>
            </a:r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684213" y="1306513"/>
            <a:ext cx="6950075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</a:pPr>
            <a: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The order of evaluation in a Boolean</a:t>
            </a:r>
            <a:b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expression is:</a:t>
            </a:r>
            <a:endParaRPr lang="en-US" sz="32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1989" name="Group 4"/>
          <p:cNvGrpSpPr>
            <a:grpSpLocks/>
          </p:cNvGrpSpPr>
          <p:nvPr/>
        </p:nvGrpSpPr>
        <p:grpSpPr bwMode="auto">
          <a:xfrm>
            <a:off x="1068388" y="2341563"/>
            <a:ext cx="2962275" cy="1757362"/>
            <a:chOff x="673" y="1475"/>
            <a:chExt cx="1866" cy="1107"/>
          </a:xfrm>
        </p:grpSpPr>
        <p:sp>
          <p:nvSpPr>
            <p:cNvPr id="41992" name="Rectangle 5"/>
            <p:cNvSpPr>
              <a:spLocks noChangeArrowheads="1"/>
            </p:cNvSpPr>
            <p:nvPr/>
          </p:nvSpPr>
          <p:spPr bwMode="auto">
            <a:xfrm>
              <a:off x="673" y="1475"/>
              <a:ext cx="213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1.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3" name="Rectangle 6"/>
            <p:cNvSpPr>
              <a:spLocks noChangeArrowheads="1"/>
            </p:cNvSpPr>
            <p:nvPr/>
          </p:nvSpPr>
          <p:spPr bwMode="auto">
            <a:xfrm>
              <a:off x="1104" y="1475"/>
              <a:ext cx="143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Parentheses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4" name="Rectangle 7"/>
            <p:cNvSpPr>
              <a:spLocks noChangeArrowheads="1"/>
            </p:cNvSpPr>
            <p:nvPr/>
          </p:nvSpPr>
          <p:spPr bwMode="auto">
            <a:xfrm>
              <a:off x="673" y="1742"/>
              <a:ext cx="213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2.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5" name="Rectangle 8"/>
            <p:cNvSpPr>
              <a:spLocks noChangeArrowheads="1"/>
            </p:cNvSpPr>
            <p:nvPr/>
          </p:nvSpPr>
          <p:spPr bwMode="auto">
            <a:xfrm>
              <a:off x="1104" y="1742"/>
              <a:ext cx="540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NOT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6" name="Rectangle 9"/>
            <p:cNvSpPr>
              <a:spLocks noChangeArrowheads="1"/>
            </p:cNvSpPr>
            <p:nvPr/>
          </p:nvSpPr>
          <p:spPr bwMode="auto">
            <a:xfrm>
              <a:off x="673" y="2009"/>
              <a:ext cx="213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3.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7" name="Rectangle 10"/>
            <p:cNvSpPr>
              <a:spLocks noChangeArrowheads="1"/>
            </p:cNvSpPr>
            <p:nvPr/>
          </p:nvSpPr>
          <p:spPr bwMode="auto">
            <a:xfrm>
              <a:off x="1104" y="2009"/>
              <a:ext cx="54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AND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8" name="Rectangle 11"/>
            <p:cNvSpPr>
              <a:spLocks noChangeArrowheads="1"/>
            </p:cNvSpPr>
            <p:nvPr/>
          </p:nvSpPr>
          <p:spPr bwMode="auto">
            <a:xfrm>
              <a:off x="673" y="2275"/>
              <a:ext cx="213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4.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999" name="Rectangle 12"/>
            <p:cNvSpPr>
              <a:spLocks noChangeArrowheads="1"/>
            </p:cNvSpPr>
            <p:nvPr/>
          </p:nvSpPr>
          <p:spPr bwMode="auto">
            <a:xfrm>
              <a:off x="1104" y="2275"/>
              <a:ext cx="384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OR</a:t>
              </a:r>
              <a:endPara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990" name="Rectangle 13"/>
          <p:cNvSpPr>
            <a:spLocks noChangeArrowheads="1"/>
          </p:cNvSpPr>
          <p:nvPr/>
        </p:nvSpPr>
        <p:spPr bwMode="auto">
          <a:xfrm>
            <a:off x="652463" y="4156075"/>
            <a:ext cx="7780337" cy="2436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</a:pPr>
            <a: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Consequence: Put parentheses</a:t>
            </a:r>
            <a:b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around OR expressions when they have </a:t>
            </a:r>
          </a:p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to be evaluated first</a:t>
            </a:r>
          </a:p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3200" b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Clr>
                <a:schemeClr val="hlink"/>
              </a:buClr>
            </a:pPr>
            <a:r>
              <a: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Example: F = E + A(B + C)(C + D)</a:t>
            </a:r>
          </a:p>
        </p:txBody>
      </p:sp>
      <p:sp>
        <p:nvSpPr>
          <p:cNvPr id="41991" name="Line 14"/>
          <p:cNvSpPr>
            <a:spLocks noChangeShapeType="1"/>
          </p:cNvSpPr>
          <p:nvPr/>
        </p:nvSpPr>
        <p:spPr bwMode="auto">
          <a:xfrm>
            <a:off x="5978525" y="6157913"/>
            <a:ext cx="3571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E346169-63C6-4123-9B63-0C2C214E4ECF}" type="slidenum">
              <a:rPr lang="en-US"/>
              <a:pPr/>
              <a:t>19</a:t>
            </a:fld>
            <a:endParaRPr lang="en-US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492125" y="490538"/>
            <a:ext cx="8351838" cy="595312"/>
          </a:xfrm>
        </p:spPr>
        <p:txBody>
          <a:bodyPr/>
          <a:lstStyle/>
          <a:p>
            <a:r>
              <a:rPr lang="en-US" sz="2800" b="0" smtClean="0">
                <a:solidFill>
                  <a:srgbClr val="000066"/>
                </a:solidFill>
              </a:rPr>
              <a:t>Boolean Algebraic Proofs: Example  </a:t>
            </a:r>
          </a:p>
        </p:txBody>
      </p:sp>
      <p:pic>
        <p:nvPicPr>
          <p:cNvPr id="43012" name="Picture 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1685925"/>
            <a:ext cx="8478838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46"/>
          <p:cNvSpPr txBox="1">
            <a:spLocks noChangeArrowheads="1"/>
          </p:cNvSpPr>
          <p:nvPr/>
        </p:nvSpPr>
        <p:spPr bwMode="auto">
          <a:xfrm>
            <a:off x="4214813" y="5402263"/>
            <a:ext cx="4929187" cy="895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latin typeface="Arial" pitchFamily="34" charset="0"/>
                <a:cs typeface="Arial" pitchFamily="34" charset="0"/>
              </a:rPr>
              <a:t>Compare circuit </a:t>
            </a:r>
            <a:r>
              <a:rPr lang="en-US" sz="24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costs</a:t>
            </a:r>
            <a:r>
              <a:rPr lang="en-US" sz="2400" b="0">
                <a:latin typeface="Arial" pitchFamily="34" charset="0"/>
                <a:cs typeface="Arial" pitchFamily="34" charset="0"/>
              </a:rPr>
              <a:t> of both sides</a:t>
            </a:r>
          </a:p>
          <a:p>
            <a:pPr>
              <a:buFont typeface="Wingdings" pitchFamily="2" charset="2"/>
              <a:buNone/>
            </a:pPr>
            <a:r>
              <a:rPr lang="en-US" sz="2400" b="0">
                <a:latin typeface="Arial" pitchFamily="34" charset="0"/>
                <a:cs typeface="Arial" pitchFamily="34" charset="0"/>
              </a:rPr>
              <a:t>to show Benefit of simplification</a:t>
            </a:r>
          </a:p>
        </p:txBody>
      </p:sp>
      <p:sp>
        <p:nvSpPr>
          <p:cNvPr id="43014" name="Text Box 49"/>
          <p:cNvSpPr txBox="1">
            <a:spLocks noChangeArrowheads="1"/>
          </p:cNvSpPr>
          <p:nvPr/>
        </p:nvSpPr>
        <p:spPr bwMode="auto">
          <a:xfrm>
            <a:off x="0" y="5356225"/>
            <a:ext cx="4149725" cy="895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Verify equivalence of 1 and 2</a:t>
            </a:r>
          </a:p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By comparing the truth tables</a:t>
            </a:r>
          </a:p>
        </p:txBody>
      </p:sp>
      <p:sp>
        <p:nvSpPr>
          <p:cNvPr id="43015" name="Text Box 50"/>
          <p:cNvSpPr txBox="1">
            <a:spLocks noChangeArrowheads="1"/>
          </p:cNvSpPr>
          <p:nvPr/>
        </p:nvSpPr>
        <p:spPr bwMode="auto">
          <a:xfrm>
            <a:off x="1054100" y="1289050"/>
            <a:ext cx="7554913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Show algebraically that the LHS is 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logically equivalent to</a:t>
            </a:r>
            <a:r>
              <a:rPr lang="en-US" sz="2000" b="0">
                <a:latin typeface="Arial" pitchFamily="34" charset="0"/>
                <a:cs typeface="Arial" pitchFamily="34" charset="0"/>
              </a:rPr>
              <a:t> the RHS</a:t>
            </a:r>
          </a:p>
        </p:txBody>
      </p:sp>
      <p:sp>
        <p:nvSpPr>
          <p:cNvPr id="43016" name="Text Box 51"/>
          <p:cNvSpPr txBox="1">
            <a:spLocks noChangeArrowheads="1"/>
          </p:cNvSpPr>
          <p:nvPr/>
        </p:nvSpPr>
        <p:spPr bwMode="auto">
          <a:xfrm>
            <a:off x="5688013" y="1630363"/>
            <a:ext cx="345598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i.e. will have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same truth table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909BF0C-D15D-49F6-AB6B-508025B24082}" type="slidenum">
              <a:rPr lang="en-US"/>
              <a:pPr/>
              <a:t>2</a:t>
            </a:fld>
            <a:endParaRPr lang="en-US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7772400" cy="766763"/>
          </a:xfrm>
        </p:spPr>
        <p:txBody>
          <a:bodyPr/>
          <a:lstStyle/>
          <a:p>
            <a:r>
              <a:rPr lang="en-US" sz="2800" smtClean="0">
                <a:solidFill>
                  <a:srgbClr val="A50021"/>
                </a:solidFill>
              </a:rPr>
              <a:t>Unit 2: </a:t>
            </a:r>
            <a:r>
              <a:rPr lang="en-US" sz="2800" b="0" smtClean="0">
                <a:solidFill>
                  <a:srgbClr val="A50021"/>
                </a:solidFill>
              </a:rPr>
              <a:t>Binary Logic and Gates</a:t>
            </a:r>
            <a:br>
              <a:rPr lang="en-US" sz="2800" b="0" smtClean="0">
                <a:solidFill>
                  <a:srgbClr val="A50021"/>
                </a:solidFill>
              </a:rPr>
            </a:br>
            <a:r>
              <a:rPr lang="en-US" sz="2800" b="0" smtClean="0">
                <a:solidFill>
                  <a:srgbClr val="3333FF"/>
                </a:solidFill>
              </a:rPr>
              <a:t>Contents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1. 	Binary logic and gates, Boolean Algebra, Basic identities of Boolean algebra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2.1, 2.2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			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2.  Boolean functions, Algebraic manipulation, Complement of a function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2.2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3"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Canonical &amp; Standard forms,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Minterms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Maxterms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Sum of products, Product of Sums. Algebraic simplification of logic </a:t>
            </a:r>
            <a:r>
              <a:rPr lang="en-US" sz="2000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functions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2.3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 startAt="3"/>
              <a:defRPr/>
            </a:pPr>
            <a:r>
              <a:rPr lang="en-US" sz="2000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Physical properties of gates: Fan-in, Fan-out, Propagation Delay, </a:t>
            </a:r>
            <a:r>
              <a:rPr lang="en-US" sz="2000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HiZ</a:t>
            </a:r>
            <a:r>
              <a:rPr lang="en-US" sz="2000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(Tristate) outputs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2.10, 6.1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6.2</a:t>
            </a:r>
            <a:r>
              <a:rPr lang="en-US" sz="2000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5.	Map method of logic circuit optimization: </a:t>
            </a: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Two-, Three-, and Four-literal K-Map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2.4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Optimization procedure: Essential prime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implicants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, Selected Additional prime </a:t>
            </a:r>
            <a:r>
              <a:rPr lang="en-US" sz="2000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implicants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2.5</a:t>
            </a:r>
          </a:p>
          <a:p>
            <a:pPr marL="990600" lvl="1" indent="-533400">
              <a:lnSpc>
                <a:spcPct val="90000"/>
              </a:lnSpc>
              <a:buClrTx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Simplification with Don’t care conditions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2.5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6.  Other Gate Types: Universal gates (NAND and NOR),</a:t>
            </a:r>
            <a:r>
              <a:rPr lang="en-US" sz="2000" i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2-level Complex gates (AO, AOI, OA. OAI)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2.7</a:t>
            </a:r>
          </a:p>
          <a:p>
            <a:pPr marL="609600" indent="-609600">
              <a:lnSpc>
                <a:spcPct val="90000"/>
              </a:lnSpc>
              <a:buClrTx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7.  Exclusive-OR (XOR) and Equivalence (XNOR) gates, Parity generation and checking  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3A28A4E-6D71-4C31-9010-BB171A970970}" type="slidenum">
              <a:rPr lang="en-US"/>
              <a:pPr/>
              <a:t>20</a:t>
            </a:fld>
            <a:endParaRPr lang="en-US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9138" y="1987550"/>
            <a:ext cx="7772400" cy="4724400"/>
          </a:xfrm>
        </p:spPr>
        <p:txBody>
          <a:bodyPr/>
          <a:lstStyle/>
          <a:p>
            <a:r>
              <a:rPr lang="en-US" smtClean="0"/>
              <a:t> </a:t>
            </a:r>
          </a:p>
          <a:p>
            <a:r>
              <a:rPr lang="en-US" smtClean="0"/>
              <a:t>  </a:t>
            </a:r>
          </a:p>
          <a:p>
            <a:r>
              <a:rPr lang="en-US" smtClean="0"/>
              <a:t> </a:t>
            </a:r>
          </a:p>
          <a:p>
            <a:r>
              <a:rPr lang="en-US" smtClean="0"/>
              <a:t> </a:t>
            </a:r>
          </a:p>
          <a:p>
            <a:endParaRPr lang="en-US" smtClean="0"/>
          </a:p>
          <a:p>
            <a:r>
              <a:rPr lang="en-US" smtClean="0"/>
              <a:t> 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title"/>
          </p:nvPr>
        </p:nvSpPr>
        <p:spPr>
          <a:xfrm>
            <a:off x="593725" y="506413"/>
            <a:ext cx="7772400" cy="595312"/>
          </a:xfrm>
        </p:spPr>
        <p:txBody>
          <a:bodyPr/>
          <a:lstStyle/>
          <a:p>
            <a:r>
              <a:rPr lang="en-US" b="0" smtClean="0"/>
              <a:t>Useful </a:t>
            </a:r>
            <a:r>
              <a:rPr lang="en-US" smtClean="0">
                <a:solidFill>
                  <a:srgbClr val="3333FF"/>
                </a:solidFill>
              </a:rPr>
              <a:t>Theorems</a:t>
            </a:r>
            <a:r>
              <a:rPr lang="en-US" b="0" smtClean="0"/>
              <a:t> (in Dual forms)</a:t>
            </a:r>
          </a:p>
        </p:txBody>
      </p:sp>
      <p:grpSp>
        <p:nvGrpSpPr>
          <p:cNvPr id="2054" name="Group 4"/>
          <p:cNvGrpSpPr>
            <a:grpSpLocks/>
          </p:cNvGrpSpPr>
          <p:nvPr/>
        </p:nvGrpSpPr>
        <p:grpSpPr bwMode="auto">
          <a:xfrm>
            <a:off x="1122363" y="1798638"/>
            <a:ext cx="7734300" cy="3560762"/>
            <a:chOff x="686" y="849"/>
            <a:chExt cx="4872" cy="2243"/>
          </a:xfrm>
        </p:grpSpPr>
        <p:sp>
          <p:nvSpPr>
            <p:cNvPr id="2057" name="Rectangle 5"/>
            <p:cNvSpPr>
              <a:spLocks noChangeArrowheads="1"/>
            </p:cNvSpPr>
            <p:nvPr/>
          </p:nvSpPr>
          <p:spPr bwMode="auto">
            <a:xfrm>
              <a:off x="2820" y="849"/>
              <a:ext cx="107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0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2058" name="Group 6"/>
            <p:cNvGrpSpPr>
              <a:grpSpLocks/>
            </p:cNvGrpSpPr>
            <p:nvPr/>
          </p:nvGrpSpPr>
          <p:grpSpPr bwMode="auto">
            <a:xfrm>
              <a:off x="686" y="849"/>
              <a:ext cx="4872" cy="2243"/>
              <a:chOff x="686" y="849"/>
              <a:chExt cx="4872" cy="2243"/>
            </a:xfrm>
          </p:grpSpPr>
          <p:sp>
            <p:nvSpPr>
              <p:cNvPr id="2059" name="Rectangle 7"/>
              <p:cNvSpPr>
                <a:spLocks noChangeArrowheads="1"/>
              </p:cNvSpPr>
              <p:nvPr/>
            </p:nvSpPr>
            <p:spPr bwMode="auto">
              <a:xfrm>
                <a:off x="3345" y="849"/>
                <a:ext cx="107" cy="3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4000">
                    <a:solidFill>
                      <a:srgbClr val="000000"/>
                    </a:solidFill>
                    <a:latin typeface="Symbol" pitchFamily="18" charset="2"/>
                  </a:rPr>
                  <a:t>)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60" name="Rectangle 8"/>
              <p:cNvSpPr>
                <a:spLocks noChangeArrowheads="1"/>
              </p:cNvSpPr>
              <p:nvPr/>
            </p:nvSpPr>
            <p:spPr bwMode="auto">
              <a:xfrm>
                <a:off x="2200" y="884"/>
                <a:ext cx="93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3500">
                    <a:solidFill>
                      <a:srgbClr val="000000"/>
                    </a:solidFill>
                    <a:latin typeface="Symbol" pitchFamily="18" charset="2"/>
                  </a:rPr>
                  <a:t>(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61" name="Group 9"/>
              <p:cNvGrpSpPr>
                <a:grpSpLocks/>
              </p:cNvGrpSpPr>
              <p:nvPr/>
            </p:nvGrpSpPr>
            <p:grpSpPr bwMode="auto">
              <a:xfrm>
                <a:off x="686" y="884"/>
                <a:ext cx="4872" cy="2208"/>
                <a:chOff x="686" y="884"/>
                <a:chExt cx="4872" cy="2208"/>
              </a:xfrm>
            </p:grpSpPr>
            <p:sp>
              <p:nvSpPr>
                <p:cNvPr id="2062" name="Rectangle 10"/>
                <p:cNvSpPr>
                  <a:spLocks noChangeArrowheads="1"/>
                </p:cNvSpPr>
                <p:nvPr/>
              </p:nvSpPr>
              <p:spPr bwMode="auto">
                <a:xfrm>
                  <a:off x="1477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3" name="Rectangle 11"/>
                <p:cNvSpPr>
                  <a:spLocks noChangeArrowheads="1"/>
                </p:cNvSpPr>
                <p:nvPr/>
              </p:nvSpPr>
              <p:spPr bwMode="auto">
                <a:xfrm>
                  <a:off x="1714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4" name="Rectangle 12"/>
                <p:cNvSpPr>
                  <a:spLocks noChangeArrowheads="1"/>
                </p:cNvSpPr>
                <p:nvPr/>
              </p:nvSpPr>
              <p:spPr bwMode="auto">
                <a:xfrm>
                  <a:off x="1622" y="2798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5" name="Rectangle 13"/>
                <p:cNvSpPr>
                  <a:spLocks noChangeArrowheads="1"/>
                </p:cNvSpPr>
                <p:nvPr/>
              </p:nvSpPr>
              <p:spPr bwMode="auto">
                <a:xfrm>
                  <a:off x="1123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6" name="Line 14"/>
                <p:cNvSpPr>
                  <a:spLocks noChangeShapeType="1"/>
                </p:cNvSpPr>
                <p:nvPr/>
              </p:nvSpPr>
              <p:spPr bwMode="auto">
                <a:xfrm>
                  <a:off x="1304" y="1051"/>
                  <a:ext cx="111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67" name="Rectangle 15"/>
                <p:cNvSpPr>
                  <a:spLocks noChangeArrowheads="1"/>
                </p:cNvSpPr>
                <p:nvPr/>
              </p:nvSpPr>
              <p:spPr bwMode="auto">
                <a:xfrm>
                  <a:off x="2732" y="884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8" name="Rectangle 16"/>
                <p:cNvSpPr>
                  <a:spLocks noChangeArrowheads="1"/>
                </p:cNvSpPr>
                <p:nvPr/>
              </p:nvSpPr>
              <p:spPr bwMode="auto">
                <a:xfrm>
                  <a:off x="5227" y="970"/>
                  <a:ext cx="125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n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9" name="Rectangle 17"/>
                <p:cNvSpPr>
                  <a:spLocks noChangeArrowheads="1"/>
                </p:cNvSpPr>
                <p:nvPr/>
              </p:nvSpPr>
              <p:spPr bwMode="auto">
                <a:xfrm>
                  <a:off x="4279" y="970"/>
                  <a:ext cx="958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inimizatio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0" name="Rectangle 18"/>
                <p:cNvSpPr>
                  <a:spLocks noChangeArrowheads="1"/>
                </p:cNvSpPr>
                <p:nvPr/>
              </p:nvSpPr>
              <p:spPr bwMode="auto">
                <a:xfrm>
                  <a:off x="4066" y="970"/>
                  <a:ext cx="211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M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1" name="Rectangle 19"/>
                <p:cNvSpPr>
                  <a:spLocks noChangeArrowheads="1"/>
                </p:cNvSpPr>
                <p:nvPr/>
              </p:nvSpPr>
              <p:spPr bwMode="auto">
                <a:xfrm>
                  <a:off x="3640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2" name="Rectangle 20"/>
                <p:cNvSpPr>
                  <a:spLocks noChangeArrowheads="1"/>
                </p:cNvSpPr>
                <p:nvPr/>
              </p:nvSpPr>
              <p:spPr bwMode="auto">
                <a:xfrm>
                  <a:off x="3215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3" name="Rectangle 21"/>
                <p:cNvSpPr>
                  <a:spLocks noChangeArrowheads="1"/>
                </p:cNvSpPr>
                <p:nvPr/>
              </p:nvSpPr>
              <p:spPr bwMode="auto">
                <a:xfrm>
                  <a:off x="2602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4" name="Rectangle 22"/>
                <p:cNvSpPr>
                  <a:spLocks noChangeArrowheads="1"/>
                </p:cNvSpPr>
                <p:nvPr/>
              </p:nvSpPr>
              <p:spPr bwMode="auto">
                <a:xfrm>
                  <a:off x="2273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5" name="Rectangle 23"/>
                <p:cNvSpPr>
                  <a:spLocks noChangeArrowheads="1"/>
                </p:cNvSpPr>
                <p:nvPr/>
              </p:nvSpPr>
              <p:spPr bwMode="auto">
                <a:xfrm>
                  <a:off x="1895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6" name="Rectangle 24"/>
                <p:cNvSpPr>
                  <a:spLocks noChangeArrowheads="1"/>
                </p:cNvSpPr>
                <p:nvPr/>
              </p:nvSpPr>
              <p:spPr bwMode="auto">
                <a:xfrm>
                  <a:off x="1535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7" name="Rectangle 25"/>
                <p:cNvSpPr>
                  <a:spLocks noChangeArrowheads="1"/>
                </p:cNvSpPr>
                <p:nvPr/>
              </p:nvSpPr>
              <p:spPr bwMode="auto">
                <a:xfrm>
                  <a:off x="972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8" name="Rectangle 26"/>
                <p:cNvSpPr>
                  <a:spLocks noChangeArrowheads="1"/>
                </p:cNvSpPr>
                <p:nvPr/>
              </p:nvSpPr>
              <p:spPr bwMode="auto">
                <a:xfrm>
                  <a:off x="735" y="970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9" name="Rectangle 27"/>
                <p:cNvSpPr>
                  <a:spLocks noChangeArrowheads="1"/>
                </p:cNvSpPr>
                <p:nvPr/>
              </p:nvSpPr>
              <p:spPr bwMode="auto">
                <a:xfrm>
                  <a:off x="3454" y="945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0" name="Rectangle 28"/>
                <p:cNvSpPr>
                  <a:spLocks noChangeArrowheads="1"/>
                </p:cNvSpPr>
                <p:nvPr/>
              </p:nvSpPr>
              <p:spPr bwMode="auto">
                <a:xfrm>
                  <a:off x="3042" y="945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1" name="Rectangle 29"/>
                <p:cNvSpPr>
                  <a:spLocks noChangeArrowheads="1"/>
                </p:cNvSpPr>
                <p:nvPr/>
              </p:nvSpPr>
              <p:spPr bwMode="auto">
                <a:xfrm>
                  <a:off x="2429" y="945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2" name="Rectangle 30"/>
                <p:cNvSpPr>
                  <a:spLocks noChangeArrowheads="1"/>
                </p:cNvSpPr>
                <p:nvPr/>
              </p:nvSpPr>
              <p:spPr bwMode="auto">
                <a:xfrm>
                  <a:off x="1710" y="945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3" name="Rectangle 31"/>
                <p:cNvSpPr>
                  <a:spLocks noChangeArrowheads="1"/>
                </p:cNvSpPr>
                <p:nvPr/>
              </p:nvSpPr>
              <p:spPr bwMode="auto">
                <a:xfrm>
                  <a:off x="1443" y="973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4" name="Rectangle 32"/>
                <p:cNvSpPr>
                  <a:spLocks noChangeArrowheads="1"/>
                </p:cNvSpPr>
                <p:nvPr/>
              </p:nvSpPr>
              <p:spPr bwMode="auto">
                <a:xfrm>
                  <a:off x="880" y="969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5" name="Rectangle 33"/>
                <p:cNvSpPr>
                  <a:spLocks noChangeArrowheads="1"/>
                </p:cNvSpPr>
                <p:nvPr/>
              </p:nvSpPr>
              <p:spPr bwMode="auto">
                <a:xfrm>
                  <a:off x="2521" y="1588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6" name="Rectangle 34"/>
                <p:cNvSpPr>
                  <a:spLocks noChangeArrowheads="1"/>
                </p:cNvSpPr>
                <p:nvPr/>
              </p:nvSpPr>
              <p:spPr bwMode="auto">
                <a:xfrm>
                  <a:off x="3046" y="1588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7" name="Rectangle 35"/>
                <p:cNvSpPr>
                  <a:spLocks noChangeArrowheads="1"/>
                </p:cNvSpPr>
                <p:nvPr/>
              </p:nvSpPr>
              <p:spPr bwMode="auto">
                <a:xfrm>
                  <a:off x="5084" y="1709"/>
                  <a:ext cx="37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tion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8" name="Rectangle 36"/>
                <p:cNvSpPr>
                  <a:spLocks noChangeArrowheads="1"/>
                </p:cNvSpPr>
                <p:nvPr/>
              </p:nvSpPr>
              <p:spPr bwMode="auto">
                <a:xfrm>
                  <a:off x="4122" y="1709"/>
                  <a:ext cx="971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Simplifica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9" name="Rectangle 37"/>
                <p:cNvSpPr>
                  <a:spLocks noChangeArrowheads="1"/>
                </p:cNvSpPr>
                <p:nvPr/>
              </p:nvSpPr>
              <p:spPr bwMode="auto">
                <a:xfrm>
                  <a:off x="3685" y="1709"/>
                  <a:ext cx="448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        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0" name="Rectangle 38"/>
                <p:cNvSpPr>
                  <a:spLocks noChangeArrowheads="1"/>
                </p:cNvSpPr>
                <p:nvPr/>
              </p:nvSpPr>
              <p:spPr bwMode="auto">
                <a:xfrm>
                  <a:off x="3573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1" name="Rectangle 39"/>
                <p:cNvSpPr>
                  <a:spLocks noChangeArrowheads="1"/>
                </p:cNvSpPr>
                <p:nvPr/>
              </p:nvSpPr>
              <p:spPr bwMode="auto">
                <a:xfrm>
                  <a:off x="3336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2" name="Rectangle 40"/>
                <p:cNvSpPr>
                  <a:spLocks noChangeArrowheads="1"/>
                </p:cNvSpPr>
                <p:nvPr/>
              </p:nvSpPr>
              <p:spPr bwMode="auto">
                <a:xfrm>
                  <a:off x="2916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3" name="Rectangle 41"/>
                <p:cNvSpPr>
                  <a:spLocks noChangeArrowheads="1"/>
                </p:cNvSpPr>
                <p:nvPr/>
              </p:nvSpPr>
              <p:spPr bwMode="auto">
                <a:xfrm>
                  <a:off x="2290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4" name="Rectangle 42"/>
                <p:cNvSpPr>
                  <a:spLocks noChangeArrowheads="1"/>
                </p:cNvSpPr>
                <p:nvPr/>
              </p:nvSpPr>
              <p:spPr bwMode="auto">
                <a:xfrm>
                  <a:off x="1984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5" name="Rectangle 43"/>
                <p:cNvSpPr>
                  <a:spLocks noChangeArrowheads="1"/>
                </p:cNvSpPr>
                <p:nvPr/>
              </p:nvSpPr>
              <p:spPr bwMode="auto">
                <a:xfrm>
                  <a:off x="1654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6" name="Rectangle 44"/>
                <p:cNvSpPr>
                  <a:spLocks noChangeArrowheads="1"/>
                </p:cNvSpPr>
                <p:nvPr/>
              </p:nvSpPr>
              <p:spPr bwMode="auto">
                <a:xfrm>
                  <a:off x="1300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7" name="Rectangle 45"/>
                <p:cNvSpPr>
                  <a:spLocks noChangeArrowheads="1"/>
                </p:cNvSpPr>
                <p:nvPr/>
              </p:nvSpPr>
              <p:spPr bwMode="auto">
                <a:xfrm>
                  <a:off x="740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8" name="Rectangle 46"/>
                <p:cNvSpPr>
                  <a:spLocks noChangeArrowheads="1"/>
                </p:cNvSpPr>
                <p:nvPr/>
              </p:nvSpPr>
              <p:spPr bwMode="auto">
                <a:xfrm>
                  <a:off x="3485" y="1716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9" name="Rectangle 47"/>
                <p:cNvSpPr>
                  <a:spLocks noChangeArrowheads="1"/>
                </p:cNvSpPr>
                <p:nvPr/>
              </p:nvSpPr>
              <p:spPr bwMode="auto">
                <a:xfrm>
                  <a:off x="3156" y="1684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0" name="Rectangle 48"/>
                <p:cNvSpPr>
                  <a:spLocks noChangeArrowheads="1"/>
                </p:cNvSpPr>
                <p:nvPr/>
              </p:nvSpPr>
              <p:spPr bwMode="auto">
                <a:xfrm>
                  <a:off x="2743" y="1684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1" name="Rectangle 49"/>
                <p:cNvSpPr>
                  <a:spLocks noChangeArrowheads="1"/>
                </p:cNvSpPr>
                <p:nvPr/>
              </p:nvSpPr>
              <p:spPr bwMode="auto">
                <a:xfrm>
                  <a:off x="2435" y="1712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2" name="Rectangle 50"/>
                <p:cNvSpPr>
                  <a:spLocks noChangeArrowheads="1"/>
                </p:cNvSpPr>
                <p:nvPr/>
              </p:nvSpPr>
              <p:spPr bwMode="auto">
                <a:xfrm>
                  <a:off x="1811" y="1684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3" name="Rectangle 51"/>
                <p:cNvSpPr>
                  <a:spLocks noChangeArrowheads="1"/>
                </p:cNvSpPr>
                <p:nvPr/>
              </p:nvSpPr>
              <p:spPr bwMode="auto">
                <a:xfrm>
                  <a:off x="1475" y="1684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4" name="Rectangle 52"/>
                <p:cNvSpPr>
                  <a:spLocks noChangeArrowheads="1"/>
                </p:cNvSpPr>
                <p:nvPr/>
              </p:nvSpPr>
              <p:spPr bwMode="auto">
                <a:xfrm>
                  <a:off x="1208" y="1712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5" name="Rectangle 53"/>
                <p:cNvSpPr>
                  <a:spLocks noChangeArrowheads="1"/>
                </p:cNvSpPr>
                <p:nvPr/>
              </p:nvSpPr>
              <p:spPr bwMode="auto">
                <a:xfrm>
                  <a:off x="896" y="1684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graphicFrame>
              <p:nvGraphicFramePr>
                <p:cNvPr id="2050" name="Object 54"/>
                <p:cNvGraphicFramePr>
                  <a:graphicFrameLocks noChangeAspect="1"/>
                </p:cNvGraphicFramePr>
                <p:nvPr/>
              </p:nvGraphicFramePr>
              <p:xfrm>
                <a:off x="686" y="1298"/>
                <a:ext cx="4464" cy="264"/>
              </p:xfrm>
              <a:graphic>
                <a:graphicData uri="http://schemas.openxmlformats.org/presentationml/2006/ole">
                  <p:oleObj spid="_x0000_s2050" name="Equation" r:id="rId3" imgW="7086600" imgH="419040" progId="Equation.3">
                    <p:embed/>
                  </p:oleObj>
                </a:graphicData>
              </a:graphic>
            </p:graphicFrame>
            <p:sp>
              <p:nvSpPr>
                <p:cNvPr id="2106" name="Line 55"/>
                <p:cNvSpPr>
                  <a:spLocks noChangeShapeType="1"/>
                </p:cNvSpPr>
                <p:nvPr/>
              </p:nvSpPr>
              <p:spPr bwMode="auto">
                <a:xfrm>
                  <a:off x="1327" y="2126"/>
                  <a:ext cx="103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07" name="Line 56"/>
                <p:cNvSpPr>
                  <a:spLocks noChangeShapeType="1"/>
                </p:cNvSpPr>
                <p:nvPr/>
              </p:nvSpPr>
              <p:spPr bwMode="auto">
                <a:xfrm>
                  <a:off x="3014" y="2126"/>
                  <a:ext cx="104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08" name="Rectangle 57"/>
                <p:cNvSpPr>
                  <a:spLocks noChangeArrowheads="1"/>
                </p:cNvSpPr>
                <p:nvPr/>
              </p:nvSpPr>
              <p:spPr bwMode="auto">
                <a:xfrm>
                  <a:off x="4130" y="2045"/>
                  <a:ext cx="100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Consensus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9" name="Rectangle 58"/>
                <p:cNvSpPr>
                  <a:spLocks noChangeArrowheads="1"/>
                </p:cNvSpPr>
                <p:nvPr/>
              </p:nvSpPr>
              <p:spPr bwMode="auto">
                <a:xfrm>
                  <a:off x="3243" y="2045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0" name="Rectangle 59"/>
                <p:cNvSpPr>
                  <a:spLocks noChangeArrowheads="1"/>
                </p:cNvSpPr>
                <p:nvPr/>
              </p:nvSpPr>
              <p:spPr bwMode="auto">
                <a:xfrm>
                  <a:off x="2682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1" name="Rectangle 60"/>
                <p:cNvSpPr>
                  <a:spLocks noChangeArrowheads="1"/>
                </p:cNvSpPr>
                <p:nvPr/>
              </p:nvSpPr>
              <p:spPr bwMode="auto">
                <a:xfrm>
                  <a:off x="2445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2" name="Rectangle 61"/>
                <p:cNvSpPr>
                  <a:spLocks noChangeArrowheads="1"/>
                </p:cNvSpPr>
                <p:nvPr/>
              </p:nvSpPr>
              <p:spPr bwMode="auto">
                <a:xfrm>
                  <a:off x="2108" y="2045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3" name="Rectangle 62"/>
                <p:cNvSpPr>
                  <a:spLocks noChangeArrowheads="1"/>
                </p:cNvSpPr>
                <p:nvPr/>
              </p:nvSpPr>
              <p:spPr bwMode="auto">
                <a:xfrm>
                  <a:off x="1871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4" name="Rectangle 63"/>
                <p:cNvSpPr>
                  <a:spLocks noChangeArrowheads="1"/>
                </p:cNvSpPr>
                <p:nvPr/>
              </p:nvSpPr>
              <p:spPr bwMode="auto">
                <a:xfrm>
                  <a:off x="1556" y="2045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5" name="Rectangle 64"/>
                <p:cNvSpPr>
                  <a:spLocks noChangeArrowheads="1"/>
                </p:cNvSpPr>
                <p:nvPr/>
              </p:nvSpPr>
              <p:spPr bwMode="auto">
                <a:xfrm>
                  <a:off x="995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6" name="Rectangle 65"/>
                <p:cNvSpPr>
                  <a:spLocks noChangeArrowheads="1"/>
                </p:cNvSpPr>
                <p:nvPr/>
              </p:nvSpPr>
              <p:spPr bwMode="auto">
                <a:xfrm>
                  <a:off x="758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7" name="Rectangle 66"/>
                <p:cNvSpPr>
                  <a:spLocks noChangeArrowheads="1"/>
                </p:cNvSpPr>
                <p:nvPr/>
              </p:nvSpPr>
              <p:spPr bwMode="auto">
                <a:xfrm>
                  <a:off x="3154" y="2044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8" name="Rectangle 67"/>
                <p:cNvSpPr>
                  <a:spLocks noChangeArrowheads="1"/>
                </p:cNvSpPr>
                <p:nvPr/>
              </p:nvSpPr>
              <p:spPr bwMode="auto">
                <a:xfrm>
                  <a:off x="2841" y="2020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9" name="Rectangle 68"/>
                <p:cNvSpPr>
                  <a:spLocks noChangeArrowheads="1"/>
                </p:cNvSpPr>
                <p:nvPr/>
              </p:nvSpPr>
              <p:spPr bwMode="auto">
                <a:xfrm>
                  <a:off x="2590" y="2048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0" name="Rectangle 69"/>
                <p:cNvSpPr>
                  <a:spLocks noChangeArrowheads="1"/>
                </p:cNvSpPr>
                <p:nvPr/>
              </p:nvSpPr>
              <p:spPr bwMode="auto">
                <a:xfrm>
                  <a:off x="2265" y="2020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1" name="Rectangle 70"/>
                <p:cNvSpPr>
                  <a:spLocks noChangeArrowheads="1"/>
                </p:cNvSpPr>
                <p:nvPr/>
              </p:nvSpPr>
              <p:spPr bwMode="auto">
                <a:xfrm>
                  <a:off x="2019" y="2048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2" name="Rectangle 71"/>
                <p:cNvSpPr>
                  <a:spLocks noChangeArrowheads="1"/>
                </p:cNvSpPr>
                <p:nvPr/>
              </p:nvSpPr>
              <p:spPr bwMode="auto">
                <a:xfrm>
                  <a:off x="1698" y="2020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3" name="Rectangle 72"/>
                <p:cNvSpPr>
                  <a:spLocks noChangeArrowheads="1"/>
                </p:cNvSpPr>
                <p:nvPr/>
              </p:nvSpPr>
              <p:spPr bwMode="auto">
                <a:xfrm>
                  <a:off x="1466" y="2044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4" name="Rectangle 73"/>
                <p:cNvSpPr>
                  <a:spLocks noChangeArrowheads="1"/>
                </p:cNvSpPr>
                <p:nvPr/>
              </p:nvSpPr>
              <p:spPr bwMode="auto">
                <a:xfrm>
                  <a:off x="1154" y="2020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5" name="Rectangle 74"/>
                <p:cNvSpPr>
                  <a:spLocks noChangeArrowheads="1"/>
                </p:cNvSpPr>
                <p:nvPr/>
              </p:nvSpPr>
              <p:spPr bwMode="auto">
                <a:xfrm>
                  <a:off x="903" y="2056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6" name="Rectangle 75"/>
                <p:cNvSpPr>
                  <a:spLocks noChangeArrowheads="1"/>
                </p:cNvSpPr>
                <p:nvPr/>
              </p:nvSpPr>
              <p:spPr bwMode="auto">
                <a:xfrm>
                  <a:off x="720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7" name="Rectangle 76"/>
                <p:cNvSpPr>
                  <a:spLocks noChangeArrowheads="1"/>
                </p:cNvSpPr>
                <p:nvPr/>
              </p:nvSpPr>
              <p:spPr bwMode="auto">
                <a:xfrm>
                  <a:off x="1251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8" name="Line 77"/>
                <p:cNvSpPr>
                  <a:spLocks noChangeShapeType="1"/>
                </p:cNvSpPr>
                <p:nvPr/>
              </p:nvSpPr>
              <p:spPr bwMode="auto">
                <a:xfrm>
                  <a:off x="1498" y="2474"/>
                  <a:ext cx="104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29" name="Rectangle 78"/>
                <p:cNvSpPr>
                  <a:spLocks noChangeArrowheads="1"/>
                </p:cNvSpPr>
                <p:nvPr/>
              </p:nvSpPr>
              <p:spPr bwMode="auto">
                <a:xfrm>
                  <a:off x="1427" y="2280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0" name="Rectangle 79"/>
                <p:cNvSpPr>
                  <a:spLocks noChangeArrowheads="1"/>
                </p:cNvSpPr>
                <p:nvPr/>
              </p:nvSpPr>
              <p:spPr bwMode="auto">
                <a:xfrm>
                  <a:off x="1932" y="2280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1" name="Rectangle 80"/>
                <p:cNvSpPr>
                  <a:spLocks noChangeArrowheads="1"/>
                </p:cNvSpPr>
                <p:nvPr/>
              </p:nvSpPr>
              <p:spPr bwMode="auto">
                <a:xfrm>
                  <a:off x="2101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2" name="Rectangle 81"/>
                <p:cNvSpPr>
                  <a:spLocks noChangeArrowheads="1"/>
                </p:cNvSpPr>
                <p:nvPr/>
              </p:nvSpPr>
              <p:spPr bwMode="auto">
                <a:xfrm>
                  <a:off x="2622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3" name="Rectangle 82"/>
                <p:cNvSpPr>
                  <a:spLocks noChangeArrowheads="1"/>
                </p:cNvSpPr>
                <p:nvPr/>
              </p:nvSpPr>
              <p:spPr bwMode="auto">
                <a:xfrm>
                  <a:off x="2916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4" name="Rectangle 83"/>
                <p:cNvSpPr>
                  <a:spLocks noChangeArrowheads="1"/>
                </p:cNvSpPr>
                <p:nvPr/>
              </p:nvSpPr>
              <p:spPr bwMode="auto">
                <a:xfrm>
                  <a:off x="3448" y="2315"/>
                  <a:ext cx="93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35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5" name="Line 84"/>
                <p:cNvSpPr>
                  <a:spLocks noChangeShapeType="1"/>
                </p:cNvSpPr>
                <p:nvPr/>
              </p:nvSpPr>
              <p:spPr bwMode="auto">
                <a:xfrm>
                  <a:off x="3695" y="2474"/>
                  <a:ext cx="103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36" name="Rectangle 85"/>
                <p:cNvSpPr>
                  <a:spLocks noChangeArrowheads="1"/>
                </p:cNvSpPr>
                <p:nvPr/>
              </p:nvSpPr>
              <p:spPr bwMode="auto">
                <a:xfrm>
                  <a:off x="3624" y="2280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(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7" name="Rectangle 86"/>
                <p:cNvSpPr>
                  <a:spLocks noChangeArrowheads="1"/>
                </p:cNvSpPr>
                <p:nvPr/>
              </p:nvSpPr>
              <p:spPr bwMode="auto">
                <a:xfrm>
                  <a:off x="4129" y="2280"/>
                  <a:ext cx="107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000">
                      <a:solidFill>
                        <a:srgbClr val="000000"/>
                      </a:solidFill>
                      <a:latin typeface="Symbol" pitchFamily="18" charset="2"/>
                    </a:rPr>
                    <a:t>)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8" name="Rectangle 87"/>
                <p:cNvSpPr>
                  <a:spLocks noChangeArrowheads="1"/>
                </p:cNvSpPr>
                <p:nvPr/>
              </p:nvSpPr>
              <p:spPr bwMode="auto">
                <a:xfrm>
                  <a:off x="4016" y="2401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9" name="Rectangle 88"/>
                <p:cNvSpPr>
                  <a:spLocks noChangeArrowheads="1"/>
                </p:cNvSpPr>
                <p:nvPr/>
              </p:nvSpPr>
              <p:spPr bwMode="auto">
                <a:xfrm>
                  <a:off x="3318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0" name="Rectangle 89"/>
                <p:cNvSpPr>
                  <a:spLocks noChangeArrowheads="1"/>
                </p:cNvSpPr>
                <p:nvPr/>
              </p:nvSpPr>
              <p:spPr bwMode="auto">
                <a:xfrm>
                  <a:off x="2989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1" name="Rectangle 90"/>
                <p:cNvSpPr>
                  <a:spLocks noChangeArrowheads="1"/>
                </p:cNvSpPr>
                <p:nvPr/>
              </p:nvSpPr>
              <p:spPr bwMode="auto">
                <a:xfrm>
                  <a:off x="2509" y="2401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2" name="Rectangle 91"/>
                <p:cNvSpPr>
                  <a:spLocks noChangeArrowheads="1"/>
                </p:cNvSpPr>
                <p:nvPr/>
              </p:nvSpPr>
              <p:spPr bwMode="auto">
                <a:xfrm>
                  <a:off x="2179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3" name="Rectangle 92"/>
                <p:cNvSpPr>
                  <a:spLocks noChangeArrowheads="1"/>
                </p:cNvSpPr>
                <p:nvPr/>
              </p:nvSpPr>
              <p:spPr bwMode="auto">
                <a:xfrm>
                  <a:off x="1819" y="2401"/>
                  <a:ext cx="9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z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4" name="Rectangle 93"/>
                <p:cNvSpPr>
                  <a:spLocks noChangeArrowheads="1"/>
                </p:cNvSpPr>
                <p:nvPr/>
              </p:nvSpPr>
              <p:spPr bwMode="auto">
                <a:xfrm>
                  <a:off x="1122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5" name="Rectangle 94"/>
                <p:cNvSpPr>
                  <a:spLocks noChangeArrowheads="1"/>
                </p:cNvSpPr>
                <p:nvPr/>
              </p:nvSpPr>
              <p:spPr bwMode="auto">
                <a:xfrm>
                  <a:off x="792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6" name="Rectangle 95"/>
                <p:cNvSpPr>
                  <a:spLocks noChangeArrowheads="1"/>
                </p:cNvSpPr>
                <p:nvPr/>
              </p:nvSpPr>
              <p:spPr bwMode="auto">
                <a:xfrm>
                  <a:off x="3846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7" name="Rectangle 96"/>
                <p:cNvSpPr>
                  <a:spLocks noChangeArrowheads="1"/>
                </p:cNvSpPr>
                <p:nvPr/>
              </p:nvSpPr>
              <p:spPr bwMode="auto">
                <a:xfrm>
                  <a:off x="3537" y="2376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8" name="Rectangle 97"/>
                <p:cNvSpPr>
                  <a:spLocks noChangeArrowheads="1"/>
                </p:cNvSpPr>
                <p:nvPr/>
              </p:nvSpPr>
              <p:spPr bwMode="auto">
                <a:xfrm>
                  <a:off x="3145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9" name="Rectangle 98"/>
                <p:cNvSpPr>
                  <a:spLocks noChangeArrowheads="1"/>
                </p:cNvSpPr>
                <p:nvPr/>
              </p:nvSpPr>
              <p:spPr bwMode="auto">
                <a:xfrm>
                  <a:off x="2737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0" name="Rectangle 99"/>
                <p:cNvSpPr>
                  <a:spLocks noChangeArrowheads="1"/>
                </p:cNvSpPr>
                <p:nvPr/>
              </p:nvSpPr>
              <p:spPr bwMode="auto">
                <a:xfrm>
                  <a:off x="2339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1" name="Rectangle 100"/>
                <p:cNvSpPr>
                  <a:spLocks noChangeArrowheads="1"/>
                </p:cNvSpPr>
                <p:nvPr/>
              </p:nvSpPr>
              <p:spPr bwMode="auto">
                <a:xfrm>
                  <a:off x="2016" y="2376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2" name="Rectangle 101"/>
                <p:cNvSpPr>
                  <a:spLocks noChangeArrowheads="1"/>
                </p:cNvSpPr>
                <p:nvPr/>
              </p:nvSpPr>
              <p:spPr bwMode="auto">
                <a:xfrm>
                  <a:off x="1649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3" name="Rectangle 102"/>
                <p:cNvSpPr>
                  <a:spLocks noChangeArrowheads="1"/>
                </p:cNvSpPr>
                <p:nvPr/>
              </p:nvSpPr>
              <p:spPr bwMode="auto">
                <a:xfrm>
                  <a:off x="1341" y="2376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4" name="Rectangle 103"/>
                <p:cNvSpPr>
                  <a:spLocks noChangeArrowheads="1"/>
                </p:cNvSpPr>
                <p:nvPr/>
              </p:nvSpPr>
              <p:spPr bwMode="auto">
                <a:xfrm>
                  <a:off x="949" y="2376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5" name="Line 104"/>
                <p:cNvSpPr>
                  <a:spLocks noChangeShapeType="1"/>
                </p:cNvSpPr>
                <p:nvPr/>
              </p:nvSpPr>
              <p:spPr bwMode="auto">
                <a:xfrm>
                  <a:off x="799" y="2872"/>
                  <a:ext cx="436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6" name="Line 105"/>
                <p:cNvSpPr>
                  <a:spLocks noChangeShapeType="1"/>
                </p:cNvSpPr>
                <p:nvPr/>
              </p:nvSpPr>
              <p:spPr bwMode="auto">
                <a:xfrm>
                  <a:off x="1482" y="2876"/>
                  <a:ext cx="104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7" name="Line 106"/>
                <p:cNvSpPr>
                  <a:spLocks noChangeShapeType="1"/>
                </p:cNvSpPr>
                <p:nvPr/>
              </p:nvSpPr>
              <p:spPr bwMode="auto">
                <a:xfrm>
                  <a:off x="1714" y="2876"/>
                  <a:ext cx="112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8" name="Line 107"/>
                <p:cNvSpPr>
                  <a:spLocks noChangeShapeType="1"/>
                </p:cNvSpPr>
                <p:nvPr/>
              </p:nvSpPr>
              <p:spPr bwMode="auto">
                <a:xfrm>
                  <a:off x="2426" y="2884"/>
                  <a:ext cx="343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9" name="Line 108"/>
                <p:cNvSpPr>
                  <a:spLocks noChangeShapeType="1"/>
                </p:cNvSpPr>
                <p:nvPr/>
              </p:nvSpPr>
              <p:spPr bwMode="auto">
                <a:xfrm>
                  <a:off x="3017" y="2884"/>
                  <a:ext cx="103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60" name="Line 109"/>
                <p:cNvSpPr>
                  <a:spLocks noChangeShapeType="1"/>
                </p:cNvSpPr>
                <p:nvPr/>
              </p:nvSpPr>
              <p:spPr bwMode="auto">
                <a:xfrm>
                  <a:off x="3341" y="2884"/>
                  <a:ext cx="112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61" name="Rectangle 110"/>
                <p:cNvSpPr>
                  <a:spLocks noChangeArrowheads="1"/>
                </p:cNvSpPr>
                <p:nvPr/>
              </p:nvSpPr>
              <p:spPr bwMode="auto">
                <a:xfrm>
                  <a:off x="5048" y="2823"/>
                  <a:ext cx="510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Laws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2" name="Rectangle 111"/>
                <p:cNvSpPr>
                  <a:spLocks noChangeArrowheads="1"/>
                </p:cNvSpPr>
                <p:nvPr/>
              </p:nvSpPr>
              <p:spPr bwMode="auto">
                <a:xfrm>
                  <a:off x="4997" y="2823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 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3" name="Rectangle 112"/>
                <p:cNvSpPr>
                  <a:spLocks noChangeArrowheads="1"/>
                </p:cNvSpPr>
                <p:nvPr/>
              </p:nvSpPr>
              <p:spPr bwMode="auto">
                <a:xfrm>
                  <a:off x="4919" y="2823"/>
                  <a:ext cx="87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s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4" name="Rectangle 113"/>
                <p:cNvSpPr>
                  <a:spLocks noChangeArrowheads="1"/>
                </p:cNvSpPr>
                <p:nvPr/>
              </p:nvSpPr>
              <p:spPr bwMode="auto">
                <a:xfrm>
                  <a:off x="3807" y="2823"/>
                  <a:ext cx="1094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DeMorgan'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5" name="Rectangle 114"/>
                <p:cNvSpPr>
                  <a:spLocks noChangeArrowheads="1"/>
                </p:cNvSpPr>
                <p:nvPr/>
              </p:nvSpPr>
              <p:spPr bwMode="auto">
                <a:xfrm>
                  <a:off x="2420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6" name="Rectangle 115"/>
                <p:cNvSpPr>
                  <a:spLocks noChangeArrowheads="1"/>
                </p:cNvSpPr>
                <p:nvPr/>
              </p:nvSpPr>
              <p:spPr bwMode="auto">
                <a:xfrm>
                  <a:off x="794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7" name="Rectangle 116"/>
                <p:cNvSpPr>
                  <a:spLocks noChangeArrowheads="1"/>
                </p:cNvSpPr>
                <p:nvPr/>
              </p:nvSpPr>
              <p:spPr bwMode="auto">
                <a:xfrm>
                  <a:off x="2565" y="2798"/>
                  <a:ext cx="56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×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8" name="Rectangle 117"/>
                <p:cNvSpPr>
                  <a:spLocks noChangeArrowheads="1"/>
                </p:cNvSpPr>
                <p:nvPr/>
              </p:nvSpPr>
              <p:spPr bwMode="auto">
                <a:xfrm>
                  <a:off x="1297" y="2798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9" name="Rectangle 118"/>
                <p:cNvSpPr>
                  <a:spLocks noChangeArrowheads="1"/>
                </p:cNvSpPr>
                <p:nvPr/>
              </p:nvSpPr>
              <p:spPr bwMode="auto">
                <a:xfrm>
                  <a:off x="950" y="2798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0" name="Rectangle 119"/>
                <p:cNvSpPr>
                  <a:spLocks noChangeArrowheads="1"/>
                </p:cNvSpPr>
                <p:nvPr/>
              </p:nvSpPr>
              <p:spPr bwMode="auto">
                <a:xfrm>
                  <a:off x="1131" y="945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1" name="Rectangle 120"/>
                <p:cNvSpPr>
                  <a:spLocks noChangeArrowheads="1"/>
                </p:cNvSpPr>
                <p:nvPr/>
              </p:nvSpPr>
              <p:spPr bwMode="auto">
                <a:xfrm>
                  <a:off x="1302" y="962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2" name="Rectangle 121"/>
                <p:cNvSpPr>
                  <a:spLocks noChangeArrowheads="1"/>
                </p:cNvSpPr>
                <p:nvPr/>
              </p:nvSpPr>
              <p:spPr bwMode="auto">
                <a:xfrm>
                  <a:off x="2898" y="962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3" name="Rectangle 122"/>
                <p:cNvSpPr>
                  <a:spLocks noChangeArrowheads="1"/>
                </p:cNvSpPr>
                <p:nvPr/>
              </p:nvSpPr>
              <p:spPr bwMode="auto">
                <a:xfrm>
                  <a:off x="1079" y="1709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4" name="Rectangle 123"/>
                <p:cNvSpPr>
                  <a:spLocks noChangeArrowheads="1"/>
                </p:cNvSpPr>
                <p:nvPr/>
              </p:nvSpPr>
              <p:spPr bwMode="auto">
                <a:xfrm>
                  <a:off x="2619" y="171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5" name="Rectangle 124"/>
                <p:cNvSpPr>
                  <a:spLocks noChangeArrowheads="1"/>
                </p:cNvSpPr>
                <p:nvPr/>
              </p:nvSpPr>
              <p:spPr bwMode="auto">
                <a:xfrm>
                  <a:off x="1325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6" name="Rectangle 125"/>
                <p:cNvSpPr>
                  <a:spLocks noChangeArrowheads="1"/>
                </p:cNvSpPr>
                <p:nvPr/>
              </p:nvSpPr>
              <p:spPr bwMode="auto">
                <a:xfrm>
                  <a:off x="3009" y="2045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7" name="Rectangle 126"/>
                <p:cNvSpPr>
                  <a:spLocks noChangeArrowheads="1"/>
                </p:cNvSpPr>
                <p:nvPr/>
              </p:nvSpPr>
              <p:spPr bwMode="auto">
                <a:xfrm>
                  <a:off x="1493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8" name="Rectangle 127"/>
                <p:cNvSpPr>
                  <a:spLocks noChangeArrowheads="1"/>
                </p:cNvSpPr>
                <p:nvPr/>
              </p:nvSpPr>
              <p:spPr bwMode="auto">
                <a:xfrm>
                  <a:off x="3689" y="2401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9" name="Rectangle 128"/>
                <p:cNvSpPr>
                  <a:spLocks noChangeArrowheads="1"/>
                </p:cNvSpPr>
                <p:nvPr/>
              </p:nvSpPr>
              <p:spPr bwMode="auto">
                <a:xfrm>
                  <a:off x="2657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0" name="Rectangle 129"/>
                <p:cNvSpPr>
                  <a:spLocks noChangeArrowheads="1"/>
                </p:cNvSpPr>
                <p:nvPr/>
              </p:nvSpPr>
              <p:spPr bwMode="auto">
                <a:xfrm>
                  <a:off x="3011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x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1" name="Rectangle 130"/>
                <p:cNvSpPr>
                  <a:spLocks noChangeArrowheads="1"/>
                </p:cNvSpPr>
                <p:nvPr/>
              </p:nvSpPr>
              <p:spPr bwMode="auto">
                <a:xfrm>
                  <a:off x="2832" y="2798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2" name="Rectangle 131"/>
                <p:cNvSpPr>
                  <a:spLocks noChangeArrowheads="1"/>
                </p:cNvSpPr>
                <p:nvPr/>
              </p:nvSpPr>
              <p:spPr bwMode="auto">
                <a:xfrm>
                  <a:off x="3168" y="2798"/>
                  <a:ext cx="123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  <a:latin typeface="Symbol" pitchFamily="18" charset="2"/>
                    </a:rPr>
                    <a:t>+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3" name="Rectangle 132"/>
                <p:cNvSpPr>
                  <a:spLocks noChangeArrowheads="1"/>
                </p:cNvSpPr>
                <p:nvPr/>
              </p:nvSpPr>
              <p:spPr bwMode="auto">
                <a:xfrm>
                  <a:off x="3341" y="2823"/>
                  <a:ext cx="11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y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4" name="Line 133"/>
                <p:cNvSpPr>
                  <a:spLocks noChangeShapeType="1"/>
                </p:cNvSpPr>
                <p:nvPr/>
              </p:nvSpPr>
              <p:spPr bwMode="auto">
                <a:xfrm>
                  <a:off x="2904" y="1051"/>
                  <a:ext cx="111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85" name="Line 134"/>
                <p:cNvSpPr>
                  <a:spLocks noChangeShapeType="1"/>
                </p:cNvSpPr>
                <p:nvPr/>
              </p:nvSpPr>
              <p:spPr bwMode="auto">
                <a:xfrm>
                  <a:off x="1080" y="1791"/>
                  <a:ext cx="111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86" name="Line 135"/>
                <p:cNvSpPr>
                  <a:spLocks noChangeShapeType="1"/>
                </p:cNvSpPr>
                <p:nvPr/>
              </p:nvSpPr>
              <p:spPr bwMode="auto">
                <a:xfrm>
                  <a:off x="2616" y="1799"/>
                  <a:ext cx="111" cy="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055" name="Text Box 136"/>
          <p:cNvSpPr txBox="1">
            <a:spLocks noChangeArrowheads="1"/>
          </p:cNvSpPr>
          <p:nvPr/>
        </p:nvSpPr>
        <p:spPr bwMode="auto">
          <a:xfrm>
            <a:off x="3762375" y="1274763"/>
            <a:ext cx="955675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Dual</a:t>
            </a:r>
          </a:p>
        </p:txBody>
      </p:sp>
      <p:sp>
        <p:nvSpPr>
          <p:cNvPr id="2056" name="Text Box 141"/>
          <p:cNvSpPr txBox="1">
            <a:spLocks noChangeArrowheads="1"/>
          </p:cNvSpPr>
          <p:nvPr/>
        </p:nvSpPr>
        <p:spPr bwMode="auto">
          <a:xfrm>
            <a:off x="650875" y="1265238"/>
            <a:ext cx="2103438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80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Expression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95F7DD9-78AF-4140-9E3E-4427187A6120}" type="slidenum">
              <a:rPr lang="en-US"/>
              <a:pPr/>
              <a:t>21</a:t>
            </a:fld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466850"/>
            <a:ext cx="7772400" cy="472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   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2217738" y="1577975"/>
            <a:ext cx="2651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4492625" y="1163638"/>
            <a:ext cx="5461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56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5864225" y="1163638"/>
            <a:ext cx="5461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56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6270625" y="1577975"/>
            <a:ext cx="2651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6088063" y="1081088"/>
            <a:ext cx="546100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63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7442200" y="1081088"/>
            <a:ext cx="466725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6300">
                <a:solidFill>
                  <a:srgbClr val="000000"/>
                </a:solidFill>
                <a:latin typeface="Symbol" pitchFamily="18" charset="2"/>
              </a:rPr>
              <a:t>)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8564563" y="1374775"/>
            <a:ext cx="38735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8248650" y="1374775"/>
            <a:ext cx="2857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7110413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5532438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4678363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721100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2822575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49" name="Rectangle 17"/>
          <p:cNvSpPr>
            <a:spLocks noChangeArrowheads="1"/>
          </p:cNvSpPr>
          <p:nvPr/>
        </p:nvSpPr>
        <p:spPr bwMode="auto">
          <a:xfrm>
            <a:off x="1357313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0" name="Rectangle 18"/>
          <p:cNvSpPr>
            <a:spLocks noChangeArrowheads="1"/>
          </p:cNvSpPr>
          <p:nvPr/>
        </p:nvSpPr>
        <p:spPr bwMode="auto">
          <a:xfrm>
            <a:off x="738188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1" name="Rectangle 19"/>
          <p:cNvSpPr>
            <a:spLocks noChangeArrowheads="1"/>
          </p:cNvSpPr>
          <p:nvPr/>
        </p:nvSpPr>
        <p:spPr bwMode="auto">
          <a:xfrm>
            <a:off x="7799388" y="1309688"/>
            <a:ext cx="3143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6662738" y="1309688"/>
            <a:ext cx="6572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5084763" y="1309688"/>
            <a:ext cx="6572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4" name="Rectangle 22"/>
          <p:cNvSpPr>
            <a:spLocks noChangeArrowheads="1"/>
          </p:cNvSpPr>
          <p:nvPr/>
        </p:nvSpPr>
        <p:spPr bwMode="auto">
          <a:xfrm>
            <a:off x="3257550" y="1309688"/>
            <a:ext cx="6572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5" name="Rectangle 23"/>
          <p:cNvSpPr>
            <a:spLocks noChangeArrowheads="1"/>
          </p:cNvSpPr>
          <p:nvPr/>
        </p:nvSpPr>
        <p:spPr bwMode="auto">
          <a:xfrm>
            <a:off x="2581275" y="1309688"/>
            <a:ext cx="4873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6" name="Rectangle 24"/>
          <p:cNvSpPr>
            <a:spLocks noChangeArrowheads="1"/>
          </p:cNvSpPr>
          <p:nvPr/>
        </p:nvSpPr>
        <p:spPr bwMode="auto">
          <a:xfrm>
            <a:off x="1116013" y="1309688"/>
            <a:ext cx="487362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2203450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8" name="Rectangle 26"/>
          <p:cNvSpPr>
            <a:spLocks noChangeArrowheads="1"/>
          </p:cNvSpPr>
          <p:nvPr/>
        </p:nvSpPr>
        <p:spPr bwMode="auto">
          <a:xfrm>
            <a:off x="1770063" y="1309688"/>
            <a:ext cx="6572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59" name="Rectangle 27"/>
          <p:cNvSpPr>
            <a:spLocks noChangeArrowheads="1"/>
          </p:cNvSpPr>
          <p:nvPr/>
        </p:nvSpPr>
        <p:spPr bwMode="auto">
          <a:xfrm>
            <a:off x="6256338" y="1374775"/>
            <a:ext cx="5302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45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4060" name="Rectangle 28"/>
          <p:cNvSpPr>
            <a:spLocks noChangeArrowheads="1"/>
          </p:cNvSpPr>
          <p:nvPr/>
        </p:nvSpPr>
        <p:spPr bwMode="auto">
          <a:xfrm>
            <a:off x="569913" y="414338"/>
            <a:ext cx="77724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660066"/>
                </a:solidFill>
                <a:latin typeface="Helvetica" pitchFamily="34" charset="0"/>
              </a:rPr>
              <a:t>Proof of</a:t>
            </a:r>
            <a:r>
              <a:rPr lang="en-US" sz="2800" b="0">
                <a:solidFill>
                  <a:schemeClr val="tx1"/>
                </a:solidFill>
                <a:latin typeface="Helvetica" pitchFamily="34" charset="0"/>
              </a:rPr>
              <a:t> </a:t>
            </a:r>
            <a:r>
              <a:rPr lang="en-US" sz="2800">
                <a:solidFill>
                  <a:srgbClr val="000066"/>
                </a:solidFill>
                <a:latin typeface="Helvetica" pitchFamily="34" charset="0"/>
              </a:rPr>
              <a:t>Minimization</a:t>
            </a:r>
          </a:p>
        </p:txBody>
      </p:sp>
      <p:sp>
        <p:nvSpPr>
          <p:cNvPr id="44061" name="Rectangle 30"/>
          <p:cNvSpPr>
            <a:spLocks noChangeArrowheads="1"/>
          </p:cNvSpPr>
          <p:nvPr/>
        </p:nvSpPr>
        <p:spPr bwMode="auto">
          <a:xfrm>
            <a:off x="373063" y="2300288"/>
            <a:ext cx="8213725" cy="50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buClr>
                <a:schemeClr val="hlink"/>
              </a:buClr>
            </a:pPr>
            <a:r>
              <a:rPr lang="en-US" sz="280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Consider the LHS form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sz="3200">
                <a:solidFill>
                  <a:schemeClr val="tx1"/>
                </a:solidFill>
                <a:cs typeface="Times New Roman" pitchFamily="18" charset="0"/>
                <a:sym typeface="Symbol" pitchFamily="18" charset="2"/>
              </a:rPr>
              <a:t>x y + x y = y (x + x) = y</a:t>
            </a:r>
          </a:p>
          <a:p>
            <a:pPr marL="342900" indent="-342900">
              <a:lnSpc>
                <a:spcPct val="90000"/>
              </a:lnSpc>
              <a:buClr>
                <a:schemeClr val="hlink"/>
              </a:buClr>
              <a:buFont typeface="Wingdings" pitchFamily="2" charset="2"/>
              <a:buNone/>
            </a:pP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44062" name="Line 31"/>
          <p:cNvSpPr>
            <a:spLocks noChangeShapeType="1"/>
          </p:cNvSpPr>
          <p:nvPr/>
        </p:nvSpPr>
        <p:spPr bwMode="auto">
          <a:xfrm>
            <a:off x="1389063" y="29273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3" name="Line 32"/>
          <p:cNvSpPr>
            <a:spLocks noChangeShapeType="1"/>
          </p:cNvSpPr>
          <p:nvPr/>
        </p:nvSpPr>
        <p:spPr bwMode="auto">
          <a:xfrm>
            <a:off x="3382963" y="2940050"/>
            <a:ext cx="2428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4" name="Text Box 33"/>
          <p:cNvSpPr txBox="1">
            <a:spLocks noChangeArrowheads="1"/>
          </p:cNvSpPr>
          <p:nvPr/>
        </p:nvSpPr>
        <p:spPr bwMode="auto">
          <a:xfrm>
            <a:off x="3101975" y="321945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B4BF4A3-B395-4A3C-A984-9F0A57FC0549}" type="slidenum">
              <a:rPr lang="en-US"/>
              <a:pPr/>
              <a:t>22</a:t>
            </a:fld>
            <a:endParaRPr lang="en-US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547688"/>
            <a:ext cx="7413625" cy="595312"/>
          </a:xfrm>
        </p:spPr>
        <p:txBody>
          <a:bodyPr/>
          <a:lstStyle/>
          <a:p>
            <a:r>
              <a:rPr lang="en-US" sz="2400" b="0" smtClean="0">
                <a:solidFill>
                  <a:srgbClr val="660066"/>
                </a:solidFill>
              </a:rPr>
              <a:t>Proof of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Absorption</a:t>
            </a:r>
            <a:endParaRPr lang="en-US" sz="2400" smtClean="0">
              <a:solidFill>
                <a:srgbClr val="000066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375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6063" y="1295400"/>
            <a:ext cx="8897937" cy="53514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A + A·B = A	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(Absorption Theorem)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  i.e. B is irrelevant (redundant, absorbed) in this expression!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1000" smtClean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Proof Steps		 Justification (identity or theorem)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    A + A·B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=	A · 1 + A · B	 X = X · 1 	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= A · ( 1 + B)             X · Y + X · Z = X ·(Y + Z)(Distributive Law)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= A · 1 		 1 + X = 1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= A			 X · 1 = X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Our primary reason for doing proofs is to learn: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Careful and efficient use of the identities and theorems of Boolean algebra, and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  <a:sym typeface="Symbol" pitchFamily="18" charset="2"/>
              </a:rPr>
              <a:t>How to choose the appropriate identity or theorem to apply to make forward progress, irrespective of the application</a:t>
            </a:r>
            <a:r>
              <a:rPr lang="en-US" sz="1200" b="1" smtClean="0">
                <a:cs typeface="Times New Roman" pitchFamily="18" charset="0"/>
                <a:sym typeface="Symbol" pitchFamily="18" charset="2"/>
              </a:rPr>
              <a:t>. </a:t>
            </a:r>
            <a:endParaRPr lang="en-US" sz="1000" b="1" smtClean="0"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5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5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5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5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5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5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5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5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5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58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5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58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5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58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5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58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5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58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5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58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58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58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1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09E8E12-190B-410B-85A7-4B044771B32D}" type="slidenum">
              <a:rPr lang="en-US"/>
              <a:pPr/>
              <a:t>23</a:t>
            </a:fld>
            <a:endParaRPr lang="en-US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569913" y="414338"/>
            <a:ext cx="7772400" cy="676275"/>
          </a:xfrm>
        </p:spPr>
        <p:txBody>
          <a:bodyPr/>
          <a:lstStyle/>
          <a:p>
            <a:r>
              <a:rPr lang="en-US" sz="2800" b="0" smtClean="0">
                <a:solidFill>
                  <a:srgbClr val="660066"/>
                </a:solidFill>
              </a:rPr>
              <a:t>Proof of</a:t>
            </a:r>
            <a:r>
              <a:rPr lang="en-US" sz="2800" b="0" smtClean="0"/>
              <a:t> </a:t>
            </a:r>
            <a:r>
              <a:rPr lang="en-US" sz="2800" smtClean="0">
                <a:solidFill>
                  <a:srgbClr val="000066"/>
                </a:solidFill>
              </a:rPr>
              <a:t>Simplification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1513" y="1639888"/>
            <a:ext cx="7772400" cy="4724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   </a:t>
            </a:r>
          </a:p>
        </p:txBody>
      </p:sp>
      <p:sp>
        <p:nvSpPr>
          <p:cNvPr id="46085" name="Rectangle 135"/>
          <p:cNvSpPr>
            <a:spLocks noChangeArrowheads="1"/>
          </p:cNvSpPr>
          <p:nvPr/>
        </p:nvSpPr>
        <p:spPr bwMode="auto">
          <a:xfrm>
            <a:off x="7966075" y="4932363"/>
            <a:ext cx="889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pic>
        <p:nvPicPr>
          <p:cNvPr id="46086" name="Picture 1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50" y="1450975"/>
            <a:ext cx="30956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16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9388" y="1373188"/>
            <a:ext cx="2538412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1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6863" y="1522413"/>
            <a:ext cx="235902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089" name="Group 166"/>
          <p:cNvGrpSpPr>
            <a:grpSpLocks/>
          </p:cNvGrpSpPr>
          <p:nvPr/>
        </p:nvGrpSpPr>
        <p:grpSpPr bwMode="auto">
          <a:xfrm>
            <a:off x="347663" y="2301875"/>
            <a:ext cx="8213725" cy="2319338"/>
            <a:chOff x="145" y="2740"/>
            <a:chExt cx="5174" cy="1461"/>
          </a:xfrm>
        </p:grpSpPr>
        <p:sp>
          <p:nvSpPr>
            <p:cNvPr id="46090" name="Line 129"/>
            <p:cNvSpPr>
              <a:spLocks noChangeShapeType="1"/>
            </p:cNvSpPr>
            <p:nvPr/>
          </p:nvSpPr>
          <p:spPr bwMode="auto">
            <a:xfrm flipV="1">
              <a:off x="846" y="3133"/>
              <a:ext cx="133" cy="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1" name="Line 133"/>
            <p:cNvSpPr>
              <a:spLocks noChangeShapeType="1"/>
            </p:cNvSpPr>
            <p:nvPr/>
          </p:nvSpPr>
          <p:spPr bwMode="auto">
            <a:xfrm>
              <a:off x="1933" y="3138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092" name="Rectangle 165"/>
            <p:cNvSpPr>
              <a:spLocks noChangeArrowheads="1"/>
            </p:cNvSpPr>
            <p:nvPr/>
          </p:nvSpPr>
          <p:spPr bwMode="auto">
            <a:xfrm>
              <a:off x="145" y="2740"/>
              <a:ext cx="5174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buClr>
                  <a:schemeClr val="hlink"/>
                </a:buClr>
              </a:pPr>
              <a:r>
                <a:rPr lang="en-US" sz="2800">
                  <a:solidFill>
                    <a:schemeClr val="tx1"/>
                  </a:solidFill>
                  <a:cs typeface="Times New Roman" pitchFamily="18" charset="0"/>
                  <a:sym typeface="Symbol" pitchFamily="18" charset="2"/>
                </a:rPr>
                <a:t>Consider the LHS form</a:t>
              </a:r>
            </a:p>
            <a:p>
              <a:pPr marL="342900" indent="-342900">
                <a:lnSpc>
                  <a:spcPct val="90000"/>
                </a:lnSpc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3200">
                  <a:solidFill>
                    <a:schemeClr val="tx1"/>
                  </a:solidFill>
                  <a:cs typeface="Times New Roman" pitchFamily="18" charset="0"/>
                  <a:sym typeface="Symbol" pitchFamily="18" charset="2"/>
                </a:rPr>
                <a:t>    x + x y = (x + x) (x + y) </a:t>
              </a:r>
            </a:p>
            <a:p>
              <a:pPr marL="342900" indent="-342900">
                <a:lnSpc>
                  <a:spcPct val="90000"/>
                </a:lnSpc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3200">
                  <a:solidFill>
                    <a:schemeClr val="tx1"/>
                  </a:solidFill>
                  <a:cs typeface="Times New Roman" pitchFamily="18" charset="0"/>
                  <a:sym typeface="Symbol" pitchFamily="18" charset="2"/>
                </a:rPr>
                <a:t>             =  1. (x + y)</a:t>
              </a:r>
            </a:p>
            <a:p>
              <a:pPr marL="342900" indent="-342900">
                <a:lnSpc>
                  <a:spcPct val="90000"/>
                </a:lnSpc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3200">
                  <a:solidFill>
                    <a:schemeClr val="tx1"/>
                  </a:solidFill>
                  <a:cs typeface="Times New Roman" pitchFamily="18" charset="0"/>
                  <a:sym typeface="Symbol" pitchFamily="18" charset="2"/>
                </a:rPr>
                <a:t>             = (x + y)</a:t>
              </a:r>
            </a:p>
            <a:p>
              <a:pPr marL="342900" indent="-342900">
                <a:lnSpc>
                  <a:spcPct val="90000"/>
                </a:lnSpc>
                <a:buClr>
                  <a:schemeClr val="hlink"/>
                </a:buClr>
                <a:buFont typeface="Wingdings" pitchFamily="2" charset="2"/>
                <a:buNone/>
              </a:pP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endParaRPr>
            </a:p>
          </p:txBody>
        </p:sp>
      </p:grp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388EEBB-06E5-4359-9F9B-9FFE6CED94C5}" type="slidenum">
              <a:rPr lang="en-US"/>
              <a:pPr/>
              <a:t>24</a:t>
            </a:fld>
            <a:endParaRPr lang="en-US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213725" cy="5027613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A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B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+ A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  <a:sym typeface="Symbol" pitchFamily="18" charset="2"/>
              </a:rPr>
              <a:t>C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+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  <a:sym typeface="Symbol" pitchFamily="18" charset="2"/>
              </a:rPr>
              <a:t>B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  <a:sym typeface="Symbol" pitchFamily="18" charset="2"/>
              </a:rPr>
              <a:t>C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= AB + AC (</a:t>
            </a:r>
            <a:r>
              <a:rPr lang="en-US" sz="2800" b="1" smtClean="0">
                <a:solidFill>
                  <a:srgbClr val="000066"/>
                </a:solidFill>
                <a:cs typeface="Times New Roman" pitchFamily="18" charset="0"/>
                <a:sym typeface="Symbol" pitchFamily="18" charset="2"/>
              </a:rPr>
              <a:t>Consensus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Theorem)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Proof Steps	        Justification (identity # or theorem)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   AB + AC + BC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= AB + AC + 1 · BC                  </a:t>
            </a:r>
            <a:r>
              <a:rPr lang="en-US" sz="24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= AB +AC + (A + A) · BC        </a:t>
            </a:r>
            <a:r>
              <a:rPr lang="en-US" sz="2400" smtClean="0">
                <a:cs typeface="Times New Roman" pitchFamily="18" charset="0"/>
                <a:sym typeface="Symbol" pitchFamily="18" charset="2"/>
              </a:rPr>
              <a:t>7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= AB +AC + ABC + ABC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= </a:t>
            </a:r>
            <a:r>
              <a:rPr lang="en-US" sz="2800" b="1" smtClean="0">
                <a:sym typeface="Symbol" pitchFamily="18" charset="2"/>
              </a:rPr>
              <a:t>AB + ABC +AC + ABC       </a:t>
            </a:r>
            <a:r>
              <a:rPr lang="en-US" sz="2400" smtClean="0">
                <a:sym typeface="Symbol" pitchFamily="18" charset="2"/>
              </a:rPr>
              <a:t>12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ym typeface="Symbol" pitchFamily="18" charset="2"/>
              </a:rPr>
              <a:t> </a:t>
            </a:r>
            <a:r>
              <a:rPr lang="en-US" sz="2800" b="1" smtClean="0">
                <a:sym typeface="Symbol" pitchFamily="18" charset="2"/>
              </a:rPr>
              <a:t>= AB (1+C) + AC (1+B)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sym typeface="Symbol" pitchFamily="18" charset="2"/>
              </a:rPr>
              <a:t> = AB + AC                                </a:t>
            </a:r>
            <a:r>
              <a:rPr lang="en-US" sz="2400" smtClean="0">
                <a:sym typeface="Symbol" pitchFamily="18" charset="2"/>
              </a:rPr>
              <a:t>3, 2</a:t>
            </a:r>
            <a:endParaRPr lang="en-US" sz="2400" smtClean="0">
              <a:cs typeface="Times New Roman" pitchFamily="18" charset="0"/>
              <a:sym typeface="Symbol" pitchFamily="18" charset="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smtClean="0"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grpSp>
        <p:nvGrpSpPr>
          <p:cNvPr id="47108" name="Group 3"/>
          <p:cNvGrpSpPr>
            <a:grpSpLocks/>
          </p:cNvGrpSpPr>
          <p:nvPr/>
        </p:nvGrpSpPr>
        <p:grpSpPr bwMode="auto">
          <a:xfrm>
            <a:off x="2025650" y="1363663"/>
            <a:ext cx="2898775" cy="9525"/>
            <a:chOff x="1276" y="859"/>
            <a:chExt cx="1826" cy="6"/>
          </a:xfrm>
        </p:grpSpPr>
        <p:sp>
          <p:nvSpPr>
            <p:cNvPr id="47124" name="Line 4"/>
            <p:cNvSpPr>
              <a:spLocks noChangeShapeType="1"/>
            </p:cNvSpPr>
            <p:nvPr/>
          </p:nvSpPr>
          <p:spPr bwMode="auto">
            <a:xfrm>
              <a:off x="1276" y="859"/>
              <a:ext cx="1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5"/>
            <p:cNvSpPr>
              <a:spLocks noChangeShapeType="1"/>
            </p:cNvSpPr>
            <p:nvPr/>
          </p:nvSpPr>
          <p:spPr bwMode="auto">
            <a:xfrm>
              <a:off x="2938" y="865"/>
              <a:ext cx="1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09" name="Line 6"/>
          <p:cNvSpPr>
            <a:spLocks noChangeShapeType="1"/>
          </p:cNvSpPr>
          <p:nvPr/>
        </p:nvSpPr>
        <p:spPr bwMode="auto">
          <a:xfrm>
            <a:off x="2033588" y="229235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0" name="Line 7"/>
          <p:cNvSpPr>
            <a:spLocks noChangeShapeType="1"/>
          </p:cNvSpPr>
          <p:nvPr/>
        </p:nvSpPr>
        <p:spPr bwMode="auto">
          <a:xfrm>
            <a:off x="2058988" y="27828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7111" name="Group 8"/>
          <p:cNvGrpSpPr>
            <a:grpSpLocks/>
          </p:cNvGrpSpPr>
          <p:nvPr/>
        </p:nvGrpSpPr>
        <p:grpSpPr bwMode="auto">
          <a:xfrm>
            <a:off x="1965325" y="3235325"/>
            <a:ext cx="1868488" cy="9525"/>
            <a:chOff x="1238" y="2038"/>
            <a:chExt cx="1177" cy="6"/>
          </a:xfrm>
        </p:grpSpPr>
        <p:sp>
          <p:nvSpPr>
            <p:cNvPr id="47122" name="Line 9"/>
            <p:cNvSpPr>
              <a:spLocks noChangeShapeType="1"/>
            </p:cNvSpPr>
            <p:nvPr/>
          </p:nvSpPr>
          <p:spPr bwMode="auto">
            <a:xfrm>
              <a:off x="1238" y="2038"/>
              <a:ext cx="1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3" name="Line 10"/>
            <p:cNvSpPr>
              <a:spLocks noChangeShapeType="1"/>
            </p:cNvSpPr>
            <p:nvPr/>
          </p:nvSpPr>
          <p:spPr bwMode="auto">
            <a:xfrm>
              <a:off x="2269" y="2044"/>
              <a:ext cx="1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12" name="Line 11"/>
          <p:cNvSpPr>
            <a:spLocks noChangeShapeType="1"/>
          </p:cNvSpPr>
          <p:nvPr/>
        </p:nvSpPr>
        <p:spPr bwMode="auto">
          <a:xfrm>
            <a:off x="4005263" y="372110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3" name="Rectangle 12"/>
          <p:cNvSpPr>
            <a:spLocks noChangeArrowheads="1"/>
          </p:cNvSpPr>
          <p:nvPr/>
        </p:nvSpPr>
        <p:spPr bwMode="auto">
          <a:xfrm>
            <a:off x="5292725" y="3584575"/>
            <a:ext cx="9461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chemeClr val="tx1"/>
                </a:solidFill>
                <a:sym typeface="Symbol" pitchFamily="18" charset="2"/>
              </a:rPr>
              <a:t>11, 14</a:t>
            </a:r>
          </a:p>
        </p:txBody>
      </p:sp>
      <p:sp>
        <p:nvSpPr>
          <p:cNvPr id="47114" name="Line 13"/>
          <p:cNvSpPr>
            <a:spLocks noChangeShapeType="1"/>
          </p:cNvSpPr>
          <p:nvPr/>
        </p:nvSpPr>
        <p:spPr bwMode="auto">
          <a:xfrm>
            <a:off x="1957388" y="37099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5" name="Line 14"/>
          <p:cNvSpPr>
            <a:spLocks noChangeShapeType="1"/>
          </p:cNvSpPr>
          <p:nvPr/>
        </p:nvSpPr>
        <p:spPr bwMode="auto">
          <a:xfrm>
            <a:off x="3081338" y="4195763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6" name="Line 15"/>
          <p:cNvSpPr>
            <a:spLocks noChangeShapeType="1"/>
          </p:cNvSpPr>
          <p:nvPr/>
        </p:nvSpPr>
        <p:spPr bwMode="auto">
          <a:xfrm>
            <a:off x="3984625" y="4187825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7" name="Text Box 16"/>
          <p:cNvSpPr txBox="1">
            <a:spLocks noChangeArrowheads="1"/>
          </p:cNvSpPr>
          <p:nvPr/>
        </p:nvSpPr>
        <p:spPr bwMode="auto">
          <a:xfrm>
            <a:off x="2951163" y="1616075"/>
            <a:ext cx="354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47118" name="Line 17"/>
          <p:cNvSpPr>
            <a:spLocks noChangeShapeType="1"/>
          </p:cNvSpPr>
          <p:nvPr/>
        </p:nvSpPr>
        <p:spPr bwMode="auto">
          <a:xfrm>
            <a:off x="3016250" y="46497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9" name="Line 18"/>
          <p:cNvSpPr>
            <a:spLocks noChangeShapeType="1"/>
          </p:cNvSpPr>
          <p:nvPr/>
        </p:nvSpPr>
        <p:spPr bwMode="auto">
          <a:xfrm>
            <a:off x="2046288" y="512603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20" name="Rectangle 19"/>
          <p:cNvSpPr>
            <a:spLocks noChangeArrowheads="1"/>
          </p:cNvSpPr>
          <p:nvPr/>
        </p:nvSpPr>
        <p:spPr bwMode="auto">
          <a:xfrm>
            <a:off x="5273675" y="4656138"/>
            <a:ext cx="4889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chemeClr val="tx1"/>
                </a:solidFill>
                <a:sym typeface="Symbol" pitchFamily="18" charset="2"/>
              </a:rPr>
              <a:t>14</a:t>
            </a:r>
          </a:p>
        </p:txBody>
      </p:sp>
      <p:sp>
        <p:nvSpPr>
          <p:cNvPr id="47121" name="Rectangle 21"/>
          <p:cNvSpPr>
            <a:spLocks noChangeArrowheads="1"/>
          </p:cNvSpPr>
          <p:nvPr/>
        </p:nvSpPr>
        <p:spPr bwMode="auto">
          <a:xfrm>
            <a:off x="569913" y="414338"/>
            <a:ext cx="77724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660066"/>
                </a:solidFill>
                <a:latin typeface="Helvetica" pitchFamily="34" charset="0"/>
              </a:rPr>
              <a:t>Proof of</a:t>
            </a:r>
            <a:r>
              <a:rPr lang="en-US" sz="2800" b="0">
                <a:solidFill>
                  <a:schemeClr val="tx1"/>
                </a:solidFill>
                <a:latin typeface="Helvetica" pitchFamily="34" charset="0"/>
              </a:rPr>
              <a:t> </a:t>
            </a:r>
            <a:r>
              <a:rPr lang="en-US" sz="2800">
                <a:solidFill>
                  <a:srgbClr val="000066"/>
                </a:solidFill>
                <a:latin typeface="Helvetica" pitchFamily="34" charset="0"/>
              </a:rPr>
              <a:t>Consensus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FF59E0A-FC42-4573-8844-376278E2F551}" type="slidenum">
              <a:rPr lang="en-US"/>
              <a:pPr/>
              <a:t>25</a:t>
            </a:fld>
            <a:endParaRPr lang="en-US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582613" y="401638"/>
            <a:ext cx="7772400" cy="700087"/>
          </a:xfrm>
        </p:spPr>
        <p:txBody>
          <a:bodyPr/>
          <a:lstStyle/>
          <a:p>
            <a:r>
              <a:rPr lang="en-US" b="0" smtClean="0"/>
              <a:t>Proof of DeMorgan’s Laws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466850"/>
            <a:ext cx="7772400" cy="72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  </a:t>
            </a:r>
          </a:p>
        </p:txBody>
      </p:sp>
      <p:grpSp>
        <p:nvGrpSpPr>
          <p:cNvPr id="48133" name="Group 28"/>
          <p:cNvGrpSpPr>
            <a:grpSpLocks/>
          </p:cNvGrpSpPr>
          <p:nvPr/>
        </p:nvGrpSpPr>
        <p:grpSpPr bwMode="auto">
          <a:xfrm>
            <a:off x="5753100" y="284163"/>
            <a:ext cx="2670175" cy="790575"/>
            <a:chOff x="3348" y="843"/>
            <a:chExt cx="1682" cy="498"/>
          </a:xfrm>
        </p:grpSpPr>
        <p:sp>
          <p:nvSpPr>
            <p:cNvPr id="48135" name="Rectangle 19"/>
            <p:cNvSpPr>
              <a:spLocks noChangeArrowheads="1"/>
            </p:cNvSpPr>
            <p:nvPr/>
          </p:nvSpPr>
          <p:spPr bwMode="auto">
            <a:xfrm>
              <a:off x="3584" y="843"/>
              <a:ext cx="9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6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48136" name="Group 27"/>
            <p:cNvGrpSpPr>
              <a:grpSpLocks/>
            </p:cNvGrpSpPr>
            <p:nvPr/>
          </p:nvGrpSpPr>
          <p:grpSpPr bwMode="auto">
            <a:xfrm>
              <a:off x="3348" y="843"/>
              <a:ext cx="1682" cy="498"/>
              <a:chOff x="3348" y="843"/>
              <a:chExt cx="1682" cy="498"/>
            </a:xfrm>
          </p:grpSpPr>
          <p:sp>
            <p:nvSpPr>
              <p:cNvPr id="48137" name="Rectangle 20"/>
              <p:cNvSpPr>
                <a:spLocks noChangeArrowheads="1"/>
              </p:cNvSpPr>
              <p:nvPr/>
            </p:nvSpPr>
            <p:spPr bwMode="auto">
              <a:xfrm>
                <a:off x="4846" y="885"/>
                <a:ext cx="184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46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8138" name="Group 26"/>
              <p:cNvGrpSpPr>
                <a:grpSpLocks/>
              </p:cNvGrpSpPr>
              <p:nvPr/>
            </p:nvGrpSpPr>
            <p:grpSpPr bwMode="auto">
              <a:xfrm>
                <a:off x="3348" y="843"/>
                <a:ext cx="1680" cy="498"/>
                <a:chOff x="3348" y="843"/>
                <a:chExt cx="1680" cy="498"/>
              </a:xfrm>
            </p:grpSpPr>
            <p:grpSp>
              <p:nvGrpSpPr>
                <p:cNvPr id="48139" name="Group 25"/>
                <p:cNvGrpSpPr>
                  <a:grpSpLocks/>
                </p:cNvGrpSpPr>
                <p:nvPr/>
              </p:nvGrpSpPr>
              <p:grpSpPr bwMode="auto">
                <a:xfrm>
                  <a:off x="3348" y="885"/>
                  <a:ext cx="1680" cy="456"/>
                  <a:chOff x="3348" y="885"/>
                  <a:chExt cx="1680" cy="456"/>
                </a:xfrm>
              </p:grpSpPr>
              <p:sp>
                <p:nvSpPr>
                  <p:cNvPr id="48141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3357" y="994"/>
                    <a:ext cx="559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142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994"/>
                    <a:ext cx="168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143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46" y="994"/>
                    <a:ext cx="182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8144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734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y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145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348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x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146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4310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x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8147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4564" y="899"/>
                    <a:ext cx="202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  <a:latin typeface="Symbol" pitchFamily="18" charset="2"/>
                      </a:rPr>
                      <a:t>+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8140" name="Rectangle 23"/>
                <p:cNvSpPr>
                  <a:spLocks noChangeArrowheads="1"/>
                </p:cNvSpPr>
                <p:nvPr/>
              </p:nvSpPr>
              <p:spPr bwMode="auto">
                <a:xfrm>
                  <a:off x="4017" y="843"/>
                  <a:ext cx="202" cy="4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6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48134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360488"/>
            <a:ext cx="8729662" cy="498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48ADCD3-ADDF-49FD-A086-6FF0140F83C8}" type="slidenum">
              <a:rPr lang="en-US"/>
              <a:pPr/>
              <a:t>26</a:t>
            </a:fld>
            <a:endParaRPr lang="en-US"/>
          </a:p>
        </p:txBody>
      </p:sp>
      <p:sp>
        <p:nvSpPr>
          <p:cNvPr id="49155" name="Rectangle 44"/>
          <p:cNvSpPr>
            <a:spLocks noChangeArrowheads="1"/>
          </p:cNvSpPr>
          <p:nvPr/>
        </p:nvSpPr>
        <p:spPr bwMode="auto">
          <a:xfrm>
            <a:off x="839788" y="1312863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9156" name="Rectangle 58"/>
          <p:cNvSpPr>
            <a:spLocks noChangeArrowheads="1"/>
          </p:cNvSpPr>
          <p:nvPr/>
        </p:nvSpPr>
        <p:spPr bwMode="auto">
          <a:xfrm>
            <a:off x="582613" y="401638"/>
            <a:ext cx="7772400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="0">
                <a:solidFill>
                  <a:schemeClr val="tx1"/>
                </a:solidFill>
                <a:latin typeface="Helvetica" pitchFamily="34" charset="0"/>
              </a:rPr>
              <a:t>DeMorgan’s Laws</a:t>
            </a:r>
          </a:p>
        </p:txBody>
      </p:sp>
      <p:grpSp>
        <p:nvGrpSpPr>
          <p:cNvPr id="49157" name="Group 59"/>
          <p:cNvGrpSpPr>
            <a:grpSpLocks/>
          </p:cNvGrpSpPr>
          <p:nvPr/>
        </p:nvGrpSpPr>
        <p:grpSpPr bwMode="auto">
          <a:xfrm>
            <a:off x="5753100" y="284163"/>
            <a:ext cx="2670175" cy="790575"/>
            <a:chOff x="3348" y="843"/>
            <a:chExt cx="1682" cy="498"/>
          </a:xfrm>
        </p:grpSpPr>
        <p:sp>
          <p:nvSpPr>
            <p:cNvPr id="49171" name="Rectangle 60"/>
            <p:cNvSpPr>
              <a:spLocks noChangeArrowheads="1"/>
            </p:cNvSpPr>
            <p:nvPr/>
          </p:nvSpPr>
          <p:spPr bwMode="auto">
            <a:xfrm>
              <a:off x="3584" y="843"/>
              <a:ext cx="9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6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49172" name="Group 61"/>
            <p:cNvGrpSpPr>
              <a:grpSpLocks/>
            </p:cNvGrpSpPr>
            <p:nvPr/>
          </p:nvGrpSpPr>
          <p:grpSpPr bwMode="auto">
            <a:xfrm>
              <a:off x="3348" y="843"/>
              <a:ext cx="1682" cy="498"/>
              <a:chOff x="3348" y="843"/>
              <a:chExt cx="1682" cy="498"/>
            </a:xfrm>
          </p:grpSpPr>
          <p:sp>
            <p:nvSpPr>
              <p:cNvPr id="49173" name="Rectangle 62"/>
              <p:cNvSpPr>
                <a:spLocks noChangeArrowheads="1"/>
              </p:cNvSpPr>
              <p:nvPr/>
            </p:nvSpPr>
            <p:spPr bwMode="auto">
              <a:xfrm>
                <a:off x="4846" y="885"/>
                <a:ext cx="184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4600">
                    <a:solidFill>
                      <a:srgbClr val="000000"/>
                    </a:solidFill>
                  </a:rPr>
                  <a:t>y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174" name="Group 63"/>
              <p:cNvGrpSpPr>
                <a:grpSpLocks/>
              </p:cNvGrpSpPr>
              <p:nvPr/>
            </p:nvGrpSpPr>
            <p:grpSpPr bwMode="auto">
              <a:xfrm>
                <a:off x="3348" y="843"/>
                <a:ext cx="1680" cy="498"/>
                <a:chOff x="3348" y="843"/>
                <a:chExt cx="1680" cy="498"/>
              </a:xfrm>
            </p:grpSpPr>
            <p:grpSp>
              <p:nvGrpSpPr>
                <p:cNvPr id="49175" name="Group 64"/>
                <p:cNvGrpSpPr>
                  <a:grpSpLocks/>
                </p:cNvGrpSpPr>
                <p:nvPr/>
              </p:nvGrpSpPr>
              <p:grpSpPr bwMode="auto">
                <a:xfrm>
                  <a:off x="3348" y="885"/>
                  <a:ext cx="1680" cy="456"/>
                  <a:chOff x="3348" y="885"/>
                  <a:chExt cx="1680" cy="456"/>
                </a:xfrm>
              </p:grpSpPr>
              <p:sp>
                <p:nvSpPr>
                  <p:cNvPr id="49177" name="Line 65"/>
                  <p:cNvSpPr>
                    <a:spLocks noChangeShapeType="1"/>
                  </p:cNvSpPr>
                  <p:nvPr/>
                </p:nvSpPr>
                <p:spPr bwMode="auto">
                  <a:xfrm>
                    <a:off x="3357" y="994"/>
                    <a:ext cx="559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178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994"/>
                    <a:ext cx="168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179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4846" y="994"/>
                    <a:ext cx="182" cy="1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49180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3734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y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181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348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x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1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4310" y="885"/>
                    <a:ext cx="184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</a:rPr>
                      <a:t>x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9183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4564" y="899"/>
                    <a:ext cx="202" cy="4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sz="4600">
                        <a:solidFill>
                          <a:srgbClr val="000000"/>
                        </a:solidFill>
                        <a:latin typeface="Symbol" pitchFamily="18" charset="2"/>
                      </a:rPr>
                      <a:t>+</a:t>
                    </a:r>
                    <a:endParaRPr lang="en-US" sz="2400" b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49176" name="Rectangle 72"/>
                <p:cNvSpPr>
                  <a:spLocks noChangeArrowheads="1"/>
                </p:cNvSpPr>
                <p:nvPr/>
              </p:nvSpPr>
              <p:spPr bwMode="auto">
                <a:xfrm>
                  <a:off x="4017" y="843"/>
                  <a:ext cx="202" cy="4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lang="en-US" sz="4600">
                      <a:solidFill>
                        <a:srgbClr val="000000"/>
                      </a:solidFill>
                      <a:latin typeface="Symbol" pitchFamily="18" charset="2"/>
                    </a:rPr>
                    <a:t>=</a:t>
                  </a:r>
                  <a:endParaRPr lang="en-US" sz="2400" b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49158" name="Picture 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588" y="2063750"/>
            <a:ext cx="6040437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Rectangle 75"/>
          <p:cNvSpPr>
            <a:spLocks noChangeArrowheads="1"/>
          </p:cNvSpPr>
          <p:nvPr/>
        </p:nvSpPr>
        <p:spPr bwMode="auto">
          <a:xfrm>
            <a:off x="523875" y="1350963"/>
            <a:ext cx="77724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660066"/>
                </a:solidFill>
                <a:latin typeface="Helvetica" pitchFamily="34" charset="0"/>
              </a:rPr>
              <a:t>Verification by Truth Tables:</a:t>
            </a:r>
            <a:endParaRPr lang="en-US" sz="2800">
              <a:solidFill>
                <a:srgbClr val="000066"/>
              </a:solidFill>
              <a:latin typeface="Helvetica" pitchFamily="34" charset="0"/>
            </a:endParaRPr>
          </a:p>
        </p:txBody>
      </p:sp>
      <p:sp>
        <p:nvSpPr>
          <p:cNvPr id="49160" name="Text Box 76"/>
          <p:cNvSpPr txBox="1">
            <a:spLocks noChangeArrowheads="1"/>
          </p:cNvSpPr>
          <p:nvPr/>
        </p:nvSpPr>
        <p:spPr bwMode="auto">
          <a:xfrm>
            <a:off x="5511800" y="0"/>
            <a:ext cx="327660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AND-Invert  = OR of inverts</a:t>
            </a:r>
          </a:p>
        </p:txBody>
      </p:sp>
      <p:sp>
        <p:nvSpPr>
          <p:cNvPr id="49161" name="Text Box 77"/>
          <p:cNvSpPr txBox="1">
            <a:spLocks noChangeArrowheads="1"/>
          </p:cNvSpPr>
          <p:nvPr/>
        </p:nvSpPr>
        <p:spPr bwMode="auto">
          <a:xfrm>
            <a:off x="328613" y="5224463"/>
            <a:ext cx="8620125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/>
              <a:t>Note: DeMorgan’s is also valid for </a:t>
            </a:r>
            <a:r>
              <a:rPr lang="en-US">
                <a:solidFill>
                  <a:srgbClr val="FF0000"/>
                </a:solidFill>
              </a:rPr>
              <a:t>any</a:t>
            </a:r>
            <a:r>
              <a:rPr lang="en-US"/>
              <a:t> number of variables </a:t>
            </a:r>
          </a:p>
        </p:txBody>
      </p:sp>
      <p:sp>
        <p:nvSpPr>
          <p:cNvPr id="49162" name="Line 78"/>
          <p:cNvSpPr>
            <a:spLocks noChangeShapeType="1"/>
          </p:cNvSpPr>
          <p:nvPr/>
        </p:nvSpPr>
        <p:spPr bwMode="auto">
          <a:xfrm>
            <a:off x="754063" y="5907088"/>
            <a:ext cx="1249362" cy="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Text Box 79"/>
          <p:cNvSpPr txBox="1">
            <a:spLocks noChangeArrowheads="1"/>
          </p:cNvSpPr>
          <p:nvPr/>
        </p:nvSpPr>
        <p:spPr bwMode="auto">
          <a:xfrm>
            <a:off x="647700" y="5900738"/>
            <a:ext cx="13652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A B C …..H</a:t>
            </a:r>
          </a:p>
        </p:txBody>
      </p:sp>
      <p:sp>
        <p:nvSpPr>
          <p:cNvPr id="49164" name="Text Box 80"/>
          <p:cNvSpPr txBox="1">
            <a:spLocks noChangeArrowheads="1"/>
          </p:cNvSpPr>
          <p:nvPr/>
        </p:nvSpPr>
        <p:spPr bwMode="auto">
          <a:xfrm>
            <a:off x="2933700" y="5894388"/>
            <a:ext cx="19558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A + B + C …..+ H</a:t>
            </a:r>
          </a:p>
        </p:txBody>
      </p:sp>
      <p:sp>
        <p:nvSpPr>
          <p:cNvPr id="49165" name="Line 81"/>
          <p:cNvSpPr>
            <a:spLocks noChangeShapeType="1"/>
          </p:cNvSpPr>
          <p:nvPr/>
        </p:nvSpPr>
        <p:spPr bwMode="auto">
          <a:xfrm>
            <a:off x="3019425" y="5907088"/>
            <a:ext cx="158750" cy="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Line 82"/>
          <p:cNvSpPr>
            <a:spLocks noChangeShapeType="1"/>
          </p:cNvSpPr>
          <p:nvPr/>
        </p:nvSpPr>
        <p:spPr bwMode="auto">
          <a:xfrm>
            <a:off x="3381375" y="5878513"/>
            <a:ext cx="174625" cy="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Line 83"/>
          <p:cNvSpPr>
            <a:spLocks noChangeShapeType="1"/>
          </p:cNvSpPr>
          <p:nvPr/>
        </p:nvSpPr>
        <p:spPr bwMode="auto">
          <a:xfrm>
            <a:off x="3817938" y="5878513"/>
            <a:ext cx="187325" cy="14287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Line 84"/>
          <p:cNvSpPr>
            <a:spLocks noChangeShapeType="1"/>
          </p:cNvSpPr>
          <p:nvPr/>
        </p:nvSpPr>
        <p:spPr bwMode="auto">
          <a:xfrm>
            <a:off x="3832225" y="5878513"/>
            <a:ext cx="158750" cy="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Line 85"/>
          <p:cNvSpPr>
            <a:spLocks noChangeShapeType="1"/>
          </p:cNvSpPr>
          <p:nvPr/>
        </p:nvSpPr>
        <p:spPr bwMode="auto">
          <a:xfrm>
            <a:off x="4600575" y="5892800"/>
            <a:ext cx="203200" cy="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Text Box 86"/>
          <p:cNvSpPr txBox="1">
            <a:spLocks noChangeArrowheads="1"/>
          </p:cNvSpPr>
          <p:nvPr/>
        </p:nvSpPr>
        <p:spPr bwMode="auto">
          <a:xfrm>
            <a:off x="2230438" y="5818188"/>
            <a:ext cx="373062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/>
              <a:t>=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A33F752-CE81-40DA-9A61-6F43CAB02F93}" type="slidenum">
              <a:rPr lang="en-US"/>
              <a:pPr/>
              <a:t>27</a:t>
            </a:fld>
            <a:endParaRPr lang="en-US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439738"/>
            <a:ext cx="7772400" cy="674687"/>
          </a:xfrm>
        </p:spPr>
        <p:txBody>
          <a:bodyPr/>
          <a:lstStyle/>
          <a:p>
            <a:r>
              <a:rPr lang="en-US" sz="2800" b="0" smtClean="0"/>
              <a:t>Deriving the Truth Table of a Boolean Function 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4502150" y="1357313"/>
          <a:ext cx="4816475" cy="4648200"/>
        </p:xfrm>
        <a:graphic>
          <a:graphicData uri="http://schemas.openxmlformats.org/presentationml/2006/ole">
            <p:oleObj spid="_x0000_s3074" name="Document" r:id="rId4" imgW="4804825" imgH="4668051" progId="Word.Document.8">
              <p:embed/>
            </p:oleObj>
          </a:graphicData>
        </a:graphic>
      </p:graphicFrame>
      <p:sp>
        <p:nvSpPr>
          <p:cNvPr id="3077" name="Line 4"/>
          <p:cNvSpPr>
            <a:spLocks noChangeShapeType="1"/>
          </p:cNvSpPr>
          <p:nvPr/>
        </p:nvSpPr>
        <p:spPr bwMode="auto">
          <a:xfrm>
            <a:off x="1785938" y="1457325"/>
            <a:ext cx="166687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>
            <a:off x="1970088" y="1878013"/>
            <a:ext cx="2032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6"/>
          <p:cNvSpPr>
            <a:spLocks noChangeShapeType="1"/>
          </p:cNvSpPr>
          <p:nvPr/>
        </p:nvSpPr>
        <p:spPr bwMode="auto">
          <a:xfrm>
            <a:off x="1266825" y="2311400"/>
            <a:ext cx="18732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0" name="Line 7"/>
          <p:cNvSpPr>
            <a:spLocks noChangeShapeType="1"/>
          </p:cNvSpPr>
          <p:nvPr/>
        </p:nvSpPr>
        <p:spPr bwMode="auto">
          <a:xfrm>
            <a:off x="1485900" y="2311400"/>
            <a:ext cx="2032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1" name="Line 8"/>
          <p:cNvSpPr>
            <a:spLocks noChangeShapeType="1"/>
          </p:cNvSpPr>
          <p:nvPr/>
        </p:nvSpPr>
        <p:spPr bwMode="auto">
          <a:xfrm>
            <a:off x="1720850" y="2311400"/>
            <a:ext cx="16827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" name="Line 9"/>
          <p:cNvSpPr>
            <a:spLocks noChangeShapeType="1"/>
          </p:cNvSpPr>
          <p:nvPr/>
        </p:nvSpPr>
        <p:spPr bwMode="auto">
          <a:xfrm>
            <a:off x="2309813" y="2311400"/>
            <a:ext cx="1889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3" name="Line 10"/>
          <p:cNvSpPr>
            <a:spLocks noChangeShapeType="1"/>
          </p:cNvSpPr>
          <p:nvPr/>
        </p:nvSpPr>
        <p:spPr bwMode="auto">
          <a:xfrm>
            <a:off x="3713163" y="2311400"/>
            <a:ext cx="2032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4" name="Line 11"/>
          <p:cNvSpPr>
            <a:spLocks noChangeShapeType="1"/>
          </p:cNvSpPr>
          <p:nvPr/>
        </p:nvSpPr>
        <p:spPr bwMode="auto">
          <a:xfrm>
            <a:off x="1592263" y="2744788"/>
            <a:ext cx="2032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5" name="Line 12"/>
          <p:cNvSpPr>
            <a:spLocks noChangeShapeType="1"/>
          </p:cNvSpPr>
          <p:nvPr/>
        </p:nvSpPr>
        <p:spPr bwMode="auto">
          <a:xfrm>
            <a:off x="2312988" y="2757488"/>
            <a:ext cx="1873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6" name="Rectangle 13"/>
          <p:cNvSpPr>
            <a:spLocks noChangeArrowheads="1"/>
          </p:cNvSpPr>
          <p:nvPr/>
        </p:nvSpPr>
        <p:spPr bwMode="auto">
          <a:xfrm>
            <a:off x="2597150" y="2613025"/>
            <a:ext cx="354013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87" name="Rectangle 14"/>
          <p:cNvSpPr>
            <a:spLocks noChangeArrowheads="1"/>
          </p:cNvSpPr>
          <p:nvPr/>
        </p:nvSpPr>
        <p:spPr bwMode="auto">
          <a:xfrm>
            <a:off x="2500313" y="2613025"/>
            <a:ext cx="2746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88" name="Rectangle 15"/>
          <p:cNvSpPr>
            <a:spLocks noChangeArrowheads="1"/>
          </p:cNvSpPr>
          <p:nvPr/>
        </p:nvSpPr>
        <p:spPr bwMode="auto">
          <a:xfrm>
            <a:off x="2301875" y="2613025"/>
            <a:ext cx="37623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89" name="Rectangle 16"/>
          <p:cNvSpPr>
            <a:spLocks noChangeArrowheads="1"/>
          </p:cNvSpPr>
          <p:nvPr/>
        </p:nvSpPr>
        <p:spPr bwMode="auto">
          <a:xfrm>
            <a:off x="1795463" y="2613025"/>
            <a:ext cx="3762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0" name="Rectangle 17"/>
          <p:cNvSpPr>
            <a:spLocks noChangeArrowheads="1"/>
          </p:cNvSpPr>
          <p:nvPr/>
        </p:nvSpPr>
        <p:spPr bwMode="auto">
          <a:xfrm>
            <a:off x="1592263" y="2613025"/>
            <a:ext cx="3762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1" name="Rectangle 18"/>
          <p:cNvSpPr>
            <a:spLocks noChangeArrowheads="1"/>
          </p:cNvSpPr>
          <p:nvPr/>
        </p:nvSpPr>
        <p:spPr bwMode="auto">
          <a:xfrm>
            <a:off x="1362075" y="2613025"/>
            <a:ext cx="37623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2" name="Rectangle 19"/>
          <p:cNvSpPr>
            <a:spLocks noChangeArrowheads="1"/>
          </p:cNvSpPr>
          <p:nvPr/>
        </p:nvSpPr>
        <p:spPr bwMode="auto">
          <a:xfrm>
            <a:off x="1169988" y="2613025"/>
            <a:ext cx="3762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3" name="Rectangle 20"/>
          <p:cNvSpPr>
            <a:spLocks noChangeArrowheads="1"/>
          </p:cNvSpPr>
          <p:nvPr/>
        </p:nvSpPr>
        <p:spPr bwMode="auto">
          <a:xfrm>
            <a:off x="855663" y="2613025"/>
            <a:ext cx="2746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4" name="Rectangle 21"/>
          <p:cNvSpPr>
            <a:spLocks noChangeArrowheads="1"/>
          </p:cNvSpPr>
          <p:nvPr/>
        </p:nvSpPr>
        <p:spPr bwMode="auto">
          <a:xfrm>
            <a:off x="423863" y="2613025"/>
            <a:ext cx="4508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663300"/>
                </a:solidFill>
              </a:rPr>
              <a:t>F4</a:t>
            </a:r>
            <a:endParaRPr lang="en-US" sz="2400" b="0">
              <a:solidFill>
                <a:srgbClr val="663300"/>
              </a:solidFill>
            </a:endParaRPr>
          </a:p>
        </p:txBody>
      </p:sp>
      <p:sp>
        <p:nvSpPr>
          <p:cNvPr id="3095" name="Rectangle 22"/>
          <p:cNvSpPr>
            <a:spLocks noChangeArrowheads="1"/>
          </p:cNvSpPr>
          <p:nvPr/>
        </p:nvSpPr>
        <p:spPr bwMode="auto">
          <a:xfrm>
            <a:off x="3482975" y="2179638"/>
            <a:ext cx="3762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6" name="Rectangle 23"/>
          <p:cNvSpPr>
            <a:spLocks noChangeArrowheads="1"/>
          </p:cNvSpPr>
          <p:nvPr/>
        </p:nvSpPr>
        <p:spPr bwMode="auto">
          <a:xfrm>
            <a:off x="3392488" y="2179638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7" name="Rectangle 24"/>
          <p:cNvSpPr>
            <a:spLocks noChangeArrowheads="1"/>
          </p:cNvSpPr>
          <p:nvPr/>
        </p:nvSpPr>
        <p:spPr bwMode="auto">
          <a:xfrm>
            <a:off x="3071813" y="2179638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8" name="Rectangle 25"/>
          <p:cNvSpPr>
            <a:spLocks noChangeArrowheads="1"/>
          </p:cNvSpPr>
          <p:nvPr/>
        </p:nvSpPr>
        <p:spPr bwMode="auto">
          <a:xfrm>
            <a:off x="2898775" y="2179638"/>
            <a:ext cx="354013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099" name="Rectangle 26"/>
          <p:cNvSpPr>
            <a:spLocks noChangeArrowheads="1"/>
          </p:cNvSpPr>
          <p:nvPr/>
        </p:nvSpPr>
        <p:spPr bwMode="auto">
          <a:xfrm>
            <a:off x="2803525" y="2179638"/>
            <a:ext cx="2746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0" name="Rectangle 27"/>
          <p:cNvSpPr>
            <a:spLocks noChangeArrowheads="1"/>
          </p:cNvSpPr>
          <p:nvPr/>
        </p:nvSpPr>
        <p:spPr bwMode="auto">
          <a:xfrm>
            <a:off x="2498725" y="2179638"/>
            <a:ext cx="4778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1" name="Rectangle 28"/>
          <p:cNvSpPr>
            <a:spLocks noChangeArrowheads="1"/>
          </p:cNvSpPr>
          <p:nvPr/>
        </p:nvSpPr>
        <p:spPr bwMode="auto">
          <a:xfrm>
            <a:off x="2300288" y="2179638"/>
            <a:ext cx="3762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2" name="Rectangle 29"/>
          <p:cNvSpPr>
            <a:spLocks noChangeArrowheads="1"/>
          </p:cNvSpPr>
          <p:nvPr/>
        </p:nvSpPr>
        <p:spPr bwMode="auto">
          <a:xfrm>
            <a:off x="2208213" y="2179638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3" name="Rectangle 30"/>
          <p:cNvSpPr>
            <a:spLocks noChangeArrowheads="1"/>
          </p:cNvSpPr>
          <p:nvPr/>
        </p:nvSpPr>
        <p:spPr bwMode="auto">
          <a:xfrm>
            <a:off x="1889125" y="2179638"/>
            <a:ext cx="2746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4" name="Rectangle 31"/>
          <p:cNvSpPr>
            <a:spLocks noChangeArrowheads="1"/>
          </p:cNvSpPr>
          <p:nvPr/>
        </p:nvSpPr>
        <p:spPr bwMode="auto">
          <a:xfrm>
            <a:off x="1716088" y="2179638"/>
            <a:ext cx="354012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5" name="Rectangle 32"/>
          <p:cNvSpPr>
            <a:spLocks noChangeArrowheads="1"/>
          </p:cNvSpPr>
          <p:nvPr/>
        </p:nvSpPr>
        <p:spPr bwMode="auto">
          <a:xfrm>
            <a:off x="1485900" y="2179638"/>
            <a:ext cx="3762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6" name="Rectangle 33"/>
          <p:cNvSpPr>
            <a:spLocks noChangeArrowheads="1"/>
          </p:cNvSpPr>
          <p:nvPr/>
        </p:nvSpPr>
        <p:spPr bwMode="auto">
          <a:xfrm>
            <a:off x="1255713" y="2179638"/>
            <a:ext cx="3762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7" name="Rectangle 34"/>
          <p:cNvSpPr>
            <a:spLocks noChangeArrowheads="1"/>
          </p:cNvSpPr>
          <p:nvPr/>
        </p:nvSpPr>
        <p:spPr bwMode="auto">
          <a:xfrm>
            <a:off x="1165225" y="2179638"/>
            <a:ext cx="274638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8" name="Rectangle 35"/>
          <p:cNvSpPr>
            <a:spLocks noChangeArrowheads="1"/>
          </p:cNvSpPr>
          <p:nvPr/>
        </p:nvSpPr>
        <p:spPr bwMode="auto">
          <a:xfrm>
            <a:off x="849313" y="2179638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09" name="Rectangle 36"/>
          <p:cNvSpPr>
            <a:spLocks noChangeArrowheads="1"/>
          </p:cNvSpPr>
          <p:nvPr/>
        </p:nvSpPr>
        <p:spPr bwMode="auto">
          <a:xfrm>
            <a:off x="423863" y="2179638"/>
            <a:ext cx="4508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8000"/>
                </a:solidFill>
              </a:rPr>
              <a:t>F3</a:t>
            </a:r>
            <a:endParaRPr lang="en-US" sz="2400" b="0">
              <a:solidFill>
                <a:srgbClr val="008000"/>
              </a:solidFill>
            </a:endParaRPr>
          </a:p>
        </p:txBody>
      </p:sp>
      <p:sp>
        <p:nvSpPr>
          <p:cNvPr id="3110" name="Rectangle 37"/>
          <p:cNvSpPr>
            <a:spLocks noChangeArrowheads="1"/>
          </p:cNvSpPr>
          <p:nvPr/>
        </p:nvSpPr>
        <p:spPr bwMode="auto">
          <a:xfrm>
            <a:off x="1555750" y="1746250"/>
            <a:ext cx="27463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1" name="Rectangle 38"/>
          <p:cNvSpPr>
            <a:spLocks noChangeArrowheads="1"/>
          </p:cNvSpPr>
          <p:nvPr/>
        </p:nvSpPr>
        <p:spPr bwMode="auto">
          <a:xfrm>
            <a:off x="1357313" y="1746250"/>
            <a:ext cx="3762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2" name="Rectangle 39"/>
          <p:cNvSpPr>
            <a:spLocks noChangeArrowheads="1"/>
          </p:cNvSpPr>
          <p:nvPr/>
        </p:nvSpPr>
        <p:spPr bwMode="auto">
          <a:xfrm>
            <a:off x="1165225" y="1746250"/>
            <a:ext cx="37623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3" name="Rectangle 40"/>
          <p:cNvSpPr>
            <a:spLocks noChangeArrowheads="1"/>
          </p:cNvSpPr>
          <p:nvPr/>
        </p:nvSpPr>
        <p:spPr bwMode="auto">
          <a:xfrm>
            <a:off x="849313" y="1746250"/>
            <a:ext cx="2746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4" name="Rectangle 41"/>
          <p:cNvSpPr>
            <a:spLocks noChangeArrowheads="1"/>
          </p:cNvSpPr>
          <p:nvPr/>
        </p:nvSpPr>
        <p:spPr bwMode="auto">
          <a:xfrm>
            <a:off x="423863" y="1746250"/>
            <a:ext cx="4508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FF0000"/>
                </a:solidFill>
              </a:rPr>
              <a:t>F2</a:t>
            </a:r>
            <a:endParaRPr lang="en-US" sz="2400" b="0">
              <a:solidFill>
                <a:srgbClr val="FF0000"/>
              </a:solidFill>
            </a:endParaRPr>
          </a:p>
        </p:txBody>
      </p:sp>
      <p:sp>
        <p:nvSpPr>
          <p:cNvPr id="3115" name="Rectangle 42"/>
          <p:cNvSpPr>
            <a:spLocks noChangeArrowheads="1"/>
          </p:cNvSpPr>
          <p:nvPr/>
        </p:nvSpPr>
        <p:spPr bwMode="auto">
          <a:xfrm>
            <a:off x="1347788" y="1312863"/>
            <a:ext cx="4064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6" name="Rectangle 43"/>
          <p:cNvSpPr>
            <a:spLocks noChangeArrowheads="1"/>
          </p:cNvSpPr>
          <p:nvPr/>
        </p:nvSpPr>
        <p:spPr bwMode="auto">
          <a:xfrm>
            <a:off x="1154113" y="1312863"/>
            <a:ext cx="3762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7" name="Rectangle 44"/>
          <p:cNvSpPr>
            <a:spLocks noChangeArrowheads="1"/>
          </p:cNvSpPr>
          <p:nvPr/>
        </p:nvSpPr>
        <p:spPr bwMode="auto">
          <a:xfrm>
            <a:off x="839788" y="1312863"/>
            <a:ext cx="2746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18" name="Rectangle 45"/>
          <p:cNvSpPr>
            <a:spLocks noChangeArrowheads="1"/>
          </p:cNvSpPr>
          <p:nvPr/>
        </p:nvSpPr>
        <p:spPr bwMode="auto">
          <a:xfrm>
            <a:off x="423863" y="1312863"/>
            <a:ext cx="4508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6600FF"/>
                </a:solidFill>
              </a:rPr>
              <a:t>F1</a:t>
            </a:r>
            <a:endParaRPr lang="en-US" sz="2400" b="0">
              <a:solidFill>
                <a:srgbClr val="6600FF"/>
              </a:solidFill>
            </a:endParaRPr>
          </a:p>
        </p:txBody>
      </p:sp>
      <p:sp>
        <p:nvSpPr>
          <p:cNvPr id="3119" name="Rectangle 46"/>
          <p:cNvSpPr>
            <a:spLocks noChangeArrowheads="1"/>
          </p:cNvSpPr>
          <p:nvPr/>
        </p:nvSpPr>
        <p:spPr bwMode="auto">
          <a:xfrm>
            <a:off x="1993900" y="2566988"/>
            <a:ext cx="468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0" name="Rectangle 47"/>
          <p:cNvSpPr>
            <a:spLocks noChangeArrowheads="1"/>
          </p:cNvSpPr>
          <p:nvPr/>
        </p:nvSpPr>
        <p:spPr bwMode="auto">
          <a:xfrm>
            <a:off x="950913" y="2566988"/>
            <a:ext cx="46831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1" name="Rectangle 48"/>
          <p:cNvSpPr>
            <a:spLocks noChangeArrowheads="1"/>
          </p:cNvSpPr>
          <p:nvPr/>
        </p:nvSpPr>
        <p:spPr bwMode="auto">
          <a:xfrm>
            <a:off x="1985963" y="2133600"/>
            <a:ext cx="46831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2" name="Rectangle 49"/>
          <p:cNvSpPr>
            <a:spLocks noChangeArrowheads="1"/>
          </p:cNvSpPr>
          <p:nvPr/>
        </p:nvSpPr>
        <p:spPr bwMode="auto">
          <a:xfrm>
            <a:off x="946150" y="2133600"/>
            <a:ext cx="468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3" name="Rectangle 50"/>
          <p:cNvSpPr>
            <a:spLocks noChangeArrowheads="1"/>
          </p:cNvSpPr>
          <p:nvPr/>
        </p:nvSpPr>
        <p:spPr bwMode="auto">
          <a:xfrm>
            <a:off x="946150" y="1700213"/>
            <a:ext cx="468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4" name="Rectangle 51"/>
          <p:cNvSpPr>
            <a:spLocks noChangeArrowheads="1"/>
          </p:cNvSpPr>
          <p:nvPr/>
        </p:nvSpPr>
        <p:spPr bwMode="auto">
          <a:xfrm>
            <a:off x="936625" y="1266825"/>
            <a:ext cx="468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5" name="Rectangle 52"/>
          <p:cNvSpPr>
            <a:spLocks noChangeArrowheads="1"/>
          </p:cNvSpPr>
          <p:nvPr/>
        </p:nvSpPr>
        <p:spPr bwMode="auto">
          <a:xfrm>
            <a:off x="1781175" y="1312863"/>
            <a:ext cx="354013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6" name="Rectangle 53"/>
          <p:cNvSpPr>
            <a:spLocks noChangeArrowheads="1"/>
          </p:cNvSpPr>
          <p:nvPr/>
        </p:nvSpPr>
        <p:spPr bwMode="auto">
          <a:xfrm>
            <a:off x="1970088" y="1746250"/>
            <a:ext cx="376237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7" name="Rectangle 54"/>
          <p:cNvSpPr>
            <a:spLocks noChangeArrowheads="1"/>
          </p:cNvSpPr>
          <p:nvPr/>
        </p:nvSpPr>
        <p:spPr bwMode="auto">
          <a:xfrm>
            <a:off x="2168525" y="1746250"/>
            <a:ext cx="354013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8" name="Rectangle 55"/>
          <p:cNvSpPr>
            <a:spLocks noChangeArrowheads="1"/>
          </p:cNvSpPr>
          <p:nvPr/>
        </p:nvSpPr>
        <p:spPr bwMode="auto">
          <a:xfrm>
            <a:off x="1652588" y="1700213"/>
            <a:ext cx="468312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29" name="Rectangle 56"/>
          <p:cNvSpPr>
            <a:spLocks noChangeArrowheads="1"/>
          </p:cNvSpPr>
          <p:nvPr/>
        </p:nvSpPr>
        <p:spPr bwMode="auto">
          <a:xfrm>
            <a:off x="3713163" y="2179638"/>
            <a:ext cx="376237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30" name="Rectangle 57"/>
          <p:cNvSpPr>
            <a:spLocks noChangeArrowheads="1"/>
          </p:cNvSpPr>
          <p:nvPr/>
        </p:nvSpPr>
        <p:spPr bwMode="auto">
          <a:xfrm>
            <a:off x="3168650" y="2133600"/>
            <a:ext cx="468313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3131" name="Text Box 58"/>
          <p:cNvSpPr txBox="1">
            <a:spLocks noChangeArrowheads="1"/>
          </p:cNvSpPr>
          <p:nvPr/>
        </p:nvSpPr>
        <p:spPr bwMode="auto">
          <a:xfrm>
            <a:off x="0" y="3646488"/>
            <a:ext cx="5226050" cy="2870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Function of </a:t>
            </a: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input variables</a:t>
            </a:r>
          </a:p>
          <a:p>
            <a:pPr>
              <a:buFont typeface="Wingdings" pitchFamily="2" charset="2"/>
              <a:buChar char="à"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2</a:t>
            </a:r>
            <a:r>
              <a:rPr lang="en-US" b="0" baseline="3000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3</a:t>
            </a: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= </a:t>
            </a:r>
            <a:r>
              <a:rPr lang="en-US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8</a:t>
            </a: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input combinations</a:t>
            </a:r>
          </a:p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Truth table has </a:t>
            </a:r>
            <a:r>
              <a:rPr lang="en-US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8</a:t>
            </a: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rows</a:t>
            </a:r>
          </a:p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 Table lists all possible </a:t>
            </a:r>
          </a:p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combinations of the inputs</a:t>
            </a:r>
          </a:p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and the corresponding output</a:t>
            </a:r>
            <a:endParaRPr lang="en-US" b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E90A52E-5251-4EAA-9AFE-C9E0607E7CB7}" type="slidenum">
              <a:rPr lang="en-US"/>
              <a:pPr/>
              <a:t>28</a:t>
            </a:fld>
            <a:endParaRPr lang="en-US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512763" y="471488"/>
            <a:ext cx="7772400" cy="676275"/>
          </a:xfrm>
        </p:spPr>
        <p:txBody>
          <a:bodyPr/>
          <a:lstStyle/>
          <a:p>
            <a:r>
              <a:rPr lang="en-US" b="0" smtClean="0"/>
              <a:t>Expression Simplification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8315325" cy="5092700"/>
          </a:xfrm>
        </p:spPr>
        <p:txBody>
          <a:bodyPr/>
          <a:lstStyle/>
          <a:p>
            <a:r>
              <a:rPr lang="en-US" b="1" smtClean="0"/>
              <a:t>An application of Boolean algebra</a:t>
            </a:r>
          </a:p>
          <a:p>
            <a:r>
              <a:rPr lang="en-US" b="1" smtClean="0"/>
              <a:t>Simplify to contain the smallest number of </a:t>
            </a:r>
            <a:r>
              <a:rPr lang="en-US" b="1" u="sng" smtClean="0"/>
              <a:t>literals</a:t>
            </a:r>
            <a:r>
              <a:rPr lang="en-US" b="1" smtClean="0"/>
              <a:t> (complemented and uncomplemented variables):</a:t>
            </a:r>
          </a:p>
          <a:p>
            <a:endParaRPr lang="en-US" b="1" smtClean="0"/>
          </a:p>
          <a:p>
            <a:pPr>
              <a:buFont typeface="Wingdings" pitchFamily="2" charset="2"/>
              <a:buNone/>
            </a:pPr>
            <a:r>
              <a:rPr lang="en-US" b="1" smtClean="0"/>
              <a:t>=</a:t>
            </a:r>
            <a:r>
              <a:rPr lang="en-US" smtClean="0"/>
              <a:t> </a:t>
            </a:r>
            <a:r>
              <a:rPr lang="en-US" b="1" smtClean="0"/>
              <a:t>AB + </a:t>
            </a:r>
            <a:r>
              <a:rPr lang="en-US" b="1" smtClean="0">
                <a:solidFill>
                  <a:srgbClr val="CC3300"/>
                </a:solidFill>
              </a:rPr>
              <a:t>ABCD</a:t>
            </a:r>
            <a:r>
              <a:rPr lang="en-US" b="1" smtClean="0"/>
              <a:t> +  A C D + A C D + A B D</a:t>
            </a:r>
          </a:p>
          <a:p>
            <a:pPr>
              <a:buFont typeface="Wingdings" pitchFamily="2" charset="2"/>
              <a:buNone/>
            </a:pPr>
            <a:r>
              <a:rPr lang="en-US" b="1" smtClean="0"/>
              <a:t>= </a:t>
            </a:r>
            <a:r>
              <a:rPr lang="en-US" b="1" smtClean="0">
                <a:solidFill>
                  <a:srgbClr val="6600FF"/>
                </a:solidFill>
              </a:rPr>
              <a:t>AB + AB(CD)</a:t>
            </a:r>
            <a:r>
              <a:rPr lang="en-US" b="1" smtClean="0"/>
              <a:t> + </a:t>
            </a:r>
            <a:r>
              <a:rPr lang="en-US" b="1" smtClean="0">
                <a:solidFill>
                  <a:srgbClr val="008000"/>
                </a:solidFill>
              </a:rPr>
              <a:t>A C (D + D)</a:t>
            </a:r>
            <a:r>
              <a:rPr lang="en-US" b="1" smtClean="0"/>
              <a:t> + A B D</a:t>
            </a:r>
          </a:p>
          <a:p>
            <a:pPr>
              <a:buFont typeface="Wingdings" pitchFamily="2" charset="2"/>
              <a:buNone/>
            </a:pPr>
            <a:r>
              <a:rPr lang="en-US" b="1" smtClean="0"/>
              <a:t>= </a:t>
            </a:r>
            <a:r>
              <a:rPr lang="en-US" b="1" smtClean="0">
                <a:solidFill>
                  <a:srgbClr val="6600FF"/>
                </a:solidFill>
              </a:rPr>
              <a:t>AB</a:t>
            </a:r>
            <a:r>
              <a:rPr lang="en-US" b="1" smtClean="0"/>
              <a:t> + </a:t>
            </a:r>
            <a:r>
              <a:rPr lang="en-US" b="1" smtClean="0">
                <a:solidFill>
                  <a:srgbClr val="008000"/>
                </a:solidFill>
              </a:rPr>
              <a:t>A C</a:t>
            </a:r>
            <a:r>
              <a:rPr lang="en-US" b="1" smtClean="0"/>
              <a:t> + A B D = </a:t>
            </a:r>
            <a:r>
              <a:rPr lang="en-US" b="1" smtClean="0">
                <a:solidFill>
                  <a:srgbClr val="000066"/>
                </a:solidFill>
              </a:rPr>
              <a:t>B(A + AD)</a:t>
            </a:r>
            <a:r>
              <a:rPr lang="en-US" b="1" smtClean="0"/>
              <a:t> +AC </a:t>
            </a:r>
          </a:p>
          <a:p>
            <a:pPr>
              <a:buFont typeface="Wingdings" pitchFamily="2" charset="2"/>
              <a:buNone/>
            </a:pPr>
            <a:r>
              <a:rPr lang="en-US" b="1" smtClean="0"/>
              <a:t>= </a:t>
            </a:r>
            <a:r>
              <a:rPr lang="en-US" b="1" smtClean="0">
                <a:solidFill>
                  <a:srgbClr val="000066"/>
                </a:solidFill>
              </a:rPr>
              <a:t>B (A + D)</a:t>
            </a:r>
            <a:r>
              <a:rPr lang="en-US" b="1" smtClean="0"/>
              <a:t> + A C</a:t>
            </a:r>
            <a:endParaRPr lang="en-US" b="1" smtClean="0">
              <a:solidFill>
                <a:srgbClr val="FF0000"/>
              </a:solidFill>
            </a:endParaRPr>
          </a:p>
        </p:txBody>
      </p:sp>
      <p:grpSp>
        <p:nvGrpSpPr>
          <p:cNvPr id="50181" name="Group 4"/>
          <p:cNvGrpSpPr>
            <a:grpSpLocks/>
          </p:cNvGrpSpPr>
          <p:nvPr/>
        </p:nvGrpSpPr>
        <p:grpSpPr bwMode="auto">
          <a:xfrm>
            <a:off x="1125538" y="3332163"/>
            <a:ext cx="6742112" cy="566737"/>
            <a:chOff x="709" y="2059"/>
            <a:chExt cx="4247" cy="357"/>
          </a:xfrm>
        </p:grpSpPr>
        <p:sp>
          <p:nvSpPr>
            <p:cNvPr id="50200" name="Line 5"/>
            <p:cNvSpPr>
              <a:spLocks noChangeShapeType="1"/>
            </p:cNvSpPr>
            <p:nvPr/>
          </p:nvSpPr>
          <p:spPr bwMode="auto">
            <a:xfrm>
              <a:off x="1379" y="2132"/>
              <a:ext cx="18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1" name="Line 6"/>
            <p:cNvSpPr>
              <a:spLocks noChangeShapeType="1"/>
            </p:cNvSpPr>
            <p:nvPr/>
          </p:nvSpPr>
          <p:spPr bwMode="auto">
            <a:xfrm>
              <a:off x="2280" y="2132"/>
              <a:ext cx="18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2" name="Line 7"/>
            <p:cNvSpPr>
              <a:spLocks noChangeShapeType="1"/>
            </p:cNvSpPr>
            <p:nvPr/>
          </p:nvSpPr>
          <p:spPr bwMode="auto">
            <a:xfrm>
              <a:off x="3174" y="2132"/>
              <a:ext cx="23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3" name="Line 8"/>
            <p:cNvSpPr>
              <a:spLocks noChangeShapeType="1"/>
            </p:cNvSpPr>
            <p:nvPr/>
          </p:nvSpPr>
          <p:spPr bwMode="auto">
            <a:xfrm>
              <a:off x="3604" y="2132"/>
              <a:ext cx="22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4" name="Rectangle 9"/>
            <p:cNvSpPr>
              <a:spLocks noChangeArrowheads="1"/>
            </p:cNvSpPr>
            <p:nvPr/>
          </p:nvSpPr>
          <p:spPr bwMode="auto">
            <a:xfrm>
              <a:off x="3888" y="2059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05" name="Rectangle 10"/>
            <p:cNvSpPr>
              <a:spLocks noChangeArrowheads="1"/>
            </p:cNvSpPr>
            <p:nvPr/>
          </p:nvSpPr>
          <p:spPr bwMode="auto">
            <a:xfrm>
              <a:off x="2966" y="2059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06" name="Rectangle 11"/>
            <p:cNvSpPr>
              <a:spLocks noChangeArrowheads="1"/>
            </p:cNvSpPr>
            <p:nvPr/>
          </p:nvSpPr>
          <p:spPr bwMode="auto">
            <a:xfrm>
              <a:off x="2072" y="2059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07" name="Rectangle 12"/>
            <p:cNvSpPr>
              <a:spLocks noChangeArrowheads="1"/>
            </p:cNvSpPr>
            <p:nvPr/>
          </p:nvSpPr>
          <p:spPr bwMode="auto">
            <a:xfrm>
              <a:off x="1171" y="2059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08" name="Rectangle 13"/>
            <p:cNvSpPr>
              <a:spLocks noChangeArrowheads="1"/>
            </p:cNvSpPr>
            <p:nvPr/>
          </p:nvSpPr>
          <p:spPr bwMode="auto">
            <a:xfrm>
              <a:off x="4760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CC3300"/>
                  </a:solidFill>
                </a:rPr>
                <a:t>D</a:t>
              </a:r>
              <a:endParaRPr lang="en-US" sz="2400" b="0">
                <a:solidFill>
                  <a:srgbClr val="CC3300"/>
                </a:solidFill>
              </a:endParaRPr>
            </a:p>
          </p:txBody>
        </p:sp>
        <p:sp>
          <p:nvSpPr>
            <p:cNvPr id="50209" name="Rectangle 14"/>
            <p:cNvSpPr>
              <a:spLocks noChangeArrowheads="1"/>
            </p:cNvSpPr>
            <p:nvPr/>
          </p:nvSpPr>
          <p:spPr bwMode="auto">
            <a:xfrm>
              <a:off x="4536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CC3300"/>
                  </a:solidFill>
                </a:rPr>
                <a:t>C</a:t>
              </a:r>
              <a:endParaRPr lang="en-US" sz="2400" b="0">
                <a:solidFill>
                  <a:srgbClr val="CC3300"/>
                </a:solidFill>
              </a:endParaRPr>
            </a:p>
          </p:txBody>
        </p:sp>
        <p:sp>
          <p:nvSpPr>
            <p:cNvPr id="50210" name="Rectangle 15"/>
            <p:cNvSpPr>
              <a:spLocks noChangeArrowheads="1"/>
            </p:cNvSpPr>
            <p:nvPr/>
          </p:nvSpPr>
          <p:spPr bwMode="auto">
            <a:xfrm>
              <a:off x="4326" y="2090"/>
              <a:ext cx="18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CC3300"/>
                  </a:solidFill>
                </a:rPr>
                <a:t>B</a:t>
              </a:r>
              <a:endParaRPr lang="en-US" sz="2400" b="0">
                <a:solidFill>
                  <a:srgbClr val="CC3300"/>
                </a:solidFill>
              </a:endParaRPr>
            </a:p>
          </p:txBody>
        </p:sp>
        <p:sp>
          <p:nvSpPr>
            <p:cNvPr id="50211" name="Rectangle 16"/>
            <p:cNvSpPr>
              <a:spLocks noChangeArrowheads="1"/>
            </p:cNvSpPr>
            <p:nvPr/>
          </p:nvSpPr>
          <p:spPr bwMode="auto">
            <a:xfrm>
              <a:off x="4093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CC3300"/>
                  </a:solidFill>
                </a:rPr>
                <a:t>A</a:t>
              </a:r>
              <a:endParaRPr lang="en-US" sz="2400" b="0">
                <a:solidFill>
                  <a:srgbClr val="CC3300"/>
                </a:solidFill>
              </a:endParaRPr>
            </a:p>
          </p:txBody>
        </p:sp>
        <p:sp>
          <p:nvSpPr>
            <p:cNvPr id="50212" name="Rectangle 17"/>
            <p:cNvSpPr>
              <a:spLocks noChangeArrowheads="1"/>
            </p:cNvSpPr>
            <p:nvPr/>
          </p:nvSpPr>
          <p:spPr bwMode="auto">
            <a:xfrm>
              <a:off x="3646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D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3" name="Rectangle 18"/>
            <p:cNvSpPr>
              <a:spLocks noChangeArrowheads="1"/>
            </p:cNvSpPr>
            <p:nvPr/>
          </p:nvSpPr>
          <p:spPr bwMode="auto">
            <a:xfrm>
              <a:off x="3401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C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4" name="Rectangle 19"/>
            <p:cNvSpPr>
              <a:spLocks noChangeArrowheads="1"/>
            </p:cNvSpPr>
            <p:nvPr/>
          </p:nvSpPr>
          <p:spPr bwMode="auto">
            <a:xfrm>
              <a:off x="3171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5" name="Rectangle 20"/>
            <p:cNvSpPr>
              <a:spLocks noChangeArrowheads="1"/>
            </p:cNvSpPr>
            <p:nvPr/>
          </p:nvSpPr>
          <p:spPr bwMode="auto">
            <a:xfrm>
              <a:off x="2724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D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6" name="Rectangle 21"/>
            <p:cNvSpPr>
              <a:spLocks noChangeArrowheads="1"/>
            </p:cNvSpPr>
            <p:nvPr/>
          </p:nvSpPr>
          <p:spPr bwMode="auto">
            <a:xfrm>
              <a:off x="2510" y="2090"/>
              <a:ext cx="18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B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7" name="Rectangle 22"/>
            <p:cNvSpPr>
              <a:spLocks noChangeArrowheads="1"/>
            </p:cNvSpPr>
            <p:nvPr/>
          </p:nvSpPr>
          <p:spPr bwMode="auto">
            <a:xfrm>
              <a:off x="2277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8" name="Rectangle 23"/>
            <p:cNvSpPr>
              <a:spLocks noChangeArrowheads="1"/>
            </p:cNvSpPr>
            <p:nvPr/>
          </p:nvSpPr>
          <p:spPr bwMode="auto">
            <a:xfrm>
              <a:off x="1830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D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19" name="Rectangle 24"/>
            <p:cNvSpPr>
              <a:spLocks noChangeArrowheads="1"/>
            </p:cNvSpPr>
            <p:nvPr/>
          </p:nvSpPr>
          <p:spPr bwMode="auto">
            <a:xfrm>
              <a:off x="1606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C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20" name="Rectangle 25"/>
            <p:cNvSpPr>
              <a:spLocks noChangeArrowheads="1"/>
            </p:cNvSpPr>
            <p:nvPr/>
          </p:nvSpPr>
          <p:spPr bwMode="auto">
            <a:xfrm>
              <a:off x="1376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21" name="Rectangle 26"/>
            <p:cNvSpPr>
              <a:spLocks noChangeArrowheads="1"/>
            </p:cNvSpPr>
            <p:nvPr/>
          </p:nvSpPr>
          <p:spPr bwMode="auto">
            <a:xfrm>
              <a:off x="942" y="2090"/>
              <a:ext cx="18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B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0222" name="Rectangle 27"/>
            <p:cNvSpPr>
              <a:spLocks noChangeArrowheads="1"/>
            </p:cNvSpPr>
            <p:nvPr/>
          </p:nvSpPr>
          <p:spPr bwMode="auto">
            <a:xfrm>
              <a:off x="709" y="2090"/>
              <a:ext cx="19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50182" name="Line 28"/>
          <p:cNvSpPr>
            <a:spLocks noChangeShapeType="1"/>
          </p:cNvSpPr>
          <p:nvPr/>
        </p:nvSpPr>
        <p:spPr bwMode="auto">
          <a:xfrm>
            <a:off x="3771900" y="40640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3" name="Line 29"/>
          <p:cNvSpPr>
            <a:spLocks noChangeShapeType="1"/>
          </p:cNvSpPr>
          <p:nvPr/>
        </p:nvSpPr>
        <p:spPr bwMode="auto">
          <a:xfrm>
            <a:off x="5283200" y="40513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4" name="Line 30"/>
          <p:cNvSpPr>
            <a:spLocks noChangeShapeType="1"/>
          </p:cNvSpPr>
          <p:nvPr/>
        </p:nvSpPr>
        <p:spPr bwMode="auto">
          <a:xfrm>
            <a:off x="6807200" y="40640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5" name="Line 31"/>
          <p:cNvSpPr>
            <a:spLocks noChangeShapeType="1"/>
          </p:cNvSpPr>
          <p:nvPr/>
        </p:nvSpPr>
        <p:spPr bwMode="auto">
          <a:xfrm>
            <a:off x="6083300" y="40513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6" name="Line 32"/>
          <p:cNvSpPr>
            <a:spLocks noChangeShapeType="1"/>
          </p:cNvSpPr>
          <p:nvPr/>
        </p:nvSpPr>
        <p:spPr bwMode="auto">
          <a:xfrm>
            <a:off x="3949700" y="46355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7" name="Line 33"/>
          <p:cNvSpPr>
            <a:spLocks noChangeShapeType="1"/>
          </p:cNvSpPr>
          <p:nvPr/>
        </p:nvSpPr>
        <p:spPr bwMode="auto">
          <a:xfrm>
            <a:off x="5575300" y="46355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8" name="Line 34"/>
          <p:cNvSpPr>
            <a:spLocks noChangeShapeType="1"/>
          </p:cNvSpPr>
          <p:nvPr/>
        </p:nvSpPr>
        <p:spPr bwMode="auto">
          <a:xfrm>
            <a:off x="6477000" y="46355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89" name="Line 35"/>
          <p:cNvSpPr>
            <a:spLocks noChangeShapeType="1"/>
          </p:cNvSpPr>
          <p:nvPr/>
        </p:nvSpPr>
        <p:spPr bwMode="auto">
          <a:xfrm>
            <a:off x="2120900" y="5205413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0" name="Line 36"/>
          <p:cNvSpPr>
            <a:spLocks noChangeShapeType="1"/>
          </p:cNvSpPr>
          <p:nvPr/>
        </p:nvSpPr>
        <p:spPr bwMode="auto">
          <a:xfrm>
            <a:off x="3213100" y="5218113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1" name="Line 37"/>
          <p:cNvSpPr>
            <a:spLocks noChangeShapeType="1"/>
          </p:cNvSpPr>
          <p:nvPr/>
        </p:nvSpPr>
        <p:spPr bwMode="auto">
          <a:xfrm>
            <a:off x="5856288" y="5230813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2" name="Line 38"/>
          <p:cNvSpPr>
            <a:spLocks noChangeShapeType="1"/>
          </p:cNvSpPr>
          <p:nvPr/>
        </p:nvSpPr>
        <p:spPr bwMode="auto">
          <a:xfrm>
            <a:off x="3200400" y="581660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3" name="Line 39"/>
          <p:cNvSpPr>
            <a:spLocks noChangeShapeType="1"/>
          </p:cNvSpPr>
          <p:nvPr/>
        </p:nvSpPr>
        <p:spPr bwMode="auto">
          <a:xfrm>
            <a:off x="6894513" y="5226050"/>
            <a:ext cx="317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4" name="AutoShape 41"/>
          <p:cNvSpPr>
            <a:spLocks noChangeArrowheads="1"/>
          </p:cNvSpPr>
          <p:nvPr/>
        </p:nvSpPr>
        <p:spPr bwMode="auto">
          <a:xfrm>
            <a:off x="8091488" y="3009900"/>
            <a:ext cx="739775" cy="2222500"/>
          </a:xfrm>
          <a:prstGeom prst="downArrow">
            <a:avLst>
              <a:gd name="adj1" fmla="val 50000"/>
              <a:gd name="adj2" fmla="val 75107"/>
            </a:avLst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50195" name="Text Box 42"/>
          <p:cNvSpPr txBox="1">
            <a:spLocks noChangeArrowheads="1"/>
          </p:cNvSpPr>
          <p:nvPr/>
        </p:nvSpPr>
        <p:spPr bwMode="auto">
          <a:xfrm rot="-5400000">
            <a:off x="7536657" y="3809206"/>
            <a:ext cx="184626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Simplification</a:t>
            </a:r>
          </a:p>
        </p:txBody>
      </p:sp>
      <p:sp>
        <p:nvSpPr>
          <p:cNvPr id="50196" name="Rectangle 43"/>
          <p:cNvSpPr>
            <a:spLocks noChangeArrowheads="1"/>
          </p:cNvSpPr>
          <p:nvPr/>
        </p:nvSpPr>
        <p:spPr bwMode="auto">
          <a:xfrm>
            <a:off x="311150" y="6156325"/>
            <a:ext cx="8045450" cy="701675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Simpler Expressions </a:t>
            </a: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Fewer gates, Fewer gate inputs, and simpler circuits….This improves reliability and reduces power consumption</a:t>
            </a: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197" name="Text Box 44"/>
          <p:cNvSpPr txBox="1">
            <a:spLocks noChangeArrowheads="1"/>
          </p:cNvSpPr>
          <p:nvPr/>
        </p:nvSpPr>
        <p:spPr bwMode="auto">
          <a:xfrm>
            <a:off x="7927975" y="2287588"/>
            <a:ext cx="1216025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15 literals,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6 gates</a:t>
            </a:r>
          </a:p>
        </p:txBody>
      </p:sp>
      <p:sp>
        <p:nvSpPr>
          <p:cNvPr id="50198" name="Text Box 45"/>
          <p:cNvSpPr txBox="1">
            <a:spLocks noChangeArrowheads="1"/>
          </p:cNvSpPr>
          <p:nvPr/>
        </p:nvSpPr>
        <p:spPr bwMode="auto">
          <a:xfrm>
            <a:off x="7812088" y="5183188"/>
            <a:ext cx="1331912" cy="9144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literals,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 (smaller gates)</a:t>
            </a:r>
          </a:p>
        </p:txBody>
      </p:sp>
      <p:sp>
        <p:nvSpPr>
          <p:cNvPr id="50199" name="Text Box 46"/>
          <p:cNvSpPr txBox="1">
            <a:spLocks noChangeArrowheads="1"/>
          </p:cNvSpPr>
          <p:nvPr/>
        </p:nvSpPr>
        <p:spPr bwMode="auto">
          <a:xfrm>
            <a:off x="5394325" y="271463"/>
            <a:ext cx="3346450" cy="6969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Exercise: Verify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Equivalence with Truth Table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990C11B9-F555-43A8-A3FA-0AC9FF1D550D}" type="slidenum">
              <a:rPr lang="en-US"/>
              <a:pPr/>
              <a:t>29</a:t>
            </a:fld>
            <a:endParaRPr lang="en-US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39738"/>
            <a:ext cx="7772400" cy="627062"/>
          </a:xfrm>
        </p:spPr>
        <p:txBody>
          <a:bodyPr/>
          <a:lstStyle/>
          <a:p>
            <a:r>
              <a:rPr lang="en-US" b="0" smtClean="0"/>
              <a:t>Complementing Functions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388" y="1314450"/>
            <a:ext cx="8485187" cy="5027613"/>
          </a:xfrm>
        </p:spPr>
        <p:txBody>
          <a:bodyPr/>
          <a:lstStyle/>
          <a:p>
            <a:r>
              <a:rPr lang="en-US" b="1" smtClean="0">
                <a:cs typeface="Times New Roman" pitchFamily="18" charset="0"/>
              </a:rPr>
              <a:t>Use DeMorgan's Theorem to complement a function:</a:t>
            </a:r>
          </a:p>
          <a:p>
            <a:pPr lvl="1">
              <a:buFontTx/>
              <a:buNone/>
            </a:pPr>
            <a:r>
              <a:rPr lang="en-US" b="1" smtClean="0">
                <a:cs typeface="Times New Roman" pitchFamily="18" charset="0"/>
              </a:rPr>
              <a:t>1.	 Interchange AND and OR operators</a:t>
            </a:r>
          </a:p>
          <a:p>
            <a:pPr lvl="1">
              <a:buFontTx/>
              <a:buNone/>
            </a:pPr>
            <a:r>
              <a:rPr lang="en-US" b="1" smtClean="0">
                <a:cs typeface="Times New Roman" pitchFamily="18" charset="0"/>
              </a:rPr>
              <a:t>2.	 Complement each constant value and literal</a:t>
            </a:r>
            <a:r>
              <a:rPr lang="en-US" sz="2400" smtClean="0">
                <a:cs typeface="Times New Roman" pitchFamily="18" charset="0"/>
              </a:rPr>
              <a:t>   </a:t>
            </a:r>
          </a:p>
          <a:p>
            <a:r>
              <a:rPr lang="en-US" b="1" smtClean="0">
                <a:cs typeface="Times New Roman" pitchFamily="18" charset="0"/>
              </a:rPr>
              <a:t>Example: Complement F =</a:t>
            </a:r>
          </a:p>
          <a:p>
            <a:pPr>
              <a:buFont typeface="Wingdings" pitchFamily="2" charset="2"/>
              <a:buNone/>
            </a:pPr>
            <a:r>
              <a:rPr lang="en-US" b="1" smtClean="0">
                <a:cs typeface="Times New Roman" pitchFamily="18" charset="0"/>
              </a:rPr>
              <a:t>   </a:t>
            </a:r>
            <a:r>
              <a:rPr lang="en-US" sz="3600" b="1" smtClean="0">
                <a:cs typeface="Times New Roman" pitchFamily="18" charset="0"/>
              </a:rPr>
              <a:t>F = (x + y + z)(x + y + z)</a:t>
            </a:r>
          </a:p>
          <a:p>
            <a:r>
              <a:rPr lang="en-US" b="1" smtClean="0">
                <a:cs typeface="Times New Roman" pitchFamily="18" charset="0"/>
              </a:rPr>
              <a:t>Example: Complement G = (a + bc)d + e </a:t>
            </a:r>
          </a:p>
          <a:p>
            <a:pPr>
              <a:buFont typeface="Wingdings" pitchFamily="2" charset="2"/>
              <a:buNone/>
            </a:pPr>
            <a:r>
              <a:rPr lang="en-US" sz="3600" b="1" smtClean="0">
                <a:cs typeface="Times New Roman" pitchFamily="18" charset="0"/>
              </a:rPr>
              <a:t>   G = [</a:t>
            </a:r>
            <a:endParaRPr lang="en-US" sz="2800" smtClean="0"/>
          </a:p>
        </p:txBody>
      </p:sp>
      <p:sp>
        <p:nvSpPr>
          <p:cNvPr id="51205" name="Line 4"/>
          <p:cNvSpPr>
            <a:spLocks noChangeShapeType="1"/>
          </p:cNvSpPr>
          <p:nvPr/>
        </p:nvSpPr>
        <p:spPr bwMode="auto">
          <a:xfrm>
            <a:off x="2433638" y="42418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06" name="Line 5"/>
          <p:cNvSpPr>
            <a:spLocks noChangeShapeType="1"/>
          </p:cNvSpPr>
          <p:nvPr/>
        </p:nvSpPr>
        <p:spPr bwMode="auto">
          <a:xfrm>
            <a:off x="3695700" y="42291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207" name="Group 6"/>
          <p:cNvGrpSpPr>
            <a:grpSpLocks/>
          </p:cNvGrpSpPr>
          <p:nvPr/>
        </p:nvGrpSpPr>
        <p:grpSpPr bwMode="auto">
          <a:xfrm>
            <a:off x="5681663" y="3300413"/>
            <a:ext cx="2220912" cy="720725"/>
            <a:chOff x="4027" y="1742"/>
            <a:chExt cx="1399" cy="454"/>
          </a:xfrm>
        </p:grpSpPr>
        <p:sp>
          <p:nvSpPr>
            <p:cNvPr id="51215" name="Rectangle 7"/>
            <p:cNvSpPr>
              <a:spLocks noChangeArrowheads="1"/>
            </p:cNvSpPr>
            <p:nvPr/>
          </p:nvSpPr>
          <p:spPr bwMode="auto">
            <a:xfrm>
              <a:off x="4884" y="1774"/>
              <a:ext cx="17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16" name="Rectangle 8"/>
            <p:cNvSpPr>
              <a:spLocks noChangeArrowheads="1"/>
            </p:cNvSpPr>
            <p:nvPr/>
          </p:nvSpPr>
          <p:spPr bwMode="auto">
            <a:xfrm>
              <a:off x="4627" y="1742"/>
              <a:ext cx="193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17" name="Rectangle 9"/>
            <p:cNvSpPr>
              <a:spLocks noChangeArrowheads="1"/>
            </p:cNvSpPr>
            <p:nvPr/>
          </p:nvSpPr>
          <p:spPr bwMode="auto">
            <a:xfrm>
              <a:off x="5264" y="1773"/>
              <a:ext cx="15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18" name="Rectangle 10"/>
            <p:cNvSpPr>
              <a:spLocks noChangeArrowheads="1"/>
            </p:cNvSpPr>
            <p:nvPr/>
          </p:nvSpPr>
          <p:spPr bwMode="auto">
            <a:xfrm>
              <a:off x="5074" y="1773"/>
              <a:ext cx="17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19" name="Rectangle 11"/>
            <p:cNvSpPr>
              <a:spLocks noChangeArrowheads="1"/>
            </p:cNvSpPr>
            <p:nvPr/>
          </p:nvSpPr>
          <p:spPr bwMode="auto">
            <a:xfrm>
              <a:off x="4399" y="1773"/>
              <a:ext cx="15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20" name="Rectangle 12"/>
            <p:cNvSpPr>
              <a:spLocks noChangeArrowheads="1"/>
            </p:cNvSpPr>
            <p:nvPr/>
          </p:nvSpPr>
          <p:spPr bwMode="auto">
            <a:xfrm>
              <a:off x="4192" y="1773"/>
              <a:ext cx="17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21" name="Rectangle 13"/>
            <p:cNvSpPr>
              <a:spLocks noChangeArrowheads="1"/>
            </p:cNvSpPr>
            <p:nvPr/>
          </p:nvSpPr>
          <p:spPr bwMode="auto">
            <a:xfrm>
              <a:off x="4029" y="1773"/>
              <a:ext cx="176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222" name="Line 14"/>
            <p:cNvSpPr>
              <a:spLocks noChangeShapeType="1"/>
            </p:cNvSpPr>
            <p:nvPr/>
          </p:nvSpPr>
          <p:spPr bwMode="auto">
            <a:xfrm>
              <a:off x="4027" y="1902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3" name="Line 15"/>
            <p:cNvSpPr>
              <a:spLocks noChangeShapeType="1"/>
            </p:cNvSpPr>
            <p:nvPr/>
          </p:nvSpPr>
          <p:spPr bwMode="auto">
            <a:xfrm>
              <a:off x="4369" y="1907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4" name="Line 16"/>
            <p:cNvSpPr>
              <a:spLocks noChangeShapeType="1"/>
            </p:cNvSpPr>
            <p:nvPr/>
          </p:nvSpPr>
          <p:spPr bwMode="auto">
            <a:xfrm>
              <a:off x="5078" y="1902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25" name="Line 17"/>
            <p:cNvSpPr>
              <a:spLocks noChangeShapeType="1"/>
            </p:cNvSpPr>
            <p:nvPr/>
          </p:nvSpPr>
          <p:spPr bwMode="auto">
            <a:xfrm>
              <a:off x="5279" y="1902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08" name="Line 18"/>
          <p:cNvSpPr>
            <a:spLocks noChangeShapeType="1"/>
          </p:cNvSpPr>
          <p:nvPr/>
        </p:nvSpPr>
        <p:spPr bwMode="auto">
          <a:xfrm>
            <a:off x="828675" y="41290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09" name="Line 19"/>
          <p:cNvSpPr>
            <a:spLocks noChangeShapeType="1"/>
          </p:cNvSpPr>
          <p:nvPr/>
        </p:nvSpPr>
        <p:spPr bwMode="auto">
          <a:xfrm>
            <a:off x="1000125" y="586105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10" name="Line 20"/>
          <p:cNvSpPr>
            <a:spLocks noChangeShapeType="1"/>
          </p:cNvSpPr>
          <p:nvPr/>
        </p:nvSpPr>
        <p:spPr bwMode="auto">
          <a:xfrm>
            <a:off x="7775575" y="526256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11" name="Line 21"/>
          <p:cNvSpPr>
            <a:spLocks noChangeShapeType="1"/>
          </p:cNvSpPr>
          <p:nvPr/>
        </p:nvSpPr>
        <p:spPr bwMode="auto">
          <a:xfrm>
            <a:off x="6470650" y="5272088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12" name="Rectangle 22"/>
          <p:cNvSpPr>
            <a:spLocks noChangeArrowheads="1"/>
          </p:cNvSpPr>
          <p:nvPr/>
        </p:nvSpPr>
        <p:spPr bwMode="auto">
          <a:xfrm>
            <a:off x="327025" y="4746625"/>
            <a:ext cx="8380413" cy="1227138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13" name="Text Box 23"/>
          <p:cNvSpPr txBox="1">
            <a:spLocks noChangeArrowheads="1"/>
          </p:cNvSpPr>
          <p:nvPr/>
        </p:nvSpPr>
        <p:spPr bwMode="auto">
          <a:xfrm>
            <a:off x="4616450" y="5041900"/>
            <a:ext cx="2895600" cy="73025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Verify Result Using Truth Tables</a:t>
            </a:r>
          </a:p>
        </p:txBody>
      </p:sp>
      <p:sp>
        <p:nvSpPr>
          <p:cNvPr id="51214" name="Text Box 24"/>
          <p:cNvSpPr txBox="1">
            <a:spLocks noChangeArrowheads="1"/>
          </p:cNvSpPr>
          <p:nvPr/>
        </p:nvSpPr>
        <p:spPr bwMode="auto">
          <a:xfrm>
            <a:off x="544513" y="5032375"/>
            <a:ext cx="2895600" cy="10953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Note: Here we used DeMorgan’s 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times at two levels!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1C335A5-5127-4EE9-843E-0BDC189E7DCB}" type="slidenum">
              <a:rPr lang="en-US"/>
              <a:pPr/>
              <a:t>3</a:t>
            </a:fld>
            <a:endParaRPr lang="en-US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546100" y="495300"/>
            <a:ext cx="7772400" cy="619125"/>
          </a:xfrm>
        </p:spPr>
        <p:txBody>
          <a:bodyPr/>
          <a:lstStyle/>
          <a:p>
            <a:r>
              <a:rPr lang="en-US" b="0" smtClean="0">
                <a:solidFill>
                  <a:srgbClr val="6600FF"/>
                </a:solidFill>
              </a:rPr>
              <a:t>1. Binary Logic and Gates: </a:t>
            </a:r>
            <a:r>
              <a:rPr lang="en-US" smtClean="0">
                <a:solidFill>
                  <a:srgbClr val="6600FF"/>
                </a:solidFill>
              </a:rPr>
              <a:t>Definitions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8763" y="1289050"/>
            <a:ext cx="8721725" cy="4899025"/>
          </a:xfrm>
        </p:spPr>
        <p:txBody>
          <a:bodyPr/>
          <a:lstStyle/>
          <a:p>
            <a:pPr marL="228600" indent="-228600">
              <a:lnSpc>
                <a:spcPct val="90000"/>
              </a:lnSpc>
            </a:pPr>
            <a:r>
              <a:rPr lang="en-US" sz="2800" u="sng" smtClean="0">
                <a:latin typeface="Arial" pitchFamily="34" charset="0"/>
                <a:cs typeface="Arial" pitchFamily="34" charset="0"/>
              </a:rPr>
              <a:t>Binary </a:t>
            </a:r>
            <a:r>
              <a:rPr lang="en-US" sz="2800" u="sng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literal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take on one of two values: e.g.  (1,0) (T,F)</a:t>
            </a:r>
          </a:p>
          <a:p>
            <a:pPr marL="228600" indent="-228600">
              <a:lnSpc>
                <a:spcPct val="90000"/>
              </a:lnSpc>
            </a:pPr>
            <a:r>
              <a:rPr lang="en-US" sz="2800" u="sng" smtClean="0">
                <a:latin typeface="Arial" pitchFamily="34" charset="0"/>
                <a:cs typeface="Arial" pitchFamily="34" charset="0"/>
              </a:rPr>
              <a:t>Logical </a:t>
            </a:r>
            <a:r>
              <a:rPr lang="en-US" sz="2800" u="sng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operator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operate on binary values and binary literals</a:t>
            </a:r>
          </a:p>
          <a:p>
            <a:pPr marL="228600" indent="-228600">
              <a:lnSpc>
                <a:spcPct val="90000"/>
              </a:lnSpc>
            </a:pP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Basic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logical operators perform the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logic functions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AND, OR and NOT</a:t>
            </a:r>
          </a:p>
          <a:p>
            <a:pPr marL="228600" indent="-228600">
              <a:lnSpc>
                <a:spcPct val="90000"/>
              </a:lnSpc>
            </a:pPr>
            <a:r>
              <a:rPr lang="en-US" sz="2800" u="sng" smtClean="0">
                <a:latin typeface="Arial" pitchFamily="34" charset="0"/>
                <a:cs typeface="Arial" pitchFamily="34" charset="0"/>
              </a:rPr>
              <a:t>Logic gates: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Circuits that implement logic functions</a:t>
            </a:r>
          </a:p>
          <a:p>
            <a:pPr marL="228600" indent="-228600">
              <a:lnSpc>
                <a:spcPct val="90000"/>
              </a:lnSpc>
            </a:pPr>
            <a:r>
              <a:rPr lang="en-US" sz="2800" u="sng" smtClean="0">
                <a:latin typeface="Arial" pitchFamily="34" charset="0"/>
                <a:cs typeface="Arial" pitchFamily="34" charset="0"/>
              </a:rPr>
              <a:t>Boolean Algebra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: a useful mathematical system for specifying and transforming logic functions</a:t>
            </a:r>
          </a:p>
          <a:p>
            <a:pPr marL="228600" indent="-228600"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We will study Boolean algebra as a foundation for designing and analyzing digital systems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DDE6E53-64A3-4161-A566-3CFC700641E6}" type="slidenum">
              <a:rPr lang="en-US"/>
              <a:pPr/>
              <a:t>30</a:t>
            </a:fld>
            <a:endParaRPr lang="en-US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39738"/>
            <a:ext cx="7772400" cy="627062"/>
          </a:xfrm>
        </p:spPr>
        <p:txBody>
          <a:bodyPr/>
          <a:lstStyle/>
          <a:p>
            <a:r>
              <a:rPr lang="en-US" b="0" smtClean="0"/>
              <a:t>Complementing Functions, Contd.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314450"/>
            <a:ext cx="8728075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b="1" smtClean="0">
                <a:cs typeface="Times New Roman" pitchFamily="18" charset="0"/>
              </a:rPr>
              <a:t>Use DeMorgan's Theorem to complement a function:</a:t>
            </a:r>
            <a:endParaRPr lang="en-US" sz="40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3600" b="1" smtClean="0">
                <a:cs typeface="Times New Roman" pitchFamily="18" charset="0"/>
              </a:rPr>
              <a:t>Example: Complement G = (a + bc)d + e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4000" b="1" smtClean="0">
                <a:cs typeface="Times New Roman" pitchFamily="18" charset="0"/>
              </a:rPr>
              <a:t>   </a:t>
            </a:r>
            <a:r>
              <a:rPr lang="en-US" sz="3600" b="1" smtClean="0">
                <a:cs typeface="Times New Roman" pitchFamily="18" charset="0"/>
              </a:rPr>
              <a:t>G</a:t>
            </a:r>
            <a:r>
              <a:rPr lang="en-US" sz="4000" b="1" smtClean="0">
                <a:cs typeface="Times New Roman" pitchFamily="18" charset="0"/>
              </a:rPr>
              <a:t> = [</a:t>
            </a:r>
            <a:r>
              <a:rPr lang="en-US" sz="3600" b="1" smtClean="0">
                <a:cs typeface="Times New Roman" pitchFamily="18" charset="0"/>
              </a:rPr>
              <a:t>(a + bc)d+ e]’ = </a:t>
            </a:r>
            <a:r>
              <a:rPr lang="en-US" sz="4000" b="1" smtClean="0">
                <a:cs typeface="Times New Roman" pitchFamily="18" charset="0"/>
              </a:rPr>
              <a:t>[</a:t>
            </a:r>
            <a:r>
              <a:rPr lang="en-US" sz="3600" b="1" smtClean="0">
                <a:cs typeface="Times New Roman" pitchFamily="18" charset="0"/>
              </a:rPr>
              <a:t>(a + bc)d]’. e’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cs typeface="Times New Roman" pitchFamily="18" charset="0"/>
              </a:rPr>
              <a:t>        = [(a’ + bc)’+ d’’]. e’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cs typeface="Times New Roman" pitchFamily="18" charset="0"/>
              </a:rPr>
              <a:t>        = [a’’. (bc)’ + d]. e’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cs typeface="Times New Roman" pitchFamily="18" charset="0"/>
              </a:rPr>
              <a:t>        = [a. (b’+c’) + d]. e’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cs typeface="Times New Roman" pitchFamily="18" charset="0"/>
              </a:rPr>
              <a:t>        = ab’e’ + ac’e’ + de’</a:t>
            </a:r>
          </a:p>
        </p:txBody>
      </p:sp>
      <p:sp>
        <p:nvSpPr>
          <p:cNvPr id="52229" name="Line 18"/>
          <p:cNvSpPr>
            <a:spLocks noChangeShapeType="1"/>
          </p:cNvSpPr>
          <p:nvPr/>
        </p:nvSpPr>
        <p:spPr bwMode="auto">
          <a:xfrm>
            <a:off x="7612063" y="249713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0" name="Line 19"/>
          <p:cNvSpPr>
            <a:spLocks noChangeShapeType="1"/>
          </p:cNvSpPr>
          <p:nvPr/>
        </p:nvSpPr>
        <p:spPr bwMode="auto">
          <a:xfrm>
            <a:off x="6256338" y="258445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" name="Line 22"/>
          <p:cNvSpPr>
            <a:spLocks noChangeShapeType="1"/>
          </p:cNvSpPr>
          <p:nvPr/>
        </p:nvSpPr>
        <p:spPr bwMode="auto">
          <a:xfrm>
            <a:off x="1941513" y="3235325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2" name="Line 23"/>
          <p:cNvSpPr>
            <a:spLocks noChangeShapeType="1"/>
          </p:cNvSpPr>
          <p:nvPr/>
        </p:nvSpPr>
        <p:spPr bwMode="auto">
          <a:xfrm>
            <a:off x="3262313" y="315595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3" name="Line 24"/>
          <p:cNvSpPr>
            <a:spLocks noChangeShapeType="1"/>
          </p:cNvSpPr>
          <p:nvPr/>
        </p:nvSpPr>
        <p:spPr bwMode="auto">
          <a:xfrm>
            <a:off x="5208588" y="327025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" name="Line 25"/>
          <p:cNvSpPr>
            <a:spLocks noChangeShapeType="1"/>
          </p:cNvSpPr>
          <p:nvPr/>
        </p:nvSpPr>
        <p:spPr bwMode="auto">
          <a:xfrm>
            <a:off x="6551613" y="3159125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" name="Text Box 26"/>
          <p:cNvSpPr txBox="1">
            <a:spLocks noChangeArrowheads="1"/>
          </p:cNvSpPr>
          <p:nvPr/>
        </p:nvSpPr>
        <p:spPr bwMode="auto">
          <a:xfrm>
            <a:off x="5553075" y="5794375"/>
            <a:ext cx="2895600" cy="73025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Verify Result Using Truth Tables</a:t>
            </a:r>
          </a:p>
        </p:txBody>
      </p:sp>
      <p:sp>
        <p:nvSpPr>
          <p:cNvPr id="52236" name="Line 27"/>
          <p:cNvSpPr>
            <a:spLocks noChangeShapeType="1"/>
          </p:cNvSpPr>
          <p:nvPr/>
        </p:nvSpPr>
        <p:spPr bwMode="auto">
          <a:xfrm>
            <a:off x="671513" y="3135313"/>
            <a:ext cx="301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7" name="Rectangle 29"/>
          <p:cNvSpPr>
            <a:spLocks noChangeArrowheads="1"/>
          </p:cNvSpPr>
          <p:nvPr/>
        </p:nvSpPr>
        <p:spPr bwMode="auto">
          <a:xfrm>
            <a:off x="196850" y="1308100"/>
            <a:ext cx="8726488" cy="1111250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108B9A8-FCD8-4B02-A035-B937A64D1B37}" type="slidenum">
              <a:rPr lang="en-US"/>
              <a:pPr/>
              <a:t>31</a:t>
            </a:fld>
            <a:endParaRPr lang="en-US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554038"/>
            <a:ext cx="7772400" cy="615950"/>
          </a:xfrm>
        </p:spPr>
        <p:txBody>
          <a:bodyPr/>
          <a:lstStyle/>
          <a:p>
            <a:r>
              <a:rPr lang="en-US" b="0" smtClean="0"/>
              <a:t>3. Canonical Forms- Overview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11275"/>
            <a:ext cx="8610600" cy="5027613"/>
          </a:xfrm>
        </p:spPr>
        <p:txBody>
          <a:bodyPr/>
          <a:lstStyle/>
          <a:p>
            <a:r>
              <a:rPr lang="en-US" b="1" smtClean="0"/>
              <a:t>What are Canonical Forms?</a:t>
            </a:r>
          </a:p>
          <a:p>
            <a:r>
              <a:rPr lang="en-US" b="1" smtClean="0"/>
              <a:t>Minterms and Maxterms</a:t>
            </a:r>
          </a:p>
          <a:p>
            <a:r>
              <a:rPr lang="en-US" b="1" smtClean="0"/>
              <a:t>Index Representation of Minterms and Maxterms </a:t>
            </a:r>
          </a:p>
          <a:p>
            <a:r>
              <a:rPr lang="en-US" b="1" smtClean="0"/>
              <a:t>Sum-of-Minterm (SOm) Representations</a:t>
            </a:r>
          </a:p>
          <a:p>
            <a:r>
              <a:rPr lang="en-US" b="1" smtClean="0"/>
              <a:t>Product-of-Maxterm (POM) Representations</a:t>
            </a:r>
          </a:p>
          <a:p>
            <a:r>
              <a:rPr lang="en-US" b="1" smtClean="0"/>
              <a:t>Representation of Complements of Functions</a:t>
            </a:r>
          </a:p>
          <a:p>
            <a:r>
              <a:rPr lang="en-US" b="1" smtClean="0"/>
              <a:t>Conversion between various Representations</a:t>
            </a:r>
          </a:p>
          <a:p>
            <a:endParaRPr lang="en-US" smtClean="0"/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485775" y="0"/>
            <a:ext cx="77724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="0">
                <a:solidFill>
                  <a:srgbClr val="000066"/>
                </a:solidFill>
                <a:latin typeface="Helvetica" pitchFamily="34" charset="0"/>
              </a:rPr>
              <a:t>Towards a more systematic treatment….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AA220F7-6F1B-43E4-9D20-9B4312B4D7FC}" type="slidenum">
              <a:rPr lang="en-US"/>
              <a:pPr/>
              <a:t>32</a:t>
            </a:fld>
            <a:endParaRPr lang="en-US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552450"/>
            <a:ext cx="7772400" cy="571500"/>
          </a:xfrm>
        </p:spPr>
        <p:txBody>
          <a:bodyPr/>
          <a:lstStyle/>
          <a:p>
            <a:r>
              <a:rPr lang="en-US" sz="2800" b="0" smtClean="0"/>
              <a:t>Canonical Forms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6688" y="1466850"/>
            <a:ext cx="8977312" cy="4724400"/>
          </a:xfrm>
        </p:spPr>
        <p:txBody>
          <a:bodyPr/>
          <a:lstStyle/>
          <a:p>
            <a:r>
              <a:rPr lang="en-US" b="1" smtClean="0">
                <a:latin typeface="Arial" pitchFamily="34" charset="0"/>
                <a:cs typeface="Arial" pitchFamily="34" charset="0"/>
              </a:rPr>
              <a:t>It is useful to specify a Boolean function in a form that:</a:t>
            </a:r>
          </a:p>
          <a:p>
            <a:pPr lvl="1"/>
            <a:r>
              <a:rPr lang="en-US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Has a direct correspondence to the truth table</a:t>
            </a:r>
          </a:p>
          <a:p>
            <a:pPr lvl="1"/>
            <a:r>
              <a:rPr lang="en-US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Allows comparison for equality</a:t>
            </a:r>
          </a:p>
          <a:p>
            <a:r>
              <a:rPr lang="en-US" b="1" smtClean="0">
                <a:latin typeface="Arial" pitchFamily="34" charset="0"/>
                <a:cs typeface="Arial" pitchFamily="34" charset="0"/>
              </a:rPr>
              <a:t>Two main Canonical Forms in common use:</a:t>
            </a:r>
          </a:p>
          <a:p>
            <a:pPr lvl="1"/>
            <a:r>
              <a:rPr lang="en-US" b="1" smtClean="0">
                <a:latin typeface="Arial" pitchFamily="34" charset="0"/>
                <a:cs typeface="Arial" pitchFamily="34" charset="0"/>
              </a:rPr>
              <a:t>Sum of Minterms (SOm)</a:t>
            </a:r>
          </a:p>
          <a:p>
            <a:pPr lvl="1"/>
            <a:r>
              <a:rPr lang="en-US" b="1" smtClean="0">
                <a:latin typeface="Arial" pitchFamily="34" charset="0"/>
                <a:cs typeface="Arial" pitchFamily="34" charset="0"/>
              </a:rPr>
              <a:t>Product of Maxterms (POM)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D5EA765-F171-4941-BE31-2A11EE9EEDC2}" type="slidenum">
              <a:rPr lang="en-US"/>
              <a:pPr/>
              <a:t>33</a:t>
            </a:fld>
            <a:endParaRPr lang="en-US"/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531813" y="487363"/>
            <a:ext cx="7772400" cy="650875"/>
          </a:xfrm>
        </p:spPr>
        <p:txBody>
          <a:bodyPr/>
          <a:lstStyle/>
          <a:p>
            <a:r>
              <a:rPr lang="en-US" b="0" smtClean="0"/>
              <a:t>Minterms of n Variables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294688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u="sng" smtClean="0">
                <a:cs typeface="Times New Roman" pitchFamily="18" charset="0"/>
              </a:rPr>
              <a:t>Minterms</a:t>
            </a:r>
            <a:r>
              <a:rPr lang="en-US" sz="2800" b="1" smtClean="0">
                <a:cs typeface="Times New Roman" pitchFamily="18" charset="0"/>
              </a:rPr>
              <a:t> are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AND</a:t>
            </a:r>
            <a:r>
              <a:rPr lang="en-US" sz="2800" b="1" smtClean="0"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(product)</a:t>
            </a:r>
            <a:r>
              <a:rPr lang="en-US" sz="2800" b="1" smtClean="0">
                <a:cs typeface="Times New Roman" pitchFamily="18" charset="0"/>
              </a:rPr>
              <a:t> terms (each consisting of n literals) </a:t>
            </a:r>
            <a:r>
              <a:rPr lang="en-US" sz="2800" b="1" smtClean="0">
                <a:solidFill>
                  <a:srgbClr val="6600CC"/>
                </a:solidFill>
                <a:cs typeface="Times New Roman" pitchFamily="18" charset="0"/>
              </a:rPr>
              <a:t>with every literal present</a:t>
            </a:r>
            <a:r>
              <a:rPr lang="en-US" sz="2800" b="1" smtClean="0">
                <a:cs typeface="Times New Roman" pitchFamily="18" charset="0"/>
              </a:rPr>
              <a:t> in either true or complemented form.  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</a:rPr>
              <a:t>Given that each binary literal may appear as normal (e.g., x) or complemented (e.g.,   ), there are 2</a:t>
            </a:r>
            <a:r>
              <a:rPr lang="en-US" sz="2800" b="1" i="1" baseline="30000" smtClean="0">
                <a:cs typeface="Times New Roman" pitchFamily="18" charset="0"/>
              </a:rPr>
              <a:t>n</a:t>
            </a:r>
            <a:r>
              <a:rPr lang="en-US" sz="2800" b="1" smtClean="0">
                <a:cs typeface="Times New Roman" pitchFamily="18" charset="0"/>
              </a:rPr>
              <a:t> minterms for </a:t>
            </a:r>
            <a:r>
              <a:rPr lang="en-US" sz="2800" b="1" i="1" smtClean="0">
                <a:cs typeface="Times New Roman" pitchFamily="18" charset="0"/>
              </a:rPr>
              <a:t>n</a:t>
            </a:r>
            <a:r>
              <a:rPr lang="en-US" sz="2800" b="1" smtClean="0">
                <a:cs typeface="Times New Roman" pitchFamily="18" charset="0"/>
              </a:rPr>
              <a:t> variables.</a:t>
            </a: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b="1" u="sng" smtClean="0">
                <a:cs typeface="Times New Roman" pitchFamily="18" charset="0"/>
              </a:rPr>
              <a:t>Example:</a:t>
            </a:r>
            <a:r>
              <a:rPr lang="en-US" sz="2800" b="1" smtClean="0">
                <a:cs typeface="Times New Roman" pitchFamily="18" charset="0"/>
              </a:rPr>
              <a:t> Two variables (X and Y) produce</a:t>
            </a:r>
            <a:br>
              <a:rPr lang="en-US" sz="2800" b="1" smtClean="0">
                <a:cs typeface="Times New Roman" pitchFamily="18" charset="0"/>
              </a:rPr>
            </a:br>
            <a:r>
              <a:rPr lang="en-US" sz="2800" b="1" smtClean="0">
                <a:cs typeface="Times New Roman" pitchFamily="18" charset="0"/>
              </a:rPr>
              <a:t>2</a:t>
            </a:r>
            <a:r>
              <a:rPr lang="en-US" sz="2800" b="1" baseline="30000" smtClean="0">
                <a:cs typeface="Times New Roman" pitchFamily="18" charset="0"/>
              </a:rPr>
              <a:t>2</a:t>
            </a:r>
            <a:r>
              <a:rPr lang="en-US" sz="2800" b="1" smtClean="0">
                <a:cs typeface="Times New Roman" pitchFamily="18" charset="0"/>
              </a:rPr>
              <a:t> = 4 combinations (i.e. 4 minterms):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(both normal, M = 1 only for 11)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(X normal, Y complemented, M = 1 only for 10)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(X complemented, Y normal, M = 1 only for 01)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(both complemented, M = 1 only for 00)</a:t>
            </a:r>
          </a:p>
        </p:txBody>
      </p:sp>
      <p:grpSp>
        <p:nvGrpSpPr>
          <p:cNvPr id="55301" name="Group 4"/>
          <p:cNvGrpSpPr>
            <a:grpSpLocks/>
          </p:cNvGrpSpPr>
          <p:nvPr/>
        </p:nvGrpSpPr>
        <p:grpSpPr bwMode="auto">
          <a:xfrm>
            <a:off x="1195388" y="4559300"/>
            <a:ext cx="644525" cy="1303338"/>
            <a:chOff x="841" y="2653"/>
            <a:chExt cx="406" cy="821"/>
          </a:xfrm>
        </p:grpSpPr>
        <p:sp>
          <p:nvSpPr>
            <p:cNvPr id="55306" name="Line 5"/>
            <p:cNvSpPr>
              <a:spLocks noChangeShapeType="1"/>
            </p:cNvSpPr>
            <p:nvPr/>
          </p:nvSpPr>
          <p:spPr bwMode="auto">
            <a:xfrm>
              <a:off x="1071" y="2946"/>
              <a:ext cx="17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07" name="Rectangle 6"/>
            <p:cNvSpPr>
              <a:spLocks noChangeArrowheads="1"/>
            </p:cNvSpPr>
            <p:nvPr/>
          </p:nvSpPr>
          <p:spPr bwMode="auto">
            <a:xfrm>
              <a:off x="1058" y="2907"/>
              <a:ext cx="18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5308" name="Rectangle 7"/>
            <p:cNvSpPr>
              <a:spLocks noChangeArrowheads="1"/>
            </p:cNvSpPr>
            <p:nvPr/>
          </p:nvSpPr>
          <p:spPr bwMode="auto">
            <a:xfrm>
              <a:off x="856" y="2907"/>
              <a:ext cx="18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5309" name="Rectangle 8"/>
            <p:cNvSpPr>
              <a:spLocks noChangeArrowheads="1"/>
            </p:cNvSpPr>
            <p:nvPr/>
          </p:nvSpPr>
          <p:spPr bwMode="auto">
            <a:xfrm>
              <a:off x="864" y="2653"/>
              <a:ext cx="370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5310" name="Line 9"/>
            <p:cNvSpPr>
              <a:spLocks noChangeShapeType="1"/>
            </p:cNvSpPr>
            <p:nvPr/>
          </p:nvSpPr>
          <p:spPr bwMode="auto">
            <a:xfrm>
              <a:off x="843" y="3197"/>
              <a:ext cx="1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1" name="Rectangle 10"/>
            <p:cNvSpPr>
              <a:spLocks noChangeArrowheads="1"/>
            </p:cNvSpPr>
            <p:nvPr/>
          </p:nvSpPr>
          <p:spPr bwMode="auto">
            <a:xfrm>
              <a:off x="1031" y="3167"/>
              <a:ext cx="18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5312" name="Rectangle 11"/>
            <p:cNvSpPr>
              <a:spLocks noChangeArrowheads="1"/>
            </p:cNvSpPr>
            <p:nvPr/>
          </p:nvSpPr>
          <p:spPr bwMode="auto">
            <a:xfrm>
              <a:off x="849" y="3167"/>
              <a:ext cx="18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5313" name="Line 12"/>
            <p:cNvSpPr>
              <a:spLocks noChangeShapeType="1"/>
            </p:cNvSpPr>
            <p:nvPr/>
          </p:nvSpPr>
          <p:spPr bwMode="auto">
            <a:xfrm>
              <a:off x="841" y="3446"/>
              <a:ext cx="1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314" name="Line 13"/>
            <p:cNvSpPr>
              <a:spLocks noChangeShapeType="1"/>
            </p:cNvSpPr>
            <p:nvPr/>
          </p:nvSpPr>
          <p:spPr bwMode="auto">
            <a:xfrm>
              <a:off x="1062" y="3446"/>
              <a:ext cx="17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302" name="Rectangle 14"/>
          <p:cNvSpPr>
            <a:spLocks noChangeArrowheads="1"/>
          </p:cNvSpPr>
          <p:nvPr/>
        </p:nvSpPr>
        <p:spPr bwMode="auto">
          <a:xfrm>
            <a:off x="1525588" y="5805488"/>
            <a:ext cx="2936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5303" name="Rectangle 15"/>
          <p:cNvSpPr>
            <a:spLocks noChangeArrowheads="1"/>
          </p:cNvSpPr>
          <p:nvPr/>
        </p:nvSpPr>
        <p:spPr bwMode="auto">
          <a:xfrm>
            <a:off x="1204913" y="5805488"/>
            <a:ext cx="29368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5304" name="Line 16"/>
          <p:cNvSpPr>
            <a:spLocks noChangeShapeType="1"/>
          </p:cNvSpPr>
          <p:nvPr/>
        </p:nvSpPr>
        <p:spPr bwMode="auto">
          <a:xfrm>
            <a:off x="6927850" y="2843213"/>
            <a:ext cx="273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05" name="Rectangle 17"/>
          <p:cNvSpPr>
            <a:spLocks noChangeArrowheads="1"/>
          </p:cNvSpPr>
          <p:nvPr/>
        </p:nvSpPr>
        <p:spPr bwMode="auto">
          <a:xfrm>
            <a:off x="6996113" y="2692400"/>
            <a:ext cx="2032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E6B5EE1-BA8D-4243-B80B-82BD3D35ADB5}" type="slidenum">
              <a:rPr lang="en-US"/>
              <a:pPr/>
              <a:t>34</a:t>
            </a:fld>
            <a:endParaRPr lang="en-US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520700"/>
            <a:ext cx="7772400" cy="592138"/>
          </a:xfrm>
        </p:spPr>
        <p:txBody>
          <a:bodyPr/>
          <a:lstStyle/>
          <a:p>
            <a:r>
              <a:rPr lang="en-US" b="0" smtClean="0"/>
              <a:t>Maxterms of n Variables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8258175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u="sng" smtClean="0">
                <a:cs typeface="Times New Roman" pitchFamily="18" charset="0"/>
              </a:rPr>
              <a:t>Maxterms</a:t>
            </a:r>
            <a:r>
              <a:rPr lang="en-US" sz="2400" b="1" smtClean="0">
                <a:cs typeface="Times New Roman" pitchFamily="18" charset="0"/>
              </a:rPr>
              <a:t> are </a:t>
            </a:r>
            <a:r>
              <a:rPr lang="en-US" sz="2400" b="1" smtClean="0">
                <a:solidFill>
                  <a:srgbClr val="3333FF"/>
                </a:solidFill>
                <a:cs typeface="Times New Roman" pitchFamily="18" charset="0"/>
              </a:rPr>
              <a:t>OR</a:t>
            </a:r>
            <a:r>
              <a:rPr lang="en-US" sz="2400" b="1" smtClean="0">
                <a:cs typeface="Times New Roman" pitchFamily="18" charset="0"/>
              </a:rPr>
              <a:t> </a:t>
            </a:r>
            <a:r>
              <a:rPr lang="en-US" sz="2400" b="1" smtClean="0">
                <a:solidFill>
                  <a:srgbClr val="FF0000"/>
                </a:solidFill>
                <a:cs typeface="Times New Roman" pitchFamily="18" charset="0"/>
              </a:rPr>
              <a:t>(sum)</a:t>
            </a:r>
            <a:r>
              <a:rPr lang="en-US" sz="2400" b="1" smtClean="0">
                <a:cs typeface="Times New Roman" pitchFamily="18" charset="0"/>
              </a:rPr>
              <a:t> terms (each having n literals) </a:t>
            </a:r>
            <a:r>
              <a:rPr lang="en-US" sz="2400" b="1" smtClean="0">
                <a:solidFill>
                  <a:srgbClr val="6600CC"/>
                </a:solidFill>
                <a:cs typeface="Times New Roman" pitchFamily="18" charset="0"/>
              </a:rPr>
              <a:t>with every literal present</a:t>
            </a:r>
            <a:r>
              <a:rPr lang="en-US" sz="2400" b="1" smtClean="0">
                <a:cs typeface="Times New Roman" pitchFamily="18" charset="0"/>
              </a:rPr>
              <a:t> in either true or complemented form</a:t>
            </a:r>
          </a:p>
          <a:p>
            <a:pPr>
              <a:lnSpc>
                <a:spcPct val="90000"/>
              </a:lnSpc>
            </a:pPr>
            <a:r>
              <a:rPr lang="en-US" sz="2400" b="1" smtClean="0">
                <a:cs typeface="Times New Roman" pitchFamily="18" charset="0"/>
              </a:rPr>
              <a:t>Given that each binary variable may appear as normal (e.g., x) or complemented (e.g., x), there are 2</a:t>
            </a:r>
            <a:r>
              <a:rPr lang="en-US" sz="2400" b="1" i="1" baseline="30000" smtClean="0">
                <a:cs typeface="Times New Roman" pitchFamily="18" charset="0"/>
              </a:rPr>
              <a:t>n</a:t>
            </a:r>
            <a:r>
              <a:rPr lang="en-US" sz="2400" b="1" smtClean="0">
                <a:cs typeface="Times New Roman" pitchFamily="18" charset="0"/>
              </a:rPr>
              <a:t> maxterms for </a:t>
            </a:r>
            <a:r>
              <a:rPr lang="en-US" sz="2400" b="1" i="1" smtClean="0">
                <a:cs typeface="Times New Roman" pitchFamily="18" charset="0"/>
              </a:rPr>
              <a:t>n</a:t>
            </a:r>
            <a:r>
              <a:rPr lang="en-US" sz="2400" b="1" smtClean="0">
                <a:cs typeface="Times New Roman" pitchFamily="18" charset="0"/>
              </a:rPr>
              <a:t> variables.</a:t>
            </a:r>
            <a:r>
              <a:rPr lang="en-US" sz="2800" smtClean="0"/>
              <a:t> </a:t>
            </a:r>
          </a:p>
          <a:p>
            <a:pPr>
              <a:lnSpc>
                <a:spcPct val="90000"/>
              </a:lnSpc>
            </a:pPr>
            <a:r>
              <a:rPr lang="en-US" sz="2400" b="1" u="sng" smtClean="0">
                <a:cs typeface="Times New Roman" pitchFamily="18" charset="0"/>
              </a:rPr>
              <a:t>Example:</a:t>
            </a:r>
            <a:r>
              <a:rPr lang="en-US" sz="2400" b="1" smtClean="0">
                <a:cs typeface="Times New Roman" pitchFamily="18" charset="0"/>
              </a:rPr>
              <a:t> Two literals (X and Y) produce</a:t>
            </a:r>
            <a:br>
              <a:rPr lang="en-US" sz="2400" b="1" smtClean="0">
                <a:cs typeface="Times New Roman" pitchFamily="18" charset="0"/>
              </a:rPr>
            </a:br>
            <a:r>
              <a:rPr lang="en-US" sz="2400" b="1" smtClean="0">
                <a:cs typeface="Times New Roman" pitchFamily="18" charset="0"/>
              </a:rPr>
              <a:t>2</a:t>
            </a:r>
            <a:r>
              <a:rPr lang="en-US" sz="2400" b="1" baseline="30000" smtClean="0">
                <a:cs typeface="Times New Roman" pitchFamily="18" charset="0"/>
              </a:rPr>
              <a:t>2</a:t>
            </a:r>
            <a:r>
              <a:rPr lang="en-US" sz="2400" b="1" smtClean="0">
                <a:cs typeface="Times New Roman" pitchFamily="18" charset="0"/>
              </a:rPr>
              <a:t> = 4 combinations (i.e. 4 maxterms):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      (both normal, M = 0 only for 00)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</a:rPr>
              <a:t>                (X normal, Y complemented, M = 0 only for 01)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  <a:sym typeface="Symbol" pitchFamily="18" charset="2"/>
              </a:rPr>
              <a:t>         </a:t>
            </a:r>
            <a:r>
              <a:rPr lang="en-US" sz="2400" b="1" smtClean="0">
                <a:cs typeface="Times New Roman" pitchFamily="18" charset="0"/>
              </a:rPr>
              <a:t>       (X complemented, Y normal, M = 0 only for 10)</a:t>
            </a:r>
            <a:endParaRPr lang="en-US" sz="2400" smtClean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cs typeface="Times New Roman" pitchFamily="18" charset="0"/>
                <a:sym typeface="Symbol" pitchFamily="18" charset="2"/>
              </a:rPr>
              <a:t>          </a:t>
            </a:r>
            <a:r>
              <a:rPr lang="en-US" sz="2400" b="1" smtClean="0">
                <a:cs typeface="Times New Roman" pitchFamily="18" charset="0"/>
              </a:rPr>
              <a:t>      (both complemented, M = 0 only for 11)</a:t>
            </a:r>
            <a:endParaRPr lang="en-US" sz="2400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  <p:grpSp>
        <p:nvGrpSpPr>
          <p:cNvPr id="56325" name="Group 4"/>
          <p:cNvGrpSpPr>
            <a:grpSpLocks/>
          </p:cNvGrpSpPr>
          <p:nvPr/>
        </p:nvGrpSpPr>
        <p:grpSpPr bwMode="auto">
          <a:xfrm>
            <a:off x="1228725" y="4129088"/>
            <a:ext cx="896938" cy="1846262"/>
            <a:chOff x="938" y="2673"/>
            <a:chExt cx="712" cy="1298"/>
          </a:xfrm>
        </p:grpSpPr>
        <p:sp>
          <p:nvSpPr>
            <p:cNvPr id="56327" name="Rectangle 5"/>
            <p:cNvSpPr>
              <a:spLocks noChangeArrowheads="1"/>
            </p:cNvSpPr>
            <p:nvPr/>
          </p:nvSpPr>
          <p:spPr bwMode="auto">
            <a:xfrm>
              <a:off x="1388" y="2702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28" name="Rectangle 6"/>
            <p:cNvSpPr>
              <a:spLocks noChangeArrowheads="1"/>
            </p:cNvSpPr>
            <p:nvPr/>
          </p:nvSpPr>
          <p:spPr bwMode="auto">
            <a:xfrm>
              <a:off x="948" y="2702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29" name="Rectangle 7"/>
            <p:cNvSpPr>
              <a:spLocks noChangeArrowheads="1"/>
            </p:cNvSpPr>
            <p:nvPr/>
          </p:nvSpPr>
          <p:spPr bwMode="auto">
            <a:xfrm>
              <a:off x="1219" y="2673"/>
              <a:ext cx="178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0" name="Line 8"/>
            <p:cNvSpPr>
              <a:spLocks noChangeShapeType="1"/>
            </p:cNvSpPr>
            <p:nvPr/>
          </p:nvSpPr>
          <p:spPr bwMode="auto">
            <a:xfrm>
              <a:off x="1407" y="3033"/>
              <a:ext cx="17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1" name="Rectangle 9"/>
            <p:cNvSpPr>
              <a:spLocks noChangeArrowheads="1"/>
            </p:cNvSpPr>
            <p:nvPr/>
          </p:nvSpPr>
          <p:spPr bwMode="auto">
            <a:xfrm>
              <a:off x="1378" y="3013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2" name="Rectangle 10"/>
            <p:cNvSpPr>
              <a:spLocks noChangeArrowheads="1"/>
            </p:cNvSpPr>
            <p:nvPr/>
          </p:nvSpPr>
          <p:spPr bwMode="auto">
            <a:xfrm>
              <a:off x="938" y="3013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3" name="Rectangle 11"/>
            <p:cNvSpPr>
              <a:spLocks noChangeArrowheads="1"/>
            </p:cNvSpPr>
            <p:nvPr/>
          </p:nvSpPr>
          <p:spPr bwMode="auto">
            <a:xfrm>
              <a:off x="1209" y="2984"/>
              <a:ext cx="178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4" name="Line 12"/>
            <p:cNvSpPr>
              <a:spLocks noChangeShapeType="1"/>
            </p:cNvSpPr>
            <p:nvPr/>
          </p:nvSpPr>
          <p:spPr bwMode="auto">
            <a:xfrm>
              <a:off x="987" y="3341"/>
              <a:ext cx="1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5" name="Rectangle 13"/>
            <p:cNvSpPr>
              <a:spLocks noChangeArrowheads="1"/>
            </p:cNvSpPr>
            <p:nvPr/>
          </p:nvSpPr>
          <p:spPr bwMode="auto">
            <a:xfrm>
              <a:off x="1398" y="3321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6" name="Rectangle 14"/>
            <p:cNvSpPr>
              <a:spLocks noChangeArrowheads="1"/>
            </p:cNvSpPr>
            <p:nvPr/>
          </p:nvSpPr>
          <p:spPr bwMode="auto">
            <a:xfrm>
              <a:off x="958" y="3321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7" name="Rectangle 15"/>
            <p:cNvSpPr>
              <a:spLocks noChangeArrowheads="1"/>
            </p:cNvSpPr>
            <p:nvPr/>
          </p:nvSpPr>
          <p:spPr bwMode="auto">
            <a:xfrm>
              <a:off x="1229" y="3292"/>
              <a:ext cx="178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38" name="Line 16"/>
            <p:cNvSpPr>
              <a:spLocks noChangeShapeType="1"/>
            </p:cNvSpPr>
            <p:nvPr/>
          </p:nvSpPr>
          <p:spPr bwMode="auto">
            <a:xfrm>
              <a:off x="1014" y="3656"/>
              <a:ext cx="1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39" name="Line 17"/>
            <p:cNvSpPr>
              <a:spLocks noChangeShapeType="1"/>
            </p:cNvSpPr>
            <p:nvPr/>
          </p:nvSpPr>
          <p:spPr bwMode="auto">
            <a:xfrm>
              <a:off x="1454" y="3656"/>
              <a:ext cx="17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340" name="Rectangle 18"/>
            <p:cNvSpPr>
              <a:spLocks noChangeArrowheads="1"/>
            </p:cNvSpPr>
            <p:nvPr/>
          </p:nvSpPr>
          <p:spPr bwMode="auto">
            <a:xfrm>
              <a:off x="1417" y="3628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41" name="Rectangle 19"/>
            <p:cNvSpPr>
              <a:spLocks noChangeArrowheads="1"/>
            </p:cNvSpPr>
            <p:nvPr/>
          </p:nvSpPr>
          <p:spPr bwMode="auto">
            <a:xfrm>
              <a:off x="977" y="3628"/>
              <a:ext cx="233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6342" name="Rectangle 20"/>
            <p:cNvSpPr>
              <a:spLocks noChangeArrowheads="1"/>
            </p:cNvSpPr>
            <p:nvPr/>
          </p:nvSpPr>
          <p:spPr bwMode="auto">
            <a:xfrm>
              <a:off x="1248" y="3599"/>
              <a:ext cx="178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56326" name="Line 21"/>
          <p:cNvSpPr>
            <a:spLocks noChangeShapeType="1"/>
          </p:cNvSpPr>
          <p:nvPr/>
        </p:nvSpPr>
        <p:spPr bwMode="auto">
          <a:xfrm>
            <a:off x="5205413" y="2460625"/>
            <a:ext cx="203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A6CC46D-DEA2-41CF-AC1F-31B2E79F49DC}" type="slidenum">
              <a:rPr lang="en-US"/>
              <a:pPr/>
              <a:t>35</a:t>
            </a:fld>
            <a:endParaRPr lang="en-US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87475"/>
            <a:ext cx="9144000" cy="5027613"/>
          </a:xfrm>
        </p:spPr>
        <p:txBody>
          <a:bodyPr/>
          <a:lstStyle/>
          <a:p>
            <a:r>
              <a:rPr lang="en-US" sz="2800" b="1" smtClean="0">
                <a:cs typeface="Times New Roman" pitchFamily="18" charset="0"/>
              </a:rPr>
              <a:t>Example: minterms and Maxterms for Two Variables</a:t>
            </a:r>
          </a:p>
          <a:p>
            <a:endParaRPr lang="en-US" sz="900" b="1" smtClean="0">
              <a:cs typeface="Times New Roman" pitchFamily="18" charset="0"/>
            </a:endParaRPr>
          </a:p>
          <a:p>
            <a:endParaRPr lang="en-US" sz="900" b="1" smtClean="0">
              <a:cs typeface="Times New Roman" pitchFamily="18" charset="0"/>
            </a:endParaRPr>
          </a:p>
          <a:p>
            <a:endParaRPr lang="en-US" sz="3600" b="1" smtClean="0">
              <a:cs typeface="Times New Roman" pitchFamily="18" charset="0"/>
            </a:endParaRPr>
          </a:p>
          <a:p>
            <a:endParaRPr lang="en-US" sz="3600" b="1" smtClean="0">
              <a:cs typeface="Times New Roman" pitchFamily="18" charset="0"/>
            </a:endParaRPr>
          </a:p>
          <a:p>
            <a:endParaRPr lang="en-US" sz="3600" b="1" smtClean="0">
              <a:cs typeface="Times New Roman" pitchFamily="18" charset="0"/>
            </a:endParaRPr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title"/>
          </p:nvPr>
        </p:nvSpPr>
        <p:spPr>
          <a:xfrm>
            <a:off x="528638" y="555625"/>
            <a:ext cx="7772400" cy="581025"/>
          </a:xfrm>
        </p:spPr>
        <p:txBody>
          <a:bodyPr/>
          <a:lstStyle/>
          <a:p>
            <a:r>
              <a:rPr lang="en-US" sz="2800" b="0" smtClean="0"/>
              <a:t>Maxterms and Minterms from the Truth Table</a:t>
            </a:r>
          </a:p>
        </p:txBody>
      </p:sp>
      <p:graphicFrame>
        <p:nvGraphicFramePr>
          <p:cNvPr id="396356" name="Group 68"/>
          <p:cNvGraphicFramePr>
            <a:graphicFrameLocks noGrp="1"/>
          </p:cNvGraphicFramePr>
          <p:nvPr/>
        </p:nvGraphicFramePr>
        <p:xfrm>
          <a:off x="608013" y="2138363"/>
          <a:ext cx="7427912" cy="2787652"/>
        </p:xfrm>
        <a:graphic>
          <a:graphicData uri="http://schemas.openxmlformats.org/drawingml/2006/table">
            <a:tbl>
              <a:tblPr/>
              <a:tblGrid>
                <a:gridCol w="1866900"/>
                <a:gridCol w="1854200"/>
                <a:gridCol w="1854200"/>
                <a:gridCol w="1852612"/>
              </a:tblGrid>
              <a:tr h="557213">
                <a:tc>
                  <a:txBody>
                    <a:bodyPr/>
                    <a:lstStyle/>
                    <a:p>
                      <a:pPr marL="457200" marR="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50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Index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interm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M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axterm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+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+ 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+ 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 + y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7381" name="Line 31"/>
          <p:cNvSpPr>
            <a:spLocks noChangeShapeType="1"/>
          </p:cNvSpPr>
          <p:nvPr/>
        </p:nvSpPr>
        <p:spPr bwMode="auto">
          <a:xfrm>
            <a:off x="4956175" y="2857500"/>
            <a:ext cx="2174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2" name="Line 32"/>
          <p:cNvSpPr>
            <a:spLocks noChangeShapeType="1"/>
          </p:cNvSpPr>
          <p:nvPr/>
        </p:nvSpPr>
        <p:spPr bwMode="auto">
          <a:xfrm>
            <a:off x="5272088" y="2851150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3" name="Line 33"/>
          <p:cNvSpPr>
            <a:spLocks noChangeShapeType="1"/>
          </p:cNvSpPr>
          <p:nvPr/>
        </p:nvSpPr>
        <p:spPr bwMode="auto">
          <a:xfrm>
            <a:off x="4986338" y="3416300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4" name="Line 34"/>
          <p:cNvSpPr>
            <a:spLocks noChangeShapeType="1"/>
          </p:cNvSpPr>
          <p:nvPr/>
        </p:nvSpPr>
        <p:spPr bwMode="auto">
          <a:xfrm>
            <a:off x="5275263" y="3956050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5" name="Line 35"/>
          <p:cNvSpPr>
            <a:spLocks noChangeShapeType="1"/>
          </p:cNvSpPr>
          <p:nvPr/>
        </p:nvSpPr>
        <p:spPr bwMode="auto">
          <a:xfrm>
            <a:off x="6713538" y="4530725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6" name="Line 36"/>
          <p:cNvSpPr>
            <a:spLocks noChangeShapeType="1"/>
          </p:cNvSpPr>
          <p:nvPr/>
        </p:nvSpPr>
        <p:spPr bwMode="auto">
          <a:xfrm>
            <a:off x="7272338" y="4525963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7" name="Line 37"/>
          <p:cNvSpPr>
            <a:spLocks noChangeShapeType="1"/>
          </p:cNvSpPr>
          <p:nvPr/>
        </p:nvSpPr>
        <p:spPr bwMode="auto">
          <a:xfrm>
            <a:off x="6681788" y="3971925"/>
            <a:ext cx="217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8" name="Line 38"/>
          <p:cNvSpPr>
            <a:spLocks noChangeShapeType="1"/>
          </p:cNvSpPr>
          <p:nvPr/>
        </p:nvSpPr>
        <p:spPr bwMode="auto">
          <a:xfrm>
            <a:off x="7280275" y="3403600"/>
            <a:ext cx="2174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89" name="Oval 62"/>
          <p:cNvSpPr>
            <a:spLocks noChangeArrowheads="1"/>
          </p:cNvSpPr>
          <p:nvPr/>
        </p:nvSpPr>
        <p:spPr bwMode="auto">
          <a:xfrm>
            <a:off x="4941888" y="3832225"/>
            <a:ext cx="625475" cy="542925"/>
          </a:xfrm>
          <a:prstGeom prst="ellipse">
            <a:avLst/>
          </a:prstGeom>
          <a:solidFill>
            <a:srgbClr val="FF0000">
              <a:alpha val="34117"/>
            </a:srgbClr>
          </a:solidFill>
          <a:ln w="1651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90" name="Line 63"/>
          <p:cNvSpPr>
            <a:spLocks noChangeShapeType="1"/>
          </p:cNvSpPr>
          <p:nvPr/>
        </p:nvSpPr>
        <p:spPr bwMode="auto">
          <a:xfrm flipH="1">
            <a:off x="4445000" y="4213225"/>
            <a:ext cx="542925" cy="85725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91" name="Text Box 64"/>
          <p:cNvSpPr txBox="1">
            <a:spLocks noChangeArrowheads="1"/>
          </p:cNvSpPr>
          <p:nvPr/>
        </p:nvSpPr>
        <p:spPr bwMode="auto">
          <a:xfrm>
            <a:off x="4260850" y="5002213"/>
            <a:ext cx="1898650" cy="6969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1800" b="0" baseline="-25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800" b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that gives 1</a:t>
            </a:r>
            <a:endParaRPr lang="en-US" sz="1800" b="0" baseline="-2500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392" name="Text Box 65"/>
          <p:cNvSpPr txBox="1">
            <a:spLocks noChangeArrowheads="1"/>
          </p:cNvSpPr>
          <p:nvPr/>
        </p:nvSpPr>
        <p:spPr bwMode="auto">
          <a:xfrm>
            <a:off x="6115050" y="4981575"/>
            <a:ext cx="1758950" cy="696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18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8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OR that gives 0</a:t>
            </a:r>
            <a:endParaRPr lang="en-US" sz="1800" b="0" baseline="-2500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393" name="Oval 66"/>
          <p:cNvSpPr>
            <a:spLocks noChangeArrowheads="1"/>
          </p:cNvSpPr>
          <p:nvPr/>
        </p:nvSpPr>
        <p:spPr bwMode="auto">
          <a:xfrm>
            <a:off x="6483350" y="3822700"/>
            <a:ext cx="1181100" cy="542925"/>
          </a:xfrm>
          <a:prstGeom prst="ellipse">
            <a:avLst/>
          </a:prstGeom>
          <a:solidFill>
            <a:srgbClr val="000080">
              <a:alpha val="18823"/>
            </a:srgbClr>
          </a:solidFill>
          <a:ln w="1651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94" name="Line 67"/>
          <p:cNvSpPr>
            <a:spLocks noChangeShapeType="1"/>
          </p:cNvSpPr>
          <p:nvPr/>
        </p:nvSpPr>
        <p:spPr bwMode="auto">
          <a:xfrm flipH="1">
            <a:off x="6148388" y="4249738"/>
            <a:ext cx="542925" cy="857250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95" name="Line 69"/>
          <p:cNvSpPr>
            <a:spLocks noChangeShapeType="1"/>
          </p:cNvSpPr>
          <p:nvPr/>
        </p:nvSpPr>
        <p:spPr bwMode="auto">
          <a:xfrm flipH="1">
            <a:off x="777875" y="4214813"/>
            <a:ext cx="542925" cy="85725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96" name="Text Box 70"/>
          <p:cNvSpPr txBox="1">
            <a:spLocks noChangeArrowheads="1"/>
          </p:cNvSpPr>
          <p:nvPr/>
        </p:nvSpPr>
        <p:spPr bwMode="auto">
          <a:xfrm>
            <a:off x="593725" y="5003800"/>
            <a:ext cx="30797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Index represents the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Input combination in decimal</a:t>
            </a:r>
            <a:endParaRPr lang="en-US" sz="1800" b="0" baseline="-2500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7397" name="Group 76"/>
          <p:cNvGrpSpPr>
            <a:grpSpLocks/>
          </p:cNvGrpSpPr>
          <p:nvPr/>
        </p:nvGrpSpPr>
        <p:grpSpPr bwMode="auto">
          <a:xfrm>
            <a:off x="4130675" y="5729288"/>
            <a:ext cx="4257675" cy="1128712"/>
            <a:chOff x="2693" y="3609"/>
            <a:chExt cx="2682" cy="711"/>
          </a:xfrm>
        </p:grpSpPr>
        <p:sp>
          <p:nvSpPr>
            <p:cNvPr id="57404" name="Text Box 71"/>
            <p:cNvSpPr txBox="1">
              <a:spLocks noChangeArrowheads="1"/>
            </p:cNvSpPr>
            <p:nvPr/>
          </p:nvSpPr>
          <p:spPr bwMode="auto">
            <a:xfrm>
              <a:off x="2693" y="3609"/>
              <a:ext cx="2682" cy="711"/>
            </a:xfrm>
            <a:prstGeom prst="rect">
              <a:avLst/>
            </a:prstGeom>
            <a:solidFill>
              <a:srgbClr val="FFFFFF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Note: </a:t>
              </a:r>
              <a:r>
                <a:rPr lang="en-US" sz="18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sz="1800" baseline="-250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i</a:t>
              </a:r>
              <a:r>
                <a:rPr lang="en-US" sz="1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is the </a:t>
              </a:r>
              <a:r>
                <a:rPr lang="en-US" sz="180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complement</a:t>
              </a:r>
              <a:r>
                <a:rPr lang="en-US" sz="1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of </a:t>
              </a:r>
              <a:r>
                <a:rPr lang="en-US" sz="180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sz="1800" baseline="-2500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i</a:t>
              </a:r>
              <a:r>
                <a:rPr lang="en-US" sz="1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and 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vice versa, e.g. for </a:t>
              </a:r>
              <a:r>
                <a:rPr lang="en-US" sz="18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sz="1800" baseline="-250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18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:</a:t>
              </a:r>
              <a:endParaRPr lang="en-US" sz="180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endParaRPr lang="en-US" sz="1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sz="1800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x y = x + y (Use Demorgan’s Theorem)</a:t>
              </a:r>
              <a:endParaRPr lang="en-US" sz="1800" b="0" baseline="-250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405" name="Line 72"/>
            <p:cNvSpPr>
              <a:spLocks noChangeShapeType="1"/>
            </p:cNvSpPr>
            <p:nvPr/>
          </p:nvSpPr>
          <p:spPr bwMode="auto">
            <a:xfrm>
              <a:off x="2844" y="4143"/>
              <a:ext cx="1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406" name="Line 73"/>
            <p:cNvSpPr>
              <a:spLocks noChangeShapeType="1"/>
            </p:cNvSpPr>
            <p:nvPr/>
          </p:nvSpPr>
          <p:spPr bwMode="auto">
            <a:xfrm>
              <a:off x="2728" y="4085"/>
              <a:ext cx="246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407" name="Line 74"/>
            <p:cNvSpPr>
              <a:spLocks noChangeShapeType="1"/>
            </p:cNvSpPr>
            <p:nvPr/>
          </p:nvSpPr>
          <p:spPr bwMode="auto">
            <a:xfrm>
              <a:off x="3071" y="4137"/>
              <a:ext cx="1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7398" name="Text Box 75"/>
          <p:cNvSpPr txBox="1">
            <a:spLocks noChangeArrowheads="1"/>
          </p:cNvSpPr>
          <p:nvPr/>
        </p:nvSpPr>
        <p:spPr bwMode="auto">
          <a:xfrm>
            <a:off x="628650" y="5722938"/>
            <a:ext cx="35496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Reason for </a:t>
            </a: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names?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See slide 40</a:t>
            </a:r>
            <a:endParaRPr lang="en-US" sz="1800" b="0" baseline="-2500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399" name="Text Box 77"/>
          <p:cNvSpPr txBox="1">
            <a:spLocks noChangeArrowheads="1"/>
          </p:cNvSpPr>
          <p:nvPr/>
        </p:nvSpPr>
        <p:spPr bwMode="auto">
          <a:xfrm>
            <a:off x="4075113" y="1804988"/>
            <a:ext cx="2151062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product that gives 1</a:t>
            </a:r>
          </a:p>
        </p:txBody>
      </p:sp>
      <p:sp>
        <p:nvSpPr>
          <p:cNvPr id="57400" name="Text Box 78"/>
          <p:cNvSpPr txBox="1">
            <a:spLocks noChangeArrowheads="1"/>
          </p:cNvSpPr>
          <p:nvPr/>
        </p:nvSpPr>
        <p:spPr bwMode="auto">
          <a:xfrm>
            <a:off x="6159500" y="1808163"/>
            <a:ext cx="18573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 sum that gives 0</a:t>
            </a:r>
          </a:p>
        </p:txBody>
      </p:sp>
      <p:sp>
        <p:nvSpPr>
          <p:cNvPr id="57401" name="Text Box 79"/>
          <p:cNvSpPr txBox="1">
            <a:spLocks noChangeArrowheads="1"/>
          </p:cNvSpPr>
          <p:nvPr/>
        </p:nvSpPr>
        <p:spPr bwMode="auto">
          <a:xfrm>
            <a:off x="1531938" y="1808163"/>
            <a:ext cx="188912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Input Combination </a:t>
            </a:r>
          </a:p>
        </p:txBody>
      </p:sp>
      <p:sp>
        <p:nvSpPr>
          <p:cNvPr id="57402" name="Text Box 81"/>
          <p:cNvSpPr txBox="1">
            <a:spLocks noChangeArrowheads="1"/>
          </p:cNvSpPr>
          <p:nvPr/>
        </p:nvSpPr>
        <p:spPr bwMode="auto">
          <a:xfrm>
            <a:off x="5602288" y="2733675"/>
            <a:ext cx="1258887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Complement</a:t>
            </a:r>
          </a:p>
        </p:txBody>
      </p:sp>
      <p:sp>
        <p:nvSpPr>
          <p:cNvPr id="57403" name="AutoShape 82"/>
          <p:cNvSpPr>
            <a:spLocks noChangeArrowheads="1"/>
          </p:cNvSpPr>
          <p:nvPr/>
        </p:nvSpPr>
        <p:spPr bwMode="auto">
          <a:xfrm>
            <a:off x="5865813" y="2524125"/>
            <a:ext cx="619125" cy="296863"/>
          </a:xfrm>
          <a:prstGeom prst="leftRightArrow">
            <a:avLst>
              <a:gd name="adj1" fmla="val 50000"/>
              <a:gd name="adj2" fmla="val 41711"/>
            </a:avLst>
          </a:prstGeom>
          <a:solidFill>
            <a:srgbClr val="6600CC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D1C8E2F-E8BA-4DF2-9C1B-9D73CF666A52}" type="slidenum">
              <a:rPr lang="en-US"/>
              <a:pPr/>
              <a:t>36</a:t>
            </a:fld>
            <a:endParaRPr lang="en-US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sz="2600" b="1" smtClean="0">
                <a:cs typeface="Times New Roman" pitchFamily="18" charset="0"/>
              </a:rPr>
              <a:t>Review:  DeMorgan's Theorem</a:t>
            </a:r>
            <a:endParaRPr lang="en-US" sz="1000" b="1" smtClean="0"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                         and    </a:t>
            </a:r>
          </a:p>
          <a:p>
            <a:pPr>
              <a:spcBef>
                <a:spcPct val="0"/>
              </a:spcBef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Two-literal example: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                           and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	Thus M</a:t>
            </a:r>
            <a:r>
              <a:rPr lang="en-US" sz="3600" b="1" baseline="-16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is the complement of m</a:t>
            </a:r>
            <a:r>
              <a:rPr lang="en-US" sz="3600" b="1" baseline="-16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and vice-versa.</a:t>
            </a:r>
            <a:endParaRPr lang="en-US" sz="1000" b="1" smtClean="0"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Since DeMorgan's Theorem holds for </a:t>
            </a:r>
            <a:r>
              <a:rPr lang="en-US" sz="2600" b="1" i="1" smtClean="0">
                <a:cs typeface="Times New Roman" pitchFamily="18" charset="0"/>
                <a:sym typeface="Symbol" pitchFamily="18" charset="2"/>
              </a:rPr>
              <a:t>n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literals, the above holds for terms of </a:t>
            </a:r>
            <a:r>
              <a:rPr lang="en-US" sz="2600" b="1" i="1" smtClean="0">
                <a:cs typeface="Times New Roman" pitchFamily="18" charset="0"/>
                <a:sym typeface="Symbol" pitchFamily="18" charset="2"/>
              </a:rPr>
              <a:t>n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literals</a:t>
            </a:r>
            <a:endParaRPr lang="en-US" sz="1000" b="1" smtClean="0"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giving:</a:t>
            </a:r>
          </a:p>
          <a:p>
            <a:pPr>
              <a:spcBef>
                <a:spcPct val="0"/>
              </a:spcBef>
            </a:pPr>
            <a:endParaRPr lang="en-US" sz="1000" b="1" smtClean="0"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                                   and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   Thus M</a:t>
            </a:r>
            <a:r>
              <a:rPr lang="en-US" sz="2600" b="1" baseline="-16000" smtClean="0">
                <a:cs typeface="Times New Roman" pitchFamily="18" charset="0"/>
                <a:sym typeface="Symbol" pitchFamily="18" charset="2"/>
              </a:rPr>
              <a:t>i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 is the complement of m</a:t>
            </a:r>
            <a:r>
              <a:rPr lang="en-US" sz="2600" b="1" baseline="-16000" smtClean="0">
                <a:cs typeface="Times New Roman" pitchFamily="18" charset="0"/>
                <a:sym typeface="Symbol" pitchFamily="18" charset="2"/>
              </a:rPr>
              <a:t>i</a:t>
            </a:r>
            <a:r>
              <a:rPr lang="en-US" sz="2600" b="1" smtClean="0">
                <a:cs typeface="Times New Roman" pitchFamily="18" charset="0"/>
                <a:sym typeface="Symbol" pitchFamily="18" charset="2"/>
              </a:rPr>
              <a:t>.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title"/>
          </p:nvPr>
        </p:nvSpPr>
        <p:spPr>
          <a:xfrm>
            <a:off x="588963" y="346075"/>
            <a:ext cx="8245475" cy="696913"/>
          </a:xfrm>
        </p:spPr>
        <p:txBody>
          <a:bodyPr/>
          <a:lstStyle/>
          <a:p>
            <a:r>
              <a:rPr lang="en-US" sz="2800" b="0" smtClean="0"/>
              <a:t>Minterm and Maxterm Relationship</a:t>
            </a:r>
          </a:p>
        </p:txBody>
      </p:sp>
      <p:sp>
        <p:nvSpPr>
          <p:cNvPr id="58373" name="Line 4"/>
          <p:cNvSpPr>
            <a:spLocks noChangeShapeType="1"/>
          </p:cNvSpPr>
          <p:nvPr/>
        </p:nvSpPr>
        <p:spPr bwMode="auto">
          <a:xfrm>
            <a:off x="1201738" y="1819275"/>
            <a:ext cx="57785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4" name="Line 5"/>
          <p:cNvSpPr>
            <a:spLocks noChangeShapeType="1"/>
          </p:cNvSpPr>
          <p:nvPr/>
        </p:nvSpPr>
        <p:spPr bwMode="auto">
          <a:xfrm>
            <a:off x="2159000" y="1819275"/>
            <a:ext cx="1635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5" name="Line 6"/>
          <p:cNvSpPr>
            <a:spLocks noChangeShapeType="1"/>
          </p:cNvSpPr>
          <p:nvPr/>
        </p:nvSpPr>
        <p:spPr bwMode="auto">
          <a:xfrm>
            <a:off x="2671763" y="18192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6" name="Rectangle 7"/>
          <p:cNvSpPr>
            <a:spLocks noChangeArrowheads="1"/>
          </p:cNvSpPr>
          <p:nvPr/>
        </p:nvSpPr>
        <p:spPr bwMode="auto">
          <a:xfrm>
            <a:off x="2671763" y="1741488"/>
            <a:ext cx="330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77" name="Rectangle 8"/>
          <p:cNvSpPr>
            <a:spLocks noChangeArrowheads="1"/>
          </p:cNvSpPr>
          <p:nvPr/>
        </p:nvSpPr>
        <p:spPr bwMode="auto">
          <a:xfrm>
            <a:off x="2149475" y="1741488"/>
            <a:ext cx="330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78" name="Rectangle 9"/>
          <p:cNvSpPr>
            <a:spLocks noChangeArrowheads="1"/>
          </p:cNvSpPr>
          <p:nvPr/>
        </p:nvSpPr>
        <p:spPr bwMode="auto">
          <a:xfrm>
            <a:off x="2070100" y="1741488"/>
            <a:ext cx="2413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79" name="Rectangle 10"/>
          <p:cNvSpPr>
            <a:spLocks noChangeArrowheads="1"/>
          </p:cNvSpPr>
          <p:nvPr/>
        </p:nvSpPr>
        <p:spPr bwMode="auto">
          <a:xfrm>
            <a:off x="1512888" y="1741488"/>
            <a:ext cx="419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0" name="Rectangle 11"/>
          <p:cNvSpPr>
            <a:spLocks noChangeArrowheads="1"/>
          </p:cNvSpPr>
          <p:nvPr/>
        </p:nvSpPr>
        <p:spPr bwMode="auto">
          <a:xfrm>
            <a:off x="1441450" y="1741488"/>
            <a:ext cx="2413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·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1" name="Rectangle 12"/>
          <p:cNvSpPr>
            <a:spLocks noChangeArrowheads="1"/>
          </p:cNvSpPr>
          <p:nvPr/>
        </p:nvSpPr>
        <p:spPr bwMode="auto">
          <a:xfrm>
            <a:off x="1366838" y="1741488"/>
            <a:ext cx="2413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2" name="Rectangle 13"/>
          <p:cNvSpPr>
            <a:spLocks noChangeArrowheads="1"/>
          </p:cNvSpPr>
          <p:nvPr/>
        </p:nvSpPr>
        <p:spPr bwMode="auto">
          <a:xfrm>
            <a:off x="1193800" y="1741488"/>
            <a:ext cx="330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3" name="Rectangle 14"/>
          <p:cNvSpPr>
            <a:spLocks noChangeArrowheads="1"/>
          </p:cNvSpPr>
          <p:nvPr/>
        </p:nvSpPr>
        <p:spPr bwMode="auto">
          <a:xfrm>
            <a:off x="2397125" y="1701800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4" name="Rectangle 15"/>
          <p:cNvSpPr>
            <a:spLocks noChangeArrowheads="1"/>
          </p:cNvSpPr>
          <p:nvPr/>
        </p:nvSpPr>
        <p:spPr bwMode="auto">
          <a:xfrm>
            <a:off x="1878013" y="1701800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5" name="Line 16"/>
          <p:cNvSpPr>
            <a:spLocks noChangeShapeType="1"/>
          </p:cNvSpPr>
          <p:nvPr/>
        </p:nvSpPr>
        <p:spPr bwMode="auto">
          <a:xfrm>
            <a:off x="3568700" y="1817688"/>
            <a:ext cx="69215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6" name="Line 17"/>
          <p:cNvSpPr>
            <a:spLocks noChangeShapeType="1"/>
          </p:cNvSpPr>
          <p:nvPr/>
        </p:nvSpPr>
        <p:spPr bwMode="auto">
          <a:xfrm>
            <a:off x="4652963" y="1817688"/>
            <a:ext cx="1651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7" name="Line 18"/>
          <p:cNvSpPr>
            <a:spLocks noChangeShapeType="1"/>
          </p:cNvSpPr>
          <p:nvPr/>
        </p:nvSpPr>
        <p:spPr bwMode="auto">
          <a:xfrm>
            <a:off x="5021263" y="1817688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8" name="Rectangle 19"/>
          <p:cNvSpPr>
            <a:spLocks noChangeArrowheads="1"/>
          </p:cNvSpPr>
          <p:nvPr/>
        </p:nvSpPr>
        <p:spPr bwMode="auto">
          <a:xfrm>
            <a:off x="5021263" y="1739900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89" name="Rectangle 20"/>
          <p:cNvSpPr>
            <a:spLocks noChangeArrowheads="1"/>
          </p:cNvSpPr>
          <p:nvPr/>
        </p:nvSpPr>
        <p:spPr bwMode="auto">
          <a:xfrm>
            <a:off x="4645025" y="1739900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0" name="Rectangle 21"/>
          <p:cNvSpPr>
            <a:spLocks noChangeArrowheads="1"/>
          </p:cNvSpPr>
          <p:nvPr/>
        </p:nvSpPr>
        <p:spPr bwMode="auto">
          <a:xfrm>
            <a:off x="4083050" y="1739900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1" name="Rectangle 22"/>
          <p:cNvSpPr>
            <a:spLocks noChangeArrowheads="1"/>
          </p:cNvSpPr>
          <p:nvPr/>
        </p:nvSpPr>
        <p:spPr bwMode="auto">
          <a:xfrm>
            <a:off x="3560763" y="1739900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2" name="Rectangle 23"/>
          <p:cNvSpPr>
            <a:spLocks noChangeArrowheads="1"/>
          </p:cNvSpPr>
          <p:nvPr/>
        </p:nvSpPr>
        <p:spPr bwMode="auto">
          <a:xfrm>
            <a:off x="4875213" y="1700213"/>
            <a:ext cx="303212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3" name="Rectangle 24"/>
          <p:cNvSpPr>
            <a:spLocks noChangeArrowheads="1"/>
          </p:cNvSpPr>
          <p:nvPr/>
        </p:nvSpPr>
        <p:spPr bwMode="auto">
          <a:xfrm>
            <a:off x="4359275" y="1700213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4" name="Rectangle 25"/>
          <p:cNvSpPr>
            <a:spLocks noChangeArrowheads="1"/>
          </p:cNvSpPr>
          <p:nvPr/>
        </p:nvSpPr>
        <p:spPr bwMode="auto">
          <a:xfrm>
            <a:off x="3808413" y="1700213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5" name="Line 26"/>
          <p:cNvSpPr>
            <a:spLocks noChangeShapeType="1"/>
          </p:cNvSpPr>
          <p:nvPr/>
        </p:nvSpPr>
        <p:spPr bwMode="auto">
          <a:xfrm>
            <a:off x="2154238" y="2617788"/>
            <a:ext cx="1651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6" name="Rectangle 27"/>
          <p:cNvSpPr>
            <a:spLocks noChangeArrowheads="1"/>
          </p:cNvSpPr>
          <p:nvPr/>
        </p:nvSpPr>
        <p:spPr bwMode="auto">
          <a:xfrm>
            <a:off x="2865438" y="2540000"/>
            <a:ext cx="4191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 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7" name="Rectangle 28"/>
          <p:cNvSpPr>
            <a:spLocks noChangeArrowheads="1"/>
          </p:cNvSpPr>
          <p:nvPr/>
        </p:nvSpPr>
        <p:spPr bwMode="auto">
          <a:xfrm>
            <a:off x="2598738" y="2540000"/>
            <a:ext cx="4191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8" name="Rectangle 29"/>
          <p:cNvSpPr>
            <a:spLocks noChangeArrowheads="1"/>
          </p:cNvSpPr>
          <p:nvPr/>
        </p:nvSpPr>
        <p:spPr bwMode="auto">
          <a:xfrm>
            <a:off x="2319338" y="2540000"/>
            <a:ext cx="2413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399" name="Rectangle 30"/>
          <p:cNvSpPr>
            <a:spLocks noChangeArrowheads="1"/>
          </p:cNvSpPr>
          <p:nvPr/>
        </p:nvSpPr>
        <p:spPr bwMode="auto">
          <a:xfrm>
            <a:off x="2146300" y="2540000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0" name="Rectangle 31"/>
          <p:cNvSpPr>
            <a:spLocks noChangeArrowheads="1"/>
          </p:cNvSpPr>
          <p:nvPr/>
        </p:nvSpPr>
        <p:spPr bwMode="auto">
          <a:xfrm>
            <a:off x="2065338" y="2540000"/>
            <a:ext cx="2413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1" name="Rectangle 32"/>
          <p:cNvSpPr>
            <a:spLocks noChangeArrowheads="1"/>
          </p:cNvSpPr>
          <p:nvPr/>
        </p:nvSpPr>
        <p:spPr bwMode="auto">
          <a:xfrm>
            <a:off x="1790700" y="2540000"/>
            <a:ext cx="2413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2" name="Rectangle 33"/>
          <p:cNvSpPr>
            <a:spLocks noChangeArrowheads="1"/>
          </p:cNvSpPr>
          <p:nvPr/>
        </p:nvSpPr>
        <p:spPr bwMode="auto">
          <a:xfrm>
            <a:off x="1309688" y="2540000"/>
            <a:ext cx="487362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M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3" name="Rectangle 34"/>
          <p:cNvSpPr>
            <a:spLocks noChangeArrowheads="1"/>
          </p:cNvSpPr>
          <p:nvPr/>
        </p:nvSpPr>
        <p:spPr bwMode="auto">
          <a:xfrm>
            <a:off x="1666875" y="2765425"/>
            <a:ext cx="18891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000000"/>
                </a:solidFill>
              </a:rPr>
              <a:t>2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4" name="Rectangle 35"/>
          <p:cNvSpPr>
            <a:spLocks noChangeArrowheads="1"/>
          </p:cNvSpPr>
          <p:nvPr/>
        </p:nvSpPr>
        <p:spPr bwMode="auto">
          <a:xfrm>
            <a:off x="2403475" y="2500313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5" name="Rectangle 36"/>
          <p:cNvSpPr>
            <a:spLocks noChangeArrowheads="1"/>
          </p:cNvSpPr>
          <p:nvPr/>
        </p:nvSpPr>
        <p:spPr bwMode="auto">
          <a:xfrm>
            <a:off x="1874838" y="2500313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6" name="Line 37"/>
          <p:cNvSpPr>
            <a:spLocks noChangeShapeType="1"/>
          </p:cNvSpPr>
          <p:nvPr/>
        </p:nvSpPr>
        <p:spPr bwMode="auto">
          <a:xfrm>
            <a:off x="4792663" y="2603500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7" name="Rectangle 38"/>
          <p:cNvSpPr>
            <a:spLocks noChangeArrowheads="1"/>
          </p:cNvSpPr>
          <p:nvPr/>
        </p:nvSpPr>
        <p:spPr bwMode="auto">
          <a:xfrm>
            <a:off x="4792663" y="2525713"/>
            <a:ext cx="330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8" name="Rectangle 39"/>
          <p:cNvSpPr>
            <a:spLocks noChangeArrowheads="1"/>
          </p:cNvSpPr>
          <p:nvPr/>
        </p:nvSpPr>
        <p:spPr bwMode="auto">
          <a:xfrm>
            <a:off x="4516438" y="2525713"/>
            <a:ext cx="4191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x·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09" name="Rectangle 40"/>
          <p:cNvSpPr>
            <a:spLocks noChangeArrowheads="1"/>
          </p:cNvSpPr>
          <p:nvPr/>
        </p:nvSpPr>
        <p:spPr bwMode="auto">
          <a:xfrm>
            <a:off x="4435475" y="2525713"/>
            <a:ext cx="2413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10" name="Rectangle 41"/>
          <p:cNvSpPr>
            <a:spLocks noChangeArrowheads="1"/>
          </p:cNvSpPr>
          <p:nvPr/>
        </p:nvSpPr>
        <p:spPr bwMode="auto">
          <a:xfrm>
            <a:off x="4160838" y="2525713"/>
            <a:ext cx="2413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11" name="Rectangle 42"/>
          <p:cNvSpPr>
            <a:spLocks noChangeArrowheads="1"/>
          </p:cNvSpPr>
          <p:nvPr/>
        </p:nvSpPr>
        <p:spPr bwMode="auto">
          <a:xfrm>
            <a:off x="3729038" y="2525713"/>
            <a:ext cx="447675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m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12" name="Rectangle 43"/>
          <p:cNvSpPr>
            <a:spLocks noChangeArrowheads="1"/>
          </p:cNvSpPr>
          <p:nvPr/>
        </p:nvSpPr>
        <p:spPr bwMode="auto">
          <a:xfrm>
            <a:off x="4037013" y="2751138"/>
            <a:ext cx="188912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000000"/>
                </a:solidFill>
              </a:rPr>
              <a:t>2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58413" name="Rectangle 44"/>
          <p:cNvSpPr>
            <a:spLocks noChangeArrowheads="1"/>
          </p:cNvSpPr>
          <p:nvPr/>
        </p:nvSpPr>
        <p:spPr bwMode="auto">
          <a:xfrm>
            <a:off x="4244975" y="2486025"/>
            <a:ext cx="409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grpSp>
        <p:nvGrpSpPr>
          <p:cNvPr id="58414" name="Group 45"/>
          <p:cNvGrpSpPr>
            <a:grpSpLocks/>
          </p:cNvGrpSpPr>
          <p:nvPr/>
        </p:nvGrpSpPr>
        <p:grpSpPr bwMode="auto">
          <a:xfrm>
            <a:off x="2224088" y="4392613"/>
            <a:ext cx="3986212" cy="711200"/>
            <a:chOff x="1401" y="2767"/>
            <a:chExt cx="2511" cy="448"/>
          </a:xfrm>
        </p:grpSpPr>
        <p:sp>
          <p:nvSpPr>
            <p:cNvPr id="58415" name="Rectangle 46"/>
            <p:cNvSpPr>
              <a:spLocks noChangeArrowheads="1"/>
            </p:cNvSpPr>
            <p:nvPr/>
          </p:nvSpPr>
          <p:spPr bwMode="auto">
            <a:xfrm>
              <a:off x="1670" y="3003"/>
              <a:ext cx="11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i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16" name="Rectangle 47"/>
            <p:cNvSpPr>
              <a:spLocks noChangeArrowheads="1"/>
            </p:cNvSpPr>
            <p:nvPr/>
          </p:nvSpPr>
          <p:spPr bwMode="auto">
            <a:xfrm>
              <a:off x="2025" y="2833"/>
              <a:ext cx="34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17" name="Rectangle 48"/>
            <p:cNvSpPr>
              <a:spLocks noChangeArrowheads="1"/>
            </p:cNvSpPr>
            <p:nvPr/>
          </p:nvSpPr>
          <p:spPr bwMode="auto">
            <a:xfrm>
              <a:off x="1401" y="2833"/>
              <a:ext cx="37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18" name="Rectangle 49"/>
            <p:cNvSpPr>
              <a:spLocks noChangeArrowheads="1"/>
            </p:cNvSpPr>
            <p:nvPr/>
          </p:nvSpPr>
          <p:spPr bwMode="auto">
            <a:xfrm>
              <a:off x="1809" y="2802"/>
              <a:ext cx="314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58419" name="Group 50"/>
            <p:cNvGrpSpPr>
              <a:grpSpLocks/>
            </p:cNvGrpSpPr>
            <p:nvPr/>
          </p:nvGrpSpPr>
          <p:grpSpPr bwMode="auto">
            <a:xfrm>
              <a:off x="2032" y="2839"/>
              <a:ext cx="1809" cy="346"/>
              <a:chOff x="2032" y="2839"/>
              <a:chExt cx="1809" cy="346"/>
            </a:xfrm>
          </p:grpSpPr>
          <p:sp>
            <p:nvSpPr>
              <p:cNvPr id="58424" name="Line 51"/>
              <p:cNvSpPr>
                <a:spLocks noChangeShapeType="1"/>
              </p:cNvSpPr>
              <p:nvPr/>
            </p:nvSpPr>
            <p:spPr bwMode="auto">
              <a:xfrm>
                <a:off x="2032" y="2851"/>
                <a:ext cx="20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425" name="Rectangle 52"/>
              <p:cNvSpPr>
                <a:spLocks noChangeArrowheads="1"/>
              </p:cNvSpPr>
              <p:nvPr/>
            </p:nvSpPr>
            <p:spPr bwMode="auto">
              <a:xfrm>
                <a:off x="2265" y="3003"/>
                <a:ext cx="42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900">
                    <a:solidFill>
                      <a:srgbClr val="000000"/>
                    </a:solidFill>
                  </a:rPr>
                  <a:t>i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426" name="Line 53"/>
              <p:cNvSpPr>
                <a:spLocks noChangeShapeType="1"/>
              </p:cNvSpPr>
              <p:nvPr/>
            </p:nvSpPr>
            <p:spPr bwMode="auto">
              <a:xfrm>
                <a:off x="3503" y="2839"/>
                <a:ext cx="270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427" name="Rectangle 54"/>
              <p:cNvSpPr>
                <a:spLocks noChangeArrowheads="1"/>
              </p:cNvSpPr>
              <p:nvPr/>
            </p:nvSpPr>
            <p:spPr bwMode="auto">
              <a:xfrm>
                <a:off x="3799" y="2991"/>
                <a:ext cx="42" cy="1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900">
                    <a:solidFill>
                      <a:srgbClr val="000000"/>
                    </a:solidFill>
                  </a:rPr>
                  <a:t>i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8420" name="Rectangle 55"/>
            <p:cNvSpPr>
              <a:spLocks noChangeArrowheads="1"/>
            </p:cNvSpPr>
            <p:nvPr/>
          </p:nvSpPr>
          <p:spPr bwMode="auto">
            <a:xfrm>
              <a:off x="3112" y="3010"/>
              <a:ext cx="107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900">
                  <a:solidFill>
                    <a:srgbClr val="000000"/>
                  </a:solidFill>
                </a:rPr>
                <a:t>i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21" name="Rectangle 56"/>
            <p:cNvSpPr>
              <a:spLocks noChangeArrowheads="1"/>
            </p:cNvSpPr>
            <p:nvPr/>
          </p:nvSpPr>
          <p:spPr bwMode="auto">
            <a:xfrm>
              <a:off x="3495" y="2801"/>
              <a:ext cx="417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8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22" name="Rectangle 57"/>
            <p:cNvSpPr>
              <a:spLocks noChangeArrowheads="1"/>
            </p:cNvSpPr>
            <p:nvPr/>
          </p:nvSpPr>
          <p:spPr bwMode="auto">
            <a:xfrm>
              <a:off x="2849" y="2801"/>
              <a:ext cx="383" cy="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8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8423" name="Rectangle 58"/>
            <p:cNvSpPr>
              <a:spLocks noChangeArrowheads="1"/>
            </p:cNvSpPr>
            <p:nvPr/>
          </p:nvSpPr>
          <p:spPr bwMode="auto">
            <a:xfrm>
              <a:off x="3259" y="2767"/>
              <a:ext cx="350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D7495DB-9415-4DA8-811D-F499B48062E1}" type="slidenum">
              <a:rPr lang="en-US"/>
              <a:pPr/>
              <a:t>37</a:t>
            </a:fld>
            <a:endParaRPr lang="en-US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336550"/>
            <a:ext cx="7772400" cy="754063"/>
          </a:xfrm>
        </p:spPr>
        <p:txBody>
          <a:bodyPr/>
          <a:lstStyle/>
          <a:p>
            <a:r>
              <a:rPr lang="en-US" sz="2800" b="0" smtClean="0"/>
              <a:t>Truth Tables for </a:t>
            </a:r>
            <a:r>
              <a:rPr lang="en-US" sz="2800" b="0" smtClean="0">
                <a:solidFill>
                  <a:srgbClr val="FF0000"/>
                </a:solidFill>
              </a:rPr>
              <a:t>minterms</a:t>
            </a:r>
            <a:r>
              <a:rPr lang="en-US" sz="2800" b="0" smtClean="0"/>
              <a:t> and </a:t>
            </a:r>
            <a:r>
              <a:rPr lang="en-US" sz="2800" b="0" smtClean="0">
                <a:solidFill>
                  <a:srgbClr val="000066"/>
                </a:solidFill>
              </a:rPr>
              <a:t>Maxterms</a:t>
            </a:r>
            <a:br>
              <a:rPr lang="en-US" sz="2800" b="0" smtClean="0">
                <a:solidFill>
                  <a:srgbClr val="000066"/>
                </a:solidFill>
              </a:rPr>
            </a:br>
            <a:r>
              <a:rPr lang="en-US" sz="2800" b="0" smtClean="0">
                <a:solidFill>
                  <a:srgbClr val="000066"/>
                </a:solidFill>
              </a:rPr>
              <a:t>for two literals x, y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solidFill>
                  <a:srgbClr val="FF0000"/>
                </a:solidFill>
              </a:rPr>
              <a:t>           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minterms</a:t>
            </a:r>
            <a:r>
              <a:rPr lang="en-US" sz="2400" b="1" smtClean="0"/>
              <a:t>   		              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Maxterms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/>
              <a:t>  </a:t>
            </a:r>
            <a:endParaRPr lang="en-US" sz="24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2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2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2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2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200" b="1" smtClean="0">
                <a:latin typeface="Arial" pitchFamily="34" charset="0"/>
                <a:cs typeface="Arial" pitchFamily="34" charset="0"/>
              </a:rPr>
              <a:t>Verify that 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are complements of one another</a:t>
            </a:r>
          </a:p>
          <a:p>
            <a:pPr>
              <a:lnSpc>
                <a:spcPct val="90000"/>
              </a:lnSpc>
            </a:pPr>
            <a:r>
              <a:rPr lang="en-US" sz="2200" b="1" smtClean="0">
                <a:latin typeface="Arial" pitchFamily="34" charset="0"/>
                <a:cs typeface="Arial" pitchFamily="34" charset="0"/>
              </a:rPr>
              <a:t>Observe how to derive the logic function for 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from its index i expressed in binary, e.g. 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m</a:t>
            </a:r>
            <a:r>
              <a:rPr lang="en-US" sz="22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 xy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,    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2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M</a:t>
            </a:r>
            <a:r>
              <a:rPr lang="en-US" sz="22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x+y</a:t>
            </a:r>
          </a:p>
          <a:p>
            <a:pPr>
              <a:lnSpc>
                <a:spcPct val="90000"/>
              </a:lnSpc>
            </a:pPr>
            <a:r>
              <a:rPr lang="en-US" sz="2200" b="1" smtClean="0">
                <a:latin typeface="Arial" pitchFamily="34" charset="0"/>
                <a:cs typeface="Arial" pitchFamily="34" charset="0"/>
              </a:rPr>
              <a:t>Reason for the names </a:t>
            </a:r>
            <a:r>
              <a:rPr lang="en-US" sz="22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2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2200" b="1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minterm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has a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minimum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1’s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in its truth table: Only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one 1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    while a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has a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maximum of 1’s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in its truth table: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-1 1’s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9397" name="Rectangle 4"/>
          <p:cNvSpPr>
            <a:spLocks noChangeArrowheads="1"/>
          </p:cNvSpPr>
          <p:nvPr/>
        </p:nvSpPr>
        <p:spPr bwMode="auto">
          <a:xfrm>
            <a:off x="785813" y="4738688"/>
            <a:ext cx="317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1000" b="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US" sz="28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59398" name="Rectangle 5"/>
          <p:cNvSpPr>
            <a:spLocks noChangeArrowheads="1"/>
          </p:cNvSpPr>
          <p:nvPr/>
        </p:nvSpPr>
        <p:spPr bwMode="auto">
          <a:xfrm>
            <a:off x="4856163" y="292258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399" name="Rectangle 6"/>
          <p:cNvSpPr>
            <a:spLocks noChangeArrowheads="1"/>
          </p:cNvSpPr>
          <p:nvPr/>
        </p:nvSpPr>
        <p:spPr bwMode="auto">
          <a:xfrm>
            <a:off x="5497513" y="2922588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0" name="Rectangle 7"/>
          <p:cNvSpPr>
            <a:spLocks noChangeArrowheads="1"/>
          </p:cNvSpPr>
          <p:nvPr/>
        </p:nvSpPr>
        <p:spPr bwMode="auto">
          <a:xfrm>
            <a:off x="6183313" y="2922588"/>
            <a:ext cx="7937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1" name="Rectangle 8"/>
          <p:cNvSpPr>
            <a:spLocks noChangeArrowheads="1"/>
          </p:cNvSpPr>
          <p:nvPr/>
        </p:nvSpPr>
        <p:spPr bwMode="auto">
          <a:xfrm>
            <a:off x="6924675" y="2922588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2" name="Rectangle 9"/>
          <p:cNvSpPr>
            <a:spLocks noChangeArrowheads="1"/>
          </p:cNvSpPr>
          <p:nvPr/>
        </p:nvSpPr>
        <p:spPr bwMode="auto">
          <a:xfrm>
            <a:off x="7667625" y="2922588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3" name="Rectangle 10"/>
          <p:cNvSpPr>
            <a:spLocks noChangeArrowheads="1"/>
          </p:cNvSpPr>
          <p:nvPr/>
        </p:nvSpPr>
        <p:spPr bwMode="auto">
          <a:xfrm>
            <a:off x="8462963" y="2922588"/>
            <a:ext cx="17462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4" name="Rectangle 11"/>
          <p:cNvSpPr>
            <a:spLocks noChangeArrowheads="1"/>
          </p:cNvSpPr>
          <p:nvPr/>
        </p:nvSpPr>
        <p:spPr bwMode="auto">
          <a:xfrm>
            <a:off x="5497513" y="3367088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5" name="Rectangle 12"/>
          <p:cNvSpPr>
            <a:spLocks noChangeArrowheads="1"/>
          </p:cNvSpPr>
          <p:nvPr/>
        </p:nvSpPr>
        <p:spPr bwMode="auto">
          <a:xfrm>
            <a:off x="6183313" y="3367088"/>
            <a:ext cx="7937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6" name="Rectangle 13"/>
          <p:cNvSpPr>
            <a:spLocks noChangeArrowheads="1"/>
          </p:cNvSpPr>
          <p:nvPr/>
        </p:nvSpPr>
        <p:spPr bwMode="auto">
          <a:xfrm>
            <a:off x="5497513" y="3813175"/>
            <a:ext cx="9525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7" name="Rectangle 14"/>
          <p:cNvSpPr>
            <a:spLocks noChangeArrowheads="1"/>
          </p:cNvSpPr>
          <p:nvPr/>
        </p:nvSpPr>
        <p:spPr bwMode="auto">
          <a:xfrm>
            <a:off x="6183313" y="3813175"/>
            <a:ext cx="7937" cy="79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8" name="Rectangle 15"/>
          <p:cNvSpPr>
            <a:spLocks noChangeArrowheads="1"/>
          </p:cNvSpPr>
          <p:nvPr/>
        </p:nvSpPr>
        <p:spPr bwMode="auto">
          <a:xfrm>
            <a:off x="5497513" y="4257675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9" name="Rectangle 16"/>
          <p:cNvSpPr>
            <a:spLocks noChangeArrowheads="1"/>
          </p:cNvSpPr>
          <p:nvPr/>
        </p:nvSpPr>
        <p:spPr bwMode="auto">
          <a:xfrm>
            <a:off x="6183313" y="4257675"/>
            <a:ext cx="7937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0" name="Rectangle 17"/>
          <p:cNvSpPr>
            <a:spLocks noChangeArrowheads="1"/>
          </p:cNvSpPr>
          <p:nvPr/>
        </p:nvSpPr>
        <p:spPr bwMode="auto">
          <a:xfrm>
            <a:off x="4591050" y="4727575"/>
            <a:ext cx="317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10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US" sz="280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59411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7100" y="2127250"/>
            <a:ext cx="42132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12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5713" y="2109788"/>
            <a:ext cx="3324225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20" name="Group 20"/>
          <p:cNvGraphicFramePr>
            <a:graphicFrameLocks noGrp="1"/>
          </p:cNvGraphicFramePr>
          <p:nvPr>
            <p:ph sz="half" idx="2"/>
          </p:nvPr>
        </p:nvGraphicFramePr>
        <p:xfrm>
          <a:off x="296863" y="2184400"/>
          <a:ext cx="882650" cy="2341564"/>
        </p:xfrm>
        <a:graphic>
          <a:graphicData uri="http://schemas.openxmlformats.org/drawingml/2006/table">
            <a:tbl>
              <a:tblPr/>
              <a:tblGrid>
                <a:gridCol w="882650"/>
              </a:tblGrid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Index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9427" name="Picture 3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9638" y="1849438"/>
            <a:ext cx="4111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8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1625" y="1836738"/>
            <a:ext cx="3349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29" name="Picture 3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3125" y="1857375"/>
            <a:ext cx="3968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0" name="Picture 3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2413" y="1879600"/>
            <a:ext cx="3508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1" name="Picture 3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4038" y="1868488"/>
            <a:ext cx="541337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2" name="Picture 3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89688" y="1844675"/>
            <a:ext cx="579437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3" name="Picture 4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64400" y="1870075"/>
            <a:ext cx="5635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34" name="Picture 4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94663" y="1857375"/>
            <a:ext cx="593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35" name="Rectangle 42"/>
          <p:cNvSpPr>
            <a:spLocks noChangeArrowheads="1"/>
          </p:cNvSpPr>
          <p:nvPr/>
        </p:nvSpPr>
        <p:spPr bwMode="auto">
          <a:xfrm>
            <a:off x="1343025" y="3611563"/>
            <a:ext cx="728663" cy="450850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36" name="Rectangle 43"/>
          <p:cNvSpPr>
            <a:spLocks noChangeArrowheads="1"/>
          </p:cNvSpPr>
          <p:nvPr/>
        </p:nvSpPr>
        <p:spPr bwMode="auto">
          <a:xfrm>
            <a:off x="4840288" y="3625850"/>
            <a:ext cx="706437" cy="450850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37" name="Rectangle 44"/>
          <p:cNvSpPr>
            <a:spLocks noChangeArrowheads="1"/>
          </p:cNvSpPr>
          <p:nvPr/>
        </p:nvSpPr>
        <p:spPr bwMode="auto">
          <a:xfrm>
            <a:off x="3324225" y="3625850"/>
            <a:ext cx="636588" cy="415925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38" name="Rectangle 45"/>
          <p:cNvSpPr>
            <a:spLocks noChangeArrowheads="1"/>
          </p:cNvSpPr>
          <p:nvPr/>
        </p:nvSpPr>
        <p:spPr bwMode="auto">
          <a:xfrm>
            <a:off x="7167563" y="3636963"/>
            <a:ext cx="808037" cy="438150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39" name="Rectangle 46"/>
          <p:cNvSpPr>
            <a:spLocks noChangeArrowheads="1"/>
          </p:cNvSpPr>
          <p:nvPr/>
        </p:nvSpPr>
        <p:spPr bwMode="auto">
          <a:xfrm>
            <a:off x="3324225" y="1819275"/>
            <a:ext cx="658813" cy="809625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40" name="Rectangle 47"/>
          <p:cNvSpPr>
            <a:spLocks noChangeArrowheads="1"/>
          </p:cNvSpPr>
          <p:nvPr/>
        </p:nvSpPr>
        <p:spPr bwMode="auto">
          <a:xfrm>
            <a:off x="7156450" y="1797050"/>
            <a:ext cx="798513" cy="844550"/>
          </a:xfrm>
          <a:prstGeom prst="rect">
            <a:avLst/>
          </a:prstGeom>
          <a:solidFill>
            <a:srgbClr val="FFFF99">
              <a:alpha val="5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41" name="Line 48"/>
          <p:cNvSpPr>
            <a:spLocks noChangeShapeType="1"/>
          </p:cNvSpPr>
          <p:nvPr/>
        </p:nvSpPr>
        <p:spPr bwMode="auto">
          <a:xfrm>
            <a:off x="6324600" y="5548313"/>
            <a:ext cx="2174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2" name="Line 49"/>
          <p:cNvSpPr>
            <a:spLocks noChangeShapeType="1"/>
          </p:cNvSpPr>
          <p:nvPr/>
        </p:nvSpPr>
        <p:spPr bwMode="auto">
          <a:xfrm flipV="1">
            <a:off x="8283575" y="5526088"/>
            <a:ext cx="217488" cy="1270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44522B3-CC2A-488B-BE85-DDACAB673E62}" type="slidenum">
              <a:rPr lang="en-US"/>
              <a:pPr/>
              <a:t>38</a:t>
            </a:fld>
            <a:endParaRPr lang="en-US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487363"/>
            <a:ext cx="7772400" cy="685800"/>
          </a:xfrm>
        </p:spPr>
        <p:txBody>
          <a:bodyPr/>
          <a:lstStyle/>
          <a:p>
            <a:r>
              <a:rPr lang="en-US" b="0" smtClean="0"/>
              <a:t>Standard </a:t>
            </a:r>
            <a:r>
              <a:rPr lang="en-US" b="0" smtClean="0">
                <a:solidFill>
                  <a:srgbClr val="FF0000"/>
                </a:solidFill>
              </a:rPr>
              <a:t>order</a:t>
            </a:r>
            <a:r>
              <a:rPr lang="en-US" b="0" smtClean="0"/>
              <a:t> of variables </a:t>
            </a:r>
          </a:p>
        </p:txBody>
      </p:sp>
      <p:sp>
        <p:nvSpPr>
          <p:cNvPr id="60420" name="Rectangle 1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en-US" sz="2800" smtClean="0"/>
          </a:p>
        </p:txBody>
      </p:sp>
      <p:sp>
        <p:nvSpPr>
          <p:cNvPr id="60421" name="Rectangle 1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en-US" sz="2400" smtClean="0"/>
          </a:p>
        </p:txBody>
      </p:sp>
      <p:sp>
        <p:nvSpPr>
          <p:cNvPr id="60422" name="Rectangle 15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en-US" sz="2400" smtClean="0"/>
          </a:p>
        </p:txBody>
      </p:sp>
      <p:sp>
        <p:nvSpPr>
          <p:cNvPr id="604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5263" y="1309688"/>
            <a:ext cx="8948737" cy="5548312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Minterms and maxterms are designated with a subscript 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subscript is a decimal number that represents the binary pattern of input literals in the straight binary (e.g. 8421) code 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bits in the pattern represent the complemented or normal state of each literal listed in a standard fixed order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(MSB…LSB)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All literals will be present in a minterm or maxterm and will be listed in the </a:t>
            </a:r>
            <a:r>
              <a:rPr lang="en-US" sz="24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same order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(usually alphabetically)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Examples of Standard forms: For 3 variables: a, b, c</a:t>
            </a:r>
          </a:p>
          <a:p>
            <a:pPr lvl="1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Maxterms:  (a + b + c) = M</a:t>
            </a:r>
            <a:r>
              <a:rPr lang="en-US" sz="2400" b="1" baseline="-25000" smtClean="0">
                <a:cs typeface="Times New Roman" pitchFamily="18" charset="0"/>
              </a:rPr>
              <a:t>010</a:t>
            </a:r>
            <a:r>
              <a:rPr lang="en-US" sz="2400" b="1" smtClean="0">
                <a:cs typeface="Times New Roman" pitchFamily="18" charset="0"/>
              </a:rPr>
              <a:t> = M</a:t>
            </a:r>
            <a:r>
              <a:rPr lang="en-US" sz="2400" b="1" baseline="-25000" smtClean="0">
                <a:cs typeface="Times New Roman" pitchFamily="18" charset="0"/>
              </a:rPr>
              <a:t>2</a:t>
            </a:r>
            <a:r>
              <a:rPr lang="en-US" sz="2400" b="1" smtClean="0">
                <a:cs typeface="Times New Roman" pitchFamily="18" charset="0"/>
              </a:rPr>
              <a:t>,   (a + b + c) = M</a:t>
            </a:r>
            <a:r>
              <a:rPr lang="en-US" sz="2400" b="1" baseline="-25000" smtClean="0">
                <a:cs typeface="Times New Roman" pitchFamily="18" charset="0"/>
              </a:rPr>
              <a:t>101</a:t>
            </a:r>
            <a:r>
              <a:rPr lang="en-US" sz="2400" b="1" smtClean="0">
                <a:cs typeface="Times New Roman" pitchFamily="18" charset="0"/>
              </a:rPr>
              <a:t> = M</a:t>
            </a:r>
            <a:r>
              <a:rPr lang="en-US" sz="2400" b="1" baseline="-25000" smtClean="0">
                <a:cs typeface="Times New Roman" pitchFamily="18" charset="0"/>
              </a:rPr>
              <a:t>5</a:t>
            </a:r>
          </a:p>
          <a:p>
            <a:pPr lvl="1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Minterms:    a  b  c =  m</a:t>
            </a:r>
            <a:r>
              <a:rPr lang="en-US" sz="2400" b="1" baseline="-25000" smtClean="0">
                <a:cs typeface="Times New Roman" pitchFamily="18" charset="0"/>
              </a:rPr>
              <a:t>110</a:t>
            </a:r>
            <a:r>
              <a:rPr lang="en-US" sz="2400" b="1" smtClean="0">
                <a:cs typeface="Times New Roman" pitchFamily="18" charset="0"/>
              </a:rPr>
              <a:t> = m</a:t>
            </a:r>
            <a:r>
              <a:rPr lang="en-US" sz="2400" b="1" baseline="-25000" smtClean="0">
                <a:cs typeface="Times New Roman" pitchFamily="18" charset="0"/>
              </a:rPr>
              <a:t>6</a:t>
            </a:r>
            <a:r>
              <a:rPr lang="en-US" sz="2400" b="1" smtClean="0">
                <a:cs typeface="Times New Roman" pitchFamily="18" charset="0"/>
              </a:rPr>
              <a:t> ,   a</a:t>
            </a:r>
            <a:r>
              <a:rPr lang="en-US" sz="2400" b="1" smtClean="0">
                <a:cs typeface="Times New Roman" pitchFamily="18" charset="0"/>
                <a:sym typeface="Symbol" pitchFamily="18" charset="2"/>
              </a:rPr>
              <a:t> </a:t>
            </a:r>
            <a:r>
              <a:rPr lang="en-US" sz="2400" b="1" smtClean="0">
                <a:cs typeface="Times New Roman" pitchFamily="18" charset="0"/>
              </a:rPr>
              <a:t>b c = m</a:t>
            </a:r>
            <a:r>
              <a:rPr lang="en-US" sz="2400" b="1" baseline="-25000" smtClean="0">
                <a:cs typeface="Times New Roman" pitchFamily="18" charset="0"/>
              </a:rPr>
              <a:t>001</a:t>
            </a:r>
            <a:r>
              <a:rPr lang="en-US" sz="2400" b="1" smtClean="0">
                <a:cs typeface="Times New Roman" pitchFamily="18" charset="0"/>
              </a:rPr>
              <a:t> = m</a:t>
            </a:r>
            <a:r>
              <a:rPr lang="en-US" sz="2400" b="1" baseline="-25000" smtClean="0">
                <a:cs typeface="Times New Roman" pitchFamily="18" charset="0"/>
              </a:rPr>
              <a:t>1</a:t>
            </a:r>
          </a:p>
          <a:p>
            <a:pPr lvl="1">
              <a:lnSpc>
                <a:spcPct val="80000"/>
              </a:lnSpc>
            </a:pPr>
            <a:endParaRPr lang="en-US" sz="2400" b="1" smtClean="0">
              <a:cs typeface="Times New Roman" pitchFamily="18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cs typeface="Times New Roman" pitchFamily="18" charset="0"/>
              </a:rPr>
              <a:t>Examples of non-standard forms for 3 variables:</a:t>
            </a:r>
          </a:p>
          <a:p>
            <a:pPr lvl="1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Terms:    (a + c), b c, and (a + b) </a:t>
            </a:r>
            <a:r>
              <a:rPr lang="en-US" sz="2400" b="1" smtClean="0">
                <a:solidFill>
                  <a:srgbClr val="6600FF"/>
                </a:solidFill>
                <a:cs typeface="Times New Roman" pitchFamily="18" charset="0"/>
              </a:rPr>
              <a:t>do not contain all literals</a:t>
            </a:r>
          </a:p>
          <a:p>
            <a:pPr lvl="1">
              <a:lnSpc>
                <a:spcPct val="80000"/>
              </a:lnSpc>
            </a:pPr>
            <a:r>
              <a:rPr lang="en-US" sz="2400" b="1" smtClean="0">
                <a:cs typeface="Times New Roman" pitchFamily="18" charset="0"/>
              </a:rPr>
              <a:t>Terms:   (b + a + c), a c b, and b c a  </a:t>
            </a:r>
            <a:r>
              <a:rPr lang="en-US" sz="2400" b="1" smtClean="0">
                <a:solidFill>
                  <a:srgbClr val="6600CC"/>
                </a:solidFill>
                <a:cs typeface="Times New Roman" pitchFamily="18" charset="0"/>
              </a:rPr>
              <a:t>not </a:t>
            </a:r>
            <a:r>
              <a:rPr lang="en-US" sz="2400" b="1" smtClean="0">
                <a:solidFill>
                  <a:srgbClr val="6600FF"/>
                </a:solidFill>
                <a:cs typeface="Times New Roman" pitchFamily="18" charset="0"/>
              </a:rPr>
              <a:t>in standard </a:t>
            </a:r>
            <a:r>
              <a:rPr lang="en-US" sz="2400" b="1" smtClean="0">
                <a:solidFill>
                  <a:srgbClr val="FF0000"/>
                </a:solidFill>
                <a:cs typeface="Times New Roman" pitchFamily="18" charset="0"/>
              </a:rPr>
              <a:t>order</a:t>
            </a:r>
          </a:p>
          <a:p>
            <a:pPr lvl="1">
              <a:lnSpc>
                <a:spcPct val="80000"/>
              </a:lnSpc>
            </a:pPr>
            <a:endParaRPr lang="en-US" sz="2000" b="1" smtClean="0">
              <a:cs typeface="Times New Roman" pitchFamily="18" charset="0"/>
            </a:endParaRPr>
          </a:p>
        </p:txBody>
      </p:sp>
      <p:sp>
        <p:nvSpPr>
          <p:cNvPr id="60424" name="Line 4"/>
          <p:cNvSpPr>
            <a:spLocks noChangeShapeType="1"/>
          </p:cNvSpPr>
          <p:nvPr/>
        </p:nvSpPr>
        <p:spPr bwMode="auto">
          <a:xfrm>
            <a:off x="3184525" y="4408488"/>
            <a:ext cx="153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5" name="Line 5"/>
          <p:cNvSpPr>
            <a:spLocks noChangeShapeType="1"/>
          </p:cNvSpPr>
          <p:nvPr/>
        </p:nvSpPr>
        <p:spPr bwMode="auto">
          <a:xfrm flipV="1">
            <a:off x="5507038" y="4818063"/>
            <a:ext cx="152400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6" name="Line 7"/>
          <p:cNvSpPr>
            <a:spLocks noChangeShapeType="1"/>
          </p:cNvSpPr>
          <p:nvPr/>
        </p:nvSpPr>
        <p:spPr bwMode="auto">
          <a:xfrm>
            <a:off x="4495800" y="5938838"/>
            <a:ext cx="107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7" name="Line 8"/>
          <p:cNvSpPr>
            <a:spLocks noChangeShapeType="1"/>
          </p:cNvSpPr>
          <p:nvPr/>
        </p:nvSpPr>
        <p:spPr bwMode="auto">
          <a:xfrm>
            <a:off x="3294063" y="6297613"/>
            <a:ext cx="107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8" name="Line 9"/>
          <p:cNvSpPr>
            <a:spLocks noChangeShapeType="1"/>
          </p:cNvSpPr>
          <p:nvPr/>
        </p:nvSpPr>
        <p:spPr bwMode="auto">
          <a:xfrm>
            <a:off x="3346450" y="4811713"/>
            <a:ext cx="1428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29" name="Line 10"/>
          <p:cNvSpPr>
            <a:spLocks noChangeShapeType="1"/>
          </p:cNvSpPr>
          <p:nvPr/>
        </p:nvSpPr>
        <p:spPr bwMode="auto">
          <a:xfrm>
            <a:off x="5505450" y="6288088"/>
            <a:ext cx="107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30" name="Line 11"/>
          <p:cNvSpPr>
            <a:spLocks noChangeShapeType="1"/>
          </p:cNvSpPr>
          <p:nvPr/>
        </p:nvSpPr>
        <p:spPr bwMode="auto">
          <a:xfrm>
            <a:off x="5978525" y="4454525"/>
            <a:ext cx="153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31" name="Line 12"/>
          <p:cNvSpPr>
            <a:spLocks noChangeShapeType="1"/>
          </p:cNvSpPr>
          <p:nvPr/>
        </p:nvSpPr>
        <p:spPr bwMode="auto">
          <a:xfrm>
            <a:off x="6937375" y="4446588"/>
            <a:ext cx="1539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32" name="Line 16"/>
          <p:cNvSpPr>
            <a:spLocks noChangeShapeType="1"/>
          </p:cNvSpPr>
          <p:nvPr/>
        </p:nvSpPr>
        <p:spPr bwMode="auto">
          <a:xfrm flipV="1">
            <a:off x="5775325" y="4797425"/>
            <a:ext cx="1524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33" name="AutoShape 17"/>
          <p:cNvSpPr>
            <a:spLocks noChangeArrowheads="1"/>
          </p:cNvSpPr>
          <p:nvPr/>
        </p:nvSpPr>
        <p:spPr bwMode="auto">
          <a:xfrm>
            <a:off x="6608763" y="3887788"/>
            <a:ext cx="1782762" cy="163512"/>
          </a:xfrm>
          <a:prstGeom prst="rightArrow">
            <a:avLst>
              <a:gd name="adj1" fmla="val 50000"/>
              <a:gd name="adj2" fmla="val 272574"/>
            </a:avLst>
          </a:prstGeom>
          <a:solidFill>
            <a:srgbClr val="000066"/>
          </a:solidFill>
          <a:ln w="1588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34" name="Text Box 18"/>
          <p:cNvSpPr txBox="1">
            <a:spLocks noChangeArrowheads="1"/>
          </p:cNvSpPr>
          <p:nvPr/>
        </p:nvSpPr>
        <p:spPr bwMode="auto">
          <a:xfrm>
            <a:off x="6599238" y="3598863"/>
            <a:ext cx="1758950" cy="41116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13716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Standard Order</a:t>
            </a: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8428038" y="3795713"/>
            <a:ext cx="56673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latin typeface="Arial" pitchFamily="34" charset="0"/>
                <a:cs typeface="Arial" pitchFamily="34" charset="0"/>
              </a:rPr>
              <a:t>LSB</a:t>
            </a:r>
          </a:p>
        </p:txBody>
      </p:sp>
      <p:sp>
        <p:nvSpPr>
          <p:cNvPr id="60436" name="Line 20"/>
          <p:cNvSpPr>
            <a:spLocks noChangeShapeType="1"/>
          </p:cNvSpPr>
          <p:nvPr/>
        </p:nvSpPr>
        <p:spPr bwMode="auto">
          <a:xfrm flipH="1">
            <a:off x="7500938" y="4062413"/>
            <a:ext cx="982662" cy="1158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A1FE71B-CDBF-43CD-9067-E2CA03EDEA15}" type="slidenum">
              <a:rPr lang="en-US"/>
              <a:pPr/>
              <a:t>39</a:t>
            </a:fld>
            <a:endParaRPr lang="en-US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0" y="427038"/>
            <a:ext cx="8351838" cy="708025"/>
          </a:xfrm>
        </p:spPr>
        <p:txBody>
          <a:bodyPr/>
          <a:lstStyle/>
          <a:p>
            <a:r>
              <a:rPr lang="en-US" sz="2800" b="0" smtClean="0"/>
              <a:t>Index Example in Three literals: </a:t>
            </a:r>
            <a:r>
              <a:rPr lang="en-US" sz="2800" b="0" smtClean="0">
                <a:cs typeface="Times New Roman" pitchFamily="18" charset="0"/>
              </a:rPr>
              <a:t>X, Y, and Z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3550" y="1395413"/>
            <a:ext cx="8482013" cy="5462587"/>
          </a:xfrm>
          <a:solidFill>
            <a:srgbClr val="FFFFFF"/>
          </a:solidFill>
        </p:spPr>
        <p:txBody>
          <a:bodyPr/>
          <a:lstStyle/>
          <a:p>
            <a:pPr marL="288925" indent="-288925">
              <a:lnSpc>
                <a:spcPct val="8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The standard order is: X, then Y, then Z</a:t>
            </a:r>
          </a:p>
          <a:p>
            <a:pPr marL="288925" indent="-288925"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latin typeface="Arial" pitchFamily="34" charset="0"/>
              <a:cs typeface="Arial" pitchFamily="34" charset="0"/>
            </a:endParaRPr>
          </a:p>
          <a:p>
            <a:pPr marL="288925" indent="-288925">
              <a:lnSpc>
                <a:spcPct val="8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With </a:t>
            </a:r>
            <a:r>
              <a:rPr lang="en-US" sz="2800" b="1" u="sng" smtClean="0">
                <a:latin typeface="Arial" pitchFamily="34" charset="0"/>
                <a:cs typeface="Arial" pitchFamily="34" charset="0"/>
              </a:rPr>
              <a:t>Index 5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= 101)</a:t>
            </a:r>
            <a:r>
              <a:rPr lang="en-US" sz="2800" b="1" baseline="-2500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marL="854075" lvl="1" indent="-274638">
              <a:lnSpc>
                <a:spcPct val="80000"/>
              </a:lnSpc>
              <a:spcBef>
                <a:spcPct val="5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As a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minterm (AND):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Complement literals</a:t>
            </a:r>
          </a:p>
          <a:p>
            <a:pPr marL="854075" lvl="1" indent="-274638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corresponding to 0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</a:t>
            </a:r>
            <a:r>
              <a:rPr lang="en-US" sz="24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5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 = XYZ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 marL="854075" lvl="1" indent="-274638">
              <a:lnSpc>
                <a:spcPct val="80000"/>
              </a:lnSpc>
              <a:spcBef>
                <a:spcPct val="5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As a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 (OR):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Complement literals</a:t>
            </a:r>
          </a:p>
          <a:p>
            <a:pPr marL="854075" lvl="1" indent="-274638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corresponding to 1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</a:t>
            </a:r>
            <a:r>
              <a:rPr lang="en-US" sz="24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5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 = X+Y+Z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 marL="854075" lvl="1" indent="-274638">
              <a:lnSpc>
                <a:spcPct val="80000"/>
              </a:lnSpc>
              <a:spcBef>
                <a:spcPct val="50000"/>
              </a:spcBef>
            </a:pP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 marL="854075" lvl="1" indent="-274638">
              <a:lnSpc>
                <a:spcPct val="80000"/>
              </a:lnSpc>
              <a:spcBef>
                <a:spcPct val="4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010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= ?</a:t>
            </a:r>
          </a:p>
          <a:p>
            <a:pPr marL="854075" lvl="1" indent="-274638">
              <a:lnSpc>
                <a:spcPct val="80000"/>
              </a:lnSpc>
              <a:spcBef>
                <a:spcPct val="4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011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= ?</a:t>
            </a:r>
          </a:p>
          <a:p>
            <a:pPr marL="854075" lvl="1" indent="-274638">
              <a:lnSpc>
                <a:spcPct val="80000"/>
              </a:lnSpc>
              <a:spcBef>
                <a:spcPct val="4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XYZ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854075" lvl="1" indent="-274638">
              <a:lnSpc>
                <a:spcPct val="80000"/>
              </a:lnSpc>
              <a:spcBef>
                <a:spcPct val="40000"/>
              </a:spcBef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X+Y+Z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8925" indent="-288925">
              <a:lnSpc>
                <a:spcPct val="80000"/>
              </a:lnSpc>
            </a:pP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45" name="Line 18"/>
          <p:cNvSpPr>
            <a:spLocks noChangeShapeType="1"/>
          </p:cNvSpPr>
          <p:nvPr/>
        </p:nvSpPr>
        <p:spPr bwMode="auto">
          <a:xfrm>
            <a:off x="5314950" y="4195763"/>
            <a:ext cx="23336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6" name="Line 19"/>
          <p:cNvSpPr>
            <a:spLocks noChangeShapeType="1"/>
          </p:cNvSpPr>
          <p:nvPr/>
        </p:nvSpPr>
        <p:spPr bwMode="auto">
          <a:xfrm>
            <a:off x="6067425" y="4173538"/>
            <a:ext cx="225425" cy="12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7" name="Line 20"/>
          <p:cNvSpPr>
            <a:spLocks noChangeShapeType="1"/>
          </p:cNvSpPr>
          <p:nvPr/>
        </p:nvSpPr>
        <p:spPr bwMode="auto">
          <a:xfrm>
            <a:off x="5522913" y="3252788"/>
            <a:ext cx="2254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48" name="AutoShape 21"/>
          <p:cNvSpPr>
            <a:spLocks noChangeArrowheads="1"/>
          </p:cNvSpPr>
          <p:nvPr/>
        </p:nvSpPr>
        <p:spPr bwMode="auto">
          <a:xfrm>
            <a:off x="6099175" y="427038"/>
            <a:ext cx="1782763" cy="163512"/>
          </a:xfrm>
          <a:prstGeom prst="rightArrow">
            <a:avLst>
              <a:gd name="adj1" fmla="val 50000"/>
              <a:gd name="adj2" fmla="val 272574"/>
            </a:avLst>
          </a:prstGeom>
          <a:solidFill>
            <a:srgbClr val="000066"/>
          </a:solidFill>
          <a:ln w="1588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449" name="Text Box 22"/>
          <p:cNvSpPr txBox="1">
            <a:spLocks noChangeArrowheads="1"/>
          </p:cNvSpPr>
          <p:nvPr/>
        </p:nvSpPr>
        <p:spPr bwMode="auto">
          <a:xfrm>
            <a:off x="6089650" y="138113"/>
            <a:ext cx="1758950" cy="41116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13716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Standard Order</a:t>
            </a:r>
          </a:p>
        </p:txBody>
      </p:sp>
      <p:sp>
        <p:nvSpPr>
          <p:cNvPr id="61450" name="Text Box 23"/>
          <p:cNvSpPr txBox="1">
            <a:spLocks noChangeArrowheads="1"/>
          </p:cNvSpPr>
          <p:nvPr/>
        </p:nvSpPr>
        <p:spPr bwMode="auto">
          <a:xfrm>
            <a:off x="3319463" y="1954213"/>
            <a:ext cx="6286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XYZ</a:t>
            </a:r>
          </a:p>
        </p:txBody>
      </p:sp>
      <p:sp>
        <p:nvSpPr>
          <p:cNvPr id="61451" name="Line 24"/>
          <p:cNvSpPr>
            <a:spLocks noChangeShapeType="1"/>
          </p:cNvSpPr>
          <p:nvPr/>
        </p:nvSpPr>
        <p:spPr bwMode="auto">
          <a:xfrm>
            <a:off x="2109788" y="6419850"/>
            <a:ext cx="23336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52" name="Line 25"/>
          <p:cNvSpPr>
            <a:spLocks noChangeShapeType="1"/>
          </p:cNvSpPr>
          <p:nvPr/>
        </p:nvSpPr>
        <p:spPr bwMode="auto">
          <a:xfrm>
            <a:off x="1774825" y="5980113"/>
            <a:ext cx="23336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53" name="Text Box 26"/>
          <p:cNvSpPr txBox="1">
            <a:spLocks noChangeArrowheads="1"/>
          </p:cNvSpPr>
          <p:nvPr/>
        </p:nvSpPr>
        <p:spPr bwMode="auto">
          <a:xfrm>
            <a:off x="7558088" y="784225"/>
            <a:ext cx="6159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LSB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F0DEBE0-47EC-498D-A3F2-087CE759321B}" type="slidenum">
              <a:rPr lang="en-US"/>
              <a:pPr/>
              <a:t>4</a:t>
            </a:fld>
            <a:endParaRPr lang="en-US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020763"/>
          </a:xfrm>
        </p:spPr>
        <p:txBody>
          <a:bodyPr/>
          <a:lstStyle/>
          <a:p>
            <a:r>
              <a:rPr lang="en-US" b="0" smtClean="0"/>
              <a:t>Binary </a:t>
            </a:r>
            <a:r>
              <a:rPr lang="en-US" smtClean="0"/>
              <a:t>literals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52550"/>
            <a:ext cx="9144000" cy="48958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 literal is a </a:t>
            </a:r>
            <a:r>
              <a:rPr lang="en-US" sz="24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binary variable </a:t>
            </a:r>
            <a:r>
              <a:rPr lang="en-US" sz="2400" dirty="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400" dirty="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its complement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therefore takes only one of two possible values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Recall from Unit 1 that these two binary values can have different names: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True/False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On/Off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Yes/No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1/</a:t>
            </a:r>
            <a:r>
              <a:rPr lang="en-US" sz="2000" dirty="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 use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(true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400" dirty="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0 (false)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here to denote these two values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literal identifier examples: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A, B, y, z, or X</a:t>
            </a:r>
            <a:r>
              <a:rPr lang="en-US" sz="20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for now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RESET, START_IT, or ADD1 later</a:t>
            </a: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6899275" y="5000625"/>
            <a:ext cx="1238250" cy="995363"/>
          </a:xfrm>
          <a:prstGeom prst="rect">
            <a:avLst/>
          </a:prstGeom>
          <a:solidFill>
            <a:srgbClr val="FFFFFF"/>
          </a:solidFill>
          <a:ln w="1588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8" name="Line 5"/>
          <p:cNvSpPr>
            <a:spLocks noChangeShapeType="1"/>
          </p:cNvSpPr>
          <p:nvPr/>
        </p:nvSpPr>
        <p:spPr bwMode="auto">
          <a:xfrm>
            <a:off x="6411913" y="5287963"/>
            <a:ext cx="50958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79" name="Line 6"/>
          <p:cNvSpPr>
            <a:spLocks noChangeShapeType="1"/>
          </p:cNvSpPr>
          <p:nvPr/>
        </p:nvSpPr>
        <p:spPr bwMode="auto">
          <a:xfrm>
            <a:off x="8161338" y="5419725"/>
            <a:ext cx="50958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0" name="Line 7"/>
          <p:cNvSpPr>
            <a:spLocks noChangeShapeType="1"/>
          </p:cNvSpPr>
          <p:nvPr/>
        </p:nvSpPr>
        <p:spPr bwMode="auto">
          <a:xfrm>
            <a:off x="6402388" y="5543550"/>
            <a:ext cx="50958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1" name="Text Box 8"/>
          <p:cNvSpPr txBox="1">
            <a:spLocks noChangeArrowheads="1"/>
          </p:cNvSpPr>
          <p:nvPr/>
        </p:nvSpPr>
        <p:spPr bwMode="auto">
          <a:xfrm>
            <a:off x="8218488" y="4960938"/>
            <a:ext cx="3365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28682" name="Text Box 9"/>
          <p:cNvSpPr txBox="1">
            <a:spLocks noChangeArrowheads="1"/>
          </p:cNvSpPr>
          <p:nvPr/>
        </p:nvSpPr>
        <p:spPr bwMode="auto">
          <a:xfrm>
            <a:off x="6043613" y="5080000"/>
            <a:ext cx="354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A</a:t>
            </a:r>
          </a:p>
        </p:txBody>
      </p:sp>
      <p:sp>
        <p:nvSpPr>
          <p:cNvPr id="28683" name="Text Box 10"/>
          <p:cNvSpPr txBox="1">
            <a:spLocks noChangeArrowheads="1"/>
          </p:cNvSpPr>
          <p:nvPr/>
        </p:nvSpPr>
        <p:spPr bwMode="auto">
          <a:xfrm>
            <a:off x="6038850" y="5332413"/>
            <a:ext cx="354013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B</a:t>
            </a:r>
          </a:p>
        </p:txBody>
      </p:sp>
      <p:sp>
        <p:nvSpPr>
          <p:cNvPr id="28684" name="Text Box 11"/>
          <p:cNvSpPr txBox="1">
            <a:spLocks noChangeArrowheads="1"/>
          </p:cNvSpPr>
          <p:nvPr/>
        </p:nvSpPr>
        <p:spPr bwMode="auto">
          <a:xfrm>
            <a:off x="7131050" y="5080000"/>
            <a:ext cx="904875" cy="762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Logic</a:t>
            </a:r>
          </a:p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Circuit</a:t>
            </a:r>
          </a:p>
        </p:txBody>
      </p:sp>
      <p:sp>
        <p:nvSpPr>
          <p:cNvPr id="28685" name="Line 12"/>
          <p:cNvSpPr>
            <a:spLocks noChangeShapeType="1"/>
          </p:cNvSpPr>
          <p:nvPr/>
        </p:nvSpPr>
        <p:spPr bwMode="auto">
          <a:xfrm>
            <a:off x="6415088" y="5857875"/>
            <a:ext cx="50958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6" name="Text Box 13"/>
          <p:cNvSpPr txBox="1">
            <a:spLocks noChangeArrowheads="1"/>
          </p:cNvSpPr>
          <p:nvPr/>
        </p:nvSpPr>
        <p:spPr bwMode="auto">
          <a:xfrm>
            <a:off x="6051550" y="5646738"/>
            <a:ext cx="38100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G</a:t>
            </a: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5524500" y="6054725"/>
            <a:ext cx="14160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Input literals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7550150" y="5997575"/>
            <a:ext cx="14795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Output literal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373063" y="5749925"/>
            <a:ext cx="56578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latin typeface="Arial" pitchFamily="34" charset="0"/>
                <a:cs typeface="Arial" pitchFamily="34" charset="0"/>
              </a:rPr>
              <a:t>More  meaningful names that describe function of literal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0476AC2-91F4-41FF-92B9-342135272DE8}" type="slidenum">
              <a:rPr lang="en-US"/>
              <a:pPr/>
              <a:t>40</a:t>
            </a:fld>
            <a:endParaRPr lang="en-US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92113"/>
            <a:ext cx="8428037" cy="754062"/>
          </a:xfrm>
        </p:spPr>
        <p:txBody>
          <a:bodyPr/>
          <a:lstStyle/>
          <a:p>
            <a:r>
              <a:rPr lang="en-US" b="0" smtClean="0"/>
              <a:t>Index Examples – Four literals</a:t>
            </a:r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5475" y="1262063"/>
            <a:ext cx="7772400" cy="5027612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Index  Binary  Minterm  Maxterm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 i       Pattern     m</a:t>
            </a:r>
            <a:r>
              <a:rPr lang="en-US" sz="2800" b="1" baseline="-16000" smtClean="0">
                <a:cs typeface="Times New Roman" pitchFamily="18" charset="0"/>
              </a:rPr>
              <a:t>i</a:t>
            </a:r>
            <a:r>
              <a:rPr lang="en-US" sz="2800" b="1" smtClean="0">
                <a:cs typeface="Times New Roman" pitchFamily="18" charset="0"/>
              </a:rPr>
              <a:t>               M</a:t>
            </a:r>
            <a:r>
              <a:rPr lang="en-US" sz="2800" b="1" baseline="-16000" smtClean="0">
                <a:cs typeface="Times New Roman" pitchFamily="18" charset="0"/>
              </a:rPr>
              <a:t>i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0       0000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1       0001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3       0011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5       0101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7       0111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10       1010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13       1101</a:t>
            </a: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15       1111           </a:t>
            </a:r>
          </a:p>
        </p:txBody>
      </p:sp>
      <p:sp>
        <p:nvSpPr>
          <p:cNvPr id="4103" name="Line 4"/>
          <p:cNvSpPr>
            <a:spLocks noChangeShapeType="1"/>
          </p:cNvSpPr>
          <p:nvPr/>
        </p:nvSpPr>
        <p:spPr bwMode="auto">
          <a:xfrm>
            <a:off x="3265488" y="2225675"/>
            <a:ext cx="1508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4" name="Line 5"/>
          <p:cNvSpPr>
            <a:spLocks noChangeShapeType="1"/>
          </p:cNvSpPr>
          <p:nvPr/>
        </p:nvSpPr>
        <p:spPr bwMode="auto">
          <a:xfrm>
            <a:off x="3479800" y="22256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5" name="Line 6"/>
          <p:cNvSpPr>
            <a:spLocks noChangeShapeType="1"/>
          </p:cNvSpPr>
          <p:nvPr/>
        </p:nvSpPr>
        <p:spPr bwMode="auto">
          <a:xfrm>
            <a:off x="3721100" y="2225675"/>
            <a:ext cx="1381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6" name="Line 7"/>
          <p:cNvSpPr>
            <a:spLocks noChangeShapeType="1"/>
          </p:cNvSpPr>
          <p:nvPr/>
        </p:nvSpPr>
        <p:spPr bwMode="auto">
          <a:xfrm>
            <a:off x="3922713" y="22256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7" name="Rectangle 8"/>
          <p:cNvSpPr>
            <a:spLocks noChangeArrowheads="1"/>
          </p:cNvSpPr>
          <p:nvPr/>
        </p:nvSpPr>
        <p:spPr bwMode="auto">
          <a:xfrm>
            <a:off x="3910013" y="2211388"/>
            <a:ext cx="3492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08" name="Rectangle 9"/>
          <p:cNvSpPr>
            <a:spLocks noChangeArrowheads="1"/>
          </p:cNvSpPr>
          <p:nvPr/>
        </p:nvSpPr>
        <p:spPr bwMode="auto">
          <a:xfrm>
            <a:off x="3708400" y="2211388"/>
            <a:ext cx="309563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09" name="Rectangle 10"/>
          <p:cNvSpPr>
            <a:spLocks noChangeArrowheads="1"/>
          </p:cNvSpPr>
          <p:nvPr/>
        </p:nvSpPr>
        <p:spPr bwMode="auto">
          <a:xfrm>
            <a:off x="3471863" y="2211388"/>
            <a:ext cx="34925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0" name="Rectangle 11"/>
          <p:cNvSpPr>
            <a:spLocks noChangeArrowheads="1"/>
          </p:cNvSpPr>
          <p:nvPr/>
        </p:nvSpPr>
        <p:spPr bwMode="auto">
          <a:xfrm>
            <a:off x="3252788" y="2211388"/>
            <a:ext cx="330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graphicFrame>
        <p:nvGraphicFramePr>
          <p:cNvPr id="4098" name="Object 12"/>
          <p:cNvGraphicFramePr>
            <a:graphicFrameLocks noChangeAspect="1"/>
          </p:cNvGraphicFramePr>
          <p:nvPr/>
        </p:nvGraphicFramePr>
        <p:xfrm>
          <a:off x="4532313" y="2290763"/>
          <a:ext cx="1752600" cy="304800"/>
        </p:xfrm>
        <a:graphic>
          <a:graphicData uri="http://schemas.openxmlformats.org/presentationml/2006/ole">
            <p:oleObj spid="_x0000_s4098" name="Equation" r:id="rId4" imgW="1752480" imgH="304560" progId="Equation.3">
              <p:embed/>
            </p:oleObj>
          </a:graphicData>
        </a:graphic>
      </p:graphicFrame>
      <p:sp>
        <p:nvSpPr>
          <p:cNvPr id="4111" name="Rectangle 13"/>
          <p:cNvSpPr>
            <a:spLocks noChangeArrowheads="1"/>
          </p:cNvSpPr>
          <p:nvPr/>
        </p:nvSpPr>
        <p:spPr bwMode="auto">
          <a:xfrm>
            <a:off x="3897313" y="2695575"/>
            <a:ext cx="3492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2" name="Rectangle 14"/>
          <p:cNvSpPr>
            <a:spLocks noChangeArrowheads="1"/>
          </p:cNvSpPr>
          <p:nvPr/>
        </p:nvSpPr>
        <p:spPr bwMode="auto">
          <a:xfrm>
            <a:off x="3695700" y="2695575"/>
            <a:ext cx="30956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3" name="Rectangle 15"/>
          <p:cNvSpPr>
            <a:spLocks noChangeArrowheads="1"/>
          </p:cNvSpPr>
          <p:nvPr/>
        </p:nvSpPr>
        <p:spPr bwMode="auto">
          <a:xfrm>
            <a:off x="3459163" y="2695575"/>
            <a:ext cx="34925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4" name="Rectangle 16"/>
          <p:cNvSpPr>
            <a:spLocks noChangeArrowheads="1"/>
          </p:cNvSpPr>
          <p:nvPr/>
        </p:nvSpPr>
        <p:spPr bwMode="auto">
          <a:xfrm>
            <a:off x="3240088" y="2695575"/>
            <a:ext cx="3302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5" name="Rectangle 17"/>
          <p:cNvSpPr>
            <a:spLocks noChangeArrowheads="1"/>
          </p:cNvSpPr>
          <p:nvPr/>
        </p:nvSpPr>
        <p:spPr bwMode="auto">
          <a:xfrm>
            <a:off x="6061075" y="3168650"/>
            <a:ext cx="1984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6" name="Rectangle 18"/>
          <p:cNvSpPr>
            <a:spLocks noChangeArrowheads="1"/>
          </p:cNvSpPr>
          <p:nvPr/>
        </p:nvSpPr>
        <p:spPr bwMode="auto">
          <a:xfrm>
            <a:off x="5573713" y="3168650"/>
            <a:ext cx="1571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7" name="Rectangle 19"/>
          <p:cNvSpPr>
            <a:spLocks noChangeArrowheads="1"/>
          </p:cNvSpPr>
          <p:nvPr/>
        </p:nvSpPr>
        <p:spPr bwMode="auto">
          <a:xfrm>
            <a:off x="5049838" y="3168650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8" name="Rectangle 20"/>
          <p:cNvSpPr>
            <a:spLocks noChangeArrowheads="1"/>
          </p:cNvSpPr>
          <p:nvPr/>
        </p:nvSpPr>
        <p:spPr bwMode="auto">
          <a:xfrm>
            <a:off x="4545013" y="3168650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19" name="Rectangle 21"/>
          <p:cNvSpPr>
            <a:spLocks noChangeArrowheads="1"/>
          </p:cNvSpPr>
          <p:nvPr/>
        </p:nvSpPr>
        <p:spPr bwMode="auto">
          <a:xfrm>
            <a:off x="5799138" y="3128963"/>
            <a:ext cx="195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0" name="Rectangle 22"/>
          <p:cNvSpPr>
            <a:spLocks noChangeArrowheads="1"/>
          </p:cNvSpPr>
          <p:nvPr/>
        </p:nvSpPr>
        <p:spPr bwMode="auto">
          <a:xfrm>
            <a:off x="5311775" y="3128963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1" name="Rectangle 23"/>
          <p:cNvSpPr>
            <a:spLocks noChangeArrowheads="1"/>
          </p:cNvSpPr>
          <p:nvPr/>
        </p:nvSpPr>
        <p:spPr bwMode="auto">
          <a:xfrm>
            <a:off x="4784725" y="3128963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2" name="Line 24"/>
          <p:cNvSpPr>
            <a:spLocks noChangeShapeType="1"/>
          </p:cNvSpPr>
          <p:nvPr/>
        </p:nvSpPr>
        <p:spPr bwMode="auto">
          <a:xfrm>
            <a:off x="3233738" y="3640138"/>
            <a:ext cx="150812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3" name="Line 25"/>
          <p:cNvSpPr>
            <a:spLocks noChangeShapeType="1"/>
          </p:cNvSpPr>
          <p:nvPr/>
        </p:nvSpPr>
        <p:spPr bwMode="auto">
          <a:xfrm>
            <a:off x="3689350" y="3640138"/>
            <a:ext cx="138113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4" name="Rectangle 26"/>
          <p:cNvSpPr>
            <a:spLocks noChangeArrowheads="1"/>
          </p:cNvSpPr>
          <p:nvPr/>
        </p:nvSpPr>
        <p:spPr bwMode="auto">
          <a:xfrm>
            <a:off x="3878263" y="3638550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5" name="Rectangle 27"/>
          <p:cNvSpPr>
            <a:spLocks noChangeArrowheads="1"/>
          </p:cNvSpPr>
          <p:nvPr/>
        </p:nvSpPr>
        <p:spPr bwMode="auto">
          <a:xfrm>
            <a:off x="3676650" y="3638550"/>
            <a:ext cx="1571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6" name="Rectangle 28"/>
          <p:cNvSpPr>
            <a:spLocks noChangeArrowheads="1"/>
          </p:cNvSpPr>
          <p:nvPr/>
        </p:nvSpPr>
        <p:spPr bwMode="auto">
          <a:xfrm>
            <a:off x="3440113" y="3638550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7" name="Rectangle 29"/>
          <p:cNvSpPr>
            <a:spLocks noChangeArrowheads="1"/>
          </p:cNvSpPr>
          <p:nvPr/>
        </p:nvSpPr>
        <p:spPr bwMode="auto">
          <a:xfrm>
            <a:off x="3221038" y="3638550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28" name="Line 30"/>
          <p:cNvSpPr>
            <a:spLocks noChangeShapeType="1"/>
          </p:cNvSpPr>
          <p:nvPr/>
        </p:nvSpPr>
        <p:spPr bwMode="auto">
          <a:xfrm>
            <a:off x="5059363" y="36480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29" name="Line 31"/>
          <p:cNvSpPr>
            <a:spLocks noChangeShapeType="1"/>
          </p:cNvSpPr>
          <p:nvPr/>
        </p:nvSpPr>
        <p:spPr bwMode="auto">
          <a:xfrm>
            <a:off x="6073775" y="36480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30" name="Rectangle 32"/>
          <p:cNvSpPr>
            <a:spLocks noChangeArrowheads="1"/>
          </p:cNvSpPr>
          <p:nvPr/>
        </p:nvSpPr>
        <p:spPr bwMode="auto">
          <a:xfrm>
            <a:off x="6061075" y="3633788"/>
            <a:ext cx="1984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1" name="Rectangle 33"/>
          <p:cNvSpPr>
            <a:spLocks noChangeArrowheads="1"/>
          </p:cNvSpPr>
          <p:nvPr/>
        </p:nvSpPr>
        <p:spPr bwMode="auto">
          <a:xfrm>
            <a:off x="5573713" y="3633788"/>
            <a:ext cx="1571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2" name="Rectangle 34"/>
          <p:cNvSpPr>
            <a:spLocks noChangeArrowheads="1"/>
          </p:cNvSpPr>
          <p:nvPr/>
        </p:nvSpPr>
        <p:spPr bwMode="auto">
          <a:xfrm>
            <a:off x="5049838" y="3633788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3" name="Rectangle 35"/>
          <p:cNvSpPr>
            <a:spLocks noChangeArrowheads="1"/>
          </p:cNvSpPr>
          <p:nvPr/>
        </p:nvSpPr>
        <p:spPr bwMode="auto">
          <a:xfrm>
            <a:off x="4545013" y="3633788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4" name="Rectangle 36"/>
          <p:cNvSpPr>
            <a:spLocks noChangeArrowheads="1"/>
          </p:cNvSpPr>
          <p:nvPr/>
        </p:nvSpPr>
        <p:spPr bwMode="auto">
          <a:xfrm>
            <a:off x="5799138" y="3594100"/>
            <a:ext cx="1952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5" name="Rectangle 37"/>
          <p:cNvSpPr>
            <a:spLocks noChangeArrowheads="1"/>
          </p:cNvSpPr>
          <p:nvPr/>
        </p:nvSpPr>
        <p:spPr bwMode="auto">
          <a:xfrm>
            <a:off x="5311775" y="3594100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6" name="Rectangle 38"/>
          <p:cNvSpPr>
            <a:spLocks noChangeArrowheads="1"/>
          </p:cNvSpPr>
          <p:nvPr/>
        </p:nvSpPr>
        <p:spPr bwMode="auto">
          <a:xfrm>
            <a:off x="4784725" y="3594100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7" name="Rectangle 39"/>
          <p:cNvSpPr>
            <a:spLocks noChangeArrowheads="1"/>
          </p:cNvSpPr>
          <p:nvPr/>
        </p:nvSpPr>
        <p:spPr bwMode="auto">
          <a:xfrm>
            <a:off x="6061075" y="4098925"/>
            <a:ext cx="1984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8" name="Rectangle 40"/>
          <p:cNvSpPr>
            <a:spLocks noChangeArrowheads="1"/>
          </p:cNvSpPr>
          <p:nvPr/>
        </p:nvSpPr>
        <p:spPr bwMode="auto">
          <a:xfrm>
            <a:off x="5573713" y="4098925"/>
            <a:ext cx="1571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39" name="Rectangle 41"/>
          <p:cNvSpPr>
            <a:spLocks noChangeArrowheads="1"/>
          </p:cNvSpPr>
          <p:nvPr/>
        </p:nvSpPr>
        <p:spPr bwMode="auto">
          <a:xfrm>
            <a:off x="5049838" y="4098925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0" name="Rectangle 42"/>
          <p:cNvSpPr>
            <a:spLocks noChangeArrowheads="1"/>
          </p:cNvSpPr>
          <p:nvPr/>
        </p:nvSpPr>
        <p:spPr bwMode="auto">
          <a:xfrm>
            <a:off x="4545013" y="4098925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1" name="Rectangle 43"/>
          <p:cNvSpPr>
            <a:spLocks noChangeArrowheads="1"/>
          </p:cNvSpPr>
          <p:nvPr/>
        </p:nvSpPr>
        <p:spPr bwMode="auto">
          <a:xfrm>
            <a:off x="5799138" y="4059238"/>
            <a:ext cx="195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2" name="Rectangle 44"/>
          <p:cNvSpPr>
            <a:spLocks noChangeArrowheads="1"/>
          </p:cNvSpPr>
          <p:nvPr/>
        </p:nvSpPr>
        <p:spPr bwMode="auto">
          <a:xfrm>
            <a:off x="5311775" y="4059238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3" name="Rectangle 45"/>
          <p:cNvSpPr>
            <a:spLocks noChangeArrowheads="1"/>
          </p:cNvSpPr>
          <p:nvPr/>
        </p:nvSpPr>
        <p:spPr bwMode="auto">
          <a:xfrm>
            <a:off x="4784725" y="4059238"/>
            <a:ext cx="1952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4" name="Line 46"/>
          <p:cNvSpPr>
            <a:spLocks noChangeShapeType="1"/>
          </p:cNvSpPr>
          <p:nvPr/>
        </p:nvSpPr>
        <p:spPr bwMode="auto">
          <a:xfrm>
            <a:off x="3467100" y="460851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5" name="Line 47"/>
          <p:cNvSpPr>
            <a:spLocks noChangeShapeType="1"/>
          </p:cNvSpPr>
          <p:nvPr/>
        </p:nvSpPr>
        <p:spPr bwMode="auto">
          <a:xfrm>
            <a:off x="3910013" y="460851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46" name="Rectangle 48"/>
          <p:cNvSpPr>
            <a:spLocks noChangeArrowheads="1"/>
          </p:cNvSpPr>
          <p:nvPr/>
        </p:nvSpPr>
        <p:spPr bwMode="auto">
          <a:xfrm>
            <a:off x="3897313" y="4581525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7" name="Rectangle 49"/>
          <p:cNvSpPr>
            <a:spLocks noChangeArrowheads="1"/>
          </p:cNvSpPr>
          <p:nvPr/>
        </p:nvSpPr>
        <p:spPr bwMode="auto">
          <a:xfrm>
            <a:off x="3695700" y="4568825"/>
            <a:ext cx="1571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8" name="Rectangle 50"/>
          <p:cNvSpPr>
            <a:spLocks noChangeArrowheads="1"/>
          </p:cNvSpPr>
          <p:nvPr/>
        </p:nvSpPr>
        <p:spPr bwMode="auto">
          <a:xfrm>
            <a:off x="3459163" y="4568825"/>
            <a:ext cx="1984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49" name="Rectangle 51"/>
          <p:cNvSpPr>
            <a:spLocks noChangeArrowheads="1"/>
          </p:cNvSpPr>
          <p:nvPr/>
        </p:nvSpPr>
        <p:spPr bwMode="auto">
          <a:xfrm>
            <a:off x="3240088" y="4568825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0" name="Line 52"/>
          <p:cNvSpPr>
            <a:spLocks noChangeShapeType="1"/>
          </p:cNvSpPr>
          <p:nvPr/>
        </p:nvSpPr>
        <p:spPr bwMode="auto">
          <a:xfrm>
            <a:off x="4557713" y="4603750"/>
            <a:ext cx="1508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1" name="Line 53"/>
          <p:cNvSpPr>
            <a:spLocks noChangeShapeType="1"/>
          </p:cNvSpPr>
          <p:nvPr/>
        </p:nvSpPr>
        <p:spPr bwMode="auto">
          <a:xfrm>
            <a:off x="5586413" y="4603750"/>
            <a:ext cx="1381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52" name="Rectangle 54"/>
          <p:cNvSpPr>
            <a:spLocks noChangeArrowheads="1"/>
          </p:cNvSpPr>
          <p:nvPr/>
        </p:nvSpPr>
        <p:spPr bwMode="auto">
          <a:xfrm>
            <a:off x="6061075" y="4564063"/>
            <a:ext cx="1984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3" name="Rectangle 55"/>
          <p:cNvSpPr>
            <a:spLocks noChangeArrowheads="1"/>
          </p:cNvSpPr>
          <p:nvPr/>
        </p:nvSpPr>
        <p:spPr bwMode="auto">
          <a:xfrm>
            <a:off x="5573713" y="4564063"/>
            <a:ext cx="1571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4" name="Rectangle 56"/>
          <p:cNvSpPr>
            <a:spLocks noChangeArrowheads="1"/>
          </p:cNvSpPr>
          <p:nvPr/>
        </p:nvSpPr>
        <p:spPr bwMode="auto">
          <a:xfrm>
            <a:off x="5049838" y="4564063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5" name="Rectangle 57"/>
          <p:cNvSpPr>
            <a:spLocks noChangeArrowheads="1"/>
          </p:cNvSpPr>
          <p:nvPr/>
        </p:nvSpPr>
        <p:spPr bwMode="auto">
          <a:xfrm>
            <a:off x="4545013" y="4564063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6" name="Rectangle 58"/>
          <p:cNvSpPr>
            <a:spLocks noChangeArrowheads="1"/>
          </p:cNvSpPr>
          <p:nvPr/>
        </p:nvSpPr>
        <p:spPr bwMode="auto">
          <a:xfrm>
            <a:off x="5799138" y="4524375"/>
            <a:ext cx="1952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7" name="Rectangle 59"/>
          <p:cNvSpPr>
            <a:spLocks noChangeArrowheads="1"/>
          </p:cNvSpPr>
          <p:nvPr/>
        </p:nvSpPr>
        <p:spPr bwMode="auto">
          <a:xfrm>
            <a:off x="5311775" y="4524375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8" name="Rectangle 60"/>
          <p:cNvSpPr>
            <a:spLocks noChangeArrowheads="1"/>
          </p:cNvSpPr>
          <p:nvPr/>
        </p:nvSpPr>
        <p:spPr bwMode="auto">
          <a:xfrm>
            <a:off x="4784725" y="4524375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59" name="Line 61"/>
          <p:cNvSpPr>
            <a:spLocks noChangeShapeType="1"/>
          </p:cNvSpPr>
          <p:nvPr/>
        </p:nvSpPr>
        <p:spPr bwMode="auto">
          <a:xfrm>
            <a:off x="3702050" y="5105400"/>
            <a:ext cx="1381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0" name="Rectangle 62"/>
          <p:cNvSpPr>
            <a:spLocks noChangeArrowheads="1"/>
          </p:cNvSpPr>
          <p:nvPr/>
        </p:nvSpPr>
        <p:spPr bwMode="auto">
          <a:xfrm>
            <a:off x="3890963" y="5027613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1" name="Rectangle 63"/>
          <p:cNvSpPr>
            <a:spLocks noChangeArrowheads="1"/>
          </p:cNvSpPr>
          <p:nvPr/>
        </p:nvSpPr>
        <p:spPr bwMode="auto">
          <a:xfrm>
            <a:off x="3452813" y="5027613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2" name="Rectangle 64"/>
          <p:cNvSpPr>
            <a:spLocks noChangeArrowheads="1"/>
          </p:cNvSpPr>
          <p:nvPr/>
        </p:nvSpPr>
        <p:spPr bwMode="auto">
          <a:xfrm>
            <a:off x="3233738" y="5027613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graphicFrame>
        <p:nvGraphicFramePr>
          <p:cNvPr id="4099" name="Object 65"/>
          <p:cNvGraphicFramePr>
            <a:graphicFrameLocks noChangeAspect="1"/>
          </p:cNvGraphicFramePr>
          <p:nvPr/>
        </p:nvGraphicFramePr>
        <p:xfrm>
          <a:off x="3227388" y="5576888"/>
          <a:ext cx="889000" cy="368300"/>
        </p:xfrm>
        <a:graphic>
          <a:graphicData uri="http://schemas.openxmlformats.org/presentationml/2006/ole">
            <p:oleObj spid="_x0000_s4099" name="Equation" r:id="rId5" imgW="888840" imgH="368280" progId="Equation.3">
              <p:embed/>
            </p:oleObj>
          </a:graphicData>
        </a:graphic>
      </p:graphicFrame>
      <p:sp>
        <p:nvSpPr>
          <p:cNvPr id="4163" name="Line 66"/>
          <p:cNvSpPr>
            <a:spLocks noChangeShapeType="1"/>
          </p:cNvSpPr>
          <p:nvPr/>
        </p:nvSpPr>
        <p:spPr bwMode="auto">
          <a:xfrm>
            <a:off x="5586413" y="3179763"/>
            <a:ext cx="138112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4" name="Line 67"/>
          <p:cNvSpPr>
            <a:spLocks noChangeShapeType="1"/>
          </p:cNvSpPr>
          <p:nvPr/>
        </p:nvSpPr>
        <p:spPr bwMode="auto">
          <a:xfrm>
            <a:off x="6073775" y="317976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5" name="Rectangle 68"/>
          <p:cNvSpPr>
            <a:spLocks noChangeArrowheads="1"/>
          </p:cNvSpPr>
          <p:nvPr/>
        </p:nvSpPr>
        <p:spPr bwMode="auto">
          <a:xfrm>
            <a:off x="6061075" y="5494338"/>
            <a:ext cx="1984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d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6" name="Rectangle 69"/>
          <p:cNvSpPr>
            <a:spLocks noChangeArrowheads="1"/>
          </p:cNvSpPr>
          <p:nvPr/>
        </p:nvSpPr>
        <p:spPr bwMode="auto">
          <a:xfrm>
            <a:off x="5573713" y="5494338"/>
            <a:ext cx="1571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7" name="Rectangle 70"/>
          <p:cNvSpPr>
            <a:spLocks noChangeArrowheads="1"/>
          </p:cNvSpPr>
          <p:nvPr/>
        </p:nvSpPr>
        <p:spPr bwMode="auto">
          <a:xfrm>
            <a:off x="5049838" y="5494338"/>
            <a:ext cx="1984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8" name="Rectangle 71"/>
          <p:cNvSpPr>
            <a:spLocks noChangeArrowheads="1"/>
          </p:cNvSpPr>
          <p:nvPr/>
        </p:nvSpPr>
        <p:spPr bwMode="auto">
          <a:xfrm>
            <a:off x="4545013" y="5494338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69" name="Rectangle 72"/>
          <p:cNvSpPr>
            <a:spLocks noChangeArrowheads="1"/>
          </p:cNvSpPr>
          <p:nvPr/>
        </p:nvSpPr>
        <p:spPr bwMode="auto">
          <a:xfrm>
            <a:off x="5799138" y="5454650"/>
            <a:ext cx="1952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0" name="Rectangle 73"/>
          <p:cNvSpPr>
            <a:spLocks noChangeArrowheads="1"/>
          </p:cNvSpPr>
          <p:nvPr/>
        </p:nvSpPr>
        <p:spPr bwMode="auto">
          <a:xfrm>
            <a:off x="5311775" y="5454650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1" name="Rectangle 74"/>
          <p:cNvSpPr>
            <a:spLocks noChangeArrowheads="1"/>
          </p:cNvSpPr>
          <p:nvPr/>
        </p:nvSpPr>
        <p:spPr bwMode="auto">
          <a:xfrm>
            <a:off x="4784725" y="5454650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2" name="Rectangle 75"/>
          <p:cNvSpPr>
            <a:spLocks noChangeArrowheads="1"/>
          </p:cNvSpPr>
          <p:nvPr/>
        </p:nvSpPr>
        <p:spPr bwMode="auto">
          <a:xfrm>
            <a:off x="5300663" y="2687638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?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3" name="Rectangle 76"/>
          <p:cNvSpPr>
            <a:spLocks noChangeArrowheads="1"/>
          </p:cNvSpPr>
          <p:nvPr/>
        </p:nvSpPr>
        <p:spPr bwMode="auto">
          <a:xfrm>
            <a:off x="3541713" y="3143250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?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4" name="Rectangle 77"/>
          <p:cNvSpPr>
            <a:spLocks noChangeArrowheads="1"/>
          </p:cNvSpPr>
          <p:nvPr/>
        </p:nvSpPr>
        <p:spPr bwMode="auto">
          <a:xfrm>
            <a:off x="3541713" y="4087813"/>
            <a:ext cx="1778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?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5" name="Rectangle 78"/>
          <p:cNvSpPr>
            <a:spLocks noChangeArrowheads="1"/>
          </p:cNvSpPr>
          <p:nvPr/>
        </p:nvSpPr>
        <p:spPr bwMode="auto">
          <a:xfrm>
            <a:off x="5357813" y="5016500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?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6" name="Rectangle 79"/>
          <p:cNvSpPr>
            <a:spLocks noChangeArrowheads="1"/>
          </p:cNvSpPr>
          <p:nvPr/>
        </p:nvSpPr>
        <p:spPr bwMode="auto">
          <a:xfrm>
            <a:off x="3689350" y="5027613"/>
            <a:ext cx="1571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4177" name="Line 80"/>
          <p:cNvSpPr>
            <a:spLocks noChangeShapeType="1"/>
          </p:cNvSpPr>
          <p:nvPr/>
        </p:nvSpPr>
        <p:spPr bwMode="auto">
          <a:xfrm>
            <a:off x="3260725" y="2692400"/>
            <a:ext cx="1508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78" name="Line 81"/>
          <p:cNvSpPr>
            <a:spLocks noChangeShapeType="1"/>
          </p:cNvSpPr>
          <p:nvPr/>
        </p:nvSpPr>
        <p:spPr bwMode="auto">
          <a:xfrm>
            <a:off x="3475038" y="2692400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79" name="Line 82"/>
          <p:cNvSpPr>
            <a:spLocks noChangeShapeType="1"/>
          </p:cNvSpPr>
          <p:nvPr/>
        </p:nvSpPr>
        <p:spPr bwMode="auto">
          <a:xfrm>
            <a:off x="3716338" y="2692400"/>
            <a:ext cx="1381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0" name="Line 83"/>
          <p:cNvSpPr>
            <a:spLocks noChangeShapeType="1"/>
          </p:cNvSpPr>
          <p:nvPr/>
        </p:nvSpPr>
        <p:spPr bwMode="auto">
          <a:xfrm>
            <a:off x="5054600" y="41179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1" name="Line 84"/>
          <p:cNvSpPr>
            <a:spLocks noChangeShapeType="1"/>
          </p:cNvSpPr>
          <p:nvPr/>
        </p:nvSpPr>
        <p:spPr bwMode="auto">
          <a:xfrm>
            <a:off x="5581650" y="4117975"/>
            <a:ext cx="138113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2" name="Line 85"/>
          <p:cNvSpPr>
            <a:spLocks noChangeShapeType="1"/>
          </p:cNvSpPr>
          <p:nvPr/>
        </p:nvSpPr>
        <p:spPr bwMode="auto">
          <a:xfrm>
            <a:off x="6069013" y="41179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3" name="Line 86"/>
          <p:cNvSpPr>
            <a:spLocks noChangeShapeType="1"/>
          </p:cNvSpPr>
          <p:nvPr/>
        </p:nvSpPr>
        <p:spPr bwMode="auto">
          <a:xfrm>
            <a:off x="4564063" y="55276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4" name="Line 87"/>
          <p:cNvSpPr>
            <a:spLocks noChangeShapeType="1"/>
          </p:cNvSpPr>
          <p:nvPr/>
        </p:nvSpPr>
        <p:spPr bwMode="auto">
          <a:xfrm>
            <a:off x="5091113" y="5527675"/>
            <a:ext cx="1381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5" name="Line 88"/>
          <p:cNvSpPr>
            <a:spLocks noChangeShapeType="1"/>
          </p:cNvSpPr>
          <p:nvPr/>
        </p:nvSpPr>
        <p:spPr bwMode="auto">
          <a:xfrm>
            <a:off x="5578475" y="5527675"/>
            <a:ext cx="17780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6" name="Line 89"/>
          <p:cNvSpPr>
            <a:spLocks noChangeShapeType="1"/>
          </p:cNvSpPr>
          <p:nvPr/>
        </p:nvSpPr>
        <p:spPr bwMode="auto">
          <a:xfrm>
            <a:off x="6088063" y="5522913"/>
            <a:ext cx="17780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87" name="Text Box 90"/>
          <p:cNvSpPr txBox="1">
            <a:spLocks noChangeArrowheads="1"/>
          </p:cNvSpPr>
          <p:nvPr/>
        </p:nvSpPr>
        <p:spPr bwMode="auto">
          <a:xfrm>
            <a:off x="6934200" y="2119313"/>
            <a:ext cx="1965325" cy="965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Verify using</a:t>
            </a:r>
          </a:p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DeMorgan’s</a:t>
            </a:r>
          </a:p>
        </p:txBody>
      </p:sp>
      <p:sp>
        <p:nvSpPr>
          <p:cNvPr id="4188" name="Text Box 91"/>
          <p:cNvSpPr txBox="1">
            <a:spLocks noChangeArrowheads="1"/>
          </p:cNvSpPr>
          <p:nvPr/>
        </p:nvSpPr>
        <p:spPr bwMode="auto">
          <a:xfrm>
            <a:off x="1808163" y="5900738"/>
            <a:ext cx="9080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a b c d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F765DA7-201C-489F-AB6C-8F4049C9C99A}" type="slidenum">
              <a:rPr lang="en-US"/>
              <a:pPr/>
              <a:t>41</a:t>
            </a:fld>
            <a:endParaRPr lang="en-US"/>
          </a:p>
        </p:txBody>
      </p:sp>
      <p:sp>
        <p:nvSpPr>
          <p:cNvPr id="62467" name="Rectangle 220"/>
          <p:cNvSpPr>
            <a:spLocks noChangeArrowheads="1"/>
          </p:cNvSpPr>
          <p:nvPr/>
        </p:nvSpPr>
        <p:spPr bwMode="auto">
          <a:xfrm>
            <a:off x="1752600" y="64928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24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US" sz="280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2468" name="Rectangle 221"/>
          <p:cNvSpPr>
            <a:spLocks noGrp="1" noChangeArrowheads="1"/>
          </p:cNvSpPr>
          <p:nvPr>
            <p:ph type="title"/>
          </p:nvPr>
        </p:nvSpPr>
        <p:spPr>
          <a:xfrm>
            <a:off x="231775" y="258763"/>
            <a:ext cx="7772400" cy="754062"/>
          </a:xfrm>
        </p:spPr>
        <p:txBody>
          <a:bodyPr/>
          <a:lstStyle/>
          <a:p>
            <a:r>
              <a:rPr lang="en-US" sz="2800" b="0" smtClean="0">
                <a:solidFill>
                  <a:srgbClr val="FF0000"/>
                </a:solidFill>
              </a:rPr>
              <a:t>Minterm Function Example: 3 Variables XYZ</a:t>
            </a:r>
          </a:p>
        </p:txBody>
      </p:sp>
      <p:sp>
        <p:nvSpPr>
          <p:cNvPr id="62469" name="Rectangle 222"/>
          <p:cNvSpPr>
            <a:spLocks noGrp="1" noChangeArrowheads="1"/>
          </p:cNvSpPr>
          <p:nvPr>
            <p:ph type="body" idx="1"/>
          </p:nvPr>
        </p:nvSpPr>
        <p:spPr>
          <a:xfrm>
            <a:off x="174625" y="1320800"/>
            <a:ext cx="8969375" cy="5537200"/>
          </a:xfrm>
        </p:spPr>
        <p:txBody>
          <a:bodyPr/>
          <a:lstStyle/>
          <a:p>
            <a:pPr>
              <a:spcBef>
                <a:spcPct val="10000"/>
              </a:spcBef>
            </a:pPr>
            <a:r>
              <a:rPr lang="en-US" b="1" smtClean="0">
                <a:cs typeface="Times New Roman" pitchFamily="18" charset="0"/>
              </a:rPr>
              <a:t>Truth Table for the Function </a:t>
            </a:r>
            <a:r>
              <a:rPr lang="en-US" b="1" smtClean="0">
                <a:solidFill>
                  <a:srgbClr val="FF0000"/>
                </a:solidFill>
                <a:cs typeface="Times New Roman" pitchFamily="18" charset="0"/>
              </a:rPr>
              <a:t>F</a:t>
            </a:r>
            <a:r>
              <a:rPr lang="en-US" b="1" baseline="-16000" smtClean="0">
                <a:solidFill>
                  <a:srgbClr val="FF0000"/>
                </a:solidFill>
                <a:cs typeface="Times New Roman" pitchFamily="18" charset="0"/>
              </a:rPr>
              <a:t>1</a:t>
            </a:r>
            <a:r>
              <a:rPr lang="en-US" b="1" smtClean="0">
                <a:cs typeface="Times New Roman" pitchFamily="18" charset="0"/>
              </a:rPr>
              <a:t> = </a:t>
            </a:r>
            <a:r>
              <a:rPr lang="en-US" b="1" smtClean="0">
                <a:solidFill>
                  <a:srgbClr val="A50021"/>
                </a:solidFill>
                <a:cs typeface="Times New Roman" pitchFamily="18" charset="0"/>
              </a:rPr>
              <a:t>m</a:t>
            </a:r>
            <a:r>
              <a:rPr lang="en-US" b="1" baseline="-16000" smtClean="0">
                <a:solidFill>
                  <a:srgbClr val="A50021"/>
                </a:solidFill>
                <a:cs typeface="Times New Roman" pitchFamily="18" charset="0"/>
              </a:rPr>
              <a:t>1</a:t>
            </a:r>
            <a:r>
              <a:rPr lang="en-US" b="1" smtClean="0">
                <a:cs typeface="Times New Roman" pitchFamily="18" charset="0"/>
              </a:rPr>
              <a:t> + </a:t>
            </a:r>
            <a:r>
              <a:rPr lang="en-US" b="1" smtClean="0">
                <a:solidFill>
                  <a:srgbClr val="008000"/>
                </a:solidFill>
                <a:cs typeface="Times New Roman" pitchFamily="18" charset="0"/>
              </a:rPr>
              <a:t>m</a:t>
            </a:r>
            <a:r>
              <a:rPr lang="en-US" b="1" baseline="-16000" smtClean="0">
                <a:solidFill>
                  <a:srgbClr val="008000"/>
                </a:solidFill>
                <a:cs typeface="Times New Roman" pitchFamily="18" charset="0"/>
              </a:rPr>
              <a:t>4</a:t>
            </a:r>
            <a:r>
              <a:rPr lang="en-US" b="1" smtClean="0">
                <a:cs typeface="Times New Roman" pitchFamily="18" charset="0"/>
              </a:rPr>
              <a:t> + </a:t>
            </a:r>
            <a:r>
              <a:rPr lang="en-US" b="1" smtClean="0">
                <a:solidFill>
                  <a:srgbClr val="6600FF"/>
                </a:solidFill>
                <a:cs typeface="Times New Roman" pitchFamily="18" charset="0"/>
              </a:rPr>
              <a:t>m</a:t>
            </a:r>
            <a:r>
              <a:rPr lang="en-US" b="1" baseline="-16000" smtClean="0">
                <a:solidFill>
                  <a:srgbClr val="6600FF"/>
                </a:solidFill>
                <a:cs typeface="Times New Roman" pitchFamily="18" charset="0"/>
              </a:rPr>
              <a:t>7</a:t>
            </a:r>
            <a:r>
              <a:rPr lang="en-US" b="1" baseline="-16000" smtClean="0">
                <a:cs typeface="Times New Roman" pitchFamily="18" charset="0"/>
              </a:rPr>
              <a:t> </a:t>
            </a: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b="1" smtClean="0">
                <a:solidFill>
                  <a:srgbClr val="FF0000"/>
                </a:solidFill>
                <a:cs typeface="Times New Roman" pitchFamily="18" charset="0"/>
              </a:rPr>
              <a:t>   F1</a:t>
            </a:r>
            <a:r>
              <a:rPr lang="en-US" b="1" smtClean="0">
                <a:cs typeface="Times New Roman" pitchFamily="18" charset="0"/>
              </a:rPr>
              <a:t> = </a:t>
            </a:r>
            <a:r>
              <a:rPr lang="en-US" b="1" smtClean="0">
                <a:solidFill>
                  <a:srgbClr val="A50021"/>
                </a:solidFill>
                <a:cs typeface="Times New Roman" pitchFamily="18" charset="0"/>
              </a:rPr>
              <a:t>x</a:t>
            </a:r>
            <a:r>
              <a:rPr lang="en-US" b="1" smtClean="0">
                <a:solidFill>
                  <a:srgbClr val="A50021"/>
                </a:solidFill>
                <a:cs typeface="Times New Roman" pitchFamily="18" charset="0"/>
                <a:sym typeface="Symbol" pitchFamily="18" charset="2"/>
              </a:rPr>
              <a:t>  </a:t>
            </a:r>
            <a:r>
              <a:rPr lang="en-US" b="1" smtClean="0">
                <a:solidFill>
                  <a:srgbClr val="A50021"/>
                </a:solidFill>
                <a:cs typeface="Times New Roman" pitchFamily="18" charset="0"/>
              </a:rPr>
              <a:t>y  z</a:t>
            </a:r>
            <a:r>
              <a:rPr lang="en-US" b="1" smtClean="0">
                <a:cs typeface="Times New Roman" pitchFamily="18" charset="0"/>
              </a:rPr>
              <a:t> + </a:t>
            </a:r>
            <a:r>
              <a:rPr lang="en-US" b="1" smtClean="0">
                <a:solidFill>
                  <a:srgbClr val="008000"/>
                </a:solidFill>
                <a:cs typeface="Times New Roman" pitchFamily="18" charset="0"/>
              </a:rPr>
              <a:t>x  y </a:t>
            </a:r>
            <a:r>
              <a:rPr lang="en-US" b="1" smtClean="0">
                <a:solidFill>
                  <a:srgbClr val="008000"/>
                </a:solidFill>
                <a:cs typeface="Times New Roman" pitchFamily="18" charset="0"/>
                <a:sym typeface="Symbol" pitchFamily="18" charset="2"/>
              </a:rPr>
              <a:t> </a:t>
            </a:r>
            <a:r>
              <a:rPr lang="en-US" b="1" smtClean="0">
                <a:solidFill>
                  <a:srgbClr val="008000"/>
                </a:solidFill>
                <a:cs typeface="Times New Roman" pitchFamily="18" charset="0"/>
              </a:rPr>
              <a:t>z</a:t>
            </a:r>
            <a:r>
              <a:rPr lang="en-US" b="1" smtClean="0">
                <a:cs typeface="Times New Roman" pitchFamily="18" charset="0"/>
              </a:rPr>
              <a:t>  + </a:t>
            </a:r>
            <a:r>
              <a:rPr lang="en-US" b="1" smtClean="0">
                <a:solidFill>
                  <a:srgbClr val="6600FF"/>
                </a:solidFill>
                <a:cs typeface="Times New Roman" pitchFamily="18" charset="0"/>
              </a:rPr>
              <a:t>x  y  z</a:t>
            </a:r>
            <a:endParaRPr lang="en-US" smtClean="0">
              <a:solidFill>
                <a:srgbClr val="6600FF"/>
              </a:solidFill>
            </a:endParaRPr>
          </a:p>
        </p:txBody>
      </p:sp>
      <p:sp>
        <p:nvSpPr>
          <p:cNvPr id="62470" name="Line 223"/>
          <p:cNvSpPr>
            <a:spLocks noChangeShapeType="1"/>
          </p:cNvSpPr>
          <p:nvPr/>
        </p:nvSpPr>
        <p:spPr bwMode="auto">
          <a:xfrm>
            <a:off x="1865313" y="2046288"/>
            <a:ext cx="2667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1" name="Line 224"/>
          <p:cNvSpPr>
            <a:spLocks noChangeShapeType="1"/>
          </p:cNvSpPr>
          <p:nvPr/>
        </p:nvSpPr>
        <p:spPr bwMode="auto">
          <a:xfrm>
            <a:off x="1423988" y="2033588"/>
            <a:ext cx="266700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2" name="Line 225"/>
          <p:cNvSpPr>
            <a:spLocks noChangeShapeType="1"/>
          </p:cNvSpPr>
          <p:nvPr/>
        </p:nvSpPr>
        <p:spPr bwMode="auto">
          <a:xfrm>
            <a:off x="3297238" y="2047875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3" name="Line 226"/>
          <p:cNvSpPr>
            <a:spLocks noChangeShapeType="1"/>
          </p:cNvSpPr>
          <p:nvPr/>
        </p:nvSpPr>
        <p:spPr bwMode="auto">
          <a:xfrm>
            <a:off x="3705225" y="2057400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474" name="Rectangle 228"/>
          <p:cNvSpPr>
            <a:spLocks noChangeArrowheads="1"/>
          </p:cNvSpPr>
          <p:nvPr/>
        </p:nvSpPr>
        <p:spPr bwMode="auto">
          <a:xfrm>
            <a:off x="7142163" y="6562725"/>
            <a:ext cx="1122362" cy="295275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2475" name="Group 227"/>
          <p:cNvGrpSpPr>
            <a:grpSpLocks/>
          </p:cNvGrpSpPr>
          <p:nvPr/>
        </p:nvGrpSpPr>
        <p:grpSpPr bwMode="auto">
          <a:xfrm>
            <a:off x="3430588" y="2501900"/>
            <a:ext cx="5330825" cy="4194175"/>
            <a:chOff x="1789" y="1678"/>
            <a:chExt cx="3358" cy="2642"/>
          </a:xfrm>
        </p:grpSpPr>
        <p:sp>
          <p:nvSpPr>
            <p:cNvPr id="62487" name="Rectangle 3"/>
            <p:cNvSpPr>
              <a:spLocks noChangeArrowheads="1"/>
            </p:cNvSpPr>
            <p:nvPr/>
          </p:nvSpPr>
          <p:spPr bwMode="auto">
            <a:xfrm>
              <a:off x="1880" y="1688"/>
              <a:ext cx="37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x y z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88" name="Rectangle 4"/>
            <p:cNvSpPr>
              <a:spLocks noChangeArrowheads="1"/>
            </p:cNvSpPr>
            <p:nvPr/>
          </p:nvSpPr>
          <p:spPr bwMode="auto">
            <a:xfrm>
              <a:off x="2302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89" name="Rectangle 5"/>
            <p:cNvSpPr>
              <a:spLocks noChangeArrowheads="1"/>
            </p:cNvSpPr>
            <p:nvPr/>
          </p:nvSpPr>
          <p:spPr bwMode="auto">
            <a:xfrm>
              <a:off x="2438" y="1688"/>
              <a:ext cx="4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index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0" name="Rectangle 6"/>
            <p:cNvSpPr>
              <a:spLocks noChangeArrowheads="1"/>
            </p:cNvSpPr>
            <p:nvPr/>
          </p:nvSpPr>
          <p:spPr bwMode="auto">
            <a:xfrm>
              <a:off x="2941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1" name="Rectangle 7"/>
            <p:cNvSpPr>
              <a:spLocks noChangeArrowheads="1"/>
            </p:cNvSpPr>
            <p:nvPr/>
          </p:nvSpPr>
          <p:spPr bwMode="auto">
            <a:xfrm>
              <a:off x="3050" y="1688"/>
              <a:ext cx="22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m</a:t>
              </a:r>
              <a:r>
                <a:rPr lang="en-US" sz="2400" baseline="-25000">
                  <a:solidFill>
                    <a:srgbClr val="A50021"/>
                  </a:solidFill>
                  <a:cs typeface="Times New Roman" pitchFamily="18" charset="0"/>
                </a:rPr>
                <a:t>1</a:t>
              </a:r>
            </a:p>
          </p:txBody>
        </p:sp>
        <p:sp>
          <p:nvSpPr>
            <p:cNvPr id="62492" name="Rectangle 8"/>
            <p:cNvSpPr>
              <a:spLocks noChangeArrowheads="1"/>
            </p:cNvSpPr>
            <p:nvPr/>
          </p:nvSpPr>
          <p:spPr bwMode="auto">
            <a:xfrm>
              <a:off x="3335" y="1688"/>
              <a:ext cx="4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3" name="Rectangle 9"/>
            <p:cNvSpPr>
              <a:spLocks noChangeArrowheads="1"/>
            </p:cNvSpPr>
            <p:nvPr/>
          </p:nvSpPr>
          <p:spPr bwMode="auto">
            <a:xfrm>
              <a:off x="3448" y="1688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4" name="Rectangle 10"/>
            <p:cNvSpPr>
              <a:spLocks noChangeArrowheads="1"/>
            </p:cNvSpPr>
            <p:nvPr/>
          </p:nvSpPr>
          <p:spPr bwMode="auto">
            <a:xfrm>
              <a:off x="3571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5" name="Rectangle 11"/>
            <p:cNvSpPr>
              <a:spLocks noChangeArrowheads="1"/>
            </p:cNvSpPr>
            <p:nvPr/>
          </p:nvSpPr>
          <p:spPr bwMode="auto">
            <a:xfrm>
              <a:off x="3673" y="1688"/>
              <a:ext cx="22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m</a:t>
              </a:r>
              <a:r>
                <a:rPr lang="en-US" sz="2400" baseline="-25000">
                  <a:solidFill>
                    <a:srgbClr val="008000"/>
                  </a:solidFill>
                  <a:cs typeface="Times New Roman" pitchFamily="18" charset="0"/>
                </a:rPr>
                <a:t>4</a:t>
              </a:r>
            </a:p>
          </p:txBody>
        </p:sp>
        <p:sp>
          <p:nvSpPr>
            <p:cNvPr id="62496" name="Rectangle 12"/>
            <p:cNvSpPr>
              <a:spLocks noChangeArrowheads="1"/>
            </p:cNvSpPr>
            <p:nvPr/>
          </p:nvSpPr>
          <p:spPr bwMode="auto">
            <a:xfrm>
              <a:off x="3957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7" name="Rectangle 13"/>
            <p:cNvSpPr>
              <a:spLocks noChangeArrowheads="1"/>
            </p:cNvSpPr>
            <p:nvPr/>
          </p:nvSpPr>
          <p:spPr bwMode="auto">
            <a:xfrm>
              <a:off x="4065" y="1688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8" name="Rectangle 14"/>
            <p:cNvSpPr>
              <a:spLocks noChangeArrowheads="1"/>
            </p:cNvSpPr>
            <p:nvPr/>
          </p:nvSpPr>
          <p:spPr bwMode="auto">
            <a:xfrm>
              <a:off x="4188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499" name="Rectangle 15"/>
            <p:cNvSpPr>
              <a:spLocks noChangeArrowheads="1"/>
            </p:cNvSpPr>
            <p:nvPr/>
          </p:nvSpPr>
          <p:spPr bwMode="auto">
            <a:xfrm>
              <a:off x="4294" y="1688"/>
              <a:ext cx="22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m</a:t>
              </a:r>
              <a:r>
                <a:rPr lang="en-US" sz="2400" baseline="-25000">
                  <a:solidFill>
                    <a:srgbClr val="6600FF"/>
                  </a:solidFill>
                  <a:cs typeface="Times New Roman" pitchFamily="18" charset="0"/>
                </a:rPr>
                <a:t>7</a:t>
              </a:r>
            </a:p>
          </p:txBody>
        </p:sp>
        <p:sp>
          <p:nvSpPr>
            <p:cNvPr id="62500" name="Rectangle 16"/>
            <p:cNvSpPr>
              <a:spLocks noChangeArrowheads="1"/>
            </p:cNvSpPr>
            <p:nvPr/>
          </p:nvSpPr>
          <p:spPr bwMode="auto">
            <a:xfrm>
              <a:off x="4578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01" name="Rectangle 17"/>
            <p:cNvSpPr>
              <a:spLocks noChangeArrowheads="1"/>
            </p:cNvSpPr>
            <p:nvPr/>
          </p:nvSpPr>
          <p:spPr bwMode="auto">
            <a:xfrm>
              <a:off x="4682" y="1688"/>
              <a:ext cx="33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F</a:t>
              </a:r>
              <a:r>
                <a:rPr lang="en-US" sz="2400" baseline="-25000">
                  <a:solidFill>
                    <a:srgbClr val="000000"/>
                  </a:solidFill>
                  <a:cs typeface="Times New Roman" pitchFamily="18" charset="0"/>
                </a:rPr>
                <a:t>1</a:t>
              </a:r>
            </a:p>
          </p:txBody>
        </p:sp>
        <p:sp>
          <p:nvSpPr>
            <p:cNvPr id="62502" name="Rectangle 18"/>
            <p:cNvSpPr>
              <a:spLocks noChangeArrowheads="1"/>
            </p:cNvSpPr>
            <p:nvPr/>
          </p:nvSpPr>
          <p:spPr bwMode="auto">
            <a:xfrm>
              <a:off x="5097" y="168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03" name="Rectangle 19"/>
            <p:cNvSpPr>
              <a:spLocks noChangeArrowheads="1"/>
            </p:cNvSpPr>
            <p:nvPr/>
          </p:nvSpPr>
          <p:spPr bwMode="auto">
            <a:xfrm>
              <a:off x="2386" y="1678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04" name="Line 20"/>
            <p:cNvSpPr>
              <a:spLocks noChangeShapeType="1"/>
            </p:cNvSpPr>
            <p:nvPr/>
          </p:nvSpPr>
          <p:spPr bwMode="auto">
            <a:xfrm>
              <a:off x="2386" y="1678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05" name="Rectangle 21"/>
            <p:cNvSpPr>
              <a:spLocks noChangeArrowheads="1"/>
            </p:cNvSpPr>
            <p:nvPr/>
          </p:nvSpPr>
          <p:spPr bwMode="auto">
            <a:xfrm>
              <a:off x="2982" y="1678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06" name="Line 22"/>
            <p:cNvSpPr>
              <a:spLocks noChangeShapeType="1"/>
            </p:cNvSpPr>
            <p:nvPr/>
          </p:nvSpPr>
          <p:spPr bwMode="auto">
            <a:xfrm>
              <a:off x="2982" y="1678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07" name="Rectangle 23"/>
            <p:cNvSpPr>
              <a:spLocks noChangeArrowheads="1"/>
            </p:cNvSpPr>
            <p:nvPr/>
          </p:nvSpPr>
          <p:spPr bwMode="auto">
            <a:xfrm>
              <a:off x="1876" y="1992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0 0 0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08" name="Rectangle 24"/>
            <p:cNvSpPr>
              <a:spLocks noChangeArrowheads="1"/>
            </p:cNvSpPr>
            <p:nvPr/>
          </p:nvSpPr>
          <p:spPr bwMode="auto">
            <a:xfrm>
              <a:off x="2306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09" name="Rectangle 25"/>
            <p:cNvSpPr>
              <a:spLocks noChangeArrowheads="1"/>
            </p:cNvSpPr>
            <p:nvPr/>
          </p:nvSpPr>
          <p:spPr bwMode="auto">
            <a:xfrm>
              <a:off x="2634" y="1992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0" name="Rectangle 26"/>
            <p:cNvSpPr>
              <a:spLocks noChangeArrowheads="1"/>
            </p:cNvSpPr>
            <p:nvPr/>
          </p:nvSpPr>
          <p:spPr bwMode="auto">
            <a:xfrm>
              <a:off x="2742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1" name="Rectangle 27"/>
            <p:cNvSpPr>
              <a:spLocks noChangeArrowheads="1"/>
            </p:cNvSpPr>
            <p:nvPr/>
          </p:nvSpPr>
          <p:spPr bwMode="auto">
            <a:xfrm>
              <a:off x="3138" y="1992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2" name="Rectangle 28"/>
            <p:cNvSpPr>
              <a:spLocks noChangeArrowheads="1"/>
            </p:cNvSpPr>
            <p:nvPr/>
          </p:nvSpPr>
          <p:spPr bwMode="auto">
            <a:xfrm>
              <a:off x="3246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3" name="Rectangle 29"/>
            <p:cNvSpPr>
              <a:spLocks noChangeArrowheads="1"/>
            </p:cNvSpPr>
            <p:nvPr/>
          </p:nvSpPr>
          <p:spPr bwMode="auto">
            <a:xfrm>
              <a:off x="3448" y="1992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4" name="Rectangle 30"/>
            <p:cNvSpPr>
              <a:spLocks noChangeArrowheads="1"/>
            </p:cNvSpPr>
            <p:nvPr/>
          </p:nvSpPr>
          <p:spPr bwMode="auto">
            <a:xfrm>
              <a:off x="3571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5" name="Rectangle 31"/>
            <p:cNvSpPr>
              <a:spLocks noChangeArrowheads="1"/>
            </p:cNvSpPr>
            <p:nvPr/>
          </p:nvSpPr>
          <p:spPr bwMode="auto">
            <a:xfrm>
              <a:off x="3760" y="1992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6" name="Rectangle 32"/>
            <p:cNvSpPr>
              <a:spLocks noChangeArrowheads="1"/>
            </p:cNvSpPr>
            <p:nvPr/>
          </p:nvSpPr>
          <p:spPr bwMode="auto">
            <a:xfrm>
              <a:off x="3868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7" name="Rectangle 33"/>
            <p:cNvSpPr>
              <a:spLocks noChangeArrowheads="1"/>
            </p:cNvSpPr>
            <p:nvPr/>
          </p:nvSpPr>
          <p:spPr bwMode="auto">
            <a:xfrm>
              <a:off x="4065" y="1992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8" name="Rectangle 34"/>
            <p:cNvSpPr>
              <a:spLocks noChangeArrowheads="1"/>
            </p:cNvSpPr>
            <p:nvPr/>
          </p:nvSpPr>
          <p:spPr bwMode="auto">
            <a:xfrm>
              <a:off x="4188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19" name="Rectangle 35"/>
            <p:cNvSpPr>
              <a:spLocks noChangeArrowheads="1"/>
            </p:cNvSpPr>
            <p:nvPr/>
          </p:nvSpPr>
          <p:spPr bwMode="auto">
            <a:xfrm>
              <a:off x="4381" y="1992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20" name="Rectangle 36"/>
            <p:cNvSpPr>
              <a:spLocks noChangeArrowheads="1"/>
            </p:cNvSpPr>
            <p:nvPr/>
          </p:nvSpPr>
          <p:spPr bwMode="auto">
            <a:xfrm>
              <a:off x="4489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21" name="Rectangle 37"/>
            <p:cNvSpPr>
              <a:spLocks noChangeArrowheads="1"/>
            </p:cNvSpPr>
            <p:nvPr/>
          </p:nvSpPr>
          <p:spPr bwMode="auto">
            <a:xfrm>
              <a:off x="4747" y="1992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22" name="Rectangle 38"/>
            <p:cNvSpPr>
              <a:spLocks noChangeArrowheads="1"/>
            </p:cNvSpPr>
            <p:nvPr/>
          </p:nvSpPr>
          <p:spPr bwMode="auto">
            <a:xfrm>
              <a:off x="5032" y="1992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23" name="Rectangle 39"/>
            <p:cNvSpPr>
              <a:spLocks noChangeArrowheads="1"/>
            </p:cNvSpPr>
            <p:nvPr/>
          </p:nvSpPr>
          <p:spPr bwMode="auto">
            <a:xfrm>
              <a:off x="1789" y="1970"/>
              <a:ext cx="597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4" name="Line 40"/>
            <p:cNvSpPr>
              <a:spLocks noChangeShapeType="1"/>
            </p:cNvSpPr>
            <p:nvPr/>
          </p:nvSpPr>
          <p:spPr bwMode="auto">
            <a:xfrm>
              <a:off x="1789" y="1970"/>
              <a:ext cx="59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5" name="Rectangle 41"/>
            <p:cNvSpPr>
              <a:spLocks noChangeArrowheads="1"/>
            </p:cNvSpPr>
            <p:nvPr/>
          </p:nvSpPr>
          <p:spPr bwMode="auto">
            <a:xfrm>
              <a:off x="2386" y="1970"/>
              <a:ext cx="12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6" name="Line 42"/>
            <p:cNvSpPr>
              <a:spLocks noChangeShapeType="1"/>
            </p:cNvSpPr>
            <p:nvPr/>
          </p:nvSpPr>
          <p:spPr bwMode="auto">
            <a:xfrm>
              <a:off x="2386" y="197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7" name="Line 43"/>
            <p:cNvSpPr>
              <a:spLocks noChangeShapeType="1"/>
            </p:cNvSpPr>
            <p:nvPr/>
          </p:nvSpPr>
          <p:spPr bwMode="auto">
            <a:xfrm>
              <a:off x="2386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8" name="Rectangle 44"/>
            <p:cNvSpPr>
              <a:spLocks noChangeArrowheads="1"/>
            </p:cNvSpPr>
            <p:nvPr/>
          </p:nvSpPr>
          <p:spPr bwMode="auto">
            <a:xfrm>
              <a:off x="2398" y="1970"/>
              <a:ext cx="584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29" name="Line 45"/>
            <p:cNvSpPr>
              <a:spLocks noChangeShapeType="1"/>
            </p:cNvSpPr>
            <p:nvPr/>
          </p:nvSpPr>
          <p:spPr bwMode="auto">
            <a:xfrm>
              <a:off x="2398" y="1970"/>
              <a:ext cx="5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0" name="Rectangle 46"/>
            <p:cNvSpPr>
              <a:spLocks noChangeArrowheads="1"/>
            </p:cNvSpPr>
            <p:nvPr/>
          </p:nvSpPr>
          <p:spPr bwMode="auto">
            <a:xfrm>
              <a:off x="2982" y="1970"/>
              <a:ext cx="13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1" name="Line 47"/>
            <p:cNvSpPr>
              <a:spLocks noChangeShapeType="1"/>
            </p:cNvSpPr>
            <p:nvPr/>
          </p:nvSpPr>
          <p:spPr bwMode="auto">
            <a:xfrm>
              <a:off x="2982" y="1970"/>
              <a:ext cx="1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2" name="Line 48"/>
            <p:cNvSpPr>
              <a:spLocks noChangeShapeType="1"/>
            </p:cNvSpPr>
            <p:nvPr/>
          </p:nvSpPr>
          <p:spPr bwMode="auto">
            <a:xfrm>
              <a:off x="2982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3" name="Rectangle 49"/>
            <p:cNvSpPr>
              <a:spLocks noChangeArrowheads="1"/>
            </p:cNvSpPr>
            <p:nvPr/>
          </p:nvSpPr>
          <p:spPr bwMode="auto">
            <a:xfrm>
              <a:off x="2995" y="1970"/>
              <a:ext cx="399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4" name="Line 50"/>
            <p:cNvSpPr>
              <a:spLocks noChangeShapeType="1"/>
            </p:cNvSpPr>
            <p:nvPr/>
          </p:nvSpPr>
          <p:spPr bwMode="auto">
            <a:xfrm>
              <a:off x="2995" y="1970"/>
              <a:ext cx="39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5" name="Rectangle 51"/>
            <p:cNvSpPr>
              <a:spLocks noChangeArrowheads="1"/>
            </p:cNvSpPr>
            <p:nvPr/>
          </p:nvSpPr>
          <p:spPr bwMode="auto">
            <a:xfrm>
              <a:off x="3394" y="1970"/>
              <a:ext cx="12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6" name="Line 52"/>
            <p:cNvSpPr>
              <a:spLocks noChangeShapeType="1"/>
            </p:cNvSpPr>
            <p:nvPr/>
          </p:nvSpPr>
          <p:spPr bwMode="auto">
            <a:xfrm>
              <a:off x="3394" y="197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7" name="Line 53"/>
            <p:cNvSpPr>
              <a:spLocks noChangeShapeType="1"/>
            </p:cNvSpPr>
            <p:nvPr/>
          </p:nvSpPr>
          <p:spPr bwMode="auto">
            <a:xfrm>
              <a:off x="3394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8" name="Rectangle 54"/>
            <p:cNvSpPr>
              <a:spLocks noChangeArrowheads="1"/>
            </p:cNvSpPr>
            <p:nvPr/>
          </p:nvSpPr>
          <p:spPr bwMode="auto">
            <a:xfrm>
              <a:off x="3406" y="1970"/>
              <a:ext cx="211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39" name="Line 55"/>
            <p:cNvSpPr>
              <a:spLocks noChangeShapeType="1"/>
            </p:cNvSpPr>
            <p:nvPr/>
          </p:nvSpPr>
          <p:spPr bwMode="auto">
            <a:xfrm>
              <a:off x="3406" y="1970"/>
              <a:ext cx="2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0" name="Rectangle 56"/>
            <p:cNvSpPr>
              <a:spLocks noChangeArrowheads="1"/>
            </p:cNvSpPr>
            <p:nvPr/>
          </p:nvSpPr>
          <p:spPr bwMode="auto">
            <a:xfrm>
              <a:off x="3617" y="1970"/>
              <a:ext cx="12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1" name="Line 57"/>
            <p:cNvSpPr>
              <a:spLocks noChangeShapeType="1"/>
            </p:cNvSpPr>
            <p:nvPr/>
          </p:nvSpPr>
          <p:spPr bwMode="auto">
            <a:xfrm>
              <a:off x="3617" y="197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2" name="Line 58"/>
            <p:cNvSpPr>
              <a:spLocks noChangeShapeType="1"/>
            </p:cNvSpPr>
            <p:nvPr/>
          </p:nvSpPr>
          <p:spPr bwMode="auto">
            <a:xfrm>
              <a:off x="3617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3" name="Rectangle 59"/>
            <p:cNvSpPr>
              <a:spLocks noChangeArrowheads="1"/>
            </p:cNvSpPr>
            <p:nvPr/>
          </p:nvSpPr>
          <p:spPr bwMode="auto">
            <a:xfrm>
              <a:off x="3629" y="1970"/>
              <a:ext cx="374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4" name="Line 60"/>
            <p:cNvSpPr>
              <a:spLocks noChangeShapeType="1"/>
            </p:cNvSpPr>
            <p:nvPr/>
          </p:nvSpPr>
          <p:spPr bwMode="auto">
            <a:xfrm>
              <a:off x="3629" y="1970"/>
              <a:ext cx="37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5" name="Rectangle 61"/>
            <p:cNvSpPr>
              <a:spLocks noChangeArrowheads="1"/>
            </p:cNvSpPr>
            <p:nvPr/>
          </p:nvSpPr>
          <p:spPr bwMode="auto">
            <a:xfrm>
              <a:off x="4003" y="1970"/>
              <a:ext cx="12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6" name="Line 62"/>
            <p:cNvSpPr>
              <a:spLocks noChangeShapeType="1"/>
            </p:cNvSpPr>
            <p:nvPr/>
          </p:nvSpPr>
          <p:spPr bwMode="auto">
            <a:xfrm>
              <a:off x="4003" y="197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7" name="Line 63"/>
            <p:cNvSpPr>
              <a:spLocks noChangeShapeType="1"/>
            </p:cNvSpPr>
            <p:nvPr/>
          </p:nvSpPr>
          <p:spPr bwMode="auto">
            <a:xfrm>
              <a:off x="4003" y="1970"/>
              <a:ext cx="2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8" name="Rectangle 64"/>
            <p:cNvSpPr>
              <a:spLocks noChangeArrowheads="1"/>
            </p:cNvSpPr>
            <p:nvPr/>
          </p:nvSpPr>
          <p:spPr bwMode="auto">
            <a:xfrm>
              <a:off x="4015" y="1970"/>
              <a:ext cx="225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49" name="Line 65"/>
            <p:cNvSpPr>
              <a:spLocks noChangeShapeType="1"/>
            </p:cNvSpPr>
            <p:nvPr/>
          </p:nvSpPr>
          <p:spPr bwMode="auto">
            <a:xfrm>
              <a:off x="4015" y="1970"/>
              <a:ext cx="22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0" name="Rectangle 66"/>
            <p:cNvSpPr>
              <a:spLocks noChangeArrowheads="1"/>
            </p:cNvSpPr>
            <p:nvPr/>
          </p:nvSpPr>
          <p:spPr bwMode="auto">
            <a:xfrm>
              <a:off x="4240" y="1970"/>
              <a:ext cx="11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1" name="Line 67"/>
            <p:cNvSpPr>
              <a:spLocks noChangeShapeType="1"/>
            </p:cNvSpPr>
            <p:nvPr/>
          </p:nvSpPr>
          <p:spPr bwMode="auto">
            <a:xfrm>
              <a:off x="4240" y="197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2" name="Line 68"/>
            <p:cNvSpPr>
              <a:spLocks noChangeShapeType="1"/>
            </p:cNvSpPr>
            <p:nvPr/>
          </p:nvSpPr>
          <p:spPr bwMode="auto">
            <a:xfrm>
              <a:off x="4240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3" name="Rectangle 69"/>
            <p:cNvSpPr>
              <a:spLocks noChangeArrowheads="1"/>
            </p:cNvSpPr>
            <p:nvPr/>
          </p:nvSpPr>
          <p:spPr bwMode="auto">
            <a:xfrm>
              <a:off x="4251" y="1970"/>
              <a:ext cx="375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4" name="Line 70"/>
            <p:cNvSpPr>
              <a:spLocks noChangeShapeType="1"/>
            </p:cNvSpPr>
            <p:nvPr/>
          </p:nvSpPr>
          <p:spPr bwMode="auto">
            <a:xfrm>
              <a:off x="4251" y="1970"/>
              <a:ext cx="37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5" name="Rectangle 71"/>
            <p:cNvSpPr>
              <a:spLocks noChangeArrowheads="1"/>
            </p:cNvSpPr>
            <p:nvPr/>
          </p:nvSpPr>
          <p:spPr bwMode="auto">
            <a:xfrm>
              <a:off x="4626" y="1970"/>
              <a:ext cx="12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6" name="Line 72"/>
            <p:cNvSpPr>
              <a:spLocks noChangeShapeType="1"/>
            </p:cNvSpPr>
            <p:nvPr/>
          </p:nvSpPr>
          <p:spPr bwMode="auto">
            <a:xfrm>
              <a:off x="4626" y="197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7" name="Line 73"/>
            <p:cNvSpPr>
              <a:spLocks noChangeShapeType="1"/>
            </p:cNvSpPr>
            <p:nvPr/>
          </p:nvSpPr>
          <p:spPr bwMode="auto">
            <a:xfrm>
              <a:off x="4626" y="1970"/>
              <a:ext cx="1" cy="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8" name="Rectangle 74"/>
            <p:cNvSpPr>
              <a:spLocks noChangeArrowheads="1"/>
            </p:cNvSpPr>
            <p:nvPr/>
          </p:nvSpPr>
          <p:spPr bwMode="auto">
            <a:xfrm>
              <a:off x="4638" y="1970"/>
              <a:ext cx="509" cy="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59" name="Line 75"/>
            <p:cNvSpPr>
              <a:spLocks noChangeShapeType="1"/>
            </p:cNvSpPr>
            <p:nvPr/>
          </p:nvSpPr>
          <p:spPr bwMode="auto">
            <a:xfrm>
              <a:off x="4638" y="1970"/>
              <a:ext cx="50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60" name="Rectangle 76"/>
            <p:cNvSpPr>
              <a:spLocks noChangeArrowheads="1"/>
            </p:cNvSpPr>
            <p:nvPr/>
          </p:nvSpPr>
          <p:spPr bwMode="auto">
            <a:xfrm>
              <a:off x="2386" y="1982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61" name="Line 77"/>
            <p:cNvSpPr>
              <a:spLocks noChangeShapeType="1"/>
            </p:cNvSpPr>
            <p:nvPr/>
          </p:nvSpPr>
          <p:spPr bwMode="auto">
            <a:xfrm>
              <a:off x="2386" y="1982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62" name="Rectangle 78"/>
            <p:cNvSpPr>
              <a:spLocks noChangeArrowheads="1"/>
            </p:cNvSpPr>
            <p:nvPr/>
          </p:nvSpPr>
          <p:spPr bwMode="auto">
            <a:xfrm>
              <a:off x="2982" y="1982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63" name="Line 79"/>
            <p:cNvSpPr>
              <a:spLocks noChangeShapeType="1"/>
            </p:cNvSpPr>
            <p:nvPr/>
          </p:nvSpPr>
          <p:spPr bwMode="auto">
            <a:xfrm>
              <a:off x="2982" y="1982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64" name="Rectangle 80"/>
            <p:cNvSpPr>
              <a:spLocks noChangeArrowheads="1"/>
            </p:cNvSpPr>
            <p:nvPr/>
          </p:nvSpPr>
          <p:spPr bwMode="auto">
            <a:xfrm>
              <a:off x="1876" y="2284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0 0 1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2565" name="Rectangle 81"/>
            <p:cNvSpPr>
              <a:spLocks noChangeArrowheads="1"/>
            </p:cNvSpPr>
            <p:nvPr/>
          </p:nvSpPr>
          <p:spPr bwMode="auto">
            <a:xfrm>
              <a:off x="2306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66" name="Rectangle 82"/>
            <p:cNvSpPr>
              <a:spLocks noChangeArrowheads="1"/>
            </p:cNvSpPr>
            <p:nvPr/>
          </p:nvSpPr>
          <p:spPr bwMode="auto">
            <a:xfrm>
              <a:off x="2634" y="2284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2567" name="Rectangle 83"/>
            <p:cNvSpPr>
              <a:spLocks noChangeArrowheads="1"/>
            </p:cNvSpPr>
            <p:nvPr/>
          </p:nvSpPr>
          <p:spPr bwMode="auto">
            <a:xfrm>
              <a:off x="2742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68" name="Rectangle 84"/>
            <p:cNvSpPr>
              <a:spLocks noChangeArrowheads="1"/>
            </p:cNvSpPr>
            <p:nvPr/>
          </p:nvSpPr>
          <p:spPr bwMode="auto">
            <a:xfrm>
              <a:off x="3138" y="2284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2569" name="Rectangle 85"/>
            <p:cNvSpPr>
              <a:spLocks noChangeArrowheads="1"/>
            </p:cNvSpPr>
            <p:nvPr/>
          </p:nvSpPr>
          <p:spPr bwMode="auto">
            <a:xfrm>
              <a:off x="3246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0" name="Rectangle 86"/>
            <p:cNvSpPr>
              <a:spLocks noChangeArrowheads="1"/>
            </p:cNvSpPr>
            <p:nvPr/>
          </p:nvSpPr>
          <p:spPr bwMode="auto">
            <a:xfrm>
              <a:off x="3448" y="2284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1" name="Rectangle 87"/>
            <p:cNvSpPr>
              <a:spLocks noChangeArrowheads="1"/>
            </p:cNvSpPr>
            <p:nvPr/>
          </p:nvSpPr>
          <p:spPr bwMode="auto">
            <a:xfrm>
              <a:off x="3571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2" name="Rectangle 88"/>
            <p:cNvSpPr>
              <a:spLocks noChangeArrowheads="1"/>
            </p:cNvSpPr>
            <p:nvPr/>
          </p:nvSpPr>
          <p:spPr bwMode="auto">
            <a:xfrm>
              <a:off x="3760" y="2284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3" name="Rectangle 89"/>
            <p:cNvSpPr>
              <a:spLocks noChangeArrowheads="1"/>
            </p:cNvSpPr>
            <p:nvPr/>
          </p:nvSpPr>
          <p:spPr bwMode="auto">
            <a:xfrm>
              <a:off x="3868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4" name="Rectangle 90"/>
            <p:cNvSpPr>
              <a:spLocks noChangeArrowheads="1"/>
            </p:cNvSpPr>
            <p:nvPr/>
          </p:nvSpPr>
          <p:spPr bwMode="auto">
            <a:xfrm>
              <a:off x="4065" y="2284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5" name="Rectangle 91"/>
            <p:cNvSpPr>
              <a:spLocks noChangeArrowheads="1"/>
            </p:cNvSpPr>
            <p:nvPr/>
          </p:nvSpPr>
          <p:spPr bwMode="auto">
            <a:xfrm>
              <a:off x="4188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6" name="Rectangle 92"/>
            <p:cNvSpPr>
              <a:spLocks noChangeArrowheads="1"/>
            </p:cNvSpPr>
            <p:nvPr/>
          </p:nvSpPr>
          <p:spPr bwMode="auto">
            <a:xfrm>
              <a:off x="4381" y="2284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7" name="Rectangle 93"/>
            <p:cNvSpPr>
              <a:spLocks noChangeArrowheads="1"/>
            </p:cNvSpPr>
            <p:nvPr/>
          </p:nvSpPr>
          <p:spPr bwMode="auto">
            <a:xfrm>
              <a:off x="4489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78" name="Rectangle 94"/>
            <p:cNvSpPr>
              <a:spLocks noChangeArrowheads="1"/>
            </p:cNvSpPr>
            <p:nvPr/>
          </p:nvSpPr>
          <p:spPr bwMode="auto">
            <a:xfrm>
              <a:off x="4747" y="2284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2579" name="Rectangle 95"/>
            <p:cNvSpPr>
              <a:spLocks noChangeArrowheads="1"/>
            </p:cNvSpPr>
            <p:nvPr/>
          </p:nvSpPr>
          <p:spPr bwMode="auto">
            <a:xfrm>
              <a:off x="5032" y="2284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0" name="Rectangle 96"/>
            <p:cNvSpPr>
              <a:spLocks noChangeArrowheads="1"/>
            </p:cNvSpPr>
            <p:nvPr/>
          </p:nvSpPr>
          <p:spPr bwMode="auto">
            <a:xfrm>
              <a:off x="2386" y="2274"/>
              <a:ext cx="12" cy="2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81" name="Line 97"/>
            <p:cNvSpPr>
              <a:spLocks noChangeShapeType="1"/>
            </p:cNvSpPr>
            <p:nvPr/>
          </p:nvSpPr>
          <p:spPr bwMode="auto">
            <a:xfrm>
              <a:off x="2386" y="2274"/>
              <a:ext cx="1" cy="2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82" name="Rectangle 98"/>
            <p:cNvSpPr>
              <a:spLocks noChangeArrowheads="1"/>
            </p:cNvSpPr>
            <p:nvPr/>
          </p:nvSpPr>
          <p:spPr bwMode="auto">
            <a:xfrm>
              <a:off x="2982" y="2274"/>
              <a:ext cx="13" cy="2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83" name="Line 99"/>
            <p:cNvSpPr>
              <a:spLocks noChangeShapeType="1"/>
            </p:cNvSpPr>
            <p:nvPr/>
          </p:nvSpPr>
          <p:spPr bwMode="auto">
            <a:xfrm>
              <a:off x="2982" y="2274"/>
              <a:ext cx="1" cy="2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584" name="Rectangle 100"/>
            <p:cNvSpPr>
              <a:spLocks noChangeArrowheads="1"/>
            </p:cNvSpPr>
            <p:nvPr/>
          </p:nvSpPr>
          <p:spPr bwMode="auto">
            <a:xfrm>
              <a:off x="1876" y="2576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0 1 0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5" name="Rectangle 101"/>
            <p:cNvSpPr>
              <a:spLocks noChangeArrowheads="1"/>
            </p:cNvSpPr>
            <p:nvPr/>
          </p:nvSpPr>
          <p:spPr bwMode="auto">
            <a:xfrm>
              <a:off x="2306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6" name="Rectangle 102"/>
            <p:cNvSpPr>
              <a:spLocks noChangeArrowheads="1"/>
            </p:cNvSpPr>
            <p:nvPr/>
          </p:nvSpPr>
          <p:spPr bwMode="auto">
            <a:xfrm>
              <a:off x="2634" y="2576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2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7" name="Rectangle 103"/>
            <p:cNvSpPr>
              <a:spLocks noChangeArrowheads="1"/>
            </p:cNvSpPr>
            <p:nvPr/>
          </p:nvSpPr>
          <p:spPr bwMode="auto">
            <a:xfrm>
              <a:off x="2742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8" name="Rectangle 104"/>
            <p:cNvSpPr>
              <a:spLocks noChangeArrowheads="1"/>
            </p:cNvSpPr>
            <p:nvPr/>
          </p:nvSpPr>
          <p:spPr bwMode="auto">
            <a:xfrm>
              <a:off x="3138" y="2576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89" name="Rectangle 105"/>
            <p:cNvSpPr>
              <a:spLocks noChangeArrowheads="1"/>
            </p:cNvSpPr>
            <p:nvPr/>
          </p:nvSpPr>
          <p:spPr bwMode="auto">
            <a:xfrm>
              <a:off x="3246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0" name="Rectangle 106"/>
            <p:cNvSpPr>
              <a:spLocks noChangeArrowheads="1"/>
            </p:cNvSpPr>
            <p:nvPr/>
          </p:nvSpPr>
          <p:spPr bwMode="auto">
            <a:xfrm>
              <a:off x="3448" y="2576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1" name="Rectangle 107"/>
            <p:cNvSpPr>
              <a:spLocks noChangeArrowheads="1"/>
            </p:cNvSpPr>
            <p:nvPr/>
          </p:nvSpPr>
          <p:spPr bwMode="auto">
            <a:xfrm>
              <a:off x="3571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2" name="Rectangle 108"/>
            <p:cNvSpPr>
              <a:spLocks noChangeArrowheads="1"/>
            </p:cNvSpPr>
            <p:nvPr/>
          </p:nvSpPr>
          <p:spPr bwMode="auto">
            <a:xfrm>
              <a:off x="3760" y="2576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3" name="Rectangle 109"/>
            <p:cNvSpPr>
              <a:spLocks noChangeArrowheads="1"/>
            </p:cNvSpPr>
            <p:nvPr/>
          </p:nvSpPr>
          <p:spPr bwMode="auto">
            <a:xfrm>
              <a:off x="3868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4" name="Rectangle 110"/>
            <p:cNvSpPr>
              <a:spLocks noChangeArrowheads="1"/>
            </p:cNvSpPr>
            <p:nvPr/>
          </p:nvSpPr>
          <p:spPr bwMode="auto">
            <a:xfrm>
              <a:off x="4065" y="2576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5" name="Rectangle 111"/>
            <p:cNvSpPr>
              <a:spLocks noChangeArrowheads="1"/>
            </p:cNvSpPr>
            <p:nvPr/>
          </p:nvSpPr>
          <p:spPr bwMode="auto">
            <a:xfrm>
              <a:off x="4188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6" name="Rectangle 112"/>
            <p:cNvSpPr>
              <a:spLocks noChangeArrowheads="1"/>
            </p:cNvSpPr>
            <p:nvPr/>
          </p:nvSpPr>
          <p:spPr bwMode="auto">
            <a:xfrm>
              <a:off x="4381" y="2576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7" name="Rectangle 113"/>
            <p:cNvSpPr>
              <a:spLocks noChangeArrowheads="1"/>
            </p:cNvSpPr>
            <p:nvPr/>
          </p:nvSpPr>
          <p:spPr bwMode="auto">
            <a:xfrm>
              <a:off x="4489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8" name="Rectangle 114"/>
            <p:cNvSpPr>
              <a:spLocks noChangeArrowheads="1"/>
            </p:cNvSpPr>
            <p:nvPr/>
          </p:nvSpPr>
          <p:spPr bwMode="auto">
            <a:xfrm>
              <a:off x="4747" y="2576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599" name="Rectangle 115"/>
            <p:cNvSpPr>
              <a:spLocks noChangeArrowheads="1"/>
            </p:cNvSpPr>
            <p:nvPr/>
          </p:nvSpPr>
          <p:spPr bwMode="auto">
            <a:xfrm>
              <a:off x="5032" y="2576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0" name="Rectangle 116"/>
            <p:cNvSpPr>
              <a:spLocks noChangeArrowheads="1"/>
            </p:cNvSpPr>
            <p:nvPr/>
          </p:nvSpPr>
          <p:spPr bwMode="auto">
            <a:xfrm>
              <a:off x="2386" y="2567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01" name="Line 117"/>
            <p:cNvSpPr>
              <a:spLocks noChangeShapeType="1"/>
            </p:cNvSpPr>
            <p:nvPr/>
          </p:nvSpPr>
          <p:spPr bwMode="auto">
            <a:xfrm>
              <a:off x="2386" y="2567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02" name="Rectangle 118"/>
            <p:cNvSpPr>
              <a:spLocks noChangeArrowheads="1"/>
            </p:cNvSpPr>
            <p:nvPr/>
          </p:nvSpPr>
          <p:spPr bwMode="auto">
            <a:xfrm>
              <a:off x="2982" y="2567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03" name="Line 119"/>
            <p:cNvSpPr>
              <a:spLocks noChangeShapeType="1"/>
            </p:cNvSpPr>
            <p:nvPr/>
          </p:nvSpPr>
          <p:spPr bwMode="auto">
            <a:xfrm>
              <a:off x="2982" y="2567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04" name="Rectangle 120"/>
            <p:cNvSpPr>
              <a:spLocks noChangeArrowheads="1"/>
            </p:cNvSpPr>
            <p:nvPr/>
          </p:nvSpPr>
          <p:spPr bwMode="auto">
            <a:xfrm>
              <a:off x="1876" y="2868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0 1 1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5" name="Rectangle 121"/>
            <p:cNvSpPr>
              <a:spLocks noChangeArrowheads="1"/>
            </p:cNvSpPr>
            <p:nvPr/>
          </p:nvSpPr>
          <p:spPr bwMode="auto">
            <a:xfrm>
              <a:off x="2306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6" name="Rectangle 122"/>
            <p:cNvSpPr>
              <a:spLocks noChangeArrowheads="1"/>
            </p:cNvSpPr>
            <p:nvPr/>
          </p:nvSpPr>
          <p:spPr bwMode="auto">
            <a:xfrm>
              <a:off x="2634" y="2868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3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7" name="Rectangle 123"/>
            <p:cNvSpPr>
              <a:spLocks noChangeArrowheads="1"/>
            </p:cNvSpPr>
            <p:nvPr/>
          </p:nvSpPr>
          <p:spPr bwMode="auto">
            <a:xfrm>
              <a:off x="2742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8" name="Rectangle 124"/>
            <p:cNvSpPr>
              <a:spLocks noChangeArrowheads="1"/>
            </p:cNvSpPr>
            <p:nvPr/>
          </p:nvSpPr>
          <p:spPr bwMode="auto">
            <a:xfrm>
              <a:off x="3138" y="2868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09" name="Rectangle 125"/>
            <p:cNvSpPr>
              <a:spLocks noChangeArrowheads="1"/>
            </p:cNvSpPr>
            <p:nvPr/>
          </p:nvSpPr>
          <p:spPr bwMode="auto">
            <a:xfrm>
              <a:off x="3246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0" name="Rectangle 126"/>
            <p:cNvSpPr>
              <a:spLocks noChangeArrowheads="1"/>
            </p:cNvSpPr>
            <p:nvPr/>
          </p:nvSpPr>
          <p:spPr bwMode="auto">
            <a:xfrm>
              <a:off x="3448" y="2868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1" name="Rectangle 127"/>
            <p:cNvSpPr>
              <a:spLocks noChangeArrowheads="1"/>
            </p:cNvSpPr>
            <p:nvPr/>
          </p:nvSpPr>
          <p:spPr bwMode="auto">
            <a:xfrm>
              <a:off x="3571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2" name="Rectangle 128"/>
            <p:cNvSpPr>
              <a:spLocks noChangeArrowheads="1"/>
            </p:cNvSpPr>
            <p:nvPr/>
          </p:nvSpPr>
          <p:spPr bwMode="auto">
            <a:xfrm>
              <a:off x="3760" y="2868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3" name="Rectangle 129"/>
            <p:cNvSpPr>
              <a:spLocks noChangeArrowheads="1"/>
            </p:cNvSpPr>
            <p:nvPr/>
          </p:nvSpPr>
          <p:spPr bwMode="auto">
            <a:xfrm>
              <a:off x="3868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4" name="Rectangle 130"/>
            <p:cNvSpPr>
              <a:spLocks noChangeArrowheads="1"/>
            </p:cNvSpPr>
            <p:nvPr/>
          </p:nvSpPr>
          <p:spPr bwMode="auto">
            <a:xfrm>
              <a:off x="4065" y="2868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5" name="Rectangle 131"/>
            <p:cNvSpPr>
              <a:spLocks noChangeArrowheads="1"/>
            </p:cNvSpPr>
            <p:nvPr/>
          </p:nvSpPr>
          <p:spPr bwMode="auto">
            <a:xfrm>
              <a:off x="4188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6" name="Rectangle 132"/>
            <p:cNvSpPr>
              <a:spLocks noChangeArrowheads="1"/>
            </p:cNvSpPr>
            <p:nvPr/>
          </p:nvSpPr>
          <p:spPr bwMode="auto">
            <a:xfrm>
              <a:off x="4381" y="2868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7" name="Rectangle 133"/>
            <p:cNvSpPr>
              <a:spLocks noChangeArrowheads="1"/>
            </p:cNvSpPr>
            <p:nvPr/>
          </p:nvSpPr>
          <p:spPr bwMode="auto">
            <a:xfrm>
              <a:off x="4489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8" name="Rectangle 134"/>
            <p:cNvSpPr>
              <a:spLocks noChangeArrowheads="1"/>
            </p:cNvSpPr>
            <p:nvPr/>
          </p:nvSpPr>
          <p:spPr bwMode="auto">
            <a:xfrm>
              <a:off x="4747" y="2868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19" name="Rectangle 135"/>
            <p:cNvSpPr>
              <a:spLocks noChangeArrowheads="1"/>
            </p:cNvSpPr>
            <p:nvPr/>
          </p:nvSpPr>
          <p:spPr bwMode="auto">
            <a:xfrm>
              <a:off x="5032" y="2868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20" name="Rectangle 136"/>
            <p:cNvSpPr>
              <a:spLocks noChangeArrowheads="1"/>
            </p:cNvSpPr>
            <p:nvPr/>
          </p:nvSpPr>
          <p:spPr bwMode="auto">
            <a:xfrm>
              <a:off x="2386" y="2859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21" name="Line 137"/>
            <p:cNvSpPr>
              <a:spLocks noChangeShapeType="1"/>
            </p:cNvSpPr>
            <p:nvPr/>
          </p:nvSpPr>
          <p:spPr bwMode="auto">
            <a:xfrm>
              <a:off x="2386" y="2859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22" name="Rectangle 138"/>
            <p:cNvSpPr>
              <a:spLocks noChangeArrowheads="1"/>
            </p:cNvSpPr>
            <p:nvPr/>
          </p:nvSpPr>
          <p:spPr bwMode="auto">
            <a:xfrm>
              <a:off x="2982" y="2859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23" name="Line 139"/>
            <p:cNvSpPr>
              <a:spLocks noChangeShapeType="1"/>
            </p:cNvSpPr>
            <p:nvPr/>
          </p:nvSpPr>
          <p:spPr bwMode="auto">
            <a:xfrm>
              <a:off x="2982" y="2859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24" name="Rectangle 140"/>
            <p:cNvSpPr>
              <a:spLocks noChangeArrowheads="1"/>
            </p:cNvSpPr>
            <p:nvPr/>
          </p:nvSpPr>
          <p:spPr bwMode="auto">
            <a:xfrm>
              <a:off x="1876" y="3161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1 0 0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2625" name="Rectangle 141"/>
            <p:cNvSpPr>
              <a:spLocks noChangeArrowheads="1"/>
            </p:cNvSpPr>
            <p:nvPr/>
          </p:nvSpPr>
          <p:spPr bwMode="auto">
            <a:xfrm>
              <a:off x="2306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26" name="Rectangle 142"/>
            <p:cNvSpPr>
              <a:spLocks noChangeArrowheads="1"/>
            </p:cNvSpPr>
            <p:nvPr/>
          </p:nvSpPr>
          <p:spPr bwMode="auto">
            <a:xfrm>
              <a:off x="2634" y="3161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4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2627" name="Rectangle 143"/>
            <p:cNvSpPr>
              <a:spLocks noChangeArrowheads="1"/>
            </p:cNvSpPr>
            <p:nvPr/>
          </p:nvSpPr>
          <p:spPr bwMode="auto">
            <a:xfrm>
              <a:off x="2742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28" name="Rectangle 144"/>
            <p:cNvSpPr>
              <a:spLocks noChangeArrowheads="1"/>
            </p:cNvSpPr>
            <p:nvPr/>
          </p:nvSpPr>
          <p:spPr bwMode="auto">
            <a:xfrm>
              <a:off x="3138" y="3161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29" name="Rectangle 145"/>
            <p:cNvSpPr>
              <a:spLocks noChangeArrowheads="1"/>
            </p:cNvSpPr>
            <p:nvPr/>
          </p:nvSpPr>
          <p:spPr bwMode="auto">
            <a:xfrm>
              <a:off x="3246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0" name="Rectangle 146"/>
            <p:cNvSpPr>
              <a:spLocks noChangeArrowheads="1"/>
            </p:cNvSpPr>
            <p:nvPr/>
          </p:nvSpPr>
          <p:spPr bwMode="auto">
            <a:xfrm>
              <a:off x="3448" y="3161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1" name="Rectangle 147"/>
            <p:cNvSpPr>
              <a:spLocks noChangeArrowheads="1"/>
            </p:cNvSpPr>
            <p:nvPr/>
          </p:nvSpPr>
          <p:spPr bwMode="auto">
            <a:xfrm>
              <a:off x="3571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2" name="Rectangle 148"/>
            <p:cNvSpPr>
              <a:spLocks noChangeArrowheads="1"/>
            </p:cNvSpPr>
            <p:nvPr/>
          </p:nvSpPr>
          <p:spPr bwMode="auto">
            <a:xfrm>
              <a:off x="3760" y="3161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2633" name="Rectangle 149"/>
            <p:cNvSpPr>
              <a:spLocks noChangeArrowheads="1"/>
            </p:cNvSpPr>
            <p:nvPr/>
          </p:nvSpPr>
          <p:spPr bwMode="auto">
            <a:xfrm>
              <a:off x="3868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4" name="Rectangle 150"/>
            <p:cNvSpPr>
              <a:spLocks noChangeArrowheads="1"/>
            </p:cNvSpPr>
            <p:nvPr/>
          </p:nvSpPr>
          <p:spPr bwMode="auto">
            <a:xfrm>
              <a:off x="4065" y="3161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5" name="Rectangle 151"/>
            <p:cNvSpPr>
              <a:spLocks noChangeArrowheads="1"/>
            </p:cNvSpPr>
            <p:nvPr/>
          </p:nvSpPr>
          <p:spPr bwMode="auto">
            <a:xfrm>
              <a:off x="4188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6" name="Rectangle 152"/>
            <p:cNvSpPr>
              <a:spLocks noChangeArrowheads="1"/>
            </p:cNvSpPr>
            <p:nvPr/>
          </p:nvSpPr>
          <p:spPr bwMode="auto">
            <a:xfrm>
              <a:off x="4381" y="3161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7" name="Rectangle 153"/>
            <p:cNvSpPr>
              <a:spLocks noChangeArrowheads="1"/>
            </p:cNvSpPr>
            <p:nvPr/>
          </p:nvSpPr>
          <p:spPr bwMode="auto">
            <a:xfrm>
              <a:off x="4489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38" name="Rectangle 154"/>
            <p:cNvSpPr>
              <a:spLocks noChangeArrowheads="1"/>
            </p:cNvSpPr>
            <p:nvPr/>
          </p:nvSpPr>
          <p:spPr bwMode="auto">
            <a:xfrm>
              <a:off x="4747" y="3161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2639" name="Rectangle 155"/>
            <p:cNvSpPr>
              <a:spLocks noChangeArrowheads="1"/>
            </p:cNvSpPr>
            <p:nvPr/>
          </p:nvSpPr>
          <p:spPr bwMode="auto">
            <a:xfrm>
              <a:off x="5032" y="3161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0" name="Rectangle 156"/>
            <p:cNvSpPr>
              <a:spLocks noChangeArrowheads="1"/>
            </p:cNvSpPr>
            <p:nvPr/>
          </p:nvSpPr>
          <p:spPr bwMode="auto">
            <a:xfrm>
              <a:off x="2386" y="3151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41" name="Line 157"/>
            <p:cNvSpPr>
              <a:spLocks noChangeShapeType="1"/>
            </p:cNvSpPr>
            <p:nvPr/>
          </p:nvSpPr>
          <p:spPr bwMode="auto">
            <a:xfrm>
              <a:off x="2386" y="3151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42" name="Rectangle 158"/>
            <p:cNvSpPr>
              <a:spLocks noChangeArrowheads="1"/>
            </p:cNvSpPr>
            <p:nvPr/>
          </p:nvSpPr>
          <p:spPr bwMode="auto">
            <a:xfrm>
              <a:off x="2982" y="3151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43" name="Line 159"/>
            <p:cNvSpPr>
              <a:spLocks noChangeShapeType="1"/>
            </p:cNvSpPr>
            <p:nvPr/>
          </p:nvSpPr>
          <p:spPr bwMode="auto">
            <a:xfrm>
              <a:off x="2982" y="3151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44" name="Rectangle 160"/>
            <p:cNvSpPr>
              <a:spLocks noChangeArrowheads="1"/>
            </p:cNvSpPr>
            <p:nvPr/>
          </p:nvSpPr>
          <p:spPr bwMode="auto">
            <a:xfrm>
              <a:off x="1876" y="3453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1 0 1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5" name="Rectangle 161"/>
            <p:cNvSpPr>
              <a:spLocks noChangeArrowheads="1"/>
            </p:cNvSpPr>
            <p:nvPr/>
          </p:nvSpPr>
          <p:spPr bwMode="auto">
            <a:xfrm>
              <a:off x="2306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6" name="Rectangle 162"/>
            <p:cNvSpPr>
              <a:spLocks noChangeArrowheads="1"/>
            </p:cNvSpPr>
            <p:nvPr/>
          </p:nvSpPr>
          <p:spPr bwMode="auto">
            <a:xfrm>
              <a:off x="2634" y="3453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5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7" name="Rectangle 163"/>
            <p:cNvSpPr>
              <a:spLocks noChangeArrowheads="1"/>
            </p:cNvSpPr>
            <p:nvPr/>
          </p:nvSpPr>
          <p:spPr bwMode="auto">
            <a:xfrm>
              <a:off x="2742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8" name="Rectangle 164"/>
            <p:cNvSpPr>
              <a:spLocks noChangeArrowheads="1"/>
            </p:cNvSpPr>
            <p:nvPr/>
          </p:nvSpPr>
          <p:spPr bwMode="auto">
            <a:xfrm>
              <a:off x="3138" y="3453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49" name="Rectangle 165"/>
            <p:cNvSpPr>
              <a:spLocks noChangeArrowheads="1"/>
            </p:cNvSpPr>
            <p:nvPr/>
          </p:nvSpPr>
          <p:spPr bwMode="auto">
            <a:xfrm>
              <a:off x="3246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0" name="Rectangle 166"/>
            <p:cNvSpPr>
              <a:spLocks noChangeArrowheads="1"/>
            </p:cNvSpPr>
            <p:nvPr/>
          </p:nvSpPr>
          <p:spPr bwMode="auto">
            <a:xfrm>
              <a:off x="3448" y="3453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1" name="Rectangle 167"/>
            <p:cNvSpPr>
              <a:spLocks noChangeArrowheads="1"/>
            </p:cNvSpPr>
            <p:nvPr/>
          </p:nvSpPr>
          <p:spPr bwMode="auto">
            <a:xfrm>
              <a:off x="3571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2" name="Rectangle 168"/>
            <p:cNvSpPr>
              <a:spLocks noChangeArrowheads="1"/>
            </p:cNvSpPr>
            <p:nvPr/>
          </p:nvSpPr>
          <p:spPr bwMode="auto">
            <a:xfrm>
              <a:off x="3760" y="3453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3" name="Rectangle 169"/>
            <p:cNvSpPr>
              <a:spLocks noChangeArrowheads="1"/>
            </p:cNvSpPr>
            <p:nvPr/>
          </p:nvSpPr>
          <p:spPr bwMode="auto">
            <a:xfrm>
              <a:off x="3868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4" name="Rectangle 170"/>
            <p:cNvSpPr>
              <a:spLocks noChangeArrowheads="1"/>
            </p:cNvSpPr>
            <p:nvPr/>
          </p:nvSpPr>
          <p:spPr bwMode="auto">
            <a:xfrm>
              <a:off x="4065" y="3453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5" name="Rectangle 171"/>
            <p:cNvSpPr>
              <a:spLocks noChangeArrowheads="1"/>
            </p:cNvSpPr>
            <p:nvPr/>
          </p:nvSpPr>
          <p:spPr bwMode="auto">
            <a:xfrm>
              <a:off x="4188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6" name="Rectangle 172"/>
            <p:cNvSpPr>
              <a:spLocks noChangeArrowheads="1"/>
            </p:cNvSpPr>
            <p:nvPr/>
          </p:nvSpPr>
          <p:spPr bwMode="auto">
            <a:xfrm>
              <a:off x="4381" y="3453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7" name="Rectangle 173"/>
            <p:cNvSpPr>
              <a:spLocks noChangeArrowheads="1"/>
            </p:cNvSpPr>
            <p:nvPr/>
          </p:nvSpPr>
          <p:spPr bwMode="auto">
            <a:xfrm>
              <a:off x="4489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8" name="Rectangle 174"/>
            <p:cNvSpPr>
              <a:spLocks noChangeArrowheads="1"/>
            </p:cNvSpPr>
            <p:nvPr/>
          </p:nvSpPr>
          <p:spPr bwMode="auto">
            <a:xfrm>
              <a:off x="4747" y="3453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59" name="Rectangle 175"/>
            <p:cNvSpPr>
              <a:spLocks noChangeArrowheads="1"/>
            </p:cNvSpPr>
            <p:nvPr/>
          </p:nvSpPr>
          <p:spPr bwMode="auto">
            <a:xfrm>
              <a:off x="5032" y="3453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0" name="Rectangle 176"/>
            <p:cNvSpPr>
              <a:spLocks noChangeArrowheads="1"/>
            </p:cNvSpPr>
            <p:nvPr/>
          </p:nvSpPr>
          <p:spPr bwMode="auto">
            <a:xfrm>
              <a:off x="2386" y="3443"/>
              <a:ext cx="12" cy="2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61" name="Line 177"/>
            <p:cNvSpPr>
              <a:spLocks noChangeShapeType="1"/>
            </p:cNvSpPr>
            <p:nvPr/>
          </p:nvSpPr>
          <p:spPr bwMode="auto">
            <a:xfrm>
              <a:off x="2386" y="3443"/>
              <a:ext cx="1" cy="2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62" name="Rectangle 178"/>
            <p:cNvSpPr>
              <a:spLocks noChangeArrowheads="1"/>
            </p:cNvSpPr>
            <p:nvPr/>
          </p:nvSpPr>
          <p:spPr bwMode="auto">
            <a:xfrm>
              <a:off x="2982" y="3443"/>
              <a:ext cx="13" cy="29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63" name="Line 179"/>
            <p:cNvSpPr>
              <a:spLocks noChangeShapeType="1"/>
            </p:cNvSpPr>
            <p:nvPr/>
          </p:nvSpPr>
          <p:spPr bwMode="auto">
            <a:xfrm>
              <a:off x="2982" y="3443"/>
              <a:ext cx="1" cy="29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64" name="Rectangle 180"/>
            <p:cNvSpPr>
              <a:spLocks noChangeArrowheads="1"/>
            </p:cNvSpPr>
            <p:nvPr/>
          </p:nvSpPr>
          <p:spPr bwMode="auto">
            <a:xfrm>
              <a:off x="1876" y="3745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1 1 0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5" name="Rectangle 181"/>
            <p:cNvSpPr>
              <a:spLocks noChangeArrowheads="1"/>
            </p:cNvSpPr>
            <p:nvPr/>
          </p:nvSpPr>
          <p:spPr bwMode="auto">
            <a:xfrm>
              <a:off x="2306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6" name="Rectangle 182"/>
            <p:cNvSpPr>
              <a:spLocks noChangeArrowheads="1"/>
            </p:cNvSpPr>
            <p:nvPr/>
          </p:nvSpPr>
          <p:spPr bwMode="auto">
            <a:xfrm>
              <a:off x="2634" y="3745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6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7" name="Rectangle 183"/>
            <p:cNvSpPr>
              <a:spLocks noChangeArrowheads="1"/>
            </p:cNvSpPr>
            <p:nvPr/>
          </p:nvSpPr>
          <p:spPr bwMode="auto">
            <a:xfrm>
              <a:off x="2742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8" name="Rectangle 184"/>
            <p:cNvSpPr>
              <a:spLocks noChangeArrowheads="1"/>
            </p:cNvSpPr>
            <p:nvPr/>
          </p:nvSpPr>
          <p:spPr bwMode="auto">
            <a:xfrm>
              <a:off x="3138" y="3745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69" name="Rectangle 185"/>
            <p:cNvSpPr>
              <a:spLocks noChangeArrowheads="1"/>
            </p:cNvSpPr>
            <p:nvPr/>
          </p:nvSpPr>
          <p:spPr bwMode="auto">
            <a:xfrm>
              <a:off x="3246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0" name="Rectangle 186"/>
            <p:cNvSpPr>
              <a:spLocks noChangeArrowheads="1"/>
            </p:cNvSpPr>
            <p:nvPr/>
          </p:nvSpPr>
          <p:spPr bwMode="auto">
            <a:xfrm>
              <a:off x="3448" y="3745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1" name="Rectangle 187"/>
            <p:cNvSpPr>
              <a:spLocks noChangeArrowheads="1"/>
            </p:cNvSpPr>
            <p:nvPr/>
          </p:nvSpPr>
          <p:spPr bwMode="auto">
            <a:xfrm>
              <a:off x="3571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2" name="Rectangle 188"/>
            <p:cNvSpPr>
              <a:spLocks noChangeArrowheads="1"/>
            </p:cNvSpPr>
            <p:nvPr/>
          </p:nvSpPr>
          <p:spPr bwMode="auto">
            <a:xfrm>
              <a:off x="3760" y="3745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3" name="Rectangle 189"/>
            <p:cNvSpPr>
              <a:spLocks noChangeArrowheads="1"/>
            </p:cNvSpPr>
            <p:nvPr/>
          </p:nvSpPr>
          <p:spPr bwMode="auto">
            <a:xfrm>
              <a:off x="3868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4" name="Rectangle 190"/>
            <p:cNvSpPr>
              <a:spLocks noChangeArrowheads="1"/>
            </p:cNvSpPr>
            <p:nvPr/>
          </p:nvSpPr>
          <p:spPr bwMode="auto">
            <a:xfrm>
              <a:off x="4065" y="3745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5" name="Rectangle 191"/>
            <p:cNvSpPr>
              <a:spLocks noChangeArrowheads="1"/>
            </p:cNvSpPr>
            <p:nvPr/>
          </p:nvSpPr>
          <p:spPr bwMode="auto">
            <a:xfrm>
              <a:off x="4188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6" name="Rectangle 192"/>
            <p:cNvSpPr>
              <a:spLocks noChangeArrowheads="1"/>
            </p:cNvSpPr>
            <p:nvPr/>
          </p:nvSpPr>
          <p:spPr bwMode="auto">
            <a:xfrm>
              <a:off x="4381" y="3745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7" name="Rectangle 193"/>
            <p:cNvSpPr>
              <a:spLocks noChangeArrowheads="1"/>
            </p:cNvSpPr>
            <p:nvPr/>
          </p:nvSpPr>
          <p:spPr bwMode="auto">
            <a:xfrm>
              <a:off x="4489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8" name="Rectangle 194"/>
            <p:cNvSpPr>
              <a:spLocks noChangeArrowheads="1"/>
            </p:cNvSpPr>
            <p:nvPr/>
          </p:nvSpPr>
          <p:spPr bwMode="auto">
            <a:xfrm>
              <a:off x="4747" y="3745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79" name="Rectangle 195"/>
            <p:cNvSpPr>
              <a:spLocks noChangeArrowheads="1"/>
            </p:cNvSpPr>
            <p:nvPr/>
          </p:nvSpPr>
          <p:spPr bwMode="auto">
            <a:xfrm>
              <a:off x="5032" y="3745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80" name="Rectangle 196"/>
            <p:cNvSpPr>
              <a:spLocks noChangeArrowheads="1"/>
            </p:cNvSpPr>
            <p:nvPr/>
          </p:nvSpPr>
          <p:spPr bwMode="auto">
            <a:xfrm>
              <a:off x="2386" y="3736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81" name="Line 197"/>
            <p:cNvSpPr>
              <a:spLocks noChangeShapeType="1"/>
            </p:cNvSpPr>
            <p:nvPr/>
          </p:nvSpPr>
          <p:spPr bwMode="auto">
            <a:xfrm>
              <a:off x="2386" y="3736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82" name="Rectangle 198"/>
            <p:cNvSpPr>
              <a:spLocks noChangeArrowheads="1"/>
            </p:cNvSpPr>
            <p:nvPr/>
          </p:nvSpPr>
          <p:spPr bwMode="auto">
            <a:xfrm>
              <a:off x="2982" y="3736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83" name="Line 199"/>
            <p:cNvSpPr>
              <a:spLocks noChangeShapeType="1"/>
            </p:cNvSpPr>
            <p:nvPr/>
          </p:nvSpPr>
          <p:spPr bwMode="auto">
            <a:xfrm>
              <a:off x="2982" y="3736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684" name="Rectangle 200"/>
            <p:cNvSpPr>
              <a:spLocks noChangeArrowheads="1"/>
            </p:cNvSpPr>
            <p:nvPr/>
          </p:nvSpPr>
          <p:spPr bwMode="auto">
            <a:xfrm>
              <a:off x="1876" y="4037"/>
              <a:ext cx="384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1 1 1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2685" name="Rectangle 201"/>
            <p:cNvSpPr>
              <a:spLocks noChangeArrowheads="1"/>
            </p:cNvSpPr>
            <p:nvPr/>
          </p:nvSpPr>
          <p:spPr bwMode="auto">
            <a:xfrm>
              <a:off x="2306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86" name="Rectangle 202"/>
            <p:cNvSpPr>
              <a:spLocks noChangeArrowheads="1"/>
            </p:cNvSpPr>
            <p:nvPr/>
          </p:nvSpPr>
          <p:spPr bwMode="auto">
            <a:xfrm>
              <a:off x="2634" y="4037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7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2687" name="Rectangle 203"/>
            <p:cNvSpPr>
              <a:spLocks noChangeArrowheads="1"/>
            </p:cNvSpPr>
            <p:nvPr/>
          </p:nvSpPr>
          <p:spPr bwMode="auto">
            <a:xfrm>
              <a:off x="2742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88" name="Rectangle 204"/>
            <p:cNvSpPr>
              <a:spLocks noChangeArrowheads="1"/>
            </p:cNvSpPr>
            <p:nvPr/>
          </p:nvSpPr>
          <p:spPr bwMode="auto">
            <a:xfrm>
              <a:off x="3138" y="4037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89" name="Rectangle 205"/>
            <p:cNvSpPr>
              <a:spLocks noChangeArrowheads="1"/>
            </p:cNvSpPr>
            <p:nvPr/>
          </p:nvSpPr>
          <p:spPr bwMode="auto">
            <a:xfrm>
              <a:off x="3246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0" name="Rectangle 206"/>
            <p:cNvSpPr>
              <a:spLocks noChangeArrowheads="1"/>
            </p:cNvSpPr>
            <p:nvPr/>
          </p:nvSpPr>
          <p:spPr bwMode="auto">
            <a:xfrm>
              <a:off x="3448" y="4037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1" name="Rectangle 207"/>
            <p:cNvSpPr>
              <a:spLocks noChangeArrowheads="1"/>
            </p:cNvSpPr>
            <p:nvPr/>
          </p:nvSpPr>
          <p:spPr bwMode="auto">
            <a:xfrm>
              <a:off x="3571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2" name="Rectangle 208"/>
            <p:cNvSpPr>
              <a:spLocks noChangeArrowheads="1"/>
            </p:cNvSpPr>
            <p:nvPr/>
          </p:nvSpPr>
          <p:spPr bwMode="auto">
            <a:xfrm>
              <a:off x="3760" y="4037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3" name="Rectangle 209"/>
            <p:cNvSpPr>
              <a:spLocks noChangeArrowheads="1"/>
            </p:cNvSpPr>
            <p:nvPr/>
          </p:nvSpPr>
          <p:spPr bwMode="auto">
            <a:xfrm>
              <a:off x="3868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4" name="Rectangle 210"/>
            <p:cNvSpPr>
              <a:spLocks noChangeArrowheads="1"/>
            </p:cNvSpPr>
            <p:nvPr/>
          </p:nvSpPr>
          <p:spPr bwMode="auto">
            <a:xfrm>
              <a:off x="4065" y="4037"/>
              <a:ext cx="109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+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5" name="Rectangle 211"/>
            <p:cNvSpPr>
              <a:spLocks noChangeArrowheads="1"/>
            </p:cNvSpPr>
            <p:nvPr/>
          </p:nvSpPr>
          <p:spPr bwMode="auto">
            <a:xfrm>
              <a:off x="4188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6" name="Rectangle 212"/>
            <p:cNvSpPr>
              <a:spLocks noChangeArrowheads="1"/>
            </p:cNvSpPr>
            <p:nvPr/>
          </p:nvSpPr>
          <p:spPr bwMode="auto">
            <a:xfrm>
              <a:off x="4381" y="4037"/>
              <a:ext cx="96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2697" name="Rectangle 213"/>
            <p:cNvSpPr>
              <a:spLocks noChangeArrowheads="1"/>
            </p:cNvSpPr>
            <p:nvPr/>
          </p:nvSpPr>
          <p:spPr bwMode="auto">
            <a:xfrm>
              <a:off x="4489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698" name="Rectangle 214"/>
            <p:cNvSpPr>
              <a:spLocks noChangeArrowheads="1"/>
            </p:cNvSpPr>
            <p:nvPr/>
          </p:nvSpPr>
          <p:spPr bwMode="auto">
            <a:xfrm>
              <a:off x="4747" y="4037"/>
              <a:ext cx="253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2699" name="Rectangle 215"/>
            <p:cNvSpPr>
              <a:spLocks noChangeArrowheads="1"/>
            </p:cNvSpPr>
            <p:nvPr/>
          </p:nvSpPr>
          <p:spPr bwMode="auto">
            <a:xfrm>
              <a:off x="5032" y="4037"/>
              <a:ext cx="48" cy="23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2700" name="Rectangle 216"/>
            <p:cNvSpPr>
              <a:spLocks noChangeArrowheads="1"/>
            </p:cNvSpPr>
            <p:nvPr/>
          </p:nvSpPr>
          <p:spPr bwMode="auto">
            <a:xfrm>
              <a:off x="2386" y="4028"/>
              <a:ext cx="12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701" name="Line 217"/>
            <p:cNvSpPr>
              <a:spLocks noChangeShapeType="1"/>
            </p:cNvSpPr>
            <p:nvPr/>
          </p:nvSpPr>
          <p:spPr bwMode="auto">
            <a:xfrm>
              <a:off x="2386" y="4028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702" name="Rectangle 218"/>
            <p:cNvSpPr>
              <a:spLocks noChangeArrowheads="1"/>
            </p:cNvSpPr>
            <p:nvPr/>
          </p:nvSpPr>
          <p:spPr bwMode="auto">
            <a:xfrm>
              <a:off x="2982" y="4028"/>
              <a:ext cx="13" cy="29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703" name="Line 219"/>
            <p:cNvSpPr>
              <a:spLocks noChangeShapeType="1"/>
            </p:cNvSpPr>
            <p:nvPr/>
          </p:nvSpPr>
          <p:spPr bwMode="auto">
            <a:xfrm>
              <a:off x="2982" y="4028"/>
              <a:ext cx="1" cy="29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2476" name="Text Box 229"/>
          <p:cNvSpPr txBox="1">
            <a:spLocks noChangeArrowheads="1"/>
          </p:cNvSpPr>
          <p:nvPr/>
        </p:nvSpPr>
        <p:spPr bwMode="auto">
          <a:xfrm>
            <a:off x="150813" y="2622550"/>
            <a:ext cx="3208337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And the truth table is:</a:t>
            </a:r>
          </a:p>
        </p:txBody>
      </p:sp>
      <p:sp>
        <p:nvSpPr>
          <p:cNvPr id="62477" name="Line 230"/>
          <p:cNvSpPr>
            <a:spLocks noChangeShapeType="1"/>
          </p:cNvSpPr>
          <p:nvPr/>
        </p:nvSpPr>
        <p:spPr bwMode="auto">
          <a:xfrm flipH="1">
            <a:off x="7164388" y="2303463"/>
            <a:ext cx="93662" cy="2778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78" name="Text Box 231"/>
          <p:cNvSpPr txBox="1">
            <a:spLocks noChangeArrowheads="1"/>
          </p:cNvSpPr>
          <p:nvPr/>
        </p:nvSpPr>
        <p:spPr bwMode="auto">
          <a:xfrm>
            <a:off x="7221538" y="2033588"/>
            <a:ext cx="4095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or</a:t>
            </a:r>
          </a:p>
        </p:txBody>
      </p:sp>
      <p:sp>
        <p:nvSpPr>
          <p:cNvPr id="62479" name="Line 232"/>
          <p:cNvSpPr>
            <a:spLocks noChangeShapeType="1"/>
          </p:cNvSpPr>
          <p:nvPr/>
        </p:nvSpPr>
        <p:spPr bwMode="auto">
          <a:xfrm flipH="1">
            <a:off x="6262688" y="2303463"/>
            <a:ext cx="995362" cy="3016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80" name="Line 233"/>
          <p:cNvSpPr>
            <a:spLocks noChangeShapeType="1"/>
          </p:cNvSpPr>
          <p:nvPr/>
        </p:nvSpPr>
        <p:spPr bwMode="auto">
          <a:xfrm flipH="1">
            <a:off x="8058150" y="1241425"/>
            <a:ext cx="93663" cy="2778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81" name="Text Box 234"/>
          <p:cNvSpPr txBox="1">
            <a:spLocks noChangeArrowheads="1"/>
          </p:cNvSpPr>
          <p:nvPr/>
        </p:nvSpPr>
        <p:spPr bwMode="auto">
          <a:xfrm>
            <a:off x="8172450" y="1111250"/>
            <a:ext cx="4095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or</a:t>
            </a:r>
          </a:p>
        </p:txBody>
      </p:sp>
      <p:sp>
        <p:nvSpPr>
          <p:cNvPr id="62482" name="Line 235"/>
          <p:cNvSpPr>
            <a:spLocks noChangeShapeType="1"/>
          </p:cNvSpPr>
          <p:nvPr/>
        </p:nvSpPr>
        <p:spPr bwMode="auto">
          <a:xfrm flipH="1">
            <a:off x="7156450" y="1241425"/>
            <a:ext cx="995363" cy="3016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2483" name="Text Box 236"/>
          <p:cNvSpPr txBox="1">
            <a:spLocks noChangeArrowheads="1"/>
          </p:cNvSpPr>
          <p:nvPr/>
        </p:nvSpPr>
        <p:spPr bwMode="auto">
          <a:xfrm>
            <a:off x="149225" y="3378200"/>
            <a:ext cx="3349625" cy="822325"/>
          </a:xfrm>
          <a:prstGeom prst="rect">
            <a:avLst/>
          </a:prstGeom>
          <a:solidFill>
            <a:srgbClr val="CC99FF">
              <a:alpha val="2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Function is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at each of its specified minterms</a:t>
            </a:r>
          </a:p>
        </p:txBody>
      </p:sp>
      <p:sp>
        <p:nvSpPr>
          <p:cNvPr id="62484" name="Rectangle 237"/>
          <p:cNvSpPr>
            <a:spLocks noChangeArrowheads="1"/>
          </p:cNvSpPr>
          <p:nvPr/>
        </p:nvSpPr>
        <p:spPr bwMode="auto">
          <a:xfrm>
            <a:off x="5394325" y="2535238"/>
            <a:ext cx="542925" cy="4143375"/>
          </a:xfrm>
          <a:prstGeom prst="rect">
            <a:avLst/>
          </a:prstGeom>
          <a:solidFill>
            <a:srgbClr val="CC99FF">
              <a:alpha val="25098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485" name="Text Box 238"/>
          <p:cNvSpPr txBox="1">
            <a:spLocks noChangeArrowheads="1"/>
          </p:cNvSpPr>
          <p:nvPr/>
        </p:nvSpPr>
        <p:spPr bwMode="auto">
          <a:xfrm>
            <a:off x="185738" y="4370388"/>
            <a:ext cx="3262312" cy="19510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So, given a truth table, How to determine the function?</a:t>
            </a: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As the sum of all minterms for which the function is 1 !….</a:t>
            </a:r>
            <a:endParaRPr lang="en-US" sz="2000" b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486" name="Line 239"/>
          <p:cNvSpPr>
            <a:spLocks noChangeShapeType="1"/>
          </p:cNvSpPr>
          <p:nvPr/>
        </p:nvSpPr>
        <p:spPr bwMode="auto">
          <a:xfrm>
            <a:off x="7896225" y="2424113"/>
            <a:ext cx="420688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5496149-2E99-40AD-B647-3DD9821B4619}" type="slidenum">
              <a:rPr lang="en-US"/>
              <a:pPr/>
              <a:t>42</a:t>
            </a:fld>
            <a:endParaRPr lang="en-US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461963"/>
            <a:ext cx="7772400" cy="639762"/>
          </a:xfrm>
        </p:spPr>
        <p:txBody>
          <a:bodyPr/>
          <a:lstStyle/>
          <a:p>
            <a:r>
              <a:rPr lang="en-US" b="0" smtClean="0">
                <a:solidFill>
                  <a:srgbClr val="000066"/>
                </a:solidFill>
              </a:rPr>
              <a:t>Maxterm Function Example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8788" y="1235075"/>
            <a:ext cx="8123237" cy="20097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cs typeface="Times New Roman" pitchFamily="18" charset="0"/>
              </a:rPr>
              <a:t>Example:  Implement  F1 in maxterms:</a:t>
            </a: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</a:t>
            </a:r>
            <a:r>
              <a:rPr lang="en-US" sz="2800" b="1" smtClean="0">
                <a:solidFill>
                  <a:srgbClr val="000066"/>
                </a:solidFill>
                <a:cs typeface="Times New Roman" pitchFamily="18" charset="0"/>
              </a:rPr>
              <a:t>F</a:t>
            </a:r>
            <a:r>
              <a:rPr lang="en-US" sz="2800" b="1" baseline="-16000" smtClean="0">
                <a:solidFill>
                  <a:srgbClr val="000066"/>
                </a:solidFill>
                <a:cs typeface="Times New Roman" pitchFamily="18" charset="0"/>
              </a:rPr>
              <a:t>1</a:t>
            </a:r>
            <a:r>
              <a:rPr lang="en-US" sz="2800" b="1" smtClean="0">
                <a:cs typeface="Times New Roman" pitchFamily="18" charset="0"/>
              </a:rPr>
              <a:t> =      </a:t>
            </a:r>
            <a:r>
              <a:rPr lang="en-US" sz="2800" b="1" smtClean="0">
                <a:solidFill>
                  <a:srgbClr val="A50021"/>
                </a:solidFill>
                <a:cs typeface="Times New Roman" pitchFamily="18" charset="0"/>
              </a:rPr>
              <a:t>M</a:t>
            </a:r>
            <a:r>
              <a:rPr lang="en-US" sz="2800" b="1" baseline="-16000" smtClean="0">
                <a:solidFill>
                  <a:srgbClr val="A50021"/>
                </a:solidFill>
                <a:cs typeface="Times New Roman" pitchFamily="18" charset="0"/>
              </a:rPr>
              <a:t>0</a:t>
            </a:r>
            <a:r>
              <a:rPr lang="en-US" sz="2800" b="1" smtClean="0">
                <a:cs typeface="Times New Roman" pitchFamily="18" charset="0"/>
              </a:rPr>
              <a:t> 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</a:rPr>
              <a:t>    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</a:rPr>
              <a:t>M</a:t>
            </a:r>
            <a:r>
              <a:rPr lang="en-US" sz="2800" b="1" baseline="-16000" smtClean="0">
                <a:solidFill>
                  <a:srgbClr val="6600FF"/>
                </a:solidFill>
                <a:cs typeface="Times New Roman" pitchFamily="18" charset="0"/>
              </a:rPr>
              <a:t>2</a:t>
            </a:r>
            <a:r>
              <a:rPr lang="en-US" sz="2800" b="1" smtClean="0">
                <a:cs typeface="Times New Roman" pitchFamily="18" charset="0"/>
              </a:rPr>
              <a:t>   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</a:rPr>
              <a:t>     </a:t>
            </a:r>
            <a:r>
              <a:rPr lang="en-US" sz="2800" b="1" smtClean="0">
                <a:solidFill>
                  <a:srgbClr val="008000"/>
                </a:solidFill>
                <a:cs typeface="Times New Roman" pitchFamily="18" charset="0"/>
              </a:rPr>
              <a:t>M</a:t>
            </a:r>
            <a:r>
              <a:rPr lang="en-US" sz="2800" b="1" baseline="-16000" smtClean="0">
                <a:solidFill>
                  <a:srgbClr val="008000"/>
                </a:solidFill>
                <a:cs typeface="Times New Roman" pitchFamily="18" charset="0"/>
              </a:rPr>
              <a:t>3</a:t>
            </a:r>
            <a:r>
              <a:rPr lang="en-US" sz="2800" b="1" smtClean="0">
                <a:cs typeface="Times New Roman" pitchFamily="18" charset="0"/>
              </a:rPr>
              <a:t>    </a:t>
            </a:r>
            <a:r>
              <a:rPr lang="en-US" sz="2800" b="1" smtClean="0">
                <a:cs typeface="Times New Roman" pitchFamily="18" charset="0"/>
                <a:sym typeface="Symbol" pitchFamily="18" charset="2"/>
              </a:rPr>
              <a:t>·</a:t>
            </a:r>
            <a:r>
              <a:rPr lang="en-US" sz="2800" b="1" smtClean="0">
                <a:cs typeface="Times New Roman" pitchFamily="18" charset="0"/>
              </a:rPr>
              <a:t>   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M</a:t>
            </a:r>
            <a:r>
              <a:rPr lang="en-US" sz="2800" b="1" baseline="-16000" smtClean="0">
                <a:solidFill>
                  <a:srgbClr val="FF0000"/>
                </a:solidFill>
                <a:cs typeface="Times New Roman" pitchFamily="18" charset="0"/>
              </a:rPr>
              <a:t>5</a:t>
            </a:r>
            <a:r>
              <a:rPr lang="en-US" sz="2800" b="1" smtClean="0">
                <a:cs typeface="Times New Roman" pitchFamily="18" charset="0"/>
              </a:rPr>
              <a:t>    ·   </a:t>
            </a:r>
            <a:r>
              <a:rPr lang="en-US" sz="2800" b="1" smtClean="0">
                <a:solidFill>
                  <a:schemeClr val="folHlink"/>
                </a:solidFill>
                <a:cs typeface="Times New Roman" pitchFamily="18" charset="0"/>
              </a:rPr>
              <a:t>M</a:t>
            </a:r>
            <a:r>
              <a:rPr lang="en-US" sz="2800" b="1" baseline="-16000" smtClean="0">
                <a:solidFill>
                  <a:schemeClr val="folHlink"/>
                </a:solidFill>
                <a:cs typeface="Times New Roman" pitchFamily="18" charset="0"/>
              </a:rPr>
              <a:t>6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  <a:sym typeface="Symbol" pitchFamily="18" charset="2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/>
              <a:t> </a:t>
            </a:r>
          </a:p>
        </p:txBody>
      </p:sp>
      <p:grpSp>
        <p:nvGrpSpPr>
          <p:cNvPr id="63493" name="Group 273"/>
          <p:cNvGrpSpPr>
            <a:grpSpLocks/>
          </p:cNvGrpSpPr>
          <p:nvPr/>
        </p:nvGrpSpPr>
        <p:grpSpPr bwMode="auto">
          <a:xfrm>
            <a:off x="909638" y="2171700"/>
            <a:ext cx="5345112" cy="955675"/>
            <a:chOff x="573" y="1368"/>
            <a:chExt cx="3367" cy="602"/>
          </a:xfrm>
        </p:grpSpPr>
        <p:sp>
          <p:nvSpPr>
            <p:cNvPr id="63706" name="Line 5"/>
            <p:cNvSpPr>
              <a:spLocks noChangeShapeType="1"/>
            </p:cNvSpPr>
            <p:nvPr/>
          </p:nvSpPr>
          <p:spPr bwMode="auto">
            <a:xfrm>
              <a:off x="2426" y="1450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7" name="Line 6"/>
            <p:cNvSpPr>
              <a:spLocks noChangeShapeType="1"/>
            </p:cNvSpPr>
            <p:nvPr/>
          </p:nvSpPr>
          <p:spPr bwMode="auto">
            <a:xfrm>
              <a:off x="3414" y="1450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8" name="Line 7"/>
            <p:cNvSpPr>
              <a:spLocks noChangeShapeType="1"/>
            </p:cNvSpPr>
            <p:nvPr/>
          </p:nvSpPr>
          <p:spPr bwMode="auto">
            <a:xfrm>
              <a:off x="3758" y="1450"/>
              <a:ext cx="9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09" name="Rectangle 8"/>
            <p:cNvSpPr>
              <a:spLocks noChangeArrowheads="1"/>
            </p:cNvSpPr>
            <p:nvPr/>
          </p:nvSpPr>
          <p:spPr bwMode="auto">
            <a:xfrm>
              <a:off x="3865" y="1393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0" name="Rectangle 9"/>
            <p:cNvSpPr>
              <a:spLocks noChangeArrowheads="1"/>
            </p:cNvSpPr>
            <p:nvPr/>
          </p:nvSpPr>
          <p:spPr bwMode="auto">
            <a:xfrm>
              <a:off x="3755" y="1393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8000"/>
                  </a:solidFill>
                </a:rPr>
                <a:t>z</a:t>
              </a:r>
              <a:endParaRPr lang="en-US" sz="2400" b="0">
                <a:solidFill>
                  <a:srgbClr val="008000"/>
                </a:solidFill>
              </a:endParaRPr>
            </a:p>
          </p:txBody>
        </p:sp>
        <p:sp>
          <p:nvSpPr>
            <p:cNvPr id="63711" name="Rectangle 10"/>
            <p:cNvSpPr>
              <a:spLocks noChangeArrowheads="1"/>
            </p:cNvSpPr>
            <p:nvPr/>
          </p:nvSpPr>
          <p:spPr bwMode="auto">
            <a:xfrm>
              <a:off x="3702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2" name="Rectangle 11"/>
            <p:cNvSpPr>
              <a:spLocks noChangeArrowheads="1"/>
            </p:cNvSpPr>
            <p:nvPr/>
          </p:nvSpPr>
          <p:spPr bwMode="auto">
            <a:xfrm>
              <a:off x="3526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3" name="Rectangle 12"/>
            <p:cNvSpPr>
              <a:spLocks noChangeArrowheads="1"/>
            </p:cNvSpPr>
            <p:nvPr/>
          </p:nvSpPr>
          <p:spPr bwMode="auto">
            <a:xfrm>
              <a:off x="3414" y="1393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8000"/>
                  </a:solidFill>
                </a:rPr>
                <a:t>y</a:t>
              </a:r>
              <a:endParaRPr lang="en-US" sz="2400" b="0">
                <a:solidFill>
                  <a:srgbClr val="008000"/>
                </a:solidFill>
              </a:endParaRPr>
            </a:p>
          </p:txBody>
        </p:sp>
        <p:sp>
          <p:nvSpPr>
            <p:cNvPr id="63714" name="Rectangle 13"/>
            <p:cNvSpPr>
              <a:spLocks noChangeArrowheads="1"/>
            </p:cNvSpPr>
            <p:nvPr/>
          </p:nvSpPr>
          <p:spPr bwMode="auto">
            <a:xfrm>
              <a:off x="3358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5" name="Rectangle 14"/>
            <p:cNvSpPr>
              <a:spLocks noChangeArrowheads="1"/>
            </p:cNvSpPr>
            <p:nvPr/>
          </p:nvSpPr>
          <p:spPr bwMode="auto">
            <a:xfrm>
              <a:off x="3182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6" name="Rectangle 15"/>
            <p:cNvSpPr>
              <a:spLocks noChangeArrowheads="1"/>
            </p:cNvSpPr>
            <p:nvPr/>
          </p:nvSpPr>
          <p:spPr bwMode="auto">
            <a:xfrm>
              <a:off x="2768" y="1393"/>
              <a:ext cx="41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z)</a:t>
              </a:r>
              <a:r>
                <a:rPr lang="en-US" sz="2800">
                  <a:solidFill>
                    <a:srgbClr val="000000"/>
                  </a:solidFill>
                </a:rPr>
                <a:t>·</a:t>
              </a:r>
              <a:r>
                <a:rPr lang="en-US" sz="2800">
                  <a:solidFill>
                    <a:srgbClr val="008000"/>
                  </a:solidFill>
                </a:rPr>
                <a:t>(x</a:t>
              </a:r>
              <a:endParaRPr lang="en-US" sz="2400" b="0">
                <a:solidFill>
                  <a:srgbClr val="008000"/>
                </a:solidFill>
              </a:endParaRPr>
            </a:p>
          </p:txBody>
        </p:sp>
        <p:sp>
          <p:nvSpPr>
            <p:cNvPr id="63717" name="Rectangle 16"/>
            <p:cNvSpPr>
              <a:spLocks noChangeArrowheads="1"/>
            </p:cNvSpPr>
            <p:nvPr/>
          </p:nvSpPr>
          <p:spPr bwMode="auto">
            <a:xfrm>
              <a:off x="2714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8" name="Rectangle 17"/>
            <p:cNvSpPr>
              <a:spLocks noChangeArrowheads="1"/>
            </p:cNvSpPr>
            <p:nvPr/>
          </p:nvSpPr>
          <p:spPr bwMode="auto">
            <a:xfrm>
              <a:off x="2538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19" name="Rectangle 18"/>
            <p:cNvSpPr>
              <a:spLocks noChangeArrowheads="1"/>
            </p:cNvSpPr>
            <p:nvPr/>
          </p:nvSpPr>
          <p:spPr bwMode="auto">
            <a:xfrm>
              <a:off x="2426" y="1393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63720" name="Rectangle 19"/>
            <p:cNvSpPr>
              <a:spLocks noChangeArrowheads="1"/>
            </p:cNvSpPr>
            <p:nvPr/>
          </p:nvSpPr>
          <p:spPr bwMode="auto">
            <a:xfrm>
              <a:off x="2370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 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63721" name="Rectangle 20"/>
            <p:cNvSpPr>
              <a:spLocks noChangeArrowheads="1"/>
            </p:cNvSpPr>
            <p:nvPr/>
          </p:nvSpPr>
          <p:spPr bwMode="auto">
            <a:xfrm>
              <a:off x="2194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22" name="Rectangle 21"/>
            <p:cNvSpPr>
              <a:spLocks noChangeArrowheads="1"/>
            </p:cNvSpPr>
            <p:nvPr/>
          </p:nvSpPr>
          <p:spPr bwMode="auto">
            <a:xfrm>
              <a:off x="1953" y="1393"/>
              <a:ext cx="24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·(x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63723" name="Rectangle 22"/>
            <p:cNvSpPr>
              <a:spLocks noChangeArrowheads="1"/>
            </p:cNvSpPr>
            <p:nvPr/>
          </p:nvSpPr>
          <p:spPr bwMode="auto">
            <a:xfrm>
              <a:off x="1906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24" name="Rectangle 23"/>
            <p:cNvSpPr>
              <a:spLocks noChangeArrowheads="1"/>
            </p:cNvSpPr>
            <p:nvPr/>
          </p:nvSpPr>
          <p:spPr bwMode="auto">
            <a:xfrm>
              <a:off x="1741" y="1393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</a:rPr>
                <a:t>z)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25" name="Rectangle 24"/>
            <p:cNvSpPr>
              <a:spLocks noChangeArrowheads="1"/>
            </p:cNvSpPr>
            <p:nvPr/>
          </p:nvSpPr>
          <p:spPr bwMode="auto">
            <a:xfrm>
              <a:off x="1687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</a:rPr>
                <a:t> 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26" name="Rectangle 25"/>
            <p:cNvSpPr>
              <a:spLocks noChangeArrowheads="1"/>
            </p:cNvSpPr>
            <p:nvPr/>
          </p:nvSpPr>
          <p:spPr bwMode="auto">
            <a:xfrm>
              <a:off x="1511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27" name="Rectangle 26"/>
            <p:cNvSpPr>
              <a:spLocks noChangeArrowheads="1"/>
            </p:cNvSpPr>
            <p:nvPr/>
          </p:nvSpPr>
          <p:spPr bwMode="auto">
            <a:xfrm>
              <a:off x="1343" y="1393"/>
              <a:ext cx="16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</a:rPr>
                <a:t> y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28" name="Rectangle 27"/>
            <p:cNvSpPr>
              <a:spLocks noChangeArrowheads="1"/>
            </p:cNvSpPr>
            <p:nvPr/>
          </p:nvSpPr>
          <p:spPr bwMode="auto">
            <a:xfrm>
              <a:off x="1167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29" name="Rectangle 28"/>
            <p:cNvSpPr>
              <a:spLocks noChangeArrowheads="1"/>
            </p:cNvSpPr>
            <p:nvPr/>
          </p:nvSpPr>
          <p:spPr bwMode="auto">
            <a:xfrm>
              <a:off x="982" y="1393"/>
              <a:ext cx="18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</a:rPr>
                <a:t>(x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30" name="Rectangle 29"/>
            <p:cNvSpPr>
              <a:spLocks noChangeArrowheads="1"/>
            </p:cNvSpPr>
            <p:nvPr/>
          </p:nvSpPr>
          <p:spPr bwMode="auto">
            <a:xfrm>
              <a:off x="935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31" name="Rectangle 30"/>
            <p:cNvSpPr>
              <a:spLocks noChangeArrowheads="1"/>
            </p:cNvSpPr>
            <p:nvPr/>
          </p:nvSpPr>
          <p:spPr bwMode="auto">
            <a:xfrm>
              <a:off x="761" y="139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32" name="Rectangle 31"/>
            <p:cNvSpPr>
              <a:spLocks noChangeArrowheads="1"/>
            </p:cNvSpPr>
            <p:nvPr/>
          </p:nvSpPr>
          <p:spPr bwMode="auto">
            <a:xfrm>
              <a:off x="573" y="1393"/>
              <a:ext cx="13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66"/>
                  </a:solidFill>
                </a:rPr>
                <a:t>F</a:t>
              </a:r>
              <a:endParaRPr lang="en-US" sz="2400" b="0">
                <a:solidFill>
                  <a:srgbClr val="000066"/>
                </a:solidFill>
              </a:endParaRPr>
            </a:p>
          </p:txBody>
        </p:sp>
        <p:sp>
          <p:nvSpPr>
            <p:cNvPr id="63733" name="Rectangle 32"/>
            <p:cNvSpPr>
              <a:spLocks noChangeArrowheads="1"/>
            </p:cNvSpPr>
            <p:nvPr/>
          </p:nvSpPr>
          <p:spPr bwMode="auto">
            <a:xfrm>
              <a:off x="707" y="1479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600">
                  <a:solidFill>
                    <a:srgbClr val="000066"/>
                  </a:solidFill>
                </a:rPr>
                <a:t>1</a:t>
              </a:r>
              <a:endParaRPr lang="en-US" sz="2400" b="0">
                <a:solidFill>
                  <a:srgbClr val="000066"/>
                </a:solidFill>
              </a:endParaRPr>
            </a:p>
          </p:txBody>
        </p:sp>
        <p:sp>
          <p:nvSpPr>
            <p:cNvPr id="63734" name="Rectangle 33"/>
            <p:cNvSpPr>
              <a:spLocks noChangeArrowheads="1"/>
            </p:cNvSpPr>
            <p:nvPr/>
          </p:nvSpPr>
          <p:spPr bwMode="auto">
            <a:xfrm>
              <a:off x="3579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8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008000"/>
                </a:solidFill>
              </a:endParaRPr>
            </a:p>
          </p:txBody>
        </p:sp>
        <p:sp>
          <p:nvSpPr>
            <p:cNvPr id="63735" name="Rectangle 34"/>
            <p:cNvSpPr>
              <a:spLocks noChangeArrowheads="1"/>
            </p:cNvSpPr>
            <p:nvPr/>
          </p:nvSpPr>
          <p:spPr bwMode="auto">
            <a:xfrm>
              <a:off x="3235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8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008000"/>
                </a:solidFill>
              </a:endParaRPr>
            </a:p>
          </p:txBody>
        </p:sp>
        <p:sp>
          <p:nvSpPr>
            <p:cNvPr id="63736" name="Rectangle 35"/>
            <p:cNvSpPr>
              <a:spLocks noChangeArrowheads="1"/>
            </p:cNvSpPr>
            <p:nvPr/>
          </p:nvSpPr>
          <p:spPr bwMode="auto">
            <a:xfrm>
              <a:off x="2591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63737" name="Rectangle 36"/>
            <p:cNvSpPr>
              <a:spLocks noChangeArrowheads="1"/>
            </p:cNvSpPr>
            <p:nvPr/>
          </p:nvSpPr>
          <p:spPr bwMode="auto">
            <a:xfrm>
              <a:off x="2247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6600FF"/>
                </a:solidFill>
              </a:endParaRPr>
            </a:p>
          </p:txBody>
        </p:sp>
        <p:sp>
          <p:nvSpPr>
            <p:cNvPr id="63738" name="Rectangle 37"/>
            <p:cNvSpPr>
              <a:spLocks noChangeArrowheads="1"/>
            </p:cNvSpPr>
            <p:nvPr/>
          </p:nvSpPr>
          <p:spPr bwMode="auto">
            <a:xfrm>
              <a:off x="1564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39" name="Rectangle 38"/>
            <p:cNvSpPr>
              <a:spLocks noChangeArrowheads="1"/>
            </p:cNvSpPr>
            <p:nvPr/>
          </p:nvSpPr>
          <p:spPr bwMode="auto">
            <a:xfrm>
              <a:off x="1220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A50021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A50021"/>
                </a:solidFill>
              </a:endParaRPr>
            </a:p>
          </p:txBody>
        </p:sp>
        <p:sp>
          <p:nvSpPr>
            <p:cNvPr id="63740" name="Rectangle 39"/>
            <p:cNvSpPr>
              <a:spLocks noChangeArrowheads="1"/>
            </p:cNvSpPr>
            <p:nvPr/>
          </p:nvSpPr>
          <p:spPr bwMode="auto">
            <a:xfrm>
              <a:off x="814" y="1368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41" name="Line 40"/>
            <p:cNvSpPr>
              <a:spLocks noChangeShapeType="1"/>
            </p:cNvSpPr>
            <p:nvPr/>
          </p:nvSpPr>
          <p:spPr bwMode="auto">
            <a:xfrm>
              <a:off x="1121" y="1758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42" name="Line 41"/>
            <p:cNvSpPr>
              <a:spLocks noChangeShapeType="1"/>
            </p:cNvSpPr>
            <p:nvPr/>
          </p:nvSpPr>
          <p:spPr bwMode="auto">
            <a:xfrm>
              <a:off x="1801" y="1758"/>
              <a:ext cx="9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43" name="Line 42"/>
            <p:cNvSpPr>
              <a:spLocks noChangeShapeType="1"/>
            </p:cNvSpPr>
            <p:nvPr/>
          </p:nvSpPr>
          <p:spPr bwMode="auto">
            <a:xfrm>
              <a:off x="2131" y="1758"/>
              <a:ext cx="10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44" name="Line 43"/>
            <p:cNvSpPr>
              <a:spLocks noChangeShapeType="1"/>
            </p:cNvSpPr>
            <p:nvPr/>
          </p:nvSpPr>
          <p:spPr bwMode="auto">
            <a:xfrm>
              <a:off x="2466" y="1758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745" name="Rectangle 44"/>
            <p:cNvSpPr>
              <a:spLocks noChangeArrowheads="1"/>
            </p:cNvSpPr>
            <p:nvPr/>
          </p:nvSpPr>
          <p:spPr bwMode="auto">
            <a:xfrm>
              <a:off x="2808" y="1701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</a:rPr>
                <a:t>z)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46" name="Rectangle 45"/>
            <p:cNvSpPr>
              <a:spLocks noChangeArrowheads="1"/>
            </p:cNvSpPr>
            <p:nvPr/>
          </p:nvSpPr>
          <p:spPr bwMode="auto">
            <a:xfrm>
              <a:off x="2755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</a:rPr>
                <a:t> 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47" name="Rectangle 46"/>
            <p:cNvSpPr>
              <a:spLocks noChangeArrowheads="1"/>
            </p:cNvSpPr>
            <p:nvPr/>
          </p:nvSpPr>
          <p:spPr bwMode="auto">
            <a:xfrm>
              <a:off x="2578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48" name="Rectangle 47"/>
            <p:cNvSpPr>
              <a:spLocks noChangeArrowheads="1"/>
            </p:cNvSpPr>
            <p:nvPr/>
          </p:nvSpPr>
          <p:spPr bwMode="auto">
            <a:xfrm>
              <a:off x="2466" y="1701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</a:rPr>
                <a:t>y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49" name="Rectangle 48"/>
            <p:cNvSpPr>
              <a:spLocks noChangeArrowheads="1"/>
            </p:cNvSpPr>
            <p:nvPr/>
          </p:nvSpPr>
          <p:spPr bwMode="auto">
            <a:xfrm>
              <a:off x="2410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50" name="Rectangle 49"/>
            <p:cNvSpPr>
              <a:spLocks noChangeArrowheads="1"/>
            </p:cNvSpPr>
            <p:nvPr/>
          </p:nvSpPr>
          <p:spPr bwMode="auto">
            <a:xfrm>
              <a:off x="2234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51" name="Rectangle 50"/>
            <p:cNvSpPr>
              <a:spLocks noChangeArrowheads="1"/>
            </p:cNvSpPr>
            <p:nvPr/>
          </p:nvSpPr>
          <p:spPr bwMode="auto">
            <a:xfrm>
              <a:off x="2125" y="1701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</a:rPr>
                <a:t>x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52" name="Rectangle 51"/>
            <p:cNvSpPr>
              <a:spLocks noChangeArrowheads="1"/>
            </p:cNvSpPr>
            <p:nvPr/>
          </p:nvSpPr>
          <p:spPr bwMode="auto">
            <a:xfrm>
              <a:off x="1909" y="1701"/>
              <a:ext cx="20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)·(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53" name="Rectangle 52"/>
            <p:cNvSpPr>
              <a:spLocks noChangeArrowheads="1"/>
            </p:cNvSpPr>
            <p:nvPr/>
          </p:nvSpPr>
          <p:spPr bwMode="auto">
            <a:xfrm>
              <a:off x="1799" y="1701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z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54" name="Rectangle 53"/>
            <p:cNvSpPr>
              <a:spLocks noChangeArrowheads="1"/>
            </p:cNvSpPr>
            <p:nvPr/>
          </p:nvSpPr>
          <p:spPr bwMode="auto">
            <a:xfrm>
              <a:off x="1745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 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55" name="Rectangle 54"/>
            <p:cNvSpPr>
              <a:spLocks noChangeArrowheads="1"/>
            </p:cNvSpPr>
            <p:nvPr/>
          </p:nvSpPr>
          <p:spPr bwMode="auto">
            <a:xfrm>
              <a:off x="1569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56" name="Rectangle 55"/>
            <p:cNvSpPr>
              <a:spLocks noChangeArrowheads="1"/>
            </p:cNvSpPr>
            <p:nvPr/>
          </p:nvSpPr>
          <p:spPr bwMode="auto">
            <a:xfrm>
              <a:off x="1401" y="1701"/>
              <a:ext cx="16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 y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57" name="Rectangle 56"/>
            <p:cNvSpPr>
              <a:spLocks noChangeArrowheads="1"/>
            </p:cNvSpPr>
            <p:nvPr/>
          </p:nvSpPr>
          <p:spPr bwMode="auto">
            <a:xfrm>
              <a:off x="1225" y="170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3758" name="Rectangle 57"/>
            <p:cNvSpPr>
              <a:spLocks noChangeArrowheads="1"/>
            </p:cNvSpPr>
            <p:nvPr/>
          </p:nvSpPr>
          <p:spPr bwMode="auto">
            <a:xfrm>
              <a:off x="1116" y="1701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x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59" name="Rectangle 58"/>
            <p:cNvSpPr>
              <a:spLocks noChangeArrowheads="1"/>
            </p:cNvSpPr>
            <p:nvPr/>
          </p:nvSpPr>
          <p:spPr bwMode="auto">
            <a:xfrm>
              <a:off x="975" y="1701"/>
              <a:ext cx="13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·(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60" name="Rectangle 59"/>
            <p:cNvSpPr>
              <a:spLocks noChangeArrowheads="1"/>
            </p:cNvSpPr>
            <p:nvPr/>
          </p:nvSpPr>
          <p:spPr bwMode="auto">
            <a:xfrm>
              <a:off x="2632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61" name="Rectangle 60"/>
            <p:cNvSpPr>
              <a:spLocks noChangeArrowheads="1"/>
            </p:cNvSpPr>
            <p:nvPr/>
          </p:nvSpPr>
          <p:spPr bwMode="auto">
            <a:xfrm>
              <a:off x="2287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chemeClr val="folHlink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folHlink"/>
                </a:solidFill>
              </a:endParaRPr>
            </a:p>
          </p:txBody>
        </p:sp>
        <p:sp>
          <p:nvSpPr>
            <p:cNvPr id="63762" name="Rectangle 61"/>
            <p:cNvSpPr>
              <a:spLocks noChangeArrowheads="1"/>
            </p:cNvSpPr>
            <p:nvPr/>
          </p:nvSpPr>
          <p:spPr bwMode="auto">
            <a:xfrm>
              <a:off x="1622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63763" name="Rectangle 62"/>
            <p:cNvSpPr>
              <a:spLocks noChangeArrowheads="1"/>
            </p:cNvSpPr>
            <p:nvPr/>
          </p:nvSpPr>
          <p:spPr bwMode="auto">
            <a:xfrm>
              <a:off x="1278" y="1676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</p:grpSp>
      <p:sp>
        <p:nvSpPr>
          <p:cNvPr id="63494" name="Rectangle 63"/>
          <p:cNvSpPr>
            <a:spLocks noChangeArrowheads="1"/>
          </p:cNvSpPr>
          <p:nvPr/>
        </p:nvSpPr>
        <p:spPr bwMode="auto">
          <a:xfrm>
            <a:off x="1890713" y="64928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2400">
                <a:solidFill>
                  <a:srgbClr val="000000"/>
                </a:solidFill>
                <a:cs typeface="Times New Roman" pitchFamily="18" charset="0"/>
              </a:rPr>
              <a:t> </a:t>
            </a:r>
            <a:endParaRPr lang="en-US" sz="2800">
              <a:solidFill>
                <a:schemeClr val="tx1"/>
              </a:solidFill>
              <a:cs typeface="Times New Roman" pitchFamily="18" charset="0"/>
            </a:endParaRPr>
          </a:p>
        </p:txBody>
      </p: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3825875" y="3068638"/>
            <a:ext cx="5318125" cy="3409950"/>
            <a:chOff x="1144" y="1942"/>
            <a:chExt cx="3350" cy="2148"/>
          </a:xfrm>
        </p:grpSpPr>
        <p:sp>
          <p:nvSpPr>
            <p:cNvPr id="63504" name="Rectangle 65"/>
            <p:cNvSpPr>
              <a:spLocks noChangeArrowheads="1"/>
            </p:cNvSpPr>
            <p:nvPr/>
          </p:nvSpPr>
          <p:spPr bwMode="auto">
            <a:xfrm>
              <a:off x="3109" y="218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05" name="Rectangle 66"/>
            <p:cNvSpPr>
              <a:spLocks noChangeArrowheads="1"/>
            </p:cNvSpPr>
            <p:nvPr/>
          </p:nvSpPr>
          <p:spPr bwMode="auto">
            <a:xfrm>
              <a:off x="2932" y="2206"/>
              <a:ext cx="14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06" name="Rectangle 67"/>
            <p:cNvSpPr>
              <a:spLocks noChangeArrowheads="1"/>
            </p:cNvSpPr>
            <p:nvPr/>
          </p:nvSpPr>
          <p:spPr bwMode="auto">
            <a:xfrm>
              <a:off x="1231" y="1951"/>
              <a:ext cx="37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x y z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07" name="Rectangle 68"/>
            <p:cNvSpPr>
              <a:spLocks noChangeArrowheads="1"/>
            </p:cNvSpPr>
            <p:nvPr/>
          </p:nvSpPr>
          <p:spPr bwMode="auto">
            <a:xfrm>
              <a:off x="1631" y="195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08" name="Rectangle 69"/>
            <p:cNvSpPr>
              <a:spLocks noChangeArrowheads="1"/>
            </p:cNvSpPr>
            <p:nvPr/>
          </p:nvSpPr>
          <p:spPr bwMode="auto">
            <a:xfrm>
              <a:off x="1887" y="1951"/>
              <a:ext cx="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i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09" name="Rectangle 70"/>
            <p:cNvSpPr>
              <a:spLocks noChangeArrowheads="1"/>
            </p:cNvSpPr>
            <p:nvPr/>
          </p:nvSpPr>
          <p:spPr bwMode="auto">
            <a:xfrm>
              <a:off x="1944" y="195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10" name="Rectangle 71"/>
            <p:cNvSpPr>
              <a:spLocks noChangeArrowheads="1"/>
            </p:cNvSpPr>
            <p:nvPr/>
          </p:nvSpPr>
          <p:spPr bwMode="auto">
            <a:xfrm>
              <a:off x="2185" y="1958"/>
              <a:ext cx="24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M</a:t>
              </a:r>
              <a:r>
                <a:rPr lang="en-US" sz="2400" baseline="-16000">
                  <a:solidFill>
                    <a:srgbClr val="A50021"/>
                  </a:solidFill>
                  <a:cs typeface="Times New Roman" pitchFamily="18" charset="0"/>
                </a:rPr>
                <a:t>0</a:t>
              </a:r>
            </a:p>
          </p:txBody>
        </p:sp>
        <p:sp>
          <p:nvSpPr>
            <p:cNvPr id="63511" name="Rectangle 72"/>
            <p:cNvSpPr>
              <a:spLocks noChangeArrowheads="1"/>
            </p:cNvSpPr>
            <p:nvPr/>
          </p:nvSpPr>
          <p:spPr bwMode="auto">
            <a:xfrm>
              <a:off x="2479" y="1942"/>
              <a:ext cx="4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  <a:sym typeface="Symbol" pitchFamily="18" charset="2"/>
                </a:rPr>
                <a:t>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12" name="Rectangle 73"/>
            <p:cNvSpPr>
              <a:spLocks noChangeArrowheads="1"/>
            </p:cNvSpPr>
            <p:nvPr/>
          </p:nvSpPr>
          <p:spPr bwMode="auto">
            <a:xfrm>
              <a:off x="2574" y="1958"/>
              <a:ext cx="24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M</a:t>
              </a:r>
              <a:r>
                <a:rPr lang="en-US" sz="2400" baseline="-16000">
                  <a:solidFill>
                    <a:srgbClr val="6600FF"/>
                  </a:solidFill>
                  <a:cs typeface="Times New Roman" pitchFamily="18" charset="0"/>
                </a:rPr>
                <a:t>2</a:t>
              </a:r>
            </a:p>
          </p:txBody>
        </p:sp>
        <p:sp>
          <p:nvSpPr>
            <p:cNvPr id="63513" name="Rectangle 74"/>
            <p:cNvSpPr>
              <a:spLocks noChangeArrowheads="1"/>
            </p:cNvSpPr>
            <p:nvPr/>
          </p:nvSpPr>
          <p:spPr bwMode="auto">
            <a:xfrm>
              <a:off x="2868" y="194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  <a:sym typeface="Symbol" pitchFamily="18" charset="2"/>
                </a:rPr>
                <a:t>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14" name="Rectangle 75"/>
            <p:cNvSpPr>
              <a:spLocks noChangeArrowheads="1"/>
            </p:cNvSpPr>
            <p:nvPr/>
          </p:nvSpPr>
          <p:spPr bwMode="auto">
            <a:xfrm>
              <a:off x="2962" y="1958"/>
              <a:ext cx="24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M</a:t>
              </a:r>
              <a:r>
                <a:rPr lang="en-US" sz="2400" baseline="-16000">
                  <a:solidFill>
                    <a:srgbClr val="008000"/>
                  </a:solidFill>
                  <a:cs typeface="Times New Roman" pitchFamily="18" charset="0"/>
                </a:rPr>
                <a:t>3</a:t>
              </a:r>
            </a:p>
          </p:txBody>
        </p:sp>
        <p:sp>
          <p:nvSpPr>
            <p:cNvPr id="63515" name="Rectangle 76"/>
            <p:cNvSpPr>
              <a:spLocks noChangeArrowheads="1"/>
            </p:cNvSpPr>
            <p:nvPr/>
          </p:nvSpPr>
          <p:spPr bwMode="auto">
            <a:xfrm>
              <a:off x="3256" y="194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  <a:sym typeface="Symbol" pitchFamily="18" charset="2"/>
                </a:rPr>
                <a:t>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16" name="Rectangle 77"/>
            <p:cNvSpPr>
              <a:spLocks noChangeArrowheads="1"/>
            </p:cNvSpPr>
            <p:nvPr/>
          </p:nvSpPr>
          <p:spPr bwMode="auto">
            <a:xfrm>
              <a:off x="3351" y="1958"/>
              <a:ext cx="24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FF0000"/>
                  </a:solidFill>
                  <a:cs typeface="Times New Roman" pitchFamily="18" charset="0"/>
                </a:rPr>
                <a:t>M</a:t>
              </a:r>
              <a:r>
                <a:rPr lang="en-US" sz="2400" baseline="-16000">
                  <a:solidFill>
                    <a:srgbClr val="FF0000"/>
                  </a:solidFill>
                  <a:cs typeface="Times New Roman" pitchFamily="18" charset="0"/>
                </a:rPr>
                <a:t>5</a:t>
              </a:r>
            </a:p>
          </p:txBody>
        </p:sp>
        <p:sp>
          <p:nvSpPr>
            <p:cNvPr id="63517" name="Rectangle 78"/>
            <p:cNvSpPr>
              <a:spLocks noChangeArrowheads="1"/>
            </p:cNvSpPr>
            <p:nvPr/>
          </p:nvSpPr>
          <p:spPr bwMode="auto">
            <a:xfrm>
              <a:off x="3645" y="194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latin typeface="Symbol" pitchFamily="18" charset="2"/>
                  <a:cs typeface="Times New Roman" pitchFamily="18" charset="0"/>
                  <a:sym typeface="Symbol" pitchFamily="18" charset="2"/>
                </a:rPr>
                <a:t>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18" name="Rectangle 79"/>
            <p:cNvSpPr>
              <a:spLocks noChangeArrowheads="1"/>
            </p:cNvSpPr>
            <p:nvPr/>
          </p:nvSpPr>
          <p:spPr bwMode="auto">
            <a:xfrm>
              <a:off x="3739" y="1958"/>
              <a:ext cx="24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chemeClr val="folHlink"/>
                  </a:solidFill>
                  <a:cs typeface="Times New Roman" pitchFamily="18" charset="0"/>
                </a:rPr>
                <a:t>M</a:t>
              </a:r>
              <a:r>
                <a:rPr lang="en-US" sz="2400" baseline="-16000">
                  <a:solidFill>
                    <a:schemeClr val="folHlink"/>
                  </a:solidFill>
                  <a:cs typeface="Times New Roman" pitchFamily="18" charset="0"/>
                </a:rPr>
                <a:t>6</a:t>
              </a:r>
            </a:p>
          </p:txBody>
        </p:sp>
        <p:sp>
          <p:nvSpPr>
            <p:cNvPr id="63519" name="Rectangle 80"/>
            <p:cNvSpPr>
              <a:spLocks noChangeArrowheads="1"/>
            </p:cNvSpPr>
            <p:nvPr/>
          </p:nvSpPr>
          <p:spPr bwMode="auto">
            <a:xfrm>
              <a:off x="4052" y="1951"/>
              <a:ext cx="37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F1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20" name="Rectangle 81"/>
            <p:cNvSpPr>
              <a:spLocks noChangeArrowheads="1"/>
            </p:cNvSpPr>
            <p:nvPr/>
          </p:nvSpPr>
          <p:spPr bwMode="auto">
            <a:xfrm>
              <a:off x="4446" y="195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21" name="Rectangle 82"/>
            <p:cNvSpPr>
              <a:spLocks noChangeArrowheads="1"/>
            </p:cNvSpPr>
            <p:nvPr/>
          </p:nvSpPr>
          <p:spPr bwMode="auto">
            <a:xfrm>
              <a:off x="1710" y="1942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2" name="Line 83"/>
            <p:cNvSpPr>
              <a:spLocks noChangeShapeType="1"/>
            </p:cNvSpPr>
            <p:nvPr/>
          </p:nvSpPr>
          <p:spPr bwMode="auto">
            <a:xfrm>
              <a:off x="1710" y="1942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3" name="Rectangle 84"/>
            <p:cNvSpPr>
              <a:spLocks noChangeArrowheads="1"/>
            </p:cNvSpPr>
            <p:nvPr/>
          </p:nvSpPr>
          <p:spPr bwMode="auto">
            <a:xfrm>
              <a:off x="2110" y="1942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4" name="Line 85"/>
            <p:cNvSpPr>
              <a:spLocks noChangeShapeType="1"/>
            </p:cNvSpPr>
            <p:nvPr/>
          </p:nvSpPr>
          <p:spPr bwMode="auto">
            <a:xfrm>
              <a:off x="2110" y="1942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25" name="Rectangle 86"/>
            <p:cNvSpPr>
              <a:spLocks noChangeArrowheads="1"/>
            </p:cNvSpPr>
            <p:nvPr/>
          </p:nvSpPr>
          <p:spPr bwMode="auto">
            <a:xfrm>
              <a:off x="1227" y="2199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0 0 0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3526" name="Rectangle 87"/>
            <p:cNvSpPr>
              <a:spLocks noChangeArrowheads="1"/>
            </p:cNvSpPr>
            <p:nvPr/>
          </p:nvSpPr>
          <p:spPr bwMode="auto">
            <a:xfrm>
              <a:off x="1634" y="219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27" name="Rectangle 88"/>
            <p:cNvSpPr>
              <a:spLocks noChangeArrowheads="1"/>
            </p:cNvSpPr>
            <p:nvPr/>
          </p:nvSpPr>
          <p:spPr bwMode="auto">
            <a:xfrm>
              <a:off x="1864" y="219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3528" name="Rectangle 89"/>
            <p:cNvSpPr>
              <a:spLocks noChangeArrowheads="1"/>
            </p:cNvSpPr>
            <p:nvPr/>
          </p:nvSpPr>
          <p:spPr bwMode="auto">
            <a:xfrm>
              <a:off x="1966" y="219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29" name="Rectangle 90"/>
            <p:cNvSpPr>
              <a:spLocks noChangeArrowheads="1"/>
            </p:cNvSpPr>
            <p:nvPr/>
          </p:nvSpPr>
          <p:spPr bwMode="auto">
            <a:xfrm>
              <a:off x="2234" y="2206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0</a:t>
              </a: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0" name="Rectangle 91"/>
            <p:cNvSpPr>
              <a:spLocks noChangeArrowheads="1"/>
            </p:cNvSpPr>
            <p:nvPr/>
          </p:nvSpPr>
          <p:spPr bwMode="auto">
            <a:xfrm>
              <a:off x="2532" y="2206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1" name="Rectangle 92"/>
            <p:cNvSpPr>
              <a:spLocks noChangeArrowheads="1"/>
            </p:cNvSpPr>
            <p:nvPr/>
          </p:nvSpPr>
          <p:spPr bwMode="auto">
            <a:xfrm>
              <a:off x="3281" y="2206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2" name="Rectangle 93"/>
            <p:cNvSpPr>
              <a:spLocks noChangeArrowheads="1"/>
            </p:cNvSpPr>
            <p:nvPr/>
          </p:nvSpPr>
          <p:spPr bwMode="auto">
            <a:xfrm>
              <a:off x="3681" y="2206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3" name="Rectangle 94"/>
            <p:cNvSpPr>
              <a:spLocks noChangeArrowheads="1"/>
            </p:cNvSpPr>
            <p:nvPr/>
          </p:nvSpPr>
          <p:spPr bwMode="auto">
            <a:xfrm>
              <a:off x="3884" y="220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4" name="Rectangle 95"/>
            <p:cNvSpPr>
              <a:spLocks noChangeArrowheads="1"/>
            </p:cNvSpPr>
            <p:nvPr/>
          </p:nvSpPr>
          <p:spPr bwMode="auto">
            <a:xfrm>
              <a:off x="4114" y="2199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A50021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rgbClr val="A50021"/>
                </a:solidFill>
                <a:cs typeface="Times New Roman" pitchFamily="18" charset="0"/>
              </a:endParaRPr>
            </a:p>
          </p:txBody>
        </p:sp>
        <p:sp>
          <p:nvSpPr>
            <p:cNvPr id="63535" name="Rectangle 96"/>
            <p:cNvSpPr>
              <a:spLocks noChangeArrowheads="1"/>
            </p:cNvSpPr>
            <p:nvPr/>
          </p:nvSpPr>
          <p:spPr bwMode="auto">
            <a:xfrm>
              <a:off x="4384" y="219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36" name="Rectangle 97"/>
            <p:cNvSpPr>
              <a:spLocks noChangeArrowheads="1"/>
            </p:cNvSpPr>
            <p:nvPr/>
          </p:nvSpPr>
          <p:spPr bwMode="auto">
            <a:xfrm>
              <a:off x="1144" y="2180"/>
              <a:ext cx="566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37" name="Line 98"/>
            <p:cNvSpPr>
              <a:spLocks noChangeShapeType="1"/>
            </p:cNvSpPr>
            <p:nvPr/>
          </p:nvSpPr>
          <p:spPr bwMode="auto">
            <a:xfrm>
              <a:off x="1144" y="2180"/>
              <a:ext cx="56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38" name="Rectangle 99"/>
            <p:cNvSpPr>
              <a:spLocks noChangeArrowheads="1"/>
            </p:cNvSpPr>
            <p:nvPr/>
          </p:nvSpPr>
          <p:spPr bwMode="auto">
            <a:xfrm>
              <a:off x="1710" y="2180"/>
              <a:ext cx="11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39" name="Line 100"/>
            <p:cNvSpPr>
              <a:spLocks noChangeShapeType="1"/>
            </p:cNvSpPr>
            <p:nvPr/>
          </p:nvSpPr>
          <p:spPr bwMode="auto">
            <a:xfrm>
              <a:off x="1710" y="218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0" name="Line 101"/>
            <p:cNvSpPr>
              <a:spLocks noChangeShapeType="1"/>
            </p:cNvSpPr>
            <p:nvPr/>
          </p:nvSpPr>
          <p:spPr bwMode="auto">
            <a:xfrm>
              <a:off x="1710" y="2180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1" name="Rectangle 102"/>
            <p:cNvSpPr>
              <a:spLocks noChangeArrowheads="1"/>
            </p:cNvSpPr>
            <p:nvPr/>
          </p:nvSpPr>
          <p:spPr bwMode="auto">
            <a:xfrm>
              <a:off x="1721" y="2180"/>
              <a:ext cx="389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2" name="Line 103"/>
            <p:cNvSpPr>
              <a:spLocks noChangeShapeType="1"/>
            </p:cNvSpPr>
            <p:nvPr/>
          </p:nvSpPr>
          <p:spPr bwMode="auto">
            <a:xfrm>
              <a:off x="1721" y="2180"/>
              <a:ext cx="38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3" name="Rectangle 104"/>
            <p:cNvSpPr>
              <a:spLocks noChangeArrowheads="1"/>
            </p:cNvSpPr>
            <p:nvPr/>
          </p:nvSpPr>
          <p:spPr bwMode="auto">
            <a:xfrm>
              <a:off x="2110" y="2180"/>
              <a:ext cx="11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4" name="Line 105"/>
            <p:cNvSpPr>
              <a:spLocks noChangeShapeType="1"/>
            </p:cNvSpPr>
            <p:nvPr/>
          </p:nvSpPr>
          <p:spPr bwMode="auto">
            <a:xfrm>
              <a:off x="2110" y="2180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5" name="Line 106"/>
            <p:cNvSpPr>
              <a:spLocks noChangeShapeType="1"/>
            </p:cNvSpPr>
            <p:nvPr/>
          </p:nvSpPr>
          <p:spPr bwMode="auto">
            <a:xfrm>
              <a:off x="2110" y="2180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6" name="Rectangle 107"/>
            <p:cNvSpPr>
              <a:spLocks noChangeArrowheads="1"/>
            </p:cNvSpPr>
            <p:nvPr/>
          </p:nvSpPr>
          <p:spPr bwMode="auto">
            <a:xfrm>
              <a:off x="2121" y="2180"/>
              <a:ext cx="1876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7" name="Line 108"/>
            <p:cNvSpPr>
              <a:spLocks noChangeShapeType="1"/>
            </p:cNvSpPr>
            <p:nvPr/>
          </p:nvSpPr>
          <p:spPr bwMode="auto">
            <a:xfrm>
              <a:off x="2121" y="2180"/>
              <a:ext cx="187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8" name="Rectangle 109"/>
            <p:cNvSpPr>
              <a:spLocks noChangeArrowheads="1"/>
            </p:cNvSpPr>
            <p:nvPr/>
          </p:nvSpPr>
          <p:spPr bwMode="auto">
            <a:xfrm>
              <a:off x="3997" y="2180"/>
              <a:ext cx="12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49" name="Line 110"/>
            <p:cNvSpPr>
              <a:spLocks noChangeShapeType="1"/>
            </p:cNvSpPr>
            <p:nvPr/>
          </p:nvSpPr>
          <p:spPr bwMode="auto">
            <a:xfrm>
              <a:off x="3997" y="2180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0" name="Line 111"/>
            <p:cNvSpPr>
              <a:spLocks noChangeShapeType="1"/>
            </p:cNvSpPr>
            <p:nvPr/>
          </p:nvSpPr>
          <p:spPr bwMode="auto">
            <a:xfrm>
              <a:off x="3997" y="2180"/>
              <a:ext cx="1" cy="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1" name="Rectangle 112"/>
            <p:cNvSpPr>
              <a:spLocks noChangeArrowheads="1"/>
            </p:cNvSpPr>
            <p:nvPr/>
          </p:nvSpPr>
          <p:spPr bwMode="auto">
            <a:xfrm>
              <a:off x="4009" y="2180"/>
              <a:ext cx="484" cy="1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2" name="Line 113"/>
            <p:cNvSpPr>
              <a:spLocks noChangeShapeType="1"/>
            </p:cNvSpPr>
            <p:nvPr/>
          </p:nvSpPr>
          <p:spPr bwMode="auto">
            <a:xfrm>
              <a:off x="4009" y="2180"/>
              <a:ext cx="48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3" name="Rectangle 114"/>
            <p:cNvSpPr>
              <a:spLocks noChangeArrowheads="1"/>
            </p:cNvSpPr>
            <p:nvPr/>
          </p:nvSpPr>
          <p:spPr bwMode="auto">
            <a:xfrm>
              <a:off x="1710" y="2190"/>
              <a:ext cx="11" cy="22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4" name="Line 115"/>
            <p:cNvSpPr>
              <a:spLocks noChangeShapeType="1"/>
            </p:cNvSpPr>
            <p:nvPr/>
          </p:nvSpPr>
          <p:spPr bwMode="auto">
            <a:xfrm>
              <a:off x="1710" y="2190"/>
              <a:ext cx="1" cy="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5" name="Rectangle 116"/>
            <p:cNvSpPr>
              <a:spLocks noChangeArrowheads="1"/>
            </p:cNvSpPr>
            <p:nvPr/>
          </p:nvSpPr>
          <p:spPr bwMode="auto">
            <a:xfrm>
              <a:off x="2110" y="2190"/>
              <a:ext cx="11" cy="22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6" name="Line 117"/>
            <p:cNvSpPr>
              <a:spLocks noChangeShapeType="1"/>
            </p:cNvSpPr>
            <p:nvPr/>
          </p:nvSpPr>
          <p:spPr bwMode="auto">
            <a:xfrm>
              <a:off x="2110" y="2190"/>
              <a:ext cx="1" cy="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57" name="Rectangle 118"/>
            <p:cNvSpPr>
              <a:spLocks noChangeArrowheads="1"/>
            </p:cNvSpPr>
            <p:nvPr/>
          </p:nvSpPr>
          <p:spPr bwMode="auto">
            <a:xfrm>
              <a:off x="1227" y="2426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0 0 1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58" name="Rectangle 119"/>
            <p:cNvSpPr>
              <a:spLocks noChangeArrowheads="1"/>
            </p:cNvSpPr>
            <p:nvPr/>
          </p:nvSpPr>
          <p:spPr bwMode="auto">
            <a:xfrm>
              <a:off x="1634" y="242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59" name="Rectangle 120"/>
            <p:cNvSpPr>
              <a:spLocks noChangeArrowheads="1"/>
            </p:cNvSpPr>
            <p:nvPr/>
          </p:nvSpPr>
          <p:spPr bwMode="auto">
            <a:xfrm>
              <a:off x="1864" y="2426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0" name="Rectangle 121"/>
            <p:cNvSpPr>
              <a:spLocks noChangeArrowheads="1"/>
            </p:cNvSpPr>
            <p:nvPr/>
          </p:nvSpPr>
          <p:spPr bwMode="auto">
            <a:xfrm>
              <a:off x="1966" y="242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1" name="Rectangle 122"/>
            <p:cNvSpPr>
              <a:spLocks noChangeArrowheads="1"/>
            </p:cNvSpPr>
            <p:nvPr/>
          </p:nvSpPr>
          <p:spPr bwMode="auto">
            <a:xfrm>
              <a:off x="2234" y="2433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2" name="Rectangle 123"/>
            <p:cNvSpPr>
              <a:spLocks noChangeArrowheads="1"/>
            </p:cNvSpPr>
            <p:nvPr/>
          </p:nvSpPr>
          <p:spPr bwMode="auto">
            <a:xfrm>
              <a:off x="2532" y="2433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3" name="Rectangle 124"/>
            <p:cNvSpPr>
              <a:spLocks noChangeArrowheads="1"/>
            </p:cNvSpPr>
            <p:nvPr/>
          </p:nvSpPr>
          <p:spPr bwMode="auto">
            <a:xfrm>
              <a:off x="2932" y="2433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4" name="Rectangle 125"/>
            <p:cNvSpPr>
              <a:spLocks noChangeArrowheads="1"/>
            </p:cNvSpPr>
            <p:nvPr/>
          </p:nvSpPr>
          <p:spPr bwMode="auto">
            <a:xfrm>
              <a:off x="3281" y="2433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5" name="Rectangle 126"/>
            <p:cNvSpPr>
              <a:spLocks noChangeArrowheads="1"/>
            </p:cNvSpPr>
            <p:nvPr/>
          </p:nvSpPr>
          <p:spPr bwMode="auto">
            <a:xfrm>
              <a:off x="3681" y="2433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6" name="Rectangle 127"/>
            <p:cNvSpPr>
              <a:spLocks noChangeArrowheads="1"/>
            </p:cNvSpPr>
            <p:nvPr/>
          </p:nvSpPr>
          <p:spPr bwMode="auto">
            <a:xfrm>
              <a:off x="3884" y="243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7" name="Rectangle 128"/>
            <p:cNvSpPr>
              <a:spLocks noChangeArrowheads="1"/>
            </p:cNvSpPr>
            <p:nvPr/>
          </p:nvSpPr>
          <p:spPr bwMode="auto">
            <a:xfrm>
              <a:off x="4114" y="2426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8" name="Rectangle 129"/>
            <p:cNvSpPr>
              <a:spLocks noChangeArrowheads="1"/>
            </p:cNvSpPr>
            <p:nvPr/>
          </p:nvSpPr>
          <p:spPr bwMode="auto">
            <a:xfrm>
              <a:off x="4384" y="242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69" name="Rectangle 130"/>
            <p:cNvSpPr>
              <a:spLocks noChangeArrowheads="1"/>
            </p:cNvSpPr>
            <p:nvPr/>
          </p:nvSpPr>
          <p:spPr bwMode="auto">
            <a:xfrm>
              <a:off x="1710" y="2417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0" name="Line 131"/>
            <p:cNvSpPr>
              <a:spLocks noChangeShapeType="1"/>
            </p:cNvSpPr>
            <p:nvPr/>
          </p:nvSpPr>
          <p:spPr bwMode="auto">
            <a:xfrm>
              <a:off x="1710" y="2417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1" name="Rectangle 132"/>
            <p:cNvSpPr>
              <a:spLocks noChangeArrowheads="1"/>
            </p:cNvSpPr>
            <p:nvPr/>
          </p:nvSpPr>
          <p:spPr bwMode="auto">
            <a:xfrm>
              <a:off x="2110" y="2417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2" name="Line 133"/>
            <p:cNvSpPr>
              <a:spLocks noChangeShapeType="1"/>
            </p:cNvSpPr>
            <p:nvPr/>
          </p:nvSpPr>
          <p:spPr bwMode="auto">
            <a:xfrm>
              <a:off x="2110" y="2417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73" name="Rectangle 134"/>
            <p:cNvSpPr>
              <a:spLocks noChangeArrowheads="1"/>
            </p:cNvSpPr>
            <p:nvPr/>
          </p:nvSpPr>
          <p:spPr bwMode="auto">
            <a:xfrm>
              <a:off x="1227" y="2664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0 1 0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3574" name="Rectangle 135"/>
            <p:cNvSpPr>
              <a:spLocks noChangeArrowheads="1"/>
            </p:cNvSpPr>
            <p:nvPr/>
          </p:nvSpPr>
          <p:spPr bwMode="auto">
            <a:xfrm>
              <a:off x="1634" y="266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75" name="Rectangle 136"/>
            <p:cNvSpPr>
              <a:spLocks noChangeArrowheads="1"/>
            </p:cNvSpPr>
            <p:nvPr/>
          </p:nvSpPr>
          <p:spPr bwMode="auto">
            <a:xfrm>
              <a:off x="1864" y="2664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2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3576" name="Rectangle 137"/>
            <p:cNvSpPr>
              <a:spLocks noChangeArrowheads="1"/>
            </p:cNvSpPr>
            <p:nvPr/>
          </p:nvSpPr>
          <p:spPr bwMode="auto">
            <a:xfrm>
              <a:off x="1966" y="266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77" name="Rectangle 138"/>
            <p:cNvSpPr>
              <a:spLocks noChangeArrowheads="1"/>
            </p:cNvSpPr>
            <p:nvPr/>
          </p:nvSpPr>
          <p:spPr bwMode="auto">
            <a:xfrm>
              <a:off x="2234" y="2671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78" name="Rectangle 139"/>
            <p:cNvSpPr>
              <a:spLocks noChangeArrowheads="1"/>
            </p:cNvSpPr>
            <p:nvPr/>
          </p:nvSpPr>
          <p:spPr bwMode="auto">
            <a:xfrm>
              <a:off x="2532" y="2671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0</a:t>
              </a: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79" name="Rectangle 140"/>
            <p:cNvSpPr>
              <a:spLocks noChangeArrowheads="1"/>
            </p:cNvSpPr>
            <p:nvPr/>
          </p:nvSpPr>
          <p:spPr bwMode="auto">
            <a:xfrm>
              <a:off x="2932" y="2671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80" name="Rectangle 141"/>
            <p:cNvSpPr>
              <a:spLocks noChangeArrowheads="1"/>
            </p:cNvSpPr>
            <p:nvPr/>
          </p:nvSpPr>
          <p:spPr bwMode="auto">
            <a:xfrm>
              <a:off x="3281" y="2671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81" name="Rectangle 142"/>
            <p:cNvSpPr>
              <a:spLocks noChangeArrowheads="1"/>
            </p:cNvSpPr>
            <p:nvPr/>
          </p:nvSpPr>
          <p:spPr bwMode="auto">
            <a:xfrm>
              <a:off x="3681" y="2671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82" name="Rectangle 143"/>
            <p:cNvSpPr>
              <a:spLocks noChangeArrowheads="1"/>
            </p:cNvSpPr>
            <p:nvPr/>
          </p:nvSpPr>
          <p:spPr bwMode="auto">
            <a:xfrm>
              <a:off x="3884" y="267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83" name="Rectangle 144"/>
            <p:cNvSpPr>
              <a:spLocks noChangeArrowheads="1"/>
            </p:cNvSpPr>
            <p:nvPr/>
          </p:nvSpPr>
          <p:spPr bwMode="auto">
            <a:xfrm>
              <a:off x="4114" y="2664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6600FF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rgbClr val="6600FF"/>
                </a:solidFill>
                <a:cs typeface="Times New Roman" pitchFamily="18" charset="0"/>
              </a:endParaRPr>
            </a:p>
          </p:txBody>
        </p:sp>
        <p:sp>
          <p:nvSpPr>
            <p:cNvPr id="63584" name="Rectangle 145"/>
            <p:cNvSpPr>
              <a:spLocks noChangeArrowheads="1"/>
            </p:cNvSpPr>
            <p:nvPr/>
          </p:nvSpPr>
          <p:spPr bwMode="auto">
            <a:xfrm>
              <a:off x="4384" y="266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85" name="Rectangle 146"/>
            <p:cNvSpPr>
              <a:spLocks noChangeArrowheads="1"/>
            </p:cNvSpPr>
            <p:nvPr/>
          </p:nvSpPr>
          <p:spPr bwMode="auto">
            <a:xfrm>
              <a:off x="1710" y="2655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6" name="Line 147"/>
            <p:cNvSpPr>
              <a:spLocks noChangeShapeType="1"/>
            </p:cNvSpPr>
            <p:nvPr/>
          </p:nvSpPr>
          <p:spPr bwMode="auto">
            <a:xfrm>
              <a:off x="1710" y="2655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7" name="Rectangle 148"/>
            <p:cNvSpPr>
              <a:spLocks noChangeArrowheads="1"/>
            </p:cNvSpPr>
            <p:nvPr/>
          </p:nvSpPr>
          <p:spPr bwMode="auto">
            <a:xfrm>
              <a:off x="2110" y="2655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8" name="Line 149"/>
            <p:cNvSpPr>
              <a:spLocks noChangeShapeType="1"/>
            </p:cNvSpPr>
            <p:nvPr/>
          </p:nvSpPr>
          <p:spPr bwMode="auto">
            <a:xfrm>
              <a:off x="2110" y="2655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589" name="Rectangle 150"/>
            <p:cNvSpPr>
              <a:spLocks noChangeArrowheads="1"/>
            </p:cNvSpPr>
            <p:nvPr/>
          </p:nvSpPr>
          <p:spPr bwMode="auto">
            <a:xfrm>
              <a:off x="1227" y="2902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0 1 1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3590" name="Rectangle 151"/>
            <p:cNvSpPr>
              <a:spLocks noChangeArrowheads="1"/>
            </p:cNvSpPr>
            <p:nvPr/>
          </p:nvSpPr>
          <p:spPr bwMode="auto">
            <a:xfrm>
              <a:off x="1634" y="29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1" name="Rectangle 152"/>
            <p:cNvSpPr>
              <a:spLocks noChangeArrowheads="1"/>
            </p:cNvSpPr>
            <p:nvPr/>
          </p:nvSpPr>
          <p:spPr bwMode="auto">
            <a:xfrm>
              <a:off x="1864" y="290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3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2" name="Rectangle 153"/>
            <p:cNvSpPr>
              <a:spLocks noChangeArrowheads="1"/>
            </p:cNvSpPr>
            <p:nvPr/>
          </p:nvSpPr>
          <p:spPr bwMode="auto">
            <a:xfrm>
              <a:off x="1966" y="29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3" name="Rectangle 154"/>
            <p:cNvSpPr>
              <a:spLocks noChangeArrowheads="1"/>
            </p:cNvSpPr>
            <p:nvPr/>
          </p:nvSpPr>
          <p:spPr bwMode="auto">
            <a:xfrm>
              <a:off x="2234" y="2909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4" name="Rectangle 155"/>
            <p:cNvSpPr>
              <a:spLocks noChangeArrowheads="1"/>
            </p:cNvSpPr>
            <p:nvPr/>
          </p:nvSpPr>
          <p:spPr bwMode="auto">
            <a:xfrm>
              <a:off x="2532" y="2909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5" name="Rectangle 156"/>
            <p:cNvSpPr>
              <a:spLocks noChangeArrowheads="1"/>
            </p:cNvSpPr>
            <p:nvPr/>
          </p:nvSpPr>
          <p:spPr bwMode="auto">
            <a:xfrm>
              <a:off x="2932" y="2909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 0</a:t>
              </a: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6" name="Rectangle 157"/>
            <p:cNvSpPr>
              <a:spLocks noChangeArrowheads="1"/>
            </p:cNvSpPr>
            <p:nvPr/>
          </p:nvSpPr>
          <p:spPr bwMode="auto">
            <a:xfrm>
              <a:off x="3281" y="2909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7" name="Rectangle 158"/>
            <p:cNvSpPr>
              <a:spLocks noChangeArrowheads="1"/>
            </p:cNvSpPr>
            <p:nvPr/>
          </p:nvSpPr>
          <p:spPr bwMode="auto">
            <a:xfrm>
              <a:off x="3681" y="2909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8" name="Rectangle 159"/>
            <p:cNvSpPr>
              <a:spLocks noChangeArrowheads="1"/>
            </p:cNvSpPr>
            <p:nvPr/>
          </p:nvSpPr>
          <p:spPr bwMode="auto">
            <a:xfrm>
              <a:off x="3884" y="290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599" name="Rectangle 160"/>
            <p:cNvSpPr>
              <a:spLocks noChangeArrowheads="1"/>
            </p:cNvSpPr>
            <p:nvPr/>
          </p:nvSpPr>
          <p:spPr bwMode="auto">
            <a:xfrm>
              <a:off x="4114" y="2902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008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rgbClr val="008000"/>
                </a:solidFill>
                <a:cs typeface="Times New Roman" pitchFamily="18" charset="0"/>
              </a:endParaRPr>
            </a:p>
          </p:txBody>
        </p:sp>
        <p:sp>
          <p:nvSpPr>
            <p:cNvPr id="63600" name="Rectangle 161"/>
            <p:cNvSpPr>
              <a:spLocks noChangeArrowheads="1"/>
            </p:cNvSpPr>
            <p:nvPr/>
          </p:nvSpPr>
          <p:spPr bwMode="auto">
            <a:xfrm>
              <a:off x="4384" y="29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01" name="Rectangle 162"/>
            <p:cNvSpPr>
              <a:spLocks noChangeArrowheads="1"/>
            </p:cNvSpPr>
            <p:nvPr/>
          </p:nvSpPr>
          <p:spPr bwMode="auto">
            <a:xfrm>
              <a:off x="1710" y="2893"/>
              <a:ext cx="11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2" name="Line 163"/>
            <p:cNvSpPr>
              <a:spLocks noChangeShapeType="1"/>
            </p:cNvSpPr>
            <p:nvPr/>
          </p:nvSpPr>
          <p:spPr bwMode="auto">
            <a:xfrm>
              <a:off x="1710" y="2893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3" name="Rectangle 164"/>
            <p:cNvSpPr>
              <a:spLocks noChangeArrowheads="1"/>
            </p:cNvSpPr>
            <p:nvPr/>
          </p:nvSpPr>
          <p:spPr bwMode="auto">
            <a:xfrm>
              <a:off x="2110" y="2893"/>
              <a:ext cx="11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4" name="Line 165"/>
            <p:cNvSpPr>
              <a:spLocks noChangeShapeType="1"/>
            </p:cNvSpPr>
            <p:nvPr/>
          </p:nvSpPr>
          <p:spPr bwMode="auto">
            <a:xfrm>
              <a:off x="2110" y="2893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05" name="Rectangle 166"/>
            <p:cNvSpPr>
              <a:spLocks noChangeArrowheads="1"/>
            </p:cNvSpPr>
            <p:nvPr/>
          </p:nvSpPr>
          <p:spPr bwMode="auto">
            <a:xfrm>
              <a:off x="1227" y="3139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1 0 0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06" name="Rectangle 167"/>
            <p:cNvSpPr>
              <a:spLocks noChangeArrowheads="1"/>
            </p:cNvSpPr>
            <p:nvPr/>
          </p:nvSpPr>
          <p:spPr bwMode="auto">
            <a:xfrm>
              <a:off x="1634" y="313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07" name="Rectangle 168"/>
            <p:cNvSpPr>
              <a:spLocks noChangeArrowheads="1"/>
            </p:cNvSpPr>
            <p:nvPr/>
          </p:nvSpPr>
          <p:spPr bwMode="auto">
            <a:xfrm>
              <a:off x="1864" y="3139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4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08" name="Rectangle 169"/>
            <p:cNvSpPr>
              <a:spLocks noChangeArrowheads="1"/>
            </p:cNvSpPr>
            <p:nvPr/>
          </p:nvSpPr>
          <p:spPr bwMode="auto">
            <a:xfrm>
              <a:off x="1966" y="313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09" name="Rectangle 170"/>
            <p:cNvSpPr>
              <a:spLocks noChangeArrowheads="1"/>
            </p:cNvSpPr>
            <p:nvPr/>
          </p:nvSpPr>
          <p:spPr bwMode="auto">
            <a:xfrm>
              <a:off x="2234" y="3146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0" name="Rectangle 171"/>
            <p:cNvSpPr>
              <a:spLocks noChangeArrowheads="1"/>
            </p:cNvSpPr>
            <p:nvPr/>
          </p:nvSpPr>
          <p:spPr bwMode="auto">
            <a:xfrm>
              <a:off x="2532" y="3146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1" name="Rectangle 172"/>
            <p:cNvSpPr>
              <a:spLocks noChangeArrowheads="1"/>
            </p:cNvSpPr>
            <p:nvPr/>
          </p:nvSpPr>
          <p:spPr bwMode="auto">
            <a:xfrm>
              <a:off x="2932" y="3146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2" name="Rectangle 173"/>
            <p:cNvSpPr>
              <a:spLocks noChangeArrowheads="1"/>
            </p:cNvSpPr>
            <p:nvPr/>
          </p:nvSpPr>
          <p:spPr bwMode="auto">
            <a:xfrm>
              <a:off x="3281" y="3146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3" name="Rectangle 174"/>
            <p:cNvSpPr>
              <a:spLocks noChangeArrowheads="1"/>
            </p:cNvSpPr>
            <p:nvPr/>
          </p:nvSpPr>
          <p:spPr bwMode="auto">
            <a:xfrm>
              <a:off x="3681" y="3146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4" name="Rectangle 175"/>
            <p:cNvSpPr>
              <a:spLocks noChangeArrowheads="1"/>
            </p:cNvSpPr>
            <p:nvPr/>
          </p:nvSpPr>
          <p:spPr bwMode="auto">
            <a:xfrm>
              <a:off x="3884" y="314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5" name="Rectangle 176"/>
            <p:cNvSpPr>
              <a:spLocks noChangeArrowheads="1"/>
            </p:cNvSpPr>
            <p:nvPr/>
          </p:nvSpPr>
          <p:spPr bwMode="auto">
            <a:xfrm>
              <a:off x="4114" y="3139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6" name="Rectangle 177"/>
            <p:cNvSpPr>
              <a:spLocks noChangeArrowheads="1"/>
            </p:cNvSpPr>
            <p:nvPr/>
          </p:nvSpPr>
          <p:spPr bwMode="auto">
            <a:xfrm>
              <a:off x="4384" y="313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17" name="Rectangle 178"/>
            <p:cNvSpPr>
              <a:spLocks noChangeArrowheads="1"/>
            </p:cNvSpPr>
            <p:nvPr/>
          </p:nvSpPr>
          <p:spPr bwMode="auto">
            <a:xfrm>
              <a:off x="1710" y="3130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8" name="Line 179"/>
            <p:cNvSpPr>
              <a:spLocks noChangeShapeType="1"/>
            </p:cNvSpPr>
            <p:nvPr/>
          </p:nvSpPr>
          <p:spPr bwMode="auto">
            <a:xfrm>
              <a:off x="1710" y="3130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19" name="Rectangle 180"/>
            <p:cNvSpPr>
              <a:spLocks noChangeArrowheads="1"/>
            </p:cNvSpPr>
            <p:nvPr/>
          </p:nvSpPr>
          <p:spPr bwMode="auto">
            <a:xfrm>
              <a:off x="2110" y="3130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0" name="Line 181"/>
            <p:cNvSpPr>
              <a:spLocks noChangeShapeType="1"/>
            </p:cNvSpPr>
            <p:nvPr/>
          </p:nvSpPr>
          <p:spPr bwMode="auto">
            <a:xfrm>
              <a:off x="2110" y="3130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21" name="Rectangle 182"/>
            <p:cNvSpPr>
              <a:spLocks noChangeArrowheads="1"/>
            </p:cNvSpPr>
            <p:nvPr/>
          </p:nvSpPr>
          <p:spPr bwMode="auto">
            <a:xfrm>
              <a:off x="1227" y="3377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FF0000"/>
                  </a:solidFill>
                  <a:cs typeface="Times New Roman" pitchFamily="18" charset="0"/>
                </a:rPr>
                <a:t>1 0 1</a:t>
              </a:r>
              <a:endParaRPr lang="en-US" sz="28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63622" name="Rectangle 183"/>
            <p:cNvSpPr>
              <a:spLocks noChangeArrowheads="1"/>
            </p:cNvSpPr>
            <p:nvPr/>
          </p:nvSpPr>
          <p:spPr bwMode="auto">
            <a:xfrm>
              <a:off x="1634" y="337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3" name="Rectangle 184"/>
            <p:cNvSpPr>
              <a:spLocks noChangeArrowheads="1"/>
            </p:cNvSpPr>
            <p:nvPr/>
          </p:nvSpPr>
          <p:spPr bwMode="auto">
            <a:xfrm>
              <a:off x="1864" y="3377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5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4" name="Rectangle 185"/>
            <p:cNvSpPr>
              <a:spLocks noChangeArrowheads="1"/>
            </p:cNvSpPr>
            <p:nvPr/>
          </p:nvSpPr>
          <p:spPr bwMode="auto">
            <a:xfrm>
              <a:off x="1966" y="337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5" name="Rectangle 186"/>
            <p:cNvSpPr>
              <a:spLocks noChangeArrowheads="1"/>
            </p:cNvSpPr>
            <p:nvPr/>
          </p:nvSpPr>
          <p:spPr bwMode="auto">
            <a:xfrm>
              <a:off x="2234" y="3384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6" name="Rectangle 187"/>
            <p:cNvSpPr>
              <a:spLocks noChangeArrowheads="1"/>
            </p:cNvSpPr>
            <p:nvPr/>
          </p:nvSpPr>
          <p:spPr bwMode="auto">
            <a:xfrm>
              <a:off x="2532" y="3384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7" name="Rectangle 188"/>
            <p:cNvSpPr>
              <a:spLocks noChangeArrowheads="1"/>
            </p:cNvSpPr>
            <p:nvPr/>
          </p:nvSpPr>
          <p:spPr bwMode="auto">
            <a:xfrm>
              <a:off x="2932" y="3384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8" name="Rectangle 189"/>
            <p:cNvSpPr>
              <a:spLocks noChangeArrowheads="1"/>
            </p:cNvSpPr>
            <p:nvPr/>
          </p:nvSpPr>
          <p:spPr bwMode="auto">
            <a:xfrm>
              <a:off x="3281" y="3384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r>
                <a:rPr lang="en-US" sz="2400">
                  <a:solidFill>
                    <a:srgbClr val="FF0000"/>
                  </a:solidFill>
                  <a:cs typeface="Times New Roman" pitchFamily="18" charset="0"/>
                </a:rPr>
                <a:t>0</a:t>
              </a: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29" name="Rectangle 190"/>
            <p:cNvSpPr>
              <a:spLocks noChangeArrowheads="1"/>
            </p:cNvSpPr>
            <p:nvPr/>
          </p:nvSpPr>
          <p:spPr bwMode="auto">
            <a:xfrm>
              <a:off x="3681" y="3384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30" name="Rectangle 191"/>
            <p:cNvSpPr>
              <a:spLocks noChangeArrowheads="1"/>
            </p:cNvSpPr>
            <p:nvPr/>
          </p:nvSpPr>
          <p:spPr bwMode="auto">
            <a:xfrm>
              <a:off x="3884" y="338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31" name="Rectangle 192"/>
            <p:cNvSpPr>
              <a:spLocks noChangeArrowheads="1"/>
            </p:cNvSpPr>
            <p:nvPr/>
          </p:nvSpPr>
          <p:spPr bwMode="auto">
            <a:xfrm>
              <a:off x="4114" y="3377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rgbClr val="FF0000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63632" name="Rectangle 193"/>
            <p:cNvSpPr>
              <a:spLocks noChangeArrowheads="1"/>
            </p:cNvSpPr>
            <p:nvPr/>
          </p:nvSpPr>
          <p:spPr bwMode="auto">
            <a:xfrm>
              <a:off x="4384" y="337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33" name="Rectangle 194"/>
            <p:cNvSpPr>
              <a:spLocks noChangeArrowheads="1"/>
            </p:cNvSpPr>
            <p:nvPr/>
          </p:nvSpPr>
          <p:spPr bwMode="auto">
            <a:xfrm>
              <a:off x="1710" y="3368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4" name="Line 195"/>
            <p:cNvSpPr>
              <a:spLocks noChangeShapeType="1"/>
            </p:cNvSpPr>
            <p:nvPr/>
          </p:nvSpPr>
          <p:spPr bwMode="auto">
            <a:xfrm>
              <a:off x="1710" y="3368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5" name="Rectangle 196"/>
            <p:cNvSpPr>
              <a:spLocks noChangeArrowheads="1"/>
            </p:cNvSpPr>
            <p:nvPr/>
          </p:nvSpPr>
          <p:spPr bwMode="auto">
            <a:xfrm>
              <a:off x="2110" y="3368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6" name="Line 197"/>
            <p:cNvSpPr>
              <a:spLocks noChangeShapeType="1"/>
            </p:cNvSpPr>
            <p:nvPr/>
          </p:nvSpPr>
          <p:spPr bwMode="auto">
            <a:xfrm>
              <a:off x="2110" y="3368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37" name="Rectangle 198"/>
            <p:cNvSpPr>
              <a:spLocks noChangeArrowheads="1"/>
            </p:cNvSpPr>
            <p:nvPr/>
          </p:nvSpPr>
          <p:spPr bwMode="auto">
            <a:xfrm>
              <a:off x="1227" y="3615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chemeClr val="folHlink"/>
                  </a:solidFill>
                  <a:cs typeface="Times New Roman" pitchFamily="18" charset="0"/>
                </a:rPr>
                <a:t>1 1 0</a:t>
              </a:r>
              <a:endParaRPr lang="en-US" sz="2800">
                <a:solidFill>
                  <a:schemeClr val="folHlink"/>
                </a:solidFill>
                <a:cs typeface="Times New Roman" pitchFamily="18" charset="0"/>
              </a:endParaRPr>
            </a:p>
          </p:txBody>
        </p:sp>
        <p:sp>
          <p:nvSpPr>
            <p:cNvPr id="63638" name="Rectangle 199"/>
            <p:cNvSpPr>
              <a:spLocks noChangeArrowheads="1"/>
            </p:cNvSpPr>
            <p:nvPr/>
          </p:nvSpPr>
          <p:spPr bwMode="auto">
            <a:xfrm>
              <a:off x="1634" y="361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39" name="Rectangle 200"/>
            <p:cNvSpPr>
              <a:spLocks noChangeArrowheads="1"/>
            </p:cNvSpPr>
            <p:nvPr/>
          </p:nvSpPr>
          <p:spPr bwMode="auto">
            <a:xfrm>
              <a:off x="1864" y="3615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6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0" name="Rectangle 201"/>
            <p:cNvSpPr>
              <a:spLocks noChangeArrowheads="1"/>
            </p:cNvSpPr>
            <p:nvPr/>
          </p:nvSpPr>
          <p:spPr bwMode="auto">
            <a:xfrm>
              <a:off x="1966" y="361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1" name="Rectangle 202"/>
            <p:cNvSpPr>
              <a:spLocks noChangeArrowheads="1"/>
            </p:cNvSpPr>
            <p:nvPr/>
          </p:nvSpPr>
          <p:spPr bwMode="auto">
            <a:xfrm>
              <a:off x="2234" y="3622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2" name="Rectangle 203"/>
            <p:cNvSpPr>
              <a:spLocks noChangeArrowheads="1"/>
            </p:cNvSpPr>
            <p:nvPr/>
          </p:nvSpPr>
          <p:spPr bwMode="auto">
            <a:xfrm>
              <a:off x="2532" y="3622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3" name="Rectangle 204"/>
            <p:cNvSpPr>
              <a:spLocks noChangeArrowheads="1"/>
            </p:cNvSpPr>
            <p:nvPr/>
          </p:nvSpPr>
          <p:spPr bwMode="auto">
            <a:xfrm>
              <a:off x="2932" y="3622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4" name="Rectangle 205"/>
            <p:cNvSpPr>
              <a:spLocks noChangeArrowheads="1"/>
            </p:cNvSpPr>
            <p:nvPr/>
          </p:nvSpPr>
          <p:spPr bwMode="auto">
            <a:xfrm>
              <a:off x="3281" y="3622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5" name="Rectangle 206"/>
            <p:cNvSpPr>
              <a:spLocks noChangeArrowheads="1"/>
            </p:cNvSpPr>
            <p:nvPr/>
          </p:nvSpPr>
          <p:spPr bwMode="auto">
            <a:xfrm>
              <a:off x="3681" y="3622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</a:t>
              </a:r>
              <a:r>
                <a:rPr lang="en-US" sz="2400">
                  <a:solidFill>
                    <a:schemeClr val="folHlink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folHlink"/>
                </a:solidFill>
                <a:cs typeface="Times New Roman" pitchFamily="18" charset="0"/>
              </a:endParaRPr>
            </a:p>
          </p:txBody>
        </p:sp>
        <p:sp>
          <p:nvSpPr>
            <p:cNvPr id="63646" name="Rectangle 207"/>
            <p:cNvSpPr>
              <a:spLocks noChangeArrowheads="1"/>
            </p:cNvSpPr>
            <p:nvPr/>
          </p:nvSpPr>
          <p:spPr bwMode="auto">
            <a:xfrm>
              <a:off x="3884" y="362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7" name="Rectangle 208"/>
            <p:cNvSpPr>
              <a:spLocks noChangeArrowheads="1"/>
            </p:cNvSpPr>
            <p:nvPr/>
          </p:nvSpPr>
          <p:spPr bwMode="auto">
            <a:xfrm>
              <a:off x="4114" y="3615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</a:t>
              </a:r>
              <a:r>
                <a:rPr lang="en-US" sz="2400">
                  <a:solidFill>
                    <a:schemeClr val="folHlink"/>
                  </a:solidFill>
                  <a:cs typeface="Times New Roman" pitchFamily="18" charset="0"/>
                </a:rPr>
                <a:t>0</a:t>
              </a:r>
              <a:endParaRPr lang="en-US" sz="2800">
                <a:solidFill>
                  <a:schemeClr val="folHlink"/>
                </a:solidFill>
                <a:cs typeface="Times New Roman" pitchFamily="18" charset="0"/>
              </a:endParaRPr>
            </a:p>
          </p:txBody>
        </p:sp>
        <p:sp>
          <p:nvSpPr>
            <p:cNvPr id="63648" name="Rectangle 209"/>
            <p:cNvSpPr>
              <a:spLocks noChangeArrowheads="1"/>
            </p:cNvSpPr>
            <p:nvPr/>
          </p:nvSpPr>
          <p:spPr bwMode="auto">
            <a:xfrm>
              <a:off x="4384" y="361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49" name="Rectangle 210"/>
            <p:cNvSpPr>
              <a:spLocks noChangeArrowheads="1"/>
            </p:cNvSpPr>
            <p:nvPr/>
          </p:nvSpPr>
          <p:spPr bwMode="auto">
            <a:xfrm>
              <a:off x="1710" y="3606"/>
              <a:ext cx="11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0" name="Line 211"/>
            <p:cNvSpPr>
              <a:spLocks noChangeShapeType="1"/>
            </p:cNvSpPr>
            <p:nvPr/>
          </p:nvSpPr>
          <p:spPr bwMode="auto">
            <a:xfrm>
              <a:off x="1710" y="3606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1" name="Rectangle 212"/>
            <p:cNvSpPr>
              <a:spLocks noChangeArrowheads="1"/>
            </p:cNvSpPr>
            <p:nvPr/>
          </p:nvSpPr>
          <p:spPr bwMode="auto">
            <a:xfrm>
              <a:off x="2110" y="3606"/>
              <a:ext cx="11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2" name="Line 213"/>
            <p:cNvSpPr>
              <a:spLocks noChangeShapeType="1"/>
            </p:cNvSpPr>
            <p:nvPr/>
          </p:nvSpPr>
          <p:spPr bwMode="auto">
            <a:xfrm>
              <a:off x="2110" y="3606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53" name="Rectangle 214"/>
            <p:cNvSpPr>
              <a:spLocks noChangeArrowheads="1"/>
            </p:cNvSpPr>
            <p:nvPr/>
          </p:nvSpPr>
          <p:spPr bwMode="auto">
            <a:xfrm>
              <a:off x="1227" y="3852"/>
              <a:ext cx="38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1 1 1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54" name="Rectangle 215"/>
            <p:cNvSpPr>
              <a:spLocks noChangeArrowheads="1"/>
            </p:cNvSpPr>
            <p:nvPr/>
          </p:nvSpPr>
          <p:spPr bwMode="auto">
            <a:xfrm>
              <a:off x="1634" y="38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55" name="Rectangle 216"/>
            <p:cNvSpPr>
              <a:spLocks noChangeArrowheads="1"/>
            </p:cNvSpPr>
            <p:nvPr/>
          </p:nvSpPr>
          <p:spPr bwMode="auto">
            <a:xfrm>
              <a:off x="1864" y="385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 b="0">
                  <a:solidFill>
                    <a:srgbClr val="000000"/>
                  </a:solidFill>
                  <a:cs typeface="Times New Roman" pitchFamily="18" charset="0"/>
                </a:rPr>
                <a:t>7</a:t>
              </a:r>
              <a:endParaRPr lang="en-US" sz="2800" b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56" name="Rectangle 217"/>
            <p:cNvSpPr>
              <a:spLocks noChangeArrowheads="1"/>
            </p:cNvSpPr>
            <p:nvPr/>
          </p:nvSpPr>
          <p:spPr bwMode="auto">
            <a:xfrm>
              <a:off x="1966" y="38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57" name="Rectangle 218"/>
            <p:cNvSpPr>
              <a:spLocks noChangeArrowheads="1"/>
            </p:cNvSpPr>
            <p:nvPr/>
          </p:nvSpPr>
          <p:spPr bwMode="auto">
            <a:xfrm>
              <a:off x="2234" y="3860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grpSp>
          <p:nvGrpSpPr>
            <p:cNvPr id="63658" name="Group 219"/>
            <p:cNvGrpSpPr>
              <a:grpSpLocks/>
            </p:cNvGrpSpPr>
            <p:nvPr/>
          </p:nvGrpSpPr>
          <p:grpSpPr bwMode="auto">
            <a:xfrm>
              <a:off x="2438" y="2190"/>
              <a:ext cx="48" cy="1891"/>
              <a:chOff x="2438" y="2004"/>
              <a:chExt cx="61" cy="1885"/>
            </a:xfrm>
          </p:grpSpPr>
          <p:sp>
            <p:nvSpPr>
              <p:cNvPr id="63698" name="Rectangle 220"/>
              <p:cNvSpPr>
                <a:spLocks noChangeArrowheads="1"/>
              </p:cNvSpPr>
              <p:nvPr/>
            </p:nvSpPr>
            <p:spPr bwMode="auto">
              <a:xfrm>
                <a:off x="2438" y="2004"/>
                <a:ext cx="61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9" name="Rectangle 221"/>
              <p:cNvSpPr>
                <a:spLocks noChangeArrowheads="1"/>
              </p:cNvSpPr>
              <p:nvPr/>
            </p:nvSpPr>
            <p:spPr bwMode="auto">
              <a:xfrm>
                <a:off x="2438" y="2234"/>
                <a:ext cx="61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0" name="Rectangle 222"/>
              <p:cNvSpPr>
                <a:spLocks noChangeArrowheads="1"/>
              </p:cNvSpPr>
              <p:nvPr/>
            </p:nvSpPr>
            <p:spPr bwMode="auto">
              <a:xfrm>
                <a:off x="2438" y="2471"/>
                <a:ext cx="61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1" name="Rectangle 223"/>
              <p:cNvSpPr>
                <a:spLocks noChangeArrowheads="1"/>
              </p:cNvSpPr>
              <p:nvPr/>
            </p:nvSpPr>
            <p:spPr bwMode="auto">
              <a:xfrm>
                <a:off x="2438" y="2711"/>
                <a:ext cx="61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2" name="Rectangle 224"/>
              <p:cNvSpPr>
                <a:spLocks noChangeArrowheads="1"/>
              </p:cNvSpPr>
              <p:nvPr/>
            </p:nvSpPr>
            <p:spPr bwMode="auto">
              <a:xfrm>
                <a:off x="2438" y="2941"/>
                <a:ext cx="61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3" name="Rectangle 225"/>
              <p:cNvSpPr>
                <a:spLocks noChangeArrowheads="1"/>
              </p:cNvSpPr>
              <p:nvPr/>
            </p:nvSpPr>
            <p:spPr bwMode="auto">
              <a:xfrm>
                <a:off x="2438" y="3180"/>
                <a:ext cx="61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4" name="Rectangle 226"/>
              <p:cNvSpPr>
                <a:spLocks noChangeArrowheads="1"/>
              </p:cNvSpPr>
              <p:nvPr/>
            </p:nvSpPr>
            <p:spPr bwMode="auto">
              <a:xfrm>
                <a:off x="2438" y="3419"/>
                <a:ext cx="61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705" name="Rectangle 227"/>
              <p:cNvSpPr>
                <a:spLocks noChangeArrowheads="1"/>
              </p:cNvSpPr>
              <p:nvPr/>
            </p:nvSpPr>
            <p:spPr bwMode="auto">
              <a:xfrm>
                <a:off x="2438" y="3660"/>
                <a:ext cx="61" cy="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</p:grpSp>
        <p:sp>
          <p:nvSpPr>
            <p:cNvPr id="63659" name="Rectangle 228"/>
            <p:cNvSpPr>
              <a:spLocks noChangeArrowheads="1"/>
            </p:cNvSpPr>
            <p:nvPr/>
          </p:nvSpPr>
          <p:spPr bwMode="auto">
            <a:xfrm>
              <a:off x="2532" y="3860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0" name="Rectangle 229"/>
            <p:cNvSpPr>
              <a:spLocks noChangeArrowheads="1"/>
            </p:cNvSpPr>
            <p:nvPr/>
          </p:nvSpPr>
          <p:spPr bwMode="auto">
            <a:xfrm>
              <a:off x="2932" y="3860"/>
              <a:ext cx="24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1" name="Rectangle 230"/>
            <p:cNvSpPr>
              <a:spLocks noChangeArrowheads="1"/>
            </p:cNvSpPr>
            <p:nvPr/>
          </p:nvSpPr>
          <p:spPr bwMode="auto">
            <a:xfrm>
              <a:off x="3281" y="3860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2" name="Rectangle 231"/>
            <p:cNvSpPr>
              <a:spLocks noChangeArrowheads="1"/>
            </p:cNvSpPr>
            <p:nvPr/>
          </p:nvSpPr>
          <p:spPr bwMode="auto">
            <a:xfrm>
              <a:off x="3681" y="3860"/>
              <a:ext cx="19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3" name="Rectangle 232"/>
            <p:cNvSpPr>
              <a:spLocks noChangeArrowheads="1"/>
            </p:cNvSpPr>
            <p:nvPr/>
          </p:nvSpPr>
          <p:spPr bwMode="auto">
            <a:xfrm>
              <a:off x="3884" y="3860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4" name="Rectangle 233"/>
            <p:cNvSpPr>
              <a:spLocks noChangeArrowheads="1"/>
            </p:cNvSpPr>
            <p:nvPr/>
          </p:nvSpPr>
          <p:spPr bwMode="auto">
            <a:xfrm>
              <a:off x="4114" y="3852"/>
              <a:ext cx="25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= 1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5" name="Rectangle 234"/>
            <p:cNvSpPr>
              <a:spLocks noChangeArrowheads="1"/>
            </p:cNvSpPr>
            <p:nvPr/>
          </p:nvSpPr>
          <p:spPr bwMode="auto">
            <a:xfrm>
              <a:off x="4384" y="385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sp>
          <p:nvSpPr>
            <p:cNvPr id="63666" name="Rectangle 235"/>
            <p:cNvSpPr>
              <a:spLocks noChangeArrowheads="1"/>
            </p:cNvSpPr>
            <p:nvPr/>
          </p:nvSpPr>
          <p:spPr bwMode="auto">
            <a:xfrm>
              <a:off x="1710" y="3843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7" name="Line 236"/>
            <p:cNvSpPr>
              <a:spLocks noChangeShapeType="1"/>
            </p:cNvSpPr>
            <p:nvPr/>
          </p:nvSpPr>
          <p:spPr bwMode="auto">
            <a:xfrm>
              <a:off x="1710" y="3843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8" name="Rectangle 237"/>
            <p:cNvSpPr>
              <a:spLocks noChangeArrowheads="1"/>
            </p:cNvSpPr>
            <p:nvPr/>
          </p:nvSpPr>
          <p:spPr bwMode="auto">
            <a:xfrm>
              <a:off x="2110" y="3843"/>
              <a:ext cx="11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69" name="Line 238"/>
            <p:cNvSpPr>
              <a:spLocks noChangeShapeType="1"/>
            </p:cNvSpPr>
            <p:nvPr/>
          </p:nvSpPr>
          <p:spPr bwMode="auto">
            <a:xfrm>
              <a:off x="2110" y="3843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670" name="Rectangle 239"/>
            <p:cNvSpPr>
              <a:spLocks noChangeArrowheads="1"/>
            </p:cNvSpPr>
            <p:nvPr/>
          </p:nvSpPr>
          <p:spPr bwMode="auto">
            <a:xfrm>
              <a:off x="2926" y="2215"/>
              <a:ext cx="28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en-US" sz="2400">
                  <a:solidFill>
                    <a:srgbClr val="000000"/>
                  </a:solidFill>
                  <a:cs typeface="Times New Roman" pitchFamily="18" charset="0"/>
                </a:rPr>
                <a:t>  1  </a:t>
              </a:r>
              <a:endParaRPr lang="en-US" sz="280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  <p:grpSp>
          <p:nvGrpSpPr>
            <p:cNvPr id="63671" name="Group 240"/>
            <p:cNvGrpSpPr>
              <a:grpSpLocks/>
            </p:cNvGrpSpPr>
            <p:nvPr/>
          </p:nvGrpSpPr>
          <p:grpSpPr bwMode="auto">
            <a:xfrm>
              <a:off x="2860" y="2190"/>
              <a:ext cx="48" cy="1883"/>
              <a:chOff x="2438" y="2004"/>
              <a:chExt cx="48" cy="1883"/>
            </a:xfrm>
          </p:grpSpPr>
          <p:sp>
            <p:nvSpPr>
              <p:cNvPr id="63690" name="Rectangle 241"/>
              <p:cNvSpPr>
                <a:spLocks noChangeArrowheads="1"/>
              </p:cNvSpPr>
              <p:nvPr/>
            </p:nvSpPr>
            <p:spPr bwMode="auto">
              <a:xfrm>
                <a:off x="2438" y="200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1" name="Rectangle 242"/>
              <p:cNvSpPr>
                <a:spLocks noChangeArrowheads="1"/>
              </p:cNvSpPr>
              <p:nvPr/>
            </p:nvSpPr>
            <p:spPr bwMode="auto">
              <a:xfrm>
                <a:off x="2438" y="2231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2" name="Rectangle 243"/>
              <p:cNvSpPr>
                <a:spLocks noChangeArrowheads="1"/>
              </p:cNvSpPr>
              <p:nvPr/>
            </p:nvSpPr>
            <p:spPr bwMode="auto">
              <a:xfrm>
                <a:off x="2438" y="2469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3" name="Rectangle 244"/>
              <p:cNvSpPr>
                <a:spLocks noChangeArrowheads="1"/>
              </p:cNvSpPr>
              <p:nvPr/>
            </p:nvSpPr>
            <p:spPr bwMode="auto">
              <a:xfrm>
                <a:off x="2438" y="270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4" name="Rectangle 245"/>
              <p:cNvSpPr>
                <a:spLocks noChangeArrowheads="1"/>
              </p:cNvSpPr>
              <p:nvPr/>
            </p:nvSpPr>
            <p:spPr bwMode="auto">
              <a:xfrm>
                <a:off x="2438" y="294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5" name="Rectangle 246"/>
              <p:cNvSpPr>
                <a:spLocks noChangeArrowheads="1"/>
              </p:cNvSpPr>
              <p:nvPr/>
            </p:nvSpPr>
            <p:spPr bwMode="auto">
              <a:xfrm>
                <a:off x="2438" y="3182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6" name="Rectangle 247"/>
              <p:cNvSpPr>
                <a:spLocks noChangeArrowheads="1"/>
              </p:cNvSpPr>
              <p:nvPr/>
            </p:nvSpPr>
            <p:spPr bwMode="auto">
              <a:xfrm>
                <a:off x="2438" y="3420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97" name="Rectangle 248"/>
              <p:cNvSpPr>
                <a:spLocks noChangeArrowheads="1"/>
              </p:cNvSpPr>
              <p:nvPr/>
            </p:nvSpPr>
            <p:spPr bwMode="auto">
              <a:xfrm>
                <a:off x="2438" y="365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63672" name="Group 249"/>
            <p:cNvGrpSpPr>
              <a:grpSpLocks/>
            </p:cNvGrpSpPr>
            <p:nvPr/>
          </p:nvGrpSpPr>
          <p:grpSpPr bwMode="auto">
            <a:xfrm>
              <a:off x="3225" y="2201"/>
              <a:ext cx="48" cy="1883"/>
              <a:chOff x="2438" y="2004"/>
              <a:chExt cx="48" cy="1883"/>
            </a:xfrm>
          </p:grpSpPr>
          <p:sp>
            <p:nvSpPr>
              <p:cNvPr id="63682" name="Rectangle 250"/>
              <p:cNvSpPr>
                <a:spLocks noChangeArrowheads="1"/>
              </p:cNvSpPr>
              <p:nvPr/>
            </p:nvSpPr>
            <p:spPr bwMode="auto">
              <a:xfrm>
                <a:off x="2438" y="200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3" name="Rectangle 251"/>
              <p:cNvSpPr>
                <a:spLocks noChangeArrowheads="1"/>
              </p:cNvSpPr>
              <p:nvPr/>
            </p:nvSpPr>
            <p:spPr bwMode="auto">
              <a:xfrm>
                <a:off x="2438" y="2231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4" name="Rectangle 252"/>
              <p:cNvSpPr>
                <a:spLocks noChangeArrowheads="1"/>
              </p:cNvSpPr>
              <p:nvPr/>
            </p:nvSpPr>
            <p:spPr bwMode="auto">
              <a:xfrm>
                <a:off x="2438" y="2469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5" name="Rectangle 253"/>
              <p:cNvSpPr>
                <a:spLocks noChangeArrowheads="1"/>
              </p:cNvSpPr>
              <p:nvPr/>
            </p:nvSpPr>
            <p:spPr bwMode="auto">
              <a:xfrm>
                <a:off x="2438" y="270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6" name="Rectangle 254"/>
              <p:cNvSpPr>
                <a:spLocks noChangeArrowheads="1"/>
              </p:cNvSpPr>
              <p:nvPr/>
            </p:nvSpPr>
            <p:spPr bwMode="auto">
              <a:xfrm>
                <a:off x="2438" y="294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7" name="Rectangle 255"/>
              <p:cNvSpPr>
                <a:spLocks noChangeArrowheads="1"/>
              </p:cNvSpPr>
              <p:nvPr/>
            </p:nvSpPr>
            <p:spPr bwMode="auto">
              <a:xfrm>
                <a:off x="2438" y="3182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8" name="Rectangle 256"/>
              <p:cNvSpPr>
                <a:spLocks noChangeArrowheads="1"/>
              </p:cNvSpPr>
              <p:nvPr/>
            </p:nvSpPr>
            <p:spPr bwMode="auto">
              <a:xfrm>
                <a:off x="2438" y="3420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9" name="Rectangle 257"/>
              <p:cNvSpPr>
                <a:spLocks noChangeArrowheads="1"/>
              </p:cNvSpPr>
              <p:nvPr/>
            </p:nvSpPr>
            <p:spPr bwMode="auto">
              <a:xfrm>
                <a:off x="2438" y="365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63673" name="Group 258"/>
            <p:cNvGrpSpPr>
              <a:grpSpLocks/>
            </p:cNvGrpSpPr>
            <p:nvPr/>
          </p:nvGrpSpPr>
          <p:grpSpPr bwMode="auto">
            <a:xfrm>
              <a:off x="3599" y="2192"/>
              <a:ext cx="48" cy="1883"/>
              <a:chOff x="2438" y="2004"/>
              <a:chExt cx="48" cy="1883"/>
            </a:xfrm>
          </p:grpSpPr>
          <p:sp>
            <p:nvSpPr>
              <p:cNvPr id="63674" name="Rectangle 259"/>
              <p:cNvSpPr>
                <a:spLocks noChangeArrowheads="1"/>
              </p:cNvSpPr>
              <p:nvPr/>
            </p:nvSpPr>
            <p:spPr bwMode="auto">
              <a:xfrm>
                <a:off x="2438" y="200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75" name="Rectangle 260"/>
              <p:cNvSpPr>
                <a:spLocks noChangeArrowheads="1"/>
              </p:cNvSpPr>
              <p:nvPr/>
            </p:nvSpPr>
            <p:spPr bwMode="auto">
              <a:xfrm>
                <a:off x="2438" y="2231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76" name="Rectangle 261"/>
              <p:cNvSpPr>
                <a:spLocks noChangeArrowheads="1"/>
              </p:cNvSpPr>
              <p:nvPr/>
            </p:nvSpPr>
            <p:spPr bwMode="auto">
              <a:xfrm>
                <a:off x="2438" y="2469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77" name="Rectangle 262"/>
              <p:cNvSpPr>
                <a:spLocks noChangeArrowheads="1"/>
              </p:cNvSpPr>
              <p:nvPr/>
            </p:nvSpPr>
            <p:spPr bwMode="auto">
              <a:xfrm>
                <a:off x="2438" y="270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78" name="Rectangle 263"/>
              <p:cNvSpPr>
                <a:spLocks noChangeArrowheads="1"/>
              </p:cNvSpPr>
              <p:nvPr/>
            </p:nvSpPr>
            <p:spPr bwMode="auto">
              <a:xfrm>
                <a:off x="2438" y="2944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79" name="Rectangle 264"/>
              <p:cNvSpPr>
                <a:spLocks noChangeArrowheads="1"/>
              </p:cNvSpPr>
              <p:nvPr/>
            </p:nvSpPr>
            <p:spPr bwMode="auto">
              <a:xfrm>
                <a:off x="2438" y="3182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0" name="Rectangle 265"/>
              <p:cNvSpPr>
                <a:spLocks noChangeArrowheads="1"/>
              </p:cNvSpPr>
              <p:nvPr/>
            </p:nvSpPr>
            <p:spPr bwMode="auto">
              <a:xfrm>
                <a:off x="2438" y="3420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  <p:sp>
            <p:nvSpPr>
              <p:cNvPr id="63681" name="Rectangle 266"/>
              <p:cNvSpPr>
                <a:spLocks noChangeArrowheads="1"/>
              </p:cNvSpPr>
              <p:nvPr/>
            </p:nvSpPr>
            <p:spPr bwMode="auto">
              <a:xfrm>
                <a:off x="2438" y="3657"/>
                <a:ext cx="4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Clr>
                    <a:schemeClr val="accent2"/>
                  </a:buClr>
                  <a:buFont typeface="Wingdings" pitchFamily="2" charset="2"/>
                  <a:buNone/>
                </a:pPr>
                <a:r>
                  <a:rPr lang="en-US" sz="2400">
                    <a:solidFill>
                      <a:srgbClr val="000000"/>
                    </a:solidFill>
                    <a:latin typeface="Symbol" pitchFamily="18" charset="2"/>
                    <a:cs typeface="Times New Roman" pitchFamily="18" charset="0"/>
                    <a:sym typeface="Symbol" pitchFamily="18" charset="2"/>
                  </a:rPr>
                  <a:t></a:t>
                </a:r>
                <a:endParaRPr lang="en-US" sz="2800">
                  <a:solidFill>
                    <a:schemeClr val="tx1"/>
                  </a:solidFill>
                  <a:cs typeface="Times New Roman" pitchFamily="18" charset="0"/>
                </a:endParaRPr>
              </a:p>
            </p:txBody>
          </p:sp>
        </p:grpSp>
      </p:grpSp>
      <p:sp>
        <p:nvSpPr>
          <p:cNvPr id="63496" name="Text Box 268"/>
          <p:cNvSpPr txBox="1">
            <a:spLocks noChangeArrowheads="1"/>
          </p:cNvSpPr>
          <p:nvPr/>
        </p:nvSpPr>
        <p:spPr bwMode="auto">
          <a:xfrm>
            <a:off x="7602538" y="1257300"/>
            <a:ext cx="608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and</a:t>
            </a:r>
          </a:p>
        </p:txBody>
      </p:sp>
      <p:sp>
        <p:nvSpPr>
          <p:cNvPr id="63497" name="Line 269"/>
          <p:cNvSpPr>
            <a:spLocks noChangeShapeType="1"/>
          </p:cNvSpPr>
          <p:nvPr/>
        </p:nvSpPr>
        <p:spPr bwMode="auto">
          <a:xfrm flipH="1">
            <a:off x="6643688" y="1527175"/>
            <a:ext cx="995362" cy="3016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498" name="Line 270"/>
          <p:cNvSpPr>
            <a:spLocks noChangeShapeType="1"/>
          </p:cNvSpPr>
          <p:nvPr/>
        </p:nvSpPr>
        <p:spPr bwMode="auto">
          <a:xfrm flipH="1">
            <a:off x="7191375" y="1516063"/>
            <a:ext cx="485775" cy="17272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499" name="Text Box 271"/>
          <p:cNvSpPr txBox="1">
            <a:spLocks noChangeArrowheads="1"/>
          </p:cNvSpPr>
          <p:nvPr/>
        </p:nvSpPr>
        <p:spPr bwMode="auto">
          <a:xfrm>
            <a:off x="150813" y="3363913"/>
            <a:ext cx="3208337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And the truth table is:</a:t>
            </a:r>
          </a:p>
        </p:txBody>
      </p:sp>
      <p:sp>
        <p:nvSpPr>
          <p:cNvPr id="63500" name="Text Box 272"/>
          <p:cNvSpPr txBox="1">
            <a:spLocks noChangeArrowheads="1"/>
          </p:cNvSpPr>
          <p:nvPr/>
        </p:nvSpPr>
        <p:spPr bwMode="auto">
          <a:xfrm>
            <a:off x="173038" y="3990975"/>
            <a:ext cx="3349625" cy="822325"/>
          </a:xfrm>
          <a:prstGeom prst="rect">
            <a:avLst/>
          </a:prstGeom>
          <a:solidFill>
            <a:srgbClr val="CC99FF">
              <a:alpha val="2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Function is </a:t>
            </a:r>
            <a:r>
              <a:rPr lang="en-US" sz="2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at each of its specified maxterms</a:t>
            </a:r>
          </a:p>
        </p:txBody>
      </p:sp>
      <p:sp>
        <p:nvSpPr>
          <p:cNvPr id="63501" name="Rectangle 274"/>
          <p:cNvSpPr>
            <a:spLocks noChangeArrowheads="1"/>
          </p:cNvSpPr>
          <p:nvPr/>
        </p:nvSpPr>
        <p:spPr bwMode="auto">
          <a:xfrm>
            <a:off x="5359400" y="3022600"/>
            <a:ext cx="542925" cy="3621088"/>
          </a:xfrm>
          <a:prstGeom prst="rect">
            <a:avLst/>
          </a:prstGeom>
          <a:solidFill>
            <a:srgbClr val="CC99FF">
              <a:alpha val="25098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502" name="Text Box 275"/>
          <p:cNvSpPr txBox="1">
            <a:spLocks noChangeArrowheads="1"/>
          </p:cNvSpPr>
          <p:nvPr/>
        </p:nvSpPr>
        <p:spPr bwMode="auto">
          <a:xfrm>
            <a:off x="196850" y="4906963"/>
            <a:ext cx="3262313" cy="19510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So, given a truth table, How to determine the function?</a:t>
            </a:r>
            <a:endParaRPr lang="en-US" sz="1600" b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As the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product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of all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maxterms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for which the function is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0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!….</a:t>
            </a:r>
            <a:endParaRPr lang="en-US" sz="2000" b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503" name="Line 276"/>
          <p:cNvSpPr>
            <a:spLocks noChangeShapeType="1"/>
          </p:cNvSpPr>
          <p:nvPr/>
        </p:nvSpPr>
        <p:spPr bwMode="auto">
          <a:xfrm>
            <a:off x="8274050" y="3033713"/>
            <a:ext cx="420688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091318E9-94DD-4AB7-BDCC-9699C1FAA210}" type="slidenum">
              <a:rPr lang="en-US"/>
              <a:pPr/>
              <a:t>43</a:t>
            </a:fld>
            <a:endParaRPr lang="en-US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522288"/>
            <a:ext cx="7772400" cy="592137"/>
          </a:xfrm>
        </p:spPr>
        <p:txBody>
          <a:bodyPr/>
          <a:lstStyle/>
          <a:p>
            <a:r>
              <a:rPr lang="en-US" b="0" smtClean="0"/>
              <a:t>Observations from the Truth Tables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8563"/>
            <a:ext cx="8996363" cy="5659437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In the function tables: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Each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term has one and only one 1 present in the 2</a:t>
            </a:r>
            <a:r>
              <a:rPr lang="en-US" sz="2000" b="1" i="1" baseline="26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 rows        (a </a:t>
            </a:r>
            <a:r>
              <a:rPr lang="en-US" sz="2000" b="1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imum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of 1s).  All other entries are 0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Each </a:t>
            </a:r>
            <a:r>
              <a:rPr lang="en-US" sz="2000" b="1" u="sng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term has one and only one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present in the 2</a:t>
            </a:r>
            <a:r>
              <a:rPr lang="en-US" sz="2000" b="1" i="1" baseline="26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rows       All other entries are 1 (a </a:t>
            </a:r>
            <a:r>
              <a:rPr lang="en-US" sz="2000" b="1" u="sng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imum of 1s)</a:t>
            </a:r>
          </a:p>
          <a:p>
            <a:pPr>
              <a:lnSpc>
                <a:spcPct val="90000"/>
              </a:lnSpc>
            </a:pPr>
            <a:r>
              <a:rPr lang="en-US" sz="240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 can implement any function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by "ORing" the minterms corresponding to "1" entries in the function table. These are called the minterms of the function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Sum of Minterms (SOM)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We can implement any function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by "ANDing" the maxterms corresponding to "0" entries in the function table. These are called the maxterms of the function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u="sng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Product of Maxterms (POM)</a:t>
            </a:r>
            <a:endParaRPr lang="en-US" sz="240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This gives us two </a:t>
            </a:r>
            <a:r>
              <a:rPr lang="en-US" sz="2400" b="1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canonical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 forms for a Boolean function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sz="2000" b="1" u="sng" smtClean="0">
                <a:latin typeface="Arial" pitchFamily="34" charset="0"/>
                <a:cs typeface="Arial" pitchFamily="34" charset="0"/>
              </a:rPr>
              <a:t>Sum of Minterms (SOM)</a:t>
            </a:r>
            <a:endParaRPr lang="en-US" sz="20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1" u="sng" smtClean="0">
                <a:latin typeface="Arial" pitchFamily="34" charset="0"/>
                <a:cs typeface="Arial" pitchFamily="34" charset="0"/>
              </a:rPr>
              <a:t>Product of Maxterms (POM)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3BACFB2-4432-4405-907E-6BBFC3A726A6}" type="slidenum">
              <a:rPr lang="en-US"/>
              <a:pPr/>
              <a:t>44</a:t>
            </a:fld>
            <a:endParaRPr lang="en-US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525463" y="506413"/>
            <a:ext cx="7772400" cy="595312"/>
          </a:xfrm>
        </p:spPr>
        <p:txBody>
          <a:bodyPr/>
          <a:lstStyle/>
          <a:p>
            <a:r>
              <a:rPr lang="en-US" b="0" smtClean="0"/>
              <a:t>Minterm Function Example: 5 literals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738" y="1466850"/>
            <a:ext cx="8780462" cy="4989513"/>
          </a:xfrm>
        </p:spPr>
        <p:txBody>
          <a:bodyPr/>
          <a:lstStyle/>
          <a:p>
            <a:r>
              <a:rPr lang="en-US" sz="2800" b="1" smtClean="0">
                <a:latin typeface="Arial" pitchFamily="34" charset="0"/>
                <a:cs typeface="Arial" pitchFamily="34" charset="0"/>
              </a:rPr>
              <a:t>F(A, B, C, D, E) = m</a:t>
            </a:r>
            <a:r>
              <a:rPr lang="en-US" sz="2800" b="1" baseline="-25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800" b="1" baseline="-25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8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17</a:t>
            </a:r>
            <a:r>
              <a:rPr lang="en-US" sz="2800" b="1" baseline="-25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8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23</a:t>
            </a:r>
          </a:p>
          <a:p>
            <a:r>
              <a:rPr lang="en-US" sz="2800" b="1" smtClean="0">
                <a:latin typeface="Arial" pitchFamily="34" charset="0"/>
                <a:cs typeface="Arial" pitchFamily="34" charset="0"/>
              </a:rPr>
              <a:t>5 literals, so express each index as 5 bits </a:t>
            </a:r>
          </a:p>
          <a:p>
            <a:r>
              <a:rPr lang="en-US" sz="2800" b="1" smtClean="0">
                <a:latin typeface="Arial" pitchFamily="34" charset="0"/>
                <a:cs typeface="Arial" pitchFamily="34" charset="0"/>
              </a:rPr>
              <a:t>F(A, B, C, D, E) = 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		m</a:t>
            </a:r>
            <a:r>
              <a:rPr lang="en-US" sz="2800" b="1" baseline="-25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00010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800" b="1" baseline="-25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01001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800" b="1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10001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8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10111</a:t>
            </a:r>
            <a:endParaRPr lang="en-US" sz="28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800" b="1" smtClean="0">
                <a:latin typeface="Arial" pitchFamily="34" charset="0"/>
                <a:cs typeface="Arial" pitchFamily="34" charset="0"/>
              </a:rPr>
              <a:t>F(A, B, C, D, E) in the SOM canonical form = </a:t>
            </a:r>
          </a:p>
          <a:p>
            <a:endParaRPr lang="en-US" sz="1000" b="1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 B C D E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</a:t>
            </a:r>
            <a:r>
              <a:rPr lang="en-US" sz="2800" b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A B C D E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</a:t>
            </a:r>
            <a:r>
              <a:rPr lang="en-US" sz="28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 B C D E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+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B C D E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5541" name="Line 4"/>
          <p:cNvSpPr>
            <a:spLocks noChangeShapeType="1"/>
          </p:cNvSpPr>
          <p:nvPr/>
        </p:nvSpPr>
        <p:spPr bwMode="auto">
          <a:xfrm>
            <a:off x="606425" y="4257675"/>
            <a:ext cx="26670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2" name="Line 5"/>
          <p:cNvSpPr>
            <a:spLocks noChangeShapeType="1"/>
          </p:cNvSpPr>
          <p:nvPr/>
        </p:nvSpPr>
        <p:spPr bwMode="auto">
          <a:xfrm>
            <a:off x="954088" y="4244975"/>
            <a:ext cx="26670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3" name="Line 6"/>
          <p:cNvSpPr>
            <a:spLocks noChangeShapeType="1"/>
          </p:cNvSpPr>
          <p:nvPr/>
        </p:nvSpPr>
        <p:spPr bwMode="auto">
          <a:xfrm>
            <a:off x="1301750" y="4256088"/>
            <a:ext cx="26670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4" name="Line 7"/>
          <p:cNvSpPr>
            <a:spLocks noChangeShapeType="1"/>
          </p:cNvSpPr>
          <p:nvPr/>
        </p:nvSpPr>
        <p:spPr bwMode="auto">
          <a:xfrm>
            <a:off x="2030413" y="4244975"/>
            <a:ext cx="26670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5" name="Line 8"/>
          <p:cNvSpPr>
            <a:spLocks noChangeShapeType="1"/>
          </p:cNvSpPr>
          <p:nvPr/>
        </p:nvSpPr>
        <p:spPr bwMode="auto">
          <a:xfrm>
            <a:off x="2690813" y="4268788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6" name="Line 9"/>
          <p:cNvSpPr>
            <a:spLocks noChangeShapeType="1"/>
          </p:cNvSpPr>
          <p:nvPr/>
        </p:nvSpPr>
        <p:spPr bwMode="auto">
          <a:xfrm>
            <a:off x="3362325" y="4268788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7" name="Line 10"/>
          <p:cNvSpPr>
            <a:spLocks noChangeShapeType="1"/>
          </p:cNvSpPr>
          <p:nvPr/>
        </p:nvSpPr>
        <p:spPr bwMode="auto">
          <a:xfrm>
            <a:off x="3733800" y="4281488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8" name="Line 11"/>
          <p:cNvSpPr>
            <a:spLocks noChangeShapeType="1"/>
          </p:cNvSpPr>
          <p:nvPr/>
        </p:nvSpPr>
        <p:spPr bwMode="auto">
          <a:xfrm>
            <a:off x="5086350" y="4268788"/>
            <a:ext cx="2667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9" name="Line 12"/>
          <p:cNvSpPr>
            <a:spLocks noChangeShapeType="1"/>
          </p:cNvSpPr>
          <p:nvPr/>
        </p:nvSpPr>
        <p:spPr bwMode="auto">
          <a:xfrm>
            <a:off x="5432425" y="4259263"/>
            <a:ext cx="2667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50" name="Line 13"/>
          <p:cNvSpPr>
            <a:spLocks noChangeShapeType="1"/>
          </p:cNvSpPr>
          <p:nvPr/>
        </p:nvSpPr>
        <p:spPr bwMode="auto">
          <a:xfrm>
            <a:off x="5792788" y="4257675"/>
            <a:ext cx="2667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51" name="Line 14"/>
          <p:cNvSpPr>
            <a:spLocks noChangeShapeType="1"/>
          </p:cNvSpPr>
          <p:nvPr/>
        </p:nvSpPr>
        <p:spPr bwMode="auto">
          <a:xfrm>
            <a:off x="7158038" y="4270375"/>
            <a:ext cx="266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52" name="Text Box 57"/>
          <p:cNvSpPr txBox="1">
            <a:spLocks noChangeArrowheads="1"/>
          </p:cNvSpPr>
          <p:nvPr/>
        </p:nvSpPr>
        <p:spPr bwMode="auto">
          <a:xfrm>
            <a:off x="774700" y="6340475"/>
            <a:ext cx="2278063" cy="51752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Standard order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of input literals</a:t>
            </a:r>
          </a:p>
        </p:txBody>
      </p:sp>
      <p:sp>
        <p:nvSpPr>
          <p:cNvPr id="65553" name="Line 58"/>
          <p:cNvSpPr>
            <a:spLocks noChangeShapeType="1"/>
          </p:cNvSpPr>
          <p:nvPr/>
        </p:nvSpPr>
        <p:spPr bwMode="auto">
          <a:xfrm>
            <a:off x="1198563" y="6338888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54" name="Text Box 59"/>
          <p:cNvSpPr txBox="1">
            <a:spLocks noChangeArrowheads="1"/>
          </p:cNvSpPr>
          <p:nvPr/>
        </p:nvSpPr>
        <p:spPr bwMode="auto">
          <a:xfrm>
            <a:off x="5146675" y="6246813"/>
            <a:ext cx="10064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Sum</a:t>
            </a:r>
          </a:p>
        </p:txBody>
      </p:sp>
      <p:sp>
        <p:nvSpPr>
          <p:cNvPr id="65555" name="Text Box 60"/>
          <p:cNvSpPr txBox="1">
            <a:spLocks noChangeArrowheads="1"/>
          </p:cNvSpPr>
          <p:nvPr/>
        </p:nvSpPr>
        <p:spPr bwMode="auto">
          <a:xfrm>
            <a:off x="6673850" y="6184900"/>
            <a:ext cx="12477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minterms</a:t>
            </a:r>
          </a:p>
        </p:txBody>
      </p:sp>
      <p:sp>
        <p:nvSpPr>
          <p:cNvPr id="65556" name="Line 61"/>
          <p:cNvSpPr>
            <a:spLocks noChangeShapeType="1"/>
          </p:cNvSpPr>
          <p:nvPr/>
        </p:nvSpPr>
        <p:spPr bwMode="auto">
          <a:xfrm flipH="1" flipV="1">
            <a:off x="4013200" y="5959475"/>
            <a:ext cx="1057275" cy="3984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57" name="Text Box 63"/>
          <p:cNvSpPr txBox="1">
            <a:spLocks noChangeArrowheads="1"/>
          </p:cNvSpPr>
          <p:nvPr/>
        </p:nvSpPr>
        <p:spPr bwMode="auto">
          <a:xfrm>
            <a:off x="196850" y="4770438"/>
            <a:ext cx="310515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 Short-hand Form</a:t>
            </a:r>
          </a:p>
        </p:txBody>
      </p:sp>
      <p:pic>
        <p:nvPicPr>
          <p:cNvPr id="65558" name="Picture 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275" y="5264150"/>
            <a:ext cx="60960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59" name="Line 62"/>
          <p:cNvSpPr>
            <a:spLocks noChangeShapeType="1"/>
          </p:cNvSpPr>
          <p:nvPr/>
        </p:nvSpPr>
        <p:spPr bwMode="auto">
          <a:xfrm flipH="1" flipV="1">
            <a:off x="5867400" y="5807075"/>
            <a:ext cx="701675" cy="458788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F335AD0-B289-4CB2-9331-C20913F2D3C1}" type="slidenum">
              <a:rPr lang="en-US"/>
              <a:pPr/>
              <a:t>45</a:t>
            </a:fld>
            <a:endParaRPr lang="en-US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604838" y="541338"/>
            <a:ext cx="7772400" cy="584200"/>
          </a:xfrm>
        </p:spPr>
        <p:txBody>
          <a:bodyPr/>
          <a:lstStyle/>
          <a:p>
            <a:r>
              <a:rPr lang="en-US" b="0" smtClean="0">
                <a:solidFill>
                  <a:srgbClr val="000066"/>
                </a:solidFill>
              </a:rPr>
              <a:t>Maxterm Function Example: 4 literals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66850"/>
            <a:ext cx="9144000" cy="4724400"/>
          </a:xfrm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None/>
            </a:pPr>
            <a:endParaRPr lang="en-US" smtClean="0">
              <a:latin typeface="Arial" pitchFamily="34" charset="0"/>
              <a:cs typeface="Arial" pitchFamily="34" charset="0"/>
            </a:endParaRPr>
          </a:p>
          <a:p>
            <a:r>
              <a:rPr lang="en-US" sz="28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(A, B,C,D) = </a:t>
            </a:r>
            <a:r>
              <a:rPr lang="en-US" sz="28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b="1" baseline="-25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0011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b="1" baseline="-25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1000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b="1" baseline="-25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1011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800" b="1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1110</a:t>
            </a:r>
            <a:endParaRPr lang="en-US" sz="2800" b="1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b="1" baseline="-25000" smtClean="0">
                <a:latin typeface="Arial" pitchFamily="34" charset="0"/>
                <a:cs typeface="Arial" pitchFamily="34" charset="0"/>
              </a:rPr>
              <a:t>                                     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    = </a:t>
            </a:r>
            <a:r>
              <a:rPr lang="en-US" sz="28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(A+B+C+D).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(A+B+C+D).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(A+B+C+D).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(A+B+C+D)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6016625" y="1770063"/>
            <a:ext cx="339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14</a:t>
            </a:r>
            <a:endParaRPr lang="en-US" sz="2400" b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5257800" y="1770063"/>
            <a:ext cx="339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11</a:t>
            </a:r>
            <a:endParaRPr lang="en-US" sz="2400" b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4598988" y="1770063"/>
            <a:ext cx="2270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8</a:t>
            </a:r>
            <a:endParaRPr lang="en-US" sz="24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3956050" y="1770063"/>
            <a:ext cx="16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6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3</a:t>
            </a:r>
            <a:endParaRPr lang="en-US" sz="24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5743575" y="1544638"/>
            <a:ext cx="3952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M</a:t>
            </a:r>
            <a:endParaRPr lang="en-US" sz="2400" b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4983163" y="1544638"/>
            <a:ext cx="3952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M</a:t>
            </a:r>
            <a:endParaRPr lang="en-US" sz="2400" b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4310063" y="1544638"/>
            <a:ext cx="3952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M</a:t>
            </a:r>
            <a:endParaRPr lang="en-US" sz="24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3684588" y="1544638"/>
            <a:ext cx="2968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24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3" name="Rectangle 13"/>
          <p:cNvSpPr>
            <a:spLocks noChangeArrowheads="1"/>
          </p:cNvSpPr>
          <p:nvPr/>
        </p:nvSpPr>
        <p:spPr bwMode="auto">
          <a:xfrm>
            <a:off x="3173413" y="1544638"/>
            <a:ext cx="1190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4" name="Rectangle 14"/>
          <p:cNvSpPr>
            <a:spLocks noChangeArrowheads="1"/>
          </p:cNvSpPr>
          <p:nvPr/>
        </p:nvSpPr>
        <p:spPr bwMode="auto">
          <a:xfrm>
            <a:off x="2905125" y="1544638"/>
            <a:ext cx="257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5" name="Rectangle 15"/>
          <p:cNvSpPr>
            <a:spLocks noChangeArrowheads="1"/>
          </p:cNvSpPr>
          <p:nvPr/>
        </p:nvSpPr>
        <p:spPr bwMode="auto">
          <a:xfrm>
            <a:off x="2767013" y="1544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6" name="Rectangle 16"/>
          <p:cNvSpPr>
            <a:spLocks noChangeArrowheads="1"/>
          </p:cNvSpPr>
          <p:nvPr/>
        </p:nvSpPr>
        <p:spPr bwMode="auto">
          <a:xfrm>
            <a:off x="2516188" y="1544638"/>
            <a:ext cx="257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7" name="Rectangle 17"/>
          <p:cNvSpPr>
            <a:spLocks noChangeArrowheads="1"/>
          </p:cNvSpPr>
          <p:nvPr/>
        </p:nvSpPr>
        <p:spPr bwMode="auto">
          <a:xfrm>
            <a:off x="2382838" y="1544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8" name="Rectangle 18"/>
          <p:cNvSpPr>
            <a:spLocks noChangeArrowheads="1"/>
          </p:cNvSpPr>
          <p:nvPr/>
        </p:nvSpPr>
        <p:spPr bwMode="auto">
          <a:xfrm>
            <a:off x="2135188" y="1544638"/>
            <a:ext cx="257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79" name="Rectangle 19"/>
          <p:cNvSpPr>
            <a:spLocks noChangeArrowheads="1"/>
          </p:cNvSpPr>
          <p:nvPr/>
        </p:nvSpPr>
        <p:spPr bwMode="auto">
          <a:xfrm>
            <a:off x="2006600" y="1544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80" name="Rectangle 20"/>
          <p:cNvSpPr>
            <a:spLocks noChangeArrowheads="1"/>
          </p:cNvSpPr>
          <p:nvPr/>
        </p:nvSpPr>
        <p:spPr bwMode="auto">
          <a:xfrm>
            <a:off x="1741488" y="1544638"/>
            <a:ext cx="257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81" name="Rectangle 21"/>
          <p:cNvSpPr>
            <a:spLocks noChangeArrowheads="1"/>
          </p:cNvSpPr>
          <p:nvPr/>
        </p:nvSpPr>
        <p:spPr bwMode="auto">
          <a:xfrm>
            <a:off x="1601788" y="1544638"/>
            <a:ext cx="1190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82" name="Rectangle 22"/>
          <p:cNvSpPr>
            <a:spLocks noChangeArrowheads="1"/>
          </p:cNvSpPr>
          <p:nvPr/>
        </p:nvSpPr>
        <p:spPr bwMode="auto">
          <a:xfrm>
            <a:off x="1382713" y="1544638"/>
            <a:ext cx="217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</a:t>
            </a:r>
            <a:endParaRPr lang="en-US" sz="24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583" name="Rectangle 23"/>
          <p:cNvSpPr>
            <a:spLocks noChangeArrowheads="1"/>
          </p:cNvSpPr>
          <p:nvPr/>
        </p:nvSpPr>
        <p:spPr bwMode="auto">
          <a:xfrm>
            <a:off x="5665788" y="1504950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6584" name="Rectangle 24"/>
          <p:cNvSpPr>
            <a:spLocks noChangeArrowheads="1"/>
          </p:cNvSpPr>
          <p:nvPr/>
        </p:nvSpPr>
        <p:spPr bwMode="auto">
          <a:xfrm>
            <a:off x="4906963" y="1504950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6585" name="Rectangle 25"/>
          <p:cNvSpPr>
            <a:spLocks noChangeArrowheads="1"/>
          </p:cNvSpPr>
          <p:nvPr/>
        </p:nvSpPr>
        <p:spPr bwMode="auto">
          <a:xfrm>
            <a:off x="4233863" y="1504950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×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6586" name="Rectangle 26"/>
          <p:cNvSpPr>
            <a:spLocks noChangeArrowheads="1"/>
          </p:cNvSpPr>
          <p:nvPr/>
        </p:nvSpPr>
        <p:spPr bwMode="auto">
          <a:xfrm>
            <a:off x="3409950" y="1504950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6587" name="Line 44"/>
          <p:cNvSpPr>
            <a:spLocks noChangeShapeType="1"/>
          </p:cNvSpPr>
          <p:nvPr/>
        </p:nvSpPr>
        <p:spPr bwMode="auto">
          <a:xfrm>
            <a:off x="2286000" y="3538538"/>
            <a:ext cx="2667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88" name="Line 45"/>
          <p:cNvSpPr>
            <a:spLocks noChangeShapeType="1"/>
          </p:cNvSpPr>
          <p:nvPr/>
        </p:nvSpPr>
        <p:spPr bwMode="auto">
          <a:xfrm>
            <a:off x="1812925" y="3552825"/>
            <a:ext cx="2667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89" name="Line 46"/>
          <p:cNvSpPr>
            <a:spLocks noChangeShapeType="1"/>
          </p:cNvSpPr>
          <p:nvPr/>
        </p:nvSpPr>
        <p:spPr bwMode="auto">
          <a:xfrm>
            <a:off x="3005138" y="3575050"/>
            <a:ext cx="26670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0" name="Line 47"/>
          <p:cNvSpPr>
            <a:spLocks noChangeShapeType="1"/>
          </p:cNvSpPr>
          <p:nvPr/>
        </p:nvSpPr>
        <p:spPr bwMode="auto">
          <a:xfrm>
            <a:off x="5076825" y="3551238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1" name="Line 48"/>
          <p:cNvSpPr>
            <a:spLocks noChangeShapeType="1"/>
          </p:cNvSpPr>
          <p:nvPr/>
        </p:nvSpPr>
        <p:spPr bwMode="auto">
          <a:xfrm>
            <a:off x="5956300" y="3551238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2" name="Line 49"/>
          <p:cNvSpPr>
            <a:spLocks noChangeShapeType="1"/>
          </p:cNvSpPr>
          <p:nvPr/>
        </p:nvSpPr>
        <p:spPr bwMode="auto">
          <a:xfrm>
            <a:off x="6443663" y="3552825"/>
            <a:ext cx="2667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3" name="Line 50"/>
          <p:cNvSpPr>
            <a:spLocks noChangeShapeType="1"/>
          </p:cNvSpPr>
          <p:nvPr/>
        </p:nvSpPr>
        <p:spPr bwMode="auto">
          <a:xfrm>
            <a:off x="7150100" y="3575050"/>
            <a:ext cx="266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4" name="Line 51"/>
          <p:cNvSpPr>
            <a:spLocks noChangeShapeType="1"/>
          </p:cNvSpPr>
          <p:nvPr/>
        </p:nvSpPr>
        <p:spPr bwMode="auto">
          <a:xfrm>
            <a:off x="7589838" y="3551238"/>
            <a:ext cx="266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5" name="Line 52"/>
          <p:cNvSpPr>
            <a:spLocks noChangeShapeType="1"/>
          </p:cNvSpPr>
          <p:nvPr/>
        </p:nvSpPr>
        <p:spPr bwMode="auto">
          <a:xfrm>
            <a:off x="8062913" y="3563938"/>
            <a:ext cx="2667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96" name="Text Box 95"/>
          <p:cNvSpPr txBox="1">
            <a:spLocks noChangeArrowheads="1"/>
          </p:cNvSpPr>
          <p:nvPr/>
        </p:nvSpPr>
        <p:spPr bwMode="auto">
          <a:xfrm>
            <a:off x="384175" y="5759450"/>
            <a:ext cx="2278063" cy="51752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Standard order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of input literals</a:t>
            </a:r>
          </a:p>
        </p:txBody>
      </p:sp>
      <p:sp>
        <p:nvSpPr>
          <p:cNvPr id="66597" name="Line 96"/>
          <p:cNvSpPr>
            <a:spLocks noChangeShapeType="1"/>
          </p:cNvSpPr>
          <p:nvPr/>
        </p:nvSpPr>
        <p:spPr bwMode="auto">
          <a:xfrm>
            <a:off x="1141413" y="5640388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98" name="Text Box 97"/>
          <p:cNvSpPr txBox="1">
            <a:spLocks noChangeArrowheads="1"/>
          </p:cNvSpPr>
          <p:nvPr/>
        </p:nvSpPr>
        <p:spPr bwMode="auto">
          <a:xfrm>
            <a:off x="3827463" y="5781675"/>
            <a:ext cx="10064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Product</a:t>
            </a:r>
          </a:p>
        </p:txBody>
      </p:sp>
      <p:sp>
        <p:nvSpPr>
          <p:cNvPr id="66599" name="Text Box 98"/>
          <p:cNvSpPr txBox="1">
            <a:spLocks noChangeArrowheads="1"/>
          </p:cNvSpPr>
          <p:nvPr/>
        </p:nvSpPr>
        <p:spPr bwMode="auto">
          <a:xfrm>
            <a:off x="5700713" y="5807075"/>
            <a:ext cx="12477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Maxterms</a:t>
            </a:r>
          </a:p>
        </p:txBody>
      </p:sp>
      <p:sp>
        <p:nvSpPr>
          <p:cNvPr id="66600" name="Text Box 101"/>
          <p:cNvSpPr txBox="1">
            <a:spLocks noChangeArrowheads="1"/>
          </p:cNvSpPr>
          <p:nvPr/>
        </p:nvSpPr>
        <p:spPr bwMode="auto">
          <a:xfrm>
            <a:off x="0" y="4276725"/>
            <a:ext cx="310515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 Short-hand Form</a:t>
            </a:r>
          </a:p>
        </p:txBody>
      </p:sp>
      <p:sp>
        <p:nvSpPr>
          <p:cNvPr id="66601" name="Line 99"/>
          <p:cNvSpPr>
            <a:spLocks noChangeShapeType="1"/>
          </p:cNvSpPr>
          <p:nvPr/>
        </p:nvSpPr>
        <p:spPr bwMode="auto">
          <a:xfrm flipV="1">
            <a:off x="4141788" y="5392738"/>
            <a:ext cx="31750" cy="3270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602" name="Line 100"/>
          <p:cNvSpPr>
            <a:spLocks noChangeShapeType="1"/>
          </p:cNvSpPr>
          <p:nvPr/>
        </p:nvSpPr>
        <p:spPr bwMode="auto">
          <a:xfrm flipH="1" flipV="1">
            <a:off x="5608638" y="5473700"/>
            <a:ext cx="542925" cy="3127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6603" name="Picture 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63" y="4891088"/>
            <a:ext cx="58388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04" name="Line 104"/>
          <p:cNvSpPr>
            <a:spLocks noChangeShapeType="1"/>
          </p:cNvSpPr>
          <p:nvPr/>
        </p:nvSpPr>
        <p:spPr bwMode="auto">
          <a:xfrm flipV="1">
            <a:off x="4141788" y="5392738"/>
            <a:ext cx="31750" cy="3270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605" name="Line 105"/>
          <p:cNvSpPr>
            <a:spLocks noChangeShapeType="1"/>
          </p:cNvSpPr>
          <p:nvPr/>
        </p:nvSpPr>
        <p:spPr bwMode="auto">
          <a:xfrm flipH="1" flipV="1">
            <a:off x="5608638" y="5473700"/>
            <a:ext cx="542925" cy="3127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F24B7D3-DD11-4449-A2CC-029570C7E4F0}" type="slidenum">
              <a:rPr lang="en-US"/>
              <a:pPr/>
              <a:t>46</a:t>
            </a:fld>
            <a:endParaRPr lang="en-US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268288"/>
            <a:ext cx="8566150" cy="696912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</a:rPr>
              <a:t>Transforming Standard to Canonical SOm</a:t>
            </a:r>
            <a:br>
              <a:rPr lang="en-US" sz="2800" smtClean="0">
                <a:solidFill>
                  <a:srgbClr val="6600CC"/>
                </a:solidFill>
              </a:rPr>
            </a:br>
            <a:r>
              <a:rPr lang="en-US" sz="2800" smtClean="0">
                <a:solidFill>
                  <a:srgbClr val="6600CC"/>
                </a:solidFill>
              </a:rPr>
              <a:t>1. Algebraically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2700"/>
            <a:ext cx="9144000" cy="557530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Any Boolean function can be expressed as a </a:t>
            </a:r>
            <a:r>
              <a:rPr lang="en-US" sz="2800" b="1" u="sng" smtClean="0">
                <a:latin typeface="Arial" pitchFamily="34" charset="0"/>
                <a:cs typeface="Arial" pitchFamily="34" charset="0"/>
              </a:rPr>
              <a:t>Sum of Minterms</a:t>
            </a:r>
            <a:endParaRPr lang="en-US" sz="28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From function table, the 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minterms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used are the terms corresponding to the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1's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of the function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(see next example)</a:t>
            </a: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From expression, 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expand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all terms first to explicitly include all minterms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Do this by “ANDing” any term missing variable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with a term (          ) (=1) </a:t>
            </a:r>
            <a:r>
              <a:rPr lang="en-US" sz="24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(Easier way with K-maps later)</a:t>
            </a:r>
          </a:p>
          <a:p>
            <a:pPr>
              <a:lnSpc>
                <a:spcPct val="90000"/>
              </a:lnSpc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Example: Express                     as sum of minterms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First expand terms: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Then distribute terms: 	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Express as sum of minterms: f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11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10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                                                        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3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2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+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pSp>
        <p:nvGrpSpPr>
          <p:cNvPr id="5126" name="Group 4"/>
          <p:cNvGrpSpPr>
            <a:grpSpLocks/>
          </p:cNvGrpSpPr>
          <p:nvPr/>
        </p:nvGrpSpPr>
        <p:grpSpPr bwMode="auto">
          <a:xfrm>
            <a:off x="3749675" y="4325938"/>
            <a:ext cx="1573213" cy="466725"/>
            <a:chOff x="2860" y="2492"/>
            <a:chExt cx="991" cy="294"/>
          </a:xfrm>
        </p:grpSpPr>
        <p:sp>
          <p:nvSpPr>
            <p:cNvPr id="5135" name="Line 5"/>
            <p:cNvSpPr>
              <a:spLocks noChangeShapeType="1"/>
            </p:cNvSpPr>
            <p:nvPr/>
          </p:nvSpPr>
          <p:spPr bwMode="auto">
            <a:xfrm>
              <a:off x="3523" y="2566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Line 6"/>
            <p:cNvSpPr>
              <a:spLocks noChangeShapeType="1"/>
            </p:cNvSpPr>
            <p:nvPr/>
          </p:nvSpPr>
          <p:spPr bwMode="auto">
            <a:xfrm>
              <a:off x="3739" y="2566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7" name="Rectangle 7"/>
            <p:cNvSpPr>
              <a:spLocks noChangeArrowheads="1"/>
            </p:cNvSpPr>
            <p:nvPr/>
          </p:nvSpPr>
          <p:spPr bwMode="auto">
            <a:xfrm>
              <a:off x="3739" y="2517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38" name="Rectangle 8"/>
            <p:cNvSpPr>
              <a:spLocks noChangeArrowheads="1"/>
            </p:cNvSpPr>
            <p:nvPr/>
          </p:nvSpPr>
          <p:spPr bwMode="auto">
            <a:xfrm>
              <a:off x="3518" y="2517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39" name="Rectangle 9"/>
            <p:cNvSpPr>
              <a:spLocks noChangeArrowheads="1"/>
            </p:cNvSpPr>
            <p:nvPr/>
          </p:nvSpPr>
          <p:spPr bwMode="auto">
            <a:xfrm>
              <a:off x="3194" y="2517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40" name="Rectangle 10"/>
            <p:cNvSpPr>
              <a:spLocks noChangeArrowheads="1"/>
            </p:cNvSpPr>
            <p:nvPr/>
          </p:nvSpPr>
          <p:spPr bwMode="auto">
            <a:xfrm>
              <a:off x="2860" y="2517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41" name="Rectangle 11"/>
            <p:cNvSpPr>
              <a:spLocks noChangeArrowheads="1"/>
            </p:cNvSpPr>
            <p:nvPr/>
          </p:nvSpPr>
          <p:spPr bwMode="auto">
            <a:xfrm>
              <a:off x="3350" y="2492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142" name="Rectangle 12"/>
            <p:cNvSpPr>
              <a:spLocks noChangeArrowheads="1"/>
            </p:cNvSpPr>
            <p:nvPr/>
          </p:nvSpPr>
          <p:spPr bwMode="auto">
            <a:xfrm>
              <a:off x="3014" y="2492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5127" name="Group 45"/>
          <p:cNvGrpSpPr>
            <a:grpSpLocks/>
          </p:cNvGrpSpPr>
          <p:nvPr/>
        </p:nvGrpSpPr>
        <p:grpSpPr bwMode="auto">
          <a:xfrm>
            <a:off x="1992313" y="3865563"/>
            <a:ext cx="877887" cy="552450"/>
            <a:chOff x="1852" y="2443"/>
            <a:chExt cx="553" cy="348"/>
          </a:xfrm>
        </p:grpSpPr>
        <p:graphicFrame>
          <p:nvGraphicFramePr>
            <p:cNvPr id="5122" name="Object 37"/>
            <p:cNvGraphicFramePr>
              <a:graphicFrameLocks noChangeAspect="1"/>
            </p:cNvGraphicFramePr>
            <p:nvPr/>
          </p:nvGraphicFramePr>
          <p:xfrm>
            <a:off x="2090" y="2527"/>
            <a:ext cx="120" cy="264"/>
          </p:xfrm>
          <a:graphic>
            <a:graphicData uri="http://schemas.openxmlformats.org/presentationml/2006/ole">
              <p:oleObj spid="_x0000_s5122" name="Equation" r:id="rId4" imgW="190440" imgH="419040" progId="Equation.3">
                <p:embed/>
              </p:oleObj>
            </a:graphicData>
          </a:graphic>
        </p:graphicFrame>
        <p:sp>
          <p:nvSpPr>
            <p:cNvPr id="5131" name="Line 38"/>
            <p:cNvSpPr>
              <a:spLocks noChangeShapeType="1"/>
            </p:cNvSpPr>
            <p:nvPr/>
          </p:nvSpPr>
          <p:spPr bwMode="auto">
            <a:xfrm>
              <a:off x="2181" y="2525"/>
              <a:ext cx="10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" name="Rectangle 39"/>
            <p:cNvSpPr>
              <a:spLocks noChangeArrowheads="1"/>
            </p:cNvSpPr>
            <p:nvPr/>
          </p:nvSpPr>
          <p:spPr bwMode="auto">
            <a:xfrm>
              <a:off x="2181" y="2468"/>
              <a:ext cx="22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v  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5133" name="Rectangle 40"/>
            <p:cNvSpPr>
              <a:spLocks noChangeArrowheads="1"/>
            </p:cNvSpPr>
            <p:nvPr/>
          </p:nvSpPr>
          <p:spPr bwMode="auto">
            <a:xfrm>
              <a:off x="1852" y="246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v</a:t>
              </a:r>
              <a:endParaRPr lang="en-US" sz="2400" b="0">
                <a:solidFill>
                  <a:srgbClr val="FF0000"/>
                </a:solidFill>
              </a:endParaRPr>
            </a:p>
          </p:txBody>
        </p:sp>
        <p:sp>
          <p:nvSpPr>
            <p:cNvPr id="5134" name="Rectangle 41"/>
            <p:cNvSpPr>
              <a:spLocks noChangeArrowheads="1"/>
            </p:cNvSpPr>
            <p:nvPr/>
          </p:nvSpPr>
          <p:spPr bwMode="auto">
            <a:xfrm>
              <a:off x="2008" y="244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66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rgbClr val="000066"/>
                </a:solidFill>
              </a:endParaRPr>
            </a:p>
          </p:txBody>
        </p:sp>
      </p:grpSp>
      <p:pic>
        <p:nvPicPr>
          <p:cNvPr id="5128" name="Picture 4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6075" y="4822825"/>
            <a:ext cx="288607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Text Box 48"/>
          <p:cNvSpPr txBox="1">
            <a:spLocks noChangeArrowheads="1"/>
          </p:cNvSpPr>
          <p:nvPr/>
        </p:nvSpPr>
        <p:spPr bwMode="auto">
          <a:xfrm>
            <a:off x="7051675" y="4864100"/>
            <a:ext cx="2092325" cy="6302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Note: Complement in</a:t>
            </a:r>
          </a:p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Minterm </a:t>
            </a: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Var is 0</a:t>
            </a:r>
            <a:endParaRPr lang="en-US" sz="16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30" name="Text Box 49"/>
          <p:cNvSpPr txBox="1">
            <a:spLocks noChangeArrowheads="1"/>
          </p:cNvSpPr>
          <p:nvPr/>
        </p:nvSpPr>
        <p:spPr bwMode="auto">
          <a:xfrm>
            <a:off x="0" y="5030788"/>
            <a:ext cx="2938463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Multiply by a 1 (add 1 to an AND)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ADD1640-6969-49A2-B459-76196A381CEF}" type="slidenum">
              <a:rPr lang="en-US"/>
              <a:pPr/>
              <a:t>47</a:t>
            </a:fld>
            <a:endParaRPr lang="en-US"/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2588" y="1314450"/>
            <a:ext cx="6043612" cy="5027613"/>
          </a:xfrm>
          <a:solidFill>
            <a:srgbClr val="FFFFFF"/>
          </a:solidFill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Example: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There are three variables, A, B, and C which we take to be the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standard order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Construct the truth table for the function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Minterms are the standard terms where the function is 1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For minterms we complement a literal when it is 0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F (A,B,C) =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6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+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7</a:t>
            </a:r>
          </a:p>
          <a:p>
            <a:pPr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= ABC + ABC + ABC + ABC + ABC</a:t>
            </a:r>
          </a:p>
          <a:p>
            <a:r>
              <a:rPr lang="en-US" sz="24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 the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standard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short hand </a:t>
            </a:r>
            <a:r>
              <a:rPr lang="en-US" sz="2400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form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p:oleObj spid="_x0000_s6146" name="Equation" r:id="rId4" imgW="190440" imgH="419040" progId="Equation.3">
              <p:embed/>
            </p:oleObj>
          </a:graphicData>
        </a:graphic>
      </p:graphicFrame>
      <p:grpSp>
        <p:nvGrpSpPr>
          <p:cNvPr id="6150" name="Group 5"/>
          <p:cNvGrpSpPr>
            <a:grpSpLocks/>
          </p:cNvGrpSpPr>
          <p:nvPr/>
        </p:nvGrpSpPr>
        <p:grpSpPr bwMode="auto">
          <a:xfrm>
            <a:off x="2746375" y="1273175"/>
            <a:ext cx="1887538" cy="514350"/>
            <a:chOff x="1730" y="802"/>
            <a:chExt cx="1189" cy="324"/>
          </a:xfrm>
        </p:grpSpPr>
        <p:sp>
          <p:nvSpPr>
            <p:cNvPr id="6168" name="Line 6"/>
            <p:cNvSpPr>
              <a:spLocks noChangeShapeType="1"/>
            </p:cNvSpPr>
            <p:nvPr/>
          </p:nvSpPr>
          <p:spPr bwMode="auto">
            <a:xfrm>
              <a:off x="2477" y="836"/>
              <a:ext cx="13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9" name="Rectangle 7"/>
            <p:cNvSpPr>
              <a:spLocks noChangeArrowheads="1"/>
            </p:cNvSpPr>
            <p:nvPr/>
          </p:nvSpPr>
          <p:spPr bwMode="auto">
            <a:xfrm>
              <a:off x="2662" y="827"/>
              <a:ext cx="257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C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0" name="Rectangle 8"/>
            <p:cNvSpPr>
              <a:spLocks noChangeArrowheads="1"/>
            </p:cNvSpPr>
            <p:nvPr/>
          </p:nvSpPr>
          <p:spPr bwMode="auto">
            <a:xfrm>
              <a:off x="2614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1" name="Rectangle 9"/>
            <p:cNvSpPr>
              <a:spLocks noChangeArrowheads="1"/>
            </p:cNvSpPr>
            <p:nvPr/>
          </p:nvSpPr>
          <p:spPr bwMode="auto">
            <a:xfrm>
              <a:off x="2471" y="827"/>
              <a:ext cx="245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B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2" name="Rectangle 10"/>
            <p:cNvSpPr>
              <a:spLocks noChangeArrowheads="1"/>
            </p:cNvSpPr>
            <p:nvPr/>
          </p:nvSpPr>
          <p:spPr bwMode="auto">
            <a:xfrm>
              <a:off x="2421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3" name="Rectangle 11"/>
            <p:cNvSpPr>
              <a:spLocks noChangeArrowheads="1"/>
            </p:cNvSpPr>
            <p:nvPr/>
          </p:nvSpPr>
          <p:spPr bwMode="auto">
            <a:xfrm>
              <a:off x="2245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4" name="Rectangle 12"/>
            <p:cNvSpPr>
              <a:spLocks noChangeArrowheads="1"/>
            </p:cNvSpPr>
            <p:nvPr/>
          </p:nvSpPr>
          <p:spPr bwMode="auto">
            <a:xfrm>
              <a:off x="2085" y="827"/>
              <a:ext cx="257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5" name="Rectangle 13"/>
            <p:cNvSpPr>
              <a:spLocks noChangeArrowheads="1"/>
            </p:cNvSpPr>
            <p:nvPr/>
          </p:nvSpPr>
          <p:spPr bwMode="auto">
            <a:xfrm>
              <a:off x="2032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6" name="Rectangle 14"/>
            <p:cNvSpPr>
              <a:spLocks noChangeArrowheads="1"/>
            </p:cNvSpPr>
            <p:nvPr/>
          </p:nvSpPr>
          <p:spPr bwMode="auto">
            <a:xfrm>
              <a:off x="1858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7" name="Rectangle 15"/>
            <p:cNvSpPr>
              <a:spLocks noChangeArrowheads="1"/>
            </p:cNvSpPr>
            <p:nvPr/>
          </p:nvSpPr>
          <p:spPr bwMode="auto">
            <a:xfrm>
              <a:off x="1730" y="827"/>
              <a:ext cx="23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8" name="Rectangle 16"/>
            <p:cNvSpPr>
              <a:spLocks noChangeArrowheads="1"/>
            </p:cNvSpPr>
            <p:nvPr/>
          </p:nvSpPr>
          <p:spPr bwMode="auto">
            <a:xfrm>
              <a:off x="2298" y="802"/>
              <a:ext cx="258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179" name="Rectangle 17"/>
            <p:cNvSpPr>
              <a:spLocks noChangeArrowheads="1"/>
            </p:cNvSpPr>
            <p:nvPr/>
          </p:nvSpPr>
          <p:spPr bwMode="auto">
            <a:xfrm>
              <a:off x="1912" y="802"/>
              <a:ext cx="258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6147" name="Object 221"/>
          <p:cNvGraphicFramePr>
            <a:graphicFrameLocks noChangeAspect="1"/>
          </p:cNvGraphicFramePr>
          <p:nvPr>
            <p:ph sz="half" idx="2"/>
          </p:nvPr>
        </p:nvGraphicFramePr>
        <p:xfrm>
          <a:off x="6527800" y="1785938"/>
          <a:ext cx="2395538" cy="4219575"/>
        </p:xfrm>
        <a:graphic>
          <a:graphicData uri="http://schemas.openxmlformats.org/presentationml/2006/ole">
            <p:oleObj spid="_x0000_s6147" name="Document" r:id="rId5" imgW="2651328" imgH="4668051" progId="Word.Document.8">
              <p:embed/>
            </p:oleObj>
          </a:graphicData>
        </a:graphic>
      </p:graphicFrame>
      <p:sp>
        <p:nvSpPr>
          <p:cNvPr id="6151" name="Text Box 225"/>
          <p:cNvSpPr txBox="1">
            <a:spLocks noChangeArrowheads="1"/>
          </p:cNvSpPr>
          <p:nvPr/>
        </p:nvSpPr>
        <p:spPr bwMode="auto">
          <a:xfrm>
            <a:off x="6667500" y="1281113"/>
            <a:ext cx="20732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Truth Table for F</a:t>
            </a:r>
          </a:p>
        </p:txBody>
      </p:sp>
      <p:sp>
        <p:nvSpPr>
          <p:cNvPr id="6152" name="Line 230"/>
          <p:cNvSpPr>
            <a:spLocks noChangeShapeType="1"/>
          </p:cNvSpPr>
          <p:nvPr/>
        </p:nvSpPr>
        <p:spPr bwMode="auto">
          <a:xfrm>
            <a:off x="1293813" y="5091113"/>
            <a:ext cx="1857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3" name="Line 231"/>
          <p:cNvSpPr>
            <a:spLocks noChangeShapeType="1"/>
          </p:cNvSpPr>
          <p:nvPr/>
        </p:nvSpPr>
        <p:spPr bwMode="auto">
          <a:xfrm>
            <a:off x="1539875" y="5080000"/>
            <a:ext cx="207963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4" name="Line 232"/>
          <p:cNvSpPr>
            <a:spLocks noChangeShapeType="1"/>
          </p:cNvSpPr>
          <p:nvPr/>
        </p:nvSpPr>
        <p:spPr bwMode="auto">
          <a:xfrm>
            <a:off x="2465388" y="5092700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5" name="Line 233"/>
          <p:cNvSpPr>
            <a:spLocks noChangeShapeType="1"/>
          </p:cNvSpPr>
          <p:nvPr/>
        </p:nvSpPr>
        <p:spPr bwMode="auto">
          <a:xfrm>
            <a:off x="2733675" y="50942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6" name="Line 234"/>
          <p:cNvSpPr>
            <a:spLocks noChangeShapeType="1"/>
          </p:cNvSpPr>
          <p:nvPr/>
        </p:nvSpPr>
        <p:spPr bwMode="auto">
          <a:xfrm>
            <a:off x="4640263" y="5116513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7" name="Line 235"/>
          <p:cNvSpPr>
            <a:spLocks noChangeShapeType="1"/>
          </p:cNvSpPr>
          <p:nvPr/>
        </p:nvSpPr>
        <p:spPr bwMode="auto">
          <a:xfrm>
            <a:off x="3438525" y="51069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58" name="Picture 23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5" y="5903913"/>
            <a:ext cx="4287838" cy="5000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</p:pic>
      <p:sp>
        <p:nvSpPr>
          <p:cNvPr id="6159" name="Text Box 237"/>
          <p:cNvSpPr txBox="1">
            <a:spLocks noChangeArrowheads="1"/>
          </p:cNvSpPr>
          <p:nvPr/>
        </p:nvSpPr>
        <p:spPr bwMode="auto">
          <a:xfrm>
            <a:off x="647700" y="6400800"/>
            <a:ext cx="2278063" cy="4572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 Standard order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 of input literals</a:t>
            </a:r>
          </a:p>
        </p:txBody>
      </p:sp>
      <p:sp>
        <p:nvSpPr>
          <p:cNvPr id="6160" name="Line 238"/>
          <p:cNvSpPr>
            <a:spLocks noChangeShapeType="1"/>
          </p:cNvSpPr>
          <p:nvPr/>
        </p:nvSpPr>
        <p:spPr bwMode="auto">
          <a:xfrm>
            <a:off x="1100138" y="6411913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61" name="Text Box 239"/>
          <p:cNvSpPr txBox="1">
            <a:spLocks noChangeArrowheads="1"/>
          </p:cNvSpPr>
          <p:nvPr/>
        </p:nvSpPr>
        <p:spPr bwMode="auto">
          <a:xfrm>
            <a:off x="2651125" y="6491288"/>
            <a:ext cx="692150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Sum</a:t>
            </a:r>
          </a:p>
        </p:txBody>
      </p:sp>
      <p:sp>
        <p:nvSpPr>
          <p:cNvPr id="6162" name="Line 240"/>
          <p:cNvSpPr>
            <a:spLocks noChangeShapeType="1"/>
          </p:cNvSpPr>
          <p:nvPr/>
        </p:nvSpPr>
        <p:spPr bwMode="auto">
          <a:xfrm flipV="1">
            <a:off x="2928938" y="6296025"/>
            <a:ext cx="57150" cy="2190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63" name="Text Box 241"/>
          <p:cNvSpPr txBox="1">
            <a:spLocks noChangeArrowheads="1"/>
          </p:cNvSpPr>
          <p:nvPr/>
        </p:nvSpPr>
        <p:spPr bwMode="auto">
          <a:xfrm>
            <a:off x="3614738" y="6491288"/>
            <a:ext cx="12477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minterms</a:t>
            </a:r>
          </a:p>
        </p:txBody>
      </p:sp>
      <p:sp>
        <p:nvSpPr>
          <p:cNvPr id="6164" name="Line 242"/>
          <p:cNvSpPr>
            <a:spLocks noChangeShapeType="1"/>
          </p:cNvSpPr>
          <p:nvPr/>
        </p:nvSpPr>
        <p:spPr bwMode="auto">
          <a:xfrm flipH="1" flipV="1">
            <a:off x="3241675" y="6308725"/>
            <a:ext cx="381000" cy="2540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65" name="Text Box 243"/>
          <p:cNvSpPr txBox="1">
            <a:spLocks noChangeArrowheads="1"/>
          </p:cNvSpPr>
          <p:nvPr/>
        </p:nvSpPr>
        <p:spPr bwMode="auto">
          <a:xfrm>
            <a:off x="5175250" y="5830888"/>
            <a:ext cx="3968750" cy="1027112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Exercise: Do by including missing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variables as on previous slide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– should get same result</a:t>
            </a:r>
          </a:p>
        </p:txBody>
      </p:sp>
      <p:sp>
        <p:nvSpPr>
          <p:cNvPr id="6166" name="Line 244"/>
          <p:cNvSpPr>
            <a:spLocks noChangeShapeType="1"/>
          </p:cNvSpPr>
          <p:nvPr/>
        </p:nvSpPr>
        <p:spPr bwMode="auto">
          <a:xfrm>
            <a:off x="6677025" y="1684338"/>
            <a:ext cx="725488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67" name="Rectangle 245"/>
          <p:cNvSpPr>
            <a:spLocks noChangeArrowheads="1"/>
          </p:cNvSpPr>
          <p:nvPr/>
        </p:nvSpPr>
        <p:spPr bwMode="auto">
          <a:xfrm>
            <a:off x="577850" y="296863"/>
            <a:ext cx="8566150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6600CC"/>
                </a:solidFill>
                <a:latin typeface="Helvetica" pitchFamily="34" charset="0"/>
              </a:rPr>
              <a:t>Transforming Standard to Canonical SOm</a:t>
            </a:r>
            <a:br>
              <a:rPr lang="en-US" sz="2800">
                <a:solidFill>
                  <a:srgbClr val="6600CC"/>
                </a:solidFill>
                <a:latin typeface="Helvetica" pitchFamily="34" charset="0"/>
              </a:rPr>
            </a:br>
            <a:r>
              <a:rPr lang="en-US" sz="2800">
                <a:solidFill>
                  <a:srgbClr val="6600CC"/>
                </a:solidFill>
                <a:latin typeface="Helvetica" pitchFamily="34" charset="0"/>
              </a:rPr>
              <a:t>2. Using the Truth Table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E3536C8-8C7F-4F97-B8F7-BEE8F33FB10B}" type="slidenum">
              <a:rPr lang="en-US"/>
              <a:pPr/>
              <a:t>48</a:t>
            </a:fld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9350"/>
            <a:ext cx="9144000" cy="55689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Any Boolean Function can be expressed as a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Product of Maxterms (POM)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From function table, the maxterms used are the terms corresponding to the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0's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of the function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From function expression, Expand all terms to explicitly include all maxterms by:  1. Applying the second distributive law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2. “ORing” terms missing literal v with a term equal to              (=0) and then applying the distributive law again</a:t>
            </a: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Example: Convert to product of maxterms: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    A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pply the distributive law: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Introduce missing literal z by ORing with z . z :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Express as POM:  f 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010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·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011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b="1" smtClean="0">
                <a:latin typeface="Arial" pitchFamily="34" charset="0"/>
                <a:cs typeface="Arial" pitchFamily="34" charset="0"/>
              </a:rPr>
              <a:t>                               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=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. M</a:t>
            </a:r>
            <a:r>
              <a:rPr lang="en-US" sz="2400" b="1" baseline="-25000" smtClean="0">
                <a:latin typeface="Arial" pitchFamily="34" charset="0"/>
                <a:cs typeface="Arial" pitchFamily="34" charset="0"/>
              </a:rPr>
              <a:t>3</a:t>
            </a:r>
          </a:p>
        </p:txBody>
      </p:sp>
      <p:grpSp>
        <p:nvGrpSpPr>
          <p:cNvPr id="67588" name="Group 4"/>
          <p:cNvGrpSpPr>
            <a:grpSpLocks/>
          </p:cNvGrpSpPr>
          <p:nvPr/>
        </p:nvGrpSpPr>
        <p:grpSpPr bwMode="auto">
          <a:xfrm>
            <a:off x="1928813" y="3916363"/>
            <a:ext cx="3160712" cy="561975"/>
            <a:chOff x="3625" y="2634"/>
            <a:chExt cx="1991" cy="409"/>
          </a:xfrm>
        </p:grpSpPr>
        <p:sp>
          <p:nvSpPr>
            <p:cNvPr id="67667" name="Line 5"/>
            <p:cNvSpPr>
              <a:spLocks noChangeShapeType="1"/>
            </p:cNvSpPr>
            <p:nvPr/>
          </p:nvSpPr>
          <p:spPr bwMode="auto">
            <a:xfrm>
              <a:off x="5278" y="2739"/>
              <a:ext cx="12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68" name="Line 6"/>
            <p:cNvSpPr>
              <a:spLocks noChangeShapeType="1"/>
            </p:cNvSpPr>
            <p:nvPr/>
          </p:nvSpPr>
          <p:spPr bwMode="auto">
            <a:xfrm>
              <a:off x="5474" y="2739"/>
              <a:ext cx="13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69" name="Rectangle 7"/>
            <p:cNvSpPr>
              <a:spLocks noChangeArrowheads="1"/>
            </p:cNvSpPr>
            <p:nvPr/>
          </p:nvSpPr>
          <p:spPr bwMode="auto">
            <a:xfrm>
              <a:off x="5480" y="2666"/>
              <a:ext cx="13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0" name="Rectangle 8"/>
            <p:cNvSpPr>
              <a:spLocks noChangeArrowheads="1"/>
            </p:cNvSpPr>
            <p:nvPr/>
          </p:nvSpPr>
          <p:spPr bwMode="auto">
            <a:xfrm>
              <a:off x="5278" y="2666"/>
              <a:ext cx="13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1" name="Rectangle 9"/>
            <p:cNvSpPr>
              <a:spLocks noChangeArrowheads="1"/>
            </p:cNvSpPr>
            <p:nvPr/>
          </p:nvSpPr>
          <p:spPr bwMode="auto">
            <a:xfrm>
              <a:off x="4881" y="2666"/>
              <a:ext cx="13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2" name="Rectangle 10"/>
            <p:cNvSpPr>
              <a:spLocks noChangeArrowheads="1"/>
            </p:cNvSpPr>
            <p:nvPr/>
          </p:nvSpPr>
          <p:spPr bwMode="auto">
            <a:xfrm>
              <a:off x="4501" y="2666"/>
              <a:ext cx="91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3" name="Rectangle 11"/>
            <p:cNvSpPr>
              <a:spLocks noChangeArrowheads="1"/>
            </p:cNvSpPr>
            <p:nvPr/>
          </p:nvSpPr>
          <p:spPr bwMode="auto">
            <a:xfrm>
              <a:off x="4366" y="2666"/>
              <a:ext cx="121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4" name="Rectangle 12"/>
            <p:cNvSpPr>
              <a:spLocks noChangeArrowheads="1"/>
            </p:cNvSpPr>
            <p:nvPr/>
          </p:nvSpPr>
          <p:spPr bwMode="auto">
            <a:xfrm>
              <a:off x="4259" y="2666"/>
              <a:ext cx="68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5" name="Rectangle 13"/>
            <p:cNvSpPr>
              <a:spLocks noChangeArrowheads="1"/>
            </p:cNvSpPr>
            <p:nvPr/>
          </p:nvSpPr>
          <p:spPr bwMode="auto">
            <a:xfrm>
              <a:off x="4111" y="2666"/>
              <a:ext cx="13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6" name="Rectangle 14"/>
            <p:cNvSpPr>
              <a:spLocks noChangeArrowheads="1"/>
            </p:cNvSpPr>
            <p:nvPr/>
          </p:nvSpPr>
          <p:spPr bwMode="auto">
            <a:xfrm>
              <a:off x="3999" y="2666"/>
              <a:ext cx="68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7" name="Rectangle 15"/>
            <p:cNvSpPr>
              <a:spLocks noChangeArrowheads="1"/>
            </p:cNvSpPr>
            <p:nvPr/>
          </p:nvSpPr>
          <p:spPr bwMode="auto">
            <a:xfrm>
              <a:off x="3855" y="2666"/>
              <a:ext cx="136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8" name="Rectangle 16"/>
            <p:cNvSpPr>
              <a:spLocks noChangeArrowheads="1"/>
            </p:cNvSpPr>
            <p:nvPr/>
          </p:nvSpPr>
          <p:spPr bwMode="auto">
            <a:xfrm>
              <a:off x="3749" y="2666"/>
              <a:ext cx="91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79" name="Rectangle 17"/>
            <p:cNvSpPr>
              <a:spLocks noChangeArrowheads="1"/>
            </p:cNvSpPr>
            <p:nvPr/>
          </p:nvSpPr>
          <p:spPr bwMode="auto">
            <a:xfrm>
              <a:off x="3625" y="2666"/>
              <a:ext cx="91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80" name="Rectangle 18"/>
            <p:cNvSpPr>
              <a:spLocks noChangeArrowheads="1"/>
            </p:cNvSpPr>
            <p:nvPr/>
          </p:nvSpPr>
          <p:spPr bwMode="auto">
            <a:xfrm>
              <a:off x="5097" y="2634"/>
              <a:ext cx="149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81" name="Rectangle 19"/>
            <p:cNvSpPr>
              <a:spLocks noChangeArrowheads="1"/>
            </p:cNvSpPr>
            <p:nvPr/>
          </p:nvSpPr>
          <p:spPr bwMode="auto">
            <a:xfrm>
              <a:off x="4685" y="2634"/>
              <a:ext cx="149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67589" name="Group 20"/>
          <p:cNvGrpSpPr>
            <a:grpSpLocks/>
          </p:cNvGrpSpPr>
          <p:nvPr/>
        </p:nvGrpSpPr>
        <p:grpSpPr bwMode="auto">
          <a:xfrm>
            <a:off x="1806575" y="4691063"/>
            <a:ext cx="7129463" cy="566737"/>
            <a:chOff x="1128" y="2958"/>
            <a:chExt cx="4491" cy="357"/>
          </a:xfrm>
        </p:grpSpPr>
        <p:grpSp>
          <p:nvGrpSpPr>
            <p:cNvPr id="67630" name="Group 21"/>
            <p:cNvGrpSpPr>
              <a:grpSpLocks/>
            </p:cNvGrpSpPr>
            <p:nvPr/>
          </p:nvGrpSpPr>
          <p:grpSpPr bwMode="auto">
            <a:xfrm>
              <a:off x="1514" y="3071"/>
              <a:ext cx="4105" cy="1"/>
              <a:chOff x="1514" y="3071"/>
              <a:chExt cx="4105" cy="1"/>
            </a:xfrm>
          </p:grpSpPr>
          <p:sp>
            <p:nvSpPr>
              <p:cNvPr id="67661" name="Line 22"/>
              <p:cNvSpPr>
                <a:spLocks noChangeShapeType="1"/>
              </p:cNvSpPr>
              <p:nvPr/>
            </p:nvSpPr>
            <p:spPr bwMode="auto">
              <a:xfrm>
                <a:off x="1514" y="3071"/>
                <a:ext cx="12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62" name="Line 23"/>
              <p:cNvSpPr>
                <a:spLocks noChangeShapeType="1"/>
              </p:cNvSpPr>
              <p:nvPr/>
            </p:nvSpPr>
            <p:spPr bwMode="auto">
              <a:xfrm>
                <a:off x="1706" y="3071"/>
                <a:ext cx="13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63" name="Line 24"/>
              <p:cNvSpPr>
                <a:spLocks noChangeShapeType="1"/>
              </p:cNvSpPr>
              <p:nvPr/>
            </p:nvSpPr>
            <p:spPr bwMode="auto">
              <a:xfrm>
                <a:off x="2594" y="3071"/>
                <a:ext cx="12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64" name="Line 25"/>
              <p:cNvSpPr>
                <a:spLocks noChangeShapeType="1"/>
              </p:cNvSpPr>
              <p:nvPr/>
            </p:nvSpPr>
            <p:spPr bwMode="auto">
              <a:xfrm>
                <a:off x="3315" y="3071"/>
                <a:ext cx="13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65" name="Line 26"/>
              <p:cNvSpPr>
                <a:spLocks noChangeShapeType="1"/>
              </p:cNvSpPr>
              <p:nvPr/>
            </p:nvSpPr>
            <p:spPr bwMode="auto">
              <a:xfrm>
                <a:off x="4558" y="3071"/>
                <a:ext cx="134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666" name="Line 27"/>
              <p:cNvSpPr>
                <a:spLocks noChangeShapeType="1"/>
              </p:cNvSpPr>
              <p:nvPr/>
            </p:nvSpPr>
            <p:spPr bwMode="auto">
              <a:xfrm>
                <a:off x="5484" y="3071"/>
                <a:ext cx="135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7631" name="Rectangle 28"/>
            <p:cNvSpPr>
              <a:spLocks noChangeArrowheads="1"/>
            </p:cNvSpPr>
            <p:nvPr/>
          </p:nvSpPr>
          <p:spPr bwMode="auto">
            <a:xfrm>
              <a:off x="5478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2" name="Rectangle 29"/>
            <p:cNvSpPr>
              <a:spLocks noChangeArrowheads="1"/>
            </p:cNvSpPr>
            <p:nvPr/>
          </p:nvSpPr>
          <p:spPr bwMode="auto">
            <a:xfrm>
              <a:off x="5082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3" name="Rectangle 30"/>
            <p:cNvSpPr>
              <a:spLocks noChangeArrowheads="1"/>
            </p:cNvSpPr>
            <p:nvPr/>
          </p:nvSpPr>
          <p:spPr bwMode="auto">
            <a:xfrm>
              <a:off x="5021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4" name="Rectangle 31"/>
            <p:cNvSpPr>
              <a:spLocks noChangeArrowheads="1"/>
            </p:cNvSpPr>
            <p:nvPr/>
          </p:nvSpPr>
          <p:spPr bwMode="auto">
            <a:xfrm>
              <a:off x="4720" y="2989"/>
              <a:ext cx="9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5" name="Rectangle 32"/>
            <p:cNvSpPr>
              <a:spLocks noChangeArrowheads="1"/>
            </p:cNvSpPr>
            <p:nvPr/>
          </p:nvSpPr>
          <p:spPr bwMode="auto">
            <a:xfrm>
              <a:off x="4568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6" name="Rectangle 33"/>
            <p:cNvSpPr>
              <a:spLocks noChangeArrowheads="1"/>
            </p:cNvSpPr>
            <p:nvPr/>
          </p:nvSpPr>
          <p:spPr bwMode="auto">
            <a:xfrm>
              <a:off x="4080" y="2989"/>
              <a:ext cx="22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(x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7" name="Rectangle 34"/>
            <p:cNvSpPr>
              <a:spLocks noChangeArrowheads="1"/>
            </p:cNvSpPr>
            <p:nvPr/>
          </p:nvSpPr>
          <p:spPr bwMode="auto">
            <a:xfrm>
              <a:off x="4023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8" name="Rectangle 35"/>
            <p:cNvSpPr>
              <a:spLocks noChangeArrowheads="1"/>
            </p:cNvSpPr>
            <p:nvPr/>
          </p:nvSpPr>
          <p:spPr bwMode="auto">
            <a:xfrm>
              <a:off x="3815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1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39" name="Rectangle 36"/>
            <p:cNvSpPr>
              <a:spLocks noChangeArrowheads="1"/>
            </p:cNvSpPr>
            <p:nvPr/>
          </p:nvSpPr>
          <p:spPr bwMode="auto">
            <a:xfrm>
              <a:off x="3767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0" name="Rectangle 37"/>
            <p:cNvSpPr>
              <a:spLocks noChangeArrowheads="1"/>
            </p:cNvSpPr>
            <p:nvPr/>
          </p:nvSpPr>
          <p:spPr bwMode="auto">
            <a:xfrm>
              <a:off x="3559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1" name="Rectangle 38"/>
            <p:cNvSpPr>
              <a:spLocks noChangeArrowheads="1"/>
            </p:cNvSpPr>
            <p:nvPr/>
          </p:nvSpPr>
          <p:spPr bwMode="auto">
            <a:xfrm>
              <a:off x="3478" y="2989"/>
              <a:ext cx="9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2" name="Rectangle 39"/>
            <p:cNvSpPr>
              <a:spLocks noChangeArrowheads="1"/>
            </p:cNvSpPr>
            <p:nvPr/>
          </p:nvSpPr>
          <p:spPr bwMode="auto">
            <a:xfrm>
              <a:off x="3325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3" name="Rectangle 40"/>
            <p:cNvSpPr>
              <a:spLocks noChangeArrowheads="1"/>
            </p:cNvSpPr>
            <p:nvPr/>
          </p:nvSpPr>
          <p:spPr bwMode="auto">
            <a:xfrm>
              <a:off x="2746" y="2989"/>
              <a:ext cx="31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)(x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4" name="Rectangle 41"/>
            <p:cNvSpPr>
              <a:spLocks noChangeArrowheads="1"/>
            </p:cNvSpPr>
            <p:nvPr/>
          </p:nvSpPr>
          <p:spPr bwMode="auto">
            <a:xfrm>
              <a:off x="2598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5" name="Rectangle 42"/>
            <p:cNvSpPr>
              <a:spLocks noChangeArrowheads="1"/>
            </p:cNvSpPr>
            <p:nvPr/>
          </p:nvSpPr>
          <p:spPr bwMode="auto">
            <a:xfrm>
              <a:off x="2117" y="2989"/>
              <a:ext cx="22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(x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6" name="Rectangle 43"/>
            <p:cNvSpPr>
              <a:spLocks noChangeArrowheads="1"/>
            </p:cNvSpPr>
            <p:nvPr/>
          </p:nvSpPr>
          <p:spPr bwMode="auto">
            <a:xfrm>
              <a:off x="2060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7" name="Rectangle 44"/>
            <p:cNvSpPr>
              <a:spLocks noChangeArrowheads="1"/>
            </p:cNvSpPr>
            <p:nvPr/>
          </p:nvSpPr>
          <p:spPr bwMode="auto">
            <a:xfrm>
              <a:off x="1851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8" name="Rectangle 45"/>
            <p:cNvSpPr>
              <a:spLocks noChangeArrowheads="1"/>
            </p:cNvSpPr>
            <p:nvPr/>
          </p:nvSpPr>
          <p:spPr bwMode="auto">
            <a:xfrm>
              <a:off x="1716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49" name="Rectangle 46"/>
            <p:cNvSpPr>
              <a:spLocks noChangeArrowheads="1"/>
            </p:cNvSpPr>
            <p:nvPr/>
          </p:nvSpPr>
          <p:spPr bwMode="auto">
            <a:xfrm>
              <a:off x="1649" y="2989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0" name="Rectangle 47"/>
            <p:cNvSpPr>
              <a:spLocks noChangeArrowheads="1"/>
            </p:cNvSpPr>
            <p:nvPr/>
          </p:nvSpPr>
          <p:spPr bwMode="auto">
            <a:xfrm>
              <a:off x="1517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1" name="Rectangle 48"/>
            <p:cNvSpPr>
              <a:spLocks noChangeArrowheads="1"/>
            </p:cNvSpPr>
            <p:nvPr/>
          </p:nvSpPr>
          <p:spPr bwMode="auto">
            <a:xfrm>
              <a:off x="1128" y="2989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2" name="Rectangle 49"/>
            <p:cNvSpPr>
              <a:spLocks noChangeArrowheads="1"/>
            </p:cNvSpPr>
            <p:nvPr/>
          </p:nvSpPr>
          <p:spPr bwMode="auto">
            <a:xfrm>
              <a:off x="5294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3" name="Rectangle 50"/>
            <p:cNvSpPr>
              <a:spLocks noChangeArrowheads="1"/>
            </p:cNvSpPr>
            <p:nvPr/>
          </p:nvSpPr>
          <p:spPr bwMode="auto">
            <a:xfrm>
              <a:off x="4900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4" name="Rectangle 51"/>
            <p:cNvSpPr>
              <a:spLocks noChangeArrowheads="1"/>
            </p:cNvSpPr>
            <p:nvPr/>
          </p:nvSpPr>
          <p:spPr bwMode="auto">
            <a:xfrm>
              <a:off x="4383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5" name="Rectangle 52"/>
            <p:cNvSpPr>
              <a:spLocks noChangeArrowheads="1"/>
            </p:cNvSpPr>
            <p:nvPr/>
          </p:nvSpPr>
          <p:spPr bwMode="auto">
            <a:xfrm>
              <a:off x="3996" y="2958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6" name="Rectangle 53"/>
            <p:cNvSpPr>
              <a:spLocks noChangeArrowheads="1"/>
            </p:cNvSpPr>
            <p:nvPr/>
          </p:nvSpPr>
          <p:spPr bwMode="auto">
            <a:xfrm>
              <a:off x="3647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7" name="Rectangle 54"/>
            <p:cNvSpPr>
              <a:spLocks noChangeArrowheads="1"/>
            </p:cNvSpPr>
            <p:nvPr/>
          </p:nvSpPr>
          <p:spPr bwMode="auto">
            <a:xfrm>
              <a:off x="3141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8" name="Rectangle 55"/>
            <p:cNvSpPr>
              <a:spLocks noChangeArrowheads="1"/>
            </p:cNvSpPr>
            <p:nvPr/>
          </p:nvSpPr>
          <p:spPr bwMode="auto">
            <a:xfrm>
              <a:off x="2420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59" name="Rectangle 56"/>
            <p:cNvSpPr>
              <a:spLocks noChangeArrowheads="1"/>
            </p:cNvSpPr>
            <p:nvPr/>
          </p:nvSpPr>
          <p:spPr bwMode="auto">
            <a:xfrm>
              <a:off x="1939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60" name="Rectangle 57"/>
            <p:cNvSpPr>
              <a:spLocks noChangeArrowheads="1"/>
            </p:cNvSpPr>
            <p:nvPr/>
          </p:nvSpPr>
          <p:spPr bwMode="auto">
            <a:xfrm>
              <a:off x="1340" y="2958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67590" name="Group 58"/>
          <p:cNvGrpSpPr>
            <a:grpSpLocks/>
          </p:cNvGrpSpPr>
          <p:nvPr/>
        </p:nvGrpSpPr>
        <p:grpSpPr bwMode="auto">
          <a:xfrm>
            <a:off x="1795463" y="5467350"/>
            <a:ext cx="5927725" cy="568325"/>
            <a:chOff x="1122" y="3381"/>
            <a:chExt cx="3734" cy="358"/>
          </a:xfrm>
        </p:grpSpPr>
        <p:sp>
          <p:nvSpPr>
            <p:cNvPr id="67603" name="Rectangle 59"/>
            <p:cNvSpPr>
              <a:spLocks noChangeArrowheads="1"/>
            </p:cNvSpPr>
            <p:nvPr/>
          </p:nvSpPr>
          <p:spPr bwMode="auto">
            <a:xfrm>
              <a:off x="3783" y="3409"/>
              <a:ext cx="72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(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67604" name="Rectangle 60"/>
            <p:cNvSpPr>
              <a:spLocks noChangeArrowheads="1"/>
            </p:cNvSpPr>
            <p:nvPr/>
          </p:nvSpPr>
          <p:spPr bwMode="auto">
            <a:xfrm>
              <a:off x="4771" y="3393"/>
              <a:ext cx="8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)</a:t>
              </a:r>
              <a:endParaRPr 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67605" name="Line 61"/>
            <p:cNvSpPr>
              <a:spLocks noChangeShapeType="1"/>
            </p:cNvSpPr>
            <p:nvPr/>
          </p:nvSpPr>
          <p:spPr bwMode="auto">
            <a:xfrm>
              <a:off x="1569" y="3478"/>
              <a:ext cx="13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6" name="Line 62"/>
            <p:cNvSpPr>
              <a:spLocks noChangeShapeType="1"/>
            </p:cNvSpPr>
            <p:nvPr/>
          </p:nvSpPr>
          <p:spPr bwMode="auto">
            <a:xfrm>
              <a:off x="2234" y="3478"/>
              <a:ext cx="11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7" name="Line 63"/>
            <p:cNvSpPr>
              <a:spLocks noChangeShapeType="1"/>
            </p:cNvSpPr>
            <p:nvPr/>
          </p:nvSpPr>
          <p:spPr bwMode="auto">
            <a:xfrm>
              <a:off x="3118" y="3478"/>
              <a:ext cx="13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8" name="Line 64"/>
            <p:cNvSpPr>
              <a:spLocks noChangeShapeType="1"/>
            </p:cNvSpPr>
            <p:nvPr/>
          </p:nvSpPr>
          <p:spPr bwMode="auto">
            <a:xfrm>
              <a:off x="4217" y="3478"/>
              <a:ext cx="13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9" name="Line 65"/>
            <p:cNvSpPr>
              <a:spLocks noChangeShapeType="1"/>
            </p:cNvSpPr>
            <p:nvPr/>
          </p:nvSpPr>
          <p:spPr bwMode="auto">
            <a:xfrm>
              <a:off x="4617" y="3478"/>
              <a:ext cx="11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10" name="Rectangle 66"/>
            <p:cNvSpPr>
              <a:spLocks noChangeArrowheads="1"/>
            </p:cNvSpPr>
            <p:nvPr/>
          </p:nvSpPr>
          <p:spPr bwMode="auto">
            <a:xfrm>
              <a:off x="4607" y="3412"/>
              <a:ext cx="12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1" name="Rectangle 67"/>
            <p:cNvSpPr>
              <a:spLocks noChangeArrowheads="1"/>
            </p:cNvSpPr>
            <p:nvPr/>
          </p:nvSpPr>
          <p:spPr bwMode="auto">
            <a:xfrm>
              <a:off x="4211" y="3412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2" name="Rectangle 68"/>
            <p:cNvSpPr>
              <a:spLocks noChangeArrowheads="1"/>
            </p:cNvSpPr>
            <p:nvPr/>
          </p:nvSpPr>
          <p:spPr bwMode="auto">
            <a:xfrm>
              <a:off x="3863" y="3412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3" name="Rectangle 69"/>
            <p:cNvSpPr>
              <a:spLocks noChangeArrowheads="1"/>
            </p:cNvSpPr>
            <p:nvPr/>
          </p:nvSpPr>
          <p:spPr bwMode="auto">
            <a:xfrm>
              <a:off x="3641" y="3412"/>
              <a:ext cx="9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4" name="Rectangle 70"/>
            <p:cNvSpPr>
              <a:spLocks noChangeArrowheads="1"/>
            </p:cNvSpPr>
            <p:nvPr/>
          </p:nvSpPr>
          <p:spPr bwMode="auto">
            <a:xfrm>
              <a:off x="3508" y="3412"/>
              <a:ext cx="12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5" name="Rectangle 71"/>
            <p:cNvSpPr>
              <a:spLocks noChangeArrowheads="1"/>
            </p:cNvSpPr>
            <p:nvPr/>
          </p:nvSpPr>
          <p:spPr bwMode="auto">
            <a:xfrm>
              <a:off x="3112" y="3412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6" name="Rectangle 72"/>
            <p:cNvSpPr>
              <a:spLocks noChangeArrowheads="1"/>
            </p:cNvSpPr>
            <p:nvPr/>
          </p:nvSpPr>
          <p:spPr bwMode="auto">
            <a:xfrm>
              <a:off x="2725" y="3412"/>
              <a:ext cx="13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7" name="Rectangle 73"/>
            <p:cNvSpPr>
              <a:spLocks noChangeArrowheads="1"/>
            </p:cNvSpPr>
            <p:nvPr/>
          </p:nvSpPr>
          <p:spPr bwMode="auto">
            <a:xfrm>
              <a:off x="2627" y="3412"/>
              <a:ext cx="9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8" name="Rectangle 74"/>
            <p:cNvSpPr>
              <a:spLocks noChangeArrowheads="1"/>
            </p:cNvSpPr>
            <p:nvPr/>
          </p:nvSpPr>
          <p:spPr bwMode="auto">
            <a:xfrm>
              <a:off x="2224" y="3412"/>
              <a:ext cx="12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19" name="Rectangle 75"/>
            <p:cNvSpPr>
              <a:spLocks noChangeArrowheads="1"/>
            </p:cNvSpPr>
            <p:nvPr/>
          </p:nvSpPr>
          <p:spPr bwMode="auto">
            <a:xfrm>
              <a:off x="1959" y="3412"/>
              <a:ext cx="12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0" name="Rectangle 76"/>
            <p:cNvSpPr>
              <a:spLocks noChangeArrowheads="1"/>
            </p:cNvSpPr>
            <p:nvPr/>
          </p:nvSpPr>
          <p:spPr bwMode="auto">
            <a:xfrm>
              <a:off x="1416" y="3412"/>
              <a:ext cx="431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  y 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1" name="Rectangle 77"/>
            <p:cNvSpPr>
              <a:spLocks noChangeArrowheads="1"/>
            </p:cNvSpPr>
            <p:nvPr/>
          </p:nvSpPr>
          <p:spPr bwMode="auto">
            <a:xfrm>
              <a:off x="1122" y="3412"/>
              <a:ext cx="22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</a:rPr>
                <a:t>(x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2" name="Rectangle 78"/>
            <p:cNvSpPr>
              <a:spLocks noChangeArrowheads="1"/>
            </p:cNvSpPr>
            <p:nvPr/>
          </p:nvSpPr>
          <p:spPr bwMode="auto">
            <a:xfrm>
              <a:off x="4427" y="3381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3" name="Rectangle 79"/>
            <p:cNvSpPr>
              <a:spLocks noChangeArrowheads="1"/>
            </p:cNvSpPr>
            <p:nvPr/>
          </p:nvSpPr>
          <p:spPr bwMode="auto">
            <a:xfrm>
              <a:off x="4027" y="3381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4" name="Rectangle 80"/>
            <p:cNvSpPr>
              <a:spLocks noChangeArrowheads="1"/>
            </p:cNvSpPr>
            <p:nvPr/>
          </p:nvSpPr>
          <p:spPr bwMode="auto">
            <a:xfrm>
              <a:off x="3327" y="3381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5" name="Rectangle 81"/>
            <p:cNvSpPr>
              <a:spLocks noChangeArrowheads="1"/>
            </p:cNvSpPr>
            <p:nvPr/>
          </p:nvSpPr>
          <p:spPr bwMode="auto">
            <a:xfrm>
              <a:off x="2927" y="3381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6" name="Rectangle 82"/>
            <p:cNvSpPr>
              <a:spLocks noChangeArrowheads="1"/>
            </p:cNvSpPr>
            <p:nvPr/>
          </p:nvSpPr>
          <p:spPr bwMode="auto">
            <a:xfrm>
              <a:off x="2438" y="3381"/>
              <a:ext cx="14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7" name="Rectangle 83"/>
            <p:cNvSpPr>
              <a:spLocks noChangeArrowheads="1"/>
            </p:cNvSpPr>
            <p:nvPr/>
          </p:nvSpPr>
          <p:spPr bwMode="auto">
            <a:xfrm>
              <a:off x="2109" y="3413"/>
              <a:ext cx="6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8" name="Rectangle 84"/>
            <p:cNvSpPr>
              <a:spLocks noChangeArrowheads="1"/>
            </p:cNvSpPr>
            <p:nvPr/>
          </p:nvSpPr>
          <p:spPr bwMode="auto">
            <a:xfrm>
              <a:off x="1745" y="3381"/>
              <a:ext cx="21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 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29" name="Rectangle 85"/>
            <p:cNvSpPr>
              <a:spLocks noChangeArrowheads="1"/>
            </p:cNvSpPr>
            <p:nvPr/>
          </p:nvSpPr>
          <p:spPr bwMode="auto">
            <a:xfrm>
              <a:off x="1345" y="3381"/>
              <a:ext cx="21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400">
                  <a:solidFill>
                    <a:srgbClr val="000000"/>
                  </a:solidFill>
                  <a:latin typeface="Symbol" pitchFamily="18" charset="2"/>
                </a:rPr>
                <a:t>+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67591" name="Group 86"/>
          <p:cNvGrpSpPr>
            <a:grpSpLocks/>
          </p:cNvGrpSpPr>
          <p:nvPr/>
        </p:nvGrpSpPr>
        <p:grpSpPr bwMode="auto">
          <a:xfrm>
            <a:off x="6932613" y="2862263"/>
            <a:ext cx="708025" cy="577850"/>
            <a:chOff x="5100" y="1969"/>
            <a:chExt cx="446" cy="666"/>
          </a:xfrm>
        </p:grpSpPr>
        <p:sp>
          <p:nvSpPr>
            <p:cNvPr id="67599" name="Line 87"/>
            <p:cNvSpPr>
              <a:spLocks noChangeShapeType="1"/>
            </p:cNvSpPr>
            <p:nvPr/>
          </p:nvSpPr>
          <p:spPr bwMode="auto">
            <a:xfrm>
              <a:off x="5402" y="2109"/>
              <a:ext cx="13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600" name="Rectangle 88"/>
            <p:cNvSpPr>
              <a:spLocks noChangeArrowheads="1"/>
            </p:cNvSpPr>
            <p:nvPr/>
          </p:nvSpPr>
          <p:spPr bwMode="auto">
            <a:xfrm>
              <a:off x="5402" y="2002"/>
              <a:ext cx="144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600">
                  <a:solidFill>
                    <a:srgbClr val="000000"/>
                  </a:solidFill>
                </a:rPr>
                <a:t>v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01" name="Rectangle 89"/>
            <p:cNvSpPr>
              <a:spLocks noChangeArrowheads="1"/>
            </p:cNvSpPr>
            <p:nvPr/>
          </p:nvSpPr>
          <p:spPr bwMode="auto">
            <a:xfrm>
              <a:off x="5100" y="2002"/>
              <a:ext cx="144" cy="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600">
                  <a:solidFill>
                    <a:srgbClr val="000000"/>
                  </a:solidFill>
                </a:rPr>
                <a:t>v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67602" name="Rectangle 90"/>
            <p:cNvSpPr>
              <a:spLocks noChangeArrowheads="1"/>
            </p:cNvSpPr>
            <p:nvPr/>
          </p:nvSpPr>
          <p:spPr bwMode="auto">
            <a:xfrm>
              <a:off x="5285" y="1969"/>
              <a:ext cx="58" cy="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4400" baseline="-20000">
                  <a:solidFill>
                    <a:srgbClr val="000000"/>
                  </a:solidFill>
                  <a:latin typeface="Symbol" pitchFamily="18" charset="2"/>
                </a:rPr>
                <a:t>×</a:t>
              </a:r>
            </a:p>
          </p:txBody>
        </p:sp>
      </p:grpSp>
      <p:sp>
        <p:nvSpPr>
          <p:cNvPr id="67592" name="Text Box 91"/>
          <p:cNvSpPr txBox="1">
            <a:spLocks noChangeArrowheads="1"/>
          </p:cNvSpPr>
          <p:nvPr/>
        </p:nvSpPr>
        <p:spPr bwMode="auto">
          <a:xfrm>
            <a:off x="5894388" y="6019800"/>
            <a:ext cx="3109912" cy="8001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Note: Complement in Maxterm   	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Var is 1</a:t>
            </a:r>
          </a:p>
          <a:p>
            <a:pPr>
              <a:buFont typeface="Wingdings" pitchFamily="2" charset="2"/>
              <a:buNone/>
            </a:pPr>
            <a:endParaRPr lang="en-US" sz="1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593" name="Line 92"/>
          <p:cNvSpPr>
            <a:spLocks noChangeShapeType="1"/>
          </p:cNvSpPr>
          <p:nvPr/>
        </p:nvSpPr>
        <p:spPr bwMode="auto">
          <a:xfrm>
            <a:off x="7151688" y="5300663"/>
            <a:ext cx="1857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594" name="Text Box 93"/>
          <p:cNvSpPr txBox="1">
            <a:spLocks noChangeArrowheads="1"/>
          </p:cNvSpPr>
          <p:nvPr/>
        </p:nvSpPr>
        <p:spPr bwMode="auto">
          <a:xfrm>
            <a:off x="5618163" y="4111625"/>
            <a:ext cx="3109912" cy="58102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Variable z is missing in expression</a:t>
            </a:r>
            <a:endParaRPr lang="en-US" sz="1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595" name="Line 94"/>
          <p:cNvSpPr>
            <a:spLocks noChangeShapeType="1"/>
          </p:cNvSpPr>
          <p:nvPr/>
        </p:nvSpPr>
        <p:spPr bwMode="auto">
          <a:xfrm flipV="1">
            <a:off x="8380413" y="5300663"/>
            <a:ext cx="103187" cy="3365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6" name="Text Box 95"/>
          <p:cNvSpPr txBox="1">
            <a:spLocks noChangeArrowheads="1"/>
          </p:cNvSpPr>
          <p:nvPr/>
        </p:nvSpPr>
        <p:spPr bwMode="auto">
          <a:xfrm>
            <a:off x="7797800" y="5583238"/>
            <a:ext cx="1417638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Not a maxterm</a:t>
            </a:r>
          </a:p>
        </p:txBody>
      </p:sp>
      <p:sp>
        <p:nvSpPr>
          <p:cNvPr id="67597" name="Text Box 96"/>
          <p:cNvSpPr txBox="1">
            <a:spLocks noChangeArrowheads="1"/>
          </p:cNvSpPr>
          <p:nvPr/>
        </p:nvSpPr>
        <p:spPr bwMode="auto">
          <a:xfrm>
            <a:off x="0" y="5549900"/>
            <a:ext cx="1611313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Add a 0 to an OR</a:t>
            </a:r>
          </a:p>
        </p:txBody>
      </p:sp>
      <p:sp>
        <p:nvSpPr>
          <p:cNvPr id="67598" name="Rectangle 98"/>
          <p:cNvSpPr>
            <a:spLocks noGrp="1" noChangeArrowheads="1"/>
          </p:cNvSpPr>
          <p:nvPr>
            <p:ph type="title"/>
          </p:nvPr>
        </p:nvSpPr>
        <p:spPr>
          <a:xfrm>
            <a:off x="577850" y="268288"/>
            <a:ext cx="8566150" cy="696912"/>
          </a:xfrm>
          <a:noFill/>
        </p:spPr>
        <p:txBody>
          <a:bodyPr/>
          <a:lstStyle/>
          <a:p>
            <a:r>
              <a:rPr lang="en-US" sz="2800" smtClean="0">
                <a:solidFill>
                  <a:schemeClr val="accent1"/>
                </a:solidFill>
              </a:rPr>
              <a:t>Transforming Standard to Canonical POM</a:t>
            </a:r>
            <a:br>
              <a:rPr lang="en-US" sz="2800" smtClean="0">
                <a:solidFill>
                  <a:schemeClr val="accent1"/>
                </a:solidFill>
              </a:rPr>
            </a:br>
            <a:r>
              <a:rPr lang="en-US" sz="2800" smtClean="0">
                <a:solidFill>
                  <a:schemeClr val="accent1"/>
                </a:solidFill>
              </a:rPr>
              <a:t>1. Algebraically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A4E8DCC-AFCA-41A0-95EB-E2D2F5A51557}" type="slidenum">
              <a:rPr lang="en-US"/>
              <a:pPr/>
              <a:t>49</a:t>
            </a:fld>
            <a:endParaRPr lang="en-US"/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2588" y="1314450"/>
            <a:ext cx="6043612" cy="5027613"/>
          </a:xfrm>
          <a:solidFill>
            <a:srgbClr val="FFFFFF"/>
          </a:solidFill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Example: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There are three variables, A, B, and C which we take to be the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standard order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Construct the truth table for the function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Maxterms are the standard terms where the function is 0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For Maxterms we complement a literal when it is 1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F (A,B,C) =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.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. M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3</a:t>
            </a:r>
          </a:p>
          <a:p>
            <a:pPr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= (A+B+C) . (A+B+C) . (A+B+C) </a:t>
            </a:r>
          </a:p>
          <a:p>
            <a:r>
              <a:rPr lang="en-US" sz="24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 the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standard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short hand </a:t>
            </a:r>
            <a:r>
              <a:rPr lang="en-US" sz="2400" b="1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form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: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p:oleObj spid="_x0000_s7170" name="Equation" r:id="rId4" imgW="190440" imgH="419040" progId="Equation.3">
              <p:embed/>
            </p:oleObj>
          </a:graphicData>
        </a:graphic>
      </p:graphicFrame>
      <p:grpSp>
        <p:nvGrpSpPr>
          <p:cNvPr id="7174" name="Group 5"/>
          <p:cNvGrpSpPr>
            <a:grpSpLocks/>
          </p:cNvGrpSpPr>
          <p:nvPr/>
        </p:nvGrpSpPr>
        <p:grpSpPr bwMode="auto">
          <a:xfrm>
            <a:off x="2746375" y="1273175"/>
            <a:ext cx="1887538" cy="514350"/>
            <a:chOff x="1730" y="802"/>
            <a:chExt cx="1189" cy="324"/>
          </a:xfrm>
        </p:grpSpPr>
        <p:sp>
          <p:nvSpPr>
            <p:cNvPr id="7190" name="Line 6"/>
            <p:cNvSpPr>
              <a:spLocks noChangeShapeType="1"/>
            </p:cNvSpPr>
            <p:nvPr/>
          </p:nvSpPr>
          <p:spPr bwMode="auto">
            <a:xfrm>
              <a:off x="2477" y="836"/>
              <a:ext cx="13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Rectangle 7"/>
            <p:cNvSpPr>
              <a:spLocks noChangeArrowheads="1"/>
            </p:cNvSpPr>
            <p:nvPr/>
          </p:nvSpPr>
          <p:spPr bwMode="auto">
            <a:xfrm>
              <a:off x="2662" y="827"/>
              <a:ext cx="257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C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2" name="Rectangle 8"/>
            <p:cNvSpPr>
              <a:spLocks noChangeArrowheads="1"/>
            </p:cNvSpPr>
            <p:nvPr/>
          </p:nvSpPr>
          <p:spPr bwMode="auto">
            <a:xfrm>
              <a:off x="2614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3" name="Rectangle 9"/>
            <p:cNvSpPr>
              <a:spLocks noChangeArrowheads="1"/>
            </p:cNvSpPr>
            <p:nvPr/>
          </p:nvSpPr>
          <p:spPr bwMode="auto">
            <a:xfrm>
              <a:off x="2471" y="827"/>
              <a:ext cx="245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B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4" name="Rectangle 10"/>
            <p:cNvSpPr>
              <a:spLocks noChangeArrowheads="1"/>
            </p:cNvSpPr>
            <p:nvPr/>
          </p:nvSpPr>
          <p:spPr bwMode="auto">
            <a:xfrm>
              <a:off x="2421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5" name="Rectangle 11"/>
            <p:cNvSpPr>
              <a:spLocks noChangeArrowheads="1"/>
            </p:cNvSpPr>
            <p:nvPr/>
          </p:nvSpPr>
          <p:spPr bwMode="auto">
            <a:xfrm>
              <a:off x="2245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6" name="Rectangle 12"/>
            <p:cNvSpPr>
              <a:spLocks noChangeArrowheads="1"/>
            </p:cNvSpPr>
            <p:nvPr/>
          </p:nvSpPr>
          <p:spPr bwMode="auto">
            <a:xfrm>
              <a:off x="2085" y="827"/>
              <a:ext cx="257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A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7" name="Rectangle 13"/>
            <p:cNvSpPr>
              <a:spLocks noChangeArrowheads="1"/>
            </p:cNvSpPr>
            <p:nvPr/>
          </p:nvSpPr>
          <p:spPr bwMode="auto">
            <a:xfrm>
              <a:off x="2032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8" name="Rectangle 14"/>
            <p:cNvSpPr>
              <a:spLocks noChangeArrowheads="1"/>
            </p:cNvSpPr>
            <p:nvPr/>
          </p:nvSpPr>
          <p:spPr bwMode="auto">
            <a:xfrm>
              <a:off x="1858" y="827"/>
              <a:ext cx="15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 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199" name="Rectangle 15"/>
            <p:cNvSpPr>
              <a:spLocks noChangeArrowheads="1"/>
            </p:cNvSpPr>
            <p:nvPr/>
          </p:nvSpPr>
          <p:spPr bwMode="auto">
            <a:xfrm>
              <a:off x="1730" y="827"/>
              <a:ext cx="23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200" name="Rectangle 16"/>
            <p:cNvSpPr>
              <a:spLocks noChangeArrowheads="1"/>
            </p:cNvSpPr>
            <p:nvPr/>
          </p:nvSpPr>
          <p:spPr bwMode="auto">
            <a:xfrm>
              <a:off x="2298" y="802"/>
              <a:ext cx="258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201" name="Rectangle 17"/>
            <p:cNvSpPr>
              <a:spLocks noChangeArrowheads="1"/>
            </p:cNvSpPr>
            <p:nvPr/>
          </p:nvSpPr>
          <p:spPr bwMode="auto">
            <a:xfrm>
              <a:off x="1912" y="802"/>
              <a:ext cx="258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171" name="Object 18"/>
          <p:cNvGraphicFramePr>
            <a:graphicFrameLocks noChangeAspect="1"/>
          </p:cNvGraphicFramePr>
          <p:nvPr>
            <p:ph sz="half" idx="2"/>
          </p:nvPr>
        </p:nvGraphicFramePr>
        <p:xfrm>
          <a:off x="6529388" y="1785938"/>
          <a:ext cx="2392362" cy="4219575"/>
        </p:xfrm>
        <a:graphic>
          <a:graphicData uri="http://schemas.openxmlformats.org/presentationml/2006/ole">
            <p:oleObj spid="_x0000_s7171" name="Document" r:id="rId5" imgW="2646689" imgH="4668051" progId="Word.Document.8">
              <p:embed/>
            </p:oleObj>
          </a:graphicData>
        </a:graphic>
      </p:graphicFrame>
      <p:sp>
        <p:nvSpPr>
          <p:cNvPr id="7175" name="Text Box 19"/>
          <p:cNvSpPr txBox="1">
            <a:spLocks noChangeArrowheads="1"/>
          </p:cNvSpPr>
          <p:nvPr/>
        </p:nvSpPr>
        <p:spPr bwMode="auto">
          <a:xfrm>
            <a:off x="6667500" y="1281113"/>
            <a:ext cx="20732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latin typeface="Arial" pitchFamily="34" charset="0"/>
                <a:cs typeface="Arial" pitchFamily="34" charset="0"/>
              </a:rPr>
              <a:t>Truth Table for F</a:t>
            </a:r>
          </a:p>
        </p:txBody>
      </p:sp>
      <p:sp>
        <p:nvSpPr>
          <p:cNvPr id="7176" name="Line 23"/>
          <p:cNvSpPr>
            <a:spLocks noChangeShapeType="1"/>
          </p:cNvSpPr>
          <p:nvPr/>
        </p:nvSpPr>
        <p:spPr bwMode="auto">
          <a:xfrm>
            <a:off x="3219450" y="50942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7" name="Line 24"/>
          <p:cNvSpPr>
            <a:spLocks noChangeShapeType="1"/>
          </p:cNvSpPr>
          <p:nvPr/>
        </p:nvSpPr>
        <p:spPr bwMode="auto">
          <a:xfrm>
            <a:off x="4640263" y="5116513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Line 25"/>
          <p:cNvSpPr>
            <a:spLocks noChangeShapeType="1"/>
          </p:cNvSpPr>
          <p:nvPr/>
        </p:nvSpPr>
        <p:spPr bwMode="auto">
          <a:xfrm>
            <a:off x="5024438" y="5106988"/>
            <a:ext cx="231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179" name="Picture 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5" y="5903913"/>
            <a:ext cx="4287838" cy="500062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</p:pic>
      <p:sp>
        <p:nvSpPr>
          <p:cNvPr id="7180" name="Text Box 27"/>
          <p:cNvSpPr txBox="1">
            <a:spLocks noChangeArrowheads="1"/>
          </p:cNvSpPr>
          <p:nvPr/>
        </p:nvSpPr>
        <p:spPr bwMode="auto">
          <a:xfrm>
            <a:off x="647700" y="6400800"/>
            <a:ext cx="2278063" cy="4572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 Standard order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 of input literals</a:t>
            </a:r>
          </a:p>
        </p:txBody>
      </p:sp>
      <p:sp>
        <p:nvSpPr>
          <p:cNvPr id="7181" name="Line 28"/>
          <p:cNvSpPr>
            <a:spLocks noChangeShapeType="1"/>
          </p:cNvSpPr>
          <p:nvPr/>
        </p:nvSpPr>
        <p:spPr bwMode="auto">
          <a:xfrm>
            <a:off x="1100138" y="6411913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2" name="Text Box 29"/>
          <p:cNvSpPr txBox="1">
            <a:spLocks noChangeArrowheads="1"/>
          </p:cNvSpPr>
          <p:nvPr/>
        </p:nvSpPr>
        <p:spPr bwMode="auto">
          <a:xfrm>
            <a:off x="2454275" y="6491288"/>
            <a:ext cx="105092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Product</a:t>
            </a:r>
          </a:p>
        </p:txBody>
      </p:sp>
      <p:sp>
        <p:nvSpPr>
          <p:cNvPr id="7183" name="Text Box 31"/>
          <p:cNvSpPr txBox="1">
            <a:spLocks noChangeArrowheads="1"/>
          </p:cNvSpPr>
          <p:nvPr/>
        </p:nvSpPr>
        <p:spPr bwMode="auto">
          <a:xfrm>
            <a:off x="3614738" y="6491288"/>
            <a:ext cx="12477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Maxterms</a:t>
            </a:r>
          </a:p>
        </p:txBody>
      </p:sp>
      <p:sp>
        <p:nvSpPr>
          <p:cNvPr id="7184" name="Text Box 33"/>
          <p:cNvSpPr txBox="1">
            <a:spLocks noChangeArrowheads="1"/>
          </p:cNvSpPr>
          <p:nvPr/>
        </p:nvSpPr>
        <p:spPr bwMode="auto">
          <a:xfrm>
            <a:off x="5492750" y="5683250"/>
            <a:ext cx="3767138" cy="9731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700">
                <a:latin typeface="Arial" pitchFamily="34" charset="0"/>
                <a:cs typeface="Arial" pitchFamily="34" charset="0"/>
              </a:rPr>
              <a:t>Exercise: Do by including missing </a:t>
            </a:r>
          </a:p>
          <a:p>
            <a:pPr>
              <a:buFont typeface="Wingdings" pitchFamily="2" charset="2"/>
              <a:buNone/>
            </a:pPr>
            <a:r>
              <a:rPr lang="en-US" sz="1700">
                <a:latin typeface="Arial" pitchFamily="34" charset="0"/>
                <a:cs typeface="Arial" pitchFamily="34" charset="0"/>
              </a:rPr>
              <a:t>variables as on previous slide </a:t>
            </a:r>
          </a:p>
          <a:p>
            <a:pPr>
              <a:buFont typeface="Wingdings" pitchFamily="2" charset="2"/>
              <a:buNone/>
            </a:pPr>
            <a:r>
              <a:rPr lang="en-US" sz="1700">
                <a:latin typeface="Arial" pitchFamily="34" charset="0"/>
                <a:cs typeface="Arial" pitchFamily="34" charset="0"/>
              </a:rPr>
              <a:t>– should get same result</a:t>
            </a:r>
          </a:p>
        </p:txBody>
      </p:sp>
      <p:pic>
        <p:nvPicPr>
          <p:cNvPr id="7185" name="Picture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3438" y="5911850"/>
            <a:ext cx="4041775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3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3113" y="5886450"/>
            <a:ext cx="4238625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7" name="Line 30"/>
          <p:cNvSpPr>
            <a:spLocks noChangeShapeType="1"/>
          </p:cNvSpPr>
          <p:nvPr/>
        </p:nvSpPr>
        <p:spPr bwMode="auto">
          <a:xfrm flipV="1">
            <a:off x="2928938" y="6203950"/>
            <a:ext cx="300037" cy="3111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8" name="Line 32"/>
          <p:cNvSpPr>
            <a:spLocks noChangeShapeType="1"/>
          </p:cNvSpPr>
          <p:nvPr/>
        </p:nvSpPr>
        <p:spPr bwMode="auto">
          <a:xfrm flipH="1" flipV="1">
            <a:off x="3519488" y="6251575"/>
            <a:ext cx="103187" cy="3111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89" name="Rectangle 37"/>
          <p:cNvSpPr>
            <a:spLocks noGrp="1" noChangeArrowheads="1"/>
          </p:cNvSpPr>
          <p:nvPr>
            <p:ph type="title"/>
          </p:nvPr>
        </p:nvSpPr>
        <p:spPr>
          <a:xfrm>
            <a:off x="577850" y="268288"/>
            <a:ext cx="8566150" cy="696912"/>
          </a:xfrm>
          <a:noFill/>
        </p:spPr>
        <p:txBody>
          <a:bodyPr/>
          <a:lstStyle/>
          <a:p>
            <a:r>
              <a:rPr lang="en-US" sz="2800" smtClean="0">
                <a:solidFill>
                  <a:schemeClr val="accent1"/>
                </a:solidFill>
              </a:rPr>
              <a:t>Transforming Standard to Canonical POM</a:t>
            </a:r>
            <a:br>
              <a:rPr lang="en-US" sz="2800" smtClean="0">
                <a:solidFill>
                  <a:schemeClr val="accent1"/>
                </a:solidFill>
              </a:rPr>
            </a:br>
            <a:r>
              <a:rPr lang="en-US" sz="2800" smtClean="0">
                <a:solidFill>
                  <a:schemeClr val="accent1"/>
                </a:solidFill>
              </a:rPr>
              <a:t>2. Using the Truth Table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1F40F5F-FC60-4B32-B022-F54934C10FA3}" type="slidenum">
              <a:rPr lang="en-US"/>
              <a:pPr/>
              <a:t>5</a:t>
            </a:fld>
            <a:endParaRPr lang="en-US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020763"/>
          </a:xfrm>
        </p:spPr>
        <p:txBody>
          <a:bodyPr/>
          <a:lstStyle/>
          <a:p>
            <a:r>
              <a:rPr lang="en-US" b="0" smtClean="0"/>
              <a:t>Logical </a:t>
            </a:r>
            <a:r>
              <a:rPr lang="en-US" smtClean="0"/>
              <a:t>Operations</a:t>
            </a:r>
            <a:r>
              <a:rPr lang="en-US" b="0" smtClean="0"/>
              <a:t> on Binary </a:t>
            </a:r>
            <a:r>
              <a:rPr lang="en-US" smtClean="0"/>
              <a:t>literals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027613"/>
          </a:xfrm>
        </p:spPr>
        <p:txBody>
          <a:bodyPr/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The three basic logical operations are: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AND 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OR</a:t>
            </a: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NOT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AND is denoted by a dot (·) 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OR is denoted by a plus (+)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NOT is denoted by an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overbar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 ¯ ), a single quote mark (') after, or (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Symbol" pitchFamily="18" charset="2"/>
              </a:rPr>
              <a:t> or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#) before the literal, e.g.  A,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A’,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Symbol" pitchFamily="18" charset="2"/>
              </a:rPr>
              <a:t>A, or #A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Line 4"/>
          <p:cNvSpPr>
            <a:spLocks noChangeShapeType="1"/>
          </p:cNvSpPr>
          <p:nvPr/>
        </p:nvSpPr>
        <p:spPr bwMode="auto">
          <a:xfrm>
            <a:off x="2973388" y="5324475"/>
            <a:ext cx="2206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AF996C1-3603-4838-8787-E6007D58FBF6}" type="slidenum">
              <a:rPr lang="en-US"/>
              <a:pPr/>
              <a:t>50</a:t>
            </a:fld>
            <a:endParaRPr lang="en-US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xfrm>
            <a:off x="579438" y="417513"/>
            <a:ext cx="7772400" cy="674687"/>
          </a:xfrm>
        </p:spPr>
        <p:txBody>
          <a:bodyPr/>
          <a:lstStyle/>
          <a:p>
            <a:r>
              <a:rPr lang="en-US" sz="2800" b="0" smtClean="0">
                <a:solidFill>
                  <a:srgbClr val="A50021"/>
                </a:solidFill>
              </a:rPr>
              <a:t>Implementing the Complement of a Function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43013"/>
            <a:ext cx="8759825" cy="5614987"/>
          </a:xfrm>
          <a:solidFill>
            <a:srgbClr val="FFFFFF"/>
          </a:solidFill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For a function (F) expressed as a canonical sum of minterms, the complement of the function (F) can be constructed as either: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 A sum of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minterms missing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in the given sum-of-minterms canonical form for F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A Product of the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Maxterms having the </a:t>
            </a:r>
            <a:r>
              <a:rPr lang="en-US" sz="2400" b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same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indices</a:t>
            </a: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Example: Given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8613" name="Group 4"/>
          <p:cNvGrpSpPr>
            <a:grpSpLocks/>
          </p:cNvGrpSpPr>
          <p:nvPr/>
        </p:nvGrpSpPr>
        <p:grpSpPr bwMode="auto">
          <a:xfrm>
            <a:off x="3311525" y="3868738"/>
            <a:ext cx="4121150" cy="536575"/>
            <a:chOff x="2376" y="2818"/>
            <a:chExt cx="2596" cy="338"/>
          </a:xfrm>
        </p:grpSpPr>
        <p:sp>
          <p:nvSpPr>
            <p:cNvPr id="68672" name="Rectangle 5"/>
            <p:cNvSpPr>
              <a:spLocks noChangeArrowheads="1"/>
            </p:cNvSpPr>
            <p:nvPr/>
          </p:nvSpPr>
          <p:spPr bwMode="auto">
            <a:xfrm>
              <a:off x="4889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3" name="Rectangle 6"/>
            <p:cNvSpPr>
              <a:spLocks noChangeArrowheads="1"/>
            </p:cNvSpPr>
            <p:nvPr/>
          </p:nvSpPr>
          <p:spPr bwMode="auto">
            <a:xfrm>
              <a:off x="4740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7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4" name="Rectangle 7"/>
            <p:cNvSpPr>
              <a:spLocks noChangeArrowheads="1"/>
            </p:cNvSpPr>
            <p:nvPr/>
          </p:nvSpPr>
          <p:spPr bwMode="auto">
            <a:xfrm>
              <a:off x="4661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5" name="Rectangle 8"/>
            <p:cNvSpPr>
              <a:spLocks noChangeArrowheads="1"/>
            </p:cNvSpPr>
            <p:nvPr/>
          </p:nvSpPr>
          <p:spPr bwMode="auto">
            <a:xfrm>
              <a:off x="4524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5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6" name="Rectangle 9"/>
            <p:cNvSpPr>
              <a:spLocks noChangeArrowheads="1"/>
            </p:cNvSpPr>
            <p:nvPr/>
          </p:nvSpPr>
          <p:spPr bwMode="auto">
            <a:xfrm>
              <a:off x="4445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7" name="Rectangle 10"/>
            <p:cNvSpPr>
              <a:spLocks noChangeArrowheads="1"/>
            </p:cNvSpPr>
            <p:nvPr/>
          </p:nvSpPr>
          <p:spPr bwMode="auto">
            <a:xfrm>
              <a:off x="4311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3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8" name="Rectangle 11"/>
            <p:cNvSpPr>
              <a:spLocks noChangeArrowheads="1"/>
            </p:cNvSpPr>
            <p:nvPr/>
          </p:nvSpPr>
          <p:spPr bwMode="auto">
            <a:xfrm>
              <a:off x="4226" y="285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79" name="Rectangle 12"/>
            <p:cNvSpPr>
              <a:spLocks noChangeArrowheads="1"/>
            </p:cNvSpPr>
            <p:nvPr/>
          </p:nvSpPr>
          <p:spPr bwMode="auto">
            <a:xfrm>
              <a:off x="4099" y="285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1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0" name="Rectangle 13"/>
            <p:cNvSpPr>
              <a:spLocks noChangeArrowheads="1"/>
            </p:cNvSpPr>
            <p:nvPr/>
          </p:nvSpPr>
          <p:spPr bwMode="auto">
            <a:xfrm>
              <a:off x="4004" y="285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1" name="Rectangle 14"/>
            <p:cNvSpPr>
              <a:spLocks noChangeArrowheads="1"/>
            </p:cNvSpPr>
            <p:nvPr/>
          </p:nvSpPr>
          <p:spPr bwMode="auto">
            <a:xfrm>
              <a:off x="3311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2" name="Rectangle 15"/>
            <p:cNvSpPr>
              <a:spLocks noChangeArrowheads="1"/>
            </p:cNvSpPr>
            <p:nvPr/>
          </p:nvSpPr>
          <p:spPr bwMode="auto">
            <a:xfrm>
              <a:off x="3175" y="2818"/>
              <a:ext cx="11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z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3" name="Rectangle 16"/>
            <p:cNvSpPr>
              <a:spLocks noChangeArrowheads="1"/>
            </p:cNvSpPr>
            <p:nvPr/>
          </p:nvSpPr>
          <p:spPr bwMode="auto">
            <a:xfrm>
              <a:off x="3063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4" name="Rectangle 17"/>
            <p:cNvSpPr>
              <a:spLocks noChangeArrowheads="1"/>
            </p:cNvSpPr>
            <p:nvPr/>
          </p:nvSpPr>
          <p:spPr bwMode="auto">
            <a:xfrm>
              <a:off x="2915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y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5" name="Rectangle 18"/>
            <p:cNvSpPr>
              <a:spLocks noChangeArrowheads="1"/>
            </p:cNvSpPr>
            <p:nvPr/>
          </p:nvSpPr>
          <p:spPr bwMode="auto">
            <a:xfrm>
              <a:off x="2798" y="2818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6" name="Rectangle 19"/>
            <p:cNvSpPr>
              <a:spLocks noChangeArrowheads="1"/>
            </p:cNvSpPr>
            <p:nvPr/>
          </p:nvSpPr>
          <p:spPr bwMode="auto">
            <a:xfrm>
              <a:off x="2654" y="2818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x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7" name="Rectangle 20"/>
            <p:cNvSpPr>
              <a:spLocks noChangeArrowheads="1"/>
            </p:cNvSpPr>
            <p:nvPr/>
          </p:nvSpPr>
          <p:spPr bwMode="auto">
            <a:xfrm>
              <a:off x="2544" y="2818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8" name="Rectangle 21"/>
            <p:cNvSpPr>
              <a:spLocks noChangeArrowheads="1"/>
            </p:cNvSpPr>
            <p:nvPr/>
          </p:nvSpPr>
          <p:spPr bwMode="auto">
            <a:xfrm>
              <a:off x="2376" y="2818"/>
              <a:ext cx="151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F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89" name="Rectangle 22"/>
            <p:cNvSpPr>
              <a:spLocks noChangeArrowheads="1"/>
            </p:cNvSpPr>
            <p:nvPr/>
          </p:nvSpPr>
          <p:spPr bwMode="auto">
            <a:xfrm>
              <a:off x="3857" y="2964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>
                  <a:solidFill>
                    <a:srgbClr val="000000"/>
                  </a:solidFill>
                </a:rPr>
                <a:t>m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90" name="Rectangle 23"/>
            <p:cNvSpPr>
              <a:spLocks noChangeArrowheads="1"/>
            </p:cNvSpPr>
            <p:nvPr/>
          </p:nvSpPr>
          <p:spPr bwMode="auto">
            <a:xfrm>
              <a:off x="3722" y="2825"/>
              <a:ext cx="147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  <p:sp>
          <p:nvSpPr>
            <p:cNvPr id="68691" name="Rectangle 24"/>
            <p:cNvSpPr>
              <a:spLocks noChangeArrowheads="1"/>
            </p:cNvSpPr>
            <p:nvPr/>
          </p:nvSpPr>
          <p:spPr bwMode="auto">
            <a:xfrm>
              <a:off x="3501" y="2825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000" b="0">
                <a:solidFill>
                  <a:schemeClr val="tx1"/>
                </a:solidFill>
              </a:endParaRPr>
            </a:p>
          </p:txBody>
        </p:sp>
      </p:grpSp>
      <p:sp>
        <p:nvSpPr>
          <p:cNvPr id="68614" name="Rectangle 45"/>
          <p:cNvSpPr>
            <a:spLocks noChangeArrowheads="1"/>
          </p:cNvSpPr>
          <p:nvPr/>
        </p:nvSpPr>
        <p:spPr bwMode="auto">
          <a:xfrm>
            <a:off x="1447800" y="5313363"/>
            <a:ext cx="4149725" cy="536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5" name="Line 68"/>
          <p:cNvSpPr>
            <a:spLocks noChangeShapeType="1"/>
          </p:cNvSpPr>
          <p:nvPr/>
        </p:nvSpPr>
        <p:spPr bwMode="auto">
          <a:xfrm>
            <a:off x="7348538" y="1736725"/>
            <a:ext cx="1857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6" name="Rectangle 69"/>
          <p:cNvSpPr>
            <a:spLocks noChangeArrowheads="1"/>
          </p:cNvSpPr>
          <p:nvPr/>
        </p:nvSpPr>
        <p:spPr bwMode="auto">
          <a:xfrm>
            <a:off x="201613" y="4302125"/>
            <a:ext cx="278130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Then we have:</a:t>
            </a:r>
          </a:p>
        </p:txBody>
      </p:sp>
      <p:sp>
        <p:nvSpPr>
          <p:cNvPr id="68617" name="Text Box 70"/>
          <p:cNvSpPr txBox="1">
            <a:spLocks noChangeArrowheads="1"/>
          </p:cNvSpPr>
          <p:nvPr/>
        </p:nvSpPr>
        <p:spPr bwMode="auto">
          <a:xfrm>
            <a:off x="6624638" y="4387850"/>
            <a:ext cx="2357437" cy="33655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 is 1 for </a:t>
            </a: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these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indices</a:t>
            </a:r>
            <a:endParaRPr lang="en-US" sz="1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618" name="Text Box 71"/>
          <p:cNvSpPr txBox="1">
            <a:spLocks noChangeArrowheads="1"/>
          </p:cNvSpPr>
          <p:nvPr/>
        </p:nvSpPr>
        <p:spPr bwMode="auto">
          <a:xfrm>
            <a:off x="5757863" y="4643438"/>
            <a:ext cx="3224212" cy="33655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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 is 1 for the </a:t>
            </a:r>
            <a:r>
              <a:rPr lang="en-US" sz="1600" b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remaining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indices</a:t>
            </a:r>
            <a:endParaRPr lang="en-US" sz="1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619" name="Text Box 73"/>
          <p:cNvSpPr txBox="1">
            <a:spLocks noChangeArrowheads="1"/>
          </p:cNvSpPr>
          <p:nvPr/>
        </p:nvSpPr>
        <p:spPr bwMode="auto">
          <a:xfrm>
            <a:off x="5768975" y="4981575"/>
            <a:ext cx="3375025" cy="33655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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 is 0 for the </a:t>
            </a: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these</a:t>
            </a:r>
            <a:r>
              <a:rPr lang="en-US" sz="16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indices</a:t>
            </a:r>
          </a:p>
        </p:txBody>
      </p:sp>
      <p:sp>
        <p:nvSpPr>
          <p:cNvPr id="68620" name="Line 72"/>
          <p:cNvSpPr>
            <a:spLocks noChangeShapeType="1"/>
          </p:cNvSpPr>
          <p:nvPr/>
        </p:nvSpPr>
        <p:spPr bwMode="auto">
          <a:xfrm>
            <a:off x="6111875" y="4687888"/>
            <a:ext cx="1397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21" name="Line 74"/>
          <p:cNvSpPr>
            <a:spLocks noChangeShapeType="1"/>
          </p:cNvSpPr>
          <p:nvPr/>
        </p:nvSpPr>
        <p:spPr bwMode="auto">
          <a:xfrm>
            <a:off x="6115050" y="5024438"/>
            <a:ext cx="1397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22" name="Rectangle 25"/>
          <p:cNvSpPr>
            <a:spLocks noChangeArrowheads="1"/>
          </p:cNvSpPr>
          <p:nvPr/>
        </p:nvSpPr>
        <p:spPr bwMode="auto">
          <a:xfrm>
            <a:off x="4579938" y="4991100"/>
            <a:ext cx="144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)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3" name="Rectangle 26"/>
          <p:cNvSpPr>
            <a:spLocks noChangeArrowheads="1"/>
          </p:cNvSpPr>
          <p:nvPr/>
        </p:nvSpPr>
        <p:spPr bwMode="auto">
          <a:xfrm>
            <a:off x="4352925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6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4" name="Rectangle 27"/>
          <p:cNvSpPr>
            <a:spLocks noChangeArrowheads="1"/>
          </p:cNvSpPr>
          <p:nvPr/>
        </p:nvSpPr>
        <p:spPr bwMode="auto">
          <a:xfrm>
            <a:off x="4238625" y="499110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5" name="Rectangle 28"/>
          <p:cNvSpPr>
            <a:spLocks noChangeArrowheads="1"/>
          </p:cNvSpPr>
          <p:nvPr/>
        </p:nvSpPr>
        <p:spPr bwMode="auto">
          <a:xfrm>
            <a:off x="4022725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4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6" name="Rectangle 29"/>
          <p:cNvSpPr>
            <a:spLocks noChangeArrowheads="1"/>
          </p:cNvSpPr>
          <p:nvPr/>
        </p:nvSpPr>
        <p:spPr bwMode="auto">
          <a:xfrm>
            <a:off x="3908425" y="499110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7" name="Rectangle 30"/>
          <p:cNvSpPr>
            <a:spLocks noChangeArrowheads="1"/>
          </p:cNvSpPr>
          <p:nvPr/>
        </p:nvSpPr>
        <p:spPr bwMode="auto">
          <a:xfrm>
            <a:off x="3698875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2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8" name="Rectangle 31"/>
          <p:cNvSpPr>
            <a:spLocks noChangeArrowheads="1"/>
          </p:cNvSpPr>
          <p:nvPr/>
        </p:nvSpPr>
        <p:spPr bwMode="auto">
          <a:xfrm>
            <a:off x="3573463" y="499110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29" name="Rectangle 32"/>
          <p:cNvSpPr>
            <a:spLocks noChangeArrowheads="1"/>
          </p:cNvSpPr>
          <p:nvPr/>
        </p:nvSpPr>
        <p:spPr bwMode="auto">
          <a:xfrm>
            <a:off x="3357563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0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0" name="Rectangle 33"/>
          <p:cNvSpPr>
            <a:spLocks noChangeArrowheads="1"/>
          </p:cNvSpPr>
          <p:nvPr/>
        </p:nvSpPr>
        <p:spPr bwMode="auto">
          <a:xfrm>
            <a:off x="3200400" y="4991100"/>
            <a:ext cx="144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1" name="Rectangle 34"/>
          <p:cNvSpPr>
            <a:spLocks noChangeArrowheads="1"/>
          </p:cNvSpPr>
          <p:nvPr/>
        </p:nvSpPr>
        <p:spPr bwMode="auto">
          <a:xfrm>
            <a:off x="2143125" y="4991100"/>
            <a:ext cx="144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)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2" name="Rectangle 35"/>
          <p:cNvSpPr>
            <a:spLocks noChangeArrowheads="1"/>
          </p:cNvSpPr>
          <p:nvPr/>
        </p:nvSpPr>
        <p:spPr bwMode="auto">
          <a:xfrm>
            <a:off x="1933575" y="4991100"/>
            <a:ext cx="1920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3" name="Rectangle 36"/>
          <p:cNvSpPr>
            <a:spLocks noChangeArrowheads="1"/>
          </p:cNvSpPr>
          <p:nvPr/>
        </p:nvSpPr>
        <p:spPr bwMode="auto">
          <a:xfrm>
            <a:off x="1766888" y="499110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4" name="Rectangle 37"/>
          <p:cNvSpPr>
            <a:spLocks noChangeArrowheads="1"/>
          </p:cNvSpPr>
          <p:nvPr/>
        </p:nvSpPr>
        <p:spPr bwMode="auto">
          <a:xfrm>
            <a:off x="1533525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5" name="Rectangle 38"/>
          <p:cNvSpPr>
            <a:spLocks noChangeArrowheads="1"/>
          </p:cNvSpPr>
          <p:nvPr/>
        </p:nvSpPr>
        <p:spPr bwMode="auto">
          <a:xfrm>
            <a:off x="1362075" y="499110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6" name="Rectangle 39"/>
          <p:cNvSpPr>
            <a:spLocks noChangeArrowheads="1"/>
          </p:cNvSpPr>
          <p:nvPr/>
        </p:nvSpPr>
        <p:spPr bwMode="auto">
          <a:xfrm>
            <a:off x="1135063" y="499110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7" name="Rectangle 40"/>
          <p:cNvSpPr>
            <a:spLocks noChangeArrowheads="1"/>
          </p:cNvSpPr>
          <p:nvPr/>
        </p:nvSpPr>
        <p:spPr bwMode="auto">
          <a:xfrm>
            <a:off x="973138" y="4991100"/>
            <a:ext cx="144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8" name="Rectangle 41"/>
          <p:cNvSpPr>
            <a:spLocks noChangeArrowheads="1"/>
          </p:cNvSpPr>
          <p:nvPr/>
        </p:nvSpPr>
        <p:spPr bwMode="auto">
          <a:xfrm>
            <a:off x="709613" y="5005388"/>
            <a:ext cx="2635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F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39" name="Rectangle 42"/>
          <p:cNvSpPr>
            <a:spLocks noChangeArrowheads="1"/>
          </p:cNvSpPr>
          <p:nvPr/>
        </p:nvSpPr>
        <p:spPr bwMode="auto">
          <a:xfrm>
            <a:off x="3021013" y="5154613"/>
            <a:ext cx="2016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900">
                <a:solidFill>
                  <a:srgbClr val="000000"/>
                </a:solidFill>
              </a:rPr>
              <a:t>m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0" name="Rectangle 43"/>
          <p:cNvSpPr>
            <a:spLocks noChangeArrowheads="1"/>
          </p:cNvSpPr>
          <p:nvPr/>
        </p:nvSpPr>
        <p:spPr bwMode="auto">
          <a:xfrm>
            <a:off x="2767013" y="4941888"/>
            <a:ext cx="2555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  <a:latin typeface="Symbol" pitchFamily="18" charset="2"/>
              </a:rPr>
              <a:t>S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1" name="Rectangle 44"/>
          <p:cNvSpPr>
            <a:spLocks noChangeArrowheads="1"/>
          </p:cNvSpPr>
          <p:nvPr/>
        </p:nvSpPr>
        <p:spPr bwMode="auto">
          <a:xfrm>
            <a:off x="2428875" y="4941888"/>
            <a:ext cx="236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2" name="Line 46"/>
          <p:cNvSpPr>
            <a:spLocks noChangeShapeType="1"/>
          </p:cNvSpPr>
          <p:nvPr/>
        </p:nvSpPr>
        <p:spPr bwMode="auto">
          <a:xfrm>
            <a:off x="757238" y="5572125"/>
            <a:ext cx="236537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43" name="Rectangle 47"/>
          <p:cNvSpPr>
            <a:spLocks noChangeArrowheads="1"/>
          </p:cNvSpPr>
          <p:nvPr/>
        </p:nvSpPr>
        <p:spPr bwMode="auto">
          <a:xfrm>
            <a:off x="4694238" y="5518150"/>
            <a:ext cx="144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)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4" name="Rectangle 48"/>
          <p:cNvSpPr>
            <a:spLocks noChangeArrowheads="1"/>
          </p:cNvSpPr>
          <p:nvPr/>
        </p:nvSpPr>
        <p:spPr bwMode="auto">
          <a:xfrm>
            <a:off x="4462463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7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5" name="Rectangle 49"/>
          <p:cNvSpPr>
            <a:spLocks noChangeArrowheads="1"/>
          </p:cNvSpPr>
          <p:nvPr/>
        </p:nvSpPr>
        <p:spPr bwMode="auto">
          <a:xfrm>
            <a:off x="4348163" y="551815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6" name="Rectangle 50"/>
          <p:cNvSpPr>
            <a:spLocks noChangeArrowheads="1"/>
          </p:cNvSpPr>
          <p:nvPr/>
        </p:nvSpPr>
        <p:spPr bwMode="auto">
          <a:xfrm>
            <a:off x="4132263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5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7" name="Rectangle 51"/>
          <p:cNvSpPr>
            <a:spLocks noChangeArrowheads="1"/>
          </p:cNvSpPr>
          <p:nvPr/>
        </p:nvSpPr>
        <p:spPr bwMode="auto">
          <a:xfrm>
            <a:off x="4017963" y="551815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8" name="Rectangle 52"/>
          <p:cNvSpPr>
            <a:spLocks noChangeArrowheads="1"/>
          </p:cNvSpPr>
          <p:nvPr/>
        </p:nvSpPr>
        <p:spPr bwMode="auto">
          <a:xfrm>
            <a:off x="3806825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3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49" name="Rectangle 53"/>
          <p:cNvSpPr>
            <a:spLocks noChangeArrowheads="1"/>
          </p:cNvSpPr>
          <p:nvPr/>
        </p:nvSpPr>
        <p:spPr bwMode="auto">
          <a:xfrm>
            <a:off x="3681413" y="551815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0" name="Rectangle 54"/>
          <p:cNvSpPr>
            <a:spLocks noChangeArrowheads="1"/>
          </p:cNvSpPr>
          <p:nvPr/>
        </p:nvSpPr>
        <p:spPr bwMode="auto">
          <a:xfrm>
            <a:off x="3481388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1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1" name="Rectangle 55"/>
          <p:cNvSpPr>
            <a:spLocks noChangeArrowheads="1"/>
          </p:cNvSpPr>
          <p:nvPr/>
        </p:nvSpPr>
        <p:spPr bwMode="auto">
          <a:xfrm>
            <a:off x="3340100" y="5518150"/>
            <a:ext cx="144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2" name="Rectangle 56"/>
          <p:cNvSpPr>
            <a:spLocks noChangeArrowheads="1"/>
          </p:cNvSpPr>
          <p:nvPr/>
        </p:nvSpPr>
        <p:spPr bwMode="auto">
          <a:xfrm>
            <a:off x="2160588" y="5518150"/>
            <a:ext cx="144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)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3" name="Rectangle 57"/>
          <p:cNvSpPr>
            <a:spLocks noChangeArrowheads="1"/>
          </p:cNvSpPr>
          <p:nvPr/>
        </p:nvSpPr>
        <p:spPr bwMode="auto">
          <a:xfrm>
            <a:off x="1952625" y="5518150"/>
            <a:ext cx="1920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z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4" name="Rectangle 58"/>
          <p:cNvSpPr>
            <a:spLocks noChangeArrowheads="1"/>
          </p:cNvSpPr>
          <p:nvPr/>
        </p:nvSpPr>
        <p:spPr bwMode="auto">
          <a:xfrm>
            <a:off x="1784350" y="551815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5" name="Rectangle 59"/>
          <p:cNvSpPr>
            <a:spLocks noChangeArrowheads="1"/>
          </p:cNvSpPr>
          <p:nvPr/>
        </p:nvSpPr>
        <p:spPr bwMode="auto">
          <a:xfrm>
            <a:off x="1552575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y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6" name="Rectangle 60"/>
          <p:cNvSpPr>
            <a:spLocks noChangeArrowheads="1"/>
          </p:cNvSpPr>
          <p:nvPr/>
        </p:nvSpPr>
        <p:spPr bwMode="auto">
          <a:xfrm>
            <a:off x="1379538" y="5518150"/>
            <a:ext cx="107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,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7" name="Rectangle 61"/>
          <p:cNvSpPr>
            <a:spLocks noChangeArrowheads="1"/>
          </p:cNvSpPr>
          <p:nvPr/>
        </p:nvSpPr>
        <p:spPr bwMode="auto">
          <a:xfrm>
            <a:off x="1152525" y="5518150"/>
            <a:ext cx="2159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x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8" name="Rectangle 62"/>
          <p:cNvSpPr>
            <a:spLocks noChangeArrowheads="1"/>
          </p:cNvSpPr>
          <p:nvPr/>
        </p:nvSpPr>
        <p:spPr bwMode="auto">
          <a:xfrm>
            <a:off x="987425" y="5518150"/>
            <a:ext cx="144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(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59" name="Rectangle 63"/>
          <p:cNvSpPr>
            <a:spLocks noChangeArrowheads="1"/>
          </p:cNvSpPr>
          <p:nvPr/>
        </p:nvSpPr>
        <p:spPr bwMode="auto">
          <a:xfrm>
            <a:off x="725488" y="5518150"/>
            <a:ext cx="2635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</a:rPr>
              <a:t>F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60" name="Rectangle 64"/>
          <p:cNvSpPr>
            <a:spLocks noChangeArrowheads="1"/>
          </p:cNvSpPr>
          <p:nvPr/>
        </p:nvSpPr>
        <p:spPr bwMode="auto">
          <a:xfrm>
            <a:off x="3116263" y="5668963"/>
            <a:ext cx="2270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900">
                <a:solidFill>
                  <a:srgbClr val="000000"/>
                </a:solidFill>
              </a:rPr>
              <a:t>M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61" name="Rectangle 65"/>
          <p:cNvSpPr>
            <a:spLocks noChangeArrowheads="1"/>
          </p:cNvSpPr>
          <p:nvPr/>
        </p:nvSpPr>
        <p:spPr bwMode="auto">
          <a:xfrm>
            <a:off x="2795588" y="5468938"/>
            <a:ext cx="3317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  <a:latin typeface="Symbol" pitchFamily="18" charset="2"/>
              </a:rPr>
              <a:t>P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62" name="Rectangle 66"/>
          <p:cNvSpPr>
            <a:spLocks noChangeArrowheads="1"/>
          </p:cNvSpPr>
          <p:nvPr/>
        </p:nvSpPr>
        <p:spPr bwMode="auto">
          <a:xfrm>
            <a:off x="2447925" y="5468938"/>
            <a:ext cx="2365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400">
                <a:solidFill>
                  <a:srgbClr val="000000"/>
                </a:solidFill>
                <a:latin typeface="Symbol" pitchFamily="18" charset="2"/>
              </a:rPr>
              <a:t>=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68663" name="Line 67"/>
          <p:cNvSpPr>
            <a:spLocks noChangeShapeType="1"/>
          </p:cNvSpPr>
          <p:nvPr/>
        </p:nvSpPr>
        <p:spPr bwMode="auto">
          <a:xfrm>
            <a:off x="765175" y="5070475"/>
            <a:ext cx="236538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64" name="Line 75"/>
          <p:cNvSpPr>
            <a:spLocks noChangeShapeType="1"/>
          </p:cNvSpPr>
          <p:nvPr/>
        </p:nvSpPr>
        <p:spPr bwMode="auto">
          <a:xfrm flipH="1">
            <a:off x="4860925" y="4895850"/>
            <a:ext cx="868363" cy="312738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65" name="Line 76"/>
          <p:cNvSpPr>
            <a:spLocks noChangeShapeType="1"/>
          </p:cNvSpPr>
          <p:nvPr/>
        </p:nvSpPr>
        <p:spPr bwMode="auto">
          <a:xfrm flipH="1">
            <a:off x="4932363" y="5267325"/>
            <a:ext cx="868362" cy="312738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66" name="Text Box 77"/>
          <p:cNvSpPr txBox="1">
            <a:spLocks noChangeArrowheads="1"/>
          </p:cNvSpPr>
          <p:nvPr/>
        </p:nvSpPr>
        <p:spPr bwMode="auto">
          <a:xfrm>
            <a:off x="557213" y="6122988"/>
            <a:ext cx="2278062" cy="51752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Standard order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of input literals</a:t>
            </a:r>
          </a:p>
        </p:txBody>
      </p:sp>
      <p:sp>
        <p:nvSpPr>
          <p:cNvPr id="68667" name="Line 78"/>
          <p:cNvSpPr>
            <a:spLocks noChangeShapeType="1"/>
          </p:cNvSpPr>
          <p:nvPr/>
        </p:nvSpPr>
        <p:spPr bwMode="auto">
          <a:xfrm>
            <a:off x="1009650" y="6134100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68" name="Text Box 79"/>
          <p:cNvSpPr txBox="1">
            <a:spLocks noChangeArrowheads="1"/>
          </p:cNvSpPr>
          <p:nvPr/>
        </p:nvSpPr>
        <p:spPr bwMode="auto">
          <a:xfrm>
            <a:off x="2549525" y="6086475"/>
            <a:ext cx="10064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Product</a:t>
            </a:r>
          </a:p>
        </p:txBody>
      </p:sp>
      <p:sp>
        <p:nvSpPr>
          <p:cNvPr id="68669" name="Text Box 80"/>
          <p:cNvSpPr txBox="1">
            <a:spLocks noChangeArrowheads="1"/>
          </p:cNvSpPr>
          <p:nvPr/>
        </p:nvSpPr>
        <p:spPr bwMode="auto">
          <a:xfrm>
            <a:off x="3524250" y="6213475"/>
            <a:ext cx="12477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Maxterms</a:t>
            </a:r>
          </a:p>
        </p:txBody>
      </p:sp>
      <p:sp>
        <p:nvSpPr>
          <p:cNvPr id="68670" name="Line 81"/>
          <p:cNvSpPr>
            <a:spLocks noChangeShapeType="1"/>
          </p:cNvSpPr>
          <p:nvPr/>
        </p:nvSpPr>
        <p:spPr bwMode="auto">
          <a:xfrm flipV="1">
            <a:off x="2951163" y="5915025"/>
            <a:ext cx="46037" cy="2540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71" name="Line 82"/>
          <p:cNvSpPr>
            <a:spLocks noChangeShapeType="1"/>
          </p:cNvSpPr>
          <p:nvPr/>
        </p:nvSpPr>
        <p:spPr bwMode="auto">
          <a:xfrm flipH="1" flipV="1">
            <a:off x="3241675" y="5937250"/>
            <a:ext cx="542925" cy="3127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99C7746-F4BD-4FFC-BF54-8C2089309789}" type="slidenum">
              <a:rPr lang="en-US"/>
              <a:pPr/>
              <a:t>51</a:t>
            </a:fld>
            <a:endParaRPr lang="en-US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39738"/>
            <a:ext cx="7772400" cy="742950"/>
          </a:xfrm>
        </p:spPr>
        <p:txBody>
          <a:bodyPr/>
          <a:lstStyle/>
          <a:p>
            <a:r>
              <a:rPr lang="en-US" sz="2800" b="0" smtClean="0">
                <a:solidFill>
                  <a:srgbClr val="000066"/>
                </a:solidFill>
              </a:rPr>
              <a:t>Conversion Between the Two Canonical Forms</a:t>
            </a:r>
          </a:p>
        </p:txBody>
      </p:sp>
      <p:sp>
        <p:nvSpPr>
          <p:cNvPr id="81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0475"/>
            <a:ext cx="9144000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To convert between sum-of-minterms and product-of-maxterms form (or vice-versa) we follow these steps:</a:t>
            </a:r>
          </a:p>
          <a:p>
            <a:pPr lvl="1"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Find the function complement by swapping terms in the list with terms not in the list</a:t>
            </a:r>
          </a:p>
          <a:p>
            <a:pPr lvl="1"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Change from products to sums, or vice versa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600" b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Example: Given F as:</a:t>
            </a:r>
          </a:p>
          <a:p>
            <a:pPr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F in the </a:t>
            </a:r>
            <a:r>
              <a:rPr lang="en-US" sz="2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same</a:t>
            </a:r>
            <a:r>
              <a:rPr lang="en-US" sz="2600" b="1" smtClean="0">
                <a:latin typeface="Arial" pitchFamily="34" charset="0"/>
                <a:cs typeface="Arial" pitchFamily="34" charset="0"/>
              </a:rPr>
              <a:t> form is: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F = F in the other form is: </a:t>
            </a:r>
            <a:br>
              <a:rPr lang="en-US" sz="2600" b="1" smtClean="0">
                <a:latin typeface="Arial" pitchFamily="34" charset="0"/>
                <a:cs typeface="Arial" pitchFamily="34" charset="0"/>
              </a:rPr>
            </a:br>
            <a:r>
              <a:rPr lang="en-US" sz="2600" b="1" smtClean="0">
                <a:latin typeface="Arial" pitchFamily="34" charset="0"/>
                <a:cs typeface="Arial" pitchFamily="34" charset="0"/>
              </a:rPr>
              <a:t>this is the original function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in the other form</a:t>
            </a:r>
            <a:r>
              <a:rPr lang="en-US" sz="2600" b="1" smtClean="0">
                <a:latin typeface="Arial" pitchFamily="34" charset="0"/>
                <a:cs typeface="Arial" pitchFamily="34" charset="0"/>
              </a:rPr>
              <a:t> of</a:t>
            </a: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5148263" y="3659188"/>
          <a:ext cx="3775075" cy="414337"/>
        </p:xfrm>
        <a:graphic>
          <a:graphicData uri="http://schemas.openxmlformats.org/presentationml/2006/ole">
            <p:oleObj spid="_x0000_s8194" name="Equation" r:id="rId4" imgW="3352680" imgH="368280" progId="Equation.3">
              <p:embed/>
            </p:oleObj>
          </a:graphicData>
        </a:graphic>
      </p:graphicFrame>
      <p:grpSp>
        <p:nvGrpSpPr>
          <p:cNvPr id="8199" name="Group 5"/>
          <p:cNvGrpSpPr>
            <a:grpSpLocks/>
          </p:cNvGrpSpPr>
          <p:nvPr/>
        </p:nvGrpSpPr>
        <p:grpSpPr bwMode="auto">
          <a:xfrm>
            <a:off x="5181600" y="4090988"/>
            <a:ext cx="3676650" cy="519112"/>
            <a:chOff x="3010" y="2774"/>
            <a:chExt cx="2316" cy="327"/>
          </a:xfrm>
        </p:grpSpPr>
        <p:sp>
          <p:nvSpPr>
            <p:cNvPr id="8203" name="Line 6"/>
            <p:cNvSpPr>
              <a:spLocks noChangeShapeType="1"/>
            </p:cNvSpPr>
            <p:nvPr/>
          </p:nvSpPr>
          <p:spPr bwMode="auto">
            <a:xfrm>
              <a:off x="3035" y="2812"/>
              <a:ext cx="13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Rectangle 7"/>
            <p:cNvSpPr>
              <a:spLocks noChangeArrowheads="1"/>
            </p:cNvSpPr>
            <p:nvPr/>
          </p:nvSpPr>
          <p:spPr bwMode="auto">
            <a:xfrm>
              <a:off x="5243" y="2803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05" name="Rectangle 8"/>
            <p:cNvSpPr>
              <a:spLocks noChangeArrowheads="1"/>
            </p:cNvSpPr>
            <p:nvPr/>
          </p:nvSpPr>
          <p:spPr bwMode="auto">
            <a:xfrm>
              <a:off x="5114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6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06" name="Rectangle 9"/>
            <p:cNvSpPr>
              <a:spLocks noChangeArrowheads="1"/>
            </p:cNvSpPr>
            <p:nvPr/>
          </p:nvSpPr>
          <p:spPr bwMode="auto">
            <a:xfrm>
              <a:off x="5048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07" name="Rectangle 10"/>
            <p:cNvSpPr>
              <a:spLocks noChangeArrowheads="1"/>
            </p:cNvSpPr>
            <p:nvPr/>
          </p:nvSpPr>
          <p:spPr bwMode="auto">
            <a:xfrm>
              <a:off x="4923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4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08" name="Rectangle 11"/>
            <p:cNvSpPr>
              <a:spLocks noChangeArrowheads="1"/>
            </p:cNvSpPr>
            <p:nvPr/>
          </p:nvSpPr>
          <p:spPr bwMode="auto">
            <a:xfrm>
              <a:off x="4857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09" name="Rectangle 12"/>
            <p:cNvSpPr>
              <a:spLocks noChangeArrowheads="1"/>
            </p:cNvSpPr>
            <p:nvPr/>
          </p:nvSpPr>
          <p:spPr bwMode="auto">
            <a:xfrm>
              <a:off x="4736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2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0" name="Rectangle 13"/>
            <p:cNvSpPr>
              <a:spLocks noChangeArrowheads="1"/>
            </p:cNvSpPr>
            <p:nvPr/>
          </p:nvSpPr>
          <p:spPr bwMode="auto">
            <a:xfrm>
              <a:off x="4664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1" name="Rectangle 14"/>
            <p:cNvSpPr>
              <a:spLocks noChangeArrowheads="1"/>
            </p:cNvSpPr>
            <p:nvPr/>
          </p:nvSpPr>
          <p:spPr bwMode="auto">
            <a:xfrm>
              <a:off x="4539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2" name="Rectangle 15"/>
            <p:cNvSpPr>
              <a:spLocks noChangeArrowheads="1"/>
            </p:cNvSpPr>
            <p:nvPr/>
          </p:nvSpPr>
          <p:spPr bwMode="auto">
            <a:xfrm>
              <a:off x="4447" y="2803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3" name="Rectangle 16"/>
            <p:cNvSpPr>
              <a:spLocks noChangeArrowheads="1"/>
            </p:cNvSpPr>
            <p:nvPr/>
          </p:nvSpPr>
          <p:spPr bwMode="auto">
            <a:xfrm>
              <a:off x="3837" y="2787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4" name="Rectangle 17"/>
            <p:cNvSpPr>
              <a:spLocks noChangeArrowheads="1"/>
            </p:cNvSpPr>
            <p:nvPr/>
          </p:nvSpPr>
          <p:spPr bwMode="auto">
            <a:xfrm>
              <a:off x="3716" y="2787"/>
              <a:ext cx="11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5" name="Rectangle 18"/>
            <p:cNvSpPr>
              <a:spLocks noChangeArrowheads="1"/>
            </p:cNvSpPr>
            <p:nvPr/>
          </p:nvSpPr>
          <p:spPr bwMode="auto">
            <a:xfrm>
              <a:off x="3620" y="2787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6" name="Rectangle 19"/>
            <p:cNvSpPr>
              <a:spLocks noChangeArrowheads="1"/>
            </p:cNvSpPr>
            <p:nvPr/>
          </p:nvSpPr>
          <p:spPr bwMode="auto">
            <a:xfrm>
              <a:off x="3486" y="2787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7" name="Rectangle 20"/>
            <p:cNvSpPr>
              <a:spLocks noChangeArrowheads="1"/>
            </p:cNvSpPr>
            <p:nvPr/>
          </p:nvSpPr>
          <p:spPr bwMode="auto">
            <a:xfrm>
              <a:off x="3386" y="2787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8" name="Rectangle 21"/>
            <p:cNvSpPr>
              <a:spLocks noChangeArrowheads="1"/>
            </p:cNvSpPr>
            <p:nvPr/>
          </p:nvSpPr>
          <p:spPr bwMode="auto">
            <a:xfrm>
              <a:off x="3256" y="2787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19" name="Rectangle 22"/>
            <p:cNvSpPr>
              <a:spLocks noChangeArrowheads="1"/>
            </p:cNvSpPr>
            <p:nvPr/>
          </p:nvSpPr>
          <p:spPr bwMode="auto">
            <a:xfrm>
              <a:off x="3161" y="2787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20" name="Rectangle 23"/>
            <p:cNvSpPr>
              <a:spLocks noChangeArrowheads="1"/>
            </p:cNvSpPr>
            <p:nvPr/>
          </p:nvSpPr>
          <p:spPr bwMode="auto">
            <a:xfrm>
              <a:off x="3010" y="2787"/>
              <a:ext cx="151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21" name="Rectangle 24"/>
            <p:cNvSpPr>
              <a:spLocks noChangeArrowheads="1"/>
            </p:cNvSpPr>
            <p:nvPr/>
          </p:nvSpPr>
          <p:spPr bwMode="auto">
            <a:xfrm>
              <a:off x="4328" y="2897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22" name="Rectangle 25"/>
            <p:cNvSpPr>
              <a:spLocks noChangeArrowheads="1"/>
            </p:cNvSpPr>
            <p:nvPr/>
          </p:nvSpPr>
          <p:spPr bwMode="auto">
            <a:xfrm>
              <a:off x="4197" y="2774"/>
              <a:ext cx="147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223" name="Rectangle 26"/>
            <p:cNvSpPr>
              <a:spLocks noChangeArrowheads="1"/>
            </p:cNvSpPr>
            <p:nvPr/>
          </p:nvSpPr>
          <p:spPr bwMode="auto">
            <a:xfrm>
              <a:off x="4001" y="2774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8195" name="Object 27"/>
          <p:cNvGraphicFramePr>
            <a:graphicFrameLocks noChangeAspect="1"/>
          </p:cNvGraphicFramePr>
          <p:nvPr/>
        </p:nvGraphicFramePr>
        <p:xfrm>
          <a:off x="5060950" y="5299075"/>
          <a:ext cx="3894138" cy="414338"/>
        </p:xfrm>
        <a:graphic>
          <a:graphicData uri="http://schemas.openxmlformats.org/presentationml/2006/ole">
            <p:oleObj spid="_x0000_s8195" name="Equation" r:id="rId5" imgW="3466800" imgH="368280" progId="Equation.3">
              <p:embed/>
            </p:oleObj>
          </a:graphicData>
        </a:graphic>
      </p:graphicFrame>
      <p:sp>
        <p:nvSpPr>
          <p:cNvPr id="8200" name="Line 28"/>
          <p:cNvSpPr>
            <a:spLocks noChangeShapeType="1"/>
          </p:cNvSpPr>
          <p:nvPr/>
        </p:nvSpPr>
        <p:spPr bwMode="auto">
          <a:xfrm>
            <a:off x="420688" y="4151313"/>
            <a:ext cx="24765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1" name="Line 29"/>
          <p:cNvSpPr>
            <a:spLocks noChangeShapeType="1"/>
          </p:cNvSpPr>
          <p:nvPr/>
        </p:nvSpPr>
        <p:spPr bwMode="auto">
          <a:xfrm>
            <a:off x="414338" y="5043488"/>
            <a:ext cx="24765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2" name="Line 30"/>
          <p:cNvSpPr>
            <a:spLocks noChangeShapeType="1"/>
          </p:cNvSpPr>
          <p:nvPr/>
        </p:nvSpPr>
        <p:spPr bwMode="auto">
          <a:xfrm>
            <a:off x="412750" y="4943475"/>
            <a:ext cx="24765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62FDCC3-3198-4800-966C-C7287B3538C1}" type="slidenum">
              <a:rPr lang="en-US"/>
              <a:pPr/>
              <a:t>52</a:t>
            </a:fld>
            <a:endParaRPr lang="en-US"/>
          </a:p>
        </p:txBody>
      </p:sp>
      <p:sp>
        <p:nvSpPr>
          <p:cNvPr id="92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96863"/>
            <a:ext cx="8713787" cy="720725"/>
          </a:xfrm>
        </p:spPr>
        <p:txBody>
          <a:bodyPr/>
          <a:lstStyle/>
          <a:p>
            <a:r>
              <a:rPr lang="en-US" sz="2800" smtClean="0">
                <a:solidFill>
                  <a:srgbClr val="6600CC"/>
                </a:solidFill>
              </a:rPr>
              <a:t>Observations on complementing                        and form Conversion</a:t>
            </a:r>
          </a:p>
        </p:txBody>
      </p:sp>
      <p:sp>
        <p:nvSpPr>
          <p:cNvPr id="92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6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2200" b="1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449513" y="3054350"/>
          <a:ext cx="3775075" cy="414338"/>
        </p:xfrm>
        <a:graphic>
          <a:graphicData uri="http://schemas.openxmlformats.org/presentationml/2006/ole">
            <p:oleObj spid="_x0000_s9218" name="Equation" r:id="rId4" imgW="3352680" imgH="368280" progId="Equation.3">
              <p:embed/>
            </p:oleObj>
          </a:graphicData>
        </a:graphic>
      </p:graphicFrame>
      <p:grpSp>
        <p:nvGrpSpPr>
          <p:cNvPr id="9224" name="Group 5"/>
          <p:cNvGrpSpPr>
            <a:grpSpLocks/>
          </p:cNvGrpSpPr>
          <p:nvPr/>
        </p:nvGrpSpPr>
        <p:grpSpPr bwMode="auto">
          <a:xfrm>
            <a:off x="2474913" y="4132263"/>
            <a:ext cx="3676650" cy="519112"/>
            <a:chOff x="3010" y="2774"/>
            <a:chExt cx="2316" cy="327"/>
          </a:xfrm>
        </p:grpSpPr>
        <p:sp>
          <p:nvSpPr>
            <p:cNvPr id="9252" name="Line 6"/>
            <p:cNvSpPr>
              <a:spLocks noChangeShapeType="1"/>
            </p:cNvSpPr>
            <p:nvPr/>
          </p:nvSpPr>
          <p:spPr bwMode="auto">
            <a:xfrm>
              <a:off x="3035" y="2812"/>
              <a:ext cx="136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3" name="Rectangle 7"/>
            <p:cNvSpPr>
              <a:spLocks noChangeArrowheads="1"/>
            </p:cNvSpPr>
            <p:nvPr/>
          </p:nvSpPr>
          <p:spPr bwMode="auto">
            <a:xfrm>
              <a:off x="5243" y="2803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4" name="Rectangle 8"/>
            <p:cNvSpPr>
              <a:spLocks noChangeArrowheads="1"/>
            </p:cNvSpPr>
            <p:nvPr/>
          </p:nvSpPr>
          <p:spPr bwMode="auto">
            <a:xfrm>
              <a:off x="5114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6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5" name="Rectangle 9"/>
            <p:cNvSpPr>
              <a:spLocks noChangeArrowheads="1"/>
            </p:cNvSpPr>
            <p:nvPr/>
          </p:nvSpPr>
          <p:spPr bwMode="auto">
            <a:xfrm>
              <a:off x="5048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6" name="Rectangle 10"/>
            <p:cNvSpPr>
              <a:spLocks noChangeArrowheads="1"/>
            </p:cNvSpPr>
            <p:nvPr/>
          </p:nvSpPr>
          <p:spPr bwMode="auto">
            <a:xfrm>
              <a:off x="4923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4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7" name="Rectangle 11"/>
            <p:cNvSpPr>
              <a:spLocks noChangeArrowheads="1"/>
            </p:cNvSpPr>
            <p:nvPr/>
          </p:nvSpPr>
          <p:spPr bwMode="auto">
            <a:xfrm>
              <a:off x="4857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8" name="Rectangle 12"/>
            <p:cNvSpPr>
              <a:spLocks noChangeArrowheads="1"/>
            </p:cNvSpPr>
            <p:nvPr/>
          </p:nvSpPr>
          <p:spPr bwMode="auto">
            <a:xfrm>
              <a:off x="4736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2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59" name="Rectangle 13"/>
            <p:cNvSpPr>
              <a:spLocks noChangeArrowheads="1"/>
            </p:cNvSpPr>
            <p:nvPr/>
          </p:nvSpPr>
          <p:spPr bwMode="auto">
            <a:xfrm>
              <a:off x="4664" y="2803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0" name="Rectangle 14"/>
            <p:cNvSpPr>
              <a:spLocks noChangeArrowheads="1"/>
            </p:cNvSpPr>
            <p:nvPr/>
          </p:nvSpPr>
          <p:spPr bwMode="auto">
            <a:xfrm>
              <a:off x="4539" y="2803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0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1" name="Rectangle 15"/>
            <p:cNvSpPr>
              <a:spLocks noChangeArrowheads="1"/>
            </p:cNvSpPr>
            <p:nvPr/>
          </p:nvSpPr>
          <p:spPr bwMode="auto">
            <a:xfrm>
              <a:off x="4447" y="2803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2" name="Rectangle 16"/>
            <p:cNvSpPr>
              <a:spLocks noChangeArrowheads="1"/>
            </p:cNvSpPr>
            <p:nvPr/>
          </p:nvSpPr>
          <p:spPr bwMode="auto">
            <a:xfrm>
              <a:off x="3837" y="2787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)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3" name="Rectangle 17"/>
            <p:cNvSpPr>
              <a:spLocks noChangeArrowheads="1"/>
            </p:cNvSpPr>
            <p:nvPr/>
          </p:nvSpPr>
          <p:spPr bwMode="auto">
            <a:xfrm>
              <a:off x="3716" y="2787"/>
              <a:ext cx="110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4" name="Rectangle 18"/>
            <p:cNvSpPr>
              <a:spLocks noChangeArrowheads="1"/>
            </p:cNvSpPr>
            <p:nvPr/>
          </p:nvSpPr>
          <p:spPr bwMode="auto">
            <a:xfrm>
              <a:off x="3620" y="2787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5" name="Rectangle 19"/>
            <p:cNvSpPr>
              <a:spLocks noChangeArrowheads="1"/>
            </p:cNvSpPr>
            <p:nvPr/>
          </p:nvSpPr>
          <p:spPr bwMode="auto">
            <a:xfrm>
              <a:off x="3486" y="2787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y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6" name="Rectangle 20"/>
            <p:cNvSpPr>
              <a:spLocks noChangeArrowheads="1"/>
            </p:cNvSpPr>
            <p:nvPr/>
          </p:nvSpPr>
          <p:spPr bwMode="auto">
            <a:xfrm>
              <a:off x="3386" y="2787"/>
              <a:ext cx="62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,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7" name="Rectangle 21"/>
            <p:cNvSpPr>
              <a:spLocks noChangeArrowheads="1"/>
            </p:cNvSpPr>
            <p:nvPr/>
          </p:nvSpPr>
          <p:spPr bwMode="auto">
            <a:xfrm>
              <a:off x="3256" y="2787"/>
              <a:ext cx="1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x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8" name="Rectangle 22"/>
            <p:cNvSpPr>
              <a:spLocks noChangeArrowheads="1"/>
            </p:cNvSpPr>
            <p:nvPr/>
          </p:nvSpPr>
          <p:spPr bwMode="auto">
            <a:xfrm>
              <a:off x="3161" y="2787"/>
              <a:ext cx="83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(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69" name="Rectangle 23"/>
            <p:cNvSpPr>
              <a:spLocks noChangeArrowheads="1"/>
            </p:cNvSpPr>
            <p:nvPr/>
          </p:nvSpPr>
          <p:spPr bwMode="auto">
            <a:xfrm>
              <a:off x="3010" y="2787"/>
              <a:ext cx="151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</a:rPr>
                <a:t>F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70" name="Rectangle 24"/>
            <p:cNvSpPr>
              <a:spLocks noChangeArrowheads="1"/>
            </p:cNvSpPr>
            <p:nvPr/>
          </p:nvSpPr>
          <p:spPr bwMode="auto">
            <a:xfrm>
              <a:off x="4328" y="2897"/>
              <a:ext cx="12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>
                  <a:solidFill>
                    <a:srgbClr val="000000"/>
                  </a:solidFill>
                </a:rPr>
                <a:t>m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71" name="Rectangle 25"/>
            <p:cNvSpPr>
              <a:spLocks noChangeArrowheads="1"/>
            </p:cNvSpPr>
            <p:nvPr/>
          </p:nvSpPr>
          <p:spPr bwMode="auto">
            <a:xfrm>
              <a:off x="4197" y="2774"/>
              <a:ext cx="147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9272" name="Rectangle 26"/>
            <p:cNvSpPr>
              <a:spLocks noChangeArrowheads="1"/>
            </p:cNvSpPr>
            <p:nvPr/>
          </p:nvSpPr>
          <p:spPr bwMode="auto">
            <a:xfrm>
              <a:off x="4001" y="2774"/>
              <a:ext cx="136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1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219" name="Object 27"/>
          <p:cNvGraphicFramePr>
            <a:graphicFrameLocks noChangeAspect="1"/>
          </p:cNvGraphicFramePr>
          <p:nvPr/>
        </p:nvGraphicFramePr>
        <p:xfrm>
          <a:off x="2386013" y="5251450"/>
          <a:ext cx="3894137" cy="414338"/>
        </p:xfrm>
        <a:graphic>
          <a:graphicData uri="http://schemas.openxmlformats.org/presentationml/2006/ole">
            <p:oleObj spid="_x0000_s9219" name="Equation" r:id="rId5" imgW="3466800" imgH="368280" progId="Equation.3">
              <p:embed/>
            </p:oleObj>
          </a:graphicData>
        </a:graphic>
      </p:graphicFrame>
      <p:sp>
        <p:nvSpPr>
          <p:cNvPr id="9225" name="AutoShape 30"/>
          <p:cNvSpPr>
            <a:spLocks noChangeArrowheads="1"/>
          </p:cNvSpPr>
          <p:nvPr/>
        </p:nvSpPr>
        <p:spPr bwMode="auto">
          <a:xfrm>
            <a:off x="4373563" y="3490913"/>
            <a:ext cx="393700" cy="601662"/>
          </a:xfrm>
          <a:prstGeom prst="upDownArrow">
            <a:avLst>
              <a:gd name="adj1" fmla="val 50000"/>
              <a:gd name="adj2" fmla="val 30564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6" name="Text Box 31"/>
          <p:cNvSpPr txBox="1">
            <a:spLocks noChangeArrowheads="1"/>
          </p:cNvSpPr>
          <p:nvPr/>
        </p:nvSpPr>
        <p:spPr bwMode="auto">
          <a:xfrm>
            <a:off x="3587750" y="3452813"/>
            <a:ext cx="847725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Same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Form</a:t>
            </a:r>
          </a:p>
        </p:txBody>
      </p:sp>
      <p:sp>
        <p:nvSpPr>
          <p:cNvPr id="9227" name="AutoShape 32"/>
          <p:cNvSpPr>
            <a:spLocks noChangeArrowheads="1"/>
          </p:cNvSpPr>
          <p:nvPr/>
        </p:nvSpPr>
        <p:spPr bwMode="auto">
          <a:xfrm>
            <a:off x="2408238" y="3479800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A5002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/>
          </a:p>
        </p:txBody>
      </p:sp>
      <p:sp>
        <p:nvSpPr>
          <p:cNvPr id="9228" name="Text Box 33"/>
          <p:cNvSpPr txBox="1">
            <a:spLocks noChangeArrowheads="1"/>
          </p:cNvSpPr>
          <p:nvPr/>
        </p:nvSpPr>
        <p:spPr bwMode="auto">
          <a:xfrm>
            <a:off x="808038" y="3430588"/>
            <a:ext cx="1624012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Complement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Function</a:t>
            </a:r>
          </a:p>
        </p:txBody>
      </p:sp>
      <p:sp>
        <p:nvSpPr>
          <p:cNvPr id="9229" name="Text Box 34"/>
          <p:cNvSpPr txBox="1">
            <a:spLocks noChangeArrowheads="1"/>
          </p:cNvSpPr>
          <p:nvPr/>
        </p:nvSpPr>
        <p:spPr bwMode="auto">
          <a:xfrm>
            <a:off x="5683250" y="3452813"/>
            <a:ext cx="162401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Complement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Indices</a:t>
            </a:r>
          </a:p>
        </p:txBody>
      </p:sp>
      <p:sp>
        <p:nvSpPr>
          <p:cNvPr id="9230" name="AutoShape 35"/>
          <p:cNvSpPr>
            <a:spLocks noChangeArrowheads="1"/>
          </p:cNvSpPr>
          <p:nvPr/>
        </p:nvSpPr>
        <p:spPr bwMode="auto">
          <a:xfrm>
            <a:off x="5291138" y="3492500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FF00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9231" name="AutoShape 36"/>
          <p:cNvSpPr>
            <a:spLocks noChangeArrowheads="1"/>
          </p:cNvSpPr>
          <p:nvPr/>
        </p:nvSpPr>
        <p:spPr bwMode="auto">
          <a:xfrm>
            <a:off x="2938463" y="3619500"/>
            <a:ext cx="450850" cy="323850"/>
          </a:xfrm>
          <a:prstGeom prst="leftArrow">
            <a:avLst>
              <a:gd name="adj1" fmla="val 50000"/>
              <a:gd name="adj2" fmla="val 34804"/>
            </a:avLst>
          </a:prstGeom>
          <a:solidFill>
            <a:schemeClr val="tx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232" name="AutoShape 37"/>
          <p:cNvSpPr>
            <a:spLocks noChangeArrowheads="1"/>
          </p:cNvSpPr>
          <p:nvPr/>
        </p:nvSpPr>
        <p:spPr bwMode="auto">
          <a:xfrm>
            <a:off x="5365750" y="2371725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33" name="Text Box 38"/>
          <p:cNvSpPr txBox="1">
            <a:spLocks noChangeArrowheads="1"/>
          </p:cNvSpPr>
          <p:nvPr/>
        </p:nvSpPr>
        <p:spPr bwMode="auto">
          <a:xfrm>
            <a:off x="3644900" y="2322513"/>
            <a:ext cx="81756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Other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Form</a:t>
            </a:r>
          </a:p>
        </p:txBody>
      </p:sp>
      <p:sp>
        <p:nvSpPr>
          <p:cNvPr id="9234" name="AutoShape 39"/>
          <p:cNvSpPr>
            <a:spLocks noChangeArrowheads="1"/>
          </p:cNvSpPr>
          <p:nvPr/>
        </p:nvSpPr>
        <p:spPr bwMode="auto">
          <a:xfrm>
            <a:off x="2451100" y="2349500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A5002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/>
          </a:p>
        </p:txBody>
      </p:sp>
      <p:sp>
        <p:nvSpPr>
          <p:cNvPr id="9235" name="Text Box 40"/>
          <p:cNvSpPr txBox="1">
            <a:spLocks noChangeArrowheads="1"/>
          </p:cNvSpPr>
          <p:nvPr/>
        </p:nvSpPr>
        <p:spPr bwMode="auto">
          <a:xfrm>
            <a:off x="850900" y="2300288"/>
            <a:ext cx="162401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Complement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Function</a:t>
            </a:r>
          </a:p>
        </p:txBody>
      </p:sp>
      <p:sp>
        <p:nvSpPr>
          <p:cNvPr id="9236" name="Text Box 41"/>
          <p:cNvSpPr txBox="1">
            <a:spLocks noChangeArrowheads="1"/>
          </p:cNvSpPr>
          <p:nvPr/>
        </p:nvSpPr>
        <p:spPr bwMode="auto">
          <a:xfrm>
            <a:off x="5880100" y="2346325"/>
            <a:ext cx="98901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Same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Indices</a:t>
            </a:r>
          </a:p>
        </p:txBody>
      </p:sp>
      <p:sp>
        <p:nvSpPr>
          <p:cNvPr id="9237" name="AutoShape 42"/>
          <p:cNvSpPr>
            <a:spLocks noChangeArrowheads="1"/>
          </p:cNvSpPr>
          <p:nvPr/>
        </p:nvSpPr>
        <p:spPr bwMode="auto">
          <a:xfrm>
            <a:off x="4443413" y="2384425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FF00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9238" name="AutoShape 43"/>
          <p:cNvSpPr>
            <a:spLocks noChangeArrowheads="1"/>
          </p:cNvSpPr>
          <p:nvPr/>
        </p:nvSpPr>
        <p:spPr bwMode="auto">
          <a:xfrm>
            <a:off x="2981325" y="2489200"/>
            <a:ext cx="450850" cy="323850"/>
          </a:xfrm>
          <a:prstGeom prst="leftArrow">
            <a:avLst>
              <a:gd name="adj1" fmla="val 50000"/>
              <a:gd name="adj2" fmla="val 34804"/>
            </a:avLst>
          </a:prstGeom>
          <a:solidFill>
            <a:schemeClr val="tx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9220" name="Object 44"/>
          <p:cNvGraphicFramePr>
            <a:graphicFrameLocks noChangeAspect="1"/>
          </p:cNvGraphicFramePr>
          <p:nvPr>
            <p:ph sz="half" idx="2"/>
          </p:nvPr>
        </p:nvGraphicFramePr>
        <p:xfrm>
          <a:off x="2357438" y="6424613"/>
          <a:ext cx="3929062" cy="433387"/>
        </p:xfrm>
        <a:graphic>
          <a:graphicData uri="http://schemas.openxmlformats.org/presentationml/2006/ole">
            <p:oleObj spid="_x0000_s9220" name="Equation" r:id="rId6" imgW="3352680" imgH="368280" progId="Equation.3">
              <p:embed/>
            </p:oleObj>
          </a:graphicData>
        </a:graphic>
      </p:graphicFrame>
      <p:sp>
        <p:nvSpPr>
          <p:cNvPr id="9239" name="Text Box 46"/>
          <p:cNvSpPr txBox="1">
            <a:spLocks noChangeArrowheads="1"/>
          </p:cNvSpPr>
          <p:nvPr/>
        </p:nvSpPr>
        <p:spPr bwMode="auto">
          <a:xfrm>
            <a:off x="3578225" y="5640388"/>
            <a:ext cx="81756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Other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Form</a:t>
            </a:r>
          </a:p>
        </p:txBody>
      </p:sp>
      <p:sp>
        <p:nvSpPr>
          <p:cNvPr id="9240" name="AutoShape 47"/>
          <p:cNvSpPr>
            <a:spLocks noChangeArrowheads="1"/>
          </p:cNvSpPr>
          <p:nvPr/>
        </p:nvSpPr>
        <p:spPr bwMode="auto">
          <a:xfrm>
            <a:off x="4376738" y="5702300"/>
            <a:ext cx="393700" cy="601663"/>
          </a:xfrm>
          <a:prstGeom prst="upDownArrow">
            <a:avLst>
              <a:gd name="adj1" fmla="val 50000"/>
              <a:gd name="adj2" fmla="val 30565"/>
            </a:avLst>
          </a:prstGeom>
          <a:solidFill>
            <a:srgbClr val="FF00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9241" name="Text Box 48"/>
          <p:cNvSpPr txBox="1">
            <a:spLocks noChangeArrowheads="1"/>
          </p:cNvSpPr>
          <p:nvPr/>
        </p:nvSpPr>
        <p:spPr bwMode="auto">
          <a:xfrm>
            <a:off x="5737225" y="5648325"/>
            <a:ext cx="1624013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Complement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Indices</a:t>
            </a:r>
          </a:p>
        </p:txBody>
      </p:sp>
      <p:sp>
        <p:nvSpPr>
          <p:cNvPr id="9242" name="AutoShape 49"/>
          <p:cNvSpPr>
            <a:spLocks noChangeArrowheads="1"/>
          </p:cNvSpPr>
          <p:nvPr/>
        </p:nvSpPr>
        <p:spPr bwMode="auto">
          <a:xfrm>
            <a:off x="5311775" y="5688013"/>
            <a:ext cx="393700" cy="601662"/>
          </a:xfrm>
          <a:prstGeom prst="upDownArrow">
            <a:avLst>
              <a:gd name="adj1" fmla="val 50000"/>
              <a:gd name="adj2" fmla="val 30564"/>
            </a:avLst>
          </a:prstGeom>
          <a:solidFill>
            <a:srgbClr val="FF00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rgbClr val="000066"/>
              </a:solidFill>
            </a:endParaRPr>
          </a:p>
        </p:txBody>
      </p:sp>
      <p:sp>
        <p:nvSpPr>
          <p:cNvPr id="9243" name="AutoShape 50"/>
          <p:cNvSpPr>
            <a:spLocks noChangeArrowheads="1"/>
          </p:cNvSpPr>
          <p:nvPr/>
        </p:nvSpPr>
        <p:spPr bwMode="auto">
          <a:xfrm>
            <a:off x="2938463" y="5865813"/>
            <a:ext cx="450850" cy="323850"/>
          </a:xfrm>
          <a:prstGeom prst="leftArrow">
            <a:avLst>
              <a:gd name="adj1" fmla="val 50000"/>
              <a:gd name="adj2" fmla="val 34804"/>
            </a:avLst>
          </a:prstGeom>
          <a:solidFill>
            <a:schemeClr val="tx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244" name="AutoShape 51"/>
          <p:cNvSpPr>
            <a:spLocks noChangeArrowheads="1"/>
          </p:cNvSpPr>
          <p:nvPr/>
        </p:nvSpPr>
        <p:spPr bwMode="auto">
          <a:xfrm>
            <a:off x="2371725" y="5726113"/>
            <a:ext cx="393700" cy="601662"/>
          </a:xfrm>
          <a:prstGeom prst="upDownArrow">
            <a:avLst>
              <a:gd name="adj1" fmla="val 50000"/>
              <a:gd name="adj2" fmla="val 30564"/>
            </a:avLst>
          </a:prstGeom>
          <a:solidFill>
            <a:schemeClr val="tx1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endParaRPr lang="en-US"/>
          </a:p>
        </p:txBody>
      </p:sp>
      <p:sp>
        <p:nvSpPr>
          <p:cNvPr id="9245" name="Text Box 52"/>
          <p:cNvSpPr txBox="1">
            <a:spLocks noChangeArrowheads="1"/>
          </p:cNvSpPr>
          <p:nvPr/>
        </p:nvSpPr>
        <p:spPr bwMode="auto">
          <a:xfrm>
            <a:off x="1003300" y="5676900"/>
            <a:ext cx="1158875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Same</a:t>
            </a:r>
          </a:p>
          <a:p>
            <a:pPr algn="ctr"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Function</a:t>
            </a:r>
          </a:p>
        </p:txBody>
      </p:sp>
      <p:sp>
        <p:nvSpPr>
          <p:cNvPr id="9246" name="Line 53"/>
          <p:cNvSpPr>
            <a:spLocks noChangeShapeType="1"/>
          </p:cNvSpPr>
          <p:nvPr/>
        </p:nvSpPr>
        <p:spPr bwMode="auto">
          <a:xfrm flipH="1">
            <a:off x="6445250" y="3252788"/>
            <a:ext cx="1030288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47" name="Text Box 55"/>
          <p:cNvSpPr txBox="1">
            <a:spLocks noChangeArrowheads="1"/>
          </p:cNvSpPr>
          <p:nvPr/>
        </p:nvSpPr>
        <p:spPr bwMode="auto">
          <a:xfrm>
            <a:off x="7556500" y="2960688"/>
            <a:ext cx="898525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/>
              <a:t>Start</a:t>
            </a:r>
          </a:p>
        </p:txBody>
      </p:sp>
      <p:sp>
        <p:nvSpPr>
          <p:cNvPr id="9248" name="Text Box 56"/>
          <p:cNvSpPr txBox="1">
            <a:spLocks noChangeArrowheads="1"/>
          </p:cNvSpPr>
          <p:nvPr/>
        </p:nvSpPr>
        <p:spPr bwMode="auto">
          <a:xfrm>
            <a:off x="0" y="1246188"/>
            <a:ext cx="4275138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/>
              <a:t>1. Complementing a function</a:t>
            </a:r>
          </a:p>
        </p:txBody>
      </p:sp>
      <p:sp>
        <p:nvSpPr>
          <p:cNvPr id="9249" name="Text Box 57"/>
          <p:cNvSpPr txBox="1">
            <a:spLocks noChangeArrowheads="1"/>
          </p:cNvSpPr>
          <p:nvPr/>
        </p:nvSpPr>
        <p:spPr bwMode="auto">
          <a:xfrm>
            <a:off x="0" y="4694238"/>
            <a:ext cx="6078538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CC3300"/>
                </a:solidFill>
              </a:rPr>
              <a:t>2. Form Conversion for the same function</a:t>
            </a:r>
          </a:p>
        </p:txBody>
      </p:sp>
      <p:pic>
        <p:nvPicPr>
          <p:cNvPr id="9250" name="Picture 5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6175" y="1827213"/>
            <a:ext cx="381952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51" name="Line 59"/>
          <p:cNvSpPr>
            <a:spLocks noChangeShapeType="1"/>
          </p:cNvSpPr>
          <p:nvPr/>
        </p:nvSpPr>
        <p:spPr bwMode="auto">
          <a:xfrm>
            <a:off x="2452688" y="1800225"/>
            <a:ext cx="2619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9A4CCFB-9414-4BBA-B3B9-78A6D7BE0FB0}" type="slidenum">
              <a:rPr lang="en-US"/>
              <a:pPr/>
              <a:t>53</a:t>
            </a:fld>
            <a:endParaRPr lang="en-US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2250" y="1314450"/>
            <a:ext cx="8921750" cy="5027613"/>
          </a:xfrm>
        </p:spPr>
        <p:txBody>
          <a:bodyPr/>
          <a:lstStyle/>
          <a:p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Standard</a:t>
            </a:r>
            <a:r>
              <a:rPr lang="en-US" sz="2800" b="1" u="sng" smtClean="0">
                <a:cs typeface="Times New Roman" pitchFamily="18" charset="0"/>
              </a:rPr>
              <a:t> Sum-of-</a:t>
            </a:r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Products</a:t>
            </a:r>
            <a:r>
              <a:rPr lang="en-US" sz="2800" b="1" u="sng" smtClean="0">
                <a:cs typeface="Times New Roman" pitchFamily="18" charset="0"/>
              </a:rPr>
              <a:t> (SO</a:t>
            </a:r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P</a:t>
            </a:r>
            <a:r>
              <a:rPr lang="en-US" sz="2800" b="1" u="sng" smtClean="0">
                <a:cs typeface="Times New Roman" pitchFamily="18" charset="0"/>
              </a:rPr>
              <a:t>) form:</a:t>
            </a:r>
            <a:r>
              <a:rPr lang="en-US" sz="2800" b="1" smtClean="0">
                <a:cs typeface="Times New Roman" pitchFamily="18" charset="0"/>
              </a:rPr>
              <a:t> equations are written as ORing of Products 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</a:rPr>
              <a:t>(not minterms)</a:t>
            </a:r>
          </a:p>
          <a:p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Standard</a:t>
            </a:r>
            <a:r>
              <a:rPr lang="en-US" sz="2800" b="1" u="sng" smtClean="0">
                <a:cs typeface="Times New Roman" pitchFamily="18" charset="0"/>
              </a:rPr>
              <a:t> Product-of-</a:t>
            </a:r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Sums</a:t>
            </a:r>
            <a:r>
              <a:rPr lang="en-US" sz="2800" b="1" u="sng" smtClean="0">
                <a:cs typeface="Times New Roman" pitchFamily="18" charset="0"/>
              </a:rPr>
              <a:t> (PO</a:t>
            </a:r>
            <a:r>
              <a:rPr lang="en-US" sz="2800" b="1" u="sng" smtClean="0">
                <a:solidFill>
                  <a:srgbClr val="A50021"/>
                </a:solidFill>
                <a:cs typeface="Times New Roman" pitchFamily="18" charset="0"/>
              </a:rPr>
              <a:t>S</a:t>
            </a:r>
            <a:r>
              <a:rPr lang="en-US" sz="2800" b="1" u="sng" smtClean="0">
                <a:cs typeface="Times New Roman" pitchFamily="18" charset="0"/>
              </a:rPr>
              <a:t>) form:</a:t>
            </a:r>
            <a:r>
              <a:rPr lang="en-US" sz="2800" b="1" smtClean="0">
                <a:cs typeface="Times New Roman" pitchFamily="18" charset="0"/>
              </a:rPr>
              <a:t> equations are written as ANDing of Sums </a:t>
            </a:r>
            <a:r>
              <a:rPr lang="en-US" sz="2800" b="1" smtClean="0">
                <a:solidFill>
                  <a:srgbClr val="6600FF"/>
                </a:solidFill>
                <a:cs typeface="Times New Roman" pitchFamily="18" charset="0"/>
              </a:rPr>
              <a:t>(not maxterms)</a:t>
            </a:r>
            <a:endParaRPr lang="en-US" sz="2800" b="1" smtClean="0">
              <a:cs typeface="Times New Roman" pitchFamily="18" charset="0"/>
            </a:endParaRPr>
          </a:p>
          <a:p>
            <a:r>
              <a:rPr lang="en-US" sz="2800" b="1" smtClean="0">
                <a:cs typeface="Times New Roman" pitchFamily="18" charset="0"/>
              </a:rPr>
              <a:t>Examples: For 3 variables A,B,C</a:t>
            </a:r>
            <a:endParaRPr lang="en-US" sz="2800" smtClean="0">
              <a:cs typeface="Times New Roman" pitchFamily="18" charset="0"/>
            </a:endParaRPr>
          </a:p>
          <a:p>
            <a:pPr lvl="1"/>
            <a:r>
              <a:rPr lang="en-US" sz="2400" b="1" smtClean="0">
                <a:cs typeface="Times New Roman" pitchFamily="18" charset="0"/>
              </a:rPr>
              <a:t>SOP:</a:t>
            </a:r>
          </a:p>
          <a:p>
            <a:pPr lvl="1"/>
            <a:r>
              <a:rPr lang="en-US" sz="2400" b="1" smtClean="0">
                <a:cs typeface="Times New Roman" pitchFamily="18" charset="0"/>
              </a:rPr>
              <a:t>POS:</a:t>
            </a:r>
            <a:r>
              <a:rPr lang="en-US" sz="2400" smtClean="0">
                <a:cs typeface="Times New Roman" pitchFamily="18" charset="0"/>
              </a:rPr>
              <a:t>   </a:t>
            </a:r>
            <a:endParaRPr lang="en-US" sz="2400" b="1" smtClean="0">
              <a:cs typeface="Times New Roman" pitchFamily="18" charset="0"/>
            </a:endParaRPr>
          </a:p>
          <a:p>
            <a:r>
              <a:rPr lang="en-US" sz="2800" b="1" smtClean="0">
                <a:cs typeface="Times New Roman" pitchFamily="18" charset="0"/>
              </a:rPr>
              <a:t>The following “mixed” forms are </a:t>
            </a:r>
            <a:r>
              <a:rPr lang="en-US" sz="2800" b="1" u="sng" smtClean="0">
                <a:cs typeface="Times New Roman" pitchFamily="18" charset="0"/>
              </a:rPr>
              <a:t>neither SOP nor POS</a:t>
            </a:r>
          </a:p>
          <a:p>
            <a:pPr lvl="1"/>
            <a:r>
              <a:rPr lang="en-US" sz="2400" smtClean="0"/>
              <a:t> </a:t>
            </a:r>
          </a:p>
          <a:p>
            <a:pPr lvl="1"/>
            <a:r>
              <a:rPr lang="en-US" sz="2400" smtClean="0"/>
              <a:t> 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415925"/>
            <a:ext cx="8340725" cy="603250"/>
          </a:xfrm>
        </p:spPr>
        <p:txBody>
          <a:bodyPr/>
          <a:lstStyle/>
          <a:p>
            <a:r>
              <a:rPr lang="en-US" b="0" smtClean="0">
                <a:solidFill>
                  <a:srgbClr val="A50021"/>
                </a:solidFill>
              </a:rPr>
              <a:t>Standard</a:t>
            </a:r>
            <a:r>
              <a:rPr lang="en-US" b="0" smtClean="0"/>
              <a:t> (as opposed to </a:t>
            </a:r>
            <a:r>
              <a:rPr lang="en-US" b="0" smtClean="0">
                <a:solidFill>
                  <a:srgbClr val="6600FF"/>
                </a:solidFill>
              </a:rPr>
              <a:t>canonical</a:t>
            </a:r>
            <a:r>
              <a:rPr lang="en-US" b="0" smtClean="0"/>
              <a:t>) Forms</a:t>
            </a:r>
          </a:p>
        </p:txBody>
      </p:sp>
      <p:sp>
        <p:nvSpPr>
          <p:cNvPr id="69637" name="Line 4"/>
          <p:cNvSpPr>
            <a:spLocks noChangeShapeType="1"/>
          </p:cNvSpPr>
          <p:nvPr/>
        </p:nvSpPr>
        <p:spPr bwMode="auto">
          <a:xfrm>
            <a:off x="3663950" y="3748088"/>
            <a:ext cx="247650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8" name="Line 5"/>
          <p:cNvSpPr>
            <a:spLocks noChangeShapeType="1"/>
          </p:cNvSpPr>
          <p:nvPr/>
        </p:nvSpPr>
        <p:spPr bwMode="auto">
          <a:xfrm>
            <a:off x="4000500" y="3748088"/>
            <a:ext cx="217488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9" name="Rectangle 6"/>
          <p:cNvSpPr>
            <a:spLocks noChangeArrowheads="1"/>
          </p:cNvSpPr>
          <p:nvPr/>
        </p:nvSpPr>
        <p:spPr bwMode="auto">
          <a:xfrm>
            <a:off x="4892675" y="3690938"/>
            <a:ext cx="388938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0" name="Rectangle 7"/>
          <p:cNvSpPr>
            <a:spLocks noChangeArrowheads="1"/>
          </p:cNvSpPr>
          <p:nvPr/>
        </p:nvSpPr>
        <p:spPr bwMode="auto">
          <a:xfrm>
            <a:off x="4811713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1" name="Rectangle 8"/>
          <p:cNvSpPr>
            <a:spLocks noChangeArrowheads="1"/>
          </p:cNvSpPr>
          <p:nvPr/>
        </p:nvSpPr>
        <p:spPr bwMode="auto">
          <a:xfrm>
            <a:off x="4532313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2" name="Rectangle 9"/>
          <p:cNvSpPr>
            <a:spLocks noChangeArrowheads="1"/>
          </p:cNvSpPr>
          <p:nvPr/>
        </p:nvSpPr>
        <p:spPr bwMode="auto">
          <a:xfrm>
            <a:off x="4294188" y="3690938"/>
            <a:ext cx="4095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3" name="Rectangle 10"/>
          <p:cNvSpPr>
            <a:spLocks noChangeArrowheads="1"/>
          </p:cNvSpPr>
          <p:nvPr/>
        </p:nvSpPr>
        <p:spPr bwMode="auto">
          <a:xfrm>
            <a:off x="4217988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4" name="Rectangle 11"/>
          <p:cNvSpPr>
            <a:spLocks noChangeArrowheads="1"/>
          </p:cNvSpPr>
          <p:nvPr/>
        </p:nvSpPr>
        <p:spPr bwMode="auto">
          <a:xfrm>
            <a:off x="3992563" y="3690938"/>
            <a:ext cx="2460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5" name="Rectangle 12"/>
          <p:cNvSpPr>
            <a:spLocks noChangeArrowheads="1"/>
          </p:cNvSpPr>
          <p:nvPr/>
        </p:nvSpPr>
        <p:spPr bwMode="auto">
          <a:xfrm>
            <a:off x="3911600" y="3762375"/>
            <a:ext cx="920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6" name="Rectangle 13"/>
          <p:cNvSpPr>
            <a:spLocks noChangeArrowheads="1"/>
          </p:cNvSpPr>
          <p:nvPr/>
        </p:nvSpPr>
        <p:spPr bwMode="auto">
          <a:xfrm>
            <a:off x="3659188" y="3690938"/>
            <a:ext cx="2667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7" name="Rectangle 14"/>
          <p:cNvSpPr>
            <a:spLocks noChangeArrowheads="1"/>
          </p:cNvSpPr>
          <p:nvPr/>
        </p:nvSpPr>
        <p:spPr bwMode="auto">
          <a:xfrm>
            <a:off x="3295650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8" name="Rectangle 15"/>
          <p:cNvSpPr>
            <a:spLocks noChangeArrowheads="1"/>
          </p:cNvSpPr>
          <p:nvPr/>
        </p:nvSpPr>
        <p:spPr bwMode="auto">
          <a:xfrm>
            <a:off x="3055938" y="3690938"/>
            <a:ext cx="4095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49" name="Rectangle 16"/>
          <p:cNvSpPr>
            <a:spLocks noChangeArrowheads="1"/>
          </p:cNvSpPr>
          <p:nvPr/>
        </p:nvSpPr>
        <p:spPr bwMode="auto">
          <a:xfrm>
            <a:off x="2979738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0" name="Rectangle 17"/>
          <p:cNvSpPr>
            <a:spLocks noChangeArrowheads="1"/>
          </p:cNvSpPr>
          <p:nvPr/>
        </p:nvSpPr>
        <p:spPr bwMode="auto">
          <a:xfrm>
            <a:off x="2754313" y="3690938"/>
            <a:ext cx="388937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1" name="Rectangle 18"/>
          <p:cNvSpPr>
            <a:spLocks noChangeArrowheads="1"/>
          </p:cNvSpPr>
          <p:nvPr/>
        </p:nvSpPr>
        <p:spPr bwMode="auto">
          <a:xfrm>
            <a:off x="2673350" y="3690938"/>
            <a:ext cx="2413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2" name="Rectangle 20"/>
          <p:cNvSpPr>
            <a:spLocks noChangeArrowheads="1"/>
          </p:cNvSpPr>
          <p:nvPr/>
        </p:nvSpPr>
        <p:spPr bwMode="auto">
          <a:xfrm>
            <a:off x="4618038" y="3648075"/>
            <a:ext cx="409575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3" name="Rectangle 21"/>
          <p:cNvSpPr>
            <a:spLocks noChangeArrowheads="1"/>
          </p:cNvSpPr>
          <p:nvPr/>
        </p:nvSpPr>
        <p:spPr bwMode="auto">
          <a:xfrm>
            <a:off x="3379788" y="3662363"/>
            <a:ext cx="20161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9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4" name="Rectangle 22"/>
          <p:cNvSpPr>
            <a:spLocks noChangeArrowheads="1"/>
          </p:cNvSpPr>
          <p:nvPr/>
        </p:nvSpPr>
        <p:spPr bwMode="auto">
          <a:xfrm>
            <a:off x="5151438" y="4117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5" name="Rectangle 23"/>
          <p:cNvSpPr>
            <a:spLocks noChangeArrowheads="1"/>
          </p:cNvSpPr>
          <p:nvPr/>
        </p:nvSpPr>
        <p:spPr bwMode="auto">
          <a:xfrm>
            <a:off x="5083175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6" name="Rectangle 24"/>
          <p:cNvSpPr>
            <a:spLocks noChangeArrowheads="1"/>
          </p:cNvSpPr>
          <p:nvPr/>
        </p:nvSpPr>
        <p:spPr bwMode="auto">
          <a:xfrm>
            <a:off x="5018088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·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7" name="Rectangle 25"/>
          <p:cNvSpPr>
            <a:spLocks noChangeArrowheads="1"/>
          </p:cNvSpPr>
          <p:nvPr/>
        </p:nvSpPr>
        <p:spPr bwMode="auto">
          <a:xfrm>
            <a:off x="4949825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8" name="Rectangle 26"/>
          <p:cNvSpPr>
            <a:spLocks noChangeArrowheads="1"/>
          </p:cNvSpPr>
          <p:nvPr/>
        </p:nvSpPr>
        <p:spPr bwMode="auto">
          <a:xfrm>
            <a:off x="4897438" y="4075113"/>
            <a:ext cx="1190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)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59" name="Rectangle 27"/>
          <p:cNvSpPr>
            <a:spLocks noChangeArrowheads="1"/>
          </p:cNvSpPr>
          <p:nvPr/>
        </p:nvSpPr>
        <p:spPr bwMode="auto">
          <a:xfrm>
            <a:off x="4603750" y="4117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0" name="Rectangle 28"/>
          <p:cNvSpPr>
            <a:spLocks noChangeArrowheads="1"/>
          </p:cNvSpPr>
          <p:nvPr/>
        </p:nvSpPr>
        <p:spPr bwMode="auto">
          <a:xfrm>
            <a:off x="4305300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1" name="Rectangle 29"/>
          <p:cNvSpPr>
            <a:spLocks noChangeArrowheads="1"/>
          </p:cNvSpPr>
          <p:nvPr/>
        </p:nvSpPr>
        <p:spPr bwMode="auto">
          <a:xfrm>
            <a:off x="4073525" y="4117975"/>
            <a:ext cx="2365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2" name="Rectangle 30"/>
          <p:cNvSpPr>
            <a:spLocks noChangeArrowheads="1"/>
          </p:cNvSpPr>
          <p:nvPr/>
        </p:nvSpPr>
        <p:spPr bwMode="auto">
          <a:xfrm>
            <a:off x="3487738" y="4097338"/>
            <a:ext cx="3762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(A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3" name="Rectangle 31"/>
          <p:cNvSpPr>
            <a:spLocks noChangeArrowheads="1"/>
          </p:cNvSpPr>
          <p:nvPr/>
        </p:nvSpPr>
        <p:spPr bwMode="auto">
          <a:xfrm>
            <a:off x="3390900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4" name="Rectangle 32"/>
          <p:cNvSpPr>
            <a:spLocks noChangeArrowheads="1"/>
          </p:cNvSpPr>
          <p:nvPr/>
        </p:nvSpPr>
        <p:spPr bwMode="auto">
          <a:xfrm>
            <a:off x="3327400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·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5" name="Rectangle 33"/>
          <p:cNvSpPr>
            <a:spLocks noChangeArrowheads="1"/>
          </p:cNvSpPr>
          <p:nvPr/>
        </p:nvSpPr>
        <p:spPr bwMode="auto">
          <a:xfrm>
            <a:off x="3259138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6" name="Rectangle 34"/>
          <p:cNvSpPr>
            <a:spLocks noChangeArrowheads="1"/>
          </p:cNvSpPr>
          <p:nvPr/>
        </p:nvSpPr>
        <p:spPr bwMode="auto">
          <a:xfrm>
            <a:off x="2951163" y="4117975"/>
            <a:ext cx="355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B)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7" name="Rectangle 35"/>
          <p:cNvSpPr>
            <a:spLocks noChangeArrowheads="1"/>
          </p:cNvSpPr>
          <p:nvPr/>
        </p:nvSpPr>
        <p:spPr bwMode="auto">
          <a:xfrm>
            <a:off x="2879725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8" name="Rectangle 36"/>
          <p:cNvSpPr>
            <a:spLocks noChangeArrowheads="1"/>
          </p:cNvSpPr>
          <p:nvPr/>
        </p:nvSpPr>
        <p:spPr bwMode="auto">
          <a:xfrm>
            <a:off x="2627313" y="4117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69" name="Rectangle 37"/>
          <p:cNvSpPr>
            <a:spLocks noChangeArrowheads="1"/>
          </p:cNvSpPr>
          <p:nvPr/>
        </p:nvSpPr>
        <p:spPr bwMode="auto">
          <a:xfrm>
            <a:off x="2292350" y="4117975"/>
            <a:ext cx="376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(A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0" name="Rectangle 38"/>
          <p:cNvSpPr>
            <a:spLocks noChangeArrowheads="1"/>
          </p:cNvSpPr>
          <p:nvPr/>
        </p:nvSpPr>
        <p:spPr bwMode="auto">
          <a:xfrm>
            <a:off x="4381500" y="4079875"/>
            <a:ext cx="1952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1" name="Rectangle 39"/>
          <p:cNvSpPr>
            <a:spLocks noChangeArrowheads="1"/>
          </p:cNvSpPr>
          <p:nvPr/>
        </p:nvSpPr>
        <p:spPr bwMode="auto">
          <a:xfrm>
            <a:off x="3862388" y="4079875"/>
            <a:ext cx="1952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2" name="Rectangle 40"/>
          <p:cNvSpPr>
            <a:spLocks noChangeArrowheads="1"/>
          </p:cNvSpPr>
          <p:nvPr/>
        </p:nvSpPr>
        <p:spPr bwMode="auto">
          <a:xfrm>
            <a:off x="2703513" y="4079875"/>
            <a:ext cx="1952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3" name="Rectangle 41"/>
          <p:cNvSpPr>
            <a:spLocks noChangeArrowheads="1"/>
          </p:cNvSpPr>
          <p:nvPr/>
        </p:nvSpPr>
        <p:spPr bwMode="auto">
          <a:xfrm>
            <a:off x="4014788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4" name="Rectangle 42"/>
          <p:cNvSpPr>
            <a:spLocks noChangeArrowheads="1"/>
          </p:cNvSpPr>
          <p:nvPr/>
        </p:nvSpPr>
        <p:spPr bwMode="auto">
          <a:xfrm>
            <a:off x="3651250" y="5057775"/>
            <a:ext cx="376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C)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5" name="Rectangle 43"/>
          <p:cNvSpPr>
            <a:spLocks noChangeArrowheads="1"/>
          </p:cNvSpPr>
          <p:nvPr/>
        </p:nvSpPr>
        <p:spPr bwMode="auto">
          <a:xfrm>
            <a:off x="3575050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6" name="Rectangle 44"/>
          <p:cNvSpPr>
            <a:spLocks noChangeArrowheads="1"/>
          </p:cNvSpPr>
          <p:nvPr/>
        </p:nvSpPr>
        <p:spPr bwMode="auto">
          <a:xfrm>
            <a:off x="3295650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7" name="Rectangle 45"/>
          <p:cNvSpPr>
            <a:spLocks noChangeArrowheads="1"/>
          </p:cNvSpPr>
          <p:nvPr/>
        </p:nvSpPr>
        <p:spPr bwMode="auto">
          <a:xfrm>
            <a:off x="2922588" y="5057775"/>
            <a:ext cx="376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(A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8" name="Rectangle 46"/>
          <p:cNvSpPr>
            <a:spLocks noChangeArrowheads="1"/>
          </p:cNvSpPr>
          <p:nvPr/>
        </p:nvSpPr>
        <p:spPr bwMode="auto">
          <a:xfrm>
            <a:off x="2846388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79" name="Rectangle 47"/>
          <p:cNvSpPr>
            <a:spLocks noChangeArrowheads="1"/>
          </p:cNvSpPr>
          <p:nvPr/>
        </p:nvSpPr>
        <p:spPr bwMode="auto">
          <a:xfrm>
            <a:off x="2482850" y="5057775"/>
            <a:ext cx="376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C)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0" name="Rectangle 48"/>
          <p:cNvSpPr>
            <a:spLocks noChangeArrowheads="1"/>
          </p:cNvSpPr>
          <p:nvPr/>
        </p:nvSpPr>
        <p:spPr bwMode="auto">
          <a:xfrm>
            <a:off x="2406650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1" name="Rectangle 49"/>
          <p:cNvSpPr>
            <a:spLocks noChangeArrowheads="1"/>
          </p:cNvSpPr>
          <p:nvPr/>
        </p:nvSpPr>
        <p:spPr bwMode="auto">
          <a:xfrm>
            <a:off x="2127250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2" name="Rectangle 50"/>
          <p:cNvSpPr>
            <a:spLocks noChangeArrowheads="1"/>
          </p:cNvSpPr>
          <p:nvPr/>
        </p:nvSpPr>
        <p:spPr bwMode="auto">
          <a:xfrm>
            <a:off x="1900238" y="5057775"/>
            <a:ext cx="2365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3" name="Rectangle 51"/>
          <p:cNvSpPr>
            <a:spLocks noChangeArrowheads="1"/>
          </p:cNvSpPr>
          <p:nvPr/>
        </p:nvSpPr>
        <p:spPr bwMode="auto">
          <a:xfrm>
            <a:off x="1820863" y="50577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4" name="Rectangle 52"/>
          <p:cNvSpPr>
            <a:spLocks noChangeArrowheads="1"/>
          </p:cNvSpPr>
          <p:nvPr/>
        </p:nvSpPr>
        <p:spPr bwMode="auto">
          <a:xfrm>
            <a:off x="1447800" y="5057775"/>
            <a:ext cx="376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(A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5" name="Rectangle 53"/>
          <p:cNvSpPr>
            <a:spLocks noChangeArrowheads="1"/>
          </p:cNvSpPr>
          <p:nvPr/>
        </p:nvSpPr>
        <p:spPr bwMode="auto">
          <a:xfrm>
            <a:off x="3379788" y="5014913"/>
            <a:ext cx="195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6" name="Rectangle 54"/>
          <p:cNvSpPr>
            <a:spLocks noChangeArrowheads="1"/>
          </p:cNvSpPr>
          <p:nvPr/>
        </p:nvSpPr>
        <p:spPr bwMode="auto">
          <a:xfrm>
            <a:off x="2211388" y="5014913"/>
            <a:ext cx="195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7" name="Line 55"/>
          <p:cNvSpPr>
            <a:spLocks noChangeShapeType="1"/>
          </p:cNvSpPr>
          <p:nvPr/>
        </p:nvSpPr>
        <p:spPr bwMode="auto">
          <a:xfrm>
            <a:off x="2017713" y="5527675"/>
            <a:ext cx="20320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88" name="Rectangle 56"/>
          <p:cNvSpPr>
            <a:spLocks noChangeArrowheads="1"/>
          </p:cNvSpPr>
          <p:nvPr/>
        </p:nvSpPr>
        <p:spPr bwMode="auto">
          <a:xfrm>
            <a:off x="4084638" y="5514975"/>
            <a:ext cx="17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89" name="Rectangle 57"/>
          <p:cNvSpPr>
            <a:spLocks noChangeArrowheads="1"/>
          </p:cNvSpPr>
          <p:nvPr/>
        </p:nvSpPr>
        <p:spPr bwMode="auto">
          <a:xfrm>
            <a:off x="3778250" y="5514975"/>
            <a:ext cx="355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B)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0" name="Rectangle 58"/>
          <p:cNvSpPr>
            <a:spLocks noChangeArrowheads="1"/>
          </p:cNvSpPr>
          <p:nvPr/>
        </p:nvSpPr>
        <p:spPr bwMode="auto">
          <a:xfrm>
            <a:off x="3706813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1" name="Rectangle 59"/>
          <p:cNvSpPr>
            <a:spLocks noChangeArrowheads="1"/>
          </p:cNvSpPr>
          <p:nvPr/>
        </p:nvSpPr>
        <p:spPr bwMode="auto">
          <a:xfrm>
            <a:off x="3454400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2" name="Rectangle 60"/>
          <p:cNvSpPr>
            <a:spLocks noChangeArrowheads="1"/>
          </p:cNvSpPr>
          <p:nvPr/>
        </p:nvSpPr>
        <p:spPr bwMode="auto">
          <a:xfrm>
            <a:off x="3119438" y="5514975"/>
            <a:ext cx="376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(A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3" name="Rectangle 61"/>
          <p:cNvSpPr>
            <a:spLocks noChangeArrowheads="1"/>
          </p:cNvSpPr>
          <p:nvPr/>
        </p:nvSpPr>
        <p:spPr bwMode="auto">
          <a:xfrm>
            <a:off x="3051175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4" name="Rectangle 62"/>
          <p:cNvSpPr>
            <a:spLocks noChangeArrowheads="1"/>
          </p:cNvSpPr>
          <p:nvPr/>
        </p:nvSpPr>
        <p:spPr bwMode="auto">
          <a:xfrm>
            <a:off x="2835275" y="5514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5" name="Rectangle 63"/>
          <p:cNvSpPr>
            <a:spLocks noChangeArrowheads="1"/>
          </p:cNvSpPr>
          <p:nvPr/>
        </p:nvSpPr>
        <p:spPr bwMode="auto">
          <a:xfrm>
            <a:off x="2768600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6" name="Rectangle 64"/>
          <p:cNvSpPr>
            <a:spLocks noChangeArrowheads="1"/>
          </p:cNvSpPr>
          <p:nvPr/>
        </p:nvSpPr>
        <p:spPr bwMode="auto">
          <a:xfrm>
            <a:off x="2540000" y="5514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7" name="Rectangle 65"/>
          <p:cNvSpPr>
            <a:spLocks noChangeArrowheads="1"/>
          </p:cNvSpPr>
          <p:nvPr/>
        </p:nvSpPr>
        <p:spPr bwMode="auto">
          <a:xfrm>
            <a:off x="2220913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8" name="Rectangle 66"/>
          <p:cNvSpPr>
            <a:spLocks noChangeArrowheads="1"/>
          </p:cNvSpPr>
          <p:nvPr/>
        </p:nvSpPr>
        <p:spPr bwMode="auto">
          <a:xfrm>
            <a:off x="2006600" y="5514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C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699" name="Rectangle 67"/>
          <p:cNvSpPr>
            <a:spLocks noChangeArrowheads="1"/>
          </p:cNvSpPr>
          <p:nvPr/>
        </p:nvSpPr>
        <p:spPr bwMode="auto">
          <a:xfrm>
            <a:off x="1938338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0" name="Rectangle 68"/>
          <p:cNvSpPr>
            <a:spLocks noChangeArrowheads="1"/>
          </p:cNvSpPr>
          <p:nvPr/>
        </p:nvSpPr>
        <p:spPr bwMode="auto">
          <a:xfrm>
            <a:off x="1735138" y="5514975"/>
            <a:ext cx="2365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B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1" name="Rectangle 69"/>
          <p:cNvSpPr>
            <a:spLocks noChangeArrowheads="1"/>
          </p:cNvSpPr>
          <p:nvPr/>
        </p:nvSpPr>
        <p:spPr bwMode="auto">
          <a:xfrm>
            <a:off x="1662113" y="551497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2" name="Rectangle 70"/>
          <p:cNvSpPr>
            <a:spLocks noChangeArrowheads="1"/>
          </p:cNvSpPr>
          <p:nvPr/>
        </p:nvSpPr>
        <p:spPr bwMode="auto">
          <a:xfrm>
            <a:off x="1435100" y="5514975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A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3" name="Rectangle 71"/>
          <p:cNvSpPr>
            <a:spLocks noChangeArrowheads="1"/>
          </p:cNvSpPr>
          <p:nvPr/>
        </p:nvSpPr>
        <p:spPr bwMode="auto">
          <a:xfrm>
            <a:off x="3530600" y="5476875"/>
            <a:ext cx="3810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4" name="Rectangle 72"/>
          <p:cNvSpPr>
            <a:spLocks noChangeArrowheads="1"/>
          </p:cNvSpPr>
          <p:nvPr/>
        </p:nvSpPr>
        <p:spPr bwMode="auto">
          <a:xfrm>
            <a:off x="2297113" y="5476875"/>
            <a:ext cx="3810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69705" name="Line 73"/>
          <p:cNvSpPr>
            <a:spLocks noChangeShapeType="1"/>
          </p:cNvSpPr>
          <p:nvPr/>
        </p:nvSpPr>
        <p:spPr bwMode="auto">
          <a:xfrm>
            <a:off x="4613275" y="4162425"/>
            <a:ext cx="24765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706" name="Line 74"/>
          <p:cNvSpPr>
            <a:spLocks noChangeShapeType="1"/>
          </p:cNvSpPr>
          <p:nvPr/>
        </p:nvSpPr>
        <p:spPr bwMode="auto">
          <a:xfrm>
            <a:off x="4094163" y="4162425"/>
            <a:ext cx="217487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707" name="Text Box 75"/>
          <p:cNvSpPr txBox="1">
            <a:spLocks noChangeArrowheads="1"/>
          </p:cNvSpPr>
          <p:nvPr/>
        </p:nvSpPr>
        <p:spPr bwMode="auto">
          <a:xfrm>
            <a:off x="498475" y="5976938"/>
            <a:ext cx="18415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69708" name="Text Box 76"/>
          <p:cNvSpPr txBox="1">
            <a:spLocks noChangeArrowheads="1"/>
          </p:cNvSpPr>
          <p:nvPr/>
        </p:nvSpPr>
        <p:spPr bwMode="auto">
          <a:xfrm>
            <a:off x="636588" y="5892800"/>
            <a:ext cx="6748462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i.e. these are </a:t>
            </a: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the standard 2-level from</a:t>
            </a:r>
          </a:p>
        </p:txBody>
      </p:sp>
      <p:sp>
        <p:nvSpPr>
          <p:cNvPr id="69709" name="Text Box 77"/>
          <p:cNvSpPr txBox="1">
            <a:spLocks noChangeArrowheads="1"/>
          </p:cNvSpPr>
          <p:nvPr/>
        </p:nvSpPr>
        <p:spPr bwMode="auto">
          <a:xfrm>
            <a:off x="5922963" y="3732213"/>
            <a:ext cx="2616200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Standard, Still 2-level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Form</a:t>
            </a:r>
          </a:p>
        </p:txBody>
      </p:sp>
      <p:sp>
        <p:nvSpPr>
          <p:cNvPr id="69710" name="Text Box 78"/>
          <p:cNvSpPr txBox="1">
            <a:spLocks noChangeArrowheads="1"/>
          </p:cNvSpPr>
          <p:nvPr/>
        </p:nvSpPr>
        <p:spPr bwMode="auto">
          <a:xfrm>
            <a:off x="5770563" y="5191125"/>
            <a:ext cx="3021012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Non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-Standard,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-level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Form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2A67F04-6E97-4171-A7AF-8F91D8B2FDF4}" type="slidenum">
              <a:rPr lang="en-US"/>
              <a:pPr/>
              <a:t>54</a:t>
            </a:fld>
            <a:endParaRPr lang="en-US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731838"/>
          </a:xfrm>
        </p:spPr>
        <p:txBody>
          <a:bodyPr/>
          <a:lstStyle/>
          <a:p>
            <a:r>
              <a:rPr lang="en-US" sz="2800" b="0" smtClean="0"/>
              <a:t>Obtain Canonical form </a:t>
            </a:r>
            <a:r>
              <a:rPr lang="en-US" sz="2800" b="0" smtClean="0">
                <a:solidFill>
                  <a:srgbClr val="FF0000"/>
                </a:solidFill>
              </a:rPr>
              <a:t>directly</a:t>
            </a:r>
            <a:r>
              <a:rPr lang="en-US" sz="2800" b="0" smtClean="0"/>
              <a:t> from Truth Table</a:t>
            </a:r>
            <a:br>
              <a:rPr lang="en-US" sz="2800" b="0" smtClean="0"/>
            </a:br>
            <a:r>
              <a:rPr lang="en-US" sz="2800" b="0" smtClean="0">
                <a:sym typeface="Wingdings" pitchFamily="2" charset="2"/>
              </a:rPr>
              <a:t> Then simplify it to a standard form, e.g. SOm  SOP</a:t>
            </a:r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A sum of minterms (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SOm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) expression for a function of </a:t>
            </a:r>
            <a:r>
              <a:rPr lang="en-US" sz="2400" b="1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variables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can be written down </a:t>
            </a:r>
            <a:r>
              <a:rPr lang="en-US" sz="24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directly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from its truth table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Implementation of this form is a network of gates in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two levels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Level 1 consists of a maximum of (2</a:t>
            </a:r>
            <a:r>
              <a:rPr lang="en-US" sz="2400" b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– 1) identical            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gates, each with </a:t>
            </a:r>
            <a:r>
              <a:rPr lang="en-US" sz="2400" b="1" i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-input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and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Level 2 is a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single OR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gate (with a maximum of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="1" i="1" baseline="30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– 1 inputs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).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This form can often be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simplified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to a smaller standard </a:t>
            </a:r>
            <a:r>
              <a:rPr lang="en-US" sz="24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SOP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expression (Fewer and smaller level 1 gates, smaller level 2 gate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smaller circuits)</a:t>
            </a:r>
          </a:p>
          <a:p>
            <a:pPr>
              <a:lnSpc>
                <a:spcPct val="90000"/>
              </a:lnSpc>
            </a:pPr>
            <a:r>
              <a:rPr lang="en-US" sz="2400" b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Two approaches to do this simplification:</a:t>
            </a: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Manipulations using Boolean Algebra</a:t>
            </a:r>
          </a:p>
          <a:p>
            <a:pPr lvl="1"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Graphical approach using Karnaugh maps (K-maps)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59BD970-0DF9-4D85-B048-52C3089F344A}" type="slidenum">
              <a:rPr lang="en-US"/>
              <a:pPr/>
              <a:t>55</a:t>
            </a:fld>
            <a:endParaRPr 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9138" y="1454150"/>
            <a:ext cx="8424862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</a:rPr>
              <a:t>Obtain sum of minterms from Truth Table: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</a:rPr>
              <a:t>Write the minterms as algebraic expressions: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F = A B C + A B C + A B C + ABC + ABC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</a:rPr>
              <a:t>Simplifying: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F = A B C +         AB                  + AB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b="1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	F = A + A B C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cs typeface="Times New Roman" pitchFamily="18" charset="0"/>
              </a:rPr>
              <a:t>    F = (A + A) (A + B C) = </a:t>
            </a: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A + B C</a:t>
            </a:r>
          </a:p>
          <a:p>
            <a:pPr>
              <a:lnSpc>
                <a:spcPct val="80000"/>
              </a:lnSpc>
            </a:pPr>
            <a:r>
              <a:rPr lang="en-US" sz="2800" b="1" smtClean="0">
                <a:cs typeface="Times New Roman" pitchFamily="18" charset="0"/>
              </a:rPr>
              <a:t>Simplification reduced circuit cost from (15,6)             to only (</a:t>
            </a:r>
            <a:r>
              <a:rPr lang="en-US" sz="2800" b="1" smtClean="0">
                <a:solidFill>
                  <a:srgbClr val="CC3300"/>
                </a:solidFill>
                <a:cs typeface="Times New Roman" pitchFamily="18" charset="0"/>
              </a:rPr>
              <a:t>3,2)</a:t>
            </a:r>
            <a:r>
              <a:rPr lang="en-US" sz="2800" b="1" smtClean="0">
                <a:cs typeface="Times New Roman" pitchFamily="18" charset="0"/>
              </a:rPr>
              <a:t> 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title"/>
          </p:nvPr>
        </p:nvSpPr>
        <p:spPr>
          <a:xfrm>
            <a:off x="477838" y="319088"/>
            <a:ext cx="8428037" cy="649287"/>
          </a:xfrm>
        </p:spPr>
        <p:txBody>
          <a:bodyPr/>
          <a:lstStyle/>
          <a:p>
            <a:r>
              <a:rPr lang="en-US" smtClean="0">
                <a:solidFill>
                  <a:srgbClr val="6600CC"/>
                </a:solidFill>
              </a:rPr>
              <a:t>SOm </a:t>
            </a:r>
            <a:r>
              <a:rPr lang="en-US" smtClean="0">
                <a:solidFill>
                  <a:srgbClr val="6600CC"/>
                </a:solidFill>
                <a:sym typeface="Wingdings" pitchFamily="2" charset="2"/>
              </a:rPr>
              <a:t> SOP</a:t>
            </a:r>
            <a:r>
              <a:rPr lang="en-US" smtClean="0">
                <a:solidFill>
                  <a:srgbClr val="6600CC"/>
                </a:solidFill>
              </a:rPr>
              <a:t> Simplification Example</a:t>
            </a:r>
            <a:br>
              <a:rPr lang="en-US" smtClean="0">
                <a:solidFill>
                  <a:srgbClr val="6600CC"/>
                </a:solidFill>
              </a:rPr>
            </a:br>
            <a:r>
              <a:rPr lang="en-US" smtClean="0">
                <a:solidFill>
                  <a:srgbClr val="6600CC"/>
                </a:solidFill>
              </a:rPr>
              <a:t>1. Using Boolean Algebra manipulations</a:t>
            </a: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1109663" y="1841500"/>
          <a:ext cx="4433887" cy="414338"/>
        </p:xfrm>
        <a:graphic>
          <a:graphicData uri="http://schemas.openxmlformats.org/presentationml/2006/ole">
            <p:oleObj spid="_x0000_s10242" name="Microsoft Equation 3.0" r:id="rId4" imgW="3936960" imgH="368280" progId="Equation.3">
              <p:embed/>
            </p:oleObj>
          </a:graphicData>
        </a:graphic>
      </p:graphicFrame>
      <p:sp>
        <p:nvSpPr>
          <p:cNvPr id="10246" name="Line 5"/>
          <p:cNvSpPr>
            <a:spLocks noChangeShapeType="1"/>
          </p:cNvSpPr>
          <p:nvPr/>
        </p:nvSpPr>
        <p:spPr bwMode="auto">
          <a:xfrm>
            <a:off x="1617663" y="27495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2003425" y="27432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auto">
          <a:xfrm>
            <a:off x="3268663" y="274161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9" name="Line 8"/>
          <p:cNvSpPr>
            <a:spLocks noChangeShapeType="1"/>
          </p:cNvSpPr>
          <p:nvPr/>
        </p:nvSpPr>
        <p:spPr bwMode="auto">
          <a:xfrm>
            <a:off x="3654425" y="27495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auto">
          <a:xfrm>
            <a:off x="4606925" y="27559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1" name="Line 10"/>
          <p:cNvSpPr>
            <a:spLocks noChangeShapeType="1"/>
          </p:cNvSpPr>
          <p:nvPr/>
        </p:nvSpPr>
        <p:spPr bwMode="auto">
          <a:xfrm>
            <a:off x="6086475" y="27495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Rectangle 11"/>
          <p:cNvSpPr>
            <a:spLocks noChangeArrowheads="1"/>
          </p:cNvSpPr>
          <p:nvPr/>
        </p:nvSpPr>
        <p:spPr bwMode="auto">
          <a:xfrm>
            <a:off x="2928938" y="2686050"/>
            <a:ext cx="2349500" cy="508000"/>
          </a:xfrm>
          <a:prstGeom prst="rect">
            <a:avLst/>
          </a:prstGeom>
          <a:solidFill>
            <a:srgbClr val="CCFFCC">
              <a:alpha val="4313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Rectangle 12"/>
          <p:cNvSpPr>
            <a:spLocks noChangeArrowheads="1"/>
          </p:cNvSpPr>
          <p:nvPr/>
        </p:nvSpPr>
        <p:spPr bwMode="auto">
          <a:xfrm>
            <a:off x="5535613" y="2687638"/>
            <a:ext cx="2071687" cy="508000"/>
          </a:xfrm>
          <a:prstGeom prst="rect">
            <a:avLst/>
          </a:prstGeom>
          <a:solidFill>
            <a:srgbClr val="FF0000">
              <a:alpha val="3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3"/>
          <p:cNvSpPr>
            <a:spLocks noChangeShapeType="1"/>
          </p:cNvSpPr>
          <p:nvPr/>
        </p:nvSpPr>
        <p:spPr bwMode="auto">
          <a:xfrm>
            <a:off x="6424613" y="3182938"/>
            <a:ext cx="0" cy="450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4098925" y="3162300"/>
            <a:ext cx="0" cy="450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6" name="Text Box 15"/>
          <p:cNvSpPr txBox="1">
            <a:spLocks noChangeArrowheads="1"/>
          </p:cNvSpPr>
          <p:nvPr/>
        </p:nvSpPr>
        <p:spPr bwMode="auto">
          <a:xfrm rot="-5400000">
            <a:off x="7536657" y="3809206"/>
            <a:ext cx="184626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Simplification</a:t>
            </a:r>
          </a:p>
        </p:txBody>
      </p:sp>
      <p:sp>
        <p:nvSpPr>
          <p:cNvPr id="10257" name="Text Box 16"/>
          <p:cNvSpPr txBox="1">
            <a:spLocks noChangeArrowheads="1"/>
          </p:cNvSpPr>
          <p:nvPr/>
        </p:nvSpPr>
        <p:spPr bwMode="auto">
          <a:xfrm>
            <a:off x="7718425" y="2689225"/>
            <a:ext cx="1216025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15 literals,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6 gates</a:t>
            </a:r>
          </a:p>
        </p:txBody>
      </p:sp>
      <p:sp>
        <p:nvSpPr>
          <p:cNvPr id="10258" name="Text Box 17"/>
          <p:cNvSpPr txBox="1">
            <a:spLocks noChangeArrowheads="1"/>
          </p:cNvSpPr>
          <p:nvPr/>
        </p:nvSpPr>
        <p:spPr bwMode="auto">
          <a:xfrm>
            <a:off x="7210425" y="4752975"/>
            <a:ext cx="1933575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 literals,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(smaller) gates</a:t>
            </a:r>
          </a:p>
        </p:txBody>
      </p:sp>
      <p:sp>
        <p:nvSpPr>
          <p:cNvPr id="10259" name="Line 18"/>
          <p:cNvSpPr>
            <a:spLocks noChangeShapeType="1"/>
          </p:cNvSpPr>
          <p:nvPr/>
        </p:nvSpPr>
        <p:spPr bwMode="auto">
          <a:xfrm>
            <a:off x="3925888" y="36258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0" name="Line 19"/>
          <p:cNvSpPr>
            <a:spLocks noChangeShapeType="1"/>
          </p:cNvSpPr>
          <p:nvPr/>
        </p:nvSpPr>
        <p:spPr bwMode="auto">
          <a:xfrm>
            <a:off x="1982788" y="361315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1" name="Line 20"/>
          <p:cNvSpPr>
            <a:spLocks noChangeShapeType="1"/>
          </p:cNvSpPr>
          <p:nvPr/>
        </p:nvSpPr>
        <p:spPr bwMode="auto">
          <a:xfrm>
            <a:off x="1646238" y="3624263"/>
            <a:ext cx="258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2" name="Rectangle 21"/>
          <p:cNvSpPr>
            <a:spLocks noChangeArrowheads="1"/>
          </p:cNvSpPr>
          <p:nvPr/>
        </p:nvSpPr>
        <p:spPr bwMode="auto">
          <a:xfrm>
            <a:off x="3511550" y="3568700"/>
            <a:ext cx="3194050" cy="508000"/>
          </a:xfrm>
          <a:prstGeom prst="rect">
            <a:avLst/>
          </a:prstGeom>
          <a:solidFill>
            <a:srgbClr val="00FFFF">
              <a:alpha val="3098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3" name="Line 23"/>
          <p:cNvSpPr>
            <a:spLocks noChangeShapeType="1"/>
          </p:cNvSpPr>
          <p:nvPr/>
        </p:nvSpPr>
        <p:spPr bwMode="auto">
          <a:xfrm>
            <a:off x="2401888" y="4449763"/>
            <a:ext cx="258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4" name="Line 25"/>
          <p:cNvSpPr>
            <a:spLocks noChangeShapeType="1"/>
          </p:cNvSpPr>
          <p:nvPr/>
        </p:nvSpPr>
        <p:spPr bwMode="auto">
          <a:xfrm>
            <a:off x="2751138" y="4427538"/>
            <a:ext cx="258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5" name="Line 26"/>
          <p:cNvSpPr>
            <a:spLocks noChangeShapeType="1"/>
          </p:cNvSpPr>
          <p:nvPr/>
        </p:nvSpPr>
        <p:spPr bwMode="auto">
          <a:xfrm>
            <a:off x="7391400" y="4427538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6" name="Line 27"/>
          <p:cNvSpPr>
            <a:spLocks noChangeShapeType="1"/>
          </p:cNvSpPr>
          <p:nvPr/>
        </p:nvSpPr>
        <p:spPr bwMode="auto">
          <a:xfrm>
            <a:off x="2541588" y="4903788"/>
            <a:ext cx="2587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7" name="Line 28"/>
          <p:cNvSpPr>
            <a:spLocks noChangeShapeType="1"/>
          </p:cNvSpPr>
          <p:nvPr/>
        </p:nvSpPr>
        <p:spPr bwMode="auto">
          <a:xfrm>
            <a:off x="3713163" y="4892675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8" name="Line 29"/>
          <p:cNvSpPr>
            <a:spLocks noChangeShapeType="1"/>
          </p:cNvSpPr>
          <p:nvPr/>
        </p:nvSpPr>
        <p:spPr bwMode="auto">
          <a:xfrm>
            <a:off x="5416550" y="4894263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9" name="Text Box 30"/>
          <p:cNvSpPr txBox="1">
            <a:spLocks noChangeArrowheads="1"/>
          </p:cNvSpPr>
          <p:nvPr/>
        </p:nvSpPr>
        <p:spPr bwMode="auto">
          <a:xfrm rot="-5400000">
            <a:off x="7689057" y="3961606"/>
            <a:ext cx="184626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Simplification</a:t>
            </a:r>
          </a:p>
        </p:txBody>
      </p:sp>
      <p:pic>
        <p:nvPicPr>
          <p:cNvPr id="10270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6888" y="3251200"/>
            <a:ext cx="479425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1" name="Text Box 33"/>
          <p:cNvSpPr txBox="1">
            <a:spLocks noChangeArrowheads="1"/>
          </p:cNvSpPr>
          <p:nvPr/>
        </p:nvSpPr>
        <p:spPr bwMode="auto">
          <a:xfrm>
            <a:off x="0" y="6127750"/>
            <a:ext cx="9144000" cy="730250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Canonical (SOm, POM) forms can be costly to implement. Luckily,    they can be greatly simplified into standard (SOP, POS) forms  </a:t>
            </a:r>
          </a:p>
        </p:txBody>
      </p:sp>
      <p:sp>
        <p:nvSpPr>
          <p:cNvPr id="10272" name="Line 34"/>
          <p:cNvSpPr>
            <a:spLocks noChangeShapeType="1"/>
          </p:cNvSpPr>
          <p:nvPr/>
        </p:nvSpPr>
        <p:spPr bwMode="auto">
          <a:xfrm>
            <a:off x="6122988" y="5151438"/>
            <a:ext cx="1019175" cy="62388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73" name="Text Box 36"/>
          <p:cNvSpPr txBox="1">
            <a:spLocks noChangeArrowheads="1"/>
          </p:cNvSpPr>
          <p:nvPr/>
        </p:nvSpPr>
        <p:spPr bwMode="auto">
          <a:xfrm>
            <a:off x="7142163" y="5781675"/>
            <a:ext cx="2001837" cy="3048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Standard or not? </a:t>
            </a:r>
          </a:p>
        </p:txBody>
      </p:sp>
      <p:sp>
        <p:nvSpPr>
          <p:cNvPr id="10274" name="Text Box 38"/>
          <p:cNvSpPr txBox="1">
            <a:spLocks noChangeArrowheads="1"/>
          </p:cNvSpPr>
          <p:nvPr/>
        </p:nvSpPr>
        <p:spPr bwMode="auto">
          <a:xfrm>
            <a:off x="4954588" y="3952875"/>
            <a:ext cx="6667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latin typeface="Arial" pitchFamily="34" charset="0"/>
                <a:cs typeface="Arial" pitchFamily="34" charset="0"/>
              </a:rPr>
              <a:t>= 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5180B17-2EA5-4244-900B-C53BC8A3920E}" type="slidenum">
              <a:rPr lang="en-US"/>
              <a:pPr/>
              <a:t>56</a:t>
            </a:fld>
            <a:endParaRPr lang="en-US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3" y="323850"/>
            <a:ext cx="8891587" cy="835025"/>
          </a:xfrm>
        </p:spPr>
        <p:txBody>
          <a:bodyPr/>
          <a:lstStyle/>
          <a:p>
            <a:r>
              <a:rPr lang="en-US" sz="2800" b="0" smtClean="0">
                <a:solidFill>
                  <a:srgbClr val="6600FF"/>
                </a:solidFill>
              </a:rPr>
              <a:t>AND/OR Two-level Implementation of SOP Expression</a:t>
            </a:r>
          </a:p>
        </p:txBody>
      </p:sp>
      <p:sp>
        <p:nvSpPr>
          <p:cNvPr id="112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b="1" smtClean="0">
                <a:cs typeface="Times New Roman" pitchFamily="18" charset="0"/>
              </a:rPr>
              <a:t>The two implementations for F are shown below – it is quite apparent which is simpler!</a:t>
            </a:r>
            <a:endParaRPr lang="en-US" sz="2800" smtClean="0"/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549275" y="2287588"/>
          <a:ext cx="6765925" cy="4114800"/>
        </p:xfrm>
        <a:graphic>
          <a:graphicData uri="http://schemas.openxmlformats.org/presentationml/2006/ole">
            <p:oleObj spid="_x0000_s11266" name="Document" r:id="rId4" imgW="6771240" imgH="4120920" progId="Word.Document.8">
              <p:embed/>
            </p:oleObj>
          </a:graphicData>
        </a:graphic>
      </p:graphicFrame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4100513" y="2697163"/>
          <a:ext cx="3810000" cy="1223962"/>
        </p:xfrm>
        <a:graphic>
          <a:graphicData uri="http://schemas.openxmlformats.org/presentationml/2006/ole">
            <p:oleObj spid="_x0000_s11267" name="Designer Drawing" r:id="rId5" imgW="4155120" imgH="1335600" progId="">
              <p:embed/>
            </p:oleObj>
          </a:graphicData>
        </a:graphic>
      </p:graphicFrame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3771900" y="4960938"/>
            <a:ext cx="1216025" cy="1219200"/>
          </a:xfrm>
          <a:prstGeom prst="rect">
            <a:avLst/>
          </a:prstGeom>
          <a:solidFill>
            <a:srgbClr val="FFFF00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Canonical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SOm: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 Literal &amp; 6 Gates</a:t>
            </a:r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6770688" y="3457575"/>
            <a:ext cx="1216025" cy="2133600"/>
          </a:xfrm>
          <a:prstGeom prst="rect">
            <a:avLst/>
          </a:prstGeom>
          <a:solidFill>
            <a:srgbClr val="CCFFCC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Simplified Standard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SOP: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3 Literals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&amp; 2 (much simpler) Gates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21CECE2-5136-4E92-8718-A352A3CD5831}" type="slidenum">
              <a:rPr lang="en-US"/>
              <a:pPr/>
              <a:t>57</a:t>
            </a:fld>
            <a:endParaRPr lang="en-US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88925"/>
            <a:ext cx="7772400" cy="83502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4. VLSI Technology Parameters</a:t>
            </a:r>
            <a:br>
              <a:rPr lang="en-US" sz="2400" smtClean="0"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Physical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properties of Logic gates)</a:t>
            </a:r>
            <a:endParaRPr lang="en-US" sz="2800" b="0" smtClean="0"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55713"/>
            <a:ext cx="9144000" cy="5602287"/>
          </a:xfrm>
          <a:solidFill>
            <a:srgbClr val="FFFFFF"/>
          </a:solidFill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z="240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Signal Voltage Levels </a:t>
            </a:r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– ranges of signal values for the          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0 &amp; 1 logic levels</a:t>
            </a:r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at the inputs and outputs of a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logic gate</a:t>
            </a:r>
          </a:p>
          <a:p>
            <a:pPr lvl="1">
              <a:lnSpc>
                <a:spcPct val="90000"/>
              </a:lnSpc>
            </a:pPr>
            <a:r>
              <a:rPr lang="en-US" sz="240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Noise Margin</a:t>
            </a:r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– the maximum external noise voltage that will not cause an undesirable change in the logic output of a gate output when superimposed on a normal input level</a:t>
            </a:r>
          </a:p>
          <a:p>
            <a:pPr lvl="1">
              <a:lnSpc>
                <a:spcPct val="90000"/>
              </a:lnSpc>
            </a:pPr>
            <a:r>
              <a:rPr lang="en-US" sz="24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Propagation Delay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– The time required for a change in the value of a signal to propagate from an input to an output</a:t>
            </a:r>
            <a:endParaRPr lang="en-US" sz="2400" i="1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Fan-out</a:t>
            </a:r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– number of standard loads a gate output can drive</a:t>
            </a:r>
          </a:p>
          <a:p>
            <a:pPr lvl="1">
              <a:lnSpc>
                <a:spcPct val="90000"/>
              </a:lnSpc>
            </a:pPr>
            <a:r>
              <a:rPr lang="en-US" sz="2400" i="1" smtClean="0">
                <a:latin typeface="Arial" pitchFamily="34" charset="0"/>
                <a:cs typeface="Arial" pitchFamily="34" charset="0"/>
              </a:rPr>
              <a:t>Fan-in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 – the number of inputs available on a gate. Usually limited by speed considerations to 4-5 inputs. Larger input gates are implemented from a multiple of such smaller gates</a:t>
            </a:r>
          </a:p>
          <a:p>
            <a:pPr lvl="1">
              <a:lnSpc>
                <a:spcPct val="90000"/>
              </a:lnSpc>
            </a:pPr>
            <a:r>
              <a:rPr lang="en-US" sz="2400" i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Cost of a gate</a:t>
            </a: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- a measure of the contribution by the gate to the cost of the integrated circuit (its area)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i="1" smtClean="0">
                <a:latin typeface="Arial" pitchFamily="34" charset="0"/>
                <a:cs typeface="Arial" pitchFamily="34" charset="0"/>
              </a:rPr>
              <a:t>Power Dissipation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– the amount of power drawn from the power supply and consumed by the gate</a:t>
            </a:r>
          </a:p>
        </p:txBody>
      </p:sp>
      <p:sp>
        <p:nvSpPr>
          <p:cNvPr id="71685" name="Text Box 4"/>
          <p:cNvSpPr txBox="1">
            <a:spLocks noChangeArrowheads="1"/>
          </p:cNvSpPr>
          <p:nvPr/>
        </p:nvSpPr>
        <p:spPr bwMode="auto">
          <a:xfrm>
            <a:off x="5915025" y="260350"/>
            <a:ext cx="3228975" cy="577850"/>
          </a:xfrm>
          <a:prstGeom prst="rect">
            <a:avLst/>
          </a:prstGeom>
          <a:solidFill>
            <a:srgbClr val="FFCC99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   So far gates have been </a:t>
            </a:r>
          </a:p>
          <a:p>
            <a:pPr>
              <a:lnSpc>
                <a:spcPct val="70000"/>
              </a:lnSpc>
              <a:buFont typeface="Wingdings" pitchFamily="2" charset="2"/>
              <a:buNone/>
            </a:pPr>
            <a:r>
              <a:rPr lang="en-US" sz="2000">
                <a:latin typeface="Arial" pitchFamily="34" charset="0"/>
                <a:cs typeface="Arial" pitchFamily="34" charset="0"/>
              </a:rPr>
              <a:t>   very abstract!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D58CE81-834A-4600-A625-16382B1A384E}" type="slidenum">
              <a:rPr lang="en-US"/>
              <a:pPr/>
              <a:t>58</a:t>
            </a:fld>
            <a:endParaRPr lang="en-US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484188" y="138113"/>
            <a:ext cx="8229600" cy="584200"/>
          </a:xfrm>
        </p:spPr>
        <p:txBody>
          <a:bodyPr/>
          <a:lstStyle/>
          <a:p>
            <a:r>
              <a:rPr lang="en-US" sz="24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Signal Levels and Noise Margin</a:t>
            </a:r>
          </a:p>
        </p:txBody>
      </p:sp>
      <p:sp>
        <p:nvSpPr>
          <p:cNvPr id="72708" name="Text Box 3"/>
          <p:cNvSpPr txBox="1">
            <a:spLocks noChangeArrowheads="1"/>
          </p:cNvSpPr>
          <p:nvPr/>
        </p:nvSpPr>
        <p:spPr bwMode="auto">
          <a:xfrm>
            <a:off x="519113" y="687388"/>
            <a:ext cx="6640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Standard TTL Output and Inputs Voltage Levels</a:t>
            </a:r>
          </a:p>
        </p:txBody>
      </p:sp>
      <p:sp>
        <p:nvSpPr>
          <p:cNvPr id="72709" name="Text Box 4"/>
          <p:cNvSpPr txBox="1">
            <a:spLocks noChangeArrowheads="1"/>
          </p:cNvSpPr>
          <p:nvPr/>
        </p:nvSpPr>
        <p:spPr bwMode="auto">
          <a:xfrm>
            <a:off x="3919538" y="4559300"/>
            <a:ext cx="12287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 Logic Level</a:t>
            </a:r>
          </a:p>
        </p:txBody>
      </p:sp>
      <p:sp>
        <p:nvSpPr>
          <p:cNvPr id="72710" name="Text Box 5"/>
          <p:cNvSpPr txBox="1">
            <a:spLocks noChangeArrowheads="1"/>
          </p:cNvSpPr>
          <p:nvPr/>
        </p:nvSpPr>
        <p:spPr bwMode="auto">
          <a:xfrm>
            <a:off x="712788" y="3141663"/>
            <a:ext cx="165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Guaranteed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Output</a:t>
            </a:r>
            <a:r>
              <a:rPr lang="en-US" sz="18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Levels</a:t>
            </a:r>
          </a:p>
        </p:txBody>
      </p:sp>
      <p:sp>
        <p:nvSpPr>
          <p:cNvPr id="72711" name="Text Box 6"/>
          <p:cNvSpPr txBox="1">
            <a:spLocks noChangeArrowheads="1"/>
          </p:cNvSpPr>
          <p:nvPr/>
        </p:nvSpPr>
        <p:spPr bwMode="auto">
          <a:xfrm>
            <a:off x="6494463" y="3327400"/>
            <a:ext cx="146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Accepted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Input</a:t>
            </a:r>
            <a:r>
              <a:rPr lang="en-US" sz="1800" b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Levels</a:t>
            </a:r>
          </a:p>
        </p:txBody>
      </p:sp>
      <p:sp>
        <p:nvSpPr>
          <p:cNvPr id="72712" name="AutoShape 7"/>
          <p:cNvSpPr>
            <a:spLocks noChangeArrowheads="1"/>
          </p:cNvSpPr>
          <p:nvPr/>
        </p:nvSpPr>
        <p:spPr bwMode="auto">
          <a:xfrm>
            <a:off x="4752975" y="4125913"/>
            <a:ext cx="223838" cy="355600"/>
          </a:xfrm>
          <a:prstGeom prst="upArrow">
            <a:avLst>
              <a:gd name="adj1" fmla="val 50000"/>
              <a:gd name="adj2" fmla="val 39716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2713" name="Text Box 8"/>
          <p:cNvSpPr txBox="1">
            <a:spLocks noChangeArrowheads="1"/>
          </p:cNvSpPr>
          <p:nvPr/>
        </p:nvSpPr>
        <p:spPr bwMode="auto">
          <a:xfrm>
            <a:off x="6775450" y="4002088"/>
            <a:ext cx="153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0-Level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Noise Margin</a:t>
            </a:r>
          </a:p>
        </p:txBody>
      </p:sp>
      <p:sp>
        <p:nvSpPr>
          <p:cNvPr id="72714" name="AutoShape 9"/>
          <p:cNvSpPr>
            <a:spLocks noChangeArrowheads="1"/>
          </p:cNvSpPr>
          <p:nvPr/>
        </p:nvSpPr>
        <p:spPr bwMode="auto">
          <a:xfrm>
            <a:off x="4816475" y="2816225"/>
            <a:ext cx="212725" cy="365125"/>
          </a:xfrm>
          <a:prstGeom prst="downArrow">
            <a:avLst>
              <a:gd name="adj1" fmla="val 50000"/>
              <a:gd name="adj2" fmla="val 42910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en-US" sz="1800" b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715" name="Text Box 10"/>
          <p:cNvSpPr txBox="1">
            <a:spLocks noChangeArrowheads="1"/>
          </p:cNvSpPr>
          <p:nvPr/>
        </p:nvSpPr>
        <p:spPr bwMode="auto">
          <a:xfrm>
            <a:off x="6810375" y="2441575"/>
            <a:ext cx="153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1-Level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Noise Margin</a:t>
            </a:r>
          </a:p>
        </p:txBody>
      </p:sp>
      <p:sp>
        <p:nvSpPr>
          <p:cNvPr id="72716" name="Text Box 11"/>
          <p:cNvSpPr txBox="1">
            <a:spLocks noChangeArrowheads="1"/>
          </p:cNvSpPr>
          <p:nvPr/>
        </p:nvSpPr>
        <p:spPr bwMode="auto">
          <a:xfrm>
            <a:off x="3941763" y="3532188"/>
            <a:ext cx="1212850" cy="366712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Forbidden</a:t>
            </a:r>
          </a:p>
        </p:txBody>
      </p:sp>
      <p:sp>
        <p:nvSpPr>
          <p:cNvPr id="72717" name="Line 12"/>
          <p:cNvSpPr>
            <a:spLocks noChangeShapeType="1"/>
          </p:cNvSpPr>
          <p:nvPr/>
        </p:nvSpPr>
        <p:spPr bwMode="auto">
          <a:xfrm>
            <a:off x="3827463" y="1847850"/>
            <a:ext cx="1547812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18" name="Text Box 13"/>
          <p:cNvSpPr txBox="1">
            <a:spLocks noChangeArrowheads="1"/>
          </p:cNvSpPr>
          <p:nvPr/>
        </p:nvSpPr>
        <p:spPr bwMode="auto">
          <a:xfrm>
            <a:off x="5394325" y="1655763"/>
            <a:ext cx="658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5.0 V</a:t>
            </a:r>
          </a:p>
        </p:txBody>
      </p:sp>
      <p:sp>
        <p:nvSpPr>
          <p:cNvPr id="72719" name="Text Box 14"/>
          <p:cNvSpPr txBox="1">
            <a:spLocks noChangeArrowheads="1"/>
          </p:cNvSpPr>
          <p:nvPr/>
        </p:nvSpPr>
        <p:spPr bwMode="auto">
          <a:xfrm>
            <a:off x="3198813" y="1620838"/>
            <a:ext cx="56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Vcc</a:t>
            </a:r>
          </a:p>
        </p:txBody>
      </p:sp>
      <p:pic>
        <p:nvPicPr>
          <p:cNvPr id="72720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3875" y="5492750"/>
            <a:ext cx="30702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21" name="Text Box 16"/>
          <p:cNvSpPr txBox="1">
            <a:spLocks noChangeArrowheads="1"/>
          </p:cNvSpPr>
          <p:nvPr/>
        </p:nvSpPr>
        <p:spPr bwMode="auto">
          <a:xfrm>
            <a:off x="3910013" y="4591050"/>
            <a:ext cx="12287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 Logic Level</a:t>
            </a:r>
          </a:p>
        </p:txBody>
      </p:sp>
      <p:sp>
        <p:nvSpPr>
          <p:cNvPr id="72722" name="Text Box 17"/>
          <p:cNvSpPr txBox="1">
            <a:spLocks noChangeArrowheads="1"/>
          </p:cNvSpPr>
          <p:nvPr/>
        </p:nvSpPr>
        <p:spPr bwMode="auto">
          <a:xfrm>
            <a:off x="3870325" y="2068513"/>
            <a:ext cx="12287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Logic Level</a:t>
            </a:r>
          </a:p>
        </p:txBody>
      </p:sp>
      <p:grpSp>
        <p:nvGrpSpPr>
          <p:cNvPr id="72723" name="Group 18"/>
          <p:cNvGrpSpPr>
            <a:grpSpLocks/>
          </p:cNvGrpSpPr>
          <p:nvPr/>
        </p:nvGrpSpPr>
        <p:grpSpPr bwMode="auto">
          <a:xfrm>
            <a:off x="2778125" y="2073275"/>
            <a:ext cx="3559175" cy="3094038"/>
            <a:chOff x="1769" y="1383"/>
            <a:chExt cx="2223" cy="1872"/>
          </a:xfrm>
        </p:grpSpPr>
        <p:pic>
          <p:nvPicPr>
            <p:cNvPr id="72737" name="Picture 1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9" y="1383"/>
              <a:ext cx="2223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738" name="Text Box 20"/>
            <p:cNvSpPr txBox="1">
              <a:spLocks noChangeArrowheads="1"/>
            </p:cNvSpPr>
            <p:nvPr/>
          </p:nvSpPr>
          <p:spPr bwMode="auto">
            <a:xfrm>
              <a:off x="2483" y="2136"/>
              <a:ext cx="790" cy="388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Forbidden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Region</a:t>
              </a:r>
            </a:p>
          </p:txBody>
        </p:sp>
      </p:grpSp>
      <p:sp>
        <p:nvSpPr>
          <p:cNvPr id="72724" name="Text Box 21"/>
          <p:cNvSpPr txBox="1">
            <a:spLocks noChangeArrowheads="1"/>
          </p:cNvSpPr>
          <p:nvPr/>
        </p:nvSpPr>
        <p:spPr bwMode="auto">
          <a:xfrm>
            <a:off x="3930650" y="4549775"/>
            <a:ext cx="12287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400" b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0 Logic Level</a:t>
            </a:r>
          </a:p>
        </p:txBody>
      </p:sp>
      <p:sp>
        <p:nvSpPr>
          <p:cNvPr id="72725" name="Text Box 22"/>
          <p:cNvSpPr txBox="1">
            <a:spLocks noChangeArrowheads="1"/>
          </p:cNvSpPr>
          <p:nvPr/>
        </p:nvSpPr>
        <p:spPr bwMode="auto">
          <a:xfrm>
            <a:off x="3932238" y="2068513"/>
            <a:ext cx="1228725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Logic Level</a:t>
            </a:r>
          </a:p>
        </p:txBody>
      </p:sp>
      <p:sp>
        <p:nvSpPr>
          <p:cNvPr id="72726" name="AutoShape 23"/>
          <p:cNvSpPr>
            <a:spLocks noChangeArrowheads="1"/>
          </p:cNvSpPr>
          <p:nvPr/>
        </p:nvSpPr>
        <p:spPr bwMode="auto">
          <a:xfrm>
            <a:off x="4733925" y="2846388"/>
            <a:ext cx="212725" cy="314325"/>
          </a:xfrm>
          <a:prstGeom prst="downArrow">
            <a:avLst>
              <a:gd name="adj1" fmla="val 50000"/>
              <a:gd name="adj2" fmla="val 3694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endParaRPr lang="en-US" sz="1800" b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727" name="AutoShape 24"/>
          <p:cNvSpPr>
            <a:spLocks noChangeArrowheads="1"/>
          </p:cNvSpPr>
          <p:nvPr/>
        </p:nvSpPr>
        <p:spPr bwMode="auto">
          <a:xfrm>
            <a:off x="4743450" y="4116388"/>
            <a:ext cx="223838" cy="355600"/>
          </a:xfrm>
          <a:prstGeom prst="upArrow">
            <a:avLst>
              <a:gd name="adj1" fmla="val 50000"/>
              <a:gd name="adj2" fmla="val 39716"/>
            </a:avLst>
          </a:prstGeom>
          <a:solidFill>
            <a:srgbClr val="0066FF"/>
          </a:solidFill>
          <a:ln w="9525">
            <a:solidFill>
              <a:srgbClr val="0066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2728" name="Line 25"/>
          <p:cNvSpPr>
            <a:spLocks noChangeShapeType="1"/>
          </p:cNvSpPr>
          <p:nvPr/>
        </p:nvSpPr>
        <p:spPr bwMode="auto">
          <a:xfrm flipH="1">
            <a:off x="4960938" y="2944813"/>
            <a:ext cx="177641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29" name="Line 26"/>
          <p:cNvSpPr>
            <a:spLocks noChangeShapeType="1"/>
          </p:cNvSpPr>
          <p:nvPr/>
        </p:nvSpPr>
        <p:spPr bwMode="auto">
          <a:xfrm flipH="1">
            <a:off x="4940300" y="4346575"/>
            <a:ext cx="1776413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30" name="Line 27"/>
          <p:cNvSpPr>
            <a:spLocks noChangeShapeType="1"/>
          </p:cNvSpPr>
          <p:nvPr/>
        </p:nvSpPr>
        <p:spPr bwMode="auto">
          <a:xfrm>
            <a:off x="5648325" y="3292475"/>
            <a:ext cx="854075" cy="323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31" name="Line 28"/>
          <p:cNvSpPr>
            <a:spLocks noChangeShapeType="1"/>
          </p:cNvSpPr>
          <p:nvPr/>
        </p:nvSpPr>
        <p:spPr bwMode="auto">
          <a:xfrm flipH="1">
            <a:off x="5689600" y="3616325"/>
            <a:ext cx="803275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32" name="Line 29"/>
          <p:cNvSpPr>
            <a:spLocks noChangeShapeType="1"/>
          </p:cNvSpPr>
          <p:nvPr/>
        </p:nvSpPr>
        <p:spPr bwMode="auto">
          <a:xfrm flipH="1">
            <a:off x="4521200" y="5749925"/>
            <a:ext cx="122238" cy="163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33" name="Line 30"/>
          <p:cNvSpPr>
            <a:spLocks noChangeShapeType="1"/>
          </p:cNvSpPr>
          <p:nvPr/>
        </p:nvSpPr>
        <p:spPr bwMode="auto">
          <a:xfrm flipH="1">
            <a:off x="4449763" y="5738813"/>
            <a:ext cx="122237" cy="163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34" name="Line 31"/>
          <p:cNvSpPr>
            <a:spLocks noChangeShapeType="1"/>
          </p:cNvSpPr>
          <p:nvPr/>
        </p:nvSpPr>
        <p:spPr bwMode="auto">
          <a:xfrm flipV="1">
            <a:off x="2366963" y="2925763"/>
            <a:ext cx="457200" cy="498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35" name="Line 32"/>
          <p:cNvSpPr>
            <a:spLocks noChangeShapeType="1"/>
          </p:cNvSpPr>
          <p:nvPr/>
        </p:nvSpPr>
        <p:spPr bwMode="auto">
          <a:xfrm>
            <a:off x="2366963" y="3424238"/>
            <a:ext cx="609600" cy="873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36" name="Line 33"/>
          <p:cNvSpPr>
            <a:spLocks noChangeShapeType="1"/>
          </p:cNvSpPr>
          <p:nvPr/>
        </p:nvSpPr>
        <p:spPr bwMode="auto">
          <a:xfrm>
            <a:off x="4537075" y="1527175"/>
            <a:ext cx="0" cy="49196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04A8E77-FD21-4D70-83F1-4D4BC640C369}" type="slidenum">
              <a:rPr lang="en-US"/>
              <a:pPr/>
              <a:t>59</a:t>
            </a:fld>
            <a:endParaRPr lang="en-US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138113"/>
            <a:ext cx="8815387" cy="1020762"/>
          </a:xfrm>
        </p:spPr>
        <p:txBody>
          <a:bodyPr/>
          <a:lstStyle/>
          <a:p>
            <a:r>
              <a:rPr lang="en-US" sz="28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Propagation Delay</a:t>
            </a:r>
            <a:br>
              <a:rPr lang="en-US" sz="28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Signals take a finite time to </a:t>
            </a:r>
            <a:r>
              <a:rPr lang="en-US" sz="24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propagate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through a logic gate</a:t>
            </a: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1763"/>
            <a:ext cx="5253038" cy="5456237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Propagation delay (t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pd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 is the time for a change in the input of a gate to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propagate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to the output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Delay is usually measured between the 50% levels of the signal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High-to-low (t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PHL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 and low-to-high (t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PLH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 output signal changes may have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different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propagation delays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We take t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pd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to represent the worst case, i.e.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pd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max {t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PHL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, t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PLH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Note: Here High-to-low (HL) and low-to-high (LH) transitions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refer  to the change at the output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      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not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 the input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373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800" y="2065338"/>
            <a:ext cx="401320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1763" y="1387475"/>
            <a:ext cx="1333500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5" name="Text Box 6"/>
          <p:cNvSpPr txBox="1">
            <a:spLocks noChangeArrowheads="1"/>
          </p:cNvSpPr>
          <p:nvPr/>
        </p:nvSpPr>
        <p:spPr bwMode="auto">
          <a:xfrm>
            <a:off x="5118100" y="5145088"/>
            <a:ext cx="2368550" cy="1027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 </a:t>
            </a:r>
            <a:r>
              <a:rPr lang="en-US" sz="1800" b="0" baseline="-250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PHL</a:t>
            </a: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= Propagation </a:t>
            </a:r>
          </a:p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Time from high to low</a:t>
            </a:r>
          </a:p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Output</a:t>
            </a:r>
            <a:endParaRPr lang="en-US" sz="1800" b="0" baseline="-2500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736" name="Line 7"/>
          <p:cNvSpPr>
            <a:spLocks noChangeShapeType="1"/>
          </p:cNvSpPr>
          <p:nvPr/>
        </p:nvSpPr>
        <p:spPr bwMode="auto">
          <a:xfrm>
            <a:off x="6732588" y="3657600"/>
            <a:ext cx="3175" cy="1349375"/>
          </a:xfrm>
          <a:prstGeom prst="line">
            <a:avLst/>
          </a:prstGeom>
          <a:noFill/>
          <a:ln w="1588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37" name="Line 8"/>
          <p:cNvSpPr>
            <a:spLocks noChangeShapeType="1"/>
          </p:cNvSpPr>
          <p:nvPr/>
        </p:nvSpPr>
        <p:spPr bwMode="auto">
          <a:xfrm flipH="1">
            <a:off x="6437313" y="2765425"/>
            <a:ext cx="12700" cy="2205038"/>
          </a:xfrm>
          <a:prstGeom prst="line">
            <a:avLst/>
          </a:prstGeom>
          <a:noFill/>
          <a:ln w="1588">
            <a:solidFill>
              <a:srgbClr val="6600CC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38" name="Line 9"/>
          <p:cNvSpPr>
            <a:spLocks noChangeShapeType="1"/>
          </p:cNvSpPr>
          <p:nvPr/>
        </p:nvSpPr>
        <p:spPr bwMode="auto">
          <a:xfrm flipV="1">
            <a:off x="5356225" y="4848225"/>
            <a:ext cx="1233488" cy="392113"/>
          </a:xfrm>
          <a:prstGeom prst="line">
            <a:avLst/>
          </a:prstGeom>
          <a:noFill/>
          <a:ln w="1588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E890389-D4B3-4AB7-A078-2F1B8AE1504B}" type="slidenum">
              <a:rPr lang="en-US"/>
              <a:pPr/>
              <a:t>6</a:t>
            </a:fld>
            <a:endParaRPr lang="en-US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7388" y="1336675"/>
            <a:ext cx="8456612" cy="2901950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Examples:</a:t>
            </a:r>
          </a:p>
          <a:p>
            <a:pPr marL="454025" lvl="1" indent="0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           is read “Y is equal to A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B”</a:t>
            </a:r>
          </a:p>
          <a:p>
            <a:pPr marL="454025" lvl="1" indent="0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	     (Y is True when </a:t>
            </a:r>
            <a:r>
              <a:rPr lang="en-US" sz="24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Both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 &amp; B are True)</a:t>
            </a:r>
          </a:p>
          <a:p>
            <a:pPr marL="454025" lvl="1" indent="0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           is read “z is equal to x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y”</a:t>
            </a:r>
          </a:p>
          <a:p>
            <a:pPr marL="454025" lvl="1" indent="0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	     (Y is True when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either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 are True)</a:t>
            </a:r>
          </a:p>
          <a:p>
            <a:pPr marL="454025" lvl="1" indent="0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           is read “X is equal to </a:t>
            </a:r>
            <a:r>
              <a:rPr lang="en-US" sz="240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A”</a:t>
            </a:r>
          </a:p>
          <a:p>
            <a:pPr marL="454025" lvl="1" indent="0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                 (Y is True when A is </a:t>
            </a:r>
            <a:r>
              <a:rPr lang="en-US" sz="240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True) 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title"/>
          </p:nvPr>
        </p:nvSpPr>
        <p:spPr>
          <a:xfrm>
            <a:off x="576263" y="404813"/>
            <a:ext cx="7772400" cy="674687"/>
          </a:xfrm>
        </p:spPr>
        <p:txBody>
          <a:bodyPr/>
          <a:lstStyle/>
          <a:p>
            <a:r>
              <a:rPr lang="en-US" b="0" smtClean="0"/>
              <a:t>Notation Examples- Logical </a:t>
            </a:r>
            <a:r>
              <a:rPr lang="en-US" smtClean="0"/>
              <a:t>Operators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254000" y="4343400"/>
            <a:ext cx="88900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rgbClr val="009999"/>
              </a:buClr>
              <a:buFont typeface="Wingdings" pitchFamily="2" charset="2"/>
              <a:buNone/>
            </a:pP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Note that both the “.” (dot) and the “+” operators also have mathematical functions of multiplication and addition, respectively</a:t>
            </a:r>
            <a:endParaRPr lang="en-US" sz="28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1803400" y="1922463"/>
            <a:ext cx="2079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7" name="Rectangle 6"/>
          <p:cNvSpPr>
            <a:spLocks noChangeArrowheads="1"/>
          </p:cNvSpPr>
          <p:nvPr/>
        </p:nvSpPr>
        <p:spPr bwMode="auto">
          <a:xfrm>
            <a:off x="2541588" y="1962150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2093913" y="1962150"/>
            <a:ext cx="257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1455738" y="1962150"/>
            <a:ext cx="2365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0" name="Rectangle 9"/>
          <p:cNvSpPr>
            <a:spLocks noChangeArrowheads="1"/>
          </p:cNvSpPr>
          <p:nvPr/>
        </p:nvSpPr>
        <p:spPr bwMode="auto">
          <a:xfrm>
            <a:off x="2403475" y="1946275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0731" name="Group 10"/>
          <p:cNvGrpSpPr>
            <a:grpSpLocks/>
          </p:cNvGrpSpPr>
          <p:nvPr/>
        </p:nvGrpSpPr>
        <p:grpSpPr bwMode="auto">
          <a:xfrm>
            <a:off x="1471613" y="2555875"/>
            <a:ext cx="1257300" cy="984250"/>
            <a:chOff x="957" y="1524"/>
            <a:chExt cx="792" cy="620"/>
          </a:xfrm>
        </p:grpSpPr>
        <p:sp>
          <p:nvSpPr>
            <p:cNvPr id="30738" name="Rectangle 11"/>
            <p:cNvSpPr>
              <a:spLocks noChangeArrowheads="1"/>
            </p:cNvSpPr>
            <p:nvPr/>
          </p:nvSpPr>
          <p:spPr bwMode="auto">
            <a:xfrm>
              <a:off x="1624" y="1549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y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39" name="Rectangle 12"/>
            <p:cNvSpPr>
              <a:spLocks noChangeArrowheads="1"/>
            </p:cNvSpPr>
            <p:nvPr/>
          </p:nvSpPr>
          <p:spPr bwMode="auto">
            <a:xfrm>
              <a:off x="1294" y="1549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x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40" name="Rectangle 13"/>
            <p:cNvSpPr>
              <a:spLocks noChangeArrowheads="1"/>
            </p:cNvSpPr>
            <p:nvPr/>
          </p:nvSpPr>
          <p:spPr bwMode="auto">
            <a:xfrm>
              <a:off x="957" y="154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z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41" name="Rectangle 14"/>
            <p:cNvSpPr>
              <a:spLocks noChangeArrowheads="1"/>
            </p:cNvSpPr>
            <p:nvPr/>
          </p:nvSpPr>
          <p:spPr bwMode="auto">
            <a:xfrm>
              <a:off x="1451" y="1553"/>
              <a:ext cx="13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+</a:t>
              </a:r>
              <a:endParaRPr lang="en-US" sz="240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42" name="Rectangle 15"/>
            <p:cNvSpPr>
              <a:spLocks noChangeArrowheads="1"/>
            </p:cNvSpPr>
            <p:nvPr/>
          </p:nvSpPr>
          <p:spPr bwMode="auto">
            <a:xfrm>
              <a:off x="1115" y="1524"/>
              <a:ext cx="13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=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0743" name="Group 16"/>
            <p:cNvGrpSpPr>
              <a:grpSpLocks/>
            </p:cNvGrpSpPr>
            <p:nvPr/>
          </p:nvGrpSpPr>
          <p:grpSpPr bwMode="auto">
            <a:xfrm>
              <a:off x="1375" y="1875"/>
              <a:ext cx="162" cy="269"/>
              <a:chOff x="1375" y="1875"/>
              <a:chExt cx="162" cy="269"/>
            </a:xfrm>
          </p:grpSpPr>
          <p:sp>
            <p:nvSpPr>
              <p:cNvPr id="30746" name="Line 17"/>
              <p:cNvSpPr>
                <a:spLocks noChangeShapeType="1"/>
              </p:cNvSpPr>
              <p:nvPr/>
            </p:nvSpPr>
            <p:spPr bwMode="auto">
              <a:xfrm>
                <a:off x="1378" y="1884"/>
                <a:ext cx="157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747" name="Rectangle 18"/>
              <p:cNvSpPr>
                <a:spLocks noChangeArrowheads="1"/>
              </p:cNvSpPr>
              <p:nvPr/>
            </p:nvSpPr>
            <p:spPr bwMode="auto">
              <a:xfrm>
                <a:off x="1375" y="1875"/>
                <a:ext cx="162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280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A</a:t>
                </a:r>
                <a:endParaRPr lang="en-US" sz="2400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744" name="Rectangle 19"/>
            <p:cNvSpPr>
              <a:spLocks noChangeArrowheads="1"/>
            </p:cNvSpPr>
            <p:nvPr/>
          </p:nvSpPr>
          <p:spPr bwMode="auto">
            <a:xfrm>
              <a:off x="968" y="1875"/>
              <a:ext cx="1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X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45" name="Rectangle 20"/>
            <p:cNvSpPr>
              <a:spLocks noChangeArrowheads="1"/>
            </p:cNvSpPr>
            <p:nvPr/>
          </p:nvSpPr>
          <p:spPr bwMode="auto">
            <a:xfrm>
              <a:off x="1193" y="1850"/>
              <a:ext cx="131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800" b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=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0732" name="Line 21"/>
          <p:cNvSpPr>
            <a:spLocks noChangeShapeType="1"/>
          </p:cNvSpPr>
          <p:nvPr/>
        </p:nvSpPr>
        <p:spPr bwMode="auto">
          <a:xfrm flipH="1">
            <a:off x="2430463" y="1503363"/>
            <a:ext cx="695325" cy="5794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Text Box 22"/>
          <p:cNvSpPr txBox="1">
            <a:spLocks noChangeArrowheads="1"/>
          </p:cNvSpPr>
          <p:nvPr/>
        </p:nvSpPr>
        <p:spPr bwMode="auto">
          <a:xfrm>
            <a:off x="3136900" y="1287463"/>
            <a:ext cx="5635625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If no ambiguity is caused, we may omit the dot: </a:t>
            </a:r>
            <a:r>
              <a:rPr lang="en-US" sz="1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Y = AB</a:t>
            </a:r>
          </a:p>
        </p:txBody>
      </p:sp>
      <p:pic>
        <p:nvPicPr>
          <p:cNvPr id="30734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3988" y="3043238"/>
            <a:ext cx="119856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5" name="Text Box 25"/>
          <p:cNvSpPr txBox="1">
            <a:spLocks noChangeArrowheads="1"/>
          </p:cNvSpPr>
          <p:nvPr/>
        </p:nvSpPr>
        <p:spPr bwMode="auto">
          <a:xfrm>
            <a:off x="0" y="1792288"/>
            <a:ext cx="13652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Product,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Intersection</a:t>
            </a:r>
          </a:p>
        </p:txBody>
      </p:sp>
      <p:sp>
        <p:nvSpPr>
          <p:cNvPr id="30736" name="Text Box 26"/>
          <p:cNvSpPr txBox="1">
            <a:spLocks noChangeArrowheads="1"/>
          </p:cNvSpPr>
          <p:nvPr/>
        </p:nvSpPr>
        <p:spPr bwMode="auto">
          <a:xfrm>
            <a:off x="49213" y="2590800"/>
            <a:ext cx="7810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Sum,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Union</a:t>
            </a:r>
          </a:p>
        </p:txBody>
      </p:sp>
      <p:sp>
        <p:nvSpPr>
          <p:cNvPr id="30737" name="Text Box 27"/>
          <p:cNvSpPr txBox="1">
            <a:spLocks noChangeArrowheads="1"/>
          </p:cNvSpPr>
          <p:nvPr/>
        </p:nvSpPr>
        <p:spPr bwMode="auto">
          <a:xfrm>
            <a:off x="76200" y="3346450"/>
            <a:ext cx="17843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Negation,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Complementing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9CACE1B7-9727-491F-ACD8-A084AF4DC667}" type="slidenum">
              <a:rPr lang="en-US"/>
              <a:pPr/>
              <a:t>60</a:t>
            </a:fld>
            <a:endParaRPr lang="en-US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411163" y="231775"/>
            <a:ext cx="8229600" cy="876300"/>
          </a:xfrm>
        </p:spPr>
        <p:txBody>
          <a:bodyPr/>
          <a:lstStyle/>
          <a:p>
            <a:r>
              <a:rPr lang="en-US" sz="2400" smtClean="0">
                <a:solidFill>
                  <a:srgbClr val="A50021"/>
                </a:solidFill>
              </a:rPr>
              <a:t>Fan-Out: How many inputs a gate output can drive?</a:t>
            </a:r>
            <a:r>
              <a:rPr lang="en-US" sz="2400" smtClean="0"/>
              <a:t> </a:t>
            </a:r>
            <a:br>
              <a:rPr lang="en-US" sz="2400" smtClean="0"/>
            </a:br>
            <a:r>
              <a:rPr lang="en-US" sz="2400" smtClean="0">
                <a:solidFill>
                  <a:schemeClr val="hlink"/>
                </a:solidFill>
              </a:rPr>
              <a:t>TTL</a:t>
            </a:r>
            <a:r>
              <a:rPr lang="en-US" sz="2400" smtClean="0"/>
              <a:t>* Example: Based on </a:t>
            </a:r>
            <a:r>
              <a:rPr lang="en-US" sz="2400" smtClean="0">
                <a:solidFill>
                  <a:srgbClr val="3333FF"/>
                </a:solidFill>
              </a:rPr>
              <a:t>current drive requirements</a:t>
            </a:r>
          </a:p>
        </p:txBody>
      </p:sp>
      <p:pic>
        <p:nvPicPr>
          <p:cNvPr id="7475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263" y="2222500"/>
            <a:ext cx="2133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Text Box 4"/>
          <p:cNvSpPr txBox="1">
            <a:spLocks noChangeArrowheads="1"/>
          </p:cNvSpPr>
          <p:nvPr/>
        </p:nvSpPr>
        <p:spPr bwMode="auto">
          <a:xfrm>
            <a:off x="6542088" y="22844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4758" name="Line 5"/>
          <p:cNvSpPr>
            <a:spLocks noChangeShapeType="1"/>
          </p:cNvSpPr>
          <p:nvPr/>
        </p:nvSpPr>
        <p:spPr bwMode="auto">
          <a:xfrm>
            <a:off x="6596063" y="2870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59" name="Text Box 6"/>
          <p:cNvSpPr txBox="1">
            <a:spLocks noChangeArrowheads="1"/>
          </p:cNvSpPr>
          <p:nvPr/>
        </p:nvSpPr>
        <p:spPr bwMode="auto">
          <a:xfrm>
            <a:off x="4967288" y="2890838"/>
            <a:ext cx="1928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40 </a:t>
            </a:r>
            <a:r>
              <a:rPr lang="en-US" sz="1800" b="0">
                <a:solidFill>
                  <a:srgbClr val="FF0000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498475" y="4344988"/>
            <a:ext cx="2765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At Logic Level 0 (Low):</a:t>
            </a:r>
          </a:p>
        </p:txBody>
      </p:sp>
      <p:pic>
        <p:nvPicPr>
          <p:cNvPr id="7476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3" y="2222500"/>
            <a:ext cx="2133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2" name="Line 12"/>
          <p:cNvSpPr>
            <a:spLocks noChangeShapeType="1"/>
          </p:cNvSpPr>
          <p:nvPr/>
        </p:nvSpPr>
        <p:spPr bwMode="auto">
          <a:xfrm>
            <a:off x="2455863" y="2692400"/>
            <a:ext cx="426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763" name="Text Box 13"/>
          <p:cNvSpPr txBox="1">
            <a:spLocks noChangeArrowheads="1"/>
          </p:cNvSpPr>
          <p:nvPr/>
        </p:nvSpPr>
        <p:spPr bwMode="auto">
          <a:xfrm>
            <a:off x="466725" y="1395413"/>
            <a:ext cx="2822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 Logic Level 1 (High):</a:t>
            </a:r>
          </a:p>
        </p:txBody>
      </p:sp>
      <p:sp>
        <p:nvSpPr>
          <p:cNvPr id="74764" name="Text Box 14"/>
          <p:cNvSpPr txBox="1">
            <a:spLocks noChangeArrowheads="1"/>
          </p:cNvSpPr>
          <p:nvPr/>
        </p:nvSpPr>
        <p:spPr bwMode="auto">
          <a:xfrm>
            <a:off x="2133600" y="22971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4765" name="Line 15"/>
          <p:cNvSpPr>
            <a:spLocks noChangeShapeType="1"/>
          </p:cNvSpPr>
          <p:nvPr/>
        </p:nvSpPr>
        <p:spPr bwMode="auto">
          <a:xfrm>
            <a:off x="1920875" y="29083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6" name="Text Box 16"/>
          <p:cNvSpPr txBox="1">
            <a:spLocks noChangeArrowheads="1"/>
          </p:cNvSpPr>
          <p:nvPr/>
        </p:nvSpPr>
        <p:spPr bwMode="auto">
          <a:xfrm>
            <a:off x="2019300" y="2890838"/>
            <a:ext cx="912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400 </a:t>
            </a:r>
            <a:r>
              <a:rPr lang="en-US" sz="1800" b="0">
                <a:solidFill>
                  <a:srgbClr val="FF0000"/>
                </a:solidFill>
                <a:latin typeface="Symbol" pitchFamily="18" charset="2"/>
                <a:cs typeface="Arial" pitchFamily="34" charset="0"/>
              </a:rPr>
              <a:t>m</a:t>
            </a:r>
            <a:r>
              <a:rPr lang="en-US" sz="18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</a:p>
        </p:txBody>
      </p:sp>
      <p:pic>
        <p:nvPicPr>
          <p:cNvPr id="74767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263" y="4914900"/>
            <a:ext cx="2133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68" name="Text Box 19"/>
          <p:cNvSpPr txBox="1">
            <a:spLocks noChangeArrowheads="1"/>
          </p:cNvSpPr>
          <p:nvPr/>
        </p:nvSpPr>
        <p:spPr bwMode="auto">
          <a:xfrm>
            <a:off x="6542088" y="49768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74769" name="Line 20"/>
          <p:cNvSpPr>
            <a:spLocks noChangeShapeType="1"/>
          </p:cNvSpPr>
          <p:nvPr/>
        </p:nvSpPr>
        <p:spPr bwMode="auto">
          <a:xfrm>
            <a:off x="6596063" y="5562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4770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63" y="4914900"/>
            <a:ext cx="2133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71" name="Line 22"/>
          <p:cNvSpPr>
            <a:spLocks noChangeShapeType="1"/>
          </p:cNvSpPr>
          <p:nvPr/>
        </p:nvSpPr>
        <p:spPr bwMode="auto">
          <a:xfrm>
            <a:off x="2455863" y="5384800"/>
            <a:ext cx="426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772" name="Text Box 23"/>
          <p:cNvSpPr txBox="1">
            <a:spLocks noChangeArrowheads="1"/>
          </p:cNvSpPr>
          <p:nvPr/>
        </p:nvSpPr>
        <p:spPr bwMode="auto">
          <a:xfrm>
            <a:off x="2133600" y="49895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74773" name="Line 24"/>
          <p:cNvSpPr>
            <a:spLocks noChangeShapeType="1"/>
          </p:cNvSpPr>
          <p:nvPr/>
        </p:nvSpPr>
        <p:spPr bwMode="auto">
          <a:xfrm>
            <a:off x="1920875" y="5549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774" name="Text Box 25"/>
          <p:cNvSpPr txBox="1">
            <a:spLocks noChangeArrowheads="1"/>
          </p:cNvSpPr>
          <p:nvPr/>
        </p:nvSpPr>
        <p:spPr bwMode="auto">
          <a:xfrm>
            <a:off x="2147888" y="5611813"/>
            <a:ext cx="844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16 mA</a:t>
            </a:r>
          </a:p>
        </p:txBody>
      </p:sp>
      <p:sp>
        <p:nvSpPr>
          <p:cNvPr id="74775" name="Text Box 26"/>
          <p:cNvSpPr txBox="1">
            <a:spLocks noChangeArrowheads="1"/>
          </p:cNvSpPr>
          <p:nvPr/>
        </p:nvSpPr>
        <p:spPr bwMode="auto">
          <a:xfrm>
            <a:off x="5827713" y="5613400"/>
            <a:ext cx="908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1.6 mA</a:t>
            </a:r>
          </a:p>
        </p:txBody>
      </p:sp>
      <p:sp>
        <p:nvSpPr>
          <p:cNvPr id="74776" name="Text Box 27"/>
          <p:cNvSpPr txBox="1">
            <a:spLocks noChangeArrowheads="1"/>
          </p:cNvSpPr>
          <p:nvPr/>
        </p:nvSpPr>
        <p:spPr bwMode="auto">
          <a:xfrm>
            <a:off x="1982788" y="3605213"/>
            <a:ext cx="86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Output</a:t>
            </a:r>
          </a:p>
        </p:txBody>
      </p:sp>
      <p:sp>
        <p:nvSpPr>
          <p:cNvPr id="74777" name="Text Box 28"/>
          <p:cNvSpPr txBox="1">
            <a:spLocks noChangeArrowheads="1"/>
          </p:cNvSpPr>
          <p:nvPr/>
        </p:nvSpPr>
        <p:spPr bwMode="auto">
          <a:xfrm>
            <a:off x="6237288" y="3605213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Input</a:t>
            </a:r>
          </a:p>
        </p:txBody>
      </p:sp>
      <p:sp>
        <p:nvSpPr>
          <p:cNvPr id="74778" name="Text Box 30"/>
          <p:cNvSpPr txBox="1">
            <a:spLocks noChangeArrowheads="1"/>
          </p:cNvSpPr>
          <p:nvPr/>
        </p:nvSpPr>
        <p:spPr bwMode="auto">
          <a:xfrm>
            <a:off x="7481888" y="3030538"/>
            <a:ext cx="288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</a:t>
            </a:r>
          </a:p>
        </p:txBody>
      </p:sp>
      <p:sp>
        <p:nvSpPr>
          <p:cNvPr id="74779" name="Text Box 31"/>
          <p:cNvSpPr txBox="1">
            <a:spLocks noChangeArrowheads="1"/>
          </p:cNvSpPr>
          <p:nvPr/>
        </p:nvSpPr>
        <p:spPr bwMode="auto">
          <a:xfrm>
            <a:off x="7672388" y="5735638"/>
            <a:ext cx="288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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</a:t>
            </a:r>
          </a:p>
        </p:txBody>
      </p:sp>
      <p:sp>
        <p:nvSpPr>
          <p:cNvPr id="74780" name="Text Box 32"/>
          <p:cNvSpPr txBox="1">
            <a:spLocks noChangeArrowheads="1"/>
          </p:cNvSpPr>
          <p:nvPr/>
        </p:nvSpPr>
        <p:spPr bwMode="auto">
          <a:xfrm>
            <a:off x="3116263" y="3027363"/>
            <a:ext cx="2767012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Fan-out] </a:t>
            </a:r>
            <a:r>
              <a:rPr lang="en-US" b="0" baseline="-25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Logic 1</a:t>
            </a:r>
            <a:r>
              <a:rPr lang="en-US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?</a:t>
            </a:r>
          </a:p>
        </p:txBody>
      </p:sp>
      <p:sp>
        <p:nvSpPr>
          <p:cNvPr id="74781" name="Text Box 33"/>
          <p:cNvSpPr txBox="1">
            <a:spLocks noChangeArrowheads="1"/>
          </p:cNvSpPr>
          <p:nvPr/>
        </p:nvSpPr>
        <p:spPr bwMode="auto">
          <a:xfrm>
            <a:off x="3136900" y="5675313"/>
            <a:ext cx="2767013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Fan-out] </a:t>
            </a:r>
            <a:r>
              <a:rPr lang="en-US" b="0" baseline="-2500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Logic 0</a:t>
            </a:r>
            <a:r>
              <a:rPr lang="en-US" b="0">
                <a:solidFill>
                  <a:srgbClr val="6666FF"/>
                </a:solidFill>
                <a:latin typeface="Arial" pitchFamily="34" charset="0"/>
                <a:cs typeface="Arial" pitchFamily="34" charset="0"/>
              </a:rPr>
              <a:t> = ?</a:t>
            </a:r>
          </a:p>
        </p:txBody>
      </p:sp>
      <p:sp>
        <p:nvSpPr>
          <p:cNvPr id="74782" name="Text Box 34"/>
          <p:cNvSpPr txBox="1">
            <a:spLocks noChangeArrowheads="1"/>
          </p:cNvSpPr>
          <p:nvPr/>
        </p:nvSpPr>
        <p:spPr bwMode="auto">
          <a:xfrm>
            <a:off x="2544763" y="6369050"/>
            <a:ext cx="6599237" cy="488950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>
                <a:latin typeface="Arial" pitchFamily="34" charset="0"/>
                <a:cs typeface="Arial" pitchFamily="34" charset="0"/>
              </a:rPr>
              <a:t>Should Take the </a:t>
            </a:r>
            <a:r>
              <a:rPr lang="en-US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minimum</a:t>
            </a:r>
            <a:r>
              <a:rPr lang="en-US" b="0">
                <a:latin typeface="Arial" pitchFamily="34" charset="0"/>
                <a:cs typeface="Arial" pitchFamily="34" charset="0"/>
              </a:rPr>
              <a:t> of the two values</a:t>
            </a:r>
          </a:p>
        </p:txBody>
      </p:sp>
      <p:sp>
        <p:nvSpPr>
          <p:cNvPr id="74783" name="Text Box 35"/>
          <p:cNvSpPr txBox="1">
            <a:spLocks noChangeArrowheads="1"/>
          </p:cNvSpPr>
          <p:nvPr/>
        </p:nvSpPr>
        <p:spPr bwMode="auto">
          <a:xfrm>
            <a:off x="5146675" y="1301750"/>
            <a:ext cx="3417888" cy="762000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b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Transistor Transistor Logic: </a:t>
            </a:r>
          </a:p>
          <a:p>
            <a:pPr>
              <a:buFontTx/>
              <a:buNone/>
            </a:pPr>
            <a:r>
              <a:rPr lang="en-US" sz="2000" b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 A Family of Logic Circuits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B79B3CB-D215-4FE7-8258-44CB95CAAB3B}" type="slidenum">
              <a:rPr lang="en-US"/>
              <a:pPr/>
              <a:t>61</a:t>
            </a:fld>
            <a:endParaRPr lang="en-US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pPr lvl="1"/>
            <a:r>
              <a:rPr lang="en-US" b="1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b="1" baseline="-20000" smtClean="0">
                <a:latin typeface="Arial" pitchFamily="34" charset="0"/>
                <a:cs typeface="Arial" pitchFamily="34" charset="0"/>
              </a:rPr>
              <a:t>pd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 for a CMOS NAND gate depended on the number of standard loads (</a:t>
            </a:r>
            <a:r>
              <a:rPr lang="en-US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SL)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it drives:</a:t>
            </a:r>
          </a:p>
          <a:p>
            <a:pPr lvl="1">
              <a:buFontTx/>
              <a:buNone/>
            </a:pPr>
            <a:r>
              <a:rPr lang="en-US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sz="3200" baseline="-20000" smtClean="0">
                <a:latin typeface="Arial" pitchFamily="34" charset="0"/>
                <a:cs typeface="Arial" pitchFamily="34" charset="0"/>
              </a:rPr>
              <a:t>pd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 = [0.07 + 0.021 </a:t>
            </a:r>
            <a:r>
              <a:rPr lang="en-US" sz="3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SL</a:t>
            </a:r>
            <a:r>
              <a:rPr lang="en-US" sz="3200" smtClean="0">
                <a:latin typeface="Arial" pitchFamily="34" charset="0"/>
                <a:cs typeface="Arial" pitchFamily="34" charset="0"/>
              </a:rPr>
              <a:t>] ns</a:t>
            </a:r>
            <a:endParaRPr lang="en-US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b="1" smtClean="0">
                <a:latin typeface="Arial" pitchFamily="34" charset="0"/>
                <a:cs typeface="Arial" pitchFamily="34" charset="0"/>
              </a:rPr>
              <a:t>Larger values of SL makes the gate </a:t>
            </a:r>
            <a:r>
              <a:rPr lang="en-US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slower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, and this limits the fan-out</a:t>
            </a:r>
          </a:p>
          <a:p>
            <a:pPr lvl="1">
              <a:buFontTx/>
              <a:buNone/>
            </a:pPr>
            <a:endParaRPr lang="en-US" sz="800" b="1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b="1" smtClean="0">
                <a:latin typeface="Arial" pitchFamily="34" charset="0"/>
                <a:cs typeface="Arial" pitchFamily="34" charset="0"/>
              </a:rPr>
              <a:t>What is the fanout if t</a:t>
            </a:r>
            <a:r>
              <a:rPr lang="en-US" b="1" baseline="-25000" smtClean="0">
                <a:latin typeface="Arial" pitchFamily="34" charset="0"/>
                <a:cs typeface="Arial" pitchFamily="34" charset="0"/>
              </a:rPr>
              <a:t>pd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max allowed is 0.3 ns? </a:t>
            </a:r>
          </a:p>
          <a:p>
            <a:pPr lvl="2">
              <a:buFont typeface="Wingdings" pitchFamily="2" charset="2"/>
              <a:buNone/>
            </a:pP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SL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</a:t>
            </a:r>
            <a:r>
              <a:rPr lang="en-US" sz="28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 (0.3 – 0.07)/.021 , SL max = 10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0" y="5032375"/>
            <a:ext cx="8994775" cy="18256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Char char="•"/>
              <a:tabLst>
                <a:tab pos="347663" algn="l"/>
              </a:tabLst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If max Fan-out is exceeded, we either:</a:t>
            </a:r>
          </a:p>
          <a:p>
            <a:pPr>
              <a:spcBef>
                <a:spcPct val="0"/>
              </a:spcBef>
              <a:buFontTx/>
              <a:buNone/>
              <a:tabLst>
                <a:tab pos="347663" algn="l"/>
              </a:tabLst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- Split the gate into multiple gates each driving fewer loads</a:t>
            </a:r>
          </a:p>
          <a:p>
            <a:pPr>
              <a:spcBef>
                <a:spcPct val="0"/>
              </a:spcBef>
              <a:buFontTx/>
              <a:buNone/>
              <a:tabLst>
                <a:tab pos="347663" algn="l"/>
              </a:tabLst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- Replace the gate with a driver (buffer) gate especially designed 	to drive the required number of loads while still meeting t</a:t>
            </a:r>
            <a:r>
              <a:rPr lang="en-US" sz="2400" b="0" baseline="-2500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pd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	specifications</a:t>
            </a: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384175" y="198438"/>
            <a:ext cx="857726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rgbClr val="A50021"/>
                </a:solidFill>
                <a:latin typeface="Helvetica" pitchFamily="34" charset="0"/>
              </a:rPr>
              <a:t>Fan-Out: How many inputs a gate output can drive?</a:t>
            </a:r>
            <a:r>
              <a:rPr lang="en-US" sz="2400">
                <a:solidFill>
                  <a:schemeClr val="tx1"/>
                </a:solidFill>
                <a:latin typeface="Helvetica" pitchFamily="34" charset="0"/>
              </a:rPr>
              <a:t> </a:t>
            </a:r>
            <a:br>
              <a:rPr lang="en-US" sz="2400">
                <a:solidFill>
                  <a:schemeClr val="tx1"/>
                </a:solidFill>
                <a:latin typeface="Helvetica" pitchFamily="34" charset="0"/>
              </a:rPr>
            </a:br>
            <a:r>
              <a:rPr lang="en-US" sz="2400">
                <a:solidFill>
                  <a:schemeClr val="hlink"/>
                </a:solidFill>
                <a:latin typeface="Helvetica" pitchFamily="34" charset="0"/>
              </a:rPr>
              <a:t>CMOS</a:t>
            </a:r>
            <a:r>
              <a:rPr lang="en-US" sz="2400">
                <a:solidFill>
                  <a:schemeClr val="tx1"/>
                </a:solidFill>
                <a:latin typeface="Helvetica" pitchFamily="34" charset="0"/>
              </a:rPr>
              <a:t>* Example: Limited by increased </a:t>
            </a:r>
            <a:r>
              <a:rPr lang="en-US" sz="2400">
                <a:solidFill>
                  <a:srgbClr val="CC3300"/>
                </a:solidFill>
                <a:latin typeface="Helvetica" pitchFamily="34" charset="0"/>
              </a:rPr>
              <a:t>propagation times</a:t>
            </a:r>
            <a:r>
              <a:rPr lang="en-US" sz="2400">
                <a:solidFill>
                  <a:schemeClr val="tx1"/>
                </a:solidFill>
                <a:latin typeface="Helvetica" pitchFamily="34" charset="0"/>
              </a:rPr>
              <a:t> </a:t>
            </a:r>
          </a:p>
        </p:txBody>
      </p:sp>
      <p:sp>
        <p:nvSpPr>
          <p:cNvPr id="75782" name="Text Box 7"/>
          <p:cNvSpPr txBox="1">
            <a:spLocks noChangeArrowheads="1"/>
          </p:cNvSpPr>
          <p:nvPr/>
        </p:nvSpPr>
        <p:spPr bwMode="auto">
          <a:xfrm>
            <a:off x="5380038" y="2287588"/>
            <a:ext cx="3763962" cy="546100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130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Complementary Metal Oxide Semiconductor</a:t>
            </a:r>
          </a:p>
          <a:p>
            <a:pPr>
              <a:buFontTx/>
              <a:buNone/>
            </a:pPr>
            <a:r>
              <a:rPr lang="en-US" sz="140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 Another Family of Logic Circuits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32817A5-593C-4182-84F5-B573B7E888EF}" type="slidenum">
              <a:rPr lang="en-US"/>
              <a:pPr/>
              <a:t>62</a:t>
            </a:fld>
            <a:endParaRPr lang="en-US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12850"/>
            <a:ext cx="9144000" cy="5386388"/>
          </a:xfrm>
        </p:spPr>
        <p:txBody>
          <a:bodyPr/>
          <a:lstStyle/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Fan-in = Number of gate inputs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Limited by gate speed (gate propagation delay) considerations </a:t>
            </a:r>
            <a:r>
              <a:rPr lang="en-US" sz="2400" b="1" smtClean="0">
                <a:solidFill>
                  <a:schemeClr val="hlin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(larger fan-in </a:t>
            </a:r>
            <a:r>
              <a:rPr lang="en-US" sz="2400" b="1" smtClean="0">
                <a:solidFill>
                  <a:schemeClr val="hlin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solidFill>
                  <a:schemeClr val="hlink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slower gate)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If max Fan-in is exceeded, we may split a gate to multiple gates to satisfy the max allowed number of inputs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Here we utilize the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Associativity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 property of the logic operator e.g. A.B.C = (A.B) . (C) 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Careful if operator is </a:t>
            </a:r>
            <a:r>
              <a:rPr lang="en-US" sz="24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not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 associative 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Example: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AND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ING 7 inputs with a max gate fan-in of 4: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title"/>
          </p:nvPr>
        </p:nvSpPr>
        <p:spPr>
          <a:xfrm>
            <a:off x="231775" y="334963"/>
            <a:ext cx="8032750" cy="679450"/>
          </a:xfrm>
          <a:noFill/>
        </p:spPr>
        <p:txBody>
          <a:bodyPr/>
          <a:lstStyle/>
          <a:p>
            <a:r>
              <a:rPr lang="en-US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Fan-in of a Logic Gate</a:t>
            </a:r>
            <a:endParaRPr lang="en-US" b="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805" name="Text Box 10"/>
          <p:cNvSpPr txBox="1">
            <a:spLocks noChangeArrowheads="1"/>
          </p:cNvSpPr>
          <p:nvPr/>
        </p:nvSpPr>
        <p:spPr bwMode="auto">
          <a:xfrm>
            <a:off x="4922838" y="5308600"/>
            <a:ext cx="37274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7 input AND Using only 4-input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AND gates (Gate fan-in of 4)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Problems: - More Delay!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	    - Higher Gate count</a:t>
            </a:r>
          </a:p>
        </p:txBody>
      </p:sp>
      <p:sp>
        <p:nvSpPr>
          <p:cNvPr id="76806" name="Text Box 11"/>
          <p:cNvSpPr txBox="1">
            <a:spLocks noChangeArrowheads="1"/>
          </p:cNvSpPr>
          <p:nvPr/>
        </p:nvSpPr>
        <p:spPr bwMode="auto">
          <a:xfrm>
            <a:off x="4899025" y="6507163"/>
            <a:ext cx="3824288" cy="3508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700">
                <a:solidFill>
                  <a:srgbClr val="66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 </a:t>
            </a:r>
            <a:r>
              <a:rPr lang="en-US" sz="17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Utilizing the AND associatively</a:t>
            </a:r>
          </a:p>
        </p:txBody>
      </p:sp>
      <p:pic>
        <p:nvPicPr>
          <p:cNvPr id="7680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8413" y="5584825"/>
            <a:ext cx="2779712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8" name="Text Box 14"/>
          <p:cNvSpPr txBox="1">
            <a:spLocks noChangeArrowheads="1"/>
          </p:cNvSpPr>
          <p:nvPr/>
        </p:nvSpPr>
        <p:spPr bwMode="auto">
          <a:xfrm>
            <a:off x="892175" y="5454650"/>
            <a:ext cx="312738" cy="107156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A</a:t>
            </a:r>
          </a:p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B</a:t>
            </a:r>
          </a:p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C</a:t>
            </a:r>
          </a:p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D</a:t>
            </a:r>
          </a:p>
        </p:txBody>
      </p:sp>
      <p:sp>
        <p:nvSpPr>
          <p:cNvPr id="76809" name="Text Box 15"/>
          <p:cNvSpPr txBox="1">
            <a:spLocks noChangeArrowheads="1"/>
          </p:cNvSpPr>
          <p:nvPr/>
        </p:nvSpPr>
        <p:spPr bwMode="auto">
          <a:xfrm>
            <a:off x="2278063" y="6042025"/>
            <a:ext cx="322262" cy="8159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E</a:t>
            </a:r>
          </a:p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F</a:t>
            </a:r>
          </a:p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C36C5BB-76F7-4A6C-A57E-9907BB750F41}" type="slidenum">
              <a:rPr lang="en-US"/>
              <a:pPr/>
              <a:t>63</a:t>
            </a:fld>
            <a:endParaRPr lang="en-US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487363"/>
            <a:ext cx="7772400" cy="603250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Hi-Impedance (Tri-state) Outputs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144000" cy="57340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Logic gates introduced thus far: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Have </a:t>
            </a:r>
            <a:r>
              <a:rPr lang="en-US" sz="2400" smtClean="0">
                <a:solidFill>
                  <a:srgbClr val="6600CC"/>
                </a:solidFill>
              </a:rPr>
              <a:t>only either 1 or 0</a:t>
            </a:r>
            <a:r>
              <a:rPr lang="en-US" sz="2400" smtClean="0"/>
              <a:t> output values (2 states)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Their </a:t>
            </a:r>
            <a:r>
              <a:rPr lang="en-US" sz="2400" smtClean="0">
                <a:solidFill>
                  <a:srgbClr val="6600CC"/>
                </a:solidFill>
              </a:rPr>
              <a:t>outputs </a:t>
            </a:r>
            <a:r>
              <a:rPr lang="en-US" sz="2400" u="sng" smtClean="0">
                <a:solidFill>
                  <a:srgbClr val="6600CC"/>
                </a:solidFill>
              </a:rPr>
              <a:t>cannot</a:t>
            </a:r>
            <a:r>
              <a:rPr lang="en-US" sz="2400" smtClean="0">
                <a:solidFill>
                  <a:srgbClr val="6600CC"/>
                </a:solidFill>
              </a:rPr>
              <a:t> be connected together</a:t>
            </a:r>
            <a:r>
              <a:rPr lang="en-US" sz="2400" smtClean="0"/>
              <a:t> (could lead to a short circuit)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Can send signals </a:t>
            </a:r>
            <a:r>
              <a:rPr lang="en-US" sz="2400" smtClean="0">
                <a:solidFill>
                  <a:srgbClr val="6600CC"/>
                </a:solidFill>
              </a:rPr>
              <a:t>only in one direction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Tri-state logic adds a third logic value- </a:t>
            </a:r>
            <a:r>
              <a:rPr lang="en-US" sz="2800" smtClean="0">
                <a:solidFill>
                  <a:schemeClr val="tx2"/>
                </a:solidFill>
              </a:rPr>
              <a:t>Hi-Impedance</a:t>
            </a:r>
            <a:r>
              <a:rPr lang="en-US" sz="2800" smtClean="0"/>
              <a:t>     </a:t>
            </a:r>
            <a:r>
              <a:rPr lang="en-US" sz="2800" smtClean="0">
                <a:solidFill>
                  <a:schemeClr val="tx2"/>
                </a:solidFill>
              </a:rPr>
              <a:t>(Hi-Z)</a:t>
            </a:r>
            <a:r>
              <a:rPr lang="en-US" sz="2800" smtClean="0"/>
              <a:t> </a:t>
            </a:r>
            <a:r>
              <a:rPr lang="en-US" sz="2800" smtClean="0">
                <a:sym typeface="Wingdings" pitchFamily="2" charset="2"/>
              </a:rPr>
              <a:t> so now</a:t>
            </a:r>
            <a:r>
              <a:rPr lang="en-US" sz="2800" smtClean="0"/>
              <a:t> three states: </a:t>
            </a:r>
            <a:r>
              <a:rPr lang="en-US" sz="2800" smtClean="0">
                <a:solidFill>
                  <a:srgbClr val="3333FF"/>
                </a:solidFill>
              </a:rPr>
              <a:t>0</a:t>
            </a:r>
            <a:r>
              <a:rPr lang="en-US" sz="2800" smtClean="0"/>
              <a:t>, </a:t>
            </a:r>
            <a:r>
              <a:rPr lang="en-US" sz="2800" smtClean="0">
                <a:solidFill>
                  <a:srgbClr val="FF0000"/>
                </a:solidFill>
              </a:rPr>
              <a:t>1</a:t>
            </a:r>
            <a:r>
              <a:rPr lang="en-US" sz="2800" smtClean="0"/>
              <a:t>, and </a:t>
            </a:r>
            <a:r>
              <a:rPr lang="en-US" sz="2800" smtClean="0">
                <a:solidFill>
                  <a:schemeClr val="tx2"/>
                </a:solidFill>
              </a:rPr>
              <a:t>Hi-Z</a:t>
            </a:r>
            <a:r>
              <a:rPr lang="en-US" sz="2800" smtClean="0"/>
              <a:t> on the outputs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 presence of a Hi-Z state makes the gate output behave quite differently from the description given above: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“1 or 0” </a:t>
            </a:r>
            <a:r>
              <a:rPr lang="en-US" sz="2400" smtClean="0">
                <a:sym typeface="Wingdings" pitchFamily="2" charset="2"/>
              </a:rPr>
              <a:t></a:t>
            </a:r>
            <a:r>
              <a:rPr lang="en-US" sz="2400" smtClean="0"/>
              <a:t> </a:t>
            </a:r>
            <a:r>
              <a:rPr lang="en-US" sz="2400" smtClean="0">
                <a:solidFill>
                  <a:srgbClr val="FF0000"/>
                </a:solidFill>
              </a:rPr>
              <a:t>“1, 0, or Hi-Z”</a:t>
            </a:r>
            <a:r>
              <a:rPr lang="en-US" sz="2400" smtClean="0"/>
              <a:t>  </a:t>
            </a:r>
            <a:r>
              <a:rPr lang="en-US" sz="2400" smtClean="0">
                <a:sym typeface="Wingdings" pitchFamily="2" charset="2"/>
              </a:rPr>
              <a:t> 3 states (Tri-State)</a:t>
            </a:r>
            <a:endParaRPr lang="en-US" sz="2400" smtClean="0"/>
          </a:p>
          <a:p>
            <a:pPr lvl="1">
              <a:lnSpc>
                <a:spcPct val="90000"/>
              </a:lnSpc>
            </a:pPr>
            <a:r>
              <a:rPr lang="en-US" sz="2400" smtClean="0"/>
              <a:t>“cannot” </a:t>
            </a:r>
            <a:r>
              <a:rPr lang="en-US" sz="2400" smtClean="0">
                <a:sym typeface="Wingdings" pitchFamily="2" charset="2"/>
              </a:rPr>
              <a:t></a:t>
            </a:r>
            <a:r>
              <a:rPr lang="en-US" sz="2400" smtClean="0"/>
              <a:t> </a:t>
            </a:r>
            <a:r>
              <a:rPr lang="en-US" sz="2400" smtClean="0">
                <a:solidFill>
                  <a:srgbClr val="FF0000"/>
                </a:solidFill>
              </a:rPr>
              <a:t>“can” be connected together</a:t>
            </a:r>
            <a:r>
              <a:rPr lang="en-US" sz="2400" smtClean="0"/>
              <a:t>, provided </a:t>
            </a:r>
            <a:r>
              <a:rPr lang="en-US" sz="2400" smtClean="0">
                <a:solidFill>
                  <a:srgbClr val="FF0000"/>
                </a:solidFill>
              </a:rPr>
              <a:t>only one output</a:t>
            </a:r>
            <a:r>
              <a:rPr lang="en-US" sz="2400" smtClean="0"/>
              <a:t> drives the connection and all other outputs are at Hi-Z. 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“only one” </a:t>
            </a:r>
            <a:r>
              <a:rPr lang="en-US" sz="2400" smtClean="0">
                <a:sym typeface="Wingdings" pitchFamily="2" charset="2"/>
              </a:rPr>
              <a:t></a:t>
            </a:r>
            <a:r>
              <a:rPr lang="en-US" sz="2400" smtClean="0"/>
              <a:t> </a:t>
            </a:r>
            <a:r>
              <a:rPr lang="en-US" sz="2400" smtClean="0">
                <a:solidFill>
                  <a:srgbClr val="FF0000"/>
                </a:solidFill>
              </a:rPr>
              <a:t>“two” directions</a:t>
            </a:r>
            <a:r>
              <a:rPr lang="en-US" sz="2400" smtClean="0"/>
              <a:t> </a:t>
            </a:r>
            <a:r>
              <a:rPr lang="en-US" sz="2400" b="1" smtClean="0">
                <a:solidFill>
                  <a:srgbClr val="3333FF"/>
                </a:solidFill>
              </a:rPr>
              <a:t>(bidirectional)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6F183C43-CEBB-4C76-A2EB-0431873F30B1}" type="slidenum">
              <a:rPr lang="en-US"/>
              <a:pPr/>
              <a:t>64</a:t>
            </a:fld>
            <a:endParaRPr lang="en-US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>
          <a:xfrm>
            <a:off x="669925" y="487363"/>
            <a:ext cx="7772400" cy="603250"/>
          </a:xfrm>
        </p:spPr>
        <p:txBody>
          <a:bodyPr/>
          <a:lstStyle/>
          <a:p>
            <a:r>
              <a:rPr lang="en-US" smtClean="0"/>
              <a:t>Hi-Impedance Outputs: Background</a:t>
            </a:r>
          </a:p>
        </p:txBody>
      </p:sp>
      <p:pic>
        <p:nvPicPr>
          <p:cNvPr id="7885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270000"/>
            <a:ext cx="1566863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3113" y="1262063"/>
            <a:ext cx="1854200" cy="2568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8854" name="Text Box 5"/>
          <p:cNvSpPr txBox="1">
            <a:spLocks noChangeArrowheads="1"/>
          </p:cNvSpPr>
          <p:nvPr/>
        </p:nvSpPr>
        <p:spPr bwMode="auto">
          <a:xfrm>
            <a:off x="6610350" y="2262188"/>
            <a:ext cx="407988" cy="5794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>
                <a:sym typeface="Symbol" pitchFamily="18" charset="2"/>
              </a:rPr>
              <a:t></a:t>
            </a:r>
          </a:p>
        </p:txBody>
      </p:sp>
      <p:sp>
        <p:nvSpPr>
          <p:cNvPr id="7885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84150" y="1285875"/>
            <a:ext cx="5057775" cy="5572125"/>
          </a:xfrm>
          <a:solidFill>
            <a:srgbClr val="FFFFFF"/>
          </a:solidFill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Switching model of a typical output stage of a logic gate: </a:t>
            </a:r>
          </a:p>
          <a:p>
            <a:pPr marL="0" indent="0">
              <a:lnSpc>
                <a:spcPct val="90000"/>
              </a:lnSpc>
            </a:pPr>
            <a:r>
              <a:rPr lang="en-US" sz="2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Output = 0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: S1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open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, S0 </a:t>
            </a:r>
            <a:r>
              <a:rPr lang="en-US" sz="2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closed</a:t>
            </a:r>
          </a:p>
          <a:p>
            <a:pPr marL="0" indent="0">
              <a:lnSpc>
                <a:spcPct val="90000"/>
              </a:lnSpc>
            </a:pP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Output = 1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: S1 </a:t>
            </a:r>
            <a:r>
              <a:rPr lang="en-US" sz="22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closed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, S0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open</a:t>
            </a:r>
          </a:p>
          <a:p>
            <a:pPr marL="0" indent="0">
              <a:lnSpc>
                <a:spcPct val="90000"/>
              </a:lnSpc>
            </a:pPr>
            <a:r>
              <a:rPr lang="en-US" sz="22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Output = Hi Z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(new state): both S1 and S0 are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open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, leaving the output  </a:t>
            </a:r>
            <a:r>
              <a:rPr lang="en-US" sz="2200" u="sng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floating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(disconnected), </a:t>
            </a:r>
            <a:r>
              <a:rPr lang="en-US" sz="22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so that it can be driven by the output of another gate </a:t>
            </a:r>
          </a:p>
          <a:p>
            <a:pPr marL="0" indent="0">
              <a:lnSpc>
                <a:spcPct val="90000"/>
              </a:lnSpc>
            </a:pPr>
            <a:endParaRPr lang="en-US" sz="220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US" sz="1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If the output of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gate a (O/P =1)</a:t>
            </a:r>
            <a:r>
              <a:rPr lang="en-US" sz="1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is connected to the output of </a:t>
            </a:r>
            <a:r>
              <a:rPr lang="en-US" sz="18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gate b (O/P =0),</a:t>
            </a:r>
            <a:r>
              <a:rPr lang="en-US" sz="1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a short circuit path VDD-S1a-S0b-GND is established and the large current flowing could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damage</a:t>
            </a:r>
            <a:r>
              <a:rPr lang="en-US" sz="1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the circuit.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en-US" sz="1800" b="1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en-US" sz="1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If we ensure that one of the gates is at HiZ, </a:t>
            </a: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this risk is avoided</a:t>
            </a:r>
          </a:p>
        </p:txBody>
      </p:sp>
      <p:pic>
        <p:nvPicPr>
          <p:cNvPr id="7885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4700" y="3995738"/>
            <a:ext cx="1854200" cy="25685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8857" name="Text Box 8"/>
          <p:cNvSpPr txBox="1">
            <a:spLocks noChangeArrowheads="1"/>
          </p:cNvSpPr>
          <p:nvPr/>
        </p:nvSpPr>
        <p:spPr bwMode="auto">
          <a:xfrm>
            <a:off x="7962900" y="3459163"/>
            <a:ext cx="10223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Gate a: 1</a:t>
            </a:r>
          </a:p>
        </p:txBody>
      </p:sp>
      <p:sp>
        <p:nvSpPr>
          <p:cNvPr id="78858" name="Text Box 9"/>
          <p:cNvSpPr txBox="1">
            <a:spLocks noChangeArrowheads="1"/>
          </p:cNvSpPr>
          <p:nvPr/>
        </p:nvSpPr>
        <p:spPr bwMode="auto">
          <a:xfrm>
            <a:off x="7942263" y="6202363"/>
            <a:ext cx="10223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Gate b: 0</a:t>
            </a:r>
          </a:p>
        </p:txBody>
      </p:sp>
      <p:sp>
        <p:nvSpPr>
          <p:cNvPr id="78859" name="Line 10"/>
          <p:cNvSpPr>
            <a:spLocks noChangeShapeType="1"/>
          </p:cNvSpPr>
          <p:nvPr/>
        </p:nvSpPr>
        <p:spPr bwMode="auto">
          <a:xfrm>
            <a:off x="7974013" y="2673350"/>
            <a:ext cx="0" cy="27193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60" name="Oval 11"/>
          <p:cNvSpPr>
            <a:spLocks noChangeArrowheads="1"/>
          </p:cNvSpPr>
          <p:nvPr/>
        </p:nvSpPr>
        <p:spPr bwMode="auto">
          <a:xfrm>
            <a:off x="7570788" y="2062163"/>
            <a:ext cx="114300" cy="123825"/>
          </a:xfrm>
          <a:prstGeom prst="ellipse">
            <a:avLst/>
          </a:prstGeom>
          <a:solidFill>
            <a:srgbClr val="FF00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61" name="Oval 12"/>
          <p:cNvSpPr>
            <a:spLocks noChangeArrowheads="1"/>
          </p:cNvSpPr>
          <p:nvPr/>
        </p:nvSpPr>
        <p:spPr bwMode="auto">
          <a:xfrm>
            <a:off x="7572375" y="5756275"/>
            <a:ext cx="114300" cy="123825"/>
          </a:xfrm>
          <a:prstGeom prst="ellipse">
            <a:avLst/>
          </a:prstGeom>
          <a:solidFill>
            <a:srgbClr val="000066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8862" name="Text Box 13"/>
          <p:cNvSpPr txBox="1">
            <a:spLocks noChangeArrowheads="1"/>
          </p:cNvSpPr>
          <p:nvPr/>
        </p:nvSpPr>
        <p:spPr bwMode="auto">
          <a:xfrm>
            <a:off x="6240463" y="2713038"/>
            <a:ext cx="5334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3333FF"/>
                </a:solidFill>
              </a:rPr>
              <a:t>S0</a:t>
            </a:r>
          </a:p>
        </p:txBody>
      </p:sp>
      <p:sp>
        <p:nvSpPr>
          <p:cNvPr id="78863" name="Text Box 14"/>
          <p:cNvSpPr txBox="1">
            <a:spLocks noChangeArrowheads="1"/>
          </p:cNvSpPr>
          <p:nvPr/>
        </p:nvSpPr>
        <p:spPr bwMode="auto">
          <a:xfrm>
            <a:off x="6276975" y="1673225"/>
            <a:ext cx="5334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FF0000"/>
                </a:solidFill>
              </a:rPr>
              <a:t>S1</a:t>
            </a:r>
          </a:p>
        </p:txBody>
      </p:sp>
      <p:sp>
        <p:nvSpPr>
          <p:cNvPr id="78864" name="Text Box 15"/>
          <p:cNvSpPr txBox="1">
            <a:spLocks noChangeArrowheads="1"/>
          </p:cNvSpPr>
          <p:nvPr/>
        </p:nvSpPr>
        <p:spPr bwMode="auto">
          <a:xfrm>
            <a:off x="5097463" y="3932238"/>
            <a:ext cx="1962150" cy="14922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Connecting the </a:t>
            </a:r>
          </a:p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outputs of 2 </a:t>
            </a:r>
          </a:p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circuits </a:t>
            </a:r>
          </a:p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together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B20899C-DDFE-48EB-9783-541C3784F08E}" type="slidenum">
              <a:rPr lang="en-US"/>
              <a:pPr/>
              <a:t>65</a:t>
            </a:fld>
            <a:endParaRPr lang="en-US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428625"/>
            <a:ext cx="7772400" cy="742950"/>
          </a:xfrm>
        </p:spPr>
        <p:txBody>
          <a:bodyPr/>
          <a:lstStyle/>
          <a:p>
            <a:r>
              <a:rPr lang="en-US" sz="2800" smtClean="0"/>
              <a:t>The one-directional 3-State (Tri-state) Buffer</a:t>
            </a:r>
          </a:p>
        </p:txBody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36663"/>
            <a:ext cx="5545138" cy="52752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For the symbol and truth table:          - IN is the 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data input,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- and 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the </a:t>
            </a:r>
            <a:r>
              <a:rPr lang="en-US" sz="240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control</a:t>
            </a:r>
            <a:r>
              <a:rPr lang="en-US" sz="2400" u="sng" smtClean="0">
                <a:latin typeface="Arial" pitchFamily="34" charset="0"/>
                <a:cs typeface="Arial" pitchFamily="34" charset="0"/>
              </a:rPr>
              <a:t> input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For EN = 0, regardless of the value on IN (denoted by X i.e. don’t care), the output value is  Hi-Z.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For EN = 1, Normal buffer operation: </a:t>
            </a: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OUT = IN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Variations: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buffer can be inverting, i.e. OUT = #IN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Control input, EN, can have the opposite effect by addition of “bubble” (#EN)</a:t>
            </a:r>
          </a:p>
        </p:txBody>
      </p:sp>
      <p:grpSp>
        <p:nvGrpSpPr>
          <p:cNvPr id="79877" name="Group 4"/>
          <p:cNvGrpSpPr>
            <a:grpSpLocks/>
          </p:cNvGrpSpPr>
          <p:nvPr/>
        </p:nvGrpSpPr>
        <p:grpSpPr bwMode="auto">
          <a:xfrm>
            <a:off x="5486400" y="1803400"/>
            <a:ext cx="2978150" cy="1346200"/>
            <a:chOff x="3456" y="912"/>
            <a:chExt cx="1876" cy="848"/>
          </a:xfrm>
        </p:grpSpPr>
        <p:sp>
          <p:nvSpPr>
            <p:cNvPr id="80022" name="Freeform 5"/>
            <p:cNvSpPr>
              <a:spLocks/>
            </p:cNvSpPr>
            <p:nvPr/>
          </p:nvSpPr>
          <p:spPr bwMode="auto">
            <a:xfrm>
              <a:off x="4101" y="912"/>
              <a:ext cx="23" cy="599"/>
            </a:xfrm>
            <a:custGeom>
              <a:avLst/>
              <a:gdLst>
                <a:gd name="T0" fmla="*/ 0 w 23"/>
                <a:gd name="T1" fmla="*/ 587 h 599"/>
                <a:gd name="T2" fmla="*/ 0 w 23"/>
                <a:gd name="T3" fmla="*/ 591 h 599"/>
                <a:gd name="T4" fmla="*/ 4 w 23"/>
                <a:gd name="T5" fmla="*/ 595 h 599"/>
                <a:gd name="T6" fmla="*/ 8 w 23"/>
                <a:gd name="T7" fmla="*/ 599 h 599"/>
                <a:gd name="T8" fmla="*/ 16 w 23"/>
                <a:gd name="T9" fmla="*/ 599 h 599"/>
                <a:gd name="T10" fmla="*/ 20 w 23"/>
                <a:gd name="T11" fmla="*/ 595 h 599"/>
                <a:gd name="T12" fmla="*/ 23 w 23"/>
                <a:gd name="T13" fmla="*/ 591 h 599"/>
                <a:gd name="T14" fmla="*/ 23 w 23"/>
                <a:gd name="T15" fmla="*/ 8 h 599"/>
                <a:gd name="T16" fmla="*/ 20 w 23"/>
                <a:gd name="T17" fmla="*/ 4 h 599"/>
                <a:gd name="T18" fmla="*/ 16 w 23"/>
                <a:gd name="T19" fmla="*/ 0 h 599"/>
                <a:gd name="T20" fmla="*/ 8 w 23"/>
                <a:gd name="T21" fmla="*/ 0 h 599"/>
                <a:gd name="T22" fmla="*/ 4 w 23"/>
                <a:gd name="T23" fmla="*/ 4 h 599"/>
                <a:gd name="T24" fmla="*/ 0 w 23"/>
                <a:gd name="T25" fmla="*/ 8 h 599"/>
                <a:gd name="T26" fmla="*/ 0 w 23"/>
                <a:gd name="T27" fmla="*/ 12 h 599"/>
                <a:gd name="T28" fmla="*/ 0 w 23"/>
                <a:gd name="T29" fmla="*/ 587 h 5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599"/>
                <a:gd name="T47" fmla="*/ 23 w 23"/>
                <a:gd name="T48" fmla="*/ 599 h 5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599">
                  <a:moveTo>
                    <a:pt x="0" y="587"/>
                  </a:moveTo>
                  <a:lnTo>
                    <a:pt x="0" y="591"/>
                  </a:lnTo>
                  <a:lnTo>
                    <a:pt x="4" y="595"/>
                  </a:lnTo>
                  <a:lnTo>
                    <a:pt x="8" y="599"/>
                  </a:lnTo>
                  <a:lnTo>
                    <a:pt x="16" y="599"/>
                  </a:lnTo>
                  <a:lnTo>
                    <a:pt x="20" y="595"/>
                  </a:lnTo>
                  <a:lnTo>
                    <a:pt x="23" y="591"/>
                  </a:lnTo>
                  <a:lnTo>
                    <a:pt x="23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5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3" name="Freeform 6"/>
            <p:cNvSpPr>
              <a:spLocks/>
            </p:cNvSpPr>
            <p:nvPr/>
          </p:nvSpPr>
          <p:spPr bwMode="auto">
            <a:xfrm>
              <a:off x="4117" y="925"/>
              <a:ext cx="520" cy="311"/>
            </a:xfrm>
            <a:custGeom>
              <a:avLst/>
              <a:gdLst>
                <a:gd name="T0" fmla="*/ 503 w 520"/>
                <a:gd name="T1" fmla="*/ 309 h 311"/>
                <a:gd name="T2" fmla="*/ 505 w 520"/>
                <a:gd name="T3" fmla="*/ 311 h 311"/>
                <a:gd name="T4" fmla="*/ 513 w 520"/>
                <a:gd name="T5" fmla="*/ 311 h 311"/>
                <a:gd name="T6" fmla="*/ 516 w 520"/>
                <a:gd name="T7" fmla="*/ 307 h 311"/>
                <a:gd name="T8" fmla="*/ 520 w 520"/>
                <a:gd name="T9" fmla="*/ 304 h 311"/>
                <a:gd name="T10" fmla="*/ 520 w 520"/>
                <a:gd name="T11" fmla="*/ 296 h 311"/>
                <a:gd name="T12" fmla="*/ 516 w 520"/>
                <a:gd name="T13" fmla="*/ 292 h 311"/>
                <a:gd name="T14" fmla="*/ 514 w 520"/>
                <a:gd name="T15" fmla="*/ 290 h 311"/>
                <a:gd name="T16" fmla="*/ 17 w 520"/>
                <a:gd name="T17" fmla="*/ 2 h 311"/>
                <a:gd name="T18" fmla="*/ 15 w 520"/>
                <a:gd name="T19" fmla="*/ 0 h 311"/>
                <a:gd name="T20" fmla="*/ 7 w 520"/>
                <a:gd name="T21" fmla="*/ 0 h 311"/>
                <a:gd name="T22" fmla="*/ 4 w 520"/>
                <a:gd name="T23" fmla="*/ 4 h 311"/>
                <a:gd name="T24" fmla="*/ 0 w 520"/>
                <a:gd name="T25" fmla="*/ 8 h 311"/>
                <a:gd name="T26" fmla="*/ 0 w 520"/>
                <a:gd name="T27" fmla="*/ 16 h 311"/>
                <a:gd name="T28" fmla="*/ 4 w 520"/>
                <a:gd name="T29" fmla="*/ 20 h 311"/>
                <a:gd name="T30" fmla="*/ 5 w 520"/>
                <a:gd name="T31" fmla="*/ 22 h 311"/>
                <a:gd name="T32" fmla="*/ 503 w 520"/>
                <a:gd name="T33" fmla="*/ 309 h 3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0"/>
                <a:gd name="T52" fmla="*/ 0 h 311"/>
                <a:gd name="T53" fmla="*/ 520 w 520"/>
                <a:gd name="T54" fmla="*/ 311 h 3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0" h="311">
                  <a:moveTo>
                    <a:pt x="503" y="309"/>
                  </a:moveTo>
                  <a:lnTo>
                    <a:pt x="505" y="311"/>
                  </a:lnTo>
                  <a:lnTo>
                    <a:pt x="513" y="311"/>
                  </a:lnTo>
                  <a:lnTo>
                    <a:pt x="516" y="307"/>
                  </a:lnTo>
                  <a:lnTo>
                    <a:pt x="520" y="304"/>
                  </a:lnTo>
                  <a:lnTo>
                    <a:pt x="520" y="296"/>
                  </a:lnTo>
                  <a:lnTo>
                    <a:pt x="516" y="292"/>
                  </a:lnTo>
                  <a:lnTo>
                    <a:pt x="514" y="290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5" y="22"/>
                  </a:lnTo>
                  <a:lnTo>
                    <a:pt x="503" y="3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4" name="Freeform 7"/>
            <p:cNvSpPr>
              <a:spLocks/>
            </p:cNvSpPr>
            <p:nvPr/>
          </p:nvSpPr>
          <p:spPr bwMode="auto">
            <a:xfrm>
              <a:off x="4113" y="1213"/>
              <a:ext cx="522" cy="311"/>
            </a:xfrm>
            <a:custGeom>
              <a:avLst/>
              <a:gdLst>
                <a:gd name="T0" fmla="*/ 517 w 522"/>
                <a:gd name="T1" fmla="*/ 21 h 311"/>
                <a:gd name="T2" fmla="*/ 520 w 522"/>
                <a:gd name="T3" fmla="*/ 18 h 311"/>
                <a:gd name="T4" fmla="*/ 522 w 522"/>
                <a:gd name="T5" fmla="*/ 16 h 311"/>
                <a:gd name="T6" fmla="*/ 522 w 522"/>
                <a:gd name="T7" fmla="*/ 8 h 311"/>
                <a:gd name="T8" fmla="*/ 518 w 522"/>
                <a:gd name="T9" fmla="*/ 4 h 311"/>
                <a:gd name="T10" fmla="*/ 515 w 522"/>
                <a:gd name="T11" fmla="*/ 0 h 311"/>
                <a:gd name="T12" fmla="*/ 507 w 522"/>
                <a:gd name="T13" fmla="*/ 0 h 311"/>
                <a:gd name="T14" fmla="*/ 505 w 522"/>
                <a:gd name="T15" fmla="*/ 2 h 311"/>
                <a:gd name="T16" fmla="*/ 6 w 522"/>
                <a:gd name="T17" fmla="*/ 290 h 311"/>
                <a:gd name="T18" fmla="*/ 2 w 522"/>
                <a:gd name="T19" fmla="*/ 294 h 311"/>
                <a:gd name="T20" fmla="*/ 0 w 522"/>
                <a:gd name="T21" fmla="*/ 296 h 311"/>
                <a:gd name="T22" fmla="*/ 0 w 522"/>
                <a:gd name="T23" fmla="*/ 304 h 311"/>
                <a:gd name="T24" fmla="*/ 4 w 522"/>
                <a:gd name="T25" fmla="*/ 307 h 311"/>
                <a:gd name="T26" fmla="*/ 8 w 522"/>
                <a:gd name="T27" fmla="*/ 311 h 311"/>
                <a:gd name="T28" fmla="*/ 15 w 522"/>
                <a:gd name="T29" fmla="*/ 311 h 311"/>
                <a:gd name="T30" fmla="*/ 17 w 522"/>
                <a:gd name="T31" fmla="*/ 309 h 311"/>
                <a:gd name="T32" fmla="*/ 517 w 522"/>
                <a:gd name="T33" fmla="*/ 21 h 3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2"/>
                <a:gd name="T52" fmla="*/ 0 h 311"/>
                <a:gd name="T53" fmla="*/ 522 w 522"/>
                <a:gd name="T54" fmla="*/ 311 h 3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2" h="311">
                  <a:moveTo>
                    <a:pt x="517" y="21"/>
                  </a:moveTo>
                  <a:lnTo>
                    <a:pt x="520" y="18"/>
                  </a:lnTo>
                  <a:lnTo>
                    <a:pt x="522" y="16"/>
                  </a:lnTo>
                  <a:lnTo>
                    <a:pt x="522" y="8"/>
                  </a:lnTo>
                  <a:lnTo>
                    <a:pt x="518" y="4"/>
                  </a:lnTo>
                  <a:lnTo>
                    <a:pt x="515" y="0"/>
                  </a:lnTo>
                  <a:lnTo>
                    <a:pt x="507" y="0"/>
                  </a:lnTo>
                  <a:lnTo>
                    <a:pt x="505" y="2"/>
                  </a:lnTo>
                  <a:lnTo>
                    <a:pt x="6" y="290"/>
                  </a:lnTo>
                  <a:lnTo>
                    <a:pt x="2" y="294"/>
                  </a:lnTo>
                  <a:lnTo>
                    <a:pt x="0" y="296"/>
                  </a:lnTo>
                  <a:lnTo>
                    <a:pt x="0" y="304"/>
                  </a:lnTo>
                  <a:lnTo>
                    <a:pt x="4" y="307"/>
                  </a:lnTo>
                  <a:lnTo>
                    <a:pt x="8" y="311"/>
                  </a:lnTo>
                  <a:lnTo>
                    <a:pt x="15" y="311"/>
                  </a:lnTo>
                  <a:lnTo>
                    <a:pt x="17" y="309"/>
                  </a:lnTo>
                  <a:lnTo>
                    <a:pt x="51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5" name="Freeform 8"/>
            <p:cNvSpPr>
              <a:spLocks/>
            </p:cNvSpPr>
            <p:nvPr/>
          </p:nvSpPr>
          <p:spPr bwMode="auto">
            <a:xfrm>
              <a:off x="4347" y="1363"/>
              <a:ext cx="23" cy="305"/>
            </a:xfrm>
            <a:custGeom>
              <a:avLst/>
              <a:gdLst>
                <a:gd name="T0" fmla="*/ 23 w 23"/>
                <a:gd name="T1" fmla="*/ 12 h 305"/>
                <a:gd name="T2" fmla="*/ 23 w 23"/>
                <a:gd name="T3" fmla="*/ 8 h 305"/>
                <a:gd name="T4" fmla="*/ 19 w 23"/>
                <a:gd name="T5" fmla="*/ 4 h 305"/>
                <a:gd name="T6" fmla="*/ 16 w 23"/>
                <a:gd name="T7" fmla="*/ 0 h 305"/>
                <a:gd name="T8" fmla="*/ 8 w 23"/>
                <a:gd name="T9" fmla="*/ 0 h 305"/>
                <a:gd name="T10" fmla="*/ 4 w 23"/>
                <a:gd name="T11" fmla="*/ 4 h 305"/>
                <a:gd name="T12" fmla="*/ 0 w 23"/>
                <a:gd name="T13" fmla="*/ 8 h 305"/>
                <a:gd name="T14" fmla="*/ 0 w 23"/>
                <a:gd name="T15" fmla="*/ 297 h 305"/>
                <a:gd name="T16" fmla="*/ 4 w 23"/>
                <a:gd name="T17" fmla="*/ 301 h 305"/>
                <a:gd name="T18" fmla="*/ 8 w 23"/>
                <a:gd name="T19" fmla="*/ 305 h 305"/>
                <a:gd name="T20" fmla="*/ 16 w 23"/>
                <a:gd name="T21" fmla="*/ 305 h 305"/>
                <a:gd name="T22" fmla="*/ 19 w 23"/>
                <a:gd name="T23" fmla="*/ 301 h 305"/>
                <a:gd name="T24" fmla="*/ 23 w 23"/>
                <a:gd name="T25" fmla="*/ 297 h 305"/>
                <a:gd name="T26" fmla="*/ 23 w 23"/>
                <a:gd name="T27" fmla="*/ 294 h 305"/>
                <a:gd name="T28" fmla="*/ 23 w 23"/>
                <a:gd name="T29" fmla="*/ 12 h 30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"/>
                <a:gd name="T46" fmla="*/ 0 h 305"/>
                <a:gd name="T47" fmla="*/ 23 w 23"/>
                <a:gd name="T48" fmla="*/ 305 h 30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" h="305">
                  <a:moveTo>
                    <a:pt x="23" y="12"/>
                  </a:moveTo>
                  <a:lnTo>
                    <a:pt x="23" y="8"/>
                  </a:lnTo>
                  <a:lnTo>
                    <a:pt x="19" y="4"/>
                  </a:lnTo>
                  <a:lnTo>
                    <a:pt x="16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297"/>
                  </a:lnTo>
                  <a:lnTo>
                    <a:pt x="4" y="301"/>
                  </a:lnTo>
                  <a:lnTo>
                    <a:pt x="8" y="305"/>
                  </a:lnTo>
                  <a:lnTo>
                    <a:pt x="16" y="305"/>
                  </a:lnTo>
                  <a:lnTo>
                    <a:pt x="19" y="301"/>
                  </a:lnTo>
                  <a:lnTo>
                    <a:pt x="23" y="297"/>
                  </a:lnTo>
                  <a:lnTo>
                    <a:pt x="23" y="294"/>
                  </a:lnTo>
                  <a:lnTo>
                    <a:pt x="23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6" name="Freeform 9"/>
            <p:cNvSpPr>
              <a:spLocks/>
            </p:cNvSpPr>
            <p:nvPr/>
          </p:nvSpPr>
          <p:spPr bwMode="auto">
            <a:xfrm>
              <a:off x="3873" y="1645"/>
              <a:ext cx="497" cy="23"/>
            </a:xfrm>
            <a:custGeom>
              <a:avLst/>
              <a:gdLst>
                <a:gd name="T0" fmla="*/ 486 w 497"/>
                <a:gd name="T1" fmla="*/ 23 h 23"/>
                <a:gd name="T2" fmla="*/ 490 w 497"/>
                <a:gd name="T3" fmla="*/ 23 h 23"/>
                <a:gd name="T4" fmla="*/ 493 w 497"/>
                <a:gd name="T5" fmla="*/ 19 h 23"/>
                <a:gd name="T6" fmla="*/ 497 w 497"/>
                <a:gd name="T7" fmla="*/ 15 h 23"/>
                <a:gd name="T8" fmla="*/ 497 w 497"/>
                <a:gd name="T9" fmla="*/ 8 h 23"/>
                <a:gd name="T10" fmla="*/ 493 w 497"/>
                <a:gd name="T11" fmla="*/ 4 h 23"/>
                <a:gd name="T12" fmla="*/ 490 w 497"/>
                <a:gd name="T13" fmla="*/ 0 h 23"/>
                <a:gd name="T14" fmla="*/ 7 w 497"/>
                <a:gd name="T15" fmla="*/ 0 h 23"/>
                <a:gd name="T16" fmla="*/ 4 w 497"/>
                <a:gd name="T17" fmla="*/ 4 h 23"/>
                <a:gd name="T18" fmla="*/ 0 w 497"/>
                <a:gd name="T19" fmla="*/ 8 h 23"/>
                <a:gd name="T20" fmla="*/ 0 w 497"/>
                <a:gd name="T21" fmla="*/ 15 h 23"/>
                <a:gd name="T22" fmla="*/ 4 w 497"/>
                <a:gd name="T23" fmla="*/ 19 h 23"/>
                <a:gd name="T24" fmla="*/ 7 w 497"/>
                <a:gd name="T25" fmla="*/ 23 h 23"/>
                <a:gd name="T26" fmla="*/ 11 w 497"/>
                <a:gd name="T27" fmla="*/ 23 h 23"/>
                <a:gd name="T28" fmla="*/ 486 w 497"/>
                <a:gd name="T29" fmla="*/ 23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97"/>
                <a:gd name="T46" fmla="*/ 0 h 23"/>
                <a:gd name="T47" fmla="*/ 497 w 497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97" h="23">
                  <a:moveTo>
                    <a:pt x="486" y="23"/>
                  </a:moveTo>
                  <a:lnTo>
                    <a:pt x="490" y="23"/>
                  </a:lnTo>
                  <a:lnTo>
                    <a:pt x="493" y="19"/>
                  </a:lnTo>
                  <a:lnTo>
                    <a:pt x="497" y="15"/>
                  </a:lnTo>
                  <a:lnTo>
                    <a:pt x="497" y="8"/>
                  </a:lnTo>
                  <a:lnTo>
                    <a:pt x="493" y="4"/>
                  </a:lnTo>
                  <a:lnTo>
                    <a:pt x="490" y="0"/>
                  </a:lnTo>
                  <a:lnTo>
                    <a:pt x="7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7" y="23"/>
                  </a:lnTo>
                  <a:lnTo>
                    <a:pt x="11" y="23"/>
                  </a:lnTo>
                  <a:lnTo>
                    <a:pt x="48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7" name="Freeform 10"/>
            <p:cNvSpPr>
              <a:spLocks/>
            </p:cNvSpPr>
            <p:nvPr/>
          </p:nvSpPr>
          <p:spPr bwMode="auto">
            <a:xfrm>
              <a:off x="4618" y="1213"/>
              <a:ext cx="275" cy="23"/>
            </a:xfrm>
            <a:custGeom>
              <a:avLst/>
              <a:gdLst>
                <a:gd name="T0" fmla="*/ 12 w 275"/>
                <a:gd name="T1" fmla="*/ 0 h 23"/>
                <a:gd name="T2" fmla="*/ 8 w 275"/>
                <a:gd name="T3" fmla="*/ 0 h 23"/>
                <a:gd name="T4" fmla="*/ 4 w 275"/>
                <a:gd name="T5" fmla="*/ 4 h 23"/>
                <a:gd name="T6" fmla="*/ 0 w 275"/>
                <a:gd name="T7" fmla="*/ 8 h 23"/>
                <a:gd name="T8" fmla="*/ 0 w 275"/>
                <a:gd name="T9" fmla="*/ 16 h 23"/>
                <a:gd name="T10" fmla="*/ 4 w 275"/>
                <a:gd name="T11" fmla="*/ 19 h 23"/>
                <a:gd name="T12" fmla="*/ 8 w 275"/>
                <a:gd name="T13" fmla="*/ 23 h 23"/>
                <a:gd name="T14" fmla="*/ 267 w 275"/>
                <a:gd name="T15" fmla="*/ 23 h 23"/>
                <a:gd name="T16" fmla="*/ 271 w 275"/>
                <a:gd name="T17" fmla="*/ 19 h 23"/>
                <a:gd name="T18" fmla="*/ 275 w 275"/>
                <a:gd name="T19" fmla="*/ 16 h 23"/>
                <a:gd name="T20" fmla="*/ 275 w 275"/>
                <a:gd name="T21" fmla="*/ 8 h 23"/>
                <a:gd name="T22" fmla="*/ 271 w 275"/>
                <a:gd name="T23" fmla="*/ 4 h 23"/>
                <a:gd name="T24" fmla="*/ 267 w 275"/>
                <a:gd name="T25" fmla="*/ 0 h 23"/>
                <a:gd name="T26" fmla="*/ 263 w 275"/>
                <a:gd name="T27" fmla="*/ 0 h 23"/>
                <a:gd name="T28" fmla="*/ 12 w 275"/>
                <a:gd name="T29" fmla="*/ 0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5"/>
                <a:gd name="T46" fmla="*/ 0 h 23"/>
                <a:gd name="T47" fmla="*/ 275 w 275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5" h="23">
                  <a:moveTo>
                    <a:pt x="12" y="0"/>
                  </a:move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19"/>
                  </a:lnTo>
                  <a:lnTo>
                    <a:pt x="8" y="23"/>
                  </a:lnTo>
                  <a:lnTo>
                    <a:pt x="267" y="23"/>
                  </a:lnTo>
                  <a:lnTo>
                    <a:pt x="271" y="19"/>
                  </a:lnTo>
                  <a:lnTo>
                    <a:pt x="275" y="16"/>
                  </a:lnTo>
                  <a:lnTo>
                    <a:pt x="275" y="8"/>
                  </a:lnTo>
                  <a:lnTo>
                    <a:pt x="271" y="4"/>
                  </a:lnTo>
                  <a:lnTo>
                    <a:pt x="267" y="0"/>
                  </a:lnTo>
                  <a:lnTo>
                    <a:pt x="263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8" name="Freeform 11"/>
            <p:cNvSpPr>
              <a:spLocks/>
            </p:cNvSpPr>
            <p:nvPr/>
          </p:nvSpPr>
          <p:spPr bwMode="auto">
            <a:xfrm>
              <a:off x="3861" y="1206"/>
              <a:ext cx="263" cy="23"/>
            </a:xfrm>
            <a:custGeom>
              <a:avLst/>
              <a:gdLst>
                <a:gd name="T0" fmla="*/ 252 w 263"/>
                <a:gd name="T1" fmla="*/ 23 h 23"/>
                <a:gd name="T2" fmla="*/ 256 w 263"/>
                <a:gd name="T3" fmla="*/ 23 h 23"/>
                <a:gd name="T4" fmla="*/ 260 w 263"/>
                <a:gd name="T5" fmla="*/ 19 h 23"/>
                <a:gd name="T6" fmla="*/ 263 w 263"/>
                <a:gd name="T7" fmla="*/ 15 h 23"/>
                <a:gd name="T8" fmla="*/ 263 w 263"/>
                <a:gd name="T9" fmla="*/ 7 h 23"/>
                <a:gd name="T10" fmla="*/ 260 w 263"/>
                <a:gd name="T11" fmla="*/ 3 h 23"/>
                <a:gd name="T12" fmla="*/ 256 w 263"/>
                <a:gd name="T13" fmla="*/ 0 h 23"/>
                <a:gd name="T14" fmla="*/ 8 w 263"/>
                <a:gd name="T15" fmla="*/ 0 h 23"/>
                <a:gd name="T16" fmla="*/ 4 w 263"/>
                <a:gd name="T17" fmla="*/ 3 h 23"/>
                <a:gd name="T18" fmla="*/ 0 w 263"/>
                <a:gd name="T19" fmla="*/ 7 h 23"/>
                <a:gd name="T20" fmla="*/ 0 w 263"/>
                <a:gd name="T21" fmla="*/ 15 h 23"/>
                <a:gd name="T22" fmla="*/ 4 w 263"/>
                <a:gd name="T23" fmla="*/ 19 h 23"/>
                <a:gd name="T24" fmla="*/ 8 w 263"/>
                <a:gd name="T25" fmla="*/ 23 h 23"/>
                <a:gd name="T26" fmla="*/ 12 w 263"/>
                <a:gd name="T27" fmla="*/ 23 h 23"/>
                <a:gd name="T28" fmla="*/ 252 w 263"/>
                <a:gd name="T29" fmla="*/ 23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3"/>
                <a:gd name="T46" fmla="*/ 0 h 23"/>
                <a:gd name="T47" fmla="*/ 263 w 263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3" h="23">
                  <a:moveTo>
                    <a:pt x="252" y="23"/>
                  </a:moveTo>
                  <a:lnTo>
                    <a:pt x="256" y="23"/>
                  </a:lnTo>
                  <a:lnTo>
                    <a:pt x="260" y="19"/>
                  </a:lnTo>
                  <a:lnTo>
                    <a:pt x="263" y="15"/>
                  </a:lnTo>
                  <a:lnTo>
                    <a:pt x="263" y="7"/>
                  </a:lnTo>
                  <a:lnTo>
                    <a:pt x="260" y="3"/>
                  </a:lnTo>
                  <a:lnTo>
                    <a:pt x="256" y="0"/>
                  </a:lnTo>
                  <a:lnTo>
                    <a:pt x="8" y="0"/>
                  </a:lnTo>
                  <a:lnTo>
                    <a:pt x="4" y="3"/>
                  </a:lnTo>
                  <a:lnTo>
                    <a:pt x="0" y="7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252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9" name="Rectangle 12"/>
            <p:cNvSpPr>
              <a:spLocks noChangeArrowheads="1"/>
            </p:cNvSpPr>
            <p:nvPr/>
          </p:nvSpPr>
          <p:spPr bwMode="auto">
            <a:xfrm>
              <a:off x="3504" y="1064"/>
              <a:ext cx="2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 b="0">
                  <a:solidFill>
                    <a:srgbClr val="000000"/>
                  </a:solidFill>
                  <a:latin typeface="Swiss 721 SWA" charset="0"/>
                </a:rPr>
                <a:t>IN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80030" name="Rectangle 13"/>
            <p:cNvSpPr>
              <a:spLocks noChangeArrowheads="1"/>
            </p:cNvSpPr>
            <p:nvPr/>
          </p:nvSpPr>
          <p:spPr bwMode="auto">
            <a:xfrm>
              <a:off x="3456" y="1530"/>
              <a:ext cx="2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3333FF"/>
                  </a:solidFill>
                  <a:latin typeface="Swiss 721 SWA" charset="0"/>
                </a:rPr>
                <a:t>EN</a:t>
              </a:r>
              <a:endParaRPr lang="en-US" sz="2400">
                <a:solidFill>
                  <a:srgbClr val="3333FF"/>
                </a:solidFill>
              </a:endParaRPr>
            </a:p>
          </p:txBody>
        </p:sp>
        <p:sp>
          <p:nvSpPr>
            <p:cNvPr id="80031" name="Rectangle 14"/>
            <p:cNvSpPr>
              <a:spLocks noChangeArrowheads="1"/>
            </p:cNvSpPr>
            <p:nvPr/>
          </p:nvSpPr>
          <p:spPr bwMode="auto">
            <a:xfrm>
              <a:off x="4937" y="1112"/>
              <a:ext cx="39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 b="0">
                  <a:solidFill>
                    <a:srgbClr val="000000"/>
                  </a:solidFill>
                  <a:latin typeface="Swiss 721 SWA" charset="0"/>
                </a:rPr>
                <a:t>OUT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79878" name="Group 15"/>
          <p:cNvGrpSpPr>
            <a:grpSpLocks/>
          </p:cNvGrpSpPr>
          <p:nvPr/>
        </p:nvGrpSpPr>
        <p:grpSpPr bwMode="auto">
          <a:xfrm>
            <a:off x="5592763" y="3836988"/>
            <a:ext cx="2681287" cy="1798637"/>
            <a:chOff x="3427" y="2064"/>
            <a:chExt cx="1689" cy="1133"/>
          </a:xfrm>
        </p:grpSpPr>
        <p:sp>
          <p:nvSpPr>
            <p:cNvPr id="79895" name="Rectangle 16"/>
            <p:cNvSpPr>
              <a:spLocks noChangeArrowheads="1"/>
            </p:cNvSpPr>
            <p:nvPr/>
          </p:nvSpPr>
          <p:spPr bwMode="auto">
            <a:xfrm>
              <a:off x="3566" y="2083"/>
              <a:ext cx="2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3333FF"/>
                  </a:solidFill>
                </a:rPr>
                <a:t>EN</a:t>
              </a:r>
            </a:p>
          </p:txBody>
        </p:sp>
        <p:sp>
          <p:nvSpPr>
            <p:cNvPr id="79896" name="Rectangle 17"/>
            <p:cNvSpPr>
              <a:spLocks noChangeArrowheads="1"/>
            </p:cNvSpPr>
            <p:nvPr/>
          </p:nvSpPr>
          <p:spPr bwMode="auto">
            <a:xfrm>
              <a:off x="4102" y="2083"/>
              <a:ext cx="21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IN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79897" name="Rectangle 18"/>
            <p:cNvSpPr>
              <a:spLocks noChangeArrowheads="1"/>
            </p:cNvSpPr>
            <p:nvPr/>
          </p:nvSpPr>
          <p:spPr bwMode="auto">
            <a:xfrm>
              <a:off x="4572" y="2083"/>
              <a:ext cx="41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OUT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79898" name="Rectangle 19"/>
            <p:cNvSpPr>
              <a:spLocks noChangeArrowheads="1"/>
            </p:cNvSpPr>
            <p:nvPr/>
          </p:nvSpPr>
          <p:spPr bwMode="auto">
            <a:xfrm>
              <a:off x="3427" y="2064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899" name="Line 20"/>
            <p:cNvSpPr>
              <a:spLocks noChangeShapeType="1"/>
            </p:cNvSpPr>
            <p:nvPr/>
          </p:nvSpPr>
          <p:spPr bwMode="auto">
            <a:xfrm>
              <a:off x="3427" y="2064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0" name="Line 21"/>
            <p:cNvSpPr>
              <a:spLocks noChangeShapeType="1"/>
            </p:cNvSpPr>
            <p:nvPr/>
          </p:nvSpPr>
          <p:spPr bwMode="auto">
            <a:xfrm>
              <a:off x="3427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1" name="Rectangle 22"/>
            <p:cNvSpPr>
              <a:spLocks noChangeArrowheads="1"/>
            </p:cNvSpPr>
            <p:nvPr/>
          </p:nvSpPr>
          <p:spPr bwMode="auto">
            <a:xfrm>
              <a:off x="3427" y="2064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2" name="Line 23"/>
            <p:cNvSpPr>
              <a:spLocks noChangeShapeType="1"/>
            </p:cNvSpPr>
            <p:nvPr/>
          </p:nvSpPr>
          <p:spPr bwMode="auto">
            <a:xfrm>
              <a:off x="3427" y="2064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3" name="Line 24"/>
            <p:cNvSpPr>
              <a:spLocks noChangeShapeType="1"/>
            </p:cNvSpPr>
            <p:nvPr/>
          </p:nvSpPr>
          <p:spPr bwMode="auto">
            <a:xfrm>
              <a:off x="3427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4" name="Rectangle 25"/>
            <p:cNvSpPr>
              <a:spLocks noChangeArrowheads="1"/>
            </p:cNvSpPr>
            <p:nvPr/>
          </p:nvSpPr>
          <p:spPr bwMode="auto">
            <a:xfrm>
              <a:off x="3439" y="2064"/>
              <a:ext cx="527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5" name="Line 26"/>
            <p:cNvSpPr>
              <a:spLocks noChangeShapeType="1"/>
            </p:cNvSpPr>
            <p:nvPr/>
          </p:nvSpPr>
          <p:spPr bwMode="auto">
            <a:xfrm>
              <a:off x="3439" y="2064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6" name="Rectangle 27"/>
            <p:cNvSpPr>
              <a:spLocks noChangeArrowheads="1"/>
            </p:cNvSpPr>
            <p:nvPr/>
          </p:nvSpPr>
          <p:spPr bwMode="auto">
            <a:xfrm>
              <a:off x="3966" y="2064"/>
              <a:ext cx="11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7" name="Line 28"/>
            <p:cNvSpPr>
              <a:spLocks noChangeShapeType="1"/>
            </p:cNvSpPr>
            <p:nvPr/>
          </p:nvSpPr>
          <p:spPr bwMode="auto">
            <a:xfrm>
              <a:off x="3966" y="2064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8" name="Line 29"/>
            <p:cNvSpPr>
              <a:spLocks noChangeShapeType="1"/>
            </p:cNvSpPr>
            <p:nvPr/>
          </p:nvSpPr>
          <p:spPr bwMode="auto">
            <a:xfrm>
              <a:off x="3966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09" name="Rectangle 30"/>
            <p:cNvSpPr>
              <a:spLocks noChangeArrowheads="1"/>
            </p:cNvSpPr>
            <p:nvPr/>
          </p:nvSpPr>
          <p:spPr bwMode="auto">
            <a:xfrm>
              <a:off x="3977" y="2064"/>
              <a:ext cx="47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0" name="Line 31"/>
            <p:cNvSpPr>
              <a:spLocks noChangeShapeType="1"/>
            </p:cNvSpPr>
            <p:nvPr/>
          </p:nvSpPr>
          <p:spPr bwMode="auto">
            <a:xfrm>
              <a:off x="3977" y="2064"/>
              <a:ext cx="47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1" name="Rectangle 32"/>
            <p:cNvSpPr>
              <a:spLocks noChangeArrowheads="1"/>
            </p:cNvSpPr>
            <p:nvPr/>
          </p:nvSpPr>
          <p:spPr bwMode="auto">
            <a:xfrm>
              <a:off x="4449" y="2064"/>
              <a:ext cx="11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2" name="Line 33"/>
            <p:cNvSpPr>
              <a:spLocks noChangeShapeType="1"/>
            </p:cNvSpPr>
            <p:nvPr/>
          </p:nvSpPr>
          <p:spPr bwMode="auto">
            <a:xfrm>
              <a:off x="4449" y="2064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3" name="Line 34"/>
            <p:cNvSpPr>
              <a:spLocks noChangeShapeType="1"/>
            </p:cNvSpPr>
            <p:nvPr/>
          </p:nvSpPr>
          <p:spPr bwMode="auto">
            <a:xfrm>
              <a:off x="4449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4" name="Rectangle 35"/>
            <p:cNvSpPr>
              <a:spLocks noChangeArrowheads="1"/>
            </p:cNvSpPr>
            <p:nvPr/>
          </p:nvSpPr>
          <p:spPr bwMode="auto">
            <a:xfrm>
              <a:off x="4460" y="2064"/>
              <a:ext cx="644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5" name="Line 36"/>
            <p:cNvSpPr>
              <a:spLocks noChangeShapeType="1"/>
            </p:cNvSpPr>
            <p:nvPr/>
          </p:nvSpPr>
          <p:spPr bwMode="auto">
            <a:xfrm>
              <a:off x="4460" y="2064"/>
              <a:ext cx="6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6" name="Rectangle 37"/>
            <p:cNvSpPr>
              <a:spLocks noChangeArrowheads="1"/>
            </p:cNvSpPr>
            <p:nvPr/>
          </p:nvSpPr>
          <p:spPr bwMode="auto">
            <a:xfrm>
              <a:off x="5104" y="2064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7" name="Line 38"/>
            <p:cNvSpPr>
              <a:spLocks noChangeShapeType="1"/>
            </p:cNvSpPr>
            <p:nvPr/>
          </p:nvSpPr>
          <p:spPr bwMode="auto">
            <a:xfrm>
              <a:off x="5104" y="2064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8" name="Line 39"/>
            <p:cNvSpPr>
              <a:spLocks noChangeShapeType="1"/>
            </p:cNvSpPr>
            <p:nvPr/>
          </p:nvSpPr>
          <p:spPr bwMode="auto">
            <a:xfrm>
              <a:off x="5104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19" name="Rectangle 40"/>
            <p:cNvSpPr>
              <a:spLocks noChangeArrowheads="1"/>
            </p:cNvSpPr>
            <p:nvPr/>
          </p:nvSpPr>
          <p:spPr bwMode="auto">
            <a:xfrm>
              <a:off x="5104" y="2064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0" name="Line 41"/>
            <p:cNvSpPr>
              <a:spLocks noChangeShapeType="1"/>
            </p:cNvSpPr>
            <p:nvPr/>
          </p:nvSpPr>
          <p:spPr bwMode="auto">
            <a:xfrm>
              <a:off x="5104" y="2064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1" name="Line 42"/>
            <p:cNvSpPr>
              <a:spLocks noChangeShapeType="1"/>
            </p:cNvSpPr>
            <p:nvPr/>
          </p:nvSpPr>
          <p:spPr bwMode="auto">
            <a:xfrm>
              <a:off x="5104" y="2064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2" name="Rectangle 43"/>
            <p:cNvSpPr>
              <a:spLocks noChangeArrowheads="1"/>
            </p:cNvSpPr>
            <p:nvPr/>
          </p:nvSpPr>
          <p:spPr bwMode="auto">
            <a:xfrm>
              <a:off x="3427" y="2075"/>
              <a:ext cx="12" cy="27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3" name="Line 44"/>
            <p:cNvSpPr>
              <a:spLocks noChangeShapeType="1"/>
            </p:cNvSpPr>
            <p:nvPr/>
          </p:nvSpPr>
          <p:spPr bwMode="auto">
            <a:xfrm>
              <a:off x="3427" y="2075"/>
              <a:ext cx="1" cy="2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4" name="Rectangle 45"/>
            <p:cNvSpPr>
              <a:spLocks noChangeArrowheads="1"/>
            </p:cNvSpPr>
            <p:nvPr/>
          </p:nvSpPr>
          <p:spPr bwMode="auto">
            <a:xfrm>
              <a:off x="3966" y="2075"/>
              <a:ext cx="6" cy="27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5" name="Line 46"/>
            <p:cNvSpPr>
              <a:spLocks noChangeShapeType="1"/>
            </p:cNvSpPr>
            <p:nvPr/>
          </p:nvSpPr>
          <p:spPr bwMode="auto">
            <a:xfrm>
              <a:off x="3966" y="2075"/>
              <a:ext cx="1" cy="2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6" name="Line 47"/>
            <p:cNvSpPr>
              <a:spLocks noChangeShapeType="1"/>
            </p:cNvSpPr>
            <p:nvPr/>
          </p:nvSpPr>
          <p:spPr bwMode="auto">
            <a:xfrm>
              <a:off x="4449" y="2075"/>
              <a:ext cx="1" cy="2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7" name="Rectangle 48"/>
            <p:cNvSpPr>
              <a:spLocks noChangeArrowheads="1"/>
            </p:cNvSpPr>
            <p:nvPr/>
          </p:nvSpPr>
          <p:spPr bwMode="auto">
            <a:xfrm>
              <a:off x="5104" y="2075"/>
              <a:ext cx="12" cy="27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8" name="Line 49"/>
            <p:cNvSpPr>
              <a:spLocks noChangeShapeType="1"/>
            </p:cNvSpPr>
            <p:nvPr/>
          </p:nvSpPr>
          <p:spPr bwMode="auto">
            <a:xfrm>
              <a:off x="5104" y="2075"/>
              <a:ext cx="1" cy="27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29" name="Rectangle 50"/>
            <p:cNvSpPr>
              <a:spLocks noChangeArrowheads="1"/>
            </p:cNvSpPr>
            <p:nvPr/>
          </p:nvSpPr>
          <p:spPr bwMode="auto">
            <a:xfrm>
              <a:off x="3652" y="236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336600"/>
                  </a:solidFill>
                </a:rPr>
                <a:t>0</a:t>
              </a:r>
            </a:p>
          </p:txBody>
        </p:sp>
        <p:sp>
          <p:nvSpPr>
            <p:cNvPr id="79930" name="Rectangle 51"/>
            <p:cNvSpPr>
              <a:spLocks noChangeArrowheads="1"/>
            </p:cNvSpPr>
            <p:nvPr/>
          </p:nvSpPr>
          <p:spPr bwMode="auto">
            <a:xfrm>
              <a:off x="4141" y="2362"/>
              <a:ext cx="13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336600"/>
                  </a:solidFill>
                </a:rPr>
                <a:t>X</a:t>
              </a:r>
            </a:p>
          </p:txBody>
        </p:sp>
        <p:sp>
          <p:nvSpPr>
            <p:cNvPr id="79931" name="Rectangle 52"/>
            <p:cNvSpPr>
              <a:spLocks noChangeArrowheads="1"/>
            </p:cNvSpPr>
            <p:nvPr/>
          </p:nvSpPr>
          <p:spPr bwMode="auto">
            <a:xfrm>
              <a:off x="4595" y="2362"/>
              <a:ext cx="394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336600"/>
                  </a:solidFill>
                </a:rPr>
                <a:t>Hi-Z</a:t>
              </a:r>
            </a:p>
          </p:txBody>
        </p:sp>
        <p:sp>
          <p:nvSpPr>
            <p:cNvPr id="79932" name="Rectangle 53"/>
            <p:cNvSpPr>
              <a:spLocks noChangeArrowheads="1"/>
            </p:cNvSpPr>
            <p:nvPr/>
          </p:nvSpPr>
          <p:spPr bwMode="auto">
            <a:xfrm>
              <a:off x="3427" y="2349"/>
              <a:ext cx="12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3" name="Line 54"/>
            <p:cNvSpPr>
              <a:spLocks noChangeShapeType="1"/>
            </p:cNvSpPr>
            <p:nvPr/>
          </p:nvSpPr>
          <p:spPr bwMode="auto">
            <a:xfrm>
              <a:off x="3427" y="2349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4" name="Rectangle 55"/>
            <p:cNvSpPr>
              <a:spLocks noChangeArrowheads="1"/>
            </p:cNvSpPr>
            <p:nvPr/>
          </p:nvSpPr>
          <p:spPr bwMode="auto">
            <a:xfrm>
              <a:off x="3439" y="2349"/>
              <a:ext cx="527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5" name="Line 56"/>
            <p:cNvSpPr>
              <a:spLocks noChangeShapeType="1"/>
            </p:cNvSpPr>
            <p:nvPr/>
          </p:nvSpPr>
          <p:spPr bwMode="auto">
            <a:xfrm>
              <a:off x="3439" y="2349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6" name="Rectangle 57"/>
            <p:cNvSpPr>
              <a:spLocks noChangeArrowheads="1"/>
            </p:cNvSpPr>
            <p:nvPr/>
          </p:nvSpPr>
          <p:spPr bwMode="auto">
            <a:xfrm>
              <a:off x="3966" y="2349"/>
              <a:ext cx="6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7" name="Line 58"/>
            <p:cNvSpPr>
              <a:spLocks noChangeShapeType="1"/>
            </p:cNvSpPr>
            <p:nvPr/>
          </p:nvSpPr>
          <p:spPr bwMode="auto">
            <a:xfrm>
              <a:off x="3966" y="2349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8" name="Line 59"/>
            <p:cNvSpPr>
              <a:spLocks noChangeShapeType="1"/>
            </p:cNvSpPr>
            <p:nvPr/>
          </p:nvSpPr>
          <p:spPr bwMode="auto">
            <a:xfrm>
              <a:off x="3966" y="2349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39" name="Rectangle 60"/>
            <p:cNvSpPr>
              <a:spLocks noChangeArrowheads="1"/>
            </p:cNvSpPr>
            <p:nvPr/>
          </p:nvSpPr>
          <p:spPr bwMode="auto">
            <a:xfrm>
              <a:off x="3972" y="2349"/>
              <a:ext cx="477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0" name="Line 61"/>
            <p:cNvSpPr>
              <a:spLocks noChangeShapeType="1"/>
            </p:cNvSpPr>
            <p:nvPr/>
          </p:nvSpPr>
          <p:spPr bwMode="auto">
            <a:xfrm>
              <a:off x="3972" y="2349"/>
              <a:ext cx="47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1" name="Line 62"/>
            <p:cNvSpPr>
              <a:spLocks noChangeShapeType="1"/>
            </p:cNvSpPr>
            <p:nvPr/>
          </p:nvSpPr>
          <p:spPr bwMode="auto">
            <a:xfrm>
              <a:off x="4449" y="2349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2" name="Line 63"/>
            <p:cNvSpPr>
              <a:spLocks noChangeShapeType="1"/>
            </p:cNvSpPr>
            <p:nvPr/>
          </p:nvSpPr>
          <p:spPr bwMode="auto">
            <a:xfrm>
              <a:off x="4449" y="2349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3" name="Rectangle 64"/>
            <p:cNvSpPr>
              <a:spLocks noChangeArrowheads="1"/>
            </p:cNvSpPr>
            <p:nvPr/>
          </p:nvSpPr>
          <p:spPr bwMode="auto">
            <a:xfrm>
              <a:off x="4454" y="2349"/>
              <a:ext cx="6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4" name="Line 65"/>
            <p:cNvSpPr>
              <a:spLocks noChangeShapeType="1"/>
            </p:cNvSpPr>
            <p:nvPr/>
          </p:nvSpPr>
          <p:spPr bwMode="auto">
            <a:xfrm>
              <a:off x="4454" y="2349"/>
              <a:ext cx="6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5" name="Rectangle 66"/>
            <p:cNvSpPr>
              <a:spLocks noChangeArrowheads="1"/>
            </p:cNvSpPr>
            <p:nvPr/>
          </p:nvSpPr>
          <p:spPr bwMode="auto">
            <a:xfrm>
              <a:off x="5104" y="2349"/>
              <a:ext cx="12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6" name="Line 67"/>
            <p:cNvSpPr>
              <a:spLocks noChangeShapeType="1"/>
            </p:cNvSpPr>
            <p:nvPr/>
          </p:nvSpPr>
          <p:spPr bwMode="auto">
            <a:xfrm>
              <a:off x="5104" y="2349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7" name="Rectangle 68"/>
            <p:cNvSpPr>
              <a:spLocks noChangeArrowheads="1"/>
            </p:cNvSpPr>
            <p:nvPr/>
          </p:nvSpPr>
          <p:spPr bwMode="auto">
            <a:xfrm>
              <a:off x="3427" y="2355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8" name="Line 69"/>
            <p:cNvSpPr>
              <a:spLocks noChangeShapeType="1"/>
            </p:cNvSpPr>
            <p:nvPr/>
          </p:nvSpPr>
          <p:spPr bwMode="auto">
            <a:xfrm>
              <a:off x="3427" y="2355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49" name="Rectangle 70"/>
            <p:cNvSpPr>
              <a:spLocks noChangeArrowheads="1"/>
            </p:cNvSpPr>
            <p:nvPr/>
          </p:nvSpPr>
          <p:spPr bwMode="auto">
            <a:xfrm>
              <a:off x="3966" y="2355"/>
              <a:ext cx="6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0" name="Line 71"/>
            <p:cNvSpPr>
              <a:spLocks noChangeShapeType="1"/>
            </p:cNvSpPr>
            <p:nvPr/>
          </p:nvSpPr>
          <p:spPr bwMode="auto">
            <a:xfrm>
              <a:off x="3966" y="2355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1" name="Line 72"/>
            <p:cNvSpPr>
              <a:spLocks noChangeShapeType="1"/>
            </p:cNvSpPr>
            <p:nvPr/>
          </p:nvSpPr>
          <p:spPr bwMode="auto">
            <a:xfrm>
              <a:off x="4449" y="2355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2" name="Rectangle 73"/>
            <p:cNvSpPr>
              <a:spLocks noChangeArrowheads="1"/>
            </p:cNvSpPr>
            <p:nvPr/>
          </p:nvSpPr>
          <p:spPr bwMode="auto">
            <a:xfrm>
              <a:off x="5104" y="2355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3" name="Line 74"/>
            <p:cNvSpPr>
              <a:spLocks noChangeShapeType="1"/>
            </p:cNvSpPr>
            <p:nvPr/>
          </p:nvSpPr>
          <p:spPr bwMode="auto">
            <a:xfrm>
              <a:off x="5104" y="2355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4" name="Rectangle 75"/>
            <p:cNvSpPr>
              <a:spLocks noChangeArrowheads="1"/>
            </p:cNvSpPr>
            <p:nvPr/>
          </p:nvSpPr>
          <p:spPr bwMode="auto">
            <a:xfrm>
              <a:off x="3652" y="264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79955" name="Rectangle 76"/>
            <p:cNvSpPr>
              <a:spLocks noChangeArrowheads="1"/>
            </p:cNvSpPr>
            <p:nvPr/>
          </p:nvSpPr>
          <p:spPr bwMode="auto">
            <a:xfrm>
              <a:off x="4162" y="264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66"/>
                  </a:solidFill>
                </a:rPr>
                <a:t>0</a:t>
              </a:r>
            </a:p>
          </p:txBody>
        </p:sp>
        <p:sp>
          <p:nvSpPr>
            <p:cNvPr id="79956" name="Rectangle 77"/>
            <p:cNvSpPr>
              <a:spLocks noChangeArrowheads="1"/>
            </p:cNvSpPr>
            <p:nvPr/>
          </p:nvSpPr>
          <p:spPr bwMode="auto">
            <a:xfrm>
              <a:off x="4731" y="264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66"/>
                  </a:solidFill>
                </a:rPr>
                <a:t>0</a:t>
              </a:r>
            </a:p>
          </p:txBody>
        </p:sp>
        <p:sp>
          <p:nvSpPr>
            <p:cNvPr id="79957" name="Line 78"/>
            <p:cNvSpPr>
              <a:spLocks noChangeShapeType="1"/>
            </p:cNvSpPr>
            <p:nvPr/>
          </p:nvSpPr>
          <p:spPr bwMode="auto">
            <a:xfrm>
              <a:off x="3427" y="2628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8" name="Line 79"/>
            <p:cNvSpPr>
              <a:spLocks noChangeShapeType="1"/>
            </p:cNvSpPr>
            <p:nvPr/>
          </p:nvSpPr>
          <p:spPr bwMode="auto">
            <a:xfrm>
              <a:off x="3439" y="2628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59" name="Line 80"/>
            <p:cNvSpPr>
              <a:spLocks noChangeShapeType="1"/>
            </p:cNvSpPr>
            <p:nvPr/>
          </p:nvSpPr>
          <p:spPr bwMode="auto">
            <a:xfrm>
              <a:off x="3966" y="2628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0" name="Line 81"/>
            <p:cNvSpPr>
              <a:spLocks noChangeShapeType="1"/>
            </p:cNvSpPr>
            <p:nvPr/>
          </p:nvSpPr>
          <p:spPr bwMode="auto">
            <a:xfrm>
              <a:off x="3966" y="2628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1" name="Line 82"/>
            <p:cNvSpPr>
              <a:spLocks noChangeShapeType="1"/>
            </p:cNvSpPr>
            <p:nvPr/>
          </p:nvSpPr>
          <p:spPr bwMode="auto">
            <a:xfrm>
              <a:off x="3972" y="2628"/>
              <a:ext cx="47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2" name="Line 83"/>
            <p:cNvSpPr>
              <a:spLocks noChangeShapeType="1"/>
            </p:cNvSpPr>
            <p:nvPr/>
          </p:nvSpPr>
          <p:spPr bwMode="auto">
            <a:xfrm>
              <a:off x="4449" y="2628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3" name="Line 84"/>
            <p:cNvSpPr>
              <a:spLocks noChangeShapeType="1"/>
            </p:cNvSpPr>
            <p:nvPr/>
          </p:nvSpPr>
          <p:spPr bwMode="auto">
            <a:xfrm>
              <a:off x="4449" y="2628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4" name="Line 85"/>
            <p:cNvSpPr>
              <a:spLocks noChangeShapeType="1"/>
            </p:cNvSpPr>
            <p:nvPr/>
          </p:nvSpPr>
          <p:spPr bwMode="auto">
            <a:xfrm>
              <a:off x="4454" y="2628"/>
              <a:ext cx="6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5" name="Line 86"/>
            <p:cNvSpPr>
              <a:spLocks noChangeShapeType="1"/>
            </p:cNvSpPr>
            <p:nvPr/>
          </p:nvSpPr>
          <p:spPr bwMode="auto">
            <a:xfrm>
              <a:off x="5104" y="2628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6" name="Rectangle 87"/>
            <p:cNvSpPr>
              <a:spLocks noChangeArrowheads="1"/>
            </p:cNvSpPr>
            <p:nvPr/>
          </p:nvSpPr>
          <p:spPr bwMode="auto">
            <a:xfrm>
              <a:off x="3427" y="2634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7" name="Line 88"/>
            <p:cNvSpPr>
              <a:spLocks noChangeShapeType="1"/>
            </p:cNvSpPr>
            <p:nvPr/>
          </p:nvSpPr>
          <p:spPr bwMode="auto">
            <a:xfrm>
              <a:off x="3427" y="2634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8" name="Rectangle 89"/>
            <p:cNvSpPr>
              <a:spLocks noChangeArrowheads="1"/>
            </p:cNvSpPr>
            <p:nvPr/>
          </p:nvSpPr>
          <p:spPr bwMode="auto">
            <a:xfrm>
              <a:off x="3966" y="2634"/>
              <a:ext cx="6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69" name="Line 90"/>
            <p:cNvSpPr>
              <a:spLocks noChangeShapeType="1"/>
            </p:cNvSpPr>
            <p:nvPr/>
          </p:nvSpPr>
          <p:spPr bwMode="auto">
            <a:xfrm>
              <a:off x="3966" y="2634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0" name="Line 91"/>
            <p:cNvSpPr>
              <a:spLocks noChangeShapeType="1"/>
            </p:cNvSpPr>
            <p:nvPr/>
          </p:nvSpPr>
          <p:spPr bwMode="auto">
            <a:xfrm>
              <a:off x="4449" y="2634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1" name="Rectangle 92"/>
            <p:cNvSpPr>
              <a:spLocks noChangeArrowheads="1"/>
            </p:cNvSpPr>
            <p:nvPr/>
          </p:nvSpPr>
          <p:spPr bwMode="auto">
            <a:xfrm>
              <a:off x="5104" y="2634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2" name="Line 93"/>
            <p:cNvSpPr>
              <a:spLocks noChangeShapeType="1"/>
            </p:cNvSpPr>
            <p:nvPr/>
          </p:nvSpPr>
          <p:spPr bwMode="auto">
            <a:xfrm>
              <a:off x="5104" y="2634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3" name="Rectangle 94"/>
            <p:cNvSpPr>
              <a:spLocks noChangeArrowheads="1"/>
            </p:cNvSpPr>
            <p:nvPr/>
          </p:nvSpPr>
          <p:spPr bwMode="auto">
            <a:xfrm>
              <a:off x="3652" y="292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400">
                <a:solidFill>
                  <a:schemeClr val="tx1"/>
                </a:solidFill>
              </a:endParaRPr>
            </a:p>
          </p:txBody>
        </p:sp>
        <p:sp>
          <p:nvSpPr>
            <p:cNvPr id="79974" name="Rectangle 95"/>
            <p:cNvSpPr>
              <a:spLocks noChangeArrowheads="1"/>
            </p:cNvSpPr>
            <p:nvPr/>
          </p:nvSpPr>
          <p:spPr bwMode="auto">
            <a:xfrm>
              <a:off x="4162" y="292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79975" name="Rectangle 96"/>
            <p:cNvSpPr>
              <a:spLocks noChangeArrowheads="1"/>
            </p:cNvSpPr>
            <p:nvPr/>
          </p:nvSpPr>
          <p:spPr bwMode="auto">
            <a:xfrm>
              <a:off x="4731" y="292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240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79976" name="Rectangle 97"/>
            <p:cNvSpPr>
              <a:spLocks noChangeArrowheads="1"/>
            </p:cNvSpPr>
            <p:nvPr/>
          </p:nvSpPr>
          <p:spPr bwMode="auto">
            <a:xfrm>
              <a:off x="3427" y="2907"/>
              <a:ext cx="12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7" name="Line 98"/>
            <p:cNvSpPr>
              <a:spLocks noChangeShapeType="1"/>
            </p:cNvSpPr>
            <p:nvPr/>
          </p:nvSpPr>
          <p:spPr bwMode="auto">
            <a:xfrm>
              <a:off x="3427" y="2907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8" name="Rectangle 99"/>
            <p:cNvSpPr>
              <a:spLocks noChangeArrowheads="1"/>
            </p:cNvSpPr>
            <p:nvPr/>
          </p:nvSpPr>
          <p:spPr bwMode="auto">
            <a:xfrm>
              <a:off x="3439" y="2907"/>
              <a:ext cx="527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79" name="Line 100"/>
            <p:cNvSpPr>
              <a:spLocks noChangeShapeType="1"/>
            </p:cNvSpPr>
            <p:nvPr/>
          </p:nvSpPr>
          <p:spPr bwMode="auto">
            <a:xfrm>
              <a:off x="3439" y="2907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0" name="Rectangle 101"/>
            <p:cNvSpPr>
              <a:spLocks noChangeArrowheads="1"/>
            </p:cNvSpPr>
            <p:nvPr/>
          </p:nvSpPr>
          <p:spPr bwMode="auto">
            <a:xfrm>
              <a:off x="3966" y="2907"/>
              <a:ext cx="6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1" name="Line 102"/>
            <p:cNvSpPr>
              <a:spLocks noChangeShapeType="1"/>
            </p:cNvSpPr>
            <p:nvPr/>
          </p:nvSpPr>
          <p:spPr bwMode="auto">
            <a:xfrm>
              <a:off x="3966" y="2907"/>
              <a:ext cx="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2" name="Line 103"/>
            <p:cNvSpPr>
              <a:spLocks noChangeShapeType="1"/>
            </p:cNvSpPr>
            <p:nvPr/>
          </p:nvSpPr>
          <p:spPr bwMode="auto">
            <a:xfrm>
              <a:off x="3966" y="2907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3" name="Rectangle 104"/>
            <p:cNvSpPr>
              <a:spLocks noChangeArrowheads="1"/>
            </p:cNvSpPr>
            <p:nvPr/>
          </p:nvSpPr>
          <p:spPr bwMode="auto">
            <a:xfrm>
              <a:off x="3972" y="2907"/>
              <a:ext cx="477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4" name="Line 105"/>
            <p:cNvSpPr>
              <a:spLocks noChangeShapeType="1"/>
            </p:cNvSpPr>
            <p:nvPr/>
          </p:nvSpPr>
          <p:spPr bwMode="auto">
            <a:xfrm>
              <a:off x="3972" y="2907"/>
              <a:ext cx="47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5" name="Line 106"/>
            <p:cNvSpPr>
              <a:spLocks noChangeShapeType="1"/>
            </p:cNvSpPr>
            <p:nvPr/>
          </p:nvSpPr>
          <p:spPr bwMode="auto">
            <a:xfrm>
              <a:off x="4449" y="2907"/>
              <a:ext cx="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6" name="Line 107"/>
            <p:cNvSpPr>
              <a:spLocks noChangeShapeType="1"/>
            </p:cNvSpPr>
            <p:nvPr/>
          </p:nvSpPr>
          <p:spPr bwMode="auto">
            <a:xfrm>
              <a:off x="4449" y="2907"/>
              <a:ext cx="1" cy="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7" name="Rectangle 108"/>
            <p:cNvSpPr>
              <a:spLocks noChangeArrowheads="1"/>
            </p:cNvSpPr>
            <p:nvPr/>
          </p:nvSpPr>
          <p:spPr bwMode="auto">
            <a:xfrm>
              <a:off x="4454" y="2907"/>
              <a:ext cx="6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8" name="Line 109"/>
            <p:cNvSpPr>
              <a:spLocks noChangeShapeType="1"/>
            </p:cNvSpPr>
            <p:nvPr/>
          </p:nvSpPr>
          <p:spPr bwMode="auto">
            <a:xfrm>
              <a:off x="4454" y="2907"/>
              <a:ext cx="6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89" name="Rectangle 110"/>
            <p:cNvSpPr>
              <a:spLocks noChangeArrowheads="1"/>
            </p:cNvSpPr>
            <p:nvPr/>
          </p:nvSpPr>
          <p:spPr bwMode="auto">
            <a:xfrm>
              <a:off x="5104" y="2907"/>
              <a:ext cx="12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0" name="Line 111"/>
            <p:cNvSpPr>
              <a:spLocks noChangeShapeType="1"/>
            </p:cNvSpPr>
            <p:nvPr/>
          </p:nvSpPr>
          <p:spPr bwMode="auto">
            <a:xfrm>
              <a:off x="5104" y="2907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1" name="Rectangle 112"/>
            <p:cNvSpPr>
              <a:spLocks noChangeArrowheads="1"/>
            </p:cNvSpPr>
            <p:nvPr/>
          </p:nvSpPr>
          <p:spPr bwMode="auto">
            <a:xfrm>
              <a:off x="3427" y="2913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2" name="Line 113"/>
            <p:cNvSpPr>
              <a:spLocks noChangeShapeType="1"/>
            </p:cNvSpPr>
            <p:nvPr/>
          </p:nvSpPr>
          <p:spPr bwMode="auto">
            <a:xfrm>
              <a:off x="3427" y="2913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3" name="Rectangle 114"/>
            <p:cNvSpPr>
              <a:spLocks noChangeArrowheads="1"/>
            </p:cNvSpPr>
            <p:nvPr/>
          </p:nvSpPr>
          <p:spPr bwMode="auto">
            <a:xfrm>
              <a:off x="3427" y="3186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4" name="Line 115"/>
            <p:cNvSpPr>
              <a:spLocks noChangeShapeType="1"/>
            </p:cNvSpPr>
            <p:nvPr/>
          </p:nvSpPr>
          <p:spPr bwMode="auto">
            <a:xfrm>
              <a:off x="3427" y="318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5" name="Line 116"/>
            <p:cNvSpPr>
              <a:spLocks noChangeShapeType="1"/>
            </p:cNvSpPr>
            <p:nvPr/>
          </p:nvSpPr>
          <p:spPr bwMode="auto">
            <a:xfrm>
              <a:off x="3427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6" name="Rectangle 117"/>
            <p:cNvSpPr>
              <a:spLocks noChangeArrowheads="1"/>
            </p:cNvSpPr>
            <p:nvPr/>
          </p:nvSpPr>
          <p:spPr bwMode="auto">
            <a:xfrm>
              <a:off x="3427" y="3186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7" name="Line 118"/>
            <p:cNvSpPr>
              <a:spLocks noChangeShapeType="1"/>
            </p:cNvSpPr>
            <p:nvPr/>
          </p:nvSpPr>
          <p:spPr bwMode="auto">
            <a:xfrm>
              <a:off x="3427" y="318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8" name="Line 119"/>
            <p:cNvSpPr>
              <a:spLocks noChangeShapeType="1"/>
            </p:cNvSpPr>
            <p:nvPr/>
          </p:nvSpPr>
          <p:spPr bwMode="auto">
            <a:xfrm>
              <a:off x="3427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999" name="Rectangle 120"/>
            <p:cNvSpPr>
              <a:spLocks noChangeArrowheads="1"/>
            </p:cNvSpPr>
            <p:nvPr/>
          </p:nvSpPr>
          <p:spPr bwMode="auto">
            <a:xfrm>
              <a:off x="3439" y="3186"/>
              <a:ext cx="527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0" name="Line 121"/>
            <p:cNvSpPr>
              <a:spLocks noChangeShapeType="1"/>
            </p:cNvSpPr>
            <p:nvPr/>
          </p:nvSpPr>
          <p:spPr bwMode="auto">
            <a:xfrm>
              <a:off x="3439" y="3186"/>
              <a:ext cx="52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1" name="Rectangle 122"/>
            <p:cNvSpPr>
              <a:spLocks noChangeArrowheads="1"/>
            </p:cNvSpPr>
            <p:nvPr/>
          </p:nvSpPr>
          <p:spPr bwMode="auto">
            <a:xfrm>
              <a:off x="3966" y="2913"/>
              <a:ext cx="6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2" name="Line 123"/>
            <p:cNvSpPr>
              <a:spLocks noChangeShapeType="1"/>
            </p:cNvSpPr>
            <p:nvPr/>
          </p:nvSpPr>
          <p:spPr bwMode="auto">
            <a:xfrm>
              <a:off x="3966" y="2913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3" name="Rectangle 124"/>
            <p:cNvSpPr>
              <a:spLocks noChangeArrowheads="1"/>
            </p:cNvSpPr>
            <p:nvPr/>
          </p:nvSpPr>
          <p:spPr bwMode="auto">
            <a:xfrm>
              <a:off x="3966" y="3186"/>
              <a:ext cx="11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4" name="Line 125"/>
            <p:cNvSpPr>
              <a:spLocks noChangeShapeType="1"/>
            </p:cNvSpPr>
            <p:nvPr/>
          </p:nvSpPr>
          <p:spPr bwMode="auto">
            <a:xfrm>
              <a:off x="3966" y="318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5" name="Line 126"/>
            <p:cNvSpPr>
              <a:spLocks noChangeShapeType="1"/>
            </p:cNvSpPr>
            <p:nvPr/>
          </p:nvSpPr>
          <p:spPr bwMode="auto">
            <a:xfrm>
              <a:off x="3966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6" name="Rectangle 127"/>
            <p:cNvSpPr>
              <a:spLocks noChangeArrowheads="1"/>
            </p:cNvSpPr>
            <p:nvPr/>
          </p:nvSpPr>
          <p:spPr bwMode="auto">
            <a:xfrm>
              <a:off x="3977" y="3186"/>
              <a:ext cx="47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7" name="Line 128"/>
            <p:cNvSpPr>
              <a:spLocks noChangeShapeType="1"/>
            </p:cNvSpPr>
            <p:nvPr/>
          </p:nvSpPr>
          <p:spPr bwMode="auto">
            <a:xfrm>
              <a:off x="3977" y="3186"/>
              <a:ext cx="47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8" name="Line 129"/>
            <p:cNvSpPr>
              <a:spLocks noChangeShapeType="1"/>
            </p:cNvSpPr>
            <p:nvPr/>
          </p:nvSpPr>
          <p:spPr bwMode="auto">
            <a:xfrm>
              <a:off x="4449" y="2913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09" name="Rectangle 130"/>
            <p:cNvSpPr>
              <a:spLocks noChangeArrowheads="1"/>
            </p:cNvSpPr>
            <p:nvPr/>
          </p:nvSpPr>
          <p:spPr bwMode="auto">
            <a:xfrm>
              <a:off x="4449" y="3186"/>
              <a:ext cx="11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0" name="Line 131"/>
            <p:cNvSpPr>
              <a:spLocks noChangeShapeType="1"/>
            </p:cNvSpPr>
            <p:nvPr/>
          </p:nvSpPr>
          <p:spPr bwMode="auto">
            <a:xfrm>
              <a:off x="4449" y="3186"/>
              <a:ext cx="1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1" name="Line 132"/>
            <p:cNvSpPr>
              <a:spLocks noChangeShapeType="1"/>
            </p:cNvSpPr>
            <p:nvPr/>
          </p:nvSpPr>
          <p:spPr bwMode="auto">
            <a:xfrm>
              <a:off x="4449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2" name="Rectangle 133"/>
            <p:cNvSpPr>
              <a:spLocks noChangeArrowheads="1"/>
            </p:cNvSpPr>
            <p:nvPr/>
          </p:nvSpPr>
          <p:spPr bwMode="auto">
            <a:xfrm>
              <a:off x="4460" y="3186"/>
              <a:ext cx="644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3" name="Line 134"/>
            <p:cNvSpPr>
              <a:spLocks noChangeShapeType="1"/>
            </p:cNvSpPr>
            <p:nvPr/>
          </p:nvSpPr>
          <p:spPr bwMode="auto">
            <a:xfrm>
              <a:off x="4460" y="3186"/>
              <a:ext cx="64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4" name="Rectangle 135"/>
            <p:cNvSpPr>
              <a:spLocks noChangeArrowheads="1"/>
            </p:cNvSpPr>
            <p:nvPr/>
          </p:nvSpPr>
          <p:spPr bwMode="auto">
            <a:xfrm>
              <a:off x="5104" y="2913"/>
              <a:ext cx="12" cy="27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5" name="Line 136"/>
            <p:cNvSpPr>
              <a:spLocks noChangeShapeType="1"/>
            </p:cNvSpPr>
            <p:nvPr/>
          </p:nvSpPr>
          <p:spPr bwMode="auto">
            <a:xfrm>
              <a:off x="5104" y="2913"/>
              <a:ext cx="1" cy="27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6" name="Rectangle 137"/>
            <p:cNvSpPr>
              <a:spLocks noChangeArrowheads="1"/>
            </p:cNvSpPr>
            <p:nvPr/>
          </p:nvSpPr>
          <p:spPr bwMode="auto">
            <a:xfrm>
              <a:off x="5104" y="3186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7" name="Line 138"/>
            <p:cNvSpPr>
              <a:spLocks noChangeShapeType="1"/>
            </p:cNvSpPr>
            <p:nvPr/>
          </p:nvSpPr>
          <p:spPr bwMode="auto">
            <a:xfrm>
              <a:off x="5104" y="318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8" name="Line 139"/>
            <p:cNvSpPr>
              <a:spLocks noChangeShapeType="1"/>
            </p:cNvSpPr>
            <p:nvPr/>
          </p:nvSpPr>
          <p:spPr bwMode="auto">
            <a:xfrm>
              <a:off x="5104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19" name="Rectangle 140"/>
            <p:cNvSpPr>
              <a:spLocks noChangeArrowheads="1"/>
            </p:cNvSpPr>
            <p:nvPr/>
          </p:nvSpPr>
          <p:spPr bwMode="auto">
            <a:xfrm>
              <a:off x="5104" y="3186"/>
              <a:ext cx="12" cy="1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0" name="Line 141"/>
            <p:cNvSpPr>
              <a:spLocks noChangeShapeType="1"/>
            </p:cNvSpPr>
            <p:nvPr/>
          </p:nvSpPr>
          <p:spPr bwMode="auto">
            <a:xfrm>
              <a:off x="5104" y="3186"/>
              <a:ext cx="1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021" name="Line 142"/>
            <p:cNvSpPr>
              <a:spLocks noChangeShapeType="1"/>
            </p:cNvSpPr>
            <p:nvPr/>
          </p:nvSpPr>
          <p:spPr bwMode="auto">
            <a:xfrm>
              <a:off x="5104" y="3186"/>
              <a:ext cx="1" cy="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879" name="Text Box 143"/>
          <p:cNvSpPr txBox="1">
            <a:spLocks noChangeArrowheads="1"/>
          </p:cNvSpPr>
          <p:nvPr/>
        </p:nvSpPr>
        <p:spPr bwMode="auto">
          <a:xfrm>
            <a:off x="5257800" y="1651000"/>
            <a:ext cx="20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en-US" sz="2800" b="0">
              <a:solidFill>
                <a:schemeClr val="tx1"/>
              </a:solidFill>
            </a:endParaRPr>
          </a:p>
        </p:txBody>
      </p:sp>
      <p:sp>
        <p:nvSpPr>
          <p:cNvPr id="79880" name="Text Box 144"/>
          <p:cNvSpPr txBox="1">
            <a:spLocks noChangeArrowheads="1"/>
          </p:cNvSpPr>
          <p:nvPr/>
        </p:nvSpPr>
        <p:spPr bwMode="auto">
          <a:xfrm>
            <a:off x="6261100" y="1227138"/>
            <a:ext cx="1308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 b="0">
                <a:solidFill>
                  <a:schemeClr val="tx1"/>
                </a:solidFill>
              </a:rPr>
              <a:t>Symbol</a:t>
            </a:r>
          </a:p>
        </p:txBody>
      </p:sp>
      <p:sp>
        <p:nvSpPr>
          <p:cNvPr id="79881" name="Text Box 145"/>
          <p:cNvSpPr txBox="1">
            <a:spLocks noChangeArrowheads="1"/>
          </p:cNvSpPr>
          <p:nvPr/>
        </p:nvSpPr>
        <p:spPr bwMode="auto">
          <a:xfrm>
            <a:off x="5892800" y="3187700"/>
            <a:ext cx="2044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 b="0">
                <a:solidFill>
                  <a:schemeClr val="tx1"/>
                </a:solidFill>
              </a:rPr>
              <a:t>Truth Table</a:t>
            </a:r>
          </a:p>
        </p:txBody>
      </p:sp>
      <p:sp>
        <p:nvSpPr>
          <p:cNvPr id="79882" name="Text Box 146"/>
          <p:cNvSpPr txBox="1">
            <a:spLocks noChangeArrowheads="1"/>
          </p:cNvSpPr>
          <p:nvPr/>
        </p:nvSpPr>
        <p:spPr bwMode="auto">
          <a:xfrm>
            <a:off x="4814888" y="5984875"/>
            <a:ext cx="4329112" cy="5413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Some buffers have the EN input active low (bubbled): 0 Normal buffer operation, 1</a:t>
            </a:r>
            <a:r>
              <a:rPr lang="en-US" b="0">
                <a:solidFill>
                  <a:srgbClr val="6600FF"/>
                </a:solidFill>
              </a:rPr>
              <a:t>: </a:t>
            </a:r>
            <a:r>
              <a:rPr lang="en-US" sz="16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Hi-Z.</a:t>
            </a:r>
          </a:p>
        </p:txBody>
      </p:sp>
      <p:sp>
        <p:nvSpPr>
          <p:cNvPr id="79883" name="Text Box 147"/>
          <p:cNvSpPr txBox="1">
            <a:spLocks noChangeArrowheads="1"/>
          </p:cNvSpPr>
          <p:nvPr/>
        </p:nvSpPr>
        <p:spPr bwMode="auto">
          <a:xfrm rot="-5400000">
            <a:off x="7651750" y="4576763"/>
            <a:ext cx="1747838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3 (Tri) states</a:t>
            </a:r>
          </a:p>
        </p:txBody>
      </p:sp>
      <p:sp>
        <p:nvSpPr>
          <p:cNvPr id="79884" name="Text Box 148"/>
          <p:cNvSpPr txBox="1">
            <a:spLocks noChangeArrowheads="1"/>
          </p:cNvSpPr>
          <p:nvPr/>
        </p:nvSpPr>
        <p:spPr bwMode="auto">
          <a:xfrm>
            <a:off x="5467350" y="1787525"/>
            <a:ext cx="68262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Data</a:t>
            </a:r>
          </a:p>
        </p:txBody>
      </p:sp>
      <p:sp>
        <p:nvSpPr>
          <p:cNvPr id="79885" name="Text Box 149"/>
          <p:cNvSpPr txBox="1">
            <a:spLocks noChangeArrowheads="1"/>
          </p:cNvSpPr>
          <p:nvPr/>
        </p:nvSpPr>
        <p:spPr bwMode="auto">
          <a:xfrm>
            <a:off x="5411788" y="2541588"/>
            <a:ext cx="8445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Control</a:t>
            </a:r>
          </a:p>
        </p:txBody>
      </p:sp>
      <p:sp>
        <p:nvSpPr>
          <p:cNvPr id="79886" name="Line 150"/>
          <p:cNvSpPr>
            <a:spLocks noChangeShapeType="1"/>
          </p:cNvSpPr>
          <p:nvPr/>
        </p:nvSpPr>
        <p:spPr bwMode="auto">
          <a:xfrm>
            <a:off x="6505575" y="2292350"/>
            <a:ext cx="277813" cy="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7" name="Line 151"/>
          <p:cNvSpPr>
            <a:spLocks noChangeShapeType="1"/>
          </p:cNvSpPr>
          <p:nvPr/>
        </p:nvSpPr>
        <p:spPr bwMode="auto">
          <a:xfrm flipV="1">
            <a:off x="6770688" y="2176463"/>
            <a:ext cx="220662" cy="115887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8" name="Line 152"/>
          <p:cNvSpPr>
            <a:spLocks noChangeShapeType="1"/>
          </p:cNvSpPr>
          <p:nvPr/>
        </p:nvSpPr>
        <p:spPr bwMode="auto">
          <a:xfrm flipV="1">
            <a:off x="7013575" y="2303463"/>
            <a:ext cx="406400" cy="11112"/>
          </a:xfrm>
          <a:prstGeom prst="line">
            <a:avLst/>
          </a:prstGeom>
          <a:noFill/>
          <a:ln w="38100">
            <a:solidFill>
              <a:srgbClr val="3333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9" name="Text Box 153"/>
          <p:cNvSpPr txBox="1">
            <a:spLocks noChangeArrowheads="1"/>
          </p:cNvSpPr>
          <p:nvPr/>
        </p:nvSpPr>
        <p:spPr bwMode="auto">
          <a:xfrm>
            <a:off x="7796213" y="1835150"/>
            <a:ext cx="68262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Data</a:t>
            </a:r>
          </a:p>
        </p:txBody>
      </p:sp>
      <p:sp>
        <p:nvSpPr>
          <p:cNvPr id="79890" name="Text Box 154"/>
          <p:cNvSpPr txBox="1">
            <a:spLocks noChangeArrowheads="1"/>
          </p:cNvSpPr>
          <p:nvPr/>
        </p:nvSpPr>
        <p:spPr bwMode="auto">
          <a:xfrm>
            <a:off x="6964363" y="2774950"/>
            <a:ext cx="844550" cy="58102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Active High</a:t>
            </a:r>
          </a:p>
        </p:txBody>
      </p:sp>
      <p:sp>
        <p:nvSpPr>
          <p:cNvPr id="79891" name="Rectangle 155"/>
          <p:cNvSpPr>
            <a:spLocks noChangeArrowheads="1"/>
          </p:cNvSpPr>
          <p:nvPr/>
        </p:nvSpPr>
        <p:spPr bwMode="auto">
          <a:xfrm>
            <a:off x="5634038" y="4760913"/>
            <a:ext cx="2597150" cy="814387"/>
          </a:xfrm>
          <a:prstGeom prst="rect">
            <a:avLst/>
          </a:prstGeom>
          <a:solidFill>
            <a:srgbClr val="FFCC99">
              <a:alpha val="39999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2" name="Line 157"/>
          <p:cNvSpPr>
            <a:spLocks noChangeShapeType="1"/>
          </p:cNvSpPr>
          <p:nvPr/>
        </p:nvSpPr>
        <p:spPr bwMode="auto">
          <a:xfrm>
            <a:off x="1755775" y="4005263"/>
            <a:ext cx="3803650" cy="973137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9893" name="Picture 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9763" y="6018213"/>
            <a:ext cx="1182687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94" name="Picture 1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6738" y="6119813"/>
            <a:ext cx="5175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1AEE97A-122B-4FF1-BFD6-6FCCC31EB579}" type="slidenum">
              <a:rPr lang="en-US"/>
              <a:pPr/>
              <a:t>66</a:t>
            </a:fld>
            <a:endParaRPr lang="en-US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487363" y="520700"/>
            <a:ext cx="8656637" cy="581025"/>
          </a:xfrm>
        </p:spPr>
        <p:txBody>
          <a:bodyPr/>
          <a:lstStyle/>
          <a:p>
            <a:r>
              <a:rPr lang="en-US" sz="2400" smtClean="0"/>
              <a:t>Resolving Tri-State Values on a Connection</a:t>
            </a:r>
          </a:p>
        </p:txBody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25550"/>
            <a:ext cx="5835650" cy="5027613"/>
          </a:xfrm>
        </p:spPr>
        <p:txBody>
          <a:bodyPr/>
          <a:lstStyle/>
          <a:p>
            <a:r>
              <a:rPr lang="en-US" sz="2400" smtClean="0"/>
              <a:t>Connecting the outputs of two 3-state buffers, B1 and B0, to a connection OUT</a:t>
            </a:r>
          </a:p>
          <a:p>
            <a:r>
              <a:rPr lang="en-US" sz="2400" smtClean="0"/>
              <a:t>Buffer data can take on any combination of values 0 and 1</a:t>
            </a:r>
          </a:p>
          <a:p>
            <a:r>
              <a:rPr lang="en-US" sz="2400" smtClean="0">
                <a:sym typeface="Wingdings" pitchFamily="2" charset="2"/>
              </a:rPr>
              <a:t> </a:t>
            </a:r>
            <a:r>
              <a:rPr lang="en-US" sz="2400" smtClean="0"/>
              <a:t>Rule: At least one buffer output value must be Hi-Z. Why?</a:t>
            </a:r>
          </a:p>
          <a:p>
            <a:r>
              <a:rPr lang="en-US" sz="2400" smtClean="0"/>
              <a:t>i.e. Not Valid Conditions: 0 or 1 on both buffer outputs B1 and B0 at the same time. </a:t>
            </a:r>
          </a:p>
        </p:txBody>
      </p:sp>
      <p:graphicFrame>
        <p:nvGraphicFramePr>
          <p:cNvPr id="636932" name="Group 4"/>
          <p:cNvGraphicFramePr>
            <a:graphicFrameLocks noGrp="1"/>
          </p:cNvGraphicFramePr>
          <p:nvPr/>
        </p:nvGraphicFramePr>
        <p:xfrm>
          <a:off x="5973763" y="1358900"/>
          <a:ext cx="3022600" cy="5008882"/>
        </p:xfrm>
        <a:graphic>
          <a:graphicData uri="http://schemas.openxmlformats.org/drawingml/2006/table">
            <a:tbl>
              <a:tblPr/>
              <a:tblGrid>
                <a:gridCol w="1008062"/>
                <a:gridCol w="1006475"/>
                <a:gridCol w="1008063"/>
              </a:tblGrid>
              <a:tr h="703263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Truth Table for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valid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conditions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Hi-Z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0933" name="Text Box 36"/>
          <p:cNvSpPr txBox="1">
            <a:spLocks noChangeArrowheads="1"/>
          </p:cNvSpPr>
          <p:nvPr/>
        </p:nvSpPr>
        <p:spPr bwMode="auto">
          <a:xfrm>
            <a:off x="233363" y="4795838"/>
            <a:ext cx="5719762" cy="133032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 outputs each taking 3 values </a:t>
            </a: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3</a:t>
            </a:r>
            <a:r>
              <a:rPr lang="en-US" sz="2000" b="0" baseline="3000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2</a:t>
            </a: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          = 9 combinations</a:t>
            </a:r>
          </a:p>
          <a:p>
            <a:pPr>
              <a:lnSpc>
                <a:spcPct val="80000"/>
              </a:lnSpc>
              <a:spcBef>
                <a:spcPct val="500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4 combinations are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not valid</a:t>
            </a: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(0: 1,0) and          (1: 1,0), this leaves the 5 combinations shown in the table</a:t>
            </a:r>
            <a:endParaRPr lang="en-US" sz="20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6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020ADCF-DDF8-4FE1-AA53-0F4A9906AEF0}" type="slidenum">
              <a:rPr lang="en-US"/>
              <a:pPr/>
              <a:t>67</a:t>
            </a:fld>
            <a:endParaRPr lang="en-US"/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482600"/>
            <a:ext cx="8181975" cy="606425"/>
          </a:xfrm>
        </p:spPr>
        <p:txBody>
          <a:bodyPr/>
          <a:lstStyle/>
          <a:p>
            <a:r>
              <a:rPr lang="en-US" sz="2800" smtClean="0">
                <a:solidFill>
                  <a:srgbClr val="A50021"/>
                </a:solidFill>
              </a:rPr>
              <a:t>Application:</a:t>
            </a:r>
            <a:r>
              <a:rPr lang="en-US" sz="2800" b="0" smtClean="0"/>
              <a:t> Data Selection Using 3-State Logic </a:t>
            </a:r>
          </a:p>
        </p:txBody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3" y="1274763"/>
            <a:ext cx="8986837" cy="5583237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Data Selection Function: If S = 1, OL = IN1, else OL = IN0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Performs data selection using 3-state buffers:</a:t>
            </a:r>
          </a:p>
          <a:p>
            <a:pPr>
              <a:lnSpc>
                <a:spcPct val="90000"/>
              </a:lnSpc>
            </a:pPr>
            <a:endParaRPr lang="en-US" b="1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400" smtClean="0"/>
              <a:t>Since EN1 = S and EN0 = S and, at any given time only </a:t>
            </a:r>
            <a:r>
              <a:rPr lang="en-US" sz="2400" smtClean="0">
                <a:solidFill>
                  <a:srgbClr val="FF0000"/>
                </a:solidFill>
              </a:rPr>
              <a:t>one</a:t>
            </a:r>
            <a:r>
              <a:rPr lang="en-US" sz="2400" smtClean="0"/>
              <a:t> of the two buffer outputs is enabled while the other is Hi-Z. </a:t>
            </a:r>
          </a:p>
        </p:txBody>
      </p:sp>
      <p:graphicFrame>
        <p:nvGraphicFramePr>
          <p:cNvPr id="638980" name="Group 4"/>
          <p:cNvGraphicFramePr>
            <a:graphicFrameLocks noGrp="1"/>
          </p:cNvGraphicFramePr>
          <p:nvPr/>
        </p:nvGraphicFramePr>
        <p:xfrm>
          <a:off x="184150" y="2417763"/>
          <a:ext cx="5081588" cy="2562225"/>
        </p:xfrm>
        <a:graphic>
          <a:graphicData uri="http://schemas.openxmlformats.org/drawingml/2006/table">
            <a:tbl>
              <a:tblPr/>
              <a:tblGrid>
                <a:gridCol w="847725"/>
                <a:gridCol w="847725"/>
                <a:gridCol w="847725"/>
                <a:gridCol w="844550"/>
                <a:gridCol w="846138"/>
                <a:gridCol w="847725"/>
              </a:tblGrid>
              <a:tr h="733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EN0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IN0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</a:rPr>
                        <a:t>EN1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</a:rPr>
                        <a:t>IN1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00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81969" name="Line 48"/>
          <p:cNvSpPr>
            <a:spLocks noChangeShapeType="1"/>
          </p:cNvSpPr>
          <p:nvPr/>
        </p:nvSpPr>
        <p:spPr bwMode="auto">
          <a:xfrm>
            <a:off x="3895725" y="5888038"/>
            <a:ext cx="1571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81970" name="Group 49"/>
          <p:cNvGrpSpPr>
            <a:grpSpLocks/>
          </p:cNvGrpSpPr>
          <p:nvPr/>
        </p:nvGrpSpPr>
        <p:grpSpPr bwMode="auto">
          <a:xfrm>
            <a:off x="5527675" y="1979613"/>
            <a:ext cx="3430588" cy="2025650"/>
            <a:chOff x="3345" y="1548"/>
            <a:chExt cx="2161" cy="1276"/>
          </a:xfrm>
        </p:grpSpPr>
        <p:pic>
          <p:nvPicPr>
            <p:cNvPr id="81980" name="Picture 5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45" y="1548"/>
              <a:ext cx="2161" cy="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1" name="Line 51"/>
            <p:cNvSpPr>
              <a:spLocks noChangeShapeType="1"/>
            </p:cNvSpPr>
            <p:nvPr/>
          </p:nvSpPr>
          <p:spPr bwMode="auto">
            <a:xfrm>
              <a:off x="3536" y="2202"/>
              <a:ext cx="102" cy="0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2" name="Line 52"/>
            <p:cNvSpPr>
              <a:spLocks noChangeShapeType="1"/>
            </p:cNvSpPr>
            <p:nvPr/>
          </p:nvSpPr>
          <p:spPr bwMode="auto">
            <a:xfrm>
              <a:off x="3573" y="2756"/>
              <a:ext cx="102" cy="0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3" name="Line 53"/>
            <p:cNvSpPr>
              <a:spLocks noChangeShapeType="1"/>
            </p:cNvSpPr>
            <p:nvPr/>
          </p:nvSpPr>
          <p:spPr bwMode="auto">
            <a:xfrm flipV="1">
              <a:off x="5264" y="2136"/>
              <a:ext cx="110" cy="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71" name="AutoShape 54"/>
          <p:cNvSpPr>
            <a:spLocks noChangeArrowheads="1"/>
          </p:cNvSpPr>
          <p:nvPr/>
        </p:nvSpPr>
        <p:spPr bwMode="auto">
          <a:xfrm>
            <a:off x="2349500" y="5116513"/>
            <a:ext cx="2674938" cy="196850"/>
          </a:xfrm>
          <a:prstGeom prst="rightArrow">
            <a:avLst>
              <a:gd name="adj1" fmla="val 50000"/>
              <a:gd name="adj2" fmla="val 339718"/>
            </a:avLst>
          </a:prstGeom>
          <a:solidFill>
            <a:srgbClr val="66FF33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2" name="AutoShape 55"/>
          <p:cNvSpPr>
            <a:spLocks noChangeArrowheads="1"/>
          </p:cNvSpPr>
          <p:nvPr/>
        </p:nvSpPr>
        <p:spPr bwMode="auto">
          <a:xfrm>
            <a:off x="3890963" y="2873375"/>
            <a:ext cx="1020762" cy="196850"/>
          </a:xfrm>
          <a:prstGeom prst="rightArrow">
            <a:avLst>
              <a:gd name="adj1" fmla="val 50000"/>
              <a:gd name="adj2" fmla="val 129637"/>
            </a:avLst>
          </a:prstGeom>
          <a:solidFill>
            <a:srgbClr val="FFCC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3" name="AutoShape 56"/>
          <p:cNvSpPr>
            <a:spLocks noChangeArrowheads="1"/>
          </p:cNvSpPr>
          <p:nvPr/>
        </p:nvSpPr>
        <p:spPr bwMode="auto">
          <a:xfrm>
            <a:off x="2351088" y="4965700"/>
            <a:ext cx="68262" cy="266700"/>
          </a:xfrm>
          <a:prstGeom prst="downArrow">
            <a:avLst>
              <a:gd name="adj1" fmla="val 100000"/>
              <a:gd name="adj2" fmla="val 97675"/>
            </a:avLst>
          </a:prstGeom>
          <a:solidFill>
            <a:srgbClr val="66FF33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4" name="AutoShape 57"/>
          <p:cNvSpPr>
            <a:spLocks noChangeArrowheads="1"/>
          </p:cNvSpPr>
          <p:nvPr/>
        </p:nvSpPr>
        <p:spPr bwMode="auto">
          <a:xfrm>
            <a:off x="3905250" y="2952750"/>
            <a:ext cx="68263" cy="266700"/>
          </a:xfrm>
          <a:prstGeom prst="downArrow">
            <a:avLst>
              <a:gd name="adj1" fmla="val 100000"/>
              <a:gd name="adj2" fmla="val 97674"/>
            </a:avLst>
          </a:prstGeom>
          <a:solidFill>
            <a:srgbClr val="FFCC00"/>
          </a:solidFill>
          <a:ln w="1588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5" name="Oval 58"/>
          <p:cNvSpPr>
            <a:spLocks noChangeArrowheads="1"/>
          </p:cNvSpPr>
          <p:nvPr/>
        </p:nvSpPr>
        <p:spPr bwMode="auto">
          <a:xfrm>
            <a:off x="3740150" y="3194050"/>
            <a:ext cx="509588" cy="833438"/>
          </a:xfrm>
          <a:prstGeom prst="ellipse">
            <a:avLst/>
          </a:prstGeom>
          <a:noFill/>
          <a:ln w="1651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6" name="Oval 59"/>
          <p:cNvSpPr>
            <a:spLocks noChangeArrowheads="1"/>
          </p:cNvSpPr>
          <p:nvPr/>
        </p:nvSpPr>
        <p:spPr bwMode="auto">
          <a:xfrm>
            <a:off x="2063750" y="4098925"/>
            <a:ext cx="509588" cy="833438"/>
          </a:xfrm>
          <a:prstGeom prst="ellipse">
            <a:avLst/>
          </a:prstGeom>
          <a:noFill/>
          <a:ln w="1651">
            <a:solidFill>
              <a:srgbClr val="3333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7" name="Text Box 60"/>
          <p:cNvSpPr txBox="1">
            <a:spLocks noChangeArrowheads="1"/>
          </p:cNvSpPr>
          <p:nvPr/>
        </p:nvSpPr>
        <p:spPr bwMode="auto">
          <a:xfrm>
            <a:off x="5553075" y="4021138"/>
            <a:ext cx="3379788" cy="111918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The HiZ-HiZ condition does </a:t>
            </a: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16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 exist now, since EN0 and EN1 can not be 0 simultaneously</a:t>
            </a:r>
          </a:p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So the 5 states </a:t>
            </a:r>
            <a:r>
              <a:rPr lang="en-US" sz="1600">
                <a:solidFill>
                  <a:srgbClr val="3333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4 states</a:t>
            </a:r>
            <a:endParaRPr lang="en-US" sz="160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78" name="AutoShape 61"/>
          <p:cNvSpPr>
            <a:spLocks noChangeArrowheads="1"/>
          </p:cNvSpPr>
          <p:nvPr/>
        </p:nvSpPr>
        <p:spPr bwMode="auto">
          <a:xfrm>
            <a:off x="4833938" y="2954338"/>
            <a:ext cx="68262" cy="266700"/>
          </a:xfrm>
          <a:prstGeom prst="downArrow">
            <a:avLst>
              <a:gd name="adj1" fmla="val 100000"/>
              <a:gd name="adj2" fmla="val 97675"/>
            </a:avLst>
          </a:prstGeom>
          <a:solidFill>
            <a:srgbClr val="FFCC00"/>
          </a:solidFill>
          <a:ln w="1588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79" name="AutoShape 62"/>
          <p:cNvSpPr>
            <a:spLocks noChangeArrowheads="1"/>
          </p:cNvSpPr>
          <p:nvPr/>
        </p:nvSpPr>
        <p:spPr bwMode="auto">
          <a:xfrm>
            <a:off x="4887913" y="4991100"/>
            <a:ext cx="68262" cy="266700"/>
          </a:xfrm>
          <a:prstGeom prst="downArrow">
            <a:avLst>
              <a:gd name="adj1" fmla="val 100000"/>
              <a:gd name="adj2" fmla="val 97675"/>
            </a:avLst>
          </a:prstGeom>
          <a:solidFill>
            <a:srgbClr val="66FF33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9AB0472-4BCF-4A3F-9743-6A402D42DDDD}" type="slidenum">
              <a:rPr lang="en-US"/>
              <a:pPr/>
              <a:t>68</a:t>
            </a:fld>
            <a:endParaRPr lang="en-US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15925"/>
            <a:ext cx="8432800" cy="673100"/>
          </a:xfrm>
        </p:spPr>
        <p:txBody>
          <a:bodyPr/>
          <a:lstStyle/>
          <a:p>
            <a:r>
              <a:rPr lang="en-US" sz="2800" b="0" smtClean="0"/>
              <a:t>5. 2-Level Logic Circuit </a:t>
            </a:r>
            <a:r>
              <a:rPr lang="en-US" sz="2800" b="0" smtClean="0">
                <a:solidFill>
                  <a:srgbClr val="A50021"/>
                </a:solidFill>
              </a:rPr>
              <a:t>Optimization </a:t>
            </a:r>
            <a:r>
              <a:rPr lang="en-US" sz="2800" b="0" smtClean="0"/>
              <a:t>and K-maps</a:t>
            </a:r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4475" y="1273175"/>
            <a:ext cx="8721725" cy="5584825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Goal: To obtain the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simplest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implementation for a given function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Optimization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is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8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more formal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approach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to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simplification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It is performed using a specific 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systematic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procedure or algorithm as opposed to the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 hoc approach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of algebraic manipulation  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Optimization requires a distinct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cost criterion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to measure the simplicity of a logic circuit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Two useful cost criteria we will use:</a:t>
            </a:r>
          </a:p>
          <a:p>
            <a:pPr lvl="1"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Literal cost (L)</a:t>
            </a:r>
          </a:p>
          <a:p>
            <a:pPr lvl="1"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Gate input cost: (G)</a:t>
            </a: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CF725FE-596F-4D13-82DD-A9632614D683}" type="slidenum">
              <a:rPr lang="en-US"/>
              <a:pPr/>
              <a:t>69</a:t>
            </a:fld>
            <a:endParaRPr lang="en-US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452438"/>
            <a:ext cx="8093075" cy="660400"/>
          </a:xfrm>
        </p:spPr>
        <p:txBody>
          <a:bodyPr/>
          <a:lstStyle/>
          <a:p>
            <a:r>
              <a:rPr lang="en-US" b="0" smtClean="0">
                <a:solidFill>
                  <a:srgbClr val="6600FF"/>
                </a:solidFill>
              </a:rPr>
              <a:t>Boolean Function Optimization</a:t>
            </a:r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84288"/>
            <a:ext cx="8639175" cy="5573712"/>
          </a:xfrm>
          <a:solidFill>
            <a:srgbClr val="FFFFFF"/>
          </a:solidFill>
        </p:spPr>
        <p:txBody>
          <a:bodyPr/>
          <a:lstStyle/>
          <a:p>
            <a:r>
              <a:rPr lang="en-US" sz="2600" smtClean="0">
                <a:latin typeface="Arial" pitchFamily="34" charset="0"/>
                <a:cs typeface="Arial" pitchFamily="34" charset="0"/>
              </a:rPr>
              <a:t>Minimizing the gate input (or literal) cost of Boolean equations 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reduces circuit cost</a:t>
            </a:r>
            <a:endParaRPr lang="en-US" sz="2600" smtClean="0">
              <a:latin typeface="Arial" pitchFamily="34" charset="0"/>
              <a:cs typeface="Arial" pitchFamily="34" charset="0"/>
            </a:endParaRPr>
          </a:p>
          <a:p>
            <a:r>
              <a:rPr lang="en-US" sz="2600" smtClean="0">
                <a:latin typeface="Arial" pitchFamily="34" charset="0"/>
                <a:cs typeface="Arial" pitchFamily="34" charset="0"/>
              </a:rPr>
              <a:t>We will use the gate input G as </a:t>
            </a:r>
            <a:r>
              <a:rPr lang="en-US" sz="26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cost criterion</a:t>
            </a:r>
          </a:p>
          <a:p>
            <a:r>
              <a:rPr lang="en-US" sz="2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Boolean Algebra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6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graphical techniques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are tools to minimize cost criteria values</a:t>
            </a:r>
          </a:p>
          <a:p>
            <a:r>
              <a:rPr lang="en-US" sz="2600" smtClean="0">
                <a:latin typeface="Arial" pitchFamily="34" charset="0"/>
                <a:cs typeface="Arial" pitchFamily="34" charset="0"/>
              </a:rPr>
              <a:t>Will cover optimum or near-optimum cost functions</a:t>
            </a:r>
            <a:br>
              <a:rPr lang="en-US" sz="2600" smtClean="0">
                <a:latin typeface="Arial" pitchFamily="34" charset="0"/>
                <a:cs typeface="Arial" pitchFamily="34" charset="0"/>
              </a:rPr>
            </a:br>
            <a:r>
              <a:rPr lang="en-US" sz="2600" smtClean="0">
                <a:latin typeface="Arial" pitchFamily="34" charset="0"/>
                <a:cs typeface="Arial" pitchFamily="34" charset="0"/>
              </a:rPr>
              <a:t>for two-level (SOP and POS) circuits</a:t>
            </a:r>
          </a:p>
          <a:p>
            <a:r>
              <a:rPr lang="en-US" sz="2600" smtClean="0">
                <a:latin typeface="Arial" pitchFamily="34" charset="0"/>
                <a:cs typeface="Arial" pitchFamily="34" charset="0"/>
              </a:rPr>
              <a:t>Will Introduce a graphical optimization technique using </a:t>
            </a:r>
            <a:r>
              <a:rPr lang="en-US" sz="26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Karnaugh maps (K-maps, for short)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64C6F71-4648-4236-A17C-38677249A74F}" type="slidenum">
              <a:rPr lang="en-US"/>
              <a:pPr/>
              <a:t>7</a:t>
            </a:fld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576263" y="404813"/>
            <a:ext cx="7772400" cy="674687"/>
          </a:xfrm>
        </p:spPr>
        <p:txBody>
          <a:bodyPr/>
          <a:lstStyle/>
          <a:p>
            <a:r>
              <a:rPr lang="en-US" b="0" smtClean="0"/>
              <a:t>Representation on the Venn Diagram </a:t>
            </a:r>
          </a:p>
        </p:txBody>
      </p:sp>
      <p:pic>
        <p:nvPicPr>
          <p:cNvPr id="31748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00163"/>
            <a:ext cx="7840663" cy="53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Line 28"/>
          <p:cNvSpPr>
            <a:spLocks noChangeShapeType="1"/>
          </p:cNvSpPr>
          <p:nvPr/>
        </p:nvSpPr>
        <p:spPr bwMode="auto">
          <a:xfrm flipH="1" flipV="1">
            <a:off x="2535238" y="1933575"/>
            <a:ext cx="242887" cy="809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0" name="Line 29"/>
          <p:cNvSpPr>
            <a:spLocks noChangeShapeType="1"/>
          </p:cNvSpPr>
          <p:nvPr/>
        </p:nvSpPr>
        <p:spPr bwMode="auto">
          <a:xfrm flipV="1">
            <a:off x="5416550" y="2060575"/>
            <a:ext cx="371475" cy="903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0EDAA4C2-14DA-4483-B089-6D07996B9D73}" type="slidenum">
              <a:rPr lang="en-US"/>
              <a:pPr/>
              <a:t>70</a:t>
            </a:fld>
            <a:endParaRPr lang="en-US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61963"/>
            <a:ext cx="7772400" cy="661987"/>
          </a:xfrm>
        </p:spPr>
        <p:txBody>
          <a:bodyPr/>
          <a:lstStyle/>
          <a:p>
            <a:r>
              <a:rPr lang="en-US" b="0" smtClean="0"/>
              <a:t>Karnaugh Maps (K-map)</a:t>
            </a: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25563"/>
            <a:ext cx="8699500" cy="51958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 K-map is a collection of cells</a:t>
            </a:r>
          </a:p>
          <a:p>
            <a:pPr lvl="1">
              <a:lnSpc>
                <a:spcPct val="90000"/>
              </a:lnSpc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Each cell represents a minterm</a:t>
            </a:r>
          </a:p>
          <a:p>
            <a:pPr lvl="1">
              <a:lnSpc>
                <a:spcPct val="90000"/>
              </a:lnSpc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collection of cells is a graphical representation of a Boolean function</a:t>
            </a:r>
          </a:p>
          <a:p>
            <a:pPr lvl="1">
              <a:lnSpc>
                <a:spcPct val="90000"/>
              </a:lnSpc>
              <a:buSzPct val="125000"/>
            </a:pPr>
            <a:r>
              <a:rPr lang="en-US" sz="2400" b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Adjacent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cells </a:t>
            </a:r>
            <a:r>
              <a:rPr lang="en-US" sz="2400" b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differ in the value of one literal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only</a:t>
            </a:r>
          </a:p>
          <a:p>
            <a:pPr lvl="1">
              <a:lnSpc>
                <a:spcPct val="90000"/>
              </a:lnSpc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Alternative algebraic expressions for the same function are derived by recognizing patterns of cells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The K-map can be viewed as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reorganized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version of the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truth table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A topologically-warped Venn diagram</a:t>
            </a: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8B76A24-4C35-4974-91CF-0157050E7F87}" type="slidenum">
              <a:rPr lang="en-US"/>
              <a:pPr/>
              <a:t>71</a:t>
            </a:fld>
            <a:endParaRPr lang="en-US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>
          <a:xfrm>
            <a:off x="558800" y="447675"/>
            <a:ext cx="7772400" cy="663575"/>
          </a:xfrm>
        </p:spPr>
        <p:txBody>
          <a:bodyPr/>
          <a:lstStyle/>
          <a:p>
            <a:r>
              <a:rPr lang="en-US" b="0" smtClean="0"/>
              <a:t>Some Uses of K-Maps</a:t>
            </a:r>
          </a:p>
        </p:txBody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19238"/>
            <a:ext cx="9144000" cy="5162550"/>
          </a:xfrm>
        </p:spPr>
        <p:txBody>
          <a:bodyPr/>
          <a:lstStyle/>
          <a:p>
            <a:pPr marL="509588" lvl="1" indent="-52388">
              <a:lnSpc>
                <a:spcPct val="90000"/>
              </a:lnSpc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For functions with small numbers of literals,           e.g. up to 5 literals:</a:t>
            </a:r>
          </a:p>
          <a:p>
            <a:pPr marL="509588" lvl="1" indent="-52388">
              <a:lnSpc>
                <a:spcPct val="90000"/>
              </a:lnSpc>
              <a:buFontTx/>
              <a:buNone/>
            </a:pPr>
            <a:endParaRPr lang="en-US" sz="1200" smtClean="0">
              <a:latin typeface="Arial" pitchFamily="34" charset="0"/>
              <a:cs typeface="Arial" pitchFamily="34" charset="0"/>
            </a:endParaRPr>
          </a:p>
          <a:p>
            <a:pPr marL="509588" lvl="1" indent="-52388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 Finding optimum or near optimum implementations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SOP and POS standard forms</a:t>
            </a:r>
          </a:p>
          <a:p>
            <a:pPr lvl="2"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mtClean="0">
                <a:latin typeface="Arial" pitchFamily="34" charset="0"/>
                <a:cs typeface="Arial" pitchFamily="34" charset="0"/>
              </a:rPr>
              <a:t>Two-level AND/OR and OR/AND logic circuits</a:t>
            </a:r>
          </a:p>
          <a:p>
            <a:pPr marL="509588" lvl="1" indent="-52388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 Visualizing concepts related to manipulating Boolean expressions</a:t>
            </a:r>
          </a:p>
          <a:p>
            <a:pPr marL="509588" lvl="1" indent="-52388"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 Demonstrating concepts used by computer-aided design programs to simplify larger circuits</a:t>
            </a: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06F4958F-357C-4240-8864-3875B1313727}" type="slidenum">
              <a:rPr lang="en-US"/>
              <a:pPr/>
              <a:t>72</a:t>
            </a:fld>
            <a:endParaRPr lang="en-US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69888"/>
            <a:ext cx="7772400" cy="720725"/>
          </a:xfrm>
        </p:spPr>
        <p:txBody>
          <a:bodyPr/>
          <a:lstStyle/>
          <a:p>
            <a:r>
              <a:rPr lang="en-US" b="0" smtClean="0"/>
              <a:t>K-Map for two variables (x,y)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0813" y="1446213"/>
            <a:ext cx="8993187" cy="5195887"/>
          </a:xfrm>
        </p:spPr>
        <p:txBody>
          <a:bodyPr/>
          <a:lstStyle/>
          <a:p>
            <a:pPr lvl="1">
              <a:buSzPct val="125000"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Minterm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mtClean="0">
                <a:latin typeface="Arial" pitchFamily="34" charset="0"/>
                <a:cs typeface="Arial" pitchFamily="34" charset="0"/>
              </a:rPr>
              <a:t> and</a:t>
            </a:r>
          </a:p>
          <a:p>
            <a:pPr lvl="1">
              <a:buSzPct val="125000"/>
              <a:buFontTx/>
              <a:buNone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	minterm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 are “adjacent”</a:t>
            </a:r>
          </a:p>
          <a:p>
            <a:pPr lvl="1">
              <a:buSzPct val="125000"/>
              <a:buFontTx/>
              <a:buNone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	- They differ in the value of the</a:t>
            </a:r>
          </a:p>
          <a:p>
            <a:pPr lvl="1">
              <a:buSzPct val="125000"/>
              <a:buFontTx/>
              <a:buNone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	variable y</a:t>
            </a:r>
          </a:p>
          <a:p>
            <a:pPr lvl="1">
              <a:buSzPct val="125000"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Similarly, minterm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mtClean="0">
                <a:latin typeface="Arial" pitchFamily="34" charset="0"/>
                <a:cs typeface="Arial" pitchFamily="34" charset="0"/>
              </a:rPr>
              <a:t> and</a:t>
            </a:r>
          </a:p>
          <a:p>
            <a:pPr lvl="1">
              <a:buSzPct val="125000"/>
              <a:buFontTx/>
              <a:buNone/>
              <a:tabLst>
                <a:tab pos="746125" algn="l"/>
              </a:tabLst>
            </a:pPr>
            <a:r>
              <a:rPr lang="en-US" sz="320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mtClean="0">
                <a:latin typeface="Arial" pitchFamily="34" charset="0"/>
                <a:cs typeface="Arial" pitchFamily="34" charset="0"/>
              </a:rPr>
              <a:t>minterm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mtClean="0">
                <a:latin typeface="Arial" pitchFamily="34" charset="0"/>
                <a:cs typeface="Arial" pitchFamily="34" charset="0"/>
              </a:rPr>
              <a:t> differ in the x variable</a:t>
            </a:r>
          </a:p>
          <a:p>
            <a:pPr lvl="1">
              <a:buSzPct val="125000"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Also,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 and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mtClean="0">
                <a:latin typeface="Arial" pitchFamily="34" charset="0"/>
                <a:cs typeface="Arial" pitchFamily="34" charset="0"/>
              </a:rPr>
              <a:t> differ in the x variable </a:t>
            </a:r>
          </a:p>
          <a:p>
            <a:pPr lvl="1">
              <a:buSzPct val="125000"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Finally,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mtClean="0">
                <a:latin typeface="Arial" pitchFamily="34" charset="0"/>
                <a:cs typeface="Arial" pitchFamily="34" charset="0"/>
              </a:rPr>
              <a:t> and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mtClean="0">
                <a:latin typeface="Arial" pitchFamily="34" charset="0"/>
                <a:cs typeface="Arial" pitchFamily="34" charset="0"/>
              </a:rPr>
              <a:t> differ in the variable y</a:t>
            </a:r>
          </a:p>
          <a:p>
            <a:pPr lvl="1">
              <a:buSzPct val="125000"/>
              <a:tabLst>
                <a:tab pos="746125" algn="l"/>
              </a:tabLst>
            </a:pPr>
            <a:r>
              <a:rPr lang="en-US" smtClean="0">
                <a:latin typeface="Arial" pitchFamily="34" charset="0"/>
                <a:cs typeface="Arial" pitchFamily="34" charset="0"/>
              </a:rPr>
              <a:t>Are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0 </a:t>
            </a:r>
            <a:r>
              <a:rPr lang="en-US" smtClean="0">
                <a:latin typeface="Arial" pitchFamily="34" charset="0"/>
                <a:cs typeface="Arial" pitchFamily="34" charset="0"/>
              </a:rPr>
              <a:t>and m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3</a:t>
            </a:r>
            <a:r>
              <a:rPr lang="en-US" smtClean="0">
                <a:latin typeface="Arial" pitchFamily="34" charset="0"/>
                <a:cs typeface="Arial" pitchFamily="34" charset="0"/>
              </a:rPr>
              <a:t> adjacent?</a:t>
            </a:r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5568950" y="4456113"/>
            <a:ext cx="85725" cy="17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000" b="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grpSp>
        <p:nvGrpSpPr>
          <p:cNvPr id="87046" name="Group 5"/>
          <p:cNvGrpSpPr>
            <a:grpSpLocks/>
          </p:cNvGrpSpPr>
          <p:nvPr/>
        </p:nvGrpSpPr>
        <p:grpSpPr bwMode="auto">
          <a:xfrm>
            <a:off x="5886450" y="1566863"/>
            <a:ext cx="2620963" cy="2776537"/>
            <a:chOff x="3708" y="987"/>
            <a:chExt cx="1651" cy="1749"/>
          </a:xfrm>
        </p:grpSpPr>
        <p:sp>
          <p:nvSpPr>
            <p:cNvPr id="87058" name="Rectangle 6"/>
            <p:cNvSpPr>
              <a:spLocks noChangeArrowheads="1"/>
            </p:cNvSpPr>
            <p:nvPr/>
          </p:nvSpPr>
          <p:spPr bwMode="auto">
            <a:xfrm>
              <a:off x="3816" y="98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59" name="Rectangle 7"/>
            <p:cNvSpPr>
              <a:spLocks noChangeArrowheads="1"/>
            </p:cNvSpPr>
            <p:nvPr/>
          </p:nvSpPr>
          <p:spPr bwMode="auto">
            <a:xfrm>
              <a:off x="4293" y="997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0" name="Rectangle 8"/>
            <p:cNvSpPr>
              <a:spLocks noChangeArrowheads="1"/>
            </p:cNvSpPr>
            <p:nvPr/>
          </p:nvSpPr>
          <p:spPr bwMode="auto">
            <a:xfrm>
              <a:off x="4623" y="98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1" name="Rectangle 9"/>
            <p:cNvSpPr>
              <a:spLocks noChangeArrowheads="1"/>
            </p:cNvSpPr>
            <p:nvPr/>
          </p:nvSpPr>
          <p:spPr bwMode="auto">
            <a:xfrm>
              <a:off x="4877" y="987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2" name="Rectangle 10"/>
            <p:cNvSpPr>
              <a:spLocks noChangeArrowheads="1"/>
            </p:cNvSpPr>
            <p:nvPr/>
          </p:nvSpPr>
          <p:spPr bwMode="auto">
            <a:xfrm>
              <a:off x="5196" y="987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3" name="Rectangle 11"/>
            <p:cNvSpPr>
              <a:spLocks noChangeArrowheads="1"/>
            </p:cNvSpPr>
            <p:nvPr/>
          </p:nvSpPr>
          <p:spPr bwMode="auto">
            <a:xfrm>
              <a:off x="3730" y="1519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4" name="Rectangle 12"/>
            <p:cNvSpPr>
              <a:spLocks noChangeArrowheads="1"/>
            </p:cNvSpPr>
            <p:nvPr/>
          </p:nvSpPr>
          <p:spPr bwMode="auto">
            <a:xfrm>
              <a:off x="4117" y="1394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5" name="Rectangle 13"/>
            <p:cNvSpPr>
              <a:spLocks noChangeArrowheads="1"/>
            </p:cNvSpPr>
            <p:nvPr/>
          </p:nvSpPr>
          <p:spPr bwMode="auto">
            <a:xfrm>
              <a:off x="4269" y="1394"/>
              <a:ext cx="16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m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6" name="Rectangle 14"/>
            <p:cNvSpPr>
              <a:spLocks noChangeArrowheads="1"/>
            </p:cNvSpPr>
            <p:nvPr/>
          </p:nvSpPr>
          <p:spPr bwMode="auto">
            <a:xfrm>
              <a:off x="4426" y="1419"/>
              <a:ext cx="22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 baseline="-25000">
                  <a:solidFill>
                    <a:srgbClr val="000000"/>
                  </a:solidFill>
                </a:rPr>
                <a:t>0</a:t>
              </a:r>
              <a:r>
                <a:rPr lang="en-US" sz="2400">
                  <a:solidFill>
                    <a:srgbClr val="000000"/>
                  </a:solidFill>
                </a:rPr>
                <a:t> =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7" name="Rectangle 15"/>
            <p:cNvSpPr>
              <a:spLocks noChangeArrowheads="1"/>
            </p:cNvSpPr>
            <p:nvPr/>
          </p:nvSpPr>
          <p:spPr bwMode="auto">
            <a:xfrm>
              <a:off x="4679" y="141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8" name="Rectangle 16"/>
            <p:cNvSpPr>
              <a:spLocks noChangeArrowheads="1"/>
            </p:cNvSpPr>
            <p:nvPr/>
          </p:nvSpPr>
          <p:spPr bwMode="auto">
            <a:xfrm>
              <a:off x="4842" y="1394"/>
              <a:ext cx="16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m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69" name="Rectangle 17"/>
            <p:cNvSpPr>
              <a:spLocks noChangeArrowheads="1"/>
            </p:cNvSpPr>
            <p:nvPr/>
          </p:nvSpPr>
          <p:spPr bwMode="auto">
            <a:xfrm>
              <a:off x="4999" y="1419"/>
              <a:ext cx="22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 baseline="-25000">
                  <a:solidFill>
                    <a:srgbClr val="000000"/>
                  </a:solidFill>
                </a:rPr>
                <a:t>1</a:t>
              </a:r>
              <a:r>
                <a:rPr lang="en-US" sz="2400">
                  <a:solidFill>
                    <a:srgbClr val="000000"/>
                  </a:solidFill>
                </a:rPr>
                <a:t> =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0" name="Rectangle 18"/>
            <p:cNvSpPr>
              <a:spLocks noChangeArrowheads="1"/>
            </p:cNvSpPr>
            <p:nvPr/>
          </p:nvSpPr>
          <p:spPr bwMode="auto">
            <a:xfrm>
              <a:off x="5252" y="1419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1" name="Rectangle 19"/>
            <p:cNvSpPr>
              <a:spLocks noChangeArrowheads="1"/>
            </p:cNvSpPr>
            <p:nvPr/>
          </p:nvSpPr>
          <p:spPr bwMode="auto">
            <a:xfrm>
              <a:off x="3768" y="2040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2" name="Rectangle 20"/>
            <p:cNvSpPr>
              <a:spLocks noChangeArrowheads="1"/>
            </p:cNvSpPr>
            <p:nvPr/>
          </p:nvSpPr>
          <p:spPr bwMode="auto">
            <a:xfrm>
              <a:off x="4117" y="197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87073" name="Group 21"/>
            <p:cNvGrpSpPr>
              <a:grpSpLocks/>
            </p:cNvGrpSpPr>
            <p:nvPr/>
          </p:nvGrpSpPr>
          <p:grpSpPr bwMode="auto">
            <a:xfrm>
              <a:off x="4271" y="1973"/>
              <a:ext cx="411" cy="255"/>
              <a:chOff x="4347" y="1887"/>
              <a:chExt cx="411" cy="255"/>
            </a:xfrm>
          </p:grpSpPr>
          <p:sp>
            <p:nvSpPr>
              <p:cNvPr id="87096" name="Rectangle 22"/>
              <p:cNvSpPr>
                <a:spLocks noChangeArrowheads="1"/>
              </p:cNvSpPr>
              <p:nvPr/>
            </p:nvSpPr>
            <p:spPr bwMode="auto">
              <a:xfrm>
                <a:off x="4347" y="1887"/>
                <a:ext cx="160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400">
                    <a:solidFill>
                      <a:srgbClr val="000000"/>
                    </a:solidFill>
                  </a:rPr>
                  <a:t>m</a:t>
                </a:r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097" name="Rectangle 23"/>
              <p:cNvSpPr>
                <a:spLocks noChangeArrowheads="1"/>
              </p:cNvSpPr>
              <p:nvPr/>
            </p:nvSpPr>
            <p:spPr bwMode="auto">
              <a:xfrm>
                <a:off x="4505" y="1912"/>
                <a:ext cx="253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400" baseline="-25000">
                    <a:solidFill>
                      <a:srgbClr val="000000"/>
                    </a:solidFill>
                  </a:rPr>
                  <a:t>2 </a:t>
                </a:r>
                <a:r>
                  <a:rPr lang="en-US" sz="2400">
                    <a:solidFill>
                      <a:srgbClr val="000000"/>
                    </a:solidFill>
                  </a:rPr>
                  <a:t>= </a:t>
                </a:r>
                <a:endParaRPr 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7074" name="Rectangle 24"/>
            <p:cNvSpPr>
              <a:spLocks noChangeArrowheads="1"/>
            </p:cNvSpPr>
            <p:nvPr/>
          </p:nvSpPr>
          <p:spPr bwMode="auto">
            <a:xfrm>
              <a:off x="4671" y="220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5" name="Rectangle 25"/>
            <p:cNvSpPr>
              <a:spLocks noChangeArrowheads="1"/>
            </p:cNvSpPr>
            <p:nvPr/>
          </p:nvSpPr>
          <p:spPr bwMode="auto">
            <a:xfrm>
              <a:off x="4794" y="1973"/>
              <a:ext cx="16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m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6" name="Rectangle 26"/>
            <p:cNvSpPr>
              <a:spLocks noChangeArrowheads="1"/>
            </p:cNvSpPr>
            <p:nvPr/>
          </p:nvSpPr>
          <p:spPr bwMode="auto">
            <a:xfrm>
              <a:off x="4951" y="1998"/>
              <a:ext cx="22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 baseline="-25000">
                  <a:solidFill>
                    <a:srgbClr val="000000"/>
                  </a:solidFill>
                </a:rPr>
                <a:t>3</a:t>
              </a:r>
              <a:r>
                <a:rPr lang="en-US" sz="2400">
                  <a:solidFill>
                    <a:srgbClr val="000000"/>
                  </a:solidFill>
                </a:rPr>
                <a:t> =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7" name="Line 27"/>
            <p:cNvSpPr>
              <a:spLocks noChangeShapeType="1"/>
            </p:cNvSpPr>
            <p:nvPr/>
          </p:nvSpPr>
          <p:spPr bwMode="auto">
            <a:xfrm>
              <a:off x="4177" y="996"/>
              <a:ext cx="3" cy="147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78" name="Rectangle 28"/>
            <p:cNvSpPr>
              <a:spLocks noChangeArrowheads="1"/>
            </p:cNvSpPr>
            <p:nvPr/>
          </p:nvSpPr>
          <p:spPr bwMode="auto">
            <a:xfrm>
              <a:off x="3816" y="250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7079" name="Line 29"/>
            <p:cNvSpPr>
              <a:spLocks noChangeShapeType="1"/>
            </p:cNvSpPr>
            <p:nvPr/>
          </p:nvSpPr>
          <p:spPr bwMode="auto">
            <a:xfrm>
              <a:off x="4326" y="1679"/>
              <a:ext cx="10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80" name="Line 30"/>
            <p:cNvSpPr>
              <a:spLocks noChangeShapeType="1"/>
            </p:cNvSpPr>
            <p:nvPr/>
          </p:nvSpPr>
          <p:spPr bwMode="auto">
            <a:xfrm>
              <a:off x="4470" y="1679"/>
              <a:ext cx="112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81" name="Rectangle 31"/>
            <p:cNvSpPr>
              <a:spLocks noChangeArrowheads="1"/>
            </p:cNvSpPr>
            <p:nvPr/>
          </p:nvSpPr>
          <p:spPr bwMode="auto">
            <a:xfrm>
              <a:off x="4470" y="1670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2" name="Rectangle 32"/>
            <p:cNvSpPr>
              <a:spLocks noChangeArrowheads="1"/>
            </p:cNvSpPr>
            <p:nvPr/>
          </p:nvSpPr>
          <p:spPr bwMode="auto">
            <a:xfrm>
              <a:off x="4321" y="1670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3" name="Line 33"/>
            <p:cNvSpPr>
              <a:spLocks noChangeShapeType="1"/>
            </p:cNvSpPr>
            <p:nvPr/>
          </p:nvSpPr>
          <p:spPr bwMode="auto">
            <a:xfrm>
              <a:off x="4941" y="1689"/>
              <a:ext cx="10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84" name="Rectangle 34"/>
            <p:cNvSpPr>
              <a:spLocks noChangeArrowheads="1"/>
            </p:cNvSpPr>
            <p:nvPr/>
          </p:nvSpPr>
          <p:spPr bwMode="auto">
            <a:xfrm>
              <a:off x="5085" y="1680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5" name="Rectangle 35"/>
            <p:cNvSpPr>
              <a:spLocks noChangeArrowheads="1"/>
            </p:cNvSpPr>
            <p:nvPr/>
          </p:nvSpPr>
          <p:spPr bwMode="auto">
            <a:xfrm>
              <a:off x="4936" y="1680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6" name="Line 36"/>
            <p:cNvSpPr>
              <a:spLocks noChangeShapeType="1"/>
            </p:cNvSpPr>
            <p:nvPr/>
          </p:nvSpPr>
          <p:spPr bwMode="auto">
            <a:xfrm>
              <a:off x="4519" y="2218"/>
              <a:ext cx="112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87" name="Rectangle 37"/>
            <p:cNvSpPr>
              <a:spLocks noChangeArrowheads="1"/>
            </p:cNvSpPr>
            <p:nvPr/>
          </p:nvSpPr>
          <p:spPr bwMode="auto">
            <a:xfrm>
              <a:off x="4519" y="2209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8" name="Rectangle 38"/>
            <p:cNvSpPr>
              <a:spLocks noChangeArrowheads="1"/>
            </p:cNvSpPr>
            <p:nvPr/>
          </p:nvSpPr>
          <p:spPr bwMode="auto">
            <a:xfrm>
              <a:off x="4370" y="2209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89" name="Rectangle 39"/>
            <p:cNvSpPr>
              <a:spLocks noChangeArrowheads="1"/>
            </p:cNvSpPr>
            <p:nvPr/>
          </p:nvSpPr>
          <p:spPr bwMode="auto">
            <a:xfrm>
              <a:off x="5056" y="2151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90" name="Rectangle 40"/>
            <p:cNvSpPr>
              <a:spLocks noChangeArrowheads="1"/>
            </p:cNvSpPr>
            <p:nvPr/>
          </p:nvSpPr>
          <p:spPr bwMode="auto">
            <a:xfrm>
              <a:off x="4907" y="2151"/>
              <a:ext cx="208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7091" name="Line 41"/>
            <p:cNvSpPr>
              <a:spLocks noChangeShapeType="1"/>
            </p:cNvSpPr>
            <p:nvPr/>
          </p:nvSpPr>
          <p:spPr bwMode="auto">
            <a:xfrm>
              <a:off x="4753" y="996"/>
              <a:ext cx="3" cy="147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92" name="Line 42"/>
            <p:cNvSpPr>
              <a:spLocks noChangeShapeType="1"/>
            </p:cNvSpPr>
            <p:nvPr/>
          </p:nvSpPr>
          <p:spPr bwMode="auto">
            <a:xfrm>
              <a:off x="5348" y="996"/>
              <a:ext cx="3" cy="147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93" name="Line 43"/>
            <p:cNvSpPr>
              <a:spLocks noChangeShapeType="1"/>
            </p:cNvSpPr>
            <p:nvPr/>
          </p:nvSpPr>
          <p:spPr bwMode="auto">
            <a:xfrm rot="-5400000">
              <a:off x="4517" y="1654"/>
              <a:ext cx="3" cy="162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94" name="Line 44"/>
            <p:cNvSpPr>
              <a:spLocks noChangeShapeType="1"/>
            </p:cNvSpPr>
            <p:nvPr/>
          </p:nvSpPr>
          <p:spPr bwMode="auto">
            <a:xfrm rot="-5400000">
              <a:off x="4536" y="541"/>
              <a:ext cx="3" cy="162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095" name="Line 45"/>
            <p:cNvSpPr>
              <a:spLocks noChangeShapeType="1"/>
            </p:cNvSpPr>
            <p:nvPr/>
          </p:nvSpPr>
          <p:spPr bwMode="auto">
            <a:xfrm rot="-5400000">
              <a:off x="4546" y="1126"/>
              <a:ext cx="3" cy="162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7047" name="Rectangle 46"/>
          <p:cNvSpPr>
            <a:spLocks noChangeArrowheads="1"/>
          </p:cNvSpPr>
          <p:nvPr/>
        </p:nvSpPr>
        <p:spPr bwMode="auto">
          <a:xfrm>
            <a:off x="6702425" y="3125788"/>
            <a:ext cx="1712913" cy="728662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8" name="Rectangle 47"/>
          <p:cNvSpPr>
            <a:spLocks noChangeArrowheads="1"/>
          </p:cNvSpPr>
          <p:nvPr/>
        </p:nvSpPr>
        <p:spPr bwMode="auto">
          <a:xfrm>
            <a:off x="6716713" y="2200275"/>
            <a:ext cx="1712912" cy="809625"/>
          </a:xfrm>
          <a:prstGeom prst="rect">
            <a:avLst/>
          </a:prstGeom>
          <a:noFill/>
          <a:ln w="28575">
            <a:solidFill>
              <a:srgbClr val="66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9" name="Text Box 48"/>
          <p:cNvSpPr txBox="1">
            <a:spLocks noChangeArrowheads="1"/>
          </p:cNvSpPr>
          <p:nvPr/>
        </p:nvSpPr>
        <p:spPr bwMode="auto">
          <a:xfrm>
            <a:off x="8520113" y="339407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7050" name="Text Box 49"/>
          <p:cNvSpPr txBox="1">
            <a:spLocks noChangeArrowheads="1"/>
          </p:cNvSpPr>
          <p:nvPr/>
        </p:nvSpPr>
        <p:spPr bwMode="auto">
          <a:xfrm>
            <a:off x="8510588" y="25384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87051" name="Line 119"/>
          <p:cNvSpPr>
            <a:spLocks noChangeShapeType="1"/>
          </p:cNvSpPr>
          <p:nvPr/>
        </p:nvSpPr>
        <p:spPr bwMode="auto">
          <a:xfrm>
            <a:off x="8577263" y="2649538"/>
            <a:ext cx="234950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52" name="Rectangle 120"/>
          <p:cNvSpPr>
            <a:spLocks noChangeArrowheads="1"/>
          </p:cNvSpPr>
          <p:nvPr/>
        </p:nvSpPr>
        <p:spPr bwMode="auto">
          <a:xfrm rot="-5400000">
            <a:off x="6989762" y="2706688"/>
            <a:ext cx="2036763" cy="681038"/>
          </a:xfrm>
          <a:prstGeom prst="rect">
            <a:avLst/>
          </a:prstGeom>
          <a:noFill/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53" name="Text Box 121"/>
          <p:cNvSpPr txBox="1">
            <a:spLocks noChangeArrowheads="1"/>
          </p:cNvSpPr>
          <p:nvPr/>
        </p:nvSpPr>
        <p:spPr bwMode="auto">
          <a:xfrm>
            <a:off x="8035925" y="402113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87054" name="Rectangle 122"/>
          <p:cNvSpPr>
            <a:spLocks noChangeArrowheads="1"/>
          </p:cNvSpPr>
          <p:nvPr/>
        </p:nvSpPr>
        <p:spPr bwMode="auto">
          <a:xfrm rot="-5400000">
            <a:off x="6111875" y="2697163"/>
            <a:ext cx="2036763" cy="681037"/>
          </a:xfrm>
          <a:prstGeom prst="rect">
            <a:avLst/>
          </a:prstGeom>
          <a:noFill/>
          <a:ln w="28575">
            <a:solidFill>
              <a:srgbClr val="3366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55" name="Text Box 123"/>
          <p:cNvSpPr txBox="1">
            <a:spLocks noChangeArrowheads="1"/>
          </p:cNvSpPr>
          <p:nvPr/>
        </p:nvSpPr>
        <p:spPr bwMode="auto">
          <a:xfrm>
            <a:off x="7158038" y="40116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87056" name="Line 124"/>
          <p:cNvSpPr>
            <a:spLocks noChangeShapeType="1"/>
          </p:cNvSpPr>
          <p:nvPr/>
        </p:nvSpPr>
        <p:spPr bwMode="auto">
          <a:xfrm>
            <a:off x="7213600" y="4144963"/>
            <a:ext cx="23495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7057" name="Text Box 125"/>
          <p:cNvSpPr txBox="1">
            <a:spLocks noChangeArrowheads="1"/>
          </p:cNvSpPr>
          <p:nvPr/>
        </p:nvSpPr>
        <p:spPr bwMode="auto">
          <a:xfrm>
            <a:off x="5727700" y="5640388"/>
            <a:ext cx="3416300" cy="12176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Each square represents an input </a:t>
            </a:r>
          </a:p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Combination (index value) which </a:t>
            </a:r>
          </a:p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Can possibly be a minterm for a </a:t>
            </a:r>
          </a:p>
          <a:p>
            <a:pPr>
              <a:buFont typeface="Wingdings" pitchFamily="2" charset="2"/>
              <a:buNone/>
            </a:pPr>
            <a:r>
              <a:rPr lang="en-US" sz="16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function</a:t>
            </a: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21F70E1-F8FA-4757-8176-1AA2C93023A5}" type="slidenum">
              <a:rPr lang="en-US"/>
              <a:pPr/>
              <a:t>73</a:t>
            </a:fld>
            <a:endParaRPr lang="en-US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15925"/>
            <a:ext cx="7772400" cy="755650"/>
          </a:xfrm>
        </p:spPr>
        <p:txBody>
          <a:bodyPr/>
          <a:lstStyle/>
          <a:p>
            <a:r>
              <a:rPr lang="en-US" b="0" smtClean="0"/>
              <a:t>K-Map and Truth Tables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9400" y="1314450"/>
            <a:ext cx="8212138" cy="5027613"/>
          </a:xfrm>
        </p:spPr>
        <p:txBody>
          <a:bodyPr/>
          <a:lstStyle/>
          <a:p>
            <a:r>
              <a:rPr lang="en-US" sz="2400" b="1" smtClean="0">
                <a:latin typeface="Arial" pitchFamily="34" charset="0"/>
                <a:cs typeface="Arial" pitchFamily="34" charset="0"/>
              </a:rPr>
              <a:t>The K-Map is just a different form of the truth table. </a:t>
            </a:r>
          </a:p>
          <a:p>
            <a:r>
              <a:rPr lang="en-US" sz="2400" b="1" smtClean="0">
                <a:latin typeface="Arial" pitchFamily="34" charset="0"/>
                <a:cs typeface="Arial" pitchFamily="34" charset="0"/>
              </a:rPr>
              <a:t>Example – Two literal function:</a:t>
            </a:r>
          </a:p>
          <a:p>
            <a:pPr lvl="1">
              <a:buSzPct val="125000"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For a given function F(x,y), output assumes values a,b,c and d from the set {0,1}</a:t>
            </a:r>
          </a:p>
        </p:txBody>
      </p:sp>
      <p:sp>
        <p:nvSpPr>
          <p:cNvPr id="88069" name="Text Box 4"/>
          <p:cNvSpPr txBox="1">
            <a:spLocks noChangeArrowheads="1"/>
          </p:cNvSpPr>
          <p:nvPr/>
        </p:nvSpPr>
        <p:spPr bwMode="auto">
          <a:xfrm>
            <a:off x="1347788" y="3043238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Function Table</a:t>
            </a:r>
          </a:p>
        </p:txBody>
      </p:sp>
      <p:sp>
        <p:nvSpPr>
          <p:cNvPr id="88070" name="Text Box 5"/>
          <p:cNvSpPr txBox="1">
            <a:spLocks noChangeArrowheads="1"/>
          </p:cNvSpPr>
          <p:nvPr/>
        </p:nvSpPr>
        <p:spPr bwMode="auto">
          <a:xfrm>
            <a:off x="6103938" y="3192463"/>
            <a:ext cx="190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K-Map</a:t>
            </a:r>
          </a:p>
        </p:txBody>
      </p:sp>
      <p:grpSp>
        <p:nvGrpSpPr>
          <p:cNvPr id="88071" name="Group 6"/>
          <p:cNvGrpSpPr>
            <a:grpSpLocks/>
          </p:cNvGrpSpPr>
          <p:nvPr/>
        </p:nvGrpSpPr>
        <p:grpSpPr bwMode="auto">
          <a:xfrm>
            <a:off x="614363" y="3443288"/>
            <a:ext cx="3497262" cy="3062287"/>
            <a:chOff x="518" y="2083"/>
            <a:chExt cx="2203" cy="1929"/>
          </a:xfrm>
        </p:grpSpPr>
        <p:sp>
          <p:nvSpPr>
            <p:cNvPr id="88107" name="Rectangle 7"/>
            <p:cNvSpPr>
              <a:spLocks noChangeArrowheads="1"/>
            </p:cNvSpPr>
            <p:nvPr/>
          </p:nvSpPr>
          <p:spPr bwMode="auto">
            <a:xfrm>
              <a:off x="846" y="2109"/>
              <a:ext cx="528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Input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8" name="Rectangle 8"/>
            <p:cNvSpPr>
              <a:spLocks noChangeArrowheads="1"/>
            </p:cNvSpPr>
            <p:nvPr/>
          </p:nvSpPr>
          <p:spPr bwMode="auto">
            <a:xfrm>
              <a:off x="798" y="2346"/>
              <a:ext cx="578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Values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9" name="Rectangle 9"/>
            <p:cNvSpPr>
              <a:spLocks noChangeArrowheads="1"/>
            </p:cNvSpPr>
            <p:nvPr/>
          </p:nvSpPr>
          <p:spPr bwMode="auto">
            <a:xfrm>
              <a:off x="1381" y="2346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0" name="Rectangle 10"/>
            <p:cNvSpPr>
              <a:spLocks noChangeArrowheads="1"/>
            </p:cNvSpPr>
            <p:nvPr/>
          </p:nvSpPr>
          <p:spPr bwMode="auto">
            <a:xfrm>
              <a:off x="897" y="2584"/>
              <a:ext cx="384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(x,y)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1" name="Rectangle 11"/>
            <p:cNvSpPr>
              <a:spLocks noChangeArrowheads="1"/>
            </p:cNvSpPr>
            <p:nvPr/>
          </p:nvSpPr>
          <p:spPr bwMode="auto">
            <a:xfrm>
              <a:off x="1282" y="2584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2" name="Rectangle 12"/>
            <p:cNvSpPr>
              <a:spLocks noChangeArrowheads="1"/>
            </p:cNvSpPr>
            <p:nvPr/>
          </p:nvSpPr>
          <p:spPr bwMode="auto">
            <a:xfrm>
              <a:off x="1664" y="2109"/>
              <a:ext cx="817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Function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3" name="Rectangle 13"/>
            <p:cNvSpPr>
              <a:spLocks noChangeArrowheads="1"/>
            </p:cNvSpPr>
            <p:nvPr/>
          </p:nvSpPr>
          <p:spPr bwMode="auto">
            <a:xfrm>
              <a:off x="1797" y="2346"/>
              <a:ext cx="50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Value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4" name="Rectangle 14"/>
            <p:cNvSpPr>
              <a:spLocks noChangeArrowheads="1"/>
            </p:cNvSpPr>
            <p:nvPr/>
          </p:nvSpPr>
          <p:spPr bwMode="auto">
            <a:xfrm>
              <a:off x="2302" y="2346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5" name="Rectangle 15"/>
            <p:cNvSpPr>
              <a:spLocks noChangeArrowheads="1"/>
            </p:cNvSpPr>
            <p:nvPr/>
          </p:nvSpPr>
          <p:spPr bwMode="auto">
            <a:xfrm>
              <a:off x="1797" y="2584"/>
              <a:ext cx="506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F(x,y)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6" name="Rectangle 16"/>
            <p:cNvSpPr>
              <a:spLocks noChangeArrowheads="1"/>
            </p:cNvSpPr>
            <p:nvPr/>
          </p:nvSpPr>
          <p:spPr bwMode="auto">
            <a:xfrm>
              <a:off x="2304" y="2584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17" name="Rectangle 17"/>
            <p:cNvSpPr>
              <a:spLocks noChangeArrowheads="1"/>
            </p:cNvSpPr>
            <p:nvPr/>
          </p:nvSpPr>
          <p:spPr bwMode="auto">
            <a:xfrm>
              <a:off x="620" y="2083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18" name="Line 18"/>
            <p:cNvSpPr>
              <a:spLocks noChangeShapeType="1"/>
            </p:cNvSpPr>
            <p:nvPr/>
          </p:nvSpPr>
          <p:spPr bwMode="auto">
            <a:xfrm>
              <a:off x="620" y="2083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19" name="Line 19"/>
            <p:cNvSpPr>
              <a:spLocks noChangeShapeType="1"/>
            </p:cNvSpPr>
            <p:nvPr/>
          </p:nvSpPr>
          <p:spPr bwMode="auto">
            <a:xfrm>
              <a:off x="620" y="208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0" name="Rectangle 20"/>
            <p:cNvSpPr>
              <a:spLocks noChangeArrowheads="1"/>
            </p:cNvSpPr>
            <p:nvPr/>
          </p:nvSpPr>
          <p:spPr bwMode="auto">
            <a:xfrm>
              <a:off x="620" y="2083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1" name="Line 21"/>
            <p:cNvSpPr>
              <a:spLocks noChangeShapeType="1"/>
            </p:cNvSpPr>
            <p:nvPr/>
          </p:nvSpPr>
          <p:spPr bwMode="auto">
            <a:xfrm>
              <a:off x="620" y="2083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2" name="Line 22"/>
            <p:cNvSpPr>
              <a:spLocks noChangeShapeType="1"/>
            </p:cNvSpPr>
            <p:nvPr/>
          </p:nvSpPr>
          <p:spPr bwMode="auto">
            <a:xfrm>
              <a:off x="620" y="208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3" name="Rectangle 23"/>
            <p:cNvSpPr>
              <a:spLocks noChangeArrowheads="1"/>
            </p:cNvSpPr>
            <p:nvPr/>
          </p:nvSpPr>
          <p:spPr bwMode="auto">
            <a:xfrm>
              <a:off x="639" y="2083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4" name="Line 24"/>
            <p:cNvSpPr>
              <a:spLocks noChangeShapeType="1"/>
            </p:cNvSpPr>
            <p:nvPr/>
          </p:nvSpPr>
          <p:spPr bwMode="auto">
            <a:xfrm>
              <a:off x="639" y="2083"/>
              <a:ext cx="8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5" name="Rectangle 25"/>
            <p:cNvSpPr>
              <a:spLocks noChangeArrowheads="1"/>
            </p:cNvSpPr>
            <p:nvPr/>
          </p:nvSpPr>
          <p:spPr bwMode="auto">
            <a:xfrm>
              <a:off x="1537" y="2083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6" name="Line 26"/>
            <p:cNvSpPr>
              <a:spLocks noChangeShapeType="1"/>
            </p:cNvSpPr>
            <p:nvPr/>
          </p:nvSpPr>
          <p:spPr bwMode="auto">
            <a:xfrm>
              <a:off x="1537" y="208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7" name="Line 27"/>
            <p:cNvSpPr>
              <a:spLocks noChangeShapeType="1"/>
            </p:cNvSpPr>
            <p:nvPr/>
          </p:nvSpPr>
          <p:spPr bwMode="auto">
            <a:xfrm>
              <a:off x="1537" y="208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8" name="Rectangle 28"/>
            <p:cNvSpPr>
              <a:spLocks noChangeArrowheads="1"/>
            </p:cNvSpPr>
            <p:nvPr/>
          </p:nvSpPr>
          <p:spPr bwMode="auto">
            <a:xfrm>
              <a:off x="1555" y="2083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29" name="Line 29"/>
            <p:cNvSpPr>
              <a:spLocks noChangeShapeType="1"/>
            </p:cNvSpPr>
            <p:nvPr/>
          </p:nvSpPr>
          <p:spPr bwMode="auto">
            <a:xfrm>
              <a:off x="1555" y="2083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0" name="Rectangle 30"/>
            <p:cNvSpPr>
              <a:spLocks noChangeArrowheads="1"/>
            </p:cNvSpPr>
            <p:nvPr/>
          </p:nvSpPr>
          <p:spPr bwMode="auto">
            <a:xfrm>
              <a:off x="2542" y="2083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1" name="Line 31"/>
            <p:cNvSpPr>
              <a:spLocks noChangeShapeType="1"/>
            </p:cNvSpPr>
            <p:nvPr/>
          </p:nvSpPr>
          <p:spPr bwMode="auto">
            <a:xfrm>
              <a:off x="2542" y="208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2" name="Line 32"/>
            <p:cNvSpPr>
              <a:spLocks noChangeShapeType="1"/>
            </p:cNvSpPr>
            <p:nvPr/>
          </p:nvSpPr>
          <p:spPr bwMode="auto">
            <a:xfrm>
              <a:off x="2542" y="208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3" name="Rectangle 33"/>
            <p:cNvSpPr>
              <a:spLocks noChangeArrowheads="1"/>
            </p:cNvSpPr>
            <p:nvPr/>
          </p:nvSpPr>
          <p:spPr bwMode="auto">
            <a:xfrm>
              <a:off x="2542" y="2083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4" name="Line 34"/>
            <p:cNvSpPr>
              <a:spLocks noChangeShapeType="1"/>
            </p:cNvSpPr>
            <p:nvPr/>
          </p:nvSpPr>
          <p:spPr bwMode="auto">
            <a:xfrm>
              <a:off x="2542" y="208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5" name="Line 35"/>
            <p:cNvSpPr>
              <a:spLocks noChangeShapeType="1"/>
            </p:cNvSpPr>
            <p:nvPr/>
          </p:nvSpPr>
          <p:spPr bwMode="auto">
            <a:xfrm>
              <a:off x="2542" y="208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6" name="Rectangle 36"/>
            <p:cNvSpPr>
              <a:spLocks noChangeArrowheads="1"/>
            </p:cNvSpPr>
            <p:nvPr/>
          </p:nvSpPr>
          <p:spPr bwMode="auto">
            <a:xfrm>
              <a:off x="620" y="2101"/>
              <a:ext cx="19" cy="76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7" name="Line 37"/>
            <p:cNvSpPr>
              <a:spLocks noChangeShapeType="1"/>
            </p:cNvSpPr>
            <p:nvPr/>
          </p:nvSpPr>
          <p:spPr bwMode="auto">
            <a:xfrm>
              <a:off x="620" y="2101"/>
              <a:ext cx="1" cy="7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8" name="Rectangle 38"/>
            <p:cNvSpPr>
              <a:spLocks noChangeArrowheads="1"/>
            </p:cNvSpPr>
            <p:nvPr/>
          </p:nvSpPr>
          <p:spPr bwMode="auto">
            <a:xfrm>
              <a:off x="1537" y="2101"/>
              <a:ext cx="18" cy="76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39" name="Line 39"/>
            <p:cNvSpPr>
              <a:spLocks noChangeShapeType="1"/>
            </p:cNvSpPr>
            <p:nvPr/>
          </p:nvSpPr>
          <p:spPr bwMode="auto">
            <a:xfrm>
              <a:off x="1537" y="2101"/>
              <a:ext cx="1" cy="7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0" name="Rectangle 40"/>
            <p:cNvSpPr>
              <a:spLocks noChangeArrowheads="1"/>
            </p:cNvSpPr>
            <p:nvPr/>
          </p:nvSpPr>
          <p:spPr bwMode="auto">
            <a:xfrm>
              <a:off x="2542" y="2101"/>
              <a:ext cx="18" cy="76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1" name="Line 41"/>
            <p:cNvSpPr>
              <a:spLocks noChangeShapeType="1"/>
            </p:cNvSpPr>
            <p:nvPr/>
          </p:nvSpPr>
          <p:spPr bwMode="auto">
            <a:xfrm>
              <a:off x="2542" y="2101"/>
              <a:ext cx="1" cy="7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2" name="Rectangle 42"/>
            <p:cNvSpPr>
              <a:spLocks noChangeArrowheads="1"/>
            </p:cNvSpPr>
            <p:nvPr/>
          </p:nvSpPr>
          <p:spPr bwMode="auto">
            <a:xfrm>
              <a:off x="964" y="2889"/>
              <a:ext cx="2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0 0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43" name="Rectangle 43"/>
            <p:cNvSpPr>
              <a:spLocks noChangeArrowheads="1"/>
            </p:cNvSpPr>
            <p:nvPr/>
          </p:nvSpPr>
          <p:spPr bwMode="auto">
            <a:xfrm>
              <a:off x="1216" y="2889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44" name="Rectangle 44"/>
            <p:cNvSpPr>
              <a:spLocks noChangeArrowheads="1"/>
            </p:cNvSpPr>
            <p:nvPr/>
          </p:nvSpPr>
          <p:spPr bwMode="auto">
            <a:xfrm>
              <a:off x="1999" y="2889"/>
              <a:ext cx="10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a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45" name="Rectangle 45"/>
            <p:cNvSpPr>
              <a:spLocks noChangeArrowheads="1"/>
            </p:cNvSpPr>
            <p:nvPr/>
          </p:nvSpPr>
          <p:spPr bwMode="auto">
            <a:xfrm>
              <a:off x="2100" y="2889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46" name="Rectangle 46"/>
            <p:cNvSpPr>
              <a:spLocks noChangeArrowheads="1"/>
            </p:cNvSpPr>
            <p:nvPr/>
          </p:nvSpPr>
          <p:spPr bwMode="auto">
            <a:xfrm>
              <a:off x="620" y="2863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7" name="Line 47"/>
            <p:cNvSpPr>
              <a:spLocks noChangeShapeType="1"/>
            </p:cNvSpPr>
            <p:nvPr/>
          </p:nvSpPr>
          <p:spPr bwMode="auto">
            <a:xfrm>
              <a:off x="620" y="2863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8" name="Line 48"/>
            <p:cNvSpPr>
              <a:spLocks noChangeShapeType="1"/>
            </p:cNvSpPr>
            <p:nvPr/>
          </p:nvSpPr>
          <p:spPr bwMode="auto">
            <a:xfrm>
              <a:off x="620" y="286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49" name="Rectangle 49"/>
            <p:cNvSpPr>
              <a:spLocks noChangeArrowheads="1"/>
            </p:cNvSpPr>
            <p:nvPr/>
          </p:nvSpPr>
          <p:spPr bwMode="auto">
            <a:xfrm>
              <a:off x="639" y="2863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0" name="Line 50"/>
            <p:cNvSpPr>
              <a:spLocks noChangeShapeType="1"/>
            </p:cNvSpPr>
            <p:nvPr/>
          </p:nvSpPr>
          <p:spPr bwMode="auto">
            <a:xfrm>
              <a:off x="639" y="2863"/>
              <a:ext cx="8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1" name="Rectangle 51"/>
            <p:cNvSpPr>
              <a:spLocks noChangeArrowheads="1"/>
            </p:cNvSpPr>
            <p:nvPr/>
          </p:nvSpPr>
          <p:spPr bwMode="auto">
            <a:xfrm>
              <a:off x="1537" y="2863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2" name="Line 52"/>
            <p:cNvSpPr>
              <a:spLocks noChangeShapeType="1"/>
            </p:cNvSpPr>
            <p:nvPr/>
          </p:nvSpPr>
          <p:spPr bwMode="auto">
            <a:xfrm>
              <a:off x="1537" y="286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3" name="Line 53"/>
            <p:cNvSpPr>
              <a:spLocks noChangeShapeType="1"/>
            </p:cNvSpPr>
            <p:nvPr/>
          </p:nvSpPr>
          <p:spPr bwMode="auto">
            <a:xfrm>
              <a:off x="1537" y="286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4" name="Rectangle 54"/>
            <p:cNvSpPr>
              <a:spLocks noChangeArrowheads="1"/>
            </p:cNvSpPr>
            <p:nvPr/>
          </p:nvSpPr>
          <p:spPr bwMode="auto">
            <a:xfrm>
              <a:off x="1555" y="2863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5" name="Line 55"/>
            <p:cNvSpPr>
              <a:spLocks noChangeShapeType="1"/>
            </p:cNvSpPr>
            <p:nvPr/>
          </p:nvSpPr>
          <p:spPr bwMode="auto">
            <a:xfrm>
              <a:off x="1555" y="2863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6" name="Rectangle 56"/>
            <p:cNvSpPr>
              <a:spLocks noChangeArrowheads="1"/>
            </p:cNvSpPr>
            <p:nvPr/>
          </p:nvSpPr>
          <p:spPr bwMode="auto">
            <a:xfrm>
              <a:off x="2542" y="2863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7" name="Line 57"/>
            <p:cNvSpPr>
              <a:spLocks noChangeShapeType="1"/>
            </p:cNvSpPr>
            <p:nvPr/>
          </p:nvSpPr>
          <p:spPr bwMode="auto">
            <a:xfrm>
              <a:off x="2542" y="2863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8" name="Line 58"/>
            <p:cNvSpPr>
              <a:spLocks noChangeShapeType="1"/>
            </p:cNvSpPr>
            <p:nvPr/>
          </p:nvSpPr>
          <p:spPr bwMode="auto">
            <a:xfrm>
              <a:off x="2542" y="2863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59" name="Rectangle 59"/>
            <p:cNvSpPr>
              <a:spLocks noChangeArrowheads="1"/>
            </p:cNvSpPr>
            <p:nvPr/>
          </p:nvSpPr>
          <p:spPr bwMode="auto">
            <a:xfrm>
              <a:off x="620" y="2881"/>
              <a:ext cx="19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0" name="Line 60"/>
            <p:cNvSpPr>
              <a:spLocks noChangeShapeType="1"/>
            </p:cNvSpPr>
            <p:nvPr/>
          </p:nvSpPr>
          <p:spPr bwMode="auto">
            <a:xfrm>
              <a:off x="620" y="2881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1" name="Rectangle 61"/>
            <p:cNvSpPr>
              <a:spLocks noChangeArrowheads="1"/>
            </p:cNvSpPr>
            <p:nvPr/>
          </p:nvSpPr>
          <p:spPr bwMode="auto">
            <a:xfrm>
              <a:off x="1537" y="2881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2" name="Line 62"/>
            <p:cNvSpPr>
              <a:spLocks noChangeShapeType="1"/>
            </p:cNvSpPr>
            <p:nvPr/>
          </p:nvSpPr>
          <p:spPr bwMode="auto">
            <a:xfrm>
              <a:off x="1537" y="2881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3" name="Rectangle 63"/>
            <p:cNvSpPr>
              <a:spLocks noChangeArrowheads="1"/>
            </p:cNvSpPr>
            <p:nvPr/>
          </p:nvSpPr>
          <p:spPr bwMode="auto">
            <a:xfrm>
              <a:off x="2542" y="2881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4" name="Line 64"/>
            <p:cNvSpPr>
              <a:spLocks noChangeShapeType="1"/>
            </p:cNvSpPr>
            <p:nvPr/>
          </p:nvSpPr>
          <p:spPr bwMode="auto">
            <a:xfrm>
              <a:off x="2542" y="2881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65" name="Rectangle 65"/>
            <p:cNvSpPr>
              <a:spLocks noChangeArrowheads="1"/>
            </p:cNvSpPr>
            <p:nvPr/>
          </p:nvSpPr>
          <p:spPr bwMode="auto">
            <a:xfrm>
              <a:off x="964" y="3145"/>
              <a:ext cx="2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0 1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66" name="Rectangle 66"/>
            <p:cNvSpPr>
              <a:spLocks noChangeArrowheads="1"/>
            </p:cNvSpPr>
            <p:nvPr/>
          </p:nvSpPr>
          <p:spPr bwMode="auto">
            <a:xfrm>
              <a:off x="1216" y="3145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67" name="Rectangle 67"/>
            <p:cNvSpPr>
              <a:spLocks noChangeArrowheads="1"/>
            </p:cNvSpPr>
            <p:nvPr/>
          </p:nvSpPr>
          <p:spPr bwMode="auto">
            <a:xfrm>
              <a:off x="1993" y="3145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b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68" name="Rectangle 68"/>
            <p:cNvSpPr>
              <a:spLocks noChangeArrowheads="1"/>
            </p:cNvSpPr>
            <p:nvPr/>
          </p:nvSpPr>
          <p:spPr bwMode="auto">
            <a:xfrm>
              <a:off x="2106" y="3145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69" name="Rectangle 69"/>
            <p:cNvSpPr>
              <a:spLocks noChangeArrowheads="1"/>
            </p:cNvSpPr>
            <p:nvPr/>
          </p:nvSpPr>
          <p:spPr bwMode="auto">
            <a:xfrm>
              <a:off x="620" y="3118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0" name="Line 70"/>
            <p:cNvSpPr>
              <a:spLocks noChangeShapeType="1"/>
            </p:cNvSpPr>
            <p:nvPr/>
          </p:nvSpPr>
          <p:spPr bwMode="auto">
            <a:xfrm>
              <a:off x="620" y="3118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1" name="Line 71"/>
            <p:cNvSpPr>
              <a:spLocks noChangeShapeType="1"/>
            </p:cNvSpPr>
            <p:nvPr/>
          </p:nvSpPr>
          <p:spPr bwMode="auto">
            <a:xfrm>
              <a:off x="620" y="3118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2" name="Rectangle 72"/>
            <p:cNvSpPr>
              <a:spLocks noChangeArrowheads="1"/>
            </p:cNvSpPr>
            <p:nvPr/>
          </p:nvSpPr>
          <p:spPr bwMode="auto">
            <a:xfrm>
              <a:off x="639" y="3118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3" name="Line 73"/>
            <p:cNvSpPr>
              <a:spLocks noChangeShapeType="1"/>
            </p:cNvSpPr>
            <p:nvPr/>
          </p:nvSpPr>
          <p:spPr bwMode="auto">
            <a:xfrm>
              <a:off x="639" y="3118"/>
              <a:ext cx="8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4" name="Rectangle 74"/>
            <p:cNvSpPr>
              <a:spLocks noChangeArrowheads="1"/>
            </p:cNvSpPr>
            <p:nvPr/>
          </p:nvSpPr>
          <p:spPr bwMode="auto">
            <a:xfrm>
              <a:off x="1537" y="3118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5" name="Line 75"/>
            <p:cNvSpPr>
              <a:spLocks noChangeShapeType="1"/>
            </p:cNvSpPr>
            <p:nvPr/>
          </p:nvSpPr>
          <p:spPr bwMode="auto">
            <a:xfrm>
              <a:off x="1537" y="3118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6" name="Line 76"/>
            <p:cNvSpPr>
              <a:spLocks noChangeShapeType="1"/>
            </p:cNvSpPr>
            <p:nvPr/>
          </p:nvSpPr>
          <p:spPr bwMode="auto">
            <a:xfrm>
              <a:off x="1537" y="3118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7" name="Rectangle 77"/>
            <p:cNvSpPr>
              <a:spLocks noChangeArrowheads="1"/>
            </p:cNvSpPr>
            <p:nvPr/>
          </p:nvSpPr>
          <p:spPr bwMode="auto">
            <a:xfrm>
              <a:off x="1555" y="3118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8" name="Line 78"/>
            <p:cNvSpPr>
              <a:spLocks noChangeShapeType="1"/>
            </p:cNvSpPr>
            <p:nvPr/>
          </p:nvSpPr>
          <p:spPr bwMode="auto">
            <a:xfrm>
              <a:off x="1555" y="3118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79" name="Rectangle 79"/>
            <p:cNvSpPr>
              <a:spLocks noChangeArrowheads="1"/>
            </p:cNvSpPr>
            <p:nvPr/>
          </p:nvSpPr>
          <p:spPr bwMode="auto">
            <a:xfrm>
              <a:off x="2542" y="3118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0" name="Line 80"/>
            <p:cNvSpPr>
              <a:spLocks noChangeShapeType="1"/>
            </p:cNvSpPr>
            <p:nvPr/>
          </p:nvSpPr>
          <p:spPr bwMode="auto">
            <a:xfrm>
              <a:off x="2542" y="3118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1" name="Line 81"/>
            <p:cNvSpPr>
              <a:spLocks noChangeShapeType="1"/>
            </p:cNvSpPr>
            <p:nvPr/>
          </p:nvSpPr>
          <p:spPr bwMode="auto">
            <a:xfrm>
              <a:off x="2542" y="3118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2" name="Rectangle 82"/>
            <p:cNvSpPr>
              <a:spLocks noChangeArrowheads="1"/>
            </p:cNvSpPr>
            <p:nvPr/>
          </p:nvSpPr>
          <p:spPr bwMode="auto">
            <a:xfrm>
              <a:off x="620" y="3136"/>
              <a:ext cx="19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3" name="Line 83"/>
            <p:cNvSpPr>
              <a:spLocks noChangeShapeType="1"/>
            </p:cNvSpPr>
            <p:nvPr/>
          </p:nvSpPr>
          <p:spPr bwMode="auto">
            <a:xfrm>
              <a:off x="620" y="3136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4" name="Rectangle 84"/>
            <p:cNvSpPr>
              <a:spLocks noChangeArrowheads="1"/>
            </p:cNvSpPr>
            <p:nvPr/>
          </p:nvSpPr>
          <p:spPr bwMode="auto">
            <a:xfrm>
              <a:off x="1537" y="3136"/>
              <a:ext cx="18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5" name="Line 85"/>
            <p:cNvSpPr>
              <a:spLocks noChangeShapeType="1"/>
            </p:cNvSpPr>
            <p:nvPr/>
          </p:nvSpPr>
          <p:spPr bwMode="auto">
            <a:xfrm>
              <a:off x="1537" y="3136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6" name="Rectangle 86"/>
            <p:cNvSpPr>
              <a:spLocks noChangeArrowheads="1"/>
            </p:cNvSpPr>
            <p:nvPr/>
          </p:nvSpPr>
          <p:spPr bwMode="auto">
            <a:xfrm>
              <a:off x="2542" y="3136"/>
              <a:ext cx="18" cy="23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7" name="Line 87"/>
            <p:cNvSpPr>
              <a:spLocks noChangeShapeType="1"/>
            </p:cNvSpPr>
            <p:nvPr/>
          </p:nvSpPr>
          <p:spPr bwMode="auto">
            <a:xfrm>
              <a:off x="2542" y="3136"/>
              <a:ext cx="1" cy="2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88" name="Rectangle 88"/>
            <p:cNvSpPr>
              <a:spLocks noChangeArrowheads="1"/>
            </p:cNvSpPr>
            <p:nvPr/>
          </p:nvSpPr>
          <p:spPr bwMode="auto">
            <a:xfrm>
              <a:off x="964" y="3400"/>
              <a:ext cx="2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1 0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89" name="Rectangle 89"/>
            <p:cNvSpPr>
              <a:spLocks noChangeArrowheads="1"/>
            </p:cNvSpPr>
            <p:nvPr/>
          </p:nvSpPr>
          <p:spPr bwMode="auto">
            <a:xfrm>
              <a:off x="1216" y="3400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90" name="Rectangle 90"/>
            <p:cNvSpPr>
              <a:spLocks noChangeArrowheads="1"/>
            </p:cNvSpPr>
            <p:nvPr/>
          </p:nvSpPr>
          <p:spPr bwMode="auto">
            <a:xfrm>
              <a:off x="2005" y="3400"/>
              <a:ext cx="89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c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91" name="Rectangle 91"/>
            <p:cNvSpPr>
              <a:spLocks noChangeArrowheads="1"/>
            </p:cNvSpPr>
            <p:nvPr/>
          </p:nvSpPr>
          <p:spPr bwMode="auto">
            <a:xfrm>
              <a:off x="2094" y="3400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92" name="Rectangle 92"/>
            <p:cNvSpPr>
              <a:spLocks noChangeArrowheads="1"/>
            </p:cNvSpPr>
            <p:nvPr/>
          </p:nvSpPr>
          <p:spPr bwMode="auto">
            <a:xfrm>
              <a:off x="620" y="3374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3" name="Line 93"/>
            <p:cNvSpPr>
              <a:spLocks noChangeShapeType="1"/>
            </p:cNvSpPr>
            <p:nvPr/>
          </p:nvSpPr>
          <p:spPr bwMode="auto">
            <a:xfrm>
              <a:off x="620" y="3374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4" name="Line 94"/>
            <p:cNvSpPr>
              <a:spLocks noChangeShapeType="1"/>
            </p:cNvSpPr>
            <p:nvPr/>
          </p:nvSpPr>
          <p:spPr bwMode="auto">
            <a:xfrm>
              <a:off x="620" y="337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5" name="Rectangle 95"/>
            <p:cNvSpPr>
              <a:spLocks noChangeArrowheads="1"/>
            </p:cNvSpPr>
            <p:nvPr/>
          </p:nvSpPr>
          <p:spPr bwMode="auto">
            <a:xfrm>
              <a:off x="639" y="3374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6" name="Line 96"/>
            <p:cNvSpPr>
              <a:spLocks noChangeShapeType="1"/>
            </p:cNvSpPr>
            <p:nvPr/>
          </p:nvSpPr>
          <p:spPr bwMode="auto">
            <a:xfrm>
              <a:off x="639" y="3374"/>
              <a:ext cx="8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7" name="Rectangle 97"/>
            <p:cNvSpPr>
              <a:spLocks noChangeArrowheads="1"/>
            </p:cNvSpPr>
            <p:nvPr/>
          </p:nvSpPr>
          <p:spPr bwMode="auto">
            <a:xfrm>
              <a:off x="1537" y="3374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8" name="Line 98"/>
            <p:cNvSpPr>
              <a:spLocks noChangeShapeType="1"/>
            </p:cNvSpPr>
            <p:nvPr/>
          </p:nvSpPr>
          <p:spPr bwMode="auto">
            <a:xfrm>
              <a:off x="1537" y="3374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99" name="Line 99"/>
            <p:cNvSpPr>
              <a:spLocks noChangeShapeType="1"/>
            </p:cNvSpPr>
            <p:nvPr/>
          </p:nvSpPr>
          <p:spPr bwMode="auto">
            <a:xfrm>
              <a:off x="1537" y="337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0" name="Rectangle 100"/>
            <p:cNvSpPr>
              <a:spLocks noChangeArrowheads="1"/>
            </p:cNvSpPr>
            <p:nvPr/>
          </p:nvSpPr>
          <p:spPr bwMode="auto">
            <a:xfrm>
              <a:off x="1555" y="3374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1" name="Line 101"/>
            <p:cNvSpPr>
              <a:spLocks noChangeShapeType="1"/>
            </p:cNvSpPr>
            <p:nvPr/>
          </p:nvSpPr>
          <p:spPr bwMode="auto">
            <a:xfrm>
              <a:off x="1555" y="3374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2" name="Rectangle 102"/>
            <p:cNvSpPr>
              <a:spLocks noChangeArrowheads="1"/>
            </p:cNvSpPr>
            <p:nvPr/>
          </p:nvSpPr>
          <p:spPr bwMode="auto">
            <a:xfrm>
              <a:off x="2542" y="3374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3" name="Line 103"/>
            <p:cNvSpPr>
              <a:spLocks noChangeShapeType="1"/>
            </p:cNvSpPr>
            <p:nvPr/>
          </p:nvSpPr>
          <p:spPr bwMode="auto">
            <a:xfrm>
              <a:off x="2542" y="3374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4" name="Line 104"/>
            <p:cNvSpPr>
              <a:spLocks noChangeShapeType="1"/>
            </p:cNvSpPr>
            <p:nvPr/>
          </p:nvSpPr>
          <p:spPr bwMode="auto">
            <a:xfrm>
              <a:off x="2542" y="337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5" name="Rectangle 105"/>
            <p:cNvSpPr>
              <a:spLocks noChangeArrowheads="1"/>
            </p:cNvSpPr>
            <p:nvPr/>
          </p:nvSpPr>
          <p:spPr bwMode="auto">
            <a:xfrm>
              <a:off x="620" y="3392"/>
              <a:ext cx="19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6" name="Line 106"/>
            <p:cNvSpPr>
              <a:spLocks noChangeShapeType="1"/>
            </p:cNvSpPr>
            <p:nvPr/>
          </p:nvSpPr>
          <p:spPr bwMode="auto">
            <a:xfrm>
              <a:off x="620" y="3392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7" name="Rectangle 107"/>
            <p:cNvSpPr>
              <a:spLocks noChangeArrowheads="1"/>
            </p:cNvSpPr>
            <p:nvPr/>
          </p:nvSpPr>
          <p:spPr bwMode="auto">
            <a:xfrm>
              <a:off x="1537" y="3392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8" name="Line 108"/>
            <p:cNvSpPr>
              <a:spLocks noChangeShapeType="1"/>
            </p:cNvSpPr>
            <p:nvPr/>
          </p:nvSpPr>
          <p:spPr bwMode="auto">
            <a:xfrm>
              <a:off x="1537" y="3392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09" name="Rectangle 109"/>
            <p:cNvSpPr>
              <a:spLocks noChangeArrowheads="1"/>
            </p:cNvSpPr>
            <p:nvPr/>
          </p:nvSpPr>
          <p:spPr bwMode="auto">
            <a:xfrm>
              <a:off x="2542" y="3392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0" name="Line 110"/>
            <p:cNvSpPr>
              <a:spLocks noChangeShapeType="1"/>
            </p:cNvSpPr>
            <p:nvPr/>
          </p:nvSpPr>
          <p:spPr bwMode="auto">
            <a:xfrm>
              <a:off x="2542" y="3392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1" name="Rectangle 111"/>
            <p:cNvSpPr>
              <a:spLocks noChangeArrowheads="1"/>
            </p:cNvSpPr>
            <p:nvPr/>
          </p:nvSpPr>
          <p:spPr bwMode="auto">
            <a:xfrm>
              <a:off x="964" y="3655"/>
              <a:ext cx="2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1 1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212" name="Rectangle 112"/>
            <p:cNvSpPr>
              <a:spLocks noChangeArrowheads="1"/>
            </p:cNvSpPr>
            <p:nvPr/>
          </p:nvSpPr>
          <p:spPr bwMode="auto">
            <a:xfrm>
              <a:off x="1216" y="3655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213" name="Rectangle 113"/>
            <p:cNvSpPr>
              <a:spLocks noChangeArrowheads="1"/>
            </p:cNvSpPr>
            <p:nvPr/>
          </p:nvSpPr>
          <p:spPr bwMode="auto">
            <a:xfrm>
              <a:off x="1993" y="3655"/>
              <a:ext cx="111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d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214" name="Rectangle 114"/>
            <p:cNvSpPr>
              <a:spLocks noChangeArrowheads="1"/>
            </p:cNvSpPr>
            <p:nvPr/>
          </p:nvSpPr>
          <p:spPr bwMode="auto">
            <a:xfrm>
              <a:off x="2106" y="3655"/>
              <a:ext cx="5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5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215" name="Rectangle 115"/>
            <p:cNvSpPr>
              <a:spLocks noChangeArrowheads="1"/>
            </p:cNvSpPr>
            <p:nvPr/>
          </p:nvSpPr>
          <p:spPr bwMode="auto">
            <a:xfrm>
              <a:off x="620" y="3629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6" name="Line 116"/>
            <p:cNvSpPr>
              <a:spLocks noChangeShapeType="1"/>
            </p:cNvSpPr>
            <p:nvPr/>
          </p:nvSpPr>
          <p:spPr bwMode="auto">
            <a:xfrm>
              <a:off x="620" y="3629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7" name="Line 117"/>
            <p:cNvSpPr>
              <a:spLocks noChangeShapeType="1"/>
            </p:cNvSpPr>
            <p:nvPr/>
          </p:nvSpPr>
          <p:spPr bwMode="auto">
            <a:xfrm>
              <a:off x="620" y="3629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8" name="Rectangle 118"/>
            <p:cNvSpPr>
              <a:spLocks noChangeArrowheads="1"/>
            </p:cNvSpPr>
            <p:nvPr/>
          </p:nvSpPr>
          <p:spPr bwMode="auto">
            <a:xfrm>
              <a:off x="639" y="3629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19" name="Line 119"/>
            <p:cNvSpPr>
              <a:spLocks noChangeShapeType="1"/>
            </p:cNvSpPr>
            <p:nvPr/>
          </p:nvSpPr>
          <p:spPr bwMode="auto">
            <a:xfrm>
              <a:off x="639" y="3629"/>
              <a:ext cx="8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0" name="Rectangle 120"/>
            <p:cNvSpPr>
              <a:spLocks noChangeArrowheads="1"/>
            </p:cNvSpPr>
            <p:nvPr/>
          </p:nvSpPr>
          <p:spPr bwMode="auto">
            <a:xfrm>
              <a:off x="1537" y="3629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1" name="Line 121"/>
            <p:cNvSpPr>
              <a:spLocks noChangeShapeType="1"/>
            </p:cNvSpPr>
            <p:nvPr/>
          </p:nvSpPr>
          <p:spPr bwMode="auto">
            <a:xfrm>
              <a:off x="1537" y="3629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2" name="Line 122"/>
            <p:cNvSpPr>
              <a:spLocks noChangeShapeType="1"/>
            </p:cNvSpPr>
            <p:nvPr/>
          </p:nvSpPr>
          <p:spPr bwMode="auto">
            <a:xfrm>
              <a:off x="1537" y="3629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3" name="Rectangle 123"/>
            <p:cNvSpPr>
              <a:spLocks noChangeArrowheads="1"/>
            </p:cNvSpPr>
            <p:nvPr/>
          </p:nvSpPr>
          <p:spPr bwMode="auto">
            <a:xfrm>
              <a:off x="1555" y="3629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4" name="Line 124"/>
            <p:cNvSpPr>
              <a:spLocks noChangeShapeType="1"/>
            </p:cNvSpPr>
            <p:nvPr/>
          </p:nvSpPr>
          <p:spPr bwMode="auto">
            <a:xfrm>
              <a:off x="1555" y="3629"/>
              <a:ext cx="98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5" name="Rectangle 125"/>
            <p:cNvSpPr>
              <a:spLocks noChangeArrowheads="1"/>
            </p:cNvSpPr>
            <p:nvPr/>
          </p:nvSpPr>
          <p:spPr bwMode="auto">
            <a:xfrm>
              <a:off x="2542" y="3629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6" name="Line 126"/>
            <p:cNvSpPr>
              <a:spLocks noChangeShapeType="1"/>
            </p:cNvSpPr>
            <p:nvPr/>
          </p:nvSpPr>
          <p:spPr bwMode="auto">
            <a:xfrm>
              <a:off x="2542" y="3629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7" name="Line 127"/>
            <p:cNvSpPr>
              <a:spLocks noChangeShapeType="1"/>
            </p:cNvSpPr>
            <p:nvPr/>
          </p:nvSpPr>
          <p:spPr bwMode="auto">
            <a:xfrm>
              <a:off x="2542" y="3629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8" name="Rectangle 128"/>
            <p:cNvSpPr>
              <a:spLocks noChangeArrowheads="1"/>
            </p:cNvSpPr>
            <p:nvPr/>
          </p:nvSpPr>
          <p:spPr bwMode="auto">
            <a:xfrm>
              <a:off x="620" y="3647"/>
              <a:ext cx="19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29" name="Line 129"/>
            <p:cNvSpPr>
              <a:spLocks noChangeShapeType="1"/>
            </p:cNvSpPr>
            <p:nvPr/>
          </p:nvSpPr>
          <p:spPr bwMode="auto">
            <a:xfrm>
              <a:off x="620" y="3647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0" name="Rectangle 130"/>
            <p:cNvSpPr>
              <a:spLocks noChangeArrowheads="1"/>
            </p:cNvSpPr>
            <p:nvPr/>
          </p:nvSpPr>
          <p:spPr bwMode="auto">
            <a:xfrm>
              <a:off x="620" y="3884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1" name="Line 131"/>
            <p:cNvSpPr>
              <a:spLocks noChangeShapeType="1"/>
            </p:cNvSpPr>
            <p:nvPr/>
          </p:nvSpPr>
          <p:spPr bwMode="auto">
            <a:xfrm>
              <a:off x="620" y="3884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2" name="Line 132"/>
            <p:cNvSpPr>
              <a:spLocks noChangeShapeType="1"/>
            </p:cNvSpPr>
            <p:nvPr/>
          </p:nvSpPr>
          <p:spPr bwMode="auto">
            <a:xfrm>
              <a:off x="620" y="388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3" name="Rectangle 133"/>
            <p:cNvSpPr>
              <a:spLocks noChangeArrowheads="1"/>
            </p:cNvSpPr>
            <p:nvPr/>
          </p:nvSpPr>
          <p:spPr bwMode="auto">
            <a:xfrm>
              <a:off x="620" y="3884"/>
              <a:ext cx="19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4" name="Line 134"/>
            <p:cNvSpPr>
              <a:spLocks noChangeShapeType="1"/>
            </p:cNvSpPr>
            <p:nvPr/>
          </p:nvSpPr>
          <p:spPr bwMode="auto">
            <a:xfrm>
              <a:off x="620" y="3884"/>
              <a:ext cx="1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5" name="Line 135"/>
            <p:cNvSpPr>
              <a:spLocks noChangeShapeType="1"/>
            </p:cNvSpPr>
            <p:nvPr/>
          </p:nvSpPr>
          <p:spPr bwMode="auto">
            <a:xfrm>
              <a:off x="620" y="388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6" name="Rectangle 136"/>
            <p:cNvSpPr>
              <a:spLocks noChangeArrowheads="1"/>
            </p:cNvSpPr>
            <p:nvPr/>
          </p:nvSpPr>
          <p:spPr bwMode="auto">
            <a:xfrm>
              <a:off x="639" y="3884"/>
              <a:ext cx="89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7" name="Line 137"/>
            <p:cNvSpPr>
              <a:spLocks noChangeShapeType="1"/>
            </p:cNvSpPr>
            <p:nvPr/>
          </p:nvSpPr>
          <p:spPr bwMode="auto">
            <a:xfrm>
              <a:off x="639" y="3884"/>
              <a:ext cx="89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8" name="Rectangle 138"/>
            <p:cNvSpPr>
              <a:spLocks noChangeArrowheads="1"/>
            </p:cNvSpPr>
            <p:nvPr/>
          </p:nvSpPr>
          <p:spPr bwMode="auto">
            <a:xfrm>
              <a:off x="1537" y="3647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39" name="Line 139"/>
            <p:cNvSpPr>
              <a:spLocks noChangeShapeType="1"/>
            </p:cNvSpPr>
            <p:nvPr/>
          </p:nvSpPr>
          <p:spPr bwMode="auto">
            <a:xfrm>
              <a:off x="1537" y="3647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0" name="Rectangle 140"/>
            <p:cNvSpPr>
              <a:spLocks noChangeArrowheads="1"/>
            </p:cNvSpPr>
            <p:nvPr/>
          </p:nvSpPr>
          <p:spPr bwMode="auto">
            <a:xfrm>
              <a:off x="1537" y="3884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1" name="Line 141"/>
            <p:cNvSpPr>
              <a:spLocks noChangeShapeType="1"/>
            </p:cNvSpPr>
            <p:nvPr/>
          </p:nvSpPr>
          <p:spPr bwMode="auto">
            <a:xfrm>
              <a:off x="1537" y="3884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2" name="Line 142"/>
            <p:cNvSpPr>
              <a:spLocks noChangeShapeType="1"/>
            </p:cNvSpPr>
            <p:nvPr/>
          </p:nvSpPr>
          <p:spPr bwMode="auto">
            <a:xfrm>
              <a:off x="1537" y="388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3" name="Rectangle 143"/>
            <p:cNvSpPr>
              <a:spLocks noChangeArrowheads="1"/>
            </p:cNvSpPr>
            <p:nvPr/>
          </p:nvSpPr>
          <p:spPr bwMode="auto">
            <a:xfrm>
              <a:off x="1555" y="3884"/>
              <a:ext cx="987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4" name="Line 144"/>
            <p:cNvSpPr>
              <a:spLocks noChangeShapeType="1"/>
            </p:cNvSpPr>
            <p:nvPr/>
          </p:nvSpPr>
          <p:spPr bwMode="auto">
            <a:xfrm>
              <a:off x="1555" y="3884"/>
              <a:ext cx="98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5" name="Rectangle 145"/>
            <p:cNvSpPr>
              <a:spLocks noChangeArrowheads="1"/>
            </p:cNvSpPr>
            <p:nvPr/>
          </p:nvSpPr>
          <p:spPr bwMode="auto">
            <a:xfrm>
              <a:off x="2542" y="3647"/>
              <a:ext cx="18" cy="23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6" name="Line 146"/>
            <p:cNvSpPr>
              <a:spLocks noChangeShapeType="1"/>
            </p:cNvSpPr>
            <p:nvPr/>
          </p:nvSpPr>
          <p:spPr bwMode="auto">
            <a:xfrm>
              <a:off x="2542" y="3647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7" name="Rectangle 147"/>
            <p:cNvSpPr>
              <a:spLocks noChangeArrowheads="1"/>
            </p:cNvSpPr>
            <p:nvPr/>
          </p:nvSpPr>
          <p:spPr bwMode="auto">
            <a:xfrm>
              <a:off x="2542" y="3884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8" name="Line 148"/>
            <p:cNvSpPr>
              <a:spLocks noChangeShapeType="1"/>
            </p:cNvSpPr>
            <p:nvPr/>
          </p:nvSpPr>
          <p:spPr bwMode="auto">
            <a:xfrm>
              <a:off x="2542" y="3884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49" name="Line 149"/>
            <p:cNvSpPr>
              <a:spLocks noChangeShapeType="1"/>
            </p:cNvSpPr>
            <p:nvPr/>
          </p:nvSpPr>
          <p:spPr bwMode="auto">
            <a:xfrm>
              <a:off x="2542" y="388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50" name="Rectangle 150"/>
            <p:cNvSpPr>
              <a:spLocks noChangeArrowheads="1"/>
            </p:cNvSpPr>
            <p:nvPr/>
          </p:nvSpPr>
          <p:spPr bwMode="auto">
            <a:xfrm>
              <a:off x="2542" y="3884"/>
              <a:ext cx="18" cy="18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51" name="Line 151"/>
            <p:cNvSpPr>
              <a:spLocks noChangeShapeType="1"/>
            </p:cNvSpPr>
            <p:nvPr/>
          </p:nvSpPr>
          <p:spPr bwMode="auto">
            <a:xfrm>
              <a:off x="2542" y="3884"/>
              <a:ext cx="1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52" name="Line 152"/>
            <p:cNvSpPr>
              <a:spLocks noChangeShapeType="1"/>
            </p:cNvSpPr>
            <p:nvPr/>
          </p:nvSpPr>
          <p:spPr bwMode="auto">
            <a:xfrm>
              <a:off x="2542" y="3884"/>
              <a:ext cx="1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253" name="Rectangle 153"/>
            <p:cNvSpPr>
              <a:spLocks noChangeArrowheads="1"/>
            </p:cNvSpPr>
            <p:nvPr/>
          </p:nvSpPr>
          <p:spPr bwMode="auto">
            <a:xfrm>
              <a:off x="518" y="3906"/>
              <a:ext cx="2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100" b="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254" name="Rectangle 154"/>
            <p:cNvSpPr>
              <a:spLocks noChangeArrowheads="1"/>
            </p:cNvSpPr>
            <p:nvPr/>
          </p:nvSpPr>
          <p:spPr bwMode="auto">
            <a:xfrm>
              <a:off x="2689" y="3459"/>
              <a:ext cx="3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600" b="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</p:grpSp>
      <p:grpSp>
        <p:nvGrpSpPr>
          <p:cNvPr id="88072" name="Group 155"/>
          <p:cNvGrpSpPr>
            <a:grpSpLocks/>
          </p:cNvGrpSpPr>
          <p:nvPr/>
        </p:nvGrpSpPr>
        <p:grpSpPr bwMode="auto">
          <a:xfrm>
            <a:off x="4902200" y="3736975"/>
            <a:ext cx="3952875" cy="1922463"/>
            <a:chOff x="2929" y="2229"/>
            <a:chExt cx="2490" cy="1211"/>
          </a:xfrm>
        </p:grpSpPr>
        <p:sp>
          <p:nvSpPr>
            <p:cNvPr id="88082" name="Rectangle 156"/>
            <p:cNvSpPr>
              <a:spLocks noChangeArrowheads="1"/>
            </p:cNvSpPr>
            <p:nvPr/>
          </p:nvSpPr>
          <p:spPr bwMode="auto">
            <a:xfrm>
              <a:off x="3216" y="2306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83" name="Rectangle 157"/>
            <p:cNvSpPr>
              <a:spLocks noChangeArrowheads="1"/>
            </p:cNvSpPr>
            <p:nvPr/>
          </p:nvSpPr>
          <p:spPr bwMode="auto">
            <a:xfrm>
              <a:off x="3772" y="2229"/>
              <a:ext cx="61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y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84" name="Rectangle 158"/>
            <p:cNvSpPr>
              <a:spLocks noChangeArrowheads="1"/>
            </p:cNvSpPr>
            <p:nvPr/>
          </p:nvSpPr>
          <p:spPr bwMode="auto">
            <a:xfrm>
              <a:off x="4297" y="2306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85" name="Rectangle 159"/>
            <p:cNvSpPr>
              <a:spLocks noChangeArrowheads="1"/>
            </p:cNvSpPr>
            <p:nvPr/>
          </p:nvSpPr>
          <p:spPr bwMode="auto">
            <a:xfrm>
              <a:off x="4685" y="2247"/>
              <a:ext cx="61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y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86" name="Rectangle 160"/>
            <p:cNvSpPr>
              <a:spLocks noChangeArrowheads="1"/>
            </p:cNvSpPr>
            <p:nvPr/>
          </p:nvSpPr>
          <p:spPr bwMode="auto">
            <a:xfrm>
              <a:off x="5199" y="2306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87" name="Rectangle 161"/>
            <p:cNvSpPr>
              <a:spLocks noChangeArrowheads="1"/>
            </p:cNvSpPr>
            <p:nvPr/>
          </p:nvSpPr>
          <p:spPr bwMode="auto">
            <a:xfrm>
              <a:off x="4490" y="2294"/>
              <a:ext cx="12" cy="34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88" name="Line 162"/>
            <p:cNvSpPr>
              <a:spLocks noChangeShapeType="1"/>
            </p:cNvSpPr>
            <p:nvPr/>
          </p:nvSpPr>
          <p:spPr bwMode="auto">
            <a:xfrm>
              <a:off x="4490" y="2294"/>
              <a:ext cx="3" cy="114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89" name="Rectangle 163"/>
            <p:cNvSpPr>
              <a:spLocks noChangeArrowheads="1"/>
            </p:cNvSpPr>
            <p:nvPr/>
          </p:nvSpPr>
          <p:spPr bwMode="auto">
            <a:xfrm>
              <a:off x="3001" y="2644"/>
              <a:ext cx="61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x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0" name="Rectangle 164"/>
            <p:cNvSpPr>
              <a:spLocks noChangeArrowheads="1"/>
            </p:cNvSpPr>
            <p:nvPr/>
          </p:nvSpPr>
          <p:spPr bwMode="auto">
            <a:xfrm>
              <a:off x="3449" y="2692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1" name="Rectangle 165"/>
            <p:cNvSpPr>
              <a:spLocks noChangeArrowheads="1"/>
            </p:cNvSpPr>
            <p:nvPr/>
          </p:nvSpPr>
          <p:spPr bwMode="auto">
            <a:xfrm>
              <a:off x="3970" y="2653"/>
              <a:ext cx="148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a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2" name="Rectangle 166"/>
            <p:cNvSpPr>
              <a:spLocks noChangeArrowheads="1"/>
            </p:cNvSpPr>
            <p:nvPr/>
          </p:nvSpPr>
          <p:spPr bwMode="auto">
            <a:xfrm>
              <a:off x="4138" y="2692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3" name="Rectangle 167"/>
            <p:cNvSpPr>
              <a:spLocks noChangeArrowheads="1"/>
            </p:cNvSpPr>
            <p:nvPr/>
          </p:nvSpPr>
          <p:spPr bwMode="auto">
            <a:xfrm>
              <a:off x="4817" y="2653"/>
              <a:ext cx="165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b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4" name="Rectangle 168"/>
            <p:cNvSpPr>
              <a:spLocks noChangeArrowheads="1"/>
            </p:cNvSpPr>
            <p:nvPr/>
          </p:nvSpPr>
          <p:spPr bwMode="auto">
            <a:xfrm>
              <a:off x="5049" y="2692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5" name="Line 169"/>
            <p:cNvSpPr>
              <a:spLocks noChangeShapeType="1"/>
            </p:cNvSpPr>
            <p:nvPr/>
          </p:nvSpPr>
          <p:spPr bwMode="auto">
            <a:xfrm>
              <a:off x="4514" y="264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96" name="Line 170"/>
            <p:cNvSpPr>
              <a:spLocks noChangeShapeType="1"/>
            </p:cNvSpPr>
            <p:nvPr/>
          </p:nvSpPr>
          <p:spPr bwMode="auto">
            <a:xfrm flipV="1">
              <a:off x="2929" y="2636"/>
              <a:ext cx="2489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97" name="Line 171"/>
            <p:cNvSpPr>
              <a:spLocks noChangeShapeType="1"/>
            </p:cNvSpPr>
            <p:nvPr/>
          </p:nvSpPr>
          <p:spPr bwMode="auto">
            <a:xfrm>
              <a:off x="5417" y="2268"/>
              <a:ext cx="2" cy="114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098" name="Rectangle 172"/>
            <p:cNvSpPr>
              <a:spLocks noChangeArrowheads="1"/>
            </p:cNvSpPr>
            <p:nvPr/>
          </p:nvSpPr>
          <p:spPr bwMode="auto">
            <a:xfrm>
              <a:off x="3021" y="3041"/>
              <a:ext cx="613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x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099" name="Rectangle 173"/>
            <p:cNvSpPr>
              <a:spLocks noChangeArrowheads="1"/>
            </p:cNvSpPr>
            <p:nvPr/>
          </p:nvSpPr>
          <p:spPr bwMode="auto">
            <a:xfrm>
              <a:off x="3449" y="3079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0" name="Rectangle 174"/>
            <p:cNvSpPr>
              <a:spLocks noChangeArrowheads="1"/>
            </p:cNvSpPr>
            <p:nvPr/>
          </p:nvSpPr>
          <p:spPr bwMode="auto">
            <a:xfrm>
              <a:off x="3979" y="3031"/>
              <a:ext cx="131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c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1" name="Rectangle 175"/>
            <p:cNvSpPr>
              <a:spLocks noChangeArrowheads="1"/>
            </p:cNvSpPr>
            <p:nvPr/>
          </p:nvSpPr>
          <p:spPr bwMode="auto">
            <a:xfrm>
              <a:off x="4130" y="3079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2" name="Rectangle 176"/>
            <p:cNvSpPr>
              <a:spLocks noChangeArrowheads="1"/>
            </p:cNvSpPr>
            <p:nvPr/>
          </p:nvSpPr>
          <p:spPr bwMode="auto">
            <a:xfrm>
              <a:off x="4836" y="3022"/>
              <a:ext cx="165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d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3" name="Rectangle 177"/>
            <p:cNvSpPr>
              <a:spLocks noChangeArrowheads="1"/>
            </p:cNvSpPr>
            <p:nvPr/>
          </p:nvSpPr>
          <p:spPr bwMode="auto">
            <a:xfrm>
              <a:off x="5049" y="3079"/>
              <a:ext cx="7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7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8104" name="Line 178"/>
            <p:cNvSpPr>
              <a:spLocks noChangeShapeType="1"/>
            </p:cNvSpPr>
            <p:nvPr/>
          </p:nvSpPr>
          <p:spPr bwMode="auto">
            <a:xfrm>
              <a:off x="2930" y="3029"/>
              <a:ext cx="2486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05" name="Line 179"/>
            <p:cNvSpPr>
              <a:spLocks noChangeShapeType="1"/>
            </p:cNvSpPr>
            <p:nvPr/>
          </p:nvSpPr>
          <p:spPr bwMode="auto">
            <a:xfrm>
              <a:off x="2929" y="3416"/>
              <a:ext cx="2487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106" name="Line 180"/>
            <p:cNvSpPr>
              <a:spLocks noChangeShapeType="1"/>
            </p:cNvSpPr>
            <p:nvPr/>
          </p:nvSpPr>
          <p:spPr bwMode="auto">
            <a:xfrm>
              <a:off x="3645" y="2285"/>
              <a:ext cx="3" cy="114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8073" name="Rectangle 264"/>
          <p:cNvSpPr>
            <a:spLocks noChangeArrowheads="1"/>
          </p:cNvSpPr>
          <p:nvPr/>
        </p:nvSpPr>
        <p:spPr bwMode="auto">
          <a:xfrm>
            <a:off x="6127750" y="4216400"/>
            <a:ext cx="1317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-25000">
                <a:solidFill>
                  <a:srgbClr val="000000"/>
                </a:solidFill>
              </a:rPr>
              <a:t>0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88074" name="Rectangle 265"/>
          <p:cNvSpPr>
            <a:spLocks noChangeArrowheads="1"/>
          </p:cNvSpPr>
          <p:nvPr/>
        </p:nvSpPr>
        <p:spPr bwMode="auto">
          <a:xfrm>
            <a:off x="7426325" y="4217988"/>
            <a:ext cx="1317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-25000">
                <a:solidFill>
                  <a:srgbClr val="000000"/>
                </a:solidFill>
              </a:rPr>
              <a:t>1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88075" name="Rectangle 266"/>
          <p:cNvSpPr>
            <a:spLocks noChangeArrowheads="1"/>
          </p:cNvSpPr>
          <p:nvPr/>
        </p:nvSpPr>
        <p:spPr bwMode="auto">
          <a:xfrm>
            <a:off x="6107113" y="4843463"/>
            <a:ext cx="1317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-25000">
                <a:solidFill>
                  <a:srgbClr val="000000"/>
                </a:solidFill>
              </a:rPr>
              <a:t>2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88076" name="Rectangle 267"/>
          <p:cNvSpPr>
            <a:spLocks noChangeArrowheads="1"/>
          </p:cNvSpPr>
          <p:nvPr/>
        </p:nvSpPr>
        <p:spPr bwMode="auto">
          <a:xfrm>
            <a:off x="7448550" y="4843463"/>
            <a:ext cx="1317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-25000">
                <a:solidFill>
                  <a:srgbClr val="000000"/>
                </a:solidFill>
              </a:rPr>
              <a:t>3</a:t>
            </a:r>
            <a:r>
              <a:rPr lang="en-US" sz="240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88077" name="Line 268"/>
          <p:cNvSpPr>
            <a:spLocks noChangeShapeType="1"/>
          </p:cNvSpPr>
          <p:nvPr/>
        </p:nvSpPr>
        <p:spPr bwMode="auto">
          <a:xfrm>
            <a:off x="612775" y="4976813"/>
            <a:ext cx="0" cy="9604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78" name="Text Box 269"/>
          <p:cNvSpPr txBox="1">
            <a:spLocks noChangeArrowheads="1"/>
          </p:cNvSpPr>
          <p:nvPr/>
        </p:nvSpPr>
        <p:spPr bwMode="auto">
          <a:xfrm rot="-5400000">
            <a:off x="-1035844" y="4628357"/>
            <a:ext cx="278288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Input Combination, Minterms</a:t>
            </a:r>
          </a:p>
        </p:txBody>
      </p:sp>
      <p:sp>
        <p:nvSpPr>
          <p:cNvPr id="88079" name="Line 270"/>
          <p:cNvSpPr>
            <a:spLocks noChangeShapeType="1"/>
          </p:cNvSpPr>
          <p:nvPr/>
        </p:nvSpPr>
        <p:spPr bwMode="auto">
          <a:xfrm>
            <a:off x="4005263" y="5013325"/>
            <a:ext cx="0" cy="9604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8080" name="Text Box 271"/>
          <p:cNvSpPr txBox="1">
            <a:spLocks noChangeArrowheads="1"/>
          </p:cNvSpPr>
          <p:nvPr/>
        </p:nvSpPr>
        <p:spPr bwMode="auto">
          <a:xfrm rot="-5400000">
            <a:off x="3563144" y="4979194"/>
            <a:ext cx="1630363" cy="58102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Corresponding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Function Output</a:t>
            </a:r>
          </a:p>
        </p:txBody>
      </p:sp>
      <p:sp>
        <p:nvSpPr>
          <p:cNvPr id="88081" name="Text Box 272"/>
          <p:cNvSpPr txBox="1">
            <a:spLocks noChangeArrowheads="1"/>
          </p:cNvSpPr>
          <p:nvPr/>
        </p:nvSpPr>
        <p:spPr bwMode="auto">
          <a:xfrm>
            <a:off x="5524500" y="5780088"/>
            <a:ext cx="33591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Enter function output at the box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for the corresponding minterm </a:t>
            </a:r>
            <a:endParaRPr lang="en-US" sz="1800" b="0" baseline="-2500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1EC7A93-EB17-4B28-B6A7-E6C310A68C27}" type="slidenum">
              <a:rPr lang="en-US"/>
              <a:pPr/>
              <a:t>74</a:t>
            </a:fld>
            <a:endParaRPr lang="en-US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473075"/>
            <a:ext cx="8213725" cy="627063"/>
          </a:xfrm>
        </p:spPr>
        <p:txBody>
          <a:bodyPr/>
          <a:lstStyle/>
          <a:p>
            <a:r>
              <a:rPr lang="en-US" b="0" smtClean="0"/>
              <a:t>K-Map Function Representation</a:t>
            </a:r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8072437" cy="5013325"/>
          </a:xfrm>
        </p:spPr>
        <p:txBody>
          <a:bodyPr/>
          <a:lstStyle/>
          <a:p>
            <a:r>
              <a:rPr lang="en-US" b="1" smtClean="0"/>
              <a:t>Example: F(x,y) = x</a:t>
            </a:r>
          </a:p>
          <a:p>
            <a:endParaRPr lang="en-US" sz="3600" b="1" smtClean="0"/>
          </a:p>
          <a:p>
            <a:endParaRPr lang="en-US" b="1" smtClean="0"/>
          </a:p>
          <a:p>
            <a:pPr>
              <a:spcBef>
                <a:spcPct val="50000"/>
              </a:spcBef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For function F(x,y), the two adjacent cells containing 1’s can be </a:t>
            </a:r>
            <a:r>
              <a:rPr lang="en-US" sz="24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combined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using the Minimization Theorem:</a:t>
            </a:r>
          </a:p>
          <a:p>
            <a:pPr>
              <a:spcBef>
                <a:spcPct val="50000"/>
              </a:spcBef>
              <a:buSzPct val="125000"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buSzPct val="125000"/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i.e.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algebraic simplification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is achieved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graphically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by simply combining </a:t>
            </a:r>
            <a:r>
              <a:rPr lang="en-US" sz="2400" b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“adjacent”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cells as this allows omitting literals with different values</a:t>
            </a:r>
            <a:endParaRPr lang="en-US" smtClean="0"/>
          </a:p>
        </p:txBody>
      </p:sp>
      <p:sp>
        <p:nvSpPr>
          <p:cNvPr id="89093" name="Rectangle 4"/>
          <p:cNvSpPr>
            <a:spLocks noChangeArrowheads="1"/>
          </p:cNvSpPr>
          <p:nvPr/>
        </p:nvSpPr>
        <p:spPr bwMode="auto">
          <a:xfrm>
            <a:off x="3743325" y="2565400"/>
            <a:ext cx="36513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094" name="Rectangle 5"/>
          <p:cNvSpPr>
            <a:spLocks noChangeArrowheads="1"/>
          </p:cNvSpPr>
          <p:nvPr/>
        </p:nvSpPr>
        <p:spPr bwMode="auto">
          <a:xfrm>
            <a:off x="6964363" y="2565400"/>
            <a:ext cx="36512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095" name="Rectangle 6"/>
          <p:cNvSpPr>
            <a:spLocks noChangeArrowheads="1"/>
          </p:cNvSpPr>
          <p:nvPr/>
        </p:nvSpPr>
        <p:spPr bwMode="auto">
          <a:xfrm>
            <a:off x="7602538" y="2565400"/>
            <a:ext cx="36512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096" name="Rectangle 7"/>
          <p:cNvSpPr>
            <a:spLocks noChangeArrowheads="1"/>
          </p:cNvSpPr>
          <p:nvPr/>
        </p:nvSpPr>
        <p:spPr bwMode="auto">
          <a:xfrm>
            <a:off x="5126038" y="3181350"/>
            <a:ext cx="317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000" b="0">
                <a:solidFill>
                  <a:srgbClr val="000000"/>
                </a:solidFill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grpSp>
        <p:nvGrpSpPr>
          <p:cNvPr id="89097" name="Group 8"/>
          <p:cNvGrpSpPr>
            <a:grpSpLocks/>
          </p:cNvGrpSpPr>
          <p:nvPr/>
        </p:nvGrpSpPr>
        <p:grpSpPr bwMode="auto">
          <a:xfrm>
            <a:off x="5110163" y="1246188"/>
            <a:ext cx="2363787" cy="1800225"/>
            <a:chOff x="3219" y="785"/>
            <a:chExt cx="1489" cy="1134"/>
          </a:xfrm>
        </p:grpSpPr>
        <p:sp>
          <p:nvSpPr>
            <p:cNvPr id="89123" name="Rectangle 9"/>
            <p:cNvSpPr>
              <a:spLocks noChangeArrowheads="1"/>
            </p:cNvSpPr>
            <p:nvPr/>
          </p:nvSpPr>
          <p:spPr bwMode="auto">
            <a:xfrm>
              <a:off x="3619" y="78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4" name="Rectangle 10"/>
            <p:cNvSpPr>
              <a:spLocks noChangeArrowheads="1"/>
            </p:cNvSpPr>
            <p:nvPr/>
          </p:nvSpPr>
          <p:spPr bwMode="auto">
            <a:xfrm>
              <a:off x="4157" y="78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5" name="Rectangle 11"/>
            <p:cNvSpPr>
              <a:spLocks noChangeArrowheads="1"/>
            </p:cNvSpPr>
            <p:nvPr/>
          </p:nvSpPr>
          <p:spPr bwMode="auto">
            <a:xfrm>
              <a:off x="4660" y="785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6" name="Rectangle 12"/>
            <p:cNvSpPr>
              <a:spLocks noChangeArrowheads="1"/>
            </p:cNvSpPr>
            <p:nvPr/>
          </p:nvSpPr>
          <p:spPr bwMode="auto">
            <a:xfrm>
              <a:off x="3308" y="881"/>
              <a:ext cx="41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F = x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7" name="Rectangle 13"/>
            <p:cNvSpPr>
              <a:spLocks noChangeArrowheads="1"/>
            </p:cNvSpPr>
            <p:nvPr/>
          </p:nvSpPr>
          <p:spPr bwMode="auto">
            <a:xfrm>
              <a:off x="3824" y="862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8" name="Rectangle 14"/>
            <p:cNvSpPr>
              <a:spLocks noChangeArrowheads="1"/>
            </p:cNvSpPr>
            <p:nvPr/>
          </p:nvSpPr>
          <p:spPr bwMode="auto">
            <a:xfrm>
              <a:off x="4279" y="851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29" name="Line 15"/>
            <p:cNvSpPr>
              <a:spLocks noChangeShapeType="1"/>
            </p:cNvSpPr>
            <p:nvPr/>
          </p:nvSpPr>
          <p:spPr bwMode="auto">
            <a:xfrm flipH="1">
              <a:off x="4686" y="835"/>
              <a:ext cx="4" cy="107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30" name="Rectangle 16"/>
            <p:cNvSpPr>
              <a:spLocks noChangeArrowheads="1"/>
            </p:cNvSpPr>
            <p:nvPr/>
          </p:nvSpPr>
          <p:spPr bwMode="auto">
            <a:xfrm>
              <a:off x="3308" y="1222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1" name="Rectangle 17"/>
            <p:cNvSpPr>
              <a:spLocks noChangeArrowheads="1"/>
            </p:cNvSpPr>
            <p:nvPr/>
          </p:nvSpPr>
          <p:spPr bwMode="auto">
            <a:xfrm>
              <a:off x="3600" y="119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2" name="Rectangle 18"/>
            <p:cNvSpPr>
              <a:spLocks noChangeArrowheads="1"/>
            </p:cNvSpPr>
            <p:nvPr/>
          </p:nvSpPr>
          <p:spPr bwMode="auto">
            <a:xfrm>
              <a:off x="3952" y="122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3" name="Rectangle 19"/>
            <p:cNvSpPr>
              <a:spLocks noChangeArrowheads="1"/>
            </p:cNvSpPr>
            <p:nvPr/>
          </p:nvSpPr>
          <p:spPr bwMode="auto">
            <a:xfrm>
              <a:off x="4076" y="119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4" name="Rectangle 20"/>
            <p:cNvSpPr>
              <a:spLocks noChangeArrowheads="1"/>
            </p:cNvSpPr>
            <p:nvPr/>
          </p:nvSpPr>
          <p:spPr bwMode="auto">
            <a:xfrm>
              <a:off x="4354" y="122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5" name="Rectangle 21"/>
            <p:cNvSpPr>
              <a:spLocks noChangeArrowheads="1"/>
            </p:cNvSpPr>
            <p:nvPr/>
          </p:nvSpPr>
          <p:spPr bwMode="auto">
            <a:xfrm>
              <a:off x="4478" y="119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6" name="Line 22"/>
            <p:cNvSpPr>
              <a:spLocks noChangeShapeType="1"/>
            </p:cNvSpPr>
            <p:nvPr/>
          </p:nvSpPr>
          <p:spPr bwMode="auto">
            <a:xfrm flipV="1">
              <a:off x="3227" y="1165"/>
              <a:ext cx="1454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37" name="Rectangle 23"/>
            <p:cNvSpPr>
              <a:spLocks noChangeArrowheads="1"/>
            </p:cNvSpPr>
            <p:nvPr/>
          </p:nvSpPr>
          <p:spPr bwMode="auto">
            <a:xfrm>
              <a:off x="3299" y="1602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8" name="Rectangle 24"/>
            <p:cNvSpPr>
              <a:spLocks noChangeArrowheads="1"/>
            </p:cNvSpPr>
            <p:nvPr/>
          </p:nvSpPr>
          <p:spPr bwMode="auto">
            <a:xfrm>
              <a:off x="3600" y="16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39" name="Rectangle 25"/>
            <p:cNvSpPr>
              <a:spLocks noChangeArrowheads="1"/>
            </p:cNvSpPr>
            <p:nvPr/>
          </p:nvSpPr>
          <p:spPr bwMode="auto">
            <a:xfrm>
              <a:off x="3942" y="160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40" name="Rectangle 26"/>
            <p:cNvSpPr>
              <a:spLocks noChangeArrowheads="1"/>
            </p:cNvSpPr>
            <p:nvPr/>
          </p:nvSpPr>
          <p:spPr bwMode="auto">
            <a:xfrm>
              <a:off x="4076" y="16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41" name="Rectangle 27"/>
            <p:cNvSpPr>
              <a:spLocks noChangeArrowheads="1"/>
            </p:cNvSpPr>
            <p:nvPr/>
          </p:nvSpPr>
          <p:spPr bwMode="auto">
            <a:xfrm>
              <a:off x="4344" y="1602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42" name="Rectangle 28"/>
            <p:cNvSpPr>
              <a:spLocks noChangeArrowheads="1"/>
            </p:cNvSpPr>
            <p:nvPr/>
          </p:nvSpPr>
          <p:spPr bwMode="auto">
            <a:xfrm>
              <a:off x="4478" y="16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43" name="Rectangle 29"/>
            <p:cNvSpPr>
              <a:spLocks noChangeArrowheads="1"/>
            </p:cNvSpPr>
            <p:nvPr/>
          </p:nvSpPr>
          <p:spPr bwMode="auto">
            <a:xfrm>
              <a:off x="4660" y="160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89144" name="Line 30"/>
            <p:cNvSpPr>
              <a:spLocks noChangeShapeType="1"/>
            </p:cNvSpPr>
            <p:nvPr/>
          </p:nvSpPr>
          <p:spPr bwMode="auto">
            <a:xfrm>
              <a:off x="3227" y="1535"/>
              <a:ext cx="1452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45" name="Line 31"/>
            <p:cNvSpPr>
              <a:spLocks noChangeShapeType="1"/>
            </p:cNvSpPr>
            <p:nvPr/>
          </p:nvSpPr>
          <p:spPr bwMode="auto">
            <a:xfrm>
              <a:off x="3219" y="1910"/>
              <a:ext cx="1473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46" name="Line 32"/>
            <p:cNvSpPr>
              <a:spLocks noChangeShapeType="1"/>
            </p:cNvSpPr>
            <p:nvPr/>
          </p:nvSpPr>
          <p:spPr bwMode="auto">
            <a:xfrm>
              <a:off x="3810" y="835"/>
              <a:ext cx="3" cy="108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47" name="Line 33"/>
            <p:cNvSpPr>
              <a:spLocks noChangeShapeType="1"/>
            </p:cNvSpPr>
            <p:nvPr/>
          </p:nvSpPr>
          <p:spPr bwMode="auto">
            <a:xfrm>
              <a:off x="4242" y="834"/>
              <a:ext cx="2" cy="107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098" name="Group 34"/>
          <p:cNvGrpSpPr>
            <a:grpSpLocks/>
          </p:cNvGrpSpPr>
          <p:nvPr/>
        </p:nvGrpSpPr>
        <p:grpSpPr bwMode="auto">
          <a:xfrm>
            <a:off x="2552700" y="4487863"/>
            <a:ext cx="3108325" cy="466725"/>
            <a:chOff x="1257" y="2827"/>
            <a:chExt cx="1958" cy="294"/>
          </a:xfrm>
        </p:grpSpPr>
        <p:sp>
          <p:nvSpPr>
            <p:cNvPr id="89108" name="Line 35"/>
            <p:cNvSpPr>
              <a:spLocks noChangeShapeType="1"/>
            </p:cNvSpPr>
            <p:nvPr/>
          </p:nvSpPr>
          <p:spPr bwMode="auto">
            <a:xfrm>
              <a:off x="2274" y="2897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109" name="Rectangle 36"/>
            <p:cNvSpPr>
              <a:spLocks noChangeArrowheads="1"/>
            </p:cNvSpPr>
            <p:nvPr/>
          </p:nvSpPr>
          <p:spPr bwMode="auto">
            <a:xfrm>
              <a:off x="3103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0" name="Rectangle 37"/>
            <p:cNvSpPr>
              <a:spLocks noChangeArrowheads="1"/>
            </p:cNvSpPr>
            <p:nvPr/>
          </p:nvSpPr>
          <p:spPr bwMode="auto">
            <a:xfrm>
              <a:off x="2749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1" name="Rectangle 38"/>
            <p:cNvSpPr>
              <a:spLocks noChangeArrowheads="1"/>
            </p:cNvSpPr>
            <p:nvPr/>
          </p:nvSpPr>
          <p:spPr bwMode="auto">
            <a:xfrm>
              <a:off x="2600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2" name="Rectangle 39"/>
            <p:cNvSpPr>
              <a:spLocks noChangeArrowheads="1"/>
            </p:cNvSpPr>
            <p:nvPr/>
          </p:nvSpPr>
          <p:spPr bwMode="auto">
            <a:xfrm>
              <a:off x="2274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3" name="Rectangle 40"/>
            <p:cNvSpPr>
              <a:spLocks noChangeArrowheads="1"/>
            </p:cNvSpPr>
            <p:nvPr/>
          </p:nvSpPr>
          <p:spPr bwMode="auto">
            <a:xfrm>
              <a:off x="2125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4" name="Rectangle 41"/>
            <p:cNvSpPr>
              <a:spLocks noChangeArrowheads="1"/>
            </p:cNvSpPr>
            <p:nvPr/>
          </p:nvSpPr>
          <p:spPr bwMode="auto">
            <a:xfrm>
              <a:off x="1816" y="285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)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5" name="Rectangle 42"/>
            <p:cNvSpPr>
              <a:spLocks noChangeArrowheads="1"/>
            </p:cNvSpPr>
            <p:nvPr/>
          </p:nvSpPr>
          <p:spPr bwMode="auto">
            <a:xfrm>
              <a:off x="1689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6" name="Rectangle 43"/>
            <p:cNvSpPr>
              <a:spLocks noChangeArrowheads="1"/>
            </p:cNvSpPr>
            <p:nvPr/>
          </p:nvSpPr>
          <p:spPr bwMode="auto">
            <a:xfrm>
              <a:off x="1598" y="285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7" name="Rectangle 44"/>
            <p:cNvSpPr>
              <a:spLocks noChangeArrowheads="1"/>
            </p:cNvSpPr>
            <p:nvPr/>
          </p:nvSpPr>
          <p:spPr bwMode="auto">
            <a:xfrm>
              <a:off x="1480" y="2852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8" name="Rectangle 45"/>
            <p:cNvSpPr>
              <a:spLocks noChangeArrowheads="1"/>
            </p:cNvSpPr>
            <p:nvPr/>
          </p:nvSpPr>
          <p:spPr bwMode="auto">
            <a:xfrm>
              <a:off x="1395" y="2852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(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19" name="Rectangle 46"/>
            <p:cNvSpPr>
              <a:spLocks noChangeArrowheads="1"/>
            </p:cNvSpPr>
            <p:nvPr/>
          </p:nvSpPr>
          <p:spPr bwMode="auto">
            <a:xfrm>
              <a:off x="1257" y="2852"/>
              <a:ext cx="13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20" name="Rectangle 47"/>
            <p:cNvSpPr>
              <a:spLocks noChangeArrowheads="1"/>
            </p:cNvSpPr>
            <p:nvPr/>
          </p:nvSpPr>
          <p:spPr bwMode="auto">
            <a:xfrm>
              <a:off x="2924" y="282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21" name="Rectangle 48"/>
            <p:cNvSpPr>
              <a:spLocks noChangeArrowheads="1"/>
            </p:cNvSpPr>
            <p:nvPr/>
          </p:nvSpPr>
          <p:spPr bwMode="auto">
            <a:xfrm>
              <a:off x="2433" y="282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89122" name="Rectangle 49"/>
            <p:cNvSpPr>
              <a:spLocks noChangeArrowheads="1"/>
            </p:cNvSpPr>
            <p:nvPr/>
          </p:nvSpPr>
          <p:spPr bwMode="auto">
            <a:xfrm>
              <a:off x="1945" y="2827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89099" name="Rectangle 50"/>
          <p:cNvSpPr>
            <a:spLocks noChangeArrowheads="1"/>
          </p:cNvSpPr>
          <p:nvPr/>
        </p:nvSpPr>
        <p:spPr bwMode="auto">
          <a:xfrm>
            <a:off x="3878263" y="4514850"/>
            <a:ext cx="555625" cy="508000"/>
          </a:xfrm>
          <a:prstGeom prst="rect">
            <a:avLst/>
          </a:prstGeom>
          <a:solidFill>
            <a:srgbClr val="FFFF99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0" name="Rectangle 51"/>
          <p:cNvSpPr>
            <a:spLocks noChangeArrowheads="1"/>
          </p:cNvSpPr>
          <p:nvPr/>
        </p:nvSpPr>
        <p:spPr bwMode="auto">
          <a:xfrm>
            <a:off x="4610100" y="4505325"/>
            <a:ext cx="555625" cy="508000"/>
          </a:xfrm>
          <a:prstGeom prst="rect">
            <a:avLst/>
          </a:prstGeom>
          <a:solidFill>
            <a:srgbClr val="6600FF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1" name="Rectangle 52"/>
          <p:cNvSpPr>
            <a:spLocks noChangeArrowheads="1"/>
          </p:cNvSpPr>
          <p:nvPr/>
        </p:nvSpPr>
        <p:spPr bwMode="auto">
          <a:xfrm>
            <a:off x="5386388" y="4506913"/>
            <a:ext cx="555625" cy="508000"/>
          </a:xfrm>
          <a:prstGeom prst="rect">
            <a:avLst/>
          </a:prstGeom>
          <a:solidFill>
            <a:srgbClr val="FF0000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2" name="Rectangle 53"/>
          <p:cNvSpPr>
            <a:spLocks noChangeArrowheads="1"/>
          </p:cNvSpPr>
          <p:nvPr/>
        </p:nvSpPr>
        <p:spPr bwMode="auto">
          <a:xfrm>
            <a:off x="6731000" y="2447925"/>
            <a:ext cx="695325" cy="587375"/>
          </a:xfrm>
          <a:prstGeom prst="rect">
            <a:avLst/>
          </a:prstGeom>
          <a:solidFill>
            <a:srgbClr val="6600FF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3" name="Rectangle 54"/>
          <p:cNvSpPr>
            <a:spLocks noChangeArrowheads="1"/>
          </p:cNvSpPr>
          <p:nvPr/>
        </p:nvSpPr>
        <p:spPr bwMode="auto">
          <a:xfrm>
            <a:off x="6056313" y="2455863"/>
            <a:ext cx="660400" cy="566737"/>
          </a:xfrm>
          <a:prstGeom prst="rect">
            <a:avLst/>
          </a:prstGeom>
          <a:solidFill>
            <a:srgbClr val="FFFF99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4" name="Rectangle 55"/>
          <p:cNvSpPr>
            <a:spLocks noChangeArrowheads="1"/>
          </p:cNvSpPr>
          <p:nvPr/>
        </p:nvSpPr>
        <p:spPr bwMode="auto">
          <a:xfrm>
            <a:off x="5965825" y="2355850"/>
            <a:ext cx="1539875" cy="749300"/>
          </a:xfrm>
          <a:prstGeom prst="rect">
            <a:avLst/>
          </a:prstGeom>
          <a:solidFill>
            <a:srgbClr val="FF0000">
              <a:alpha val="52156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05" name="Line 56"/>
          <p:cNvSpPr>
            <a:spLocks noChangeShapeType="1"/>
          </p:cNvSpPr>
          <p:nvPr/>
        </p:nvSpPr>
        <p:spPr bwMode="auto">
          <a:xfrm flipV="1">
            <a:off x="5788025" y="3113088"/>
            <a:ext cx="1260475" cy="13890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6" name="Line 57"/>
          <p:cNvSpPr>
            <a:spLocks noChangeShapeType="1"/>
          </p:cNvSpPr>
          <p:nvPr/>
        </p:nvSpPr>
        <p:spPr bwMode="auto">
          <a:xfrm flipV="1">
            <a:off x="4957763" y="2873375"/>
            <a:ext cx="1919287" cy="16557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7" name="Line 58"/>
          <p:cNvSpPr>
            <a:spLocks noChangeShapeType="1"/>
          </p:cNvSpPr>
          <p:nvPr/>
        </p:nvSpPr>
        <p:spPr bwMode="auto">
          <a:xfrm flipV="1">
            <a:off x="4308475" y="2906713"/>
            <a:ext cx="1978025" cy="15970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BEAB984-923F-4F7A-9397-C310FA6603BD}" type="slidenum">
              <a:rPr lang="en-US"/>
              <a:pPr/>
              <a:t>75</a:t>
            </a:fld>
            <a:endParaRPr lang="en-US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393700"/>
            <a:ext cx="8428037" cy="720725"/>
          </a:xfrm>
        </p:spPr>
        <p:txBody>
          <a:bodyPr/>
          <a:lstStyle/>
          <a:p>
            <a:r>
              <a:rPr lang="en-US" b="0" smtClean="0"/>
              <a:t>K-Map Function Representation</a:t>
            </a:r>
          </a:p>
        </p:txBody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7772400" cy="5013325"/>
          </a:xfrm>
        </p:spPr>
        <p:txBody>
          <a:bodyPr/>
          <a:lstStyle/>
          <a:p>
            <a:r>
              <a:rPr lang="en-US" b="1" smtClean="0"/>
              <a:t>Example:</a:t>
            </a:r>
            <a:r>
              <a:rPr lang="en-US" smtClean="0"/>
              <a:t> </a:t>
            </a:r>
            <a:r>
              <a:rPr lang="en-US" b="1" smtClean="0"/>
              <a:t>G(x,y) = x + y</a:t>
            </a:r>
            <a:endParaRPr lang="en-US" sz="3600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z="2600" b="1" smtClean="0"/>
              <a:t>For G(x,y), two pairs of adjacent cells containing 1’s can be combined using the Minimization Theorem:</a:t>
            </a:r>
            <a:endParaRPr lang="en-US" smtClean="0"/>
          </a:p>
          <a:p>
            <a:pPr>
              <a:spcBef>
                <a:spcPct val="50000"/>
              </a:spcBef>
              <a:buClrTx/>
              <a:buFontTx/>
              <a:buChar char="•"/>
            </a:pPr>
            <a:endParaRPr lang="en-US" sz="2600" b="1" smtClean="0"/>
          </a:p>
          <a:p>
            <a:endParaRPr lang="en-US" smtClean="0"/>
          </a:p>
        </p:txBody>
      </p:sp>
      <p:grpSp>
        <p:nvGrpSpPr>
          <p:cNvPr id="90117" name="Group 4"/>
          <p:cNvGrpSpPr>
            <a:grpSpLocks/>
          </p:cNvGrpSpPr>
          <p:nvPr/>
        </p:nvGrpSpPr>
        <p:grpSpPr bwMode="auto">
          <a:xfrm>
            <a:off x="5543550" y="1354138"/>
            <a:ext cx="2641600" cy="1781175"/>
            <a:chOff x="3492" y="853"/>
            <a:chExt cx="1664" cy="1122"/>
          </a:xfrm>
        </p:grpSpPr>
        <p:sp>
          <p:nvSpPr>
            <p:cNvPr id="90156" name="Rectangle 5"/>
            <p:cNvSpPr>
              <a:spLocks noChangeArrowheads="1"/>
            </p:cNvSpPr>
            <p:nvPr/>
          </p:nvSpPr>
          <p:spPr bwMode="auto">
            <a:xfrm>
              <a:off x="3492" y="899"/>
              <a:ext cx="655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G = x+y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57" name="Rectangle 6"/>
            <p:cNvSpPr>
              <a:spLocks noChangeArrowheads="1"/>
            </p:cNvSpPr>
            <p:nvPr/>
          </p:nvSpPr>
          <p:spPr bwMode="auto">
            <a:xfrm>
              <a:off x="4226" y="901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58" name="Rectangle 7"/>
            <p:cNvSpPr>
              <a:spLocks noChangeArrowheads="1"/>
            </p:cNvSpPr>
            <p:nvPr/>
          </p:nvSpPr>
          <p:spPr bwMode="auto">
            <a:xfrm>
              <a:off x="4527" y="85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59" name="Rectangle 8"/>
            <p:cNvSpPr>
              <a:spLocks noChangeArrowheads="1"/>
            </p:cNvSpPr>
            <p:nvPr/>
          </p:nvSpPr>
          <p:spPr bwMode="auto">
            <a:xfrm>
              <a:off x="4714" y="892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0" name="Rectangle 9"/>
            <p:cNvSpPr>
              <a:spLocks noChangeArrowheads="1"/>
            </p:cNvSpPr>
            <p:nvPr/>
          </p:nvSpPr>
          <p:spPr bwMode="auto">
            <a:xfrm>
              <a:off x="4929" y="85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1" name="Line 10"/>
            <p:cNvSpPr>
              <a:spLocks noChangeShapeType="1"/>
            </p:cNvSpPr>
            <p:nvPr/>
          </p:nvSpPr>
          <p:spPr bwMode="auto">
            <a:xfrm>
              <a:off x="5152" y="874"/>
              <a:ext cx="2" cy="110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62" name="Rectangle 11"/>
            <p:cNvSpPr>
              <a:spLocks noChangeArrowheads="1"/>
            </p:cNvSpPr>
            <p:nvPr/>
          </p:nvSpPr>
          <p:spPr bwMode="auto">
            <a:xfrm>
              <a:off x="3597" y="1261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3" name="Rectangle 12"/>
            <p:cNvSpPr>
              <a:spLocks noChangeArrowheads="1"/>
            </p:cNvSpPr>
            <p:nvPr/>
          </p:nvSpPr>
          <p:spPr bwMode="auto">
            <a:xfrm>
              <a:off x="3897" y="126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4" name="Rectangle 13"/>
            <p:cNvSpPr>
              <a:spLocks noChangeArrowheads="1"/>
            </p:cNvSpPr>
            <p:nvPr/>
          </p:nvSpPr>
          <p:spPr bwMode="auto">
            <a:xfrm>
              <a:off x="4351" y="126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5" name="Rectangle 14"/>
            <p:cNvSpPr>
              <a:spLocks noChangeArrowheads="1"/>
            </p:cNvSpPr>
            <p:nvPr/>
          </p:nvSpPr>
          <p:spPr bwMode="auto">
            <a:xfrm>
              <a:off x="4446" y="126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6" name="Rectangle 15"/>
            <p:cNvSpPr>
              <a:spLocks noChangeArrowheads="1"/>
            </p:cNvSpPr>
            <p:nvPr/>
          </p:nvSpPr>
          <p:spPr bwMode="auto">
            <a:xfrm>
              <a:off x="4753" y="1261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7" name="Rectangle 16"/>
            <p:cNvSpPr>
              <a:spLocks noChangeArrowheads="1"/>
            </p:cNvSpPr>
            <p:nvPr/>
          </p:nvSpPr>
          <p:spPr bwMode="auto">
            <a:xfrm>
              <a:off x="4848" y="1261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8" name="Rectangle 17"/>
            <p:cNvSpPr>
              <a:spLocks noChangeArrowheads="1"/>
            </p:cNvSpPr>
            <p:nvPr/>
          </p:nvSpPr>
          <p:spPr bwMode="auto">
            <a:xfrm>
              <a:off x="3597" y="1670"/>
              <a:ext cx="39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 = 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69" name="Rectangle 18"/>
            <p:cNvSpPr>
              <a:spLocks noChangeArrowheads="1"/>
            </p:cNvSpPr>
            <p:nvPr/>
          </p:nvSpPr>
          <p:spPr bwMode="auto">
            <a:xfrm>
              <a:off x="3897" y="1670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70" name="Rectangle 19"/>
            <p:cNvSpPr>
              <a:spLocks noChangeArrowheads="1"/>
            </p:cNvSpPr>
            <p:nvPr/>
          </p:nvSpPr>
          <p:spPr bwMode="auto">
            <a:xfrm>
              <a:off x="4351" y="167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71" name="Rectangle 20"/>
            <p:cNvSpPr>
              <a:spLocks noChangeArrowheads="1"/>
            </p:cNvSpPr>
            <p:nvPr/>
          </p:nvSpPr>
          <p:spPr bwMode="auto">
            <a:xfrm>
              <a:off x="4446" y="1670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72" name="Rectangle 21"/>
            <p:cNvSpPr>
              <a:spLocks noChangeArrowheads="1"/>
            </p:cNvSpPr>
            <p:nvPr/>
          </p:nvSpPr>
          <p:spPr bwMode="auto">
            <a:xfrm>
              <a:off x="4753" y="1670"/>
              <a:ext cx="9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73" name="Rectangle 22"/>
            <p:cNvSpPr>
              <a:spLocks noChangeArrowheads="1"/>
            </p:cNvSpPr>
            <p:nvPr/>
          </p:nvSpPr>
          <p:spPr bwMode="auto">
            <a:xfrm>
              <a:off x="4848" y="1670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0174" name="Line 23"/>
            <p:cNvSpPr>
              <a:spLocks noChangeShapeType="1"/>
            </p:cNvSpPr>
            <p:nvPr/>
          </p:nvSpPr>
          <p:spPr bwMode="auto">
            <a:xfrm>
              <a:off x="3582" y="1968"/>
              <a:ext cx="1572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5" name="Line 24"/>
            <p:cNvSpPr>
              <a:spLocks noChangeShapeType="1"/>
            </p:cNvSpPr>
            <p:nvPr/>
          </p:nvSpPr>
          <p:spPr bwMode="auto">
            <a:xfrm flipV="1">
              <a:off x="3574" y="1608"/>
              <a:ext cx="1572" cy="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6" name="Line 25"/>
            <p:cNvSpPr>
              <a:spLocks noChangeShapeType="1"/>
            </p:cNvSpPr>
            <p:nvPr/>
          </p:nvSpPr>
          <p:spPr bwMode="auto">
            <a:xfrm>
              <a:off x="3584" y="1239"/>
              <a:ext cx="1572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7" name="Line 26"/>
            <p:cNvSpPr>
              <a:spLocks noChangeShapeType="1"/>
            </p:cNvSpPr>
            <p:nvPr/>
          </p:nvSpPr>
          <p:spPr bwMode="auto">
            <a:xfrm flipH="1">
              <a:off x="4656" y="874"/>
              <a:ext cx="6" cy="108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78" name="Line 27"/>
            <p:cNvSpPr>
              <a:spLocks noChangeShapeType="1"/>
            </p:cNvSpPr>
            <p:nvPr/>
          </p:nvSpPr>
          <p:spPr bwMode="auto">
            <a:xfrm>
              <a:off x="4182" y="884"/>
              <a:ext cx="2" cy="108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0118" name="Rectangle 28"/>
          <p:cNvSpPr>
            <a:spLocks noChangeArrowheads="1"/>
          </p:cNvSpPr>
          <p:nvPr/>
        </p:nvSpPr>
        <p:spPr bwMode="auto">
          <a:xfrm>
            <a:off x="3286125" y="4852988"/>
            <a:ext cx="1698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4000">
                <a:solidFill>
                  <a:schemeClr val="tx1"/>
                </a:solidFill>
                <a:latin typeface="Symbol" pitchFamily="18" charset="2"/>
              </a:rPr>
              <a:t>(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90119" name="Rectangle 29"/>
          <p:cNvSpPr>
            <a:spLocks noChangeArrowheads="1"/>
          </p:cNvSpPr>
          <p:nvPr/>
        </p:nvSpPr>
        <p:spPr bwMode="auto">
          <a:xfrm>
            <a:off x="4587875" y="4852988"/>
            <a:ext cx="1698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4000">
                <a:solidFill>
                  <a:schemeClr val="tx1"/>
                </a:solidFill>
                <a:latin typeface="Symbol" pitchFamily="18" charset="2"/>
              </a:rPr>
              <a:t>)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90120" name="Rectangle 30"/>
          <p:cNvSpPr>
            <a:spLocks noChangeArrowheads="1"/>
          </p:cNvSpPr>
          <p:nvPr/>
        </p:nvSpPr>
        <p:spPr bwMode="auto">
          <a:xfrm>
            <a:off x="5003800" y="4852988"/>
            <a:ext cx="3397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4000">
                <a:solidFill>
                  <a:srgbClr val="000000"/>
                </a:solidFill>
                <a:latin typeface="Symbol" pitchFamily="18" charset="2"/>
              </a:rPr>
              <a:t>(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90121" name="Rectangle 31"/>
          <p:cNvSpPr>
            <a:spLocks noChangeArrowheads="1"/>
          </p:cNvSpPr>
          <p:nvPr/>
        </p:nvSpPr>
        <p:spPr bwMode="auto">
          <a:xfrm>
            <a:off x="6246813" y="4852988"/>
            <a:ext cx="3397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4000">
                <a:solidFill>
                  <a:srgbClr val="000000"/>
                </a:solidFill>
                <a:latin typeface="Symbol" pitchFamily="18" charset="2"/>
              </a:rPr>
              <a:t>)</a:t>
            </a:r>
            <a:endParaRPr lang="en-US" sz="3200">
              <a:solidFill>
                <a:schemeClr val="tx1"/>
              </a:solidFill>
            </a:endParaRPr>
          </a:p>
        </p:txBody>
      </p:sp>
      <p:grpSp>
        <p:nvGrpSpPr>
          <p:cNvPr id="90122" name="Group 32"/>
          <p:cNvGrpSpPr>
            <a:grpSpLocks/>
          </p:cNvGrpSpPr>
          <p:nvPr/>
        </p:nvGrpSpPr>
        <p:grpSpPr bwMode="auto">
          <a:xfrm>
            <a:off x="1846263" y="5005388"/>
            <a:ext cx="5561012" cy="466725"/>
            <a:chOff x="1163" y="3153"/>
            <a:chExt cx="3503" cy="294"/>
          </a:xfrm>
        </p:grpSpPr>
        <p:sp>
          <p:nvSpPr>
            <p:cNvPr id="90133" name="Line 33"/>
            <p:cNvSpPr>
              <a:spLocks noChangeShapeType="1"/>
            </p:cNvSpPr>
            <p:nvPr/>
          </p:nvSpPr>
          <p:spPr bwMode="auto">
            <a:xfrm>
              <a:off x="2285" y="3214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34" name="Line 34"/>
            <p:cNvSpPr>
              <a:spLocks noChangeShapeType="1"/>
            </p:cNvSpPr>
            <p:nvPr/>
          </p:nvSpPr>
          <p:spPr bwMode="auto">
            <a:xfrm>
              <a:off x="3662" y="3214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135" name="Rectangle 35"/>
            <p:cNvSpPr>
              <a:spLocks noChangeArrowheads="1"/>
            </p:cNvSpPr>
            <p:nvPr/>
          </p:nvSpPr>
          <p:spPr bwMode="auto">
            <a:xfrm>
              <a:off x="4554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36" name="Rectangle 36"/>
            <p:cNvSpPr>
              <a:spLocks noChangeArrowheads="1"/>
            </p:cNvSpPr>
            <p:nvPr/>
          </p:nvSpPr>
          <p:spPr bwMode="auto">
            <a:xfrm>
              <a:off x="4225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37" name="Rectangle 37"/>
            <p:cNvSpPr>
              <a:spLocks noChangeArrowheads="1"/>
            </p:cNvSpPr>
            <p:nvPr/>
          </p:nvSpPr>
          <p:spPr bwMode="auto">
            <a:xfrm>
              <a:off x="3806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y</a:t>
              </a:r>
              <a:endParaRPr lang="en-US" sz="3200">
                <a:solidFill>
                  <a:srgbClr val="FF0000"/>
                </a:solidFill>
              </a:endParaRPr>
            </a:p>
          </p:txBody>
        </p:sp>
        <p:sp>
          <p:nvSpPr>
            <p:cNvPr id="90138" name="Rectangle 38"/>
            <p:cNvSpPr>
              <a:spLocks noChangeArrowheads="1"/>
            </p:cNvSpPr>
            <p:nvPr/>
          </p:nvSpPr>
          <p:spPr bwMode="auto">
            <a:xfrm>
              <a:off x="3657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FF0000"/>
                  </a:solidFill>
                </a:rPr>
                <a:t>x</a:t>
              </a:r>
              <a:endParaRPr lang="en-US" sz="3200">
                <a:solidFill>
                  <a:srgbClr val="FF0000"/>
                </a:solidFill>
              </a:endParaRPr>
            </a:p>
          </p:txBody>
        </p:sp>
        <p:sp>
          <p:nvSpPr>
            <p:cNvPr id="90139" name="Rectangle 39"/>
            <p:cNvSpPr>
              <a:spLocks noChangeArrowheads="1"/>
            </p:cNvSpPr>
            <p:nvPr/>
          </p:nvSpPr>
          <p:spPr bwMode="auto">
            <a:xfrm>
              <a:off x="3218" y="3178"/>
              <a:ext cx="22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66"/>
                  </a:solidFill>
                </a:rPr>
                <a:t>xy</a:t>
              </a:r>
              <a:endParaRPr lang="en-US" sz="3200">
                <a:solidFill>
                  <a:srgbClr val="000066"/>
                </a:solidFill>
              </a:endParaRPr>
            </a:p>
          </p:txBody>
        </p:sp>
        <p:sp>
          <p:nvSpPr>
            <p:cNvPr id="90140" name="Rectangle 40"/>
            <p:cNvSpPr>
              <a:spLocks noChangeArrowheads="1"/>
            </p:cNvSpPr>
            <p:nvPr/>
          </p:nvSpPr>
          <p:spPr bwMode="auto">
            <a:xfrm>
              <a:off x="2760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336600"/>
                  </a:solidFill>
                </a:rPr>
                <a:t>y</a:t>
              </a:r>
              <a:endParaRPr lang="en-US" sz="3200">
                <a:solidFill>
                  <a:srgbClr val="336600"/>
                </a:solidFill>
              </a:endParaRPr>
            </a:p>
          </p:txBody>
        </p:sp>
        <p:sp>
          <p:nvSpPr>
            <p:cNvPr id="90141" name="Rectangle 41"/>
            <p:cNvSpPr>
              <a:spLocks noChangeArrowheads="1"/>
            </p:cNvSpPr>
            <p:nvPr/>
          </p:nvSpPr>
          <p:spPr bwMode="auto">
            <a:xfrm>
              <a:off x="2611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336600"/>
                  </a:solidFill>
                </a:rPr>
                <a:t>x</a:t>
              </a:r>
              <a:endParaRPr lang="en-US" sz="3200">
                <a:solidFill>
                  <a:srgbClr val="336600"/>
                </a:solidFill>
              </a:endParaRPr>
            </a:p>
          </p:txBody>
        </p:sp>
        <p:sp>
          <p:nvSpPr>
            <p:cNvPr id="90142" name="Rectangle 42"/>
            <p:cNvSpPr>
              <a:spLocks noChangeArrowheads="1"/>
            </p:cNvSpPr>
            <p:nvPr/>
          </p:nvSpPr>
          <p:spPr bwMode="auto">
            <a:xfrm>
              <a:off x="2285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y</a:t>
              </a:r>
              <a:endParaRPr lang="en-US" sz="3200">
                <a:solidFill>
                  <a:srgbClr val="6600FF"/>
                </a:solidFill>
              </a:endParaRPr>
            </a:p>
          </p:txBody>
        </p:sp>
        <p:sp>
          <p:nvSpPr>
            <p:cNvPr id="90143" name="Rectangle 43"/>
            <p:cNvSpPr>
              <a:spLocks noChangeArrowheads="1"/>
            </p:cNvSpPr>
            <p:nvPr/>
          </p:nvSpPr>
          <p:spPr bwMode="auto">
            <a:xfrm>
              <a:off x="2136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x</a:t>
              </a:r>
              <a:endParaRPr lang="en-US" sz="3200">
                <a:solidFill>
                  <a:srgbClr val="6600FF"/>
                </a:solidFill>
              </a:endParaRPr>
            </a:p>
          </p:txBody>
        </p:sp>
        <p:sp>
          <p:nvSpPr>
            <p:cNvPr id="90144" name="Rectangle 44"/>
            <p:cNvSpPr>
              <a:spLocks noChangeArrowheads="1"/>
            </p:cNvSpPr>
            <p:nvPr/>
          </p:nvSpPr>
          <p:spPr bwMode="auto">
            <a:xfrm>
              <a:off x="1761" y="3178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)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45" name="Rectangle 45"/>
            <p:cNvSpPr>
              <a:spLocks noChangeArrowheads="1"/>
            </p:cNvSpPr>
            <p:nvPr/>
          </p:nvSpPr>
          <p:spPr bwMode="auto">
            <a:xfrm>
              <a:off x="1634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46" name="Rectangle 46"/>
            <p:cNvSpPr>
              <a:spLocks noChangeArrowheads="1"/>
            </p:cNvSpPr>
            <p:nvPr/>
          </p:nvSpPr>
          <p:spPr bwMode="auto">
            <a:xfrm>
              <a:off x="1544" y="3178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47" name="Rectangle 47"/>
            <p:cNvSpPr>
              <a:spLocks noChangeArrowheads="1"/>
            </p:cNvSpPr>
            <p:nvPr/>
          </p:nvSpPr>
          <p:spPr bwMode="auto">
            <a:xfrm>
              <a:off x="1425" y="3178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48" name="Rectangle 48"/>
            <p:cNvSpPr>
              <a:spLocks noChangeArrowheads="1"/>
            </p:cNvSpPr>
            <p:nvPr/>
          </p:nvSpPr>
          <p:spPr bwMode="auto">
            <a:xfrm>
              <a:off x="1340" y="3178"/>
              <a:ext cx="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(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49" name="Rectangle 49"/>
            <p:cNvSpPr>
              <a:spLocks noChangeArrowheads="1"/>
            </p:cNvSpPr>
            <p:nvPr/>
          </p:nvSpPr>
          <p:spPr bwMode="auto">
            <a:xfrm>
              <a:off x="1163" y="3178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G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50" name="Rectangle 50"/>
            <p:cNvSpPr>
              <a:spLocks noChangeArrowheads="1"/>
            </p:cNvSpPr>
            <p:nvPr/>
          </p:nvSpPr>
          <p:spPr bwMode="auto">
            <a:xfrm>
              <a:off x="4381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51" name="Rectangle 51"/>
            <p:cNvSpPr>
              <a:spLocks noChangeArrowheads="1"/>
            </p:cNvSpPr>
            <p:nvPr/>
          </p:nvSpPr>
          <p:spPr bwMode="auto">
            <a:xfrm>
              <a:off x="4045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52" name="Rectangle 52"/>
            <p:cNvSpPr>
              <a:spLocks noChangeArrowheads="1"/>
            </p:cNvSpPr>
            <p:nvPr/>
          </p:nvSpPr>
          <p:spPr bwMode="auto">
            <a:xfrm>
              <a:off x="3489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53" name="Rectangle 53"/>
            <p:cNvSpPr>
              <a:spLocks noChangeArrowheads="1"/>
            </p:cNvSpPr>
            <p:nvPr/>
          </p:nvSpPr>
          <p:spPr bwMode="auto">
            <a:xfrm>
              <a:off x="2985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0154" name="Rectangle 54"/>
            <p:cNvSpPr>
              <a:spLocks noChangeArrowheads="1"/>
            </p:cNvSpPr>
            <p:nvPr/>
          </p:nvSpPr>
          <p:spPr bwMode="auto">
            <a:xfrm>
              <a:off x="2444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rgbClr val="6600FF"/>
                </a:solidFill>
              </a:endParaRPr>
            </a:p>
          </p:txBody>
        </p:sp>
        <p:sp>
          <p:nvSpPr>
            <p:cNvPr id="90155" name="Rectangle 55"/>
            <p:cNvSpPr>
              <a:spLocks noChangeArrowheads="1"/>
            </p:cNvSpPr>
            <p:nvPr/>
          </p:nvSpPr>
          <p:spPr bwMode="auto">
            <a:xfrm>
              <a:off x="1890" y="3153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90123" name="Text Box 56"/>
          <p:cNvSpPr txBox="1">
            <a:spLocks noChangeArrowheads="1"/>
          </p:cNvSpPr>
          <p:nvPr/>
        </p:nvSpPr>
        <p:spPr bwMode="auto">
          <a:xfrm>
            <a:off x="5651500" y="5570538"/>
            <a:ext cx="2284413" cy="557212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Duplicate x</a:t>
            </a:r>
            <a:r>
              <a:rPr lang="en-US" sz="900">
                <a:solidFill>
                  <a:schemeClr val="tx1"/>
                </a:solidFill>
              </a:rPr>
              <a:t> </a:t>
            </a:r>
            <a:r>
              <a:rPr lang="en-US" sz="280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0124" name="Line 57"/>
          <p:cNvSpPr>
            <a:spLocks noChangeShapeType="1"/>
          </p:cNvSpPr>
          <p:nvPr/>
        </p:nvSpPr>
        <p:spPr bwMode="auto">
          <a:xfrm flipH="1" flipV="1">
            <a:off x="5302250" y="5486400"/>
            <a:ext cx="366713" cy="3810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0125" name="Line 58"/>
          <p:cNvSpPr>
            <a:spLocks noChangeShapeType="1"/>
          </p:cNvSpPr>
          <p:nvPr/>
        </p:nvSpPr>
        <p:spPr bwMode="auto">
          <a:xfrm flipV="1">
            <a:off x="3670300" y="3009900"/>
            <a:ext cx="3228975" cy="1990725"/>
          </a:xfrm>
          <a:prstGeom prst="line">
            <a:avLst/>
          </a:prstGeom>
          <a:noFill/>
          <a:ln w="9525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6" name="Line 59"/>
          <p:cNvSpPr>
            <a:spLocks noChangeShapeType="1"/>
          </p:cNvSpPr>
          <p:nvPr/>
        </p:nvSpPr>
        <p:spPr bwMode="auto">
          <a:xfrm flipV="1">
            <a:off x="4356100" y="3033713"/>
            <a:ext cx="3263900" cy="2060575"/>
          </a:xfrm>
          <a:prstGeom prst="line">
            <a:avLst/>
          </a:prstGeom>
          <a:noFill/>
          <a:ln w="9525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7" name="Line 62"/>
          <p:cNvSpPr>
            <a:spLocks noChangeShapeType="1"/>
          </p:cNvSpPr>
          <p:nvPr/>
        </p:nvSpPr>
        <p:spPr bwMode="auto">
          <a:xfrm flipH="1">
            <a:off x="5359400" y="2963863"/>
            <a:ext cx="2441575" cy="2117725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0128" name="Line 63"/>
          <p:cNvSpPr>
            <a:spLocks noChangeShapeType="1"/>
          </p:cNvSpPr>
          <p:nvPr/>
        </p:nvSpPr>
        <p:spPr bwMode="auto">
          <a:xfrm flipH="1">
            <a:off x="6089650" y="2282825"/>
            <a:ext cx="1793875" cy="280035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0129" name="Rectangle 64"/>
          <p:cNvSpPr>
            <a:spLocks noChangeArrowheads="1"/>
          </p:cNvSpPr>
          <p:nvPr/>
        </p:nvSpPr>
        <p:spPr bwMode="auto">
          <a:xfrm>
            <a:off x="6702425" y="2592388"/>
            <a:ext cx="1585913" cy="450850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30" name="Text Box 65"/>
          <p:cNvSpPr txBox="1">
            <a:spLocks noChangeArrowheads="1"/>
          </p:cNvSpPr>
          <p:nvPr/>
        </p:nvSpPr>
        <p:spPr bwMode="auto">
          <a:xfrm>
            <a:off x="8416925" y="257175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90131" name="Rectangle 66"/>
          <p:cNvSpPr>
            <a:spLocks noChangeArrowheads="1"/>
          </p:cNvSpPr>
          <p:nvPr/>
        </p:nvSpPr>
        <p:spPr bwMode="auto">
          <a:xfrm rot="-5400000">
            <a:off x="7185819" y="2278856"/>
            <a:ext cx="1181100" cy="681038"/>
          </a:xfrm>
          <a:prstGeom prst="rect">
            <a:avLst/>
          </a:prstGeom>
          <a:noFill/>
          <a:ln w="28575">
            <a:solidFill>
              <a:srgbClr val="A5002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32" name="Text Box 67"/>
          <p:cNvSpPr txBox="1">
            <a:spLocks noChangeArrowheads="1"/>
          </p:cNvSpPr>
          <p:nvPr/>
        </p:nvSpPr>
        <p:spPr bwMode="auto">
          <a:xfrm>
            <a:off x="7654925" y="314166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F3EF73D3-9066-49C9-B7B6-A0A203EA2BD3}" type="slidenum">
              <a:rPr lang="en-US"/>
              <a:pPr/>
              <a:t>76</a:t>
            </a:fld>
            <a:endParaRPr lang="en-US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509588" y="509588"/>
            <a:ext cx="7772400" cy="603250"/>
          </a:xfrm>
        </p:spPr>
        <p:txBody>
          <a:bodyPr/>
          <a:lstStyle/>
          <a:p>
            <a:r>
              <a:rPr lang="en-US" b="0" smtClean="0">
                <a:solidFill>
                  <a:srgbClr val="000066"/>
                </a:solidFill>
              </a:rPr>
              <a:t>Three-literal Maps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2888" y="1233488"/>
            <a:ext cx="8755062" cy="5195887"/>
          </a:xfrm>
        </p:spPr>
        <p:txBody>
          <a:bodyPr/>
          <a:lstStyle/>
          <a:p>
            <a:r>
              <a:rPr lang="en-US" sz="2800" b="1" smtClean="0">
                <a:latin typeface="Arial" pitchFamily="34" charset="0"/>
                <a:cs typeface="Arial" pitchFamily="34" charset="0"/>
              </a:rPr>
              <a:t>A three-literal K-map:</a:t>
            </a:r>
          </a:p>
          <a:p>
            <a:endParaRPr lang="en-US" sz="2800" b="1" smtClean="0">
              <a:latin typeface="Arial" pitchFamily="34" charset="0"/>
              <a:cs typeface="Arial" pitchFamily="34" charset="0"/>
            </a:endParaRPr>
          </a:p>
          <a:p>
            <a:endParaRPr lang="en-US" sz="4400" b="1" smtClean="0">
              <a:cs typeface="Times New Roman" pitchFamily="18" charset="0"/>
            </a:endParaRPr>
          </a:p>
          <a:p>
            <a:endParaRPr lang="en-US" sz="1800" b="1" smtClean="0">
              <a:cs typeface="Times New Roman" pitchFamily="18" charset="0"/>
            </a:endParaRP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The distribution of minterms on the K-map satisfies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logical adjacency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smtClean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note positions of m</a:t>
            </a:r>
            <a:r>
              <a:rPr lang="en-US" sz="2400" baseline="-25000" smtClean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 and m</a:t>
            </a:r>
            <a:r>
              <a:rPr lang="en-US" sz="2400" baseline="-25000" smtClean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).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Note that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is adjacent to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and that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is adjacent to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2400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: Wrap-around effect</a:t>
            </a:r>
          </a:p>
          <a:p>
            <a:pPr>
              <a:spcBef>
                <a:spcPct val="0"/>
              </a:spcBef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Each minterm represents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the corresponding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product term: </a:t>
            </a:r>
            <a:endParaRPr lang="en-US" smtClean="0"/>
          </a:p>
        </p:txBody>
      </p:sp>
      <p:sp>
        <p:nvSpPr>
          <p:cNvPr id="12294" name="Rectangle 43"/>
          <p:cNvSpPr>
            <a:spLocks noChangeArrowheads="1"/>
          </p:cNvSpPr>
          <p:nvPr/>
        </p:nvSpPr>
        <p:spPr bwMode="auto">
          <a:xfrm>
            <a:off x="3384550" y="3159125"/>
            <a:ext cx="317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000" b="0">
                <a:solidFill>
                  <a:srgbClr val="000000"/>
                </a:solidFill>
              </a:rPr>
              <a:t> </a:t>
            </a:r>
            <a:endParaRPr lang="en-US" sz="2800" b="0">
              <a:solidFill>
                <a:schemeClr val="tx1"/>
              </a:solidFill>
            </a:endParaRPr>
          </a:p>
        </p:txBody>
      </p:sp>
      <p:grpSp>
        <p:nvGrpSpPr>
          <p:cNvPr id="12295" name="Group 44"/>
          <p:cNvGrpSpPr>
            <a:grpSpLocks/>
          </p:cNvGrpSpPr>
          <p:nvPr/>
        </p:nvGrpSpPr>
        <p:grpSpPr bwMode="auto">
          <a:xfrm>
            <a:off x="3794125" y="4873625"/>
            <a:ext cx="5130800" cy="1662113"/>
            <a:chOff x="2297" y="2313"/>
            <a:chExt cx="3232" cy="1047"/>
          </a:xfrm>
        </p:grpSpPr>
        <p:sp>
          <p:nvSpPr>
            <p:cNvPr id="12351" name="Rectangle 45"/>
            <p:cNvSpPr>
              <a:spLocks noChangeArrowheads="1"/>
            </p:cNvSpPr>
            <p:nvPr/>
          </p:nvSpPr>
          <p:spPr bwMode="auto">
            <a:xfrm>
              <a:off x="2538" y="236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2" name="Rectangle 46"/>
            <p:cNvSpPr>
              <a:spLocks noChangeArrowheads="1"/>
            </p:cNvSpPr>
            <p:nvPr/>
          </p:nvSpPr>
          <p:spPr bwMode="auto">
            <a:xfrm>
              <a:off x="2871" y="2368"/>
              <a:ext cx="48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yz=00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3" name="Rectangle 47"/>
            <p:cNvSpPr>
              <a:spLocks noChangeArrowheads="1"/>
            </p:cNvSpPr>
            <p:nvPr/>
          </p:nvSpPr>
          <p:spPr bwMode="auto">
            <a:xfrm>
              <a:off x="3354" y="236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4" name="Rectangle 48"/>
            <p:cNvSpPr>
              <a:spLocks noChangeArrowheads="1"/>
            </p:cNvSpPr>
            <p:nvPr/>
          </p:nvSpPr>
          <p:spPr bwMode="auto">
            <a:xfrm>
              <a:off x="3564" y="2368"/>
              <a:ext cx="48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yz=01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5" name="Rectangle 49"/>
            <p:cNvSpPr>
              <a:spLocks noChangeArrowheads="1"/>
            </p:cNvSpPr>
            <p:nvPr/>
          </p:nvSpPr>
          <p:spPr bwMode="auto">
            <a:xfrm>
              <a:off x="4046" y="236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6" name="Rectangle 50"/>
            <p:cNvSpPr>
              <a:spLocks noChangeArrowheads="1"/>
            </p:cNvSpPr>
            <p:nvPr/>
          </p:nvSpPr>
          <p:spPr bwMode="auto">
            <a:xfrm>
              <a:off x="4256" y="2368"/>
              <a:ext cx="48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yz=11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7" name="Rectangle 51"/>
            <p:cNvSpPr>
              <a:spLocks noChangeArrowheads="1"/>
            </p:cNvSpPr>
            <p:nvPr/>
          </p:nvSpPr>
          <p:spPr bwMode="auto">
            <a:xfrm>
              <a:off x="4738" y="236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8" name="Rectangle 52"/>
            <p:cNvSpPr>
              <a:spLocks noChangeArrowheads="1"/>
            </p:cNvSpPr>
            <p:nvPr/>
          </p:nvSpPr>
          <p:spPr bwMode="auto">
            <a:xfrm>
              <a:off x="4948" y="2368"/>
              <a:ext cx="48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yz=10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59" name="Rectangle 53"/>
            <p:cNvSpPr>
              <a:spLocks noChangeArrowheads="1"/>
            </p:cNvSpPr>
            <p:nvPr/>
          </p:nvSpPr>
          <p:spPr bwMode="auto">
            <a:xfrm>
              <a:off x="5430" y="2368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60" name="Rectangle 54"/>
            <p:cNvSpPr>
              <a:spLocks noChangeArrowheads="1"/>
            </p:cNvSpPr>
            <p:nvPr/>
          </p:nvSpPr>
          <p:spPr bwMode="auto">
            <a:xfrm>
              <a:off x="2764" y="2313"/>
              <a:ext cx="6" cy="31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1" name="Line 55"/>
            <p:cNvSpPr>
              <a:spLocks noChangeShapeType="1"/>
            </p:cNvSpPr>
            <p:nvPr/>
          </p:nvSpPr>
          <p:spPr bwMode="auto">
            <a:xfrm>
              <a:off x="2764" y="2313"/>
              <a:ext cx="3" cy="104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2" name="Line 56"/>
            <p:cNvSpPr>
              <a:spLocks noChangeShapeType="1"/>
            </p:cNvSpPr>
            <p:nvPr/>
          </p:nvSpPr>
          <p:spPr bwMode="auto">
            <a:xfrm flipH="1">
              <a:off x="3459" y="2322"/>
              <a:ext cx="2" cy="102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3" name="Line 57"/>
            <p:cNvSpPr>
              <a:spLocks noChangeShapeType="1"/>
            </p:cNvSpPr>
            <p:nvPr/>
          </p:nvSpPr>
          <p:spPr bwMode="auto">
            <a:xfrm flipH="1">
              <a:off x="4151" y="2337"/>
              <a:ext cx="2" cy="100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4" name="Line 58"/>
            <p:cNvSpPr>
              <a:spLocks noChangeShapeType="1"/>
            </p:cNvSpPr>
            <p:nvPr/>
          </p:nvSpPr>
          <p:spPr bwMode="auto">
            <a:xfrm flipH="1">
              <a:off x="4843" y="2323"/>
              <a:ext cx="2" cy="102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5" name="Line 59"/>
            <p:cNvSpPr>
              <a:spLocks noChangeShapeType="1"/>
            </p:cNvSpPr>
            <p:nvPr/>
          </p:nvSpPr>
          <p:spPr bwMode="auto">
            <a:xfrm>
              <a:off x="5524" y="2328"/>
              <a:ext cx="1" cy="10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66" name="Rectangle 60"/>
            <p:cNvSpPr>
              <a:spLocks noChangeArrowheads="1"/>
            </p:cNvSpPr>
            <p:nvPr/>
          </p:nvSpPr>
          <p:spPr bwMode="auto">
            <a:xfrm>
              <a:off x="2388" y="2710"/>
              <a:ext cx="30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x=0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67" name="Rectangle 61"/>
            <p:cNvSpPr>
              <a:spLocks noChangeArrowheads="1"/>
            </p:cNvSpPr>
            <p:nvPr/>
          </p:nvSpPr>
          <p:spPr bwMode="auto">
            <a:xfrm>
              <a:off x="2689" y="2710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68" name="Rectangle 62"/>
            <p:cNvSpPr>
              <a:spLocks noChangeArrowheads="1"/>
            </p:cNvSpPr>
            <p:nvPr/>
          </p:nvSpPr>
          <p:spPr bwMode="auto">
            <a:xfrm>
              <a:off x="5448" y="2722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69" name="Line 63"/>
            <p:cNvSpPr>
              <a:spLocks noChangeShapeType="1"/>
            </p:cNvSpPr>
            <p:nvPr/>
          </p:nvSpPr>
          <p:spPr bwMode="auto">
            <a:xfrm>
              <a:off x="2298" y="2625"/>
              <a:ext cx="3226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0" name="Rectangle 64"/>
            <p:cNvSpPr>
              <a:spLocks noChangeArrowheads="1"/>
            </p:cNvSpPr>
            <p:nvPr/>
          </p:nvSpPr>
          <p:spPr bwMode="auto">
            <a:xfrm>
              <a:off x="2388" y="3063"/>
              <a:ext cx="301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x=1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71" name="Rectangle 65"/>
            <p:cNvSpPr>
              <a:spLocks noChangeArrowheads="1"/>
            </p:cNvSpPr>
            <p:nvPr/>
          </p:nvSpPr>
          <p:spPr bwMode="auto">
            <a:xfrm>
              <a:off x="2689" y="3063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72" name="Rectangle 66"/>
            <p:cNvSpPr>
              <a:spLocks noChangeArrowheads="1"/>
            </p:cNvSpPr>
            <p:nvPr/>
          </p:nvSpPr>
          <p:spPr bwMode="auto">
            <a:xfrm>
              <a:off x="5424" y="3076"/>
              <a:ext cx="48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rgbClr val="000000"/>
                  </a:solidFill>
                </a:rPr>
                <a:t> 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12373" name="Line 67"/>
            <p:cNvSpPr>
              <a:spLocks noChangeShapeType="1"/>
            </p:cNvSpPr>
            <p:nvPr/>
          </p:nvSpPr>
          <p:spPr bwMode="auto">
            <a:xfrm flipV="1">
              <a:off x="2297" y="2990"/>
              <a:ext cx="3226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4" name="Line 68"/>
            <p:cNvSpPr>
              <a:spLocks noChangeShapeType="1"/>
            </p:cNvSpPr>
            <p:nvPr/>
          </p:nvSpPr>
          <p:spPr bwMode="auto">
            <a:xfrm flipV="1">
              <a:off x="2302" y="3345"/>
              <a:ext cx="3227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5" name="Line 69"/>
            <p:cNvSpPr>
              <a:spLocks noChangeShapeType="1"/>
            </p:cNvSpPr>
            <p:nvPr/>
          </p:nvSpPr>
          <p:spPr bwMode="auto">
            <a:xfrm>
              <a:off x="2885" y="2715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6" name="Line 70"/>
            <p:cNvSpPr>
              <a:spLocks noChangeShapeType="1"/>
            </p:cNvSpPr>
            <p:nvPr/>
          </p:nvSpPr>
          <p:spPr bwMode="auto">
            <a:xfrm>
              <a:off x="3029" y="2715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7" name="Line 71"/>
            <p:cNvSpPr>
              <a:spLocks noChangeShapeType="1"/>
            </p:cNvSpPr>
            <p:nvPr/>
          </p:nvSpPr>
          <p:spPr bwMode="auto">
            <a:xfrm>
              <a:off x="3181" y="2715"/>
              <a:ext cx="9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78" name="Rectangle 72"/>
            <p:cNvSpPr>
              <a:spLocks noChangeArrowheads="1"/>
            </p:cNvSpPr>
            <p:nvPr/>
          </p:nvSpPr>
          <p:spPr bwMode="auto">
            <a:xfrm>
              <a:off x="3178" y="2679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79" name="Rectangle 73"/>
            <p:cNvSpPr>
              <a:spLocks noChangeArrowheads="1"/>
            </p:cNvSpPr>
            <p:nvPr/>
          </p:nvSpPr>
          <p:spPr bwMode="auto">
            <a:xfrm>
              <a:off x="3029" y="267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0" name="Rectangle 74"/>
            <p:cNvSpPr>
              <a:spLocks noChangeArrowheads="1"/>
            </p:cNvSpPr>
            <p:nvPr/>
          </p:nvSpPr>
          <p:spPr bwMode="auto">
            <a:xfrm>
              <a:off x="2880" y="267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1" name="Line 75"/>
            <p:cNvSpPr>
              <a:spLocks noChangeShapeType="1"/>
            </p:cNvSpPr>
            <p:nvPr/>
          </p:nvSpPr>
          <p:spPr bwMode="auto">
            <a:xfrm>
              <a:off x="3615" y="2716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82" name="Line 76"/>
            <p:cNvSpPr>
              <a:spLocks noChangeShapeType="1"/>
            </p:cNvSpPr>
            <p:nvPr/>
          </p:nvSpPr>
          <p:spPr bwMode="auto">
            <a:xfrm>
              <a:off x="3759" y="2716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83" name="Rectangle 77"/>
            <p:cNvSpPr>
              <a:spLocks noChangeArrowheads="1"/>
            </p:cNvSpPr>
            <p:nvPr/>
          </p:nvSpPr>
          <p:spPr bwMode="auto">
            <a:xfrm>
              <a:off x="3908" y="2680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4" name="Rectangle 78"/>
            <p:cNvSpPr>
              <a:spLocks noChangeArrowheads="1"/>
            </p:cNvSpPr>
            <p:nvPr/>
          </p:nvSpPr>
          <p:spPr bwMode="auto">
            <a:xfrm>
              <a:off x="3759" y="268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5" name="Rectangle 79"/>
            <p:cNvSpPr>
              <a:spLocks noChangeArrowheads="1"/>
            </p:cNvSpPr>
            <p:nvPr/>
          </p:nvSpPr>
          <p:spPr bwMode="auto">
            <a:xfrm>
              <a:off x="3610" y="2680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6" name="Line 80"/>
            <p:cNvSpPr>
              <a:spLocks noChangeShapeType="1"/>
            </p:cNvSpPr>
            <p:nvPr/>
          </p:nvSpPr>
          <p:spPr bwMode="auto">
            <a:xfrm>
              <a:off x="4297" y="2725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87" name="Rectangle 81"/>
            <p:cNvSpPr>
              <a:spLocks noChangeArrowheads="1"/>
            </p:cNvSpPr>
            <p:nvPr/>
          </p:nvSpPr>
          <p:spPr bwMode="auto">
            <a:xfrm>
              <a:off x="4590" y="2689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8" name="Rectangle 82"/>
            <p:cNvSpPr>
              <a:spLocks noChangeArrowheads="1"/>
            </p:cNvSpPr>
            <p:nvPr/>
          </p:nvSpPr>
          <p:spPr bwMode="auto">
            <a:xfrm>
              <a:off x="4441" y="268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89" name="Rectangle 83"/>
            <p:cNvSpPr>
              <a:spLocks noChangeArrowheads="1"/>
            </p:cNvSpPr>
            <p:nvPr/>
          </p:nvSpPr>
          <p:spPr bwMode="auto">
            <a:xfrm>
              <a:off x="4292" y="268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0" name="Line 84"/>
            <p:cNvSpPr>
              <a:spLocks noChangeShapeType="1"/>
            </p:cNvSpPr>
            <p:nvPr/>
          </p:nvSpPr>
          <p:spPr bwMode="auto">
            <a:xfrm>
              <a:off x="4969" y="2725"/>
              <a:ext cx="10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1" name="Line 85"/>
            <p:cNvSpPr>
              <a:spLocks noChangeShapeType="1"/>
            </p:cNvSpPr>
            <p:nvPr/>
          </p:nvSpPr>
          <p:spPr bwMode="auto">
            <a:xfrm>
              <a:off x="5265" y="2725"/>
              <a:ext cx="9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2" name="Rectangle 86"/>
            <p:cNvSpPr>
              <a:spLocks noChangeArrowheads="1"/>
            </p:cNvSpPr>
            <p:nvPr/>
          </p:nvSpPr>
          <p:spPr bwMode="auto">
            <a:xfrm>
              <a:off x="5262" y="2689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3" name="Rectangle 87"/>
            <p:cNvSpPr>
              <a:spLocks noChangeArrowheads="1"/>
            </p:cNvSpPr>
            <p:nvPr/>
          </p:nvSpPr>
          <p:spPr bwMode="auto">
            <a:xfrm>
              <a:off x="5113" y="268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4" name="Rectangle 88"/>
            <p:cNvSpPr>
              <a:spLocks noChangeArrowheads="1"/>
            </p:cNvSpPr>
            <p:nvPr/>
          </p:nvSpPr>
          <p:spPr bwMode="auto">
            <a:xfrm>
              <a:off x="4964" y="2689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5" name="Line 89"/>
            <p:cNvSpPr>
              <a:spLocks noChangeShapeType="1"/>
            </p:cNvSpPr>
            <p:nvPr/>
          </p:nvSpPr>
          <p:spPr bwMode="auto">
            <a:xfrm>
              <a:off x="3039" y="3080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6" name="Line 90"/>
            <p:cNvSpPr>
              <a:spLocks noChangeShapeType="1"/>
            </p:cNvSpPr>
            <p:nvPr/>
          </p:nvSpPr>
          <p:spPr bwMode="auto">
            <a:xfrm>
              <a:off x="3191" y="3080"/>
              <a:ext cx="9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97" name="Rectangle 91"/>
            <p:cNvSpPr>
              <a:spLocks noChangeArrowheads="1"/>
            </p:cNvSpPr>
            <p:nvPr/>
          </p:nvSpPr>
          <p:spPr bwMode="auto">
            <a:xfrm>
              <a:off x="3188" y="3035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8" name="Rectangle 92"/>
            <p:cNvSpPr>
              <a:spLocks noChangeArrowheads="1"/>
            </p:cNvSpPr>
            <p:nvPr/>
          </p:nvSpPr>
          <p:spPr bwMode="auto">
            <a:xfrm>
              <a:off x="3039" y="3035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399" name="Rectangle 93"/>
            <p:cNvSpPr>
              <a:spLocks noChangeArrowheads="1"/>
            </p:cNvSpPr>
            <p:nvPr/>
          </p:nvSpPr>
          <p:spPr bwMode="auto">
            <a:xfrm>
              <a:off x="2890" y="3035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0" name="Line 94"/>
            <p:cNvSpPr>
              <a:spLocks noChangeShapeType="1"/>
            </p:cNvSpPr>
            <p:nvPr/>
          </p:nvSpPr>
          <p:spPr bwMode="auto">
            <a:xfrm>
              <a:off x="3730" y="3089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01" name="Rectangle 95"/>
            <p:cNvSpPr>
              <a:spLocks noChangeArrowheads="1"/>
            </p:cNvSpPr>
            <p:nvPr/>
          </p:nvSpPr>
          <p:spPr bwMode="auto">
            <a:xfrm>
              <a:off x="3879" y="3044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2" name="Rectangle 96"/>
            <p:cNvSpPr>
              <a:spLocks noChangeArrowheads="1"/>
            </p:cNvSpPr>
            <p:nvPr/>
          </p:nvSpPr>
          <p:spPr bwMode="auto">
            <a:xfrm>
              <a:off x="3730" y="3044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3" name="Rectangle 97"/>
            <p:cNvSpPr>
              <a:spLocks noChangeArrowheads="1"/>
            </p:cNvSpPr>
            <p:nvPr/>
          </p:nvSpPr>
          <p:spPr bwMode="auto">
            <a:xfrm>
              <a:off x="3581" y="3044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4" name="Rectangle 98"/>
            <p:cNvSpPr>
              <a:spLocks noChangeArrowheads="1"/>
            </p:cNvSpPr>
            <p:nvPr/>
          </p:nvSpPr>
          <p:spPr bwMode="auto">
            <a:xfrm>
              <a:off x="4599" y="3025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5" name="Rectangle 99"/>
            <p:cNvSpPr>
              <a:spLocks noChangeArrowheads="1"/>
            </p:cNvSpPr>
            <p:nvPr/>
          </p:nvSpPr>
          <p:spPr bwMode="auto">
            <a:xfrm>
              <a:off x="4450" y="3025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6" name="Rectangle 100"/>
            <p:cNvSpPr>
              <a:spLocks noChangeArrowheads="1"/>
            </p:cNvSpPr>
            <p:nvPr/>
          </p:nvSpPr>
          <p:spPr bwMode="auto">
            <a:xfrm>
              <a:off x="4301" y="3025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7" name="Line 101"/>
            <p:cNvSpPr>
              <a:spLocks noChangeShapeType="1"/>
            </p:cNvSpPr>
            <p:nvPr/>
          </p:nvSpPr>
          <p:spPr bwMode="auto">
            <a:xfrm>
              <a:off x="5255" y="3089"/>
              <a:ext cx="9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08" name="Rectangle 102"/>
            <p:cNvSpPr>
              <a:spLocks noChangeArrowheads="1"/>
            </p:cNvSpPr>
            <p:nvPr/>
          </p:nvSpPr>
          <p:spPr bwMode="auto">
            <a:xfrm>
              <a:off x="5252" y="3044"/>
              <a:ext cx="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09" name="Rectangle 103"/>
            <p:cNvSpPr>
              <a:spLocks noChangeArrowheads="1"/>
            </p:cNvSpPr>
            <p:nvPr/>
          </p:nvSpPr>
          <p:spPr bwMode="auto">
            <a:xfrm>
              <a:off x="5103" y="3044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2410" name="Rectangle 104"/>
            <p:cNvSpPr>
              <a:spLocks noChangeArrowheads="1"/>
            </p:cNvSpPr>
            <p:nvPr/>
          </p:nvSpPr>
          <p:spPr bwMode="auto">
            <a:xfrm>
              <a:off x="4954" y="3044"/>
              <a:ext cx="112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2290" name="Object 105"/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p:oleObj spid="_x0000_s12290" name="Equation" r:id="rId3" imgW="190440" imgH="419040" progId="Equation.3">
              <p:embed/>
            </p:oleObj>
          </a:graphicData>
        </a:graphic>
      </p:graphicFrame>
      <p:sp>
        <p:nvSpPr>
          <p:cNvPr id="12296" name="Text Box 106"/>
          <p:cNvSpPr txBox="1">
            <a:spLocks noChangeArrowheads="1"/>
          </p:cNvSpPr>
          <p:nvPr/>
        </p:nvSpPr>
        <p:spPr bwMode="auto">
          <a:xfrm>
            <a:off x="1042988" y="2041525"/>
            <a:ext cx="2286000" cy="11874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xyz</a:t>
            </a: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is the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Standard </a:t>
            </a:r>
            <a:r>
              <a:rPr lang="en-US" sz="240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order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of the literals</a:t>
            </a:r>
          </a:p>
        </p:txBody>
      </p:sp>
      <p:grpSp>
        <p:nvGrpSpPr>
          <p:cNvPr id="12297" name="Group 121"/>
          <p:cNvGrpSpPr>
            <a:grpSpLocks/>
          </p:cNvGrpSpPr>
          <p:nvPr/>
        </p:nvGrpSpPr>
        <p:grpSpPr bwMode="auto">
          <a:xfrm>
            <a:off x="3668713" y="1708150"/>
            <a:ext cx="5118100" cy="1625600"/>
            <a:chOff x="2311" y="1076"/>
            <a:chExt cx="3224" cy="1024"/>
          </a:xfrm>
        </p:grpSpPr>
        <p:grpSp>
          <p:nvGrpSpPr>
            <p:cNvPr id="12300" name="Group 115"/>
            <p:cNvGrpSpPr>
              <a:grpSpLocks/>
            </p:cNvGrpSpPr>
            <p:nvPr/>
          </p:nvGrpSpPr>
          <p:grpSpPr bwMode="auto">
            <a:xfrm>
              <a:off x="2311" y="1076"/>
              <a:ext cx="3224" cy="1015"/>
              <a:chOff x="2327" y="944"/>
              <a:chExt cx="3224" cy="1015"/>
            </a:xfrm>
          </p:grpSpPr>
          <p:grpSp>
            <p:nvGrpSpPr>
              <p:cNvPr id="12304" name="Group 4"/>
              <p:cNvGrpSpPr>
                <a:grpSpLocks/>
              </p:cNvGrpSpPr>
              <p:nvPr/>
            </p:nvGrpSpPr>
            <p:grpSpPr bwMode="auto">
              <a:xfrm>
                <a:off x="2327" y="944"/>
                <a:ext cx="3224" cy="1015"/>
                <a:chOff x="2327" y="944"/>
                <a:chExt cx="3224" cy="1015"/>
              </a:xfrm>
            </p:grpSpPr>
            <p:sp>
              <p:nvSpPr>
                <p:cNvPr id="12313" name="Line 5"/>
                <p:cNvSpPr>
                  <a:spLocks noChangeShapeType="1"/>
                </p:cNvSpPr>
                <p:nvPr/>
              </p:nvSpPr>
              <p:spPr bwMode="auto">
                <a:xfrm>
                  <a:off x="2356" y="1281"/>
                  <a:ext cx="3176" cy="3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14" name="Rectangle 6"/>
                <p:cNvSpPr>
                  <a:spLocks noChangeArrowheads="1"/>
                </p:cNvSpPr>
                <p:nvPr/>
              </p:nvSpPr>
              <p:spPr bwMode="auto">
                <a:xfrm>
                  <a:off x="2559" y="1013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15" name="Rectangle 7"/>
                <p:cNvSpPr>
                  <a:spLocks noChangeArrowheads="1"/>
                </p:cNvSpPr>
                <p:nvPr/>
              </p:nvSpPr>
              <p:spPr bwMode="auto">
                <a:xfrm>
                  <a:off x="2891" y="1013"/>
                  <a:ext cx="482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yz=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00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16" name="Rectangle 8"/>
                <p:cNvSpPr>
                  <a:spLocks noChangeArrowheads="1"/>
                </p:cNvSpPr>
                <p:nvPr/>
              </p:nvSpPr>
              <p:spPr bwMode="auto">
                <a:xfrm>
                  <a:off x="3371" y="1013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17" name="Rectangle 9"/>
                <p:cNvSpPr>
                  <a:spLocks noChangeArrowheads="1"/>
                </p:cNvSpPr>
                <p:nvPr/>
              </p:nvSpPr>
              <p:spPr bwMode="auto">
                <a:xfrm>
                  <a:off x="3580" y="1013"/>
                  <a:ext cx="482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yz=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01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18" name="Rectangle 10"/>
                <p:cNvSpPr>
                  <a:spLocks noChangeArrowheads="1"/>
                </p:cNvSpPr>
                <p:nvPr/>
              </p:nvSpPr>
              <p:spPr bwMode="auto">
                <a:xfrm>
                  <a:off x="4061" y="1013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19" name="Rectangle 11"/>
                <p:cNvSpPr>
                  <a:spLocks noChangeArrowheads="1"/>
                </p:cNvSpPr>
                <p:nvPr/>
              </p:nvSpPr>
              <p:spPr bwMode="auto">
                <a:xfrm>
                  <a:off x="4270" y="1013"/>
                  <a:ext cx="482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yz=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11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751" y="1013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21" name="Rectangle 13"/>
                <p:cNvSpPr>
                  <a:spLocks noChangeArrowheads="1"/>
                </p:cNvSpPr>
                <p:nvPr/>
              </p:nvSpPr>
              <p:spPr bwMode="auto">
                <a:xfrm>
                  <a:off x="4960" y="1013"/>
                  <a:ext cx="482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yz=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10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22" name="Rectangle 14"/>
                <p:cNvSpPr>
                  <a:spLocks noChangeArrowheads="1"/>
                </p:cNvSpPr>
                <p:nvPr/>
              </p:nvSpPr>
              <p:spPr bwMode="auto">
                <a:xfrm>
                  <a:off x="5441" y="1013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23" name="Rectangle 15"/>
                <p:cNvSpPr>
                  <a:spLocks noChangeArrowheads="1"/>
                </p:cNvSpPr>
                <p:nvPr/>
              </p:nvSpPr>
              <p:spPr bwMode="auto">
                <a:xfrm>
                  <a:off x="2783" y="958"/>
                  <a:ext cx="6" cy="319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4" name="Line 16"/>
                <p:cNvSpPr>
                  <a:spLocks noChangeShapeType="1"/>
                </p:cNvSpPr>
                <p:nvPr/>
              </p:nvSpPr>
              <p:spPr bwMode="auto">
                <a:xfrm>
                  <a:off x="2783" y="958"/>
                  <a:ext cx="3" cy="100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5" name="Line 17"/>
                <p:cNvSpPr>
                  <a:spLocks noChangeShapeType="1"/>
                </p:cNvSpPr>
                <p:nvPr/>
              </p:nvSpPr>
              <p:spPr bwMode="auto">
                <a:xfrm>
                  <a:off x="3475" y="958"/>
                  <a:ext cx="1" cy="100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6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4166" y="944"/>
                  <a:ext cx="2" cy="1010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7" name="Line 19"/>
                <p:cNvSpPr>
                  <a:spLocks noChangeShapeType="1"/>
                </p:cNvSpPr>
                <p:nvPr/>
              </p:nvSpPr>
              <p:spPr bwMode="auto">
                <a:xfrm>
                  <a:off x="4842" y="953"/>
                  <a:ext cx="3" cy="1005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8" name="Line 20"/>
                <p:cNvSpPr>
                  <a:spLocks noChangeShapeType="1"/>
                </p:cNvSpPr>
                <p:nvPr/>
              </p:nvSpPr>
              <p:spPr bwMode="auto">
                <a:xfrm>
                  <a:off x="5535" y="966"/>
                  <a:ext cx="0" cy="984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9" name="Rectangle 21"/>
                <p:cNvSpPr>
                  <a:spLocks noChangeArrowheads="1"/>
                </p:cNvSpPr>
                <p:nvPr/>
              </p:nvSpPr>
              <p:spPr bwMode="auto">
                <a:xfrm>
                  <a:off x="2410" y="1356"/>
                  <a:ext cx="301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x=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0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30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0" y="1356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1" name="Rectangle 23"/>
                <p:cNvSpPr>
                  <a:spLocks noChangeArrowheads="1"/>
                </p:cNvSpPr>
                <p:nvPr/>
              </p:nvSpPr>
              <p:spPr bwMode="auto">
                <a:xfrm>
                  <a:off x="3004" y="1356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0</a:t>
                  </a:r>
                </a:p>
              </p:txBody>
            </p:sp>
            <p:sp>
              <p:nvSpPr>
                <p:cNvPr id="12332" name="Rectangle 24"/>
                <p:cNvSpPr>
                  <a:spLocks noChangeArrowheads="1"/>
                </p:cNvSpPr>
                <p:nvPr/>
              </p:nvSpPr>
              <p:spPr bwMode="auto">
                <a:xfrm>
                  <a:off x="3257" y="1356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3" name="Rectangle 25"/>
                <p:cNvSpPr>
                  <a:spLocks noChangeArrowheads="1"/>
                </p:cNvSpPr>
                <p:nvPr/>
              </p:nvSpPr>
              <p:spPr bwMode="auto">
                <a:xfrm>
                  <a:off x="3693" y="1356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1</a:t>
                  </a:r>
                </a:p>
              </p:txBody>
            </p:sp>
            <p:sp>
              <p:nvSpPr>
                <p:cNvPr id="12334" name="Rectangle 26"/>
                <p:cNvSpPr>
                  <a:spLocks noChangeArrowheads="1"/>
                </p:cNvSpPr>
                <p:nvPr/>
              </p:nvSpPr>
              <p:spPr bwMode="auto">
                <a:xfrm>
                  <a:off x="3946" y="1356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5" name="Rectangle 27"/>
                <p:cNvSpPr>
                  <a:spLocks noChangeArrowheads="1"/>
                </p:cNvSpPr>
                <p:nvPr/>
              </p:nvSpPr>
              <p:spPr bwMode="auto">
                <a:xfrm>
                  <a:off x="4383" y="1356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3</a:t>
                  </a:r>
                </a:p>
              </p:txBody>
            </p:sp>
            <p:sp>
              <p:nvSpPr>
                <p:cNvPr id="12336" name="Rectangle 28"/>
                <p:cNvSpPr>
                  <a:spLocks noChangeArrowheads="1"/>
                </p:cNvSpPr>
                <p:nvPr/>
              </p:nvSpPr>
              <p:spPr bwMode="auto">
                <a:xfrm>
                  <a:off x="4636" y="1356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7" name="Rectangle 29"/>
                <p:cNvSpPr>
                  <a:spLocks noChangeArrowheads="1"/>
                </p:cNvSpPr>
                <p:nvPr/>
              </p:nvSpPr>
              <p:spPr bwMode="auto">
                <a:xfrm>
                  <a:off x="5073" y="1356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2</a:t>
                  </a:r>
                </a:p>
              </p:txBody>
            </p:sp>
            <p:sp>
              <p:nvSpPr>
                <p:cNvPr id="12338" name="Rectangle 30"/>
                <p:cNvSpPr>
                  <a:spLocks noChangeArrowheads="1"/>
                </p:cNvSpPr>
                <p:nvPr/>
              </p:nvSpPr>
              <p:spPr bwMode="auto">
                <a:xfrm>
                  <a:off x="5326" y="1356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39" name="Rectangle 31"/>
                <p:cNvSpPr>
                  <a:spLocks noChangeArrowheads="1"/>
                </p:cNvSpPr>
                <p:nvPr/>
              </p:nvSpPr>
              <p:spPr bwMode="auto">
                <a:xfrm>
                  <a:off x="2410" y="1700"/>
                  <a:ext cx="301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x=</a:t>
                  </a:r>
                  <a:r>
                    <a:rPr lang="en-US" sz="2400">
                      <a:solidFill>
                        <a:srgbClr val="000066"/>
                      </a:solidFill>
                    </a:rPr>
                    <a:t>1</a:t>
                  </a:r>
                  <a:endParaRPr lang="en-US" sz="2800" b="0">
                    <a:solidFill>
                      <a:srgbClr val="000066"/>
                    </a:solidFill>
                  </a:endParaRPr>
                </a:p>
              </p:txBody>
            </p:sp>
            <p:sp>
              <p:nvSpPr>
                <p:cNvPr id="12340" name="Rectangle 32"/>
                <p:cNvSpPr>
                  <a:spLocks noChangeArrowheads="1"/>
                </p:cNvSpPr>
                <p:nvPr/>
              </p:nvSpPr>
              <p:spPr bwMode="auto">
                <a:xfrm>
                  <a:off x="2710" y="1700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1" name="Rectangle 33"/>
                <p:cNvSpPr>
                  <a:spLocks noChangeArrowheads="1"/>
                </p:cNvSpPr>
                <p:nvPr/>
              </p:nvSpPr>
              <p:spPr bwMode="auto">
                <a:xfrm>
                  <a:off x="3004" y="1700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4</a:t>
                  </a:r>
                </a:p>
              </p:txBody>
            </p:sp>
            <p:sp>
              <p:nvSpPr>
                <p:cNvPr id="12342" name="Rectangle 34"/>
                <p:cNvSpPr>
                  <a:spLocks noChangeArrowheads="1"/>
                </p:cNvSpPr>
                <p:nvPr/>
              </p:nvSpPr>
              <p:spPr bwMode="auto">
                <a:xfrm>
                  <a:off x="3257" y="1700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3" name="Rectangle 35"/>
                <p:cNvSpPr>
                  <a:spLocks noChangeArrowheads="1"/>
                </p:cNvSpPr>
                <p:nvPr/>
              </p:nvSpPr>
              <p:spPr bwMode="auto">
                <a:xfrm>
                  <a:off x="3693" y="1700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5</a:t>
                  </a:r>
                </a:p>
              </p:txBody>
            </p:sp>
            <p:sp>
              <p:nvSpPr>
                <p:cNvPr id="12344" name="Rectangle 36"/>
                <p:cNvSpPr>
                  <a:spLocks noChangeArrowheads="1"/>
                </p:cNvSpPr>
                <p:nvPr/>
              </p:nvSpPr>
              <p:spPr bwMode="auto">
                <a:xfrm>
                  <a:off x="3946" y="1700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5" name="Rectangle 37"/>
                <p:cNvSpPr>
                  <a:spLocks noChangeArrowheads="1"/>
                </p:cNvSpPr>
                <p:nvPr/>
              </p:nvSpPr>
              <p:spPr bwMode="auto">
                <a:xfrm>
                  <a:off x="4383" y="1700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7</a:t>
                  </a:r>
                </a:p>
              </p:txBody>
            </p:sp>
            <p:sp>
              <p:nvSpPr>
                <p:cNvPr id="12346" name="Rectangle 38"/>
                <p:cNvSpPr>
                  <a:spLocks noChangeArrowheads="1"/>
                </p:cNvSpPr>
                <p:nvPr/>
              </p:nvSpPr>
              <p:spPr bwMode="auto">
                <a:xfrm>
                  <a:off x="4636" y="1700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7" name="Rectangle 39"/>
                <p:cNvSpPr>
                  <a:spLocks noChangeArrowheads="1"/>
                </p:cNvSpPr>
                <p:nvPr/>
              </p:nvSpPr>
              <p:spPr bwMode="auto">
                <a:xfrm>
                  <a:off x="5073" y="1700"/>
                  <a:ext cx="224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m</a:t>
                  </a:r>
                  <a:r>
                    <a:rPr lang="en-US" sz="2400" baseline="-25000">
                      <a:solidFill>
                        <a:srgbClr val="000000"/>
                      </a:solidFill>
                    </a:rPr>
                    <a:t>6</a:t>
                  </a:r>
                </a:p>
              </p:txBody>
            </p:sp>
            <p:sp>
              <p:nvSpPr>
                <p:cNvPr id="12348" name="Rectangle 40"/>
                <p:cNvSpPr>
                  <a:spLocks noChangeArrowheads="1"/>
                </p:cNvSpPr>
                <p:nvPr/>
              </p:nvSpPr>
              <p:spPr bwMode="auto">
                <a:xfrm>
                  <a:off x="5326" y="1700"/>
                  <a:ext cx="48" cy="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400">
                      <a:solidFill>
                        <a:srgbClr val="000000"/>
                      </a:solidFill>
                    </a:rPr>
                    <a:t> </a:t>
                  </a:r>
                  <a:endParaRPr lang="en-US" sz="2800" b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49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2327" y="1618"/>
                  <a:ext cx="3224" cy="2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0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2327" y="1952"/>
                  <a:ext cx="3210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305" name="Rectangle 107"/>
              <p:cNvSpPr>
                <a:spLocks noChangeArrowheads="1"/>
              </p:cNvSpPr>
              <p:nvPr/>
            </p:nvSpPr>
            <p:spPr bwMode="auto">
              <a:xfrm>
                <a:off x="2811" y="1221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000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06" name="Rectangle 108"/>
              <p:cNvSpPr>
                <a:spLocks noChangeArrowheads="1"/>
              </p:cNvSpPr>
              <p:nvPr/>
            </p:nvSpPr>
            <p:spPr bwMode="auto">
              <a:xfrm>
                <a:off x="3519" y="1214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001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07" name="Rectangle 109"/>
              <p:cNvSpPr>
                <a:spLocks noChangeArrowheads="1"/>
              </p:cNvSpPr>
              <p:nvPr/>
            </p:nvSpPr>
            <p:spPr bwMode="auto">
              <a:xfrm>
                <a:off x="4197" y="1222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011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08" name="Rectangle 110"/>
              <p:cNvSpPr>
                <a:spLocks noChangeArrowheads="1"/>
              </p:cNvSpPr>
              <p:nvPr/>
            </p:nvSpPr>
            <p:spPr bwMode="auto">
              <a:xfrm>
                <a:off x="4868" y="1279"/>
                <a:ext cx="215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010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09" name="Rectangle 111"/>
              <p:cNvSpPr>
                <a:spLocks noChangeArrowheads="1"/>
              </p:cNvSpPr>
              <p:nvPr/>
            </p:nvSpPr>
            <p:spPr bwMode="auto">
              <a:xfrm>
                <a:off x="2813" y="1557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100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10" name="Rectangle 112"/>
              <p:cNvSpPr>
                <a:spLocks noChangeArrowheads="1"/>
              </p:cNvSpPr>
              <p:nvPr/>
            </p:nvSpPr>
            <p:spPr bwMode="auto">
              <a:xfrm>
                <a:off x="3499" y="1551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101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11" name="Rectangle 113"/>
              <p:cNvSpPr>
                <a:spLocks noChangeArrowheads="1"/>
              </p:cNvSpPr>
              <p:nvPr/>
            </p:nvSpPr>
            <p:spPr bwMode="auto">
              <a:xfrm>
                <a:off x="4191" y="1551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111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  <p:sp>
            <p:nvSpPr>
              <p:cNvPr id="12312" name="Rectangle 114"/>
              <p:cNvSpPr>
                <a:spLocks noChangeArrowheads="1"/>
              </p:cNvSpPr>
              <p:nvPr/>
            </p:nvSpPr>
            <p:spPr bwMode="auto">
              <a:xfrm>
                <a:off x="4862" y="1544"/>
                <a:ext cx="215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sz="1600">
                    <a:solidFill>
                      <a:srgbClr val="000066"/>
                    </a:solidFill>
                  </a:rPr>
                  <a:t>110</a:t>
                </a:r>
                <a:r>
                  <a:rPr lang="en-US" sz="2400">
                    <a:solidFill>
                      <a:srgbClr val="000066"/>
                    </a:solidFill>
                  </a:rPr>
                  <a:t> </a:t>
                </a:r>
                <a:endParaRPr lang="en-US" sz="2800">
                  <a:solidFill>
                    <a:srgbClr val="000066"/>
                  </a:solidFill>
                </a:endParaRPr>
              </a:p>
            </p:txBody>
          </p:sp>
        </p:grpSp>
        <p:sp>
          <p:nvSpPr>
            <p:cNvPr id="12301" name="Oval 116"/>
            <p:cNvSpPr>
              <a:spLocks noChangeArrowheads="1"/>
            </p:cNvSpPr>
            <p:nvPr/>
          </p:nvSpPr>
          <p:spPr bwMode="auto">
            <a:xfrm>
              <a:off x="4213" y="1422"/>
              <a:ext cx="504" cy="678"/>
            </a:xfrm>
            <a:prstGeom prst="ellipse">
              <a:avLst/>
            </a:prstGeom>
            <a:solidFill>
              <a:srgbClr val="FF00FF">
                <a:alpha val="27058"/>
              </a:srgbClr>
            </a:solidFill>
            <a:ln w="1651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Text Box 117"/>
            <p:cNvSpPr txBox="1">
              <a:spLocks noChangeArrowheads="1"/>
            </p:cNvSpPr>
            <p:nvPr/>
          </p:nvSpPr>
          <p:spPr bwMode="auto">
            <a:xfrm>
              <a:off x="2312" y="1159"/>
              <a:ext cx="393" cy="212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1600" b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MSB</a:t>
              </a:r>
            </a:p>
          </p:txBody>
        </p:sp>
        <p:sp>
          <p:nvSpPr>
            <p:cNvPr id="12303" name="Line 118"/>
            <p:cNvSpPr>
              <a:spLocks noChangeShapeType="1"/>
            </p:cNvSpPr>
            <p:nvPr/>
          </p:nvSpPr>
          <p:spPr bwMode="auto">
            <a:xfrm>
              <a:off x="2435" y="1334"/>
              <a:ext cx="0" cy="183"/>
            </a:xfrm>
            <a:prstGeom prst="line">
              <a:avLst/>
            </a:prstGeom>
            <a:noFill/>
            <a:ln w="1588">
              <a:solidFill>
                <a:srgbClr val="0000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298" name="Text Box 119"/>
          <p:cNvSpPr txBox="1">
            <a:spLocks noChangeArrowheads="1"/>
          </p:cNvSpPr>
          <p:nvPr/>
        </p:nvSpPr>
        <p:spPr bwMode="auto">
          <a:xfrm>
            <a:off x="1009650" y="1655763"/>
            <a:ext cx="623888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MSB</a:t>
            </a:r>
          </a:p>
        </p:txBody>
      </p:sp>
      <p:sp>
        <p:nvSpPr>
          <p:cNvPr id="12299" name="Line 120"/>
          <p:cNvSpPr>
            <a:spLocks noChangeShapeType="1"/>
          </p:cNvSpPr>
          <p:nvPr/>
        </p:nvSpPr>
        <p:spPr bwMode="auto">
          <a:xfrm flipH="1">
            <a:off x="1216025" y="1933575"/>
            <a:ext cx="0" cy="198438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08121CE-BE31-4ED0-A017-E6796CA20B5E}" type="slidenum">
              <a:rPr lang="en-US"/>
              <a:pPr/>
              <a:t>77</a:t>
            </a:fld>
            <a:endParaRPr lang="en-US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>
          <a:xfrm>
            <a:off x="517525" y="509588"/>
            <a:ext cx="8626475" cy="638175"/>
          </a:xfrm>
        </p:spPr>
        <p:txBody>
          <a:bodyPr/>
          <a:lstStyle/>
          <a:p>
            <a:r>
              <a:rPr lang="en-US" b="0" smtClean="0"/>
              <a:t>Alternative Map Labeling</a:t>
            </a:r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9550" y="1314450"/>
            <a:ext cx="8934450" cy="5013325"/>
          </a:xfrm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Will use maps for: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Entering </a:t>
            </a:r>
            <a:r>
              <a:rPr lang="en-US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function output values</a:t>
            </a:r>
            <a:r>
              <a:rPr lang="en-US" smtClean="0">
                <a:latin typeface="Arial" pitchFamily="34" charset="0"/>
                <a:cs typeface="Arial" pitchFamily="34" charset="0"/>
              </a:rPr>
              <a:t> on the map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Reading off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simplified product terms</a:t>
            </a:r>
            <a:r>
              <a:rPr lang="en-US" smtClean="0">
                <a:latin typeface="Arial" pitchFamily="34" charset="0"/>
                <a:cs typeface="Arial" pitchFamily="34" charset="0"/>
              </a:rPr>
              <a:t> from the map</a:t>
            </a: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Alternative useful map labeling:</a:t>
            </a:r>
          </a:p>
        </p:txBody>
      </p:sp>
      <p:grpSp>
        <p:nvGrpSpPr>
          <p:cNvPr id="91141" name="Group 93"/>
          <p:cNvGrpSpPr>
            <a:grpSpLocks/>
          </p:cNvGrpSpPr>
          <p:nvPr/>
        </p:nvGrpSpPr>
        <p:grpSpPr bwMode="auto">
          <a:xfrm>
            <a:off x="669925" y="3232150"/>
            <a:ext cx="6764338" cy="2589213"/>
            <a:chOff x="422" y="2036"/>
            <a:chExt cx="4261" cy="1631"/>
          </a:xfrm>
        </p:grpSpPr>
        <p:sp>
          <p:nvSpPr>
            <p:cNvPr id="91160" name="Rectangle 4"/>
            <p:cNvSpPr>
              <a:spLocks noChangeArrowheads="1"/>
            </p:cNvSpPr>
            <p:nvPr/>
          </p:nvSpPr>
          <p:spPr bwMode="auto">
            <a:xfrm>
              <a:off x="1074" y="2451"/>
              <a:ext cx="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endParaRPr lang="en-US" sz="2400" baseline="-25000">
                <a:solidFill>
                  <a:srgbClr val="000000"/>
                </a:solidFill>
              </a:endParaRPr>
            </a:p>
          </p:txBody>
        </p:sp>
        <p:sp>
          <p:nvSpPr>
            <p:cNvPr id="91161" name="Text Box 5"/>
            <p:cNvSpPr txBox="1">
              <a:spLocks noChangeArrowheads="1"/>
            </p:cNvSpPr>
            <p:nvPr/>
          </p:nvSpPr>
          <p:spPr bwMode="auto">
            <a:xfrm>
              <a:off x="1904" y="2217"/>
              <a:ext cx="24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y</a:t>
              </a:r>
            </a:p>
          </p:txBody>
        </p:sp>
        <p:grpSp>
          <p:nvGrpSpPr>
            <p:cNvPr id="91162" name="Group 6"/>
            <p:cNvGrpSpPr>
              <a:grpSpLocks/>
            </p:cNvGrpSpPr>
            <p:nvPr/>
          </p:nvGrpSpPr>
          <p:grpSpPr bwMode="auto">
            <a:xfrm>
              <a:off x="422" y="2264"/>
              <a:ext cx="2004" cy="1354"/>
              <a:chOff x="422" y="2753"/>
              <a:chExt cx="2004" cy="1354"/>
            </a:xfrm>
          </p:grpSpPr>
          <p:sp>
            <p:nvSpPr>
              <p:cNvPr id="91203" name="Rectangle 7"/>
              <p:cNvSpPr>
                <a:spLocks noChangeArrowheads="1"/>
              </p:cNvSpPr>
              <p:nvPr/>
            </p:nvSpPr>
            <p:spPr bwMode="auto">
              <a:xfrm>
                <a:off x="422" y="3737"/>
                <a:ext cx="20" cy="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000">
                    <a:solidFill>
                      <a:srgbClr val="000000"/>
                    </a:solidFill>
                  </a:rPr>
                  <a:t> </a:t>
                </a:r>
                <a:endParaRPr 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204" name="Text Box 8"/>
              <p:cNvSpPr txBox="1">
                <a:spLocks noChangeArrowheads="1"/>
              </p:cNvSpPr>
              <p:nvPr/>
            </p:nvSpPr>
            <p:spPr bwMode="auto">
              <a:xfrm>
                <a:off x="1526" y="3742"/>
                <a:ext cx="24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200">
                    <a:solidFill>
                      <a:schemeClr val="tx1"/>
                    </a:solidFill>
                  </a:rPr>
                  <a:t>z</a:t>
                </a:r>
              </a:p>
            </p:txBody>
          </p:sp>
          <p:sp>
            <p:nvSpPr>
              <p:cNvPr id="91205" name="Text Box 9"/>
              <p:cNvSpPr txBox="1">
                <a:spLocks noChangeArrowheads="1"/>
              </p:cNvSpPr>
              <p:nvPr/>
            </p:nvSpPr>
            <p:spPr bwMode="auto">
              <a:xfrm>
                <a:off x="613" y="3354"/>
                <a:ext cx="241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200">
                    <a:solidFill>
                      <a:schemeClr val="tx1"/>
                    </a:solidFill>
                  </a:rPr>
                  <a:t>x</a:t>
                </a:r>
              </a:p>
            </p:txBody>
          </p:sp>
          <p:sp>
            <p:nvSpPr>
              <p:cNvPr id="91206" name="Line 10"/>
              <p:cNvSpPr>
                <a:spLocks noChangeShapeType="1"/>
              </p:cNvSpPr>
              <p:nvPr/>
            </p:nvSpPr>
            <p:spPr bwMode="auto">
              <a:xfrm>
                <a:off x="2423" y="3085"/>
                <a:ext cx="0" cy="66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07" name="Line 11"/>
              <p:cNvSpPr>
                <a:spLocks noChangeShapeType="1"/>
              </p:cNvSpPr>
              <p:nvPr/>
            </p:nvSpPr>
            <p:spPr bwMode="auto">
              <a:xfrm>
                <a:off x="874" y="3089"/>
                <a:ext cx="1" cy="66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08" name="Text Box 12"/>
              <p:cNvSpPr txBox="1">
                <a:spLocks noChangeArrowheads="1"/>
              </p:cNvSpPr>
              <p:nvPr/>
            </p:nvSpPr>
            <p:spPr bwMode="auto">
              <a:xfrm>
                <a:off x="1266" y="3092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91209" name="Text Box 13"/>
              <p:cNvSpPr txBox="1">
                <a:spLocks noChangeArrowheads="1"/>
              </p:cNvSpPr>
              <p:nvPr/>
            </p:nvSpPr>
            <p:spPr bwMode="auto">
              <a:xfrm>
                <a:off x="877" y="3082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91210" name="Text Box 14"/>
              <p:cNvSpPr txBox="1">
                <a:spLocks noChangeArrowheads="1"/>
              </p:cNvSpPr>
              <p:nvPr/>
            </p:nvSpPr>
            <p:spPr bwMode="auto">
              <a:xfrm>
                <a:off x="2030" y="3086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91211" name="Text Box 15"/>
              <p:cNvSpPr txBox="1">
                <a:spLocks noChangeArrowheads="1"/>
              </p:cNvSpPr>
              <p:nvPr/>
            </p:nvSpPr>
            <p:spPr bwMode="auto">
              <a:xfrm>
                <a:off x="868" y="3413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91212" name="Text Box 16"/>
              <p:cNvSpPr txBox="1">
                <a:spLocks noChangeArrowheads="1"/>
              </p:cNvSpPr>
              <p:nvPr/>
            </p:nvSpPr>
            <p:spPr bwMode="auto">
              <a:xfrm>
                <a:off x="1646" y="3082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91213" name="Line 17"/>
              <p:cNvSpPr>
                <a:spLocks noChangeShapeType="1"/>
              </p:cNvSpPr>
              <p:nvPr/>
            </p:nvSpPr>
            <p:spPr bwMode="auto">
              <a:xfrm flipV="1">
                <a:off x="873" y="3084"/>
                <a:ext cx="1553" cy="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4" name="Line 18"/>
              <p:cNvSpPr>
                <a:spLocks noChangeShapeType="1"/>
              </p:cNvSpPr>
              <p:nvPr/>
            </p:nvSpPr>
            <p:spPr bwMode="auto">
              <a:xfrm flipH="1">
                <a:off x="1266" y="3084"/>
                <a:ext cx="1" cy="98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5" name="Line 19"/>
              <p:cNvSpPr>
                <a:spLocks noChangeShapeType="1"/>
              </p:cNvSpPr>
              <p:nvPr/>
            </p:nvSpPr>
            <p:spPr bwMode="auto">
              <a:xfrm flipH="1">
                <a:off x="1650" y="2753"/>
                <a:ext cx="1" cy="99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6" name="Line 20"/>
              <p:cNvSpPr>
                <a:spLocks noChangeShapeType="1"/>
              </p:cNvSpPr>
              <p:nvPr/>
            </p:nvSpPr>
            <p:spPr bwMode="auto">
              <a:xfrm flipH="1">
                <a:off x="2032" y="3082"/>
                <a:ext cx="1" cy="100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7" name="Line 21"/>
              <p:cNvSpPr>
                <a:spLocks noChangeShapeType="1"/>
              </p:cNvSpPr>
              <p:nvPr/>
            </p:nvSpPr>
            <p:spPr bwMode="auto">
              <a:xfrm flipV="1">
                <a:off x="617" y="3413"/>
                <a:ext cx="1807" cy="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8" name="Line 22"/>
              <p:cNvSpPr>
                <a:spLocks noChangeShapeType="1"/>
              </p:cNvSpPr>
              <p:nvPr/>
            </p:nvSpPr>
            <p:spPr bwMode="auto">
              <a:xfrm flipV="1">
                <a:off x="877" y="3747"/>
                <a:ext cx="1548" cy="3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19" name="Text Box 23"/>
              <p:cNvSpPr txBox="1">
                <a:spLocks noChangeArrowheads="1"/>
              </p:cNvSpPr>
              <p:nvPr/>
            </p:nvSpPr>
            <p:spPr bwMode="auto">
              <a:xfrm>
                <a:off x="1272" y="3418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5</a:t>
                </a:r>
              </a:p>
            </p:txBody>
          </p:sp>
          <p:sp>
            <p:nvSpPr>
              <p:cNvPr id="91220" name="Text Box 24"/>
              <p:cNvSpPr txBox="1">
                <a:spLocks noChangeArrowheads="1"/>
              </p:cNvSpPr>
              <p:nvPr/>
            </p:nvSpPr>
            <p:spPr bwMode="auto">
              <a:xfrm>
                <a:off x="2035" y="3417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6</a:t>
                </a:r>
              </a:p>
            </p:txBody>
          </p:sp>
          <p:sp>
            <p:nvSpPr>
              <p:cNvPr id="91221" name="Text Box 25"/>
              <p:cNvSpPr txBox="1">
                <a:spLocks noChangeArrowheads="1"/>
              </p:cNvSpPr>
              <p:nvPr/>
            </p:nvSpPr>
            <p:spPr bwMode="auto">
              <a:xfrm>
                <a:off x="1660" y="3413"/>
                <a:ext cx="25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180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91222" name="Rectangle 26"/>
              <p:cNvSpPr>
                <a:spLocks noChangeArrowheads="1"/>
              </p:cNvSpPr>
              <p:nvPr/>
            </p:nvSpPr>
            <p:spPr bwMode="auto">
              <a:xfrm>
                <a:off x="672" y="3085"/>
                <a:ext cx="128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200">
                    <a:solidFill>
                      <a:schemeClr val="bg2"/>
                    </a:solidFill>
                  </a:rPr>
                  <a:t>x</a:t>
                </a:r>
              </a:p>
            </p:txBody>
          </p:sp>
          <p:sp>
            <p:nvSpPr>
              <p:cNvPr id="91223" name="Line 27"/>
              <p:cNvSpPr>
                <a:spLocks noChangeShapeType="1"/>
              </p:cNvSpPr>
              <p:nvPr/>
            </p:nvSpPr>
            <p:spPr bwMode="auto">
              <a:xfrm>
                <a:off x="672" y="3153"/>
                <a:ext cx="132" cy="1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24" name="Rectangle 28"/>
              <p:cNvSpPr>
                <a:spLocks noChangeArrowheads="1"/>
              </p:cNvSpPr>
              <p:nvPr/>
            </p:nvSpPr>
            <p:spPr bwMode="auto">
              <a:xfrm>
                <a:off x="1228" y="2756"/>
                <a:ext cx="112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bg2"/>
                    </a:solidFill>
                  </a:rPr>
                  <a:t>y</a:t>
                </a:r>
                <a:endParaRPr lang="en-US" sz="3200">
                  <a:solidFill>
                    <a:schemeClr val="bg2"/>
                  </a:solidFill>
                </a:endParaRPr>
              </a:p>
            </p:txBody>
          </p:sp>
          <p:sp>
            <p:nvSpPr>
              <p:cNvPr id="91225" name="Line 29"/>
              <p:cNvSpPr>
                <a:spLocks noChangeShapeType="1"/>
              </p:cNvSpPr>
              <p:nvPr/>
            </p:nvSpPr>
            <p:spPr bwMode="auto">
              <a:xfrm>
                <a:off x="1237" y="2803"/>
                <a:ext cx="104" cy="1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26" name="Rectangle 30"/>
              <p:cNvSpPr>
                <a:spLocks noChangeArrowheads="1"/>
              </p:cNvSpPr>
              <p:nvPr/>
            </p:nvSpPr>
            <p:spPr bwMode="auto">
              <a:xfrm>
                <a:off x="2165" y="3768"/>
                <a:ext cx="114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200">
                    <a:solidFill>
                      <a:schemeClr val="bg2"/>
                    </a:solidFill>
                  </a:rPr>
                  <a:t>z</a:t>
                </a:r>
              </a:p>
            </p:txBody>
          </p:sp>
          <p:sp>
            <p:nvSpPr>
              <p:cNvPr id="91227" name="Line 31"/>
              <p:cNvSpPr>
                <a:spLocks noChangeShapeType="1"/>
              </p:cNvSpPr>
              <p:nvPr/>
            </p:nvSpPr>
            <p:spPr bwMode="auto">
              <a:xfrm>
                <a:off x="2165" y="3836"/>
                <a:ext cx="104" cy="1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28" name="Rectangle 32"/>
              <p:cNvSpPr>
                <a:spLocks noChangeArrowheads="1"/>
              </p:cNvSpPr>
              <p:nvPr/>
            </p:nvSpPr>
            <p:spPr bwMode="auto">
              <a:xfrm>
                <a:off x="1008" y="3773"/>
                <a:ext cx="114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200">
                    <a:solidFill>
                      <a:schemeClr val="bg2"/>
                    </a:solidFill>
                  </a:rPr>
                  <a:t>z</a:t>
                </a:r>
              </a:p>
            </p:txBody>
          </p:sp>
          <p:sp>
            <p:nvSpPr>
              <p:cNvPr id="91229" name="Line 33"/>
              <p:cNvSpPr>
                <a:spLocks noChangeShapeType="1"/>
              </p:cNvSpPr>
              <p:nvPr/>
            </p:nvSpPr>
            <p:spPr bwMode="auto">
              <a:xfrm>
                <a:off x="1008" y="3841"/>
                <a:ext cx="104" cy="1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1163" name="Rectangle 34"/>
            <p:cNvSpPr>
              <a:spLocks noChangeArrowheads="1"/>
            </p:cNvSpPr>
            <p:nvPr/>
          </p:nvSpPr>
          <p:spPr bwMode="auto">
            <a:xfrm>
              <a:off x="4162" y="203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  <a:latin typeface="Swiss 721 SWA" charset="0"/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1164" name="Rectangle 35"/>
            <p:cNvSpPr>
              <a:spLocks noChangeArrowheads="1"/>
            </p:cNvSpPr>
            <p:nvPr/>
          </p:nvSpPr>
          <p:spPr bwMode="auto">
            <a:xfrm>
              <a:off x="3006" y="2126"/>
              <a:ext cx="2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  <a:latin typeface="Swiss 721 SWA" charset="0"/>
                </a:rPr>
                <a:t>y 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1165" name="Rectangle 36"/>
            <p:cNvSpPr>
              <a:spLocks noChangeArrowheads="1"/>
            </p:cNvSpPr>
            <p:nvPr/>
          </p:nvSpPr>
          <p:spPr bwMode="auto">
            <a:xfrm>
              <a:off x="3875" y="3417"/>
              <a:ext cx="1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  <a:latin typeface="Swiss 721 SWA" charset="0"/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1166" name="Line 37"/>
            <p:cNvSpPr>
              <a:spLocks noChangeShapeType="1"/>
            </p:cNvSpPr>
            <p:nvPr/>
          </p:nvSpPr>
          <p:spPr bwMode="auto">
            <a:xfrm>
              <a:off x="3131" y="2629"/>
              <a:ext cx="1" cy="6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67" name="Text Box 38"/>
            <p:cNvSpPr txBox="1">
              <a:spLocks noChangeArrowheads="1"/>
            </p:cNvSpPr>
            <p:nvPr/>
          </p:nvSpPr>
          <p:spPr bwMode="auto">
            <a:xfrm>
              <a:off x="3523" y="263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1168" name="Text Box 39"/>
            <p:cNvSpPr txBox="1">
              <a:spLocks noChangeArrowheads="1"/>
            </p:cNvSpPr>
            <p:nvPr/>
          </p:nvSpPr>
          <p:spPr bwMode="auto">
            <a:xfrm>
              <a:off x="3134" y="262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1169" name="Text Box 40"/>
            <p:cNvSpPr txBox="1">
              <a:spLocks noChangeArrowheads="1"/>
            </p:cNvSpPr>
            <p:nvPr/>
          </p:nvSpPr>
          <p:spPr bwMode="auto">
            <a:xfrm>
              <a:off x="4287" y="2626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1170" name="Text Box 41"/>
            <p:cNvSpPr txBox="1">
              <a:spLocks noChangeArrowheads="1"/>
            </p:cNvSpPr>
            <p:nvPr/>
          </p:nvSpPr>
          <p:spPr bwMode="auto">
            <a:xfrm>
              <a:off x="3125" y="295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91171" name="Text Box 42"/>
            <p:cNvSpPr txBox="1">
              <a:spLocks noChangeArrowheads="1"/>
            </p:cNvSpPr>
            <p:nvPr/>
          </p:nvSpPr>
          <p:spPr bwMode="auto">
            <a:xfrm>
              <a:off x="3903" y="262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91172" name="Line 43"/>
            <p:cNvSpPr>
              <a:spLocks noChangeShapeType="1"/>
            </p:cNvSpPr>
            <p:nvPr/>
          </p:nvSpPr>
          <p:spPr bwMode="auto">
            <a:xfrm flipV="1">
              <a:off x="3130" y="2624"/>
              <a:ext cx="1553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3" name="Line 44"/>
            <p:cNvSpPr>
              <a:spLocks noChangeShapeType="1"/>
            </p:cNvSpPr>
            <p:nvPr/>
          </p:nvSpPr>
          <p:spPr bwMode="auto">
            <a:xfrm flipH="1">
              <a:off x="3523" y="2624"/>
              <a:ext cx="1" cy="67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4" name="Line 45"/>
            <p:cNvSpPr>
              <a:spLocks noChangeShapeType="1"/>
            </p:cNvSpPr>
            <p:nvPr/>
          </p:nvSpPr>
          <p:spPr bwMode="auto">
            <a:xfrm flipH="1">
              <a:off x="3907" y="2620"/>
              <a:ext cx="1" cy="67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5" name="Line 46"/>
            <p:cNvSpPr>
              <a:spLocks noChangeShapeType="1"/>
            </p:cNvSpPr>
            <p:nvPr/>
          </p:nvSpPr>
          <p:spPr bwMode="auto">
            <a:xfrm flipH="1">
              <a:off x="4289" y="2622"/>
              <a:ext cx="1" cy="65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6" name="Line 47"/>
            <p:cNvSpPr>
              <a:spLocks noChangeShapeType="1"/>
            </p:cNvSpPr>
            <p:nvPr/>
          </p:nvSpPr>
          <p:spPr bwMode="auto">
            <a:xfrm flipV="1">
              <a:off x="3133" y="2953"/>
              <a:ext cx="1548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7" name="Line 48"/>
            <p:cNvSpPr>
              <a:spLocks noChangeShapeType="1"/>
            </p:cNvSpPr>
            <p:nvPr/>
          </p:nvSpPr>
          <p:spPr bwMode="auto">
            <a:xfrm flipV="1">
              <a:off x="3134" y="3287"/>
              <a:ext cx="1548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78" name="Text Box 49"/>
            <p:cNvSpPr txBox="1">
              <a:spLocks noChangeArrowheads="1"/>
            </p:cNvSpPr>
            <p:nvPr/>
          </p:nvSpPr>
          <p:spPr bwMode="auto">
            <a:xfrm>
              <a:off x="3529" y="2958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91179" name="Text Box 50"/>
            <p:cNvSpPr txBox="1">
              <a:spLocks noChangeArrowheads="1"/>
            </p:cNvSpPr>
            <p:nvPr/>
          </p:nvSpPr>
          <p:spPr bwMode="auto">
            <a:xfrm>
              <a:off x="4292" y="2957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91180" name="Text Box 51"/>
            <p:cNvSpPr txBox="1">
              <a:spLocks noChangeArrowheads="1"/>
            </p:cNvSpPr>
            <p:nvPr/>
          </p:nvSpPr>
          <p:spPr bwMode="auto">
            <a:xfrm>
              <a:off x="3917" y="295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91181" name="Line 52"/>
            <p:cNvSpPr>
              <a:spLocks noChangeShapeType="1"/>
            </p:cNvSpPr>
            <p:nvPr/>
          </p:nvSpPr>
          <p:spPr bwMode="auto">
            <a:xfrm>
              <a:off x="4679" y="2633"/>
              <a:ext cx="0" cy="6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182" name="Rectangle 53"/>
            <p:cNvSpPr>
              <a:spLocks noChangeArrowheads="1"/>
            </p:cNvSpPr>
            <p:nvPr/>
          </p:nvSpPr>
          <p:spPr bwMode="auto">
            <a:xfrm>
              <a:off x="2871" y="2304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1183" name="Rectangle 54"/>
            <p:cNvSpPr>
              <a:spLocks noChangeArrowheads="1"/>
            </p:cNvSpPr>
            <p:nvPr/>
          </p:nvSpPr>
          <p:spPr bwMode="auto">
            <a:xfrm>
              <a:off x="3006" y="2660"/>
              <a:ext cx="9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1184" name="Rectangle 55"/>
            <p:cNvSpPr>
              <a:spLocks noChangeArrowheads="1"/>
            </p:cNvSpPr>
            <p:nvPr/>
          </p:nvSpPr>
          <p:spPr bwMode="auto">
            <a:xfrm>
              <a:off x="3006" y="2971"/>
              <a:ext cx="9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1185" name="Rectangle 56"/>
            <p:cNvSpPr>
              <a:spLocks noChangeArrowheads="1"/>
            </p:cNvSpPr>
            <p:nvPr/>
          </p:nvSpPr>
          <p:spPr bwMode="auto">
            <a:xfrm>
              <a:off x="3227" y="2347"/>
              <a:ext cx="19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00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1186" name="Rectangle 57"/>
            <p:cNvSpPr>
              <a:spLocks noChangeArrowheads="1"/>
            </p:cNvSpPr>
            <p:nvPr/>
          </p:nvSpPr>
          <p:spPr bwMode="auto">
            <a:xfrm>
              <a:off x="3583" y="2347"/>
              <a:ext cx="19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01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1187" name="Rectangle 58"/>
            <p:cNvSpPr>
              <a:spLocks noChangeArrowheads="1"/>
            </p:cNvSpPr>
            <p:nvPr/>
          </p:nvSpPr>
          <p:spPr bwMode="auto">
            <a:xfrm>
              <a:off x="3939" y="2347"/>
              <a:ext cx="19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11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91188" name="Rectangle 59"/>
            <p:cNvSpPr>
              <a:spLocks noChangeArrowheads="1"/>
            </p:cNvSpPr>
            <p:nvPr/>
          </p:nvSpPr>
          <p:spPr bwMode="auto">
            <a:xfrm>
              <a:off x="4295" y="2347"/>
              <a:ext cx="19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200">
                  <a:solidFill>
                    <a:srgbClr val="000000"/>
                  </a:solidFill>
                  <a:latin typeface="Swiss 721 SWA" charset="0"/>
                </a:rPr>
                <a:t>10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grpSp>
          <p:nvGrpSpPr>
            <p:cNvPr id="91189" name="Group 60"/>
            <p:cNvGrpSpPr>
              <a:grpSpLocks/>
            </p:cNvGrpSpPr>
            <p:nvPr/>
          </p:nvGrpSpPr>
          <p:grpSpPr bwMode="auto">
            <a:xfrm>
              <a:off x="3889" y="2333"/>
              <a:ext cx="682" cy="45"/>
              <a:chOff x="3889" y="2808"/>
              <a:chExt cx="682" cy="59"/>
            </a:xfrm>
          </p:grpSpPr>
          <p:sp>
            <p:nvSpPr>
              <p:cNvPr id="91200" name="Freeform 61"/>
              <p:cNvSpPr>
                <a:spLocks/>
              </p:cNvSpPr>
              <p:nvPr/>
            </p:nvSpPr>
            <p:spPr bwMode="auto">
              <a:xfrm>
                <a:off x="3889" y="2808"/>
                <a:ext cx="57" cy="59"/>
              </a:xfrm>
              <a:custGeom>
                <a:avLst/>
                <a:gdLst>
                  <a:gd name="T0" fmla="*/ 3 w 57"/>
                  <a:gd name="T1" fmla="*/ 47 h 59"/>
                  <a:gd name="T2" fmla="*/ 0 w 57"/>
                  <a:gd name="T3" fmla="*/ 49 h 59"/>
                  <a:gd name="T4" fmla="*/ 0 w 57"/>
                  <a:gd name="T5" fmla="*/ 57 h 59"/>
                  <a:gd name="T6" fmla="*/ 3 w 57"/>
                  <a:gd name="T7" fmla="*/ 57 h 59"/>
                  <a:gd name="T8" fmla="*/ 5 w 57"/>
                  <a:gd name="T9" fmla="*/ 59 h 59"/>
                  <a:gd name="T10" fmla="*/ 12 w 57"/>
                  <a:gd name="T11" fmla="*/ 59 h 59"/>
                  <a:gd name="T12" fmla="*/ 12 w 57"/>
                  <a:gd name="T13" fmla="*/ 57 h 59"/>
                  <a:gd name="T14" fmla="*/ 55 w 57"/>
                  <a:gd name="T15" fmla="*/ 11 h 59"/>
                  <a:gd name="T16" fmla="*/ 57 w 57"/>
                  <a:gd name="T17" fmla="*/ 9 h 59"/>
                  <a:gd name="T18" fmla="*/ 57 w 57"/>
                  <a:gd name="T19" fmla="*/ 2 h 59"/>
                  <a:gd name="T20" fmla="*/ 55 w 57"/>
                  <a:gd name="T21" fmla="*/ 2 h 59"/>
                  <a:gd name="T22" fmla="*/ 53 w 57"/>
                  <a:gd name="T23" fmla="*/ 0 h 59"/>
                  <a:gd name="T24" fmla="*/ 45 w 57"/>
                  <a:gd name="T25" fmla="*/ 0 h 59"/>
                  <a:gd name="T26" fmla="*/ 45 w 57"/>
                  <a:gd name="T27" fmla="*/ 2 h 59"/>
                  <a:gd name="T28" fmla="*/ 3 w 57"/>
                  <a:gd name="T29" fmla="*/ 47 h 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7"/>
                  <a:gd name="T46" fmla="*/ 0 h 59"/>
                  <a:gd name="T47" fmla="*/ 57 w 57"/>
                  <a:gd name="T48" fmla="*/ 59 h 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7" h="59">
                    <a:moveTo>
                      <a:pt x="3" y="47"/>
                    </a:moveTo>
                    <a:lnTo>
                      <a:pt x="0" y="49"/>
                    </a:lnTo>
                    <a:lnTo>
                      <a:pt x="0" y="57"/>
                    </a:lnTo>
                    <a:lnTo>
                      <a:pt x="3" y="57"/>
                    </a:lnTo>
                    <a:lnTo>
                      <a:pt x="5" y="59"/>
                    </a:lnTo>
                    <a:lnTo>
                      <a:pt x="12" y="59"/>
                    </a:lnTo>
                    <a:lnTo>
                      <a:pt x="12" y="57"/>
                    </a:lnTo>
                    <a:lnTo>
                      <a:pt x="55" y="11"/>
                    </a:lnTo>
                    <a:lnTo>
                      <a:pt x="57" y="9"/>
                    </a:lnTo>
                    <a:lnTo>
                      <a:pt x="57" y="2"/>
                    </a:lnTo>
                    <a:lnTo>
                      <a:pt x="55" y="2"/>
                    </a:lnTo>
                    <a:lnTo>
                      <a:pt x="53" y="0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3" y="4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01" name="Freeform 62"/>
              <p:cNvSpPr>
                <a:spLocks/>
              </p:cNvSpPr>
              <p:nvPr/>
            </p:nvSpPr>
            <p:spPr bwMode="auto">
              <a:xfrm>
                <a:off x="3932" y="2808"/>
                <a:ext cx="594" cy="14"/>
              </a:xfrm>
              <a:custGeom>
                <a:avLst/>
                <a:gdLst>
                  <a:gd name="T0" fmla="*/ 7 w 594"/>
                  <a:gd name="T1" fmla="*/ 0 h 14"/>
                  <a:gd name="T2" fmla="*/ 5 w 594"/>
                  <a:gd name="T3" fmla="*/ 0 h 14"/>
                  <a:gd name="T4" fmla="*/ 0 w 594"/>
                  <a:gd name="T5" fmla="*/ 4 h 14"/>
                  <a:gd name="T6" fmla="*/ 0 w 594"/>
                  <a:gd name="T7" fmla="*/ 11 h 14"/>
                  <a:gd name="T8" fmla="*/ 2 w 594"/>
                  <a:gd name="T9" fmla="*/ 11 h 14"/>
                  <a:gd name="T10" fmla="*/ 5 w 594"/>
                  <a:gd name="T11" fmla="*/ 14 h 14"/>
                  <a:gd name="T12" fmla="*/ 591 w 594"/>
                  <a:gd name="T13" fmla="*/ 14 h 14"/>
                  <a:gd name="T14" fmla="*/ 591 w 594"/>
                  <a:gd name="T15" fmla="*/ 11 h 14"/>
                  <a:gd name="T16" fmla="*/ 594 w 594"/>
                  <a:gd name="T17" fmla="*/ 11 h 14"/>
                  <a:gd name="T18" fmla="*/ 594 w 594"/>
                  <a:gd name="T19" fmla="*/ 4 h 14"/>
                  <a:gd name="T20" fmla="*/ 591 w 594"/>
                  <a:gd name="T21" fmla="*/ 2 h 14"/>
                  <a:gd name="T22" fmla="*/ 591 w 594"/>
                  <a:gd name="T23" fmla="*/ 0 h 14"/>
                  <a:gd name="T24" fmla="*/ 587 w 594"/>
                  <a:gd name="T25" fmla="*/ 0 h 14"/>
                  <a:gd name="T26" fmla="*/ 7 w 594"/>
                  <a:gd name="T27" fmla="*/ 0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94"/>
                  <a:gd name="T43" fmla="*/ 0 h 14"/>
                  <a:gd name="T44" fmla="*/ 594 w 594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94" h="14">
                    <a:moveTo>
                      <a:pt x="7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5" y="14"/>
                    </a:lnTo>
                    <a:lnTo>
                      <a:pt x="591" y="14"/>
                    </a:lnTo>
                    <a:lnTo>
                      <a:pt x="591" y="11"/>
                    </a:lnTo>
                    <a:lnTo>
                      <a:pt x="594" y="11"/>
                    </a:lnTo>
                    <a:lnTo>
                      <a:pt x="594" y="4"/>
                    </a:lnTo>
                    <a:lnTo>
                      <a:pt x="591" y="2"/>
                    </a:lnTo>
                    <a:lnTo>
                      <a:pt x="591" y="0"/>
                    </a:lnTo>
                    <a:lnTo>
                      <a:pt x="58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202" name="Freeform 63"/>
              <p:cNvSpPr>
                <a:spLocks/>
              </p:cNvSpPr>
              <p:nvPr/>
            </p:nvSpPr>
            <p:spPr bwMode="auto">
              <a:xfrm>
                <a:off x="4511" y="2808"/>
                <a:ext cx="60" cy="59"/>
              </a:xfrm>
              <a:custGeom>
                <a:avLst/>
                <a:gdLst>
                  <a:gd name="T0" fmla="*/ 12 w 60"/>
                  <a:gd name="T1" fmla="*/ 2 h 59"/>
                  <a:gd name="T2" fmla="*/ 12 w 60"/>
                  <a:gd name="T3" fmla="*/ 0 h 59"/>
                  <a:gd name="T4" fmla="*/ 5 w 60"/>
                  <a:gd name="T5" fmla="*/ 0 h 59"/>
                  <a:gd name="T6" fmla="*/ 0 w 60"/>
                  <a:gd name="T7" fmla="*/ 4 h 59"/>
                  <a:gd name="T8" fmla="*/ 0 w 60"/>
                  <a:gd name="T9" fmla="*/ 11 h 59"/>
                  <a:gd name="T10" fmla="*/ 3 w 60"/>
                  <a:gd name="T11" fmla="*/ 11 h 59"/>
                  <a:gd name="T12" fmla="*/ 48 w 60"/>
                  <a:gd name="T13" fmla="*/ 57 h 59"/>
                  <a:gd name="T14" fmla="*/ 50 w 60"/>
                  <a:gd name="T15" fmla="*/ 59 h 59"/>
                  <a:gd name="T16" fmla="*/ 57 w 60"/>
                  <a:gd name="T17" fmla="*/ 59 h 59"/>
                  <a:gd name="T18" fmla="*/ 57 w 60"/>
                  <a:gd name="T19" fmla="*/ 57 h 59"/>
                  <a:gd name="T20" fmla="*/ 60 w 60"/>
                  <a:gd name="T21" fmla="*/ 57 h 59"/>
                  <a:gd name="T22" fmla="*/ 60 w 60"/>
                  <a:gd name="T23" fmla="*/ 49 h 59"/>
                  <a:gd name="T24" fmla="*/ 57 w 60"/>
                  <a:gd name="T25" fmla="*/ 47 h 59"/>
                  <a:gd name="T26" fmla="*/ 12 w 60"/>
                  <a:gd name="T27" fmla="*/ 2 h 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0"/>
                  <a:gd name="T43" fmla="*/ 0 h 59"/>
                  <a:gd name="T44" fmla="*/ 60 w 60"/>
                  <a:gd name="T45" fmla="*/ 59 h 5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0" h="59">
                    <a:moveTo>
                      <a:pt x="12" y="2"/>
                    </a:moveTo>
                    <a:lnTo>
                      <a:pt x="12" y="0"/>
                    </a:lnTo>
                    <a:lnTo>
                      <a:pt x="5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48" y="57"/>
                    </a:lnTo>
                    <a:lnTo>
                      <a:pt x="50" y="59"/>
                    </a:lnTo>
                    <a:lnTo>
                      <a:pt x="57" y="59"/>
                    </a:lnTo>
                    <a:lnTo>
                      <a:pt x="57" y="57"/>
                    </a:lnTo>
                    <a:lnTo>
                      <a:pt x="60" y="57"/>
                    </a:lnTo>
                    <a:lnTo>
                      <a:pt x="60" y="49"/>
                    </a:lnTo>
                    <a:lnTo>
                      <a:pt x="57" y="47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1190" name="Group 64"/>
            <p:cNvGrpSpPr>
              <a:grpSpLocks/>
            </p:cNvGrpSpPr>
            <p:nvPr/>
          </p:nvGrpSpPr>
          <p:grpSpPr bwMode="auto">
            <a:xfrm>
              <a:off x="2909" y="2988"/>
              <a:ext cx="40" cy="332"/>
              <a:chOff x="2909" y="3394"/>
              <a:chExt cx="59" cy="415"/>
            </a:xfrm>
          </p:grpSpPr>
          <p:sp>
            <p:nvSpPr>
              <p:cNvPr id="91197" name="Freeform 65"/>
              <p:cNvSpPr>
                <a:spLocks/>
              </p:cNvSpPr>
              <p:nvPr/>
            </p:nvSpPr>
            <p:spPr bwMode="auto">
              <a:xfrm>
                <a:off x="2909" y="3394"/>
                <a:ext cx="59" cy="59"/>
              </a:xfrm>
              <a:custGeom>
                <a:avLst/>
                <a:gdLst>
                  <a:gd name="T0" fmla="*/ 57 w 59"/>
                  <a:gd name="T1" fmla="*/ 12 h 59"/>
                  <a:gd name="T2" fmla="*/ 59 w 59"/>
                  <a:gd name="T3" fmla="*/ 12 h 59"/>
                  <a:gd name="T4" fmla="*/ 59 w 59"/>
                  <a:gd name="T5" fmla="*/ 4 h 59"/>
                  <a:gd name="T6" fmla="*/ 57 w 59"/>
                  <a:gd name="T7" fmla="*/ 2 h 59"/>
                  <a:gd name="T8" fmla="*/ 57 w 59"/>
                  <a:gd name="T9" fmla="*/ 0 h 59"/>
                  <a:gd name="T10" fmla="*/ 49 w 59"/>
                  <a:gd name="T11" fmla="*/ 0 h 59"/>
                  <a:gd name="T12" fmla="*/ 47 w 59"/>
                  <a:gd name="T13" fmla="*/ 2 h 59"/>
                  <a:gd name="T14" fmla="*/ 2 w 59"/>
                  <a:gd name="T15" fmla="*/ 47 h 59"/>
                  <a:gd name="T16" fmla="*/ 0 w 59"/>
                  <a:gd name="T17" fmla="*/ 50 h 59"/>
                  <a:gd name="T18" fmla="*/ 0 w 59"/>
                  <a:gd name="T19" fmla="*/ 57 h 59"/>
                  <a:gd name="T20" fmla="*/ 2 w 59"/>
                  <a:gd name="T21" fmla="*/ 57 h 59"/>
                  <a:gd name="T22" fmla="*/ 4 w 59"/>
                  <a:gd name="T23" fmla="*/ 59 h 59"/>
                  <a:gd name="T24" fmla="*/ 11 w 59"/>
                  <a:gd name="T25" fmla="*/ 59 h 59"/>
                  <a:gd name="T26" fmla="*/ 11 w 59"/>
                  <a:gd name="T27" fmla="*/ 57 h 59"/>
                  <a:gd name="T28" fmla="*/ 57 w 59"/>
                  <a:gd name="T29" fmla="*/ 12 h 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9"/>
                  <a:gd name="T46" fmla="*/ 0 h 59"/>
                  <a:gd name="T47" fmla="*/ 59 w 59"/>
                  <a:gd name="T48" fmla="*/ 59 h 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9" h="59">
                    <a:moveTo>
                      <a:pt x="57" y="12"/>
                    </a:moveTo>
                    <a:lnTo>
                      <a:pt x="59" y="12"/>
                    </a:lnTo>
                    <a:lnTo>
                      <a:pt x="59" y="4"/>
                    </a:lnTo>
                    <a:lnTo>
                      <a:pt x="57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47" y="2"/>
                    </a:lnTo>
                    <a:lnTo>
                      <a:pt x="2" y="47"/>
                    </a:lnTo>
                    <a:lnTo>
                      <a:pt x="0" y="50"/>
                    </a:lnTo>
                    <a:lnTo>
                      <a:pt x="0" y="57"/>
                    </a:lnTo>
                    <a:lnTo>
                      <a:pt x="2" y="57"/>
                    </a:lnTo>
                    <a:lnTo>
                      <a:pt x="4" y="59"/>
                    </a:lnTo>
                    <a:lnTo>
                      <a:pt x="11" y="59"/>
                    </a:lnTo>
                    <a:lnTo>
                      <a:pt x="11" y="57"/>
                    </a:lnTo>
                    <a:lnTo>
                      <a:pt x="57" y="12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198" name="Freeform 66"/>
              <p:cNvSpPr>
                <a:spLocks/>
              </p:cNvSpPr>
              <p:nvPr/>
            </p:nvSpPr>
            <p:spPr bwMode="auto">
              <a:xfrm>
                <a:off x="2909" y="3439"/>
                <a:ext cx="14" cy="325"/>
              </a:xfrm>
              <a:custGeom>
                <a:avLst/>
                <a:gdLst>
                  <a:gd name="T0" fmla="*/ 14 w 14"/>
                  <a:gd name="T1" fmla="*/ 7 h 325"/>
                  <a:gd name="T2" fmla="*/ 14 w 14"/>
                  <a:gd name="T3" fmla="*/ 5 h 325"/>
                  <a:gd name="T4" fmla="*/ 11 w 14"/>
                  <a:gd name="T5" fmla="*/ 2 h 325"/>
                  <a:gd name="T6" fmla="*/ 11 w 14"/>
                  <a:gd name="T7" fmla="*/ 0 h 325"/>
                  <a:gd name="T8" fmla="*/ 4 w 14"/>
                  <a:gd name="T9" fmla="*/ 0 h 325"/>
                  <a:gd name="T10" fmla="*/ 0 w 14"/>
                  <a:gd name="T11" fmla="*/ 5 h 325"/>
                  <a:gd name="T12" fmla="*/ 0 w 14"/>
                  <a:gd name="T13" fmla="*/ 323 h 325"/>
                  <a:gd name="T14" fmla="*/ 2 w 14"/>
                  <a:gd name="T15" fmla="*/ 323 h 325"/>
                  <a:gd name="T16" fmla="*/ 4 w 14"/>
                  <a:gd name="T17" fmla="*/ 325 h 325"/>
                  <a:gd name="T18" fmla="*/ 11 w 14"/>
                  <a:gd name="T19" fmla="*/ 325 h 325"/>
                  <a:gd name="T20" fmla="*/ 11 w 14"/>
                  <a:gd name="T21" fmla="*/ 323 h 325"/>
                  <a:gd name="T22" fmla="*/ 14 w 14"/>
                  <a:gd name="T23" fmla="*/ 323 h 325"/>
                  <a:gd name="T24" fmla="*/ 14 w 14"/>
                  <a:gd name="T25" fmla="*/ 318 h 325"/>
                  <a:gd name="T26" fmla="*/ 14 w 14"/>
                  <a:gd name="T27" fmla="*/ 7 h 3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"/>
                  <a:gd name="T43" fmla="*/ 0 h 325"/>
                  <a:gd name="T44" fmla="*/ 14 w 14"/>
                  <a:gd name="T45" fmla="*/ 325 h 3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" h="325">
                    <a:moveTo>
                      <a:pt x="14" y="7"/>
                    </a:moveTo>
                    <a:lnTo>
                      <a:pt x="14" y="5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323"/>
                    </a:lnTo>
                    <a:lnTo>
                      <a:pt x="2" y="323"/>
                    </a:lnTo>
                    <a:lnTo>
                      <a:pt x="4" y="325"/>
                    </a:lnTo>
                    <a:lnTo>
                      <a:pt x="11" y="325"/>
                    </a:lnTo>
                    <a:lnTo>
                      <a:pt x="11" y="323"/>
                    </a:lnTo>
                    <a:lnTo>
                      <a:pt x="14" y="323"/>
                    </a:lnTo>
                    <a:lnTo>
                      <a:pt x="14" y="318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199" name="Freeform 67"/>
              <p:cNvSpPr>
                <a:spLocks/>
              </p:cNvSpPr>
              <p:nvPr/>
            </p:nvSpPr>
            <p:spPr bwMode="auto">
              <a:xfrm>
                <a:off x="2909" y="3750"/>
                <a:ext cx="59" cy="59"/>
              </a:xfrm>
              <a:custGeom>
                <a:avLst/>
                <a:gdLst>
                  <a:gd name="T0" fmla="*/ 11 w 59"/>
                  <a:gd name="T1" fmla="*/ 2 h 59"/>
                  <a:gd name="T2" fmla="*/ 11 w 59"/>
                  <a:gd name="T3" fmla="*/ 0 h 59"/>
                  <a:gd name="T4" fmla="*/ 4 w 59"/>
                  <a:gd name="T5" fmla="*/ 0 h 59"/>
                  <a:gd name="T6" fmla="*/ 0 w 59"/>
                  <a:gd name="T7" fmla="*/ 5 h 59"/>
                  <a:gd name="T8" fmla="*/ 0 w 59"/>
                  <a:gd name="T9" fmla="*/ 12 h 59"/>
                  <a:gd name="T10" fmla="*/ 2 w 59"/>
                  <a:gd name="T11" fmla="*/ 12 h 59"/>
                  <a:gd name="T12" fmla="*/ 47 w 59"/>
                  <a:gd name="T13" fmla="*/ 57 h 59"/>
                  <a:gd name="T14" fmla="*/ 49 w 59"/>
                  <a:gd name="T15" fmla="*/ 59 h 59"/>
                  <a:gd name="T16" fmla="*/ 57 w 59"/>
                  <a:gd name="T17" fmla="*/ 59 h 59"/>
                  <a:gd name="T18" fmla="*/ 57 w 59"/>
                  <a:gd name="T19" fmla="*/ 57 h 59"/>
                  <a:gd name="T20" fmla="*/ 59 w 59"/>
                  <a:gd name="T21" fmla="*/ 57 h 59"/>
                  <a:gd name="T22" fmla="*/ 59 w 59"/>
                  <a:gd name="T23" fmla="*/ 50 h 59"/>
                  <a:gd name="T24" fmla="*/ 57 w 59"/>
                  <a:gd name="T25" fmla="*/ 47 h 59"/>
                  <a:gd name="T26" fmla="*/ 11 w 59"/>
                  <a:gd name="T27" fmla="*/ 2 h 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9"/>
                  <a:gd name="T43" fmla="*/ 0 h 59"/>
                  <a:gd name="T44" fmla="*/ 59 w 59"/>
                  <a:gd name="T45" fmla="*/ 59 h 5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9" h="59">
                    <a:moveTo>
                      <a:pt x="11" y="2"/>
                    </a:moveTo>
                    <a:lnTo>
                      <a:pt x="11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7" y="57"/>
                    </a:lnTo>
                    <a:lnTo>
                      <a:pt x="49" y="59"/>
                    </a:lnTo>
                    <a:lnTo>
                      <a:pt x="57" y="59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59" y="50"/>
                    </a:lnTo>
                    <a:lnTo>
                      <a:pt x="57" y="47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1191" name="Group 68"/>
            <p:cNvGrpSpPr>
              <a:grpSpLocks/>
            </p:cNvGrpSpPr>
            <p:nvPr/>
          </p:nvGrpSpPr>
          <p:grpSpPr bwMode="auto">
            <a:xfrm>
              <a:off x="3533" y="3396"/>
              <a:ext cx="724" cy="57"/>
              <a:chOff x="3533" y="3885"/>
              <a:chExt cx="724" cy="57"/>
            </a:xfrm>
          </p:grpSpPr>
          <p:sp>
            <p:nvSpPr>
              <p:cNvPr id="91194" name="Freeform 69"/>
              <p:cNvSpPr>
                <a:spLocks/>
              </p:cNvSpPr>
              <p:nvPr/>
            </p:nvSpPr>
            <p:spPr bwMode="auto">
              <a:xfrm>
                <a:off x="3533" y="3885"/>
                <a:ext cx="57" cy="57"/>
              </a:xfrm>
              <a:custGeom>
                <a:avLst/>
                <a:gdLst>
                  <a:gd name="T0" fmla="*/ 12 w 57"/>
                  <a:gd name="T1" fmla="*/ 3 h 57"/>
                  <a:gd name="T2" fmla="*/ 12 w 57"/>
                  <a:gd name="T3" fmla="*/ 0 h 57"/>
                  <a:gd name="T4" fmla="*/ 5 w 57"/>
                  <a:gd name="T5" fmla="*/ 0 h 57"/>
                  <a:gd name="T6" fmla="*/ 0 w 57"/>
                  <a:gd name="T7" fmla="*/ 5 h 57"/>
                  <a:gd name="T8" fmla="*/ 0 w 57"/>
                  <a:gd name="T9" fmla="*/ 12 h 57"/>
                  <a:gd name="T10" fmla="*/ 2 w 57"/>
                  <a:gd name="T11" fmla="*/ 12 h 57"/>
                  <a:gd name="T12" fmla="*/ 45 w 57"/>
                  <a:gd name="T13" fmla="*/ 55 h 57"/>
                  <a:gd name="T14" fmla="*/ 48 w 57"/>
                  <a:gd name="T15" fmla="*/ 57 h 57"/>
                  <a:gd name="T16" fmla="*/ 55 w 57"/>
                  <a:gd name="T17" fmla="*/ 57 h 57"/>
                  <a:gd name="T18" fmla="*/ 55 w 57"/>
                  <a:gd name="T19" fmla="*/ 55 h 57"/>
                  <a:gd name="T20" fmla="*/ 57 w 57"/>
                  <a:gd name="T21" fmla="*/ 55 h 57"/>
                  <a:gd name="T22" fmla="*/ 57 w 57"/>
                  <a:gd name="T23" fmla="*/ 48 h 57"/>
                  <a:gd name="T24" fmla="*/ 55 w 57"/>
                  <a:gd name="T25" fmla="*/ 45 h 57"/>
                  <a:gd name="T26" fmla="*/ 12 w 57"/>
                  <a:gd name="T27" fmla="*/ 3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7"/>
                  <a:gd name="T43" fmla="*/ 0 h 57"/>
                  <a:gd name="T44" fmla="*/ 57 w 57"/>
                  <a:gd name="T45" fmla="*/ 57 h 5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7" h="57">
                    <a:moveTo>
                      <a:pt x="12" y="3"/>
                    </a:moveTo>
                    <a:lnTo>
                      <a:pt x="12" y="0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5" y="55"/>
                    </a:lnTo>
                    <a:lnTo>
                      <a:pt x="48" y="57"/>
                    </a:lnTo>
                    <a:lnTo>
                      <a:pt x="55" y="57"/>
                    </a:lnTo>
                    <a:lnTo>
                      <a:pt x="55" y="55"/>
                    </a:lnTo>
                    <a:lnTo>
                      <a:pt x="57" y="55"/>
                    </a:lnTo>
                    <a:lnTo>
                      <a:pt x="57" y="48"/>
                    </a:lnTo>
                    <a:lnTo>
                      <a:pt x="55" y="45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195" name="Freeform 70"/>
              <p:cNvSpPr>
                <a:spLocks/>
              </p:cNvSpPr>
              <p:nvPr/>
            </p:nvSpPr>
            <p:spPr bwMode="auto">
              <a:xfrm>
                <a:off x="3576" y="3928"/>
                <a:ext cx="639" cy="14"/>
              </a:xfrm>
              <a:custGeom>
                <a:avLst/>
                <a:gdLst>
                  <a:gd name="T0" fmla="*/ 7 w 639"/>
                  <a:gd name="T1" fmla="*/ 0 h 14"/>
                  <a:gd name="T2" fmla="*/ 5 w 639"/>
                  <a:gd name="T3" fmla="*/ 0 h 14"/>
                  <a:gd name="T4" fmla="*/ 0 w 639"/>
                  <a:gd name="T5" fmla="*/ 5 h 14"/>
                  <a:gd name="T6" fmla="*/ 0 w 639"/>
                  <a:gd name="T7" fmla="*/ 12 h 14"/>
                  <a:gd name="T8" fmla="*/ 2 w 639"/>
                  <a:gd name="T9" fmla="*/ 12 h 14"/>
                  <a:gd name="T10" fmla="*/ 5 w 639"/>
                  <a:gd name="T11" fmla="*/ 14 h 14"/>
                  <a:gd name="T12" fmla="*/ 636 w 639"/>
                  <a:gd name="T13" fmla="*/ 14 h 14"/>
                  <a:gd name="T14" fmla="*/ 636 w 639"/>
                  <a:gd name="T15" fmla="*/ 12 h 14"/>
                  <a:gd name="T16" fmla="*/ 639 w 639"/>
                  <a:gd name="T17" fmla="*/ 12 h 14"/>
                  <a:gd name="T18" fmla="*/ 639 w 639"/>
                  <a:gd name="T19" fmla="*/ 5 h 14"/>
                  <a:gd name="T20" fmla="*/ 636 w 639"/>
                  <a:gd name="T21" fmla="*/ 2 h 14"/>
                  <a:gd name="T22" fmla="*/ 636 w 639"/>
                  <a:gd name="T23" fmla="*/ 0 h 14"/>
                  <a:gd name="T24" fmla="*/ 632 w 639"/>
                  <a:gd name="T25" fmla="*/ 0 h 14"/>
                  <a:gd name="T26" fmla="*/ 7 w 639"/>
                  <a:gd name="T27" fmla="*/ 0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39"/>
                  <a:gd name="T43" fmla="*/ 0 h 14"/>
                  <a:gd name="T44" fmla="*/ 639 w 639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39" h="14">
                    <a:moveTo>
                      <a:pt x="7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5" y="14"/>
                    </a:lnTo>
                    <a:lnTo>
                      <a:pt x="636" y="14"/>
                    </a:lnTo>
                    <a:lnTo>
                      <a:pt x="636" y="12"/>
                    </a:lnTo>
                    <a:lnTo>
                      <a:pt x="639" y="12"/>
                    </a:lnTo>
                    <a:lnTo>
                      <a:pt x="639" y="5"/>
                    </a:lnTo>
                    <a:lnTo>
                      <a:pt x="636" y="2"/>
                    </a:lnTo>
                    <a:lnTo>
                      <a:pt x="636" y="0"/>
                    </a:lnTo>
                    <a:lnTo>
                      <a:pt x="632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196" name="Freeform 71"/>
              <p:cNvSpPr>
                <a:spLocks/>
              </p:cNvSpPr>
              <p:nvPr/>
            </p:nvSpPr>
            <p:spPr bwMode="auto">
              <a:xfrm>
                <a:off x="4200" y="3885"/>
                <a:ext cx="57" cy="57"/>
              </a:xfrm>
              <a:custGeom>
                <a:avLst/>
                <a:gdLst>
                  <a:gd name="T0" fmla="*/ 3 w 57"/>
                  <a:gd name="T1" fmla="*/ 45 h 57"/>
                  <a:gd name="T2" fmla="*/ 0 w 57"/>
                  <a:gd name="T3" fmla="*/ 48 h 57"/>
                  <a:gd name="T4" fmla="*/ 0 w 57"/>
                  <a:gd name="T5" fmla="*/ 55 h 57"/>
                  <a:gd name="T6" fmla="*/ 3 w 57"/>
                  <a:gd name="T7" fmla="*/ 55 h 57"/>
                  <a:gd name="T8" fmla="*/ 5 w 57"/>
                  <a:gd name="T9" fmla="*/ 57 h 57"/>
                  <a:gd name="T10" fmla="*/ 12 w 57"/>
                  <a:gd name="T11" fmla="*/ 57 h 57"/>
                  <a:gd name="T12" fmla="*/ 12 w 57"/>
                  <a:gd name="T13" fmla="*/ 55 h 57"/>
                  <a:gd name="T14" fmla="*/ 55 w 57"/>
                  <a:gd name="T15" fmla="*/ 12 h 57"/>
                  <a:gd name="T16" fmla="*/ 57 w 57"/>
                  <a:gd name="T17" fmla="*/ 12 h 57"/>
                  <a:gd name="T18" fmla="*/ 57 w 57"/>
                  <a:gd name="T19" fmla="*/ 5 h 57"/>
                  <a:gd name="T20" fmla="*/ 55 w 57"/>
                  <a:gd name="T21" fmla="*/ 3 h 57"/>
                  <a:gd name="T22" fmla="*/ 55 w 57"/>
                  <a:gd name="T23" fmla="*/ 0 h 57"/>
                  <a:gd name="T24" fmla="*/ 48 w 57"/>
                  <a:gd name="T25" fmla="*/ 0 h 57"/>
                  <a:gd name="T26" fmla="*/ 46 w 57"/>
                  <a:gd name="T27" fmla="*/ 3 h 57"/>
                  <a:gd name="T28" fmla="*/ 3 w 57"/>
                  <a:gd name="T29" fmla="*/ 45 h 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7"/>
                  <a:gd name="T46" fmla="*/ 0 h 57"/>
                  <a:gd name="T47" fmla="*/ 57 w 57"/>
                  <a:gd name="T48" fmla="*/ 57 h 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7" h="57">
                    <a:moveTo>
                      <a:pt x="3" y="45"/>
                    </a:moveTo>
                    <a:lnTo>
                      <a:pt x="0" y="48"/>
                    </a:lnTo>
                    <a:lnTo>
                      <a:pt x="0" y="55"/>
                    </a:lnTo>
                    <a:lnTo>
                      <a:pt x="3" y="55"/>
                    </a:lnTo>
                    <a:lnTo>
                      <a:pt x="5" y="57"/>
                    </a:lnTo>
                    <a:lnTo>
                      <a:pt x="12" y="57"/>
                    </a:lnTo>
                    <a:lnTo>
                      <a:pt x="12" y="55"/>
                    </a:lnTo>
                    <a:lnTo>
                      <a:pt x="55" y="12"/>
                    </a:lnTo>
                    <a:lnTo>
                      <a:pt x="57" y="12"/>
                    </a:lnTo>
                    <a:lnTo>
                      <a:pt x="57" y="5"/>
                    </a:lnTo>
                    <a:lnTo>
                      <a:pt x="55" y="3"/>
                    </a:lnTo>
                    <a:lnTo>
                      <a:pt x="55" y="0"/>
                    </a:lnTo>
                    <a:lnTo>
                      <a:pt x="48" y="0"/>
                    </a:lnTo>
                    <a:lnTo>
                      <a:pt x="46" y="3"/>
                    </a:lnTo>
                    <a:lnTo>
                      <a:pt x="3" y="45"/>
                    </a:lnTo>
                    <a:close/>
                  </a:path>
                </a:pathLst>
              </a:custGeom>
              <a:solidFill>
                <a:srgbClr val="000000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1192" name="Rectangle 72"/>
            <p:cNvSpPr>
              <a:spLocks noChangeArrowheads="1"/>
            </p:cNvSpPr>
            <p:nvPr/>
          </p:nvSpPr>
          <p:spPr bwMode="auto">
            <a:xfrm>
              <a:off x="2692" y="3016"/>
              <a:ext cx="1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  <a:latin typeface="Swiss 721 SWA" charset="0"/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91193" name="Line 73"/>
            <p:cNvSpPr>
              <a:spLocks noChangeShapeType="1"/>
            </p:cNvSpPr>
            <p:nvPr/>
          </p:nvSpPr>
          <p:spPr bwMode="auto">
            <a:xfrm flipH="1" flipV="1">
              <a:off x="2908" y="2285"/>
              <a:ext cx="212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91142" name="Rectangle 75"/>
          <p:cNvSpPr>
            <a:spLocks noChangeArrowheads="1"/>
          </p:cNvSpPr>
          <p:nvPr/>
        </p:nvSpPr>
        <p:spPr bwMode="auto">
          <a:xfrm>
            <a:off x="6875463" y="4224338"/>
            <a:ext cx="474662" cy="914400"/>
          </a:xfrm>
          <a:prstGeom prst="rect">
            <a:avLst/>
          </a:prstGeom>
          <a:solidFill>
            <a:srgbClr val="00FF00">
              <a:alpha val="2901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1143" name="Rectangle 76"/>
          <p:cNvSpPr>
            <a:spLocks noChangeArrowheads="1"/>
          </p:cNvSpPr>
          <p:nvPr/>
        </p:nvSpPr>
        <p:spPr bwMode="auto">
          <a:xfrm>
            <a:off x="5024438" y="4225925"/>
            <a:ext cx="1111250" cy="914400"/>
          </a:xfrm>
          <a:prstGeom prst="rect">
            <a:avLst/>
          </a:prstGeom>
          <a:solidFill>
            <a:srgbClr val="00FFFF">
              <a:alpha val="2901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1144" name="Rectangle 77"/>
          <p:cNvSpPr>
            <a:spLocks noChangeArrowheads="1"/>
          </p:cNvSpPr>
          <p:nvPr/>
        </p:nvSpPr>
        <p:spPr bwMode="auto">
          <a:xfrm>
            <a:off x="6253163" y="4722813"/>
            <a:ext cx="496887" cy="439737"/>
          </a:xfrm>
          <a:prstGeom prst="rect">
            <a:avLst/>
          </a:prstGeom>
          <a:solidFill>
            <a:srgbClr val="993366">
              <a:alpha val="2901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1145" name="Oval 78"/>
          <p:cNvSpPr>
            <a:spLocks noChangeArrowheads="1"/>
          </p:cNvSpPr>
          <p:nvPr/>
        </p:nvSpPr>
        <p:spPr bwMode="auto">
          <a:xfrm rot="-5400000">
            <a:off x="5907881" y="3839369"/>
            <a:ext cx="625475" cy="1169988"/>
          </a:xfrm>
          <a:prstGeom prst="ellipse">
            <a:avLst/>
          </a:prstGeom>
          <a:solidFill>
            <a:srgbClr val="FF00FF">
              <a:alpha val="27058"/>
            </a:srgbClr>
          </a:solidFill>
          <a:ln w="1651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1146" name="Line 79"/>
          <p:cNvSpPr>
            <a:spLocks noChangeShapeType="1"/>
          </p:cNvSpPr>
          <p:nvPr/>
        </p:nvSpPr>
        <p:spPr bwMode="auto">
          <a:xfrm>
            <a:off x="7350125" y="4398963"/>
            <a:ext cx="439738" cy="0"/>
          </a:xfrm>
          <a:prstGeom prst="line">
            <a:avLst/>
          </a:prstGeom>
          <a:noFill/>
          <a:ln w="19050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1147" name="Text Box 80"/>
          <p:cNvSpPr txBox="1">
            <a:spLocks noChangeArrowheads="1"/>
          </p:cNvSpPr>
          <p:nvPr/>
        </p:nvSpPr>
        <p:spPr bwMode="auto">
          <a:xfrm>
            <a:off x="7769225" y="4151313"/>
            <a:ext cx="4889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yz</a:t>
            </a:r>
          </a:p>
        </p:txBody>
      </p:sp>
      <p:sp>
        <p:nvSpPr>
          <p:cNvPr id="91148" name="Line 81"/>
          <p:cNvSpPr>
            <a:spLocks noChangeShapeType="1"/>
          </p:cNvSpPr>
          <p:nvPr/>
        </p:nvSpPr>
        <p:spPr bwMode="auto">
          <a:xfrm>
            <a:off x="8001000" y="4260850"/>
            <a:ext cx="1555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49" name="Line 82"/>
          <p:cNvSpPr>
            <a:spLocks noChangeShapeType="1"/>
          </p:cNvSpPr>
          <p:nvPr/>
        </p:nvSpPr>
        <p:spPr bwMode="auto">
          <a:xfrm>
            <a:off x="5302250" y="5132388"/>
            <a:ext cx="0" cy="32226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1150" name="Text Box 83"/>
          <p:cNvSpPr txBox="1">
            <a:spLocks noChangeArrowheads="1"/>
          </p:cNvSpPr>
          <p:nvPr/>
        </p:nvSpPr>
        <p:spPr bwMode="auto">
          <a:xfrm>
            <a:off x="4924425" y="5313363"/>
            <a:ext cx="3365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91151" name="Line 84"/>
          <p:cNvSpPr>
            <a:spLocks noChangeShapeType="1"/>
          </p:cNvSpPr>
          <p:nvPr/>
        </p:nvSpPr>
        <p:spPr bwMode="auto">
          <a:xfrm>
            <a:off x="4994275" y="5422900"/>
            <a:ext cx="188913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2" name="Line 85"/>
          <p:cNvSpPr>
            <a:spLocks noChangeShapeType="1"/>
          </p:cNvSpPr>
          <p:nvPr/>
        </p:nvSpPr>
        <p:spPr bwMode="auto">
          <a:xfrm flipV="1">
            <a:off x="6702425" y="3414713"/>
            <a:ext cx="1389063" cy="833437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1153" name="Text Box 86"/>
          <p:cNvSpPr txBox="1">
            <a:spLocks noChangeArrowheads="1"/>
          </p:cNvSpPr>
          <p:nvPr/>
        </p:nvSpPr>
        <p:spPr bwMode="auto">
          <a:xfrm>
            <a:off x="8083550" y="3227388"/>
            <a:ext cx="4889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xz</a:t>
            </a:r>
          </a:p>
        </p:txBody>
      </p:sp>
      <p:sp>
        <p:nvSpPr>
          <p:cNvPr id="91154" name="Line 87"/>
          <p:cNvSpPr>
            <a:spLocks noChangeShapeType="1"/>
          </p:cNvSpPr>
          <p:nvPr/>
        </p:nvSpPr>
        <p:spPr bwMode="auto">
          <a:xfrm>
            <a:off x="8164513" y="3325813"/>
            <a:ext cx="188912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1155" name="Line 88"/>
          <p:cNvSpPr>
            <a:spLocks noChangeShapeType="1"/>
          </p:cNvSpPr>
          <p:nvPr/>
        </p:nvSpPr>
        <p:spPr bwMode="auto">
          <a:xfrm>
            <a:off x="6586538" y="5070475"/>
            <a:ext cx="982662" cy="566738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1156" name="Text Box 89"/>
          <p:cNvSpPr txBox="1">
            <a:spLocks noChangeArrowheads="1"/>
          </p:cNvSpPr>
          <p:nvPr/>
        </p:nvSpPr>
        <p:spPr bwMode="auto">
          <a:xfrm>
            <a:off x="7586663" y="5359400"/>
            <a:ext cx="6413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xyz</a:t>
            </a:r>
          </a:p>
        </p:txBody>
      </p:sp>
      <p:sp>
        <p:nvSpPr>
          <p:cNvPr id="91157" name="Text Box 90"/>
          <p:cNvSpPr txBox="1">
            <a:spLocks noChangeArrowheads="1"/>
          </p:cNvSpPr>
          <p:nvPr/>
        </p:nvSpPr>
        <p:spPr bwMode="auto">
          <a:xfrm>
            <a:off x="0" y="6180138"/>
            <a:ext cx="9144000" cy="67786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8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17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Which is the most complex expression? Is it a minterm? How many literals?, cells?</a:t>
            </a:r>
          </a:p>
          <a:p>
            <a:pPr>
              <a:buFontTx/>
              <a:buChar char="-"/>
            </a:pPr>
            <a:r>
              <a:rPr lang="en-US" sz="17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Which is the simplest expression?  How many literals?, cells?</a:t>
            </a:r>
          </a:p>
        </p:txBody>
      </p:sp>
      <p:sp>
        <p:nvSpPr>
          <p:cNvPr id="91158" name="Text Box 91"/>
          <p:cNvSpPr txBox="1">
            <a:spLocks noChangeArrowheads="1"/>
          </p:cNvSpPr>
          <p:nvPr/>
        </p:nvSpPr>
        <p:spPr bwMode="auto">
          <a:xfrm>
            <a:off x="250825" y="5768975"/>
            <a:ext cx="8607425" cy="488950"/>
          </a:xfrm>
          <a:prstGeom prst="rect">
            <a:avLst/>
          </a:prstGeom>
          <a:solidFill>
            <a:srgbClr val="CCFFFF">
              <a:alpha val="25098"/>
            </a:srgbClr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# of literals in expression = Total # of variables - log</a:t>
            </a:r>
            <a:r>
              <a:rPr lang="en-US" sz="1800" baseline="-25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(# of cells in rectangle)</a:t>
            </a:r>
            <a:r>
              <a:rPr lang="en-US"/>
              <a:t> </a:t>
            </a:r>
          </a:p>
        </p:txBody>
      </p:sp>
      <p:sp>
        <p:nvSpPr>
          <p:cNvPr id="91159" name="Text Box 92"/>
          <p:cNvSpPr txBox="1">
            <a:spLocks noChangeArrowheads="1"/>
          </p:cNvSpPr>
          <p:nvPr/>
        </p:nvSpPr>
        <p:spPr bwMode="auto">
          <a:xfrm>
            <a:off x="7578725" y="4548188"/>
            <a:ext cx="15303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latin typeface="Arial" pitchFamily="34" charset="0"/>
                <a:cs typeface="Arial" pitchFamily="34" charset="0"/>
              </a:rPr>
              <a:t>log</a:t>
            </a:r>
            <a:r>
              <a:rPr lang="en-US" sz="1600" b="0" baseline="-25000">
                <a:latin typeface="Arial" pitchFamily="34" charset="0"/>
                <a:cs typeface="Arial" pitchFamily="34" charset="0"/>
              </a:rPr>
              <a:t>2</a:t>
            </a:r>
            <a:r>
              <a:rPr lang="en-US" sz="1600" b="0">
                <a:latin typeface="Arial" pitchFamily="34" charset="0"/>
                <a:cs typeface="Arial" pitchFamily="34" charset="0"/>
              </a:rPr>
              <a:t> (2) + 2 = 3</a:t>
            </a: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5A769DC-88C4-42B5-9D8D-1087C3C420A4}" type="slidenum">
              <a:rPr lang="en-US"/>
              <a:pPr/>
              <a:t>78</a:t>
            </a:fld>
            <a:endParaRPr lang="en-US"/>
          </a:p>
        </p:txBody>
      </p:sp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382588"/>
            <a:ext cx="8566150" cy="592137"/>
          </a:xfrm>
        </p:spPr>
        <p:txBody>
          <a:bodyPr/>
          <a:lstStyle/>
          <a:p>
            <a:r>
              <a:rPr lang="en-US" sz="3000" smtClean="0">
                <a:solidFill>
                  <a:srgbClr val="6600CC"/>
                </a:solidFill>
              </a:rPr>
              <a:t>Representing a Logic Function on the K-map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963" y="1303338"/>
            <a:ext cx="8748712" cy="5027612"/>
          </a:xfrm>
        </p:spPr>
        <p:txBody>
          <a:bodyPr/>
          <a:lstStyle/>
          <a:p>
            <a:r>
              <a:rPr lang="en-US" sz="2000" smtClean="0">
                <a:latin typeface="Arial" pitchFamily="34" charset="0"/>
                <a:cs typeface="Arial" pitchFamily="34" charset="0"/>
              </a:rPr>
              <a:t>By convention, we represent the minterms of F by a "1" in the map and leave the remaining cells blank </a:t>
            </a:r>
          </a:p>
          <a:p>
            <a:r>
              <a:rPr lang="en-US" sz="2000" smtClean="0">
                <a:latin typeface="Arial" pitchFamily="34" charset="0"/>
                <a:cs typeface="Arial" pitchFamily="34" charset="0"/>
              </a:rPr>
              <a:t>Example: 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r>
              <a:rPr lang="en-US" sz="2000" smtClean="0">
                <a:latin typeface="Arial" pitchFamily="34" charset="0"/>
                <a:cs typeface="Arial" pitchFamily="34" charset="0"/>
              </a:rPr>
              <a:t>Example: </a:t>
            </a:r>
          </a:p>
          <a:p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endParaRPr lang="en-US" sz="2000" u="sng" smtClean="0">
              <a:latin typeface="Arial" pitchFamily="34" charset="0"/>
              <a:cs typeface="Arial" pitchFamily="34" charset="0"/>
            </a:endParaRPr>
          </a:p>
          <a:p>
            <a:r>
              <a:rPr lang="en-US" sz="2000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Learn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the locations of the 8 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indices based on the literal 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order shown (e.g. x, most significant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and z, least significant) on the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map boundaries</a:t>
            </a:r>
          </a:p>
          <a:p>
            <a:pPr>
              <a:buFont typeface="Wingdings" pitchFamily="2" charset="2"/>
              <a:buNone/>
            </a:pPr>
            <a:endParaRPr lang="en-US" sz="20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319" name="Group 57"/>
          <p:cNvGrpSpPr>
            <a:grpSpLocks/>
          </p:cNvGrpSpPr>
          <p:nvPr/>
        </p:nvGrpSpPr>
        <p:grpSpPr bwMode="auto">
          <a:xfrm>
            <a:off x="4845050" y="1979613"/>
            <a:ext cx="3263900" cy="4111625"/>
            <a:chOff x="3052" y="1247"/>
            <a:chExt cx="2056" cy="2590"/>
          </a:xfrm>
        </p:grpSpPr>
        <p:sp>
          <p:nvSpPr>
            <p:cNvPr id="13323" name="Line 5"/>
            <p:cNvSpPr>
              <a:spLocks noChangeShapeType="1"/>
            </p:cNvSpPr>
            <p:nvPr/>
          </p:nvSpPr>
          <p:spPr bwMode="auto">
            <a:xfrm flipH="1">
              <a:off x="4089" y="1294"/>
              <a:ext cx="1" cy="9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Text Box 6"/>
            <p:cNvSpPr txBox="1">
              <a:spLocks noChangeArrowheads="1"/>
            </p:cNvSpPr>
            <p:nvPr/>
          </p:nvSpPr>
          <p:spPr bwMode="auto">
            <a:xfrm>
              <a:off x="4343" y="1247"/>
              <a:ext cx="24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3325" name="Line 7"/>
            <p:cNvSpPr>
              <a:spLocks noChangeShapeType="1"/>
            </p:cNvSpPr>
            <p:nvPr/>
          </p:nvSpPr>
          <p:spPr bwMode="auto">
            <a:xfrm flipV="1">
              <a:off x="3312" y="1625"/>
              <a:ext cx="1553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8"/>
            <p:cNvSpPr>
              <a:spLocks noChangeShapeType="1"/>
            </p:cNvSpPr>
            <p:nvPr/>
          </p:nvSpPr>
          <p:spPr bwMode="auto">
            <a:xfrm>
              <a:off x="3313" y="1630"/>
              <a:ext cx="1" cy="6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9"/>
            <p:cNvSpPr>
              <a:spLocks noChangeShapeType="1"/>
            </p:cNvSpPr>
            <p:nvPr/>
          </p:nvSpPr>
          <p:spPr bwMode="auto">
            <a:xfrm flipH="1">
              <a:off x="3705" y="1625"/>
              <a:ext cx="1" cy="98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10"/>
            <p:cNvSpPr>
              <a:spLocks noChangeShapeType="1"/>
            </p:cNvSpPr>
            <p:nvPr/>
          </p:nvSpPr>
          <p:spPr bwMode="auto">
            <a:xfrm flipH="1">
              <a:off x="4471" y="1623"/>
              <a:ext cx="1" cy="100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11"/>
            <p:cNvSpPr>
              <a:spLocks noChangeShapeType="1"/>
            </p:cNvSpPr>
            <p:nvPr/>
          </p:nvSpPr>
          <p:spPr bwMode="auto">
            <a:xfrm>
              <a:off x="4862" y="1626"/>
              <a:ext cx="0" cy="6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12"/>
            <p:cNvSpPr>
              <a:spLocks noChangeShapeType="1"/>
            </p:cNvSpPr>
            <p:nvPr/>
          </p:nvSpPr>
          <p:spPr bwMode="auto">
            <a:xfrm flipV="1">
              <a:off x="3056" y="1954"/>
              <a:ext cx="1807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13"/>
            <p:cNvSpPr>
              <a:spLocks noChangeShapeType="1"/>
            </p:cNvSpPr>
            <p:nvPr/>
          </p:nvSpPr>
          <p:spPr bwMode="auto">
            <a:xfrm flipV="1">
              <a:off x="3316" y="2288"/>
              <a:ext cx="1548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Text Box 14"/>
            <p:cNvSpPr txBox="1">
              <a:spLocks noChangeArrowheads="1"/>
            </p:cNvSpPr>
            <p:nvPr/>
          </p:nvSpPr>
          <p:spPr bwMode="auto">
            <a:xfrm>
              <a:off x="3052" y="1895"/>
              <a:ext cx="241" cy="3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13333" name="Text Box 15"/>
            <p:cNvSpPr txBox="1">
              <a:spLocks noChangeArrowheads="1"/>
            </p:cNvSpPr>
            <p:nvPr/>
          </p:nvSpPr>
          <p:spPr bwMode="auto">
            <a:xfrm>
              <a:off x="3676" y="1590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34" name="Text Box 16"/>
            <p:cNvSpPr txBox="1">
              <a:spLocks noChangeArrowheads="1"/>
            </p:cNvSpPr>
            <p:nvPr/>
          </p:nvSpPr>
          <p:spPr bwMode="auto">
            <a:xfrm>
              <a:off x="3294" y="1594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335" name="Text Box 17"/>
            <p:cNvSpPr txBox="1">
              <a:spLocks noChangeArrowheads="1"/>
            </p:cNvSpPr>
            <p:nvPr/>
          </p:nvSpPr>
          <p:spPr bwMode="auto">
            <a:xfrm>
              <a:off x="4426" y="1598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3336" name="Text Box 18"/>
            <p:cNvSpPr txBox="1">
              <a:spLocks noChangeArrowheads="1"/>
            </p:cNvSpPr>
            <p:nvPr/>
          </p:nvSpPr>
          <p:spPr bwMode="auto">
            <a:xfrm>
              <a:off x="3285" y="1910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337" name="Text Box 19"/>
            <p:cNvSpPr txBox="1">
              <a:spLocks noChangeArrowheads="1"/>
            </p:cNvSpPr>
            <p:nvPr/>
          </p:nvSpPr>
          <p:spPr bwMode="auto">
            <a:xfrm>
              <a:off x="4070" y="1587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3338" name="Text Box 20"/>
            <p:cNvSpPr txBox="1">
              <a:spLocks noChangeArrowheads="1"/>
            </p:cNvSpPr>
            <p:nvPr/>
          </p:nvSpPr>
          <p:spPr bwMode="auto">
            <a:xfrm>
              <a:off x="3689" y="1915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339" name="Text Box 21"/>
            <p:cNvSpPr txBox="1">
              <a:spLocks noChangeArrowheads="1"/>
            </p:cNvSpPr>
            <p:nvPr/>
          </p:nvSpPr>
          <p:spPr bwMode="auto">
            <a:xfrm>
              <a:off x="4431" y="1907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340" name="Text Box 22"/>
            <p:cNvSpPr txBox="1">
              <a:spLocks noChangeArrowheads="1"/>
            </p:cNvSpPr>
            <p:nvPr/>
          </p:nvSpPr>
          <p:spPr bwMode="auto">
            <a:xfrm>
              <a:off x="4070" y="1917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3341" name="Text Box 23"/>
            <p:cNvSpPr txBox="1">
              <a:spLocks noChangeArrowheads="1"/>
            </p:cNvSpPr>
            <p:nvPr/>
          </p:nvSpPr>
          <p:spPr bwMode="auto">
            <a:xfrm>
              <a:off x="4593" y="1645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42" name="Text Box 24"/>
            <p:cNvSpPr txBox="1">
              <a:spLocks noChangeArrowheads="1"/>
            </p:cNvSpPr>
            <p:nvPr/>
          </p:nvSpPr>
          <p:spPr bwMode="auto">
            <a:xfrm>
              <a:off x="3803" y="1959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43" name="Text Box 25"/>
            <p:cNvSpPr txBox="1">
              <a:spLocks noChangeArrowheads="1"/>
            </p:cNvSpPr>
            <p:nvPr/>
          </p:nvSpPr>
          <p:spPr bwMode="auto">
            <a:xfrm>
              <a:off x="3380" y="1959"/>
              <a:ext cx="279" cy="327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44" name="Text Box 26"/>
            <p:cNvSpPr txBox="1">
              <a:spLocks noChangeArrowheads="1"/>
            </p:cNvSpPr>
            <p:nvPr/>
          </p:nvSpPr>
          <p:spPr bwMode="auto">
            <a:xfrm>
              <a:off x="4243" y="1655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45" name="Text Box 27"/>
            <p:cNvSpPr txBox="1">
              <a:spLocks noChangeArrowheads="1"/>
            </p:cNvSpPr>
            <p:nvPr/>
          </p:nvSpPr>
          <p:spPr bwMode="auto">
            <a:xfrm>
              <a:off x="3984" y="2237"/>
              <a:ext cx="22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z</a:t>
              </a:r>
            </a:p>
          </p:txBody>
        </p:sp>
        <p:sp>
          <p:nvSpPr>
            <p:cNvPr id="13346" name="Line 29"/>
            <p:cNvSpPr>
              <a:spLocks noChangeShapeType="1"/>
            </p:cNvSpPr>
            <p:nvPr/>
          </p:nvSpPr>
          <p:spPr bwMode="auto">
            <a:xfrm flipV="1">
              <a:off x="3555" y="2832"/>
              <a:ext cx="1553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Line 30"/>
            <p:cNvSpPr>
              <a:spLocks noChangeShapeType="1"/>
            </p:cNvSpPr>
            <p:nvPr/>
          </p:nvSpPr>
          <p:spPr bwMode="auto">
            <a:xfrm>
              <a:off x="3556" y="2837"/>
              <a:ext cx="1" cy="6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Line 31"/>
            <p:cNvSpPr>
              <a:spLocks noChangeShapeType="1"/>
            </p:cNvSpPr>
            <p:nvPr/>
          </p:nvSpPr>
          <p:spPr bwMode="auto">
            <a:xfrm flipH="1">
              <a:off x="3948" y="2832"/>
              <a:ext cx="1" cy="98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Line 32"/>
            <p:cNvSpPr>
              <a:spLocks noChangeShapeType="1"/>
            </p:cNvSpPr>
            <p:nvPr/>
          </p:nvSpPr>
          <p:spPr bwMode="auto">
            <a:xfrm flipH="1">
              <a:off x="4332" y="2501"/>
              <a:ext cx="1" cy="9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Line 33"/>
            <p:cNvSpPr>
              <a:spLocks noChangeShapeType="1"/>
            </p:cNvSpPr>
            <p:nvPr/>
          </p:nvSpPr>
          <p:spPr bwMode="auto">
            <a:xfrm flipH="1">
              <a:off x="4714" y="2830"/>
              <a:ext cx="1" cy="100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Line 34"/>
            <p:cNvSpPr>
              <a:spLocks noChangeShapeType="1"/>
            </p:cNvSpPr>
            <p:nvPr/>
          </p:nvSpPr>
          <p:spPr bwMode="auto">
            <a:xfrm>
              <a:off x="5105" y="2833"/>
              <a:ext cx="0" cy="6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35"/>
            <p:cNvSpPr>
              <a:spLocks noChangeShapeType="1"/>
            </p:cNvSpPr>
            <p:nvPr/>
          </p:nvSpPr>
          <p:spPr bwMode="auto">
            <a:xfrm flipV="1">
              <a:off x="3299" y="3161"/>
              <a:ext cx="1807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Line 36"/>
            <p:cNvSpPr>
              <a:spLocks noChangeShapeType="1"/>
            </p:cNvSpPr>
            <p:nvPr/>
          </p:nvSpPr>
          <p:spPr bwMode="auto">
            <a:xfrm flipV="1">
              <a:off x="3559" y="3495"/>
              <a:ext cx="1548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54" name="Text Box 37"/>
            <p:cNvSpPr txBox="1">
              <a:spLocks noChangeArrowheads="1"/>
            </p:cNvSpPr>
            <p:nvPr/>
          </p:nvSpPr>
          <p:spPr bwMode="auto">
            <a:xfrm>
              <a:off x="3295" y="3102"/>
              <a:ext cx="241" cy="3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355" name="Text Box 38"/>
            <p:cNvSpPr txBox="1">
              <a:spLocks noChangeArrowheads="1"/>
            </p:cNvSpPr>
            <p:nvPr/>
          </p:nvSpPr>
          <p:spPr bwMode="auto">
            <a:xfrm>
              <a:off x="4586" y="2454"/>
              <a:ext cx="24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13356" name="Text Box 39"/>
            <p:cNvSpPr txBox="1">
              <a:spLocks noChangeArrowheads="1"/>
            </p:cNvSpPr>
            <p:nvPr/>
          </p:nvSpPr>
          <p:spPr bwMode="auto">
            <a:xfrm>
              <a:off x="3911" y="280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57" name="Text Box 40"/>
            <p:cNvSpPr txBox="1">
              <a:spLocks noChangeArrowheads="1"/>
            </p:cNvSpPr>
            <p:nvPr/>
          </p:nvSpPr>
          <p:spPr bwMode="auto">
            <a:xfrm>
              <a:off x="3530" y="2808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358" name="Text Box 41"/>
            <p:cNvSpPr txBox="1">
              <a:spLocks noChangeArrowheads="1"/>
            </p:cNvSpPr>
            <p:nvPr/>
          </p:nvSpPr>
          <p:spPr bwMode="auto">
            <a:xfrm>
              <a:off x="4712" y="2834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3359" name="Text Box 42"/>
            <p:cNvSpPr txBox="1">
              <a:spLocks noChangeArrowheads="1"/>
            </p:cNvSpPr>
            <p:nvPr/>
          </p:nvSpPr>
          <p:spPr bwMode="auto">
            <a:xfrm>
              <a:off x="3513" y="3124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3360" name="Text Box 43"/>
            <p:cNvSpPr txBox="1">
              <a:spLocks noChangeArrowheads="1"/>
            </p:cNvSpPr>
            <p:nvPr/>
          </p:nvSpPr>
          <p:spPr bwMode="auto">
            <a:xfrm>
              <a:off x="4299" y="2808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3361" name="Text Box 44"/>
            <p:cNvSpPr txBox="1">
              <a:spLocks noChangeArrowheads="1"/>
            </p:cNvSpPr>
            <p:nvPr/>
          </p:nvSpPr>
          <p:spPr bwMode="auto">
            <a:xfrm>
              <a:off x="3917" y="312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362" name="Text Box 45"/>
            <p:cNvSpPr txBox="1">
              <a:spLocks noChangeArrowheads="1"/>
            </p:cNvSpPr>
            <p:nvPr/>
          </p:nvSpPr>
          <p:spPr bwMode="auto">
            <a:xfrm>
              <a:off x="4674" y="3121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363" name="Text Box 46"/>
            <p:cNvSpPr txBox="1">
              <a:spLocks noChangeArrowheads="1"/>
            </p:cNvSpPr>
            <p:nvPr/>
          </p:nvSpPr>
          <p:spPr bwMode="auto">
            <a:xfrm>
              <a:off x="4298" y="3139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3364" name="Text Box 47"/>
            <p:cNvSpPr txBox="1">
              <a:spLocks noChangeArrowheads="1"/>
            </p:cNvSpPr>
            <p:nvPr/>
          </p:nvSpPr>
          <p:spPr bwMode="auto">
            <a:xfrm>
              <a:off x="4472" y="3190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65" name="Text Box 48"/>
            <p:cNvSpPr txBox="1">
              <a:spLocks noChangeArrowheads="1"/>
            </p:cNvSpPr>
            <p:nvPr/>
          </p:nvSpPr>
          <p:spPr bwMode="auto">
            <a:xfrm>
              <a:off x="4818" y="3175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66" name="Text Box 49"/>
            <p:cNvSpPr txBox="1">
              <a:spLocks noChangeArrowheads="1"/>
            </p:cNvSpPr>
            <p:nvPr/>
          </p:nvSpPr>
          <p:spPr bwMode="auto">
            <a:xfrm>
              <a:off x="3649" y="3150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67" name="Text Box 50"/>
            <p:cNvSpPr txBox="1">
              <a:spLocks noChangeArrowheads="1"/>
            </p:cNvSpPr>
            <p:nvPr/>
          </p:nvSpPr>
          <p:spPr bwMode="auto">
            <a:xfrm>
              <a:off x="4484" y="2869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368" name="Text Box 51"/>
            <p:cNvSpPr txBox="1">
              <a:spLocks noChangeArrowheads="1"/>
            </p:cNvSpPr>
            <p:nvPr/>
          </p:nvSpPr>
          <p:spPr bwMode="auto">
            <a:xfrm>
              <a:off x="4218" y="3434"/>
              <a:ext cx="22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c</a:t>
              </a:r>
            </a:p>
          </p:txBody>
        </p:sp>
      </p:grpSp>
      <p:graphicFrame>
        <p:nvGraphicFramePr>
          <p:cNvPr id="13314" name="Object 52"/>
          <p:cNvGraphicFramePr>
            <a:graphicFrameLocks noChangeAspect="1"/>
          </p:cNvGraphicFramePr>
          <p:nvPr/>
        </p:nvGraphicFramePr>
        <p:xfrm>
          <a:off x="1331913" y="2551113"/>
          <a:ext cx="3225800" cy="368300"/>
        </p:xfrm>
        <a:graphic>
          <a:graphicData uri="http://schemas.openxmlformats.org/presentationml/2006/ole">
            <p:oleObj spid="_x0000_s13314" name="Equation" r:id="rId3" imgW="3225600" imgH="368280" progId="Equation.3">
              <p:embed/>
            </p:oleObj>
          </a:graphicData>
        </a:graphic>
      </p:graphicFrame>
      <p:graphicFrame>
        <p:nvGraphicFramePr>
          <p:cNvPr id="13315" name="Object 53"/>
          <p:cNvGraphicFramePr>
            <a:graphicFrameLocks noChangeAspect="1"/>
          </p:cNvGraphicFramePr>
          <p:nvPr/>
        </p:nvGraphicFramePr>
        <p:xfrm>
          <a:off x="1312863" y="3517900"/>
          <a:ext cx="3276600" cy="368300"/>
        </p:xfrm>
        <a:graphic>
          <a:graphicData uri="http://schemas.openxmlformats.org/presentationml/2006/ole">
            <p:oleObj spid="_x0000_s13315" name="Equation" r:id="rId4" imgW="3276360" imgH="368280" progId="Equation.3">
              <p:embed/>
            </p:oleObj>
          </a:graphicData>
        </a:graphic>
      </p:graphicFrame>
      <p:sp>
        <p:nvSpPr>
          <p:cNvPr id="13320" name="Line 58"/>
          <p:cNvSpPr>
            <a:spLocks noChangeShapeType="1"/>
          </p:cNvSpPr>
          <p:nvPr/>
        </p:nvSpPr>
        <p:spPr bwMode="auto">
          <a:xfrm>
            <a:off x="1538288" y="3919538"/>
            <a:ext cx="1103312" cy="0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Line 59"/>
          <p:cNvSpPr>
            <a:spLocks noChangeShapeType="1"/>
          </p:cNvSpPr>
          <p:nvPr/>
        </p:nvSpPr>
        <p:spPr bwMode="auto">
          <a:xfrm>
            <a:off x="1727200" y="2946400"/>
            <a:ext cx="885825" cy="0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2" name="Text Box 60"/>
          <p:cNvSpPr txBox="1">
            <a:spLocks noChangeArrowheads="1"/>
          </p:cNvSpPr>
          <p:nvPr/>
        </p:nvSpPr>
        <p:spPr bwMode="auto">
          <a:xfrm>
            <a:off x="1592263" y="2308225"/>
            <a:ext cx="1279525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>
                <a:latin typeface="Arial" pitchFamily="34" charset="0"/>
                <a:cs typeface="Arial" pitchFamily="34" charset="0"/>
              </a:rPr>
              <a:t>MSB       LSB</a:t>
            </a: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70F220C-EBD1-43D5-AFE5-41D35A308F00}" type="slidenum">
              <a:rPr lang="en-US"/>
              <a:pPr/>
              <a:t>79</a:t>
            </a:fld>
            <a:endParaRPr lang="en-US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>
          <a:xfrm>
            <a:off x="566738" y="509588"/>
            <a:ext cx="7772400" cy="593725"/>
          </a:xfrm>
        </p:spPr>
        <p:txBody>
          <a:bodyPr/>
          <a:lstStyle/>
          <a:p>
            <a:r>
              <a:rPr lang="en-US" b="0" smtClean="0"/>
              <a:t>Combining cells</a:t>
            </a: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3050" y="1260475"/>
            <a:ext cx="8870950" cy="5027613"/>
          </a:xfrm>
        </p:spPr>
        <p:txBody>
          <a:bodyPr/>
          <a:lstStyle/>
          <a:p>
            <a:pPr>
              <a:spcBef>
                <a:spcPct val="50000"/>
              </a:spcBef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By combining cells, we reduce number of literals in a product term, reducing the literal cost and the gate input cost</a:t>
            </a:r>
          </a:p>
          <a:p>
            <a:pPr>
              <a:spcBef>
                <a:spcPct val="50000"/>
              </a:spcBef>
              <a:buSzPct val="125000"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On a 3-literal K-Map:</a:t>
            </a:r>
          </a:p>
          <a:p>
            <a:pPr lvl="1"/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One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cell represents a minterm with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three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literals</a:t>
            </a:r>
          </a:p>
          <a:p>
            <a:pPr lvl="1"/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“adjacent” cells represent a product term with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literals</a:t>
            </a:r>
          </a:p>
          <a:p>
            <a:pPr lvl="1"/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Four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“adjacent” terms represent a product term with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literal</a:t>
            </a:r>
          </a:p>
          <a:p>
            <a:pPr lvl="1"/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Eight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“adjacent” terms is the function of all ones (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zero literals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– but here output is not a function of the inputs) </a:t>
            </a:r>
          </a:p>
        </p:txBody>
      </p:sp>
      <p:sp>
        <p:nvSpPr>
          <p:cNvPr id="92165" name="Text Box 4"/>
          <p:cNvSpPr txBox="1">
            <a:spLocks noChangeArrowheads="1"/>
          </p:cNvSpPr>
          <p:nvPr/>
        </p:nvSpPr>
        <p:spPr bwMode="auto">
          <a:xfrm>
            <a:off x="266700" y="5697538"/>
            <a:ext cx="8607425" cy="508000"/>
          </a:xfrm>
          <a:prstGeom prst="rect">
            <a:avLst/>
          </a:prstGeom>
          <a:solidFill>
            <a:srgbClr val="CCFFFF">
              <a:alpha val="25098"/>
            </a:srgbClr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# of literals in expression = Total # of variables - log</a:t>
            </a:r>
            <a:r>
              <a:rPr lang="en-US" sz="1800" baseline="-25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(# of cells in rectangle)</a:t>
            </a:r>
            <a:r>
              <a:rPr lang="en-US"/>
              <a:t> 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F651A5B-73CE-417D-B6B9-9574EE2D4768}" type="slidenum">
              <a:rPr lang="en-US"/>
              <a:pPr/>
              <a:t>8</a:t>
            </a:fld>
            <a:endParaRPr 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390525"/>
            <a:ext cx="8193088" cy="722313"/>
          </a:xfrm>
        </p:spPr>
        <p:txBody>
          <a:bodyPr/>
          <a:lstStyle/>
          <a:p>
            <a:r>
              <a:rPr lang="en-US" b="0" smtClean="0"/>
              <a:t>Definitions of the 3 Basic Logic Operations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087438" y="2725738"/>
          <a:ext cx="1755775" cy="2976562"/>
        </p:xfrm>
        <a:graphic>
          <a:graphicData uri="http://schemas.openxmlformats.org/presentationml/2006/ole">
            <p:oleObj spid="_x0000_s1026" name="Document" r:id="rId3" imgW="2307240" imgH="3048120" progId="Word.Document.8">
              <p:embed/>
            </p:oleObj>
          </a:graphicData>
        </a:graphic>
      </p:graphicFrame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563563" y="1274763"/>
            <a:ext cx="83216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>
                <a:srgbClr val="009999"/>
              </a:buClr>
              <a:buFont typeface="Wingdings" pitchFamily="2" charset="2"/>
              <a:buNone/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Operations are defined on the values "0" and "1" for each operator: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949575" y="2243138"/>
            <a:ext cx="1443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 (.)</a:t>
            </a:r>
            <a:endParaRPr lang="en-US" sz="2400" b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098800" y="2336800"/>
            <a:ext cx="831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000" b="0">
                <a:solidFill>
                  <a:schemeClr val="tx1"/>
                </a:solidFill>
                <a:cs typeface="Times New Roman" pitchFamily="18" charset="0"/>
              </a:rPr>
              <a:t> 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000250" y="2855913"/>
            <a:ext cx="277495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·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0 = </a:t>
            </a:r>
            <a:r>
              <a:rPr lang="en-US" sz="3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3200" b="0">
              <a:solidFill>
                <a:srgbClr val="6600FF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sz="280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2000250" y="3411538"/>
            <a:ext cx="277495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·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 = </a:t>
            </a:r>
            <a:r>
              <a:rPr lang="en-US" sz="3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3200" b="0">
              <a:solidFill>
                <a:srgbClr val="6600FF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sz="280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000250" y="3968750"/>
            <a:ext cx="277495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·</a:t>
            </a:r>
            <a:r>
              <a: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0 = </a:t>
            </a:r>
            <a:r>
              <a:rPr lang="en-US" sz="3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3200" b="0">
              <a:solidFill>
                <a:srgbClr val="6600FF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sz="320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1901825" y="4524375"/>
            <a:ext cx="2971800" cy="555625"/>
            <a:chOff x="0" y="2345"/>
            <a:chExt cx="1288" cy="596"/>
          </a:xfrm>
        </p:grpSpPr>
        <p:sp>
          <p:nvSpPr>
            <p:cNvPr id="1059" name="Rectangle 12"/>
            <p:cNvSpPr>
              <a:spLocks noChangeArrowheads="1"/>
            </p:cNvSpPr>
            <p:nvPr/>
          </p:nvSpPr>
          <p:spPr bwMode="auto">
            <a:xfrm>
              <a:off x="43" y="2345"/>
              <a:ext cx="1202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 </a:t>
              </a: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Symbol" pitchFamily="18" charset="2"/>
                </a:rPr>
                <a:t>·</a:t>
              </a: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1 = </a:t>
              </a:r>
              <a:r>
                <a:rPr lang="en-US" sz="320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sz="3200" b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Symbol" pitchFamily="18" charset="2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endParaRPr>
            </a:p>
          </p:txBody>
        </p:sp>
        <p:sp>
          <p:nvSpPr>
            <p:cNvPr id="1060" name="Rectangle 13"/>
            <p:cNvSpPr>
              <a:spLocks noChangeArrowheads="1"/>
            </p:cNvSpPr>
            <p:nvPr/>
          </p:nvSpPr>
          <p:spPr bwMode="auto">
            <a:xfrm>
              <a:off x="0" y="2345"/>
              <a:ext cx="1288" cy="596"/>
            </a:xfrm>
            <a:prstGeom prst="rect">
              <a:avLst/>
            </a:prstGeom>
            <a:noFill/>
            <a:ln w="7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6" name="Rectangle 15"/>
          <p:cNvSpPr>
            <a:spLocks noChangeArrowheads="1"/>
          </p:cNvSpPr>
          <p:nvPr/>
        </p:nvSpPr>
        <p:spPr bwMode="auto">
          <a:xfrm>
            <a:off x="5422900" y="2228850"/>
            <a:ext cx="13763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OR (+)</a:t>
            </a:r>
          </a:p>
        </p:txBody>
      </p:sp>
      <p:grpSp>
        <p:nvGrpSpPr>
          <p:cNvPr id="1037" name="Group 16"/>
          <p:cNvGrpSpPr>
            <a:grpSpLocks/>
          </p:cNvGrpSpPr>
          <p:nvPr/>
        </p:nvGrpSpPr>
        <p:grpSpPr bwMode="auto">
          <a:xfrm>
            <a:off x="4868863" y="2855913"/>
            <a:ext cx="1949450" cy="2193925"/>
            <a:chOff x="2304" y="2074"/>
            <a:chExt cx="1228" cy="1382"/>
          </a:xfrm>
        </p:grpSpPr>
        <p:sp>
          <p:nvSpPr>
            <p:cNvPr id="1053" name="Rectangle 17"/>
            <p:cNvSpPr>
              <a:spLocks noChangeArrowheads="1"/>
            </p:cNvSpPr>
            <p:nvPr/>
          </p:nvSpPr>
          <p:spPr bwMode="auto">
            <a:xfrm>
              <a:off x="2347" y="2074"/>
              <a:ext cx="1142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0 + 0 = </a:t>
              </a:r>
              <a:r>
                <a:rPr lang="en-US" sz="32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Rectangle 18"/>
            <p:cNvSpPr>
              <a:spLocks noChangeArrowheads="1"/>
            </p:cNvSpPr>
            <p:nvPr/>
          </p:nvSpPr>
          <p:spPr bwMode="auto">
            <a:xfrm>
              <a:off x="2347" y="2419"/>
              <a:ext cx="1142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0 + 1 = </a:t>
              </a:r>
              <a:r>
                <a:rPr lang="en-US" sz="32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24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5" name="Rectangle 19"/>
            <p:cNvSpPr>
              <a:spLocks noChangeArrowheads="1"/>
            </p:cNvSpPr>
            <p:nvPr/>
          </p:nvSpPr>
          <p:spPr bwMode="auto">
            <a:xfrm>
              <a:off x="2347" y="2765"/>
              <a:ext cx="1142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1 + 0 = </a:t>
              </a:r>
              <a:r>
                <a:rPr lang="en-US" sz="32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320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56" name="Group 20"/>
            <p:cNvGrpSpPr>
              <a:grpSpLocks/>
            </p:cNvGrpSpPr>
            <p:nvPr/>
          </p:nvGrpSpPr>
          <p:grpSpPr bwMode="auto">
            <a:xfrm>
              <a:off x="2304" y="3110"/>
              <a:ext cx="1228" cy="346"/>
              <a:chOff x="0" y="2072"/>
              <a:chExt cx="1228" cy="518"/>
            </a:xfrm>
          </p:grpSpPr>
          <p:sp>
            <p:nvSpPr>
              <p:cNvPr id="1057" name="Rectangle 21"/>
              <p:cNvSpPr>
                <a:spLocks noChangeArrowheads="1"/>
              </p:cNvSpPr>
              <p:nvPr/>
            </p:nvSpPr>
            <p:spPr bwMode="auto">
              <a:xfrm>
                <a:off x="43" y="2072"/>
                <a:ext cx="1142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sz="32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1 + 1 = </a:t>
                </a:r>
                <a:r>
                  <a:rPr lang="en-US" sz="320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1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endParaRPr lang="en-US" sz="3200" b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58" name="Rectangle 22"/>
              <p:cNvSpPr>
                <a:spLocks noChangeArrowheads="1"/>
              </p:cNvSpPr>
              <p:nvPr/>
            </p:nvSpPr>
            <p:spPr bwMode="auto">
              <a:xfrm>
                <a:off x="0" y="2072"/>
                <a:ext cx="1228" cy="518"/>
              </a:xfrm>
              <a:prstGeom prst="rect">
                <a:avLst/>
              </a:prstGeom>
              <a:noFill/>
              <a:ln w="7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38" name="Text Box 24"/>
          <p:cNvSpPr txBox="1">
            <a:spLocks noChangeArrowheads="1"/>
          </p:cNvSpPr>
          <p:nvPr/>
        </p:nvSpPr>
        <p:spPr bwMode="auto">
          <a:xfrm>
            <a:off x="7145338" y="2243138"/>
            <a:ext cx="170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NOT (    )</a:t>
            </a:r>
          </a:p>
        </p:txBody>
      </p:sp>
      <p:sp>
        <p:nvSpPr>
          <p:cNvPr id="1039" name="Rectangle 25"/>
          <p:cNvSpPr>
            <a:spLocks noChangeArrowheads="1"/>
          </p:cNvSpPr>
          <p:nvPr/>
        </p:nvSpPr>
        <p:spPr bwMode="auto">
          <a:xfrm>
            <a:off x="7754938" y="2940050"/>
            <a:ext cx="2254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24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Line 27"/>
          <p:cNvSpPr>
            <a:spLocks noChangeShapeType="1"/>
          </p:cNvSpPr>
          <p:nvPr/>
        </p:nvSpPr>
        <p:spPr bwMode="auto">
          <a:xfrm>
            <a:off x="7177088" y="2959100"/>
            <a:ext cx="173037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1" name="Rectangle 28"/>
          <p:cNvSpPr>
            <a:spLocks noChangeArrowheads="1"/>
          </p:cNvSpPr>
          <p:nvPr/>
        </p:nvSpPr>
        <p:spPr bwMode="auto">
          <a:xfrm>
            <a:off x="7162800" y="2940050"/>
            <a:ext cx="2254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29"/>
          <p:cNvSpPr>
            <a:spLocks noChangeArrowheads="1"/>
          </p:cNvSpPr>
          <p:nvPr/>
        </p:nvSpPr>
        <p:spPr bwMode="auto">
          <a:xfrm>
            <a:off x="7456488" y="2894013"/>
            <a:ext cx="2381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30"/>
          <p:cNvSpPr>
            <a:spLocks noChangeArrowheads="1"/>
          </p:cNvSpPr>
          <p:nvPr/>
        </p:nvSpPr>
        <p:spPr bwMode="auto">
          <a:xfrm>
            <a:off x="7770813" y="3505200"/>
            <a:ext cx="2254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</a:t>
            </a:r>
            <a:endParaRPr lang="en-US" sz="24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44" name="Group 31"/>
          <p:cNvGrpSpPr>
            <a:grpSpLocks/>
          </p:cNvGrpSpPr>
          <p:nvPr/>
        </p:nvGrpSpPr>
        <p:grpSpPr bwMode="auto">
          <a:xfrm>
            <a:off x="7178675" y="3505200"/>
            <a:ext cx="225425" cy="487363"/>
            <a:chOff x="3764" y="2464"/>
            <a:chExt cx="142" cy="307"/>
          </a:xfrm>
        </p:grpSpPr>
        <p:sp>
          <p:nvSpPr>
            <p:cNvPr id="1051" name="Line 32"/>
            <p:cNvSpPr>
              <a:spLocks noChangeShapeType="1"/>
            </p:cNvSpPr>
            <p:nvPr/>
          </p:nvSpPr>
          <p:spPr bwMode="auto">
            <a:xfrm>
              <a:off x="3783" y="2476"/>
              <a:ext cx="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" name="Rectangle 33"/>
            <p:cNvSpPr>
              <a:spLocks noChangeArrowheads="1"/>
            </p:cNvSpPr>
            <p:nvPr/>
          </p:nvSpPr>
          <p:spPr bwMode="auto">
            <a:xfrm>
              <a:off x="3764" y="2464"/>
              <a:ext cx="142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45" name="Rectangle 34"/>
          <p:cNvSpPr>
            <a:spLocks noChangeArrowheads="1"/>
          </p:cNvSpPr>
          <p:nvPr/>
        </p:nvSpPr>
        <p:spPr bwMode="auto">
          <a:xfrm>
            <a:off x="7456488" y="3459163"/>
            <a:ext cx="2381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6" name="Line 36"/>
          <p:cNvSpPr>
            <a:spLocks noChangeShapeType="1"/>
          </p:cNvSpPr>
          <p:nvPr/>
        </p:nvSpPr>
        <p:spPr bwMode="auto">
          <a:xfrm>
            <a:off x="8261350" y="2393950"/>
            <a:ext cx="277813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7" name="Text Box 37"/>
          <p:cNvSpPr txBox="1">
            <a:spLocks noChangeArrowheads="1"/>
          </p:cNvSpPr>
          <p:nvPr/>
        </p:nvSpPr>
        <p:spPr bwMode="auto">
          <a:xfrm>
            <a:off x="173038" y="5233988"/>
            <a:ext cx="2093912" cy="9144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Comparison</a:t>
            </a: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with the corresponding Math Operator</a:t>
            </a:r>
          </a:p>
        </p:txBody>
      </p:sp>
      <p:sp>
        <p:nvSpPr>
          <p:cNvPr id="1048" name="Text Box 39"/>
          <p:cNvSpPr txBox="1">
            <a:spLocks noChangeArrowheads="1"/>
          </p:cNvSpPr>
          <p:nvPr/>
        </p:nvSpPr>
        <p:spPr bwMode="auto">
          <a:xfrm>
            <a:off x="2430463" y="5235575"/>
            <a:ext cx="2093912" cy="9144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Multiplication and </a:t>
            </a:r>
            <a:r>
              <a:rPr lang="en-US" sz="20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give identical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results</a:t>
            </a:r>
          </a:p>
        </p:txBody>
      </p:sp>
      <p:sp>
        <p:nvSpPr>
          <p:cNvPr id="1049" name="Text Box 40"/>
          <p:cNvSpPr txBox="1">
            <a:spLocks noChangeArrowheads="1"/>
          </p:cNvSpPr>
          <p:nvPr/>
        </p:nvSpPr>
        <p:spPr bwMode="auto">
          <a:xfrm>
            <a:off x="4838700" y="5246688"/>
            <a:ext cx="2093913" cy="9144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Addition and </a:t>
            </a:r>
            <a:r>
              <a:rPr lang="en-US" sz="2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give different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Results for 1+1</a:t>
            </a:r>
          </a:p>
        </p:txBody>
      </p:sp>
      <p:sp>
        <p:nvSpPr>
          <p:cNvPr id="1050" name="Text Box 41"/>
          <p:cNvSpPr txBox="1">
            <a:spLocks noChangeArrowheads="1"/>
          </p:cNvSpPr>
          <p:nvPr/>
        </p:nvSpPr>
        <p:spPr bwMode="auto">
          <a:xfrm>
            <a:off x="7050088" y="5249863"/>
            <a:ext cx="2093912" cy="9144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No corresponding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Math operator for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497B771-E3EE-40AF-9C10-8F0F013499D4}" type="slidenum">
              <a:rPr lang="en-US"/>
              <a:pPr/>
              <a:t>80</a:t>
            </a:fld>
            <a:endParaRPr lang="en-US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60350"/>
            <a:ext cx="7772400" cy="766763"/>
          </a:xfrm>
        </p:spPr>
        <p:txBody>
          <a:bodyPr/>
          <a:lstStyle/>
          <a:p>
            <a:r>
              <a:rPr lang="en-US" sz="2800" b="0" smtClean="0"/>
              <a:t>Example: Simplifying by </a:t>
            </a:r>
            <a:r>
              <a:rPr lang="en-US" sz="2800" smtClean="0">
                <a:solidFill>
                  <a:srgbClr val="6600CC"/>
                </a:solidFill>
              </a:rPr>
              <a:t>Combining</a:t>
            </a:r>
            <a:r>
              <a:rPr lang="en-US" sz="2800" b="0" smtClean="0"/>
              <a:t> cells</a:t>
            </a:r>
            <a:br>
              <a:rPr lang="en-US" sz="2800" b="0" smtClean="0"/>
            </a:br>
            <a:r>
              <a:rPr lang="en-US" sz="2800" smtClean="0">
                <a:solidFill>
                  <a:srgbClr val="6600CC"/>
                </a:solidFill>
              </a:rPr>
              <a:t>Graphical Vs Boolean </a:t>
            </a:r>
            <a:r>
              <a:rPr lang="en-US" sz="2800" smtClean="0">
                <a:solidFill>
                  <a:srgbClr val="FF0000"/>
                </a:solidFill>
              </a:rPr>
              <a:t>Simplification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b="1" smtClean="0">
                <a:cs typeface="Times New Roman" pitchFamily="18" charset="0"/>
              </a:rPr>
              <a:t>Example: Let</a:t>
            </a:r>
            <a:endParaRPr lang="en-US" sz="2800" smtClean="0"/>
          </a:p>
          <a:p>
            <a:endParaRPr lang="en-US" smtClean="0"/>
          </a:p>
          <a:p>
            <a:endParaRPr lang="en-US" sz="2400" smtClean="0"/>
          </a:p>
          <a:p>
            <a:endParaRPr lang="en-US" sz="2000" smtClean="0"/>
          </a:p>
          <a:p>
            <a:r>
              <a:rPr lang="en-US" sz="2800" b="1" smtClean="0">
                <a:cs typeface="Times New Roman" pitchFamily="18" charset="0"/>
              </a:rPr>
              <a:t>Applying the Minimization Theorem three times:</a:t>
            </a:r>
          </a:p>
          <a:p>
            <a:endParaRPr lang="en-US" sz="3600" b="1" smtClean="0">
              <a:cs typeface="Times New Roman" pitchFamily="18" charset="0"/>
            </a:endParaRPr>
          </a:p>
          <a:p>
            <a:endParaRPr lang="en-US" sz="2800" b="1" smtClean="0">
              <a:cs typeface="Times New Roman" pitchFamily="18" charset="0"/>
            </a:endParaRPr>
          </a:p>
          <a:p>
            <a:r>
              <a:rPr lang="en-US" sz="2800" b="1" smtClean="0">
                <a:cs typeface="Times New Roman" pitchFamily="18" charset="0"/>
              </a:rPr>
              <a:t>Thus the four terms that form a 2 </a:t>
            </a:r>
            <a:r>
              <a:rPr lang="en-US" b="1" smtClean="0">
                <a:cs typeface="Times New Roman" pitchFamily="18" charset="0"/>
              </a:rPr>
              <a:t>×</a:t>
            </a:r>
            <a:r>
              <a:rPr lang="en-US" sz="2800" b="1" smtClean="0">
                <a:cs typeface="Times New Roman" pitchFamily="18" charset="0"/>
              </a:rPr>
              <a:t> 2 cell correspond to the term "y". </a:t>
            </a:r>
            <a:r>
              <a:rPr lang="en-US" sz="2800" smtClean="0"/>
              <a:t> </a:t>
            </a:r>
          </a:p>
        </p:txBody>
      </p:sp>
      <p:grpSp>
        <p:nvGrpSpPr>
          <p:cNvPr id="14342" name="Group 4"/>
          <p:cNvGrpSpPr>
            <a:grpSpLocks/>
          </p:cNvGrpSpPr>
          <p:nvPr/>
        </p:nvGrpSpPr>
        <p:grpSpPr bwMode="auto">
          <a:xfrm>
            <a:off x="3184525" y="4995863"/>
            <a:ext cx="587375" cy="584200"/>
            <a:chOff x="2006" y="3147"/>
            <a:chExt cx="370" cy="368"/>
          </a:xfrm>
        </p:grpSpPr>
        <p:sp>
          <p:nvSpPr>
            <p:cNvPr id="14410" name="Rectangle 5"/>
            <p:cNvSpPr>
              <a:spLocks noChangeArrowheads="1"/>
            </p:cNvSpPr>
            <p:nvPr/>
          </p:nvSpPr>
          <p:spPr bwMode="auto">
            <a:xfrm>
              <a:off x="2236" y="3179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11" name="Rectangle 6"/>
            <p:cNvSpPr>
              <a:spLocks noChangeArrowheads="1"/>
            </p:cNvSpPr>
            <p:nvPr/>
          </p:nvSpPr>
          <p:spPr bwMode="auto">
            <a:xfrm>
              <a:off x="2006" y="3147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3184525" y="4554538"/>
            <a:ext cx="1657350" cy="584200"/>
            <a:chOff x="2006" y="2869"/>
            <a:chExt cx="1044" cy="368"/>
          </a:xfrm>
        </p:grpSpPr>
        <p:sp>
          <p:nvSpPr>
            <p:cNvPr id="14404" name="Rectangle 8"/>
            <p:cNvSpPr>
              <a:spLocks noChangeArrowheads="1"/>
            </p:cNvSpPr>
            <p:nvPr/>
          </p:nvSpPr>
          <p:spPr bwMode="auto">
            <a:xfrm>
              <a:off x="2926" y="2901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5" name="Rectangle 9"/>
            <p:cNvSpPr>
              <a:spLocks noChangeArrowheads="1"/>
            </p:cNvSpPr>
            <p:nvPr/>
          </p:nvSpPr>
          <p:spPr bwMode="auto">
            <a:xfrm>
              <a:off x="2769" y="2901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6" name="Rectangle 10"/>
            <p:cNvSpPr>
              <a:spLocks noChangeArrowheads="1"/>
            </p:cNvSpPr>
            <p:nvPr/>
          </p:nvSpPr>
          <p:spPr bwMode="auto">
            <a:xfrm>
              <a:off x="2236" y="2901"/>
              <a:ext cx="26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yz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7" name="Rectangle 11"/>
            <p:cNvSpPr>
              <a:spLocks noChangeArrowheads="1"/>
            </p:cNvSpPr>
            <p:nvPr/>
          </p:nvSpPr>
          <p:spPr bwMode="auto">
            <a:xfrm>
              <a:off x="2554" y="2869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8" name="Rectangle 12"/>
            <p:cNvSpPr>
              <a:spLocks noChangeArrowheads="1"/>
            </p:cNvSpPr>
            <p:nvPr/>
          </p:nvSpPr>
          <p:spPr bwMode="auto">
            <a:xfrm>
              <a:off x="2006" y="2869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9" name="Line 13"/>
            <p:cNvSpPr>
              <a:spLocks noChangeShapeType="1"/>
            </p:cNvSpPr>
            <p:nvPr/>
          </p:nvSpPr>
          <p:spPr bwMode="auto">
            <a:xfrm>
              <a:off x="2920" y="2992"/>
              <a:ext cx="11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344" name="Group 14"/>
          <p:cNvGrpSpPr>
            <a:grpSpLocks/>
          </p:cNvGrpSpPr>
          <p:nvPr/>
        </p:nvGrpSpPr>
        <p:grpSpPr bwMode="auto">
          <a:xfrm>
            <a:off x="1527175" y="4079875"/>
            <a:ext cx="6456363" cy="584200"/>
            <a:chOff x="962" y="2570"/>
            <a:chExt cx="4067" cy="368"/>
          </a:xfrm>
        </p:grpSpPr>
        <p:sp>
          <p:nvSpPr>
            <p:cNvPr id="14376" name="Line 15"/>
            <p:cNvSpPr>
              <a:spLocks noChangeShapeType="1"/>
            </p:cNvSpPr>
            <p:nvPr/>
          </p:nvSpPr>
          <p:spPr bwMode="auto">
            <a:xfrm>
              <a:off x="2282" y="2666"/>
              <a:ext cx="12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Line 16"/>
            <p:cNvSpPr>
              <a:spLocks noChangeShapeType="1"/>
            </p:cNvSpPr>
            <p:nvPr/>
          </p:nvSpPr>
          <p:spPr bwMode="auto">
            <a:xfrm>
              <a:off x="3789" y="2666"/>
              <a:ext cx="12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17"/>
            <p:cNvSpPr>
              <a:spLocks noChangeShapeType="1"/>
            </p:cNvSpPr>
            <p:nvPr/>
          </p:nvSpPr>
          <p:spPr bwMode="auto">
            <a:xfrm>
              <a:off x="4155" y="2666"/>
              <a:ext cx="11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18"/>
            <p:cNvSpPr>
              <a:spLocks noChangeShapeType="1"/>
            </p:cNvSpPr>
            <p:nvPr/>
          </p:nvSpPr>
          <p:spPr bwMode="auto">
            <a:xfrm>
              <a:off x="4909" y="2666"/>
              <a:ext cx="11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Rectangle 19"/>
            <p:cNvSpPr>
              <a:spLocks noChangeArrowheads="1"/>
            </p:cNvSpPr>
            <p:nvPr/>
          </p:nvSpPr>
          <p:spPr bwMode="auto">
            <a:xfrm>
              <a:off x="4905" y="260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z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4381" name="Rectangle 20"/>
            <p:cNvSpPr>
              <a:spLocks noChangeArrowheads="1"/>
            </p:cNvSpPr>
            <p:nvPr/>
          </p:nvSpPr>
          <p:spPr bwMode="auto">
            <a:xfrm>
              <a:off x="4720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y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4382" name="Rectangle 21"/>
            <p:cNvSpPr>
              <a:spLocks noChangeArrowheads="1"/>
            </p:cNvSpPr>
            <p:nvPr/>
          </p:nvSpPr>
          <p:spPr bwMode="auto">
            <a:xfrm>
              <a:off x="4536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83" name="Rectangle 22"/>
            <p:cNvSpPr>
              <a:spLocks noChangeArrowheads="1"/>
            </p:cNvSpPr>
            <p:nvPr/>
          </p:nvSpPr>
          <p:spPr bwMode="auto">
            <a:xfrm>
              <a:off x="4152" y="260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z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4384" name="Rectangle 23"/>
            <p:cNvSpPr>
              <a:spLocks noChangeArrowheads="1"/>
            </p:cNvSpPr>
            <p:nvPr/>
          </p:nvSpPr>
          <p:spPr bwMode="auto">
            <a:xfrm>
              <a:off x="3967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y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4385" name="Rectangle 24"/>
            <p:cNvSpPr>
              <a:spLocks noChangeArrowheads="1"/>
            </p:cNvSpPr>
            <p:nvPr/>
          </p:nvSpPr>
          <p:spPr bwMode="auto">
            <a:xfrm>
              <a:off x="3782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86" name="Rectangle 25"/>
            <p:cNvSpPr>
              <a:spLocks noChangeArrowheads="1"/>
            </p:cNvSpPr>
            <p:nvPr/>
          </p:nvSpPr>
          <p:spPr bwMode="auto">
            <a:xfrm>
              <a:off x="3398" y="260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z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4387" name="Rectangle 26"/>
            <p:cNvSpPr>
              <a:spLocks noChangeArrowheads="1"/>
            </p:cNvSpPr>
            <p:nvPr/>
          </p:nvSpPr>
          <p:spPr bwMode="auto">
            <a:xfrm>
              <a:off x="3213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y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4388" name="Rectangle 27"/>
            <p:cNvSpPr>
              <a:spLocks noChangeArrowheads="1"/>
            </p:cNvSpPr>
            <p:nvPr/>
          </p:nvSpPr>
          <p:spPr bwMode="auto">
            <a:xfrm>
              <a:off x="3029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89" name="Rectangle 28"/>
            <p:cNvSpPr>
              <a:spLocks noChangeArrowheads="1"/>
            </p:cNvSpPr>
            <p:nvPr/>
          </p:nvSpPr>
          <p:spPr bwMode="auto">
            <a:xfrm>
              <a:off x="2645" y="260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z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4390" name="Rectangle 29"/>
            <p:cNvSpPr>
              <a:spLocks noChangeArrowheads="1"/>
            </p:cNvSpPr>
            <p:nvPr/>
          </p:nvSpPr>
          <p:spPr bwMode="auto">
            <a:xfrm>
              <a:off x="2460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y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4391" name="Rectangle 30"/>
            <p:cNvSpPr>
              <a:spLocks noChangeArrowheads="1"/>
            </p:cNvSpPr>
            <p:nvPr/>
          </p:nvSpPr>
          <p:spPr bwMode="auto">
            <a:xfrm>
              <a:off x="2275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2" name="Rectangle 31"/>
            <p:cNvSpPr>
              <a:spLocks noChangeArrowheads="1"/>
            </p:cNvSpPr>
            <p:nvPr/>
          </p:nvSpPr>
          <p:spPr bwMode="auto">
            <a:xfrm>
              <a:off x="1893" y="2602"/>
              <a:ext cx="9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)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3" name="Rectangle 32"/>
            <p:cNvSpPr>
              <a:spLocks noChangeArrowheads="1"/>
            </p:cNvSpPr>
            <p:nvPr/>
          </p:nvSpPr>
          <p:spPr bwMode="auto">
            <a:xfrm>
              <a:off x="1756" y="260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4" name="Rectangle 33"/>
            <p:cNvSpPr>
              <a:spLocks noChangeArrowheads="1"/>
            </p:cNvSpPr>
            <p:nvPr/>
          </p:nvSpPr>
          <p:spPr bwMode="auto">
            <a:xfrm>
              <a:off x="1648" y="2602"/>
              <a:ext cx="7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5" name="Rectangle 34"/>
            <p:cNvSpPr>
              <a:spLocks noChangeArrowheads="1"/>
            </p:cNvSpPr>
            <p:nvPr/>
          </p:nvSpPr>
          <p:spPr bwMode="auto">
            <a:xfrm>
              <a:off x="1497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6" name="Rectangle 35"/>
            <p:cNvSpPr>
              <a:spLocks noChangeArrowheads="1"/>
            </p:cNvSpPr>
            <p:nvPr/>
          </p:nvSpPr>
          <p:spPr bwMode="auto">
            <a:xfrm>
              <a:off x="1385" y="2602"/>
              <a:ext cx="7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7" name="Rectangle 36"/>
            <p:cNvSpPr>
              <a:spLocks noChangeArrowheads="1"/>
            </p:cNvSpPr>
            <p:nvPr/>
          </p:nvSpPr>
          <p:spPr bwMode="auto">
            <a:xfrm>
              <a:off x="1239" y="260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8" name="Rectangle 37"/>
            <p:cNvSpPr>
              <a:spLocks noChangeArrowheads="1"/>
            </p:cNvSpPr>
            <p:nvPr/>
          </p:nvSpPr>
          <p:spPr bwMode="auto">
            <a:xfrm>
              <a:off x="1133" y="2602"/>
              <a:ext cx="9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(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399" name="Rectangle 38"/>
            <p:cNvSpPr>
              <a:spLocks noChangeArrowheads="1"/>
            </p:cNvSpPr>
            <p:nvPr/>
          </p:nvSpPr>
          <p:spPr bwMode="auto">
            <a:xfrm>
              <a:off x="962" y="2602"/>
              <a:ext cx="17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F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0" name="Rectangle 39"/>
            <p:cNvSpPr>
              <a:spLocks noChangeArrowheads="1"/>
            </p:cNvSpPr>
            <p:nvPr/>
          </p:nvSpPr>
          <p:spPr bwMode="auto">
            <a:xfrm>
              <a:off x="4328" y="257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1" name="Rectangle 40"/>
            <p:cNvSpPr>
              <a:spLocks noChangeArrowheads="1"/>
            </p:cNvSpPr>
            <p:nvPr/>
          </p:nvSpPr>
          <p:spPr bwMode="auto">
            <a:xfrm>
              <a:off x="3575" y="257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2" name="Rectangle 41"/>
            <p:cNvSpPr>
              <a:spLocks noChangeArrowheads="1"/>
            </p:cNvSpPr>
            <p:nvPr/>
          </p:nvSpPr>
          <p:spPr bwMode="auto">
            <a:xfrm>
              <a:off x="2821" y="257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4403" name="Rectangle 42"/>
            <p:cNvSpPr>
              <a:spLocks noChangeArrowheads="1"/>
            </p:cNvSpPr>
            <p:nvPr/>
          </p:nvSpPr>
          <p:spPr bwMode="auto">
            <a:xfrm>
              <a:off x="2053" y="257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14345" name="Group 43"/>
          <p:cNvGrpSpPr>
            <a:grpSpLocks/>
          </p:cNvGrpSpPr>
          <p:nvPr/>
        </p:nvGrpSpPr>
        <p:grpSpPr bwMode="auto">
          <a:xfrm>
            <a:off x="4903788" y="1176338"/>
            <a:ext cx="2878137" cy="2195512"/>
            <a:chOff x="3089" y="786"/>
            <a:chExt cx="1813" cy="1383"/>
          </a:xfrm>
        </p:grpSpPr>
        <p:sp>
          <p:nvSpPr>
            <p:cNvPr id="14353" name="Line 44"/>
            <p:cNvSpPr>
              <a:spLocks noChangeShapeType="1"/>
            </p:cNvSpPr>
            <p:nvPr/>
          </p:nvSpPr>
          <p:spPr bwMode="auto">
            <a:xfrm flipV="1">
              <a:off x="3349" y="1164"/>
              <a:ext cx="1553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4" name="Line 45"/>
            <p:cNvSpPr>
              <a:spLocks noChangeShapeType="1"/>
            </p:cNvSpPr>
            <p:nvPr/>
          </p:nvSpPr>
          <p:spPr bwMode="auto">
            <a:xfrm>
              <a:off x="3350" y="1169"/>
              <a:ext cx="1" cy="6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5" name="Line 46"/>
            <p:cNvSpPr>
              <a:spLocks noChangeShapeType="1"/>
            </p:cNvSpPr>
            <p:nvPr/>
          </p:nvSpPr>
          <p:spPr bwMode="auto">
            <a:xfrm flipH="1">
              <a:off x="3742" y="1164"/>
              <a:ext cx="1" cy="98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6" name="Line 47"/>
            <p:cNvSpPr>
              <a:spLocks noChangeShapeType="1"/>
            </p:cNvSpPr>
            <p:nvPr/>
          </p:nvSpPr>
          <p:spPr bwMode="auto">
            <a:xfrm flipH="1">
              <a:off x="4126" y="833"/>
              <a:ext cx="1" cy="99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7" name="Line 48"/>
            <p:cNvSpPr>
              <a:spLocks noChangeShapeType="1"/>
            </p:cNvSpPr>
            <p:nvPr/>
          </p:nvSpPr>
          <p:spPr bwMode="auto">
            <a:xfrm flipH="1">
              <a:off x="4508" y="1162"/>
              <a:ext cx="1" cy="100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8" name="Line 49"/>
            <p:cNvSpPr>
              <a:spLocks noChangeShapeType="1"/>
            </p:cNvSpPr>
            <p:nvPr/>
          </p:nvSpPr>
          <p:spPr bwMode="auto">
            <a:xfrm>
              <a:off x="4899" y="1165"/>
              <a:ext cx="0" cy="66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9" name="Line 50"/>
            <p:cNvSpPr>
              <a:spLocks noChangeShapeType="1"/>
            </p:cNvSpPr>
            <p:nvPr/>
          </p:nvSpPr>
          <p:spPr bwMode="auto">
            <a:xfrm flipV="1">
              <a:off x="3093" y="1493"/>
              <a:ext cx="1807" cy="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0" name="Line 51"/>
            <p:cNvSpPr>
              <a:spLocks noChangeShapeType="1"/>
            </p:cNvSpPr>
            <p:nvPr/>
          </p:nvSpPr>
          <p:spPr bwMode="auto">
            <a:xfrm flipV="1">
              <a:off x="3353" y="1827"/>
              <a:ext cx="1548" cy="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1" name="Text Box 52"/>
            <p:cNvSpPr txBox="1">
              <a:spLocks noChangeArrowheads="1"/>
            </p:cNvSpPr>
            <p:nvPr/>
          </p:nvSpPr>
          <p:spPr bwMode="auto">
            <a:xfrm>
              <a:off x="3089" y="1434"/>
              <a:ext cx="24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14362" name="Text Box 53"/>
            <p:cNvSpPr txBox="1">
              <a:spLocks noChangeArrowheads="1"/>
            </p:cNvSpPr>
            <p:nvPr/>
          </p:nvSpPr>
          <p:spPr bwMode="auto">
            <a:xfrm>
              <a:off x="4380" y="786"/>
              <a:ext cx="24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4363" name="Text Box 54"/>
            <p:cNvSpPr txBox="1">
              <a:spLocks noChangeArrowheads="1"/>
            </p:cNvSpPr>
            <p:nvPr/>
          </p:nvSpPr>
          <p:spPr bwMode="auto">
            <a:xfrm>
              <a:off x="3742" y="117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64" name="Text Box 55"/>
            <p:cNvSpPr txBox="1">
              <a:spLocks noChangeArrowheads="1"/>
            </p:cNvSpPr>
            <p:nvPr/>
          </p:nvSpPr>
          <p:spPr bwMode="auto">
            <a:xfrm>
              <a:off x="3353" y="116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4365" name="Text Box 56"/>
            <p:cNvSpPr txBox="1">
              <a:spLocks noChangeArrowheads="1"/>
            </p:cNvSpPr>
            <p:nvPr/>
          </p:nvSpPr>
          <p:spPr bwMode="auto">
            <a:xfrm>
              <a:off x="4506" y="1166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4366" name="Text Box 57"/>
            <p:cNvSpPr txBox="1">
              <a:spLocks noChangeArrowheads="1"/>
            </p:cNvSpPr>
            <p:nvPr/>
          </p:nvSpPr>
          <p:spPr bwMode="auto">
            <a:xfrm>
              <a:off x="3344" y="149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4367" name="Text Box 58"/>
            <p:cNvSpPr txBox="1">
              <a:spLocks noChangeArrowheads="1"/>
            </p:cNvSpPr>
            <p:nvPr/>
          </p:nvSpPr>
          <p:spPr bwMode="auto">
            <a:xfrm>
              <a:off x="4122" y="1162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4368" name="Text Box 59"/>
            <p:cNvSpPr txBox="1">
              <a:spLocks noChangeArrowheads="1"/>
            </p:cNvSpPr>
            <p:nvPr/>
          </p:nvSpPr>
          <p:spPr bwMode="auto">
            <a:xfrm>
              <a:off x="3748" y="1498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4369" name="Text Box 60"/>
            <p:cNvSpPr txBox="1">
              <a:spLocks noChangeArrowheads="1"/>
            </p:cNvSpPr>
            <p:nvPr/>
          </p:nvSpPr>
          <p:spPr bwMode="auto">
            <a:xfrm>
              <a:off x="4511" y="1497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4370" name="Text Box 61"/>
            <p:cNvSpPr txBox="1">
              <a:spLocks noChangeArrowheads="1"/>
            </p:cNvSpPr>
            <p:nvPr/>
          </p:nvSpPr>
          <p:spPr bwMode="auto">
            <a:xfrm>
              <a:off x="4136" y="1493"/>
              <a:ext cx="25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1800" b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4371" name="Text Box 62"/>
            <p:cNvSpPr txBox="1">
              <a:spLocks noChangeArrowheads="1"/>
            </p:cNvSpPr>
            <p:nvPr/>
          </p:nvSpPr>
          <p:spPr bwMode="auto">
            <a:xfrm>
              <a:off x="4215" y="1507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72" name="Text Box 63"/>
            <p:cNvSpPr txBox="1">
              <a:spLocks noChangeArrowheads="1"/>
            </p:cNvSpPr>
            <p:nvPr/>
          </p:nvSpPr>
          <p:spPr bwMode="auto">
            <a:xfrm>
              <a:off x="4590" y="1507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73" name="Text Box 64"/>
            <p:cNvSpPr txBox="1">
              <a:spLocks noChangeArrowheads="1"/>
            </p:cNvSpPr>
            <p:nvPr/>
          </p:nvSpPr>
          <p:spPr bwMode="auto">
            <a:xfrm>
              <a:off x="4580" y="1171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74" name="Text Box 65"/>
            <p:cNvSpPr txBox="1">
              <a:spLocks noChangeArrowheads="1"/>
            </p:cNvSpPr>
            <p:nvPr/>
          </p:nvSpPr>
          <p:spPr bwMode="auto">
            <a:xfrm>
              <a:off x="4206" y="1172"/>
              <a:ext cx="2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75" name="Text Box 66"/>
            <p:cNvSpPr txBox="1">
              <a:spLocks noChangeArrowheads="1"/>
            </p:cNvSpPr>
            <p:nvPr/>
          </p:nvSpPr>
          <p:spPr bwMode="auto">
            <a:xfrm>
              <a:off x="4012" y="1766"/>
              <a:ext cx="22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200">
                  <a:solidFill>
                    <a:schemeClr val="tx1"/>
                  </a:solidFill>
                </a:rPr>
                <a:t>z</a:t>
              </a:r>
            </a:p>
          </p:txBody>
        </p:sp>
      </p:grpSp>
      <p:graphicFrame>
        <p:nvGraphicFramePr>
          <p:cNvPr id="14338" name="Object 67"/>
          <p:cNvGraphicFramePr>
            <a:graphicFrameLocks noChangeAspect="1"/>
          </p:cNvGraphicFramePr>
          <p:nvPr/>
        </p:nvGraphicFramePr>
        <p:xfrm>
          <a:off x="3586163" y="1401763"/>
          <a:ext cx="2400300" cy="368300"/>
        </p:xfrm>
        <a:graphic>
          <a:graphicData uri="http://schemas.openxmlformats.org/presentationml/2006/ole">
            <p:oleObj spid="_x0000_s14338" name="Equation" r:id="rId3" imgW="2400120" imgH="368280" progId="Equation.3">
              <p:embed/>
            </p:oleObj>
          </a:graphicData>
        </a:graphic>
      </p:graphicFrame>
      <p:sp>
        <p:nvSpPr>
          <p:cNvPr id="14346" name="Line 68"/>
          <p:cNvSpPr>
            <a:spLocks noChangeShapeType="1"/>
          </p:cNvSpPr>
          <p:nvPr/>
        </p:nvSpPr>
        <p:spPr bwMode="auto">
          <a:xfrm flipV="1">
            <a:off x="4108450" y="2152650"/>
            <a:ext cx="2570163" cy="20605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7" name="Line 69"/>
          <p:cNvSpPr>
            <a:spLocks noChangeShapeType="1"/>
          </p:cNvSpPr>
          <p:nvPr/>
        </p:nvSpPr>
        <p:spPr bwMode="auto">
          <a:xfrm flipV="1">
            <a:off x="5175250" y="2606675"/>
            <a:ext cx="1528763" cy="15748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8" name="Line 70"/>
          <p:cNvSpPr>
            <a:spLocks noChangeShapeType="1"/>
          </p:cNvSpPr>
          <p:nvPr/>
        </p:nvSpPr>
        <p:spPr bwMode="auto">
          <a:xfrm flipH="1">
            <a:off x="6457950" y="2163763"/>
            <a:ext cx="868363" cy="19796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9" name="Line 71"/>
          <p:cNvSpPr>
            <a:spLocks noChangeShapeType="1"/>
          </p:cNvSpPr>
          <p:nvPr/>
        </p:nvSpPr>
        <p:spPr bwMode="auto">
          <a:xfrm flipV="1">
            <a:off x="7550150" y="2584450"/>
            <a:ext cx="11113" cy="16446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50" name="Rectangle 72"/>
          <p:cNvSpPr>
            <a:spLocks noChangeArrowheads="1"/>
          </p:cNvSpPr>
          <p:nvPr/>
        </p:nvSpPr>
        <p:spPr bwMode="auto">
          <a:xfrm>
            <a:off x="6586538" y="1804988"/>
            <a:ext cx="1133475" cy="984250"/>
          </a:xfrm>
          <a:prstGeom prst="rect">
            <a:avLst/>
          </a:prstGeom>
          <a:solidFill>
            <a:srgbClr val="FFFF00">
              <a:alpha val="32156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AutoShape 73"/>
          <p:cNvSpPr>
            <a:spLocks noChangeArrowheads="1"/>
          </p:cNvSpPr>
          <p:nvPr/>
        </p:nvSpPr>
        <p:spPr bwMode="auto">
          <a:xfrm>
            <a:off x="6851650" y="960438"/>
            <a:ext cx="671513" cy="417512"/>
          </a:xfrm>
          <a:prstGeom prst="leftRightArrow">
            <a:avLst>
              <a:gd name="adj1" fmla="val 50000"/>
              <a:gd name="adj2" fmla="val 32167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52" name="AutoShape 74"/>
          <p:cNvSpPr>
            <a:spLocks noChangeArrowheads="1"/>
          </p:cNvSpPr>
          <p:nvPr/>
        </p:nvSpPr>
        <p:spPr bwMode="auto">
          <a:xfrm>
            <a:off x="7962900" y="1931988"/>
            <a:ext cx="439738" cy="684212"/>
          </a:xfrm>
          <a:prstGeom prst="upDownArrow">
            <a:avLst>
              <a:gd name="adj1" fmla="val 50000"/>
              <a:gd name="adj2" fmla="val 31119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E00165B2-2568-46C6-B331-1F2C42737984}" type="slidenum">
              <a:rPr lang="en-US"/>
              <a:pPr/>
              <a:t>81</a:t>
            </a:fld>
            <a:endParaRPr lang="en-US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323850"/>
            <a:ext cx="7772400" cy="731838"/>
          </a:xfrm>
        </p:spPr>
        <p:txBody>
          <a:bodyPr/>
          <a:lstStyle/>
          <a:p>
            <a:r>
              <a:rPr lang="en-US" sz="2800" b="0" smtClean="0"/>
              <a:t>Rules for combining cells to larger rectangles</a:t>
            </a:r>
          </a:p>
        </p:txBody>
      </p:sp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9888" y="3159125"/>
            <a:ext cx="3694112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9" name="AutoShape 5"/>
          <p:cNvSpPr>
            <a:spLocks noChangeArrowheads="1"/>
          </p:cNvSpPr>
          <p:nvPr/>
        </p:nvSpPr>
        <p:spPr bwMode="auto">
          <a:xfrm>
            <a:off x="6781800" y="2463800"/>
            <a:ext cx="671513" cy="417513"/>
          </a:xfrm>
          <a:prstGeom prst="leftRightArrow">
            <a:avLst>
              <a:gd name="adj1" fmla="val 50000"/>
              <a:gd name="adj2" fmla="val 32167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0" name="AutoShape 6"/>
          <p:cNvSpPr>
            <a:spLocks noChangeArrowheads="1"/>
          </p:cNvSpPr>
          <p:nvPr/>
        </p:nvSpPr>
        <p:spPr bwMode="auto">
          <a:xfrm>
            <a:off x="7626350" y="2406650"/>
            <a:ext cx="439738" cy="684213"/>
          </a:xfrm>
          <a:prstGeom prst="upDownArrow">
            <a:avLst>
              <a:gd name="adj1" fmla="val 50000"/>
              <a:gd name="adj2" fmla="val 31119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6308725" y="2057400"/>
            <a:ext cx="23558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Pair-wise adjacency</a:t>
            </a:r>
          </a:p>
        </p:txBody>
      </p:sp>
      <p:sp>
        <p:nvSpPr>
          <p:cNvPr id="93192" name="AutoShape 8"/>
          <p:cNvSpPr>
            <a:spLocks noChangeArrowheads="1"/>
          </p:cNvSpPr>
          <p:nvPr/>
        </p:nvSpPr>
        <p:spPr bwMode="auto">
          <a:xfrm rot="2037319">
            <a:off x="5011738" y="6173788"/>
            <a:ext cx="439737" cy="684212"/>
          </a:xfrm>
          <a:prstGeom prst="upDownArrow">
            <a:avLst>
              <a:gd name="adj1" fmla="val 50000"/>
              <a:gd name="adj2" fmla="val 31119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31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2063"/>
            <a:ext cx="6334125" cy="55959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Combine only “pair-wise adjacent” cells</a:t>
            </a: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Combine cells only up to a rectangle/square with </a:t>
            </a:r>
            <a:r>
              <a:rPr lang="en-US" sz="2400" b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a size that is        a power of 2 cells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For 3 variables, this means: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baseline="3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= 1 cell (3 literals)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baseline="30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= 2 cells (2 literals)</a:t>
            </a:r>
          </a:p>
          <a:p>
            <a:pPr lvl="1">
              <a:lnSpc>
                <a:spcPct val="90000"/>
              </a:lnSpc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= 4 cells (1 literal)</a:t>
            </a:r>
          </a:p>
          <a:p>
            <a:pPr>
              <a:lnSpc>
                <a:spcPct val="90000"/>
              </a:lnSpc>
            </a:pPr>
            <a:r>
              <a:rPr lang="en-US" sz="24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Check: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Result of combination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should give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only a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single product term</a:t>
            </a:r>
            <a:endParaRPr lang="en-US" sz="2400" b="1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A grouping can include cells that are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 directly adjacent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, but are related together through pair-wise adjacency, e.g. cells 1 (00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) and 4 (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)  </a:t>
            </a:r>
          </a:p>
        </p:txBody>
      </p:sp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0ADD76A5-4DEA-4D3E-A5A2-B10231F9FB49}" type="slidenum">
              <a:rPr lang="en-US"/>
              <a:pPr/>
              <a:t>82</a:t>
            </a:fld>
            <a:endParaRPr lang="en-US"/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title"/>
          </p:nvPr>
        </p:nvSpPr>
        <p:spPr>
          <a:xfrm>
            <a:off x="565150" y="496888"/>
            <a:ext cx="7772400" cy="650875"/>
          </a:xfrm>
        </p:spPr>
        <p:txBody>
          <a:bodyPr/>
          <a:lstStyle/>
          <a:p>
            <a:r>
              <a:rPr lang="en-US" b="0" smtClean="0"/>
              <a:t>Three-literal Maps</a:t>
            </a:r>
          </a:p>
        </p:txBody>
      </p:sp>
      <p:sp>
        <p:nvSpPr>
          <p:cNvPr id="1536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98450" y="1314450"/>
            <a:ext cx="8845550" cy="5027613"/>
          </a:xfrm>
        </p:spPr>
        <p:txBody>
          <a:bodyPr/>
          <a:lstStyle/>
          <a:p>
            <a:r>
              <a:rPr lang="en-US" b="1" smtClean="0"/>
              <a:t>Topological warps of 3-literal                            K-maps that show </a:t>
            </a:r>
            <a:r>
              <a:rPr lang="en-US" b="1" i="1" smtClean="0"/>
              <a:t>all</a:t>
            </a:r>
            <a:r>
              <a:rPr lang="en-US" b="1" smtClean="0"/>
              <a:t> adjacencies:</a:t>
            </a:r>
          </a:p>
          <a:p>
            <a:pPr lvl="1">
              <a:buClr>
                <a:schemeClr val="tx1"/>
              </a:buClr>
              <a:buFont typeface="Wingdings" pitchFamily="2" charset="2"/>
              <a:buChar char="§"/>
            </a:pPr>
            <a:r>
              <a:rPr lang="en-US" b="1" smtClean="0"/>
              <a:t>Venn Diagram            </a:t>
            </a:r>
            <a:r>
              <a:rPr lang="en-US" sz="1800" b="1" baseline="24000" smtClean="0">
                <a:sym typeface="Wingdings 2" pitchFamily="18" charset="2"/>
              </a:rPr>
              <a:t></a:t>
            </a:r>
            <a:r>
              <a:rPr lang="en-US" sz="1800" b="1" baseline="32000" smtClean="0">
                <a:sym typeface="Wingdings 2" pitchFamily="18" charset="2"/>
              </a:rPr>
              <a:t>   </a:t>
            </a:r>
            <a:r>
              <a:rPr lang="en-US" b="1" smtClean="0">
                <a:sym typeface="Wingdings 2" pitchFamily="18" charset="2"/>
              </a:rPr>
              <a:t>Cylinder       </a:t>
            </a:r>
            <a:r>
              <a:rPr lang="en-US" sz="1800" b="1" baseline="24000" smtClean="0">
                <a:sym typeface="Wingdings 2" pitchFamily="18" charset="2"/>
              </a:rPr>
              <a:t></a:t>
            </a:r>
            <a:r>
              <a:rPr lang="en-US" sz="1800" b="1" baseline="32000" smtClean="0">
                <a:sym typeface="Wingdings 2" pitchFamily="18" charset="2"/>
              </a:rPr>
              <a:t>   </a:t>
            </a:r>
            <a:r>
              <a:rPr lang="en-US" b="1" smtClean="0">
                <a:sym typeface="Wingdings 2" pitchFamily="18" charset="2"/>
              </a:rPr>
              <a:t>2-D K-Map</a:t>
            </a:r>
          </a:p>
        </p:txBody>
      </p:sp>
      <p:graphicFrame>
        <p:nvGraphicFramePr>
          <p:cNvPr id="15362" name="Rectangle 2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5362" name="Artwork" r:id="rId3" imgW="0" imgH="0" progId="">
              <p:embed/>
            </p:oleObj>
          </a:graphicData>
        </a:graphic>
      </p:graphicFrame>
      <p:graphicFrame>
        <p:nvGraphicFramePr>
          <p:cNvPr id="15363" name="Object 27"/>
          <p:cNvGraphicFramePr>
            <a:graphicFrameLocks noChangeAspect="1"/>
          </p:cNvGraphicFramePr>
          <p:nvPr/>
        </p:nvGraphicFramePr>
        <p:xfrm>
          <a:off x="3779838" y="3076575"/>
          <a:ext cx="2286000" cy="2941638"/>
        </p:xfrm>
        <a:graphic>
          <a:graphicData uri="http://schemas.openxmlformats.org/presentationml/2006/ole">
            <p:oleObj spid="_x0000_s15363" name="Artwork" r:id="rId4" imgW="2072381" imgH="2940952" progId="">
              <p:embed/>
            </p:oleObj>
          </a:graphicData>
        </a:graphic>
      </p:graphicFrame>
      <p:sp>
        <p:nvSpPr>
          <p:cNvPr id="15367" name="Rectangle 2"/>
          <p:cNvSpPr>
            <a:spLocks noChangeArrowheads="1"/>
          </p:cNvSpPr>
          <p:nvPr/>
        </p:nvSpPr>
        <p:spPr bwMode="auto">
          <a:xfrm>
            <a:off x="227013" y="3136900"/>
            <a:ext cx="3352800" cy="2286000"/>
          </a:xfrm>
          <a:prstGeom prst="rect">
            <a:avLst/>
          </a:prstGeom>
          <a:solidFill>
            <a:srgbClr val="A3A3A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sz="2000">
              <a:solidFill>
                <a:schemeClr val="bg1"/>
              </a:solidFill>
            </a:endParaRPr>
          </a:p>
        </p:txBody>
      </p:sp>
      <p:grpSp>
        <p:nvGrpSpPr>
          <p:cNvPr id="15368" name="Group 5"/>
          <p:cNvGrpSpPr>
            <a:grpSpLocks/>
          </p:cNvGrpSpPr>
          <p:nvPr/>
        </p:nvGrpSpPr>
        <p:grpSpPr bwMode="auto">
          <a:xfrm>
            <a:off x="912813" y="3898900"/>
            <a:ext cx="1219200" cy="1143000"/>
            <a:chOff x="528" y="2736"/>
            <a:chExt cx="768" cy="720"/>
          </a:xfrm>
        </p:grpSpPr>
        <p:sp>
          <p:nvSpPr>
            <p:cNvPr id="15390" name="Oval 6"/>
            <p:cNvSpPr>
              <a:spLocks noChangeArrowheads="1"/>
            </p:cNvSpPr>
            <p:nvPr/>
          </p:nvSpPr>
          <p:spPr bwMode="auto">
            <a:xfrm>
              <a:off x="528" y="2736"/>
              <a:ext cx="768" cy="720"/>
            </a:xfrm>
            <a:prstGeom prst="ellipse">
              <a:avLst/>
            </a:prstGeom>
            <a:solidFill>
              <a:srgbClr val="FF8787">
                <a:alpha val="50195"/>
              </a:srgbClr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391" name="Group 7"/>
            <p:cNvGrpSpPr>
              <a:grpSpLocks/>
            </p:cNvGrpSpPr>
            <p:nvPr/>
          </p:nvGrpSpPr>
          <p:grpSpPr bwMode="auto">
            <a:xfrm>
              <a:off x="528" y="2736"/>
              <a:ext cx="768" cy="720"/>
              <a:chOff x="1152" y="2400"/>
              <a:chExt cx="768" cy="720"/>
            </a:xfrm>
          </p:grpSpPr>
          <p:sp>
            <p:nvSpPr>
              <p:cNvPr id="15392" name="Text Box 8"/>
              <p:cNvSpPr txBox="1">
                <a:spLocks noChangeArrowheads="1"/>
              </p:cNvSpPr>
              <p:nvPr/>
            </p:nvSpPr>
            <p:spPr bwMode="auto">
              <a:xfrm>
                <a:off x="1248" y="2688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Y</a:t>
                </a:r>
              </a:p>
            </p:txBody>
          </p:sp>
          <p:sp>
            <p:nvSpPr>
              <p:cNvPr id="15393" name="Oval 9"/>
              <p:cNvSpPr>
                <a:spLocks noChangeArrowheads="1"/>
              </p:cNvSpPr>
              <p:nvPr/>
            </p:nvSpPr>
            <p:spPr bwMode="auto">
              <a:xfrm>
                <a:off x="1152" y="2400"/>
                <a:ext cx="768" cy="72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5369" name="Group 10"/>
          <p:cNvGrpSpPr>
            <a:grpSpLocks/>
          </p:cNvGrpSpPr>
          <p:nvPr/>
        </p:nvGrpSpPr>
        <p:grpSpPr bwMode="auto">
          <a:xfrm>
            <a:off x="1674813" y="3898900"/>
            <a:ext cx="1219200" cy="1143000"/>
            <a:chOff x="2448" y="2496"/>
            <a:chExt cx="768" cy="720"/>
          </a:xfrm>
        </p:grpSpPr>
        <p:sp>
          <p:nvSpPr>
            <p:cNvPr id="15386" name="Oval 11"/>
            <p:cNvSpPr>
              <a:spLocks noChangeArrowheads="1"/>
            </p:cNvSpPr>
            <p:nvPr/>
          </p:nvSpPr>
          <p:spPr bwMode="auto">
            <a:xfrm>
              <a:off x="2448" y="2496"/>
              <a:ext cx="768" cy="720"/>
            </a:xfrm>
            <a:prstGeom prst="ellipse">
              <a:avLst/>
            </a:prstGeom>
            <a:solidFill>
              <a:srgbClr val="FFFFA7">
                <a:alpha val="50195"/>
              </a:srgbClr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387" name="Group 12"/>
            <p:cNvGrpSpPr>
              <a:grpSpLocks/>
            </p:cNvGrpSpPr>
            <p:nvPr/>
          </p:nvGrpSpPr>
          <p:grpSpPr bwMode="auto">
            <a:xfrm>
              <a:off x="2448" y="2496"/>
              <a:ext cx="768" cy="720"/>
              <a:chOff x="1584" y="2400"/>
              <a:chExt cx="768" cy="720"/>
            </a:xfrm>
          </p:grpSpPr>
          <p:sp>
            <p:nvSpPr>
              <p:cNvPr id="15388" name="Text Box 13"/>
              <p:cNvSpPr txBox="1">
                <a:spLocks noChangeArrowheads="1"/>
              </p:cNvSpPr>
              <p:nvPr/>
            </p:nvSpPr>
            <p:spPr bwMode="auto">
              <a:xfrm>
                <a:off x="1968" y="2688"/>
                <a:ext cx="28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chemeClr val="tx1"/>
                    </a:solidFill>
                  </a:rPr>
                  <a:t>Z</a:t>
                </a:r>
              </a:p>
            </p:txBody>
          </p:sp>
          <p:sp>
            <p:nvSpPr>
              <p:cNvPr id="15389" name="Oval 14"/>
              <p:cNvSpPr>
                <a:spLocks noChangeArrowheads="1"/>
              </p:cNvSpPr>
              <p:nvPr/>
            </p:nvSpPr>
            <p:spPr bwMode="auto">
              <a:xfrm>
                <a:off x="1584" y="2400"/>
                <a:ext cx="768" cy="720"/>
              </a:xfrm>
              <a:prstGeom prst="ellips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5370" name="Group 15"/>
          <p:cNvGrpSpPr>
            <a:grpSpLocks/>
          </p:cNvGrpSpPr>
          <p:nvPr/>
        </p:nvGrpSpPr>
        <p:grpSpPr bwMode="auto">
          <a:xfrm>
            <a:off x="1370013" y="3289300"/>
            <a:ext cx="1219200" cy="1143000"/>
            <a:chOff x="1392" y="2064"/>
            <a:chExt cx="768" cy="720"/>
          </a:xfrm>
        </p:grpSpPr>
        <p:sp>
          <p:nvSpPr>
            <p:cNvPr id="15384" name="Oval 16"/>
            <p:cNvSpPr>
              <a:spLocks noChangeArrowheads="1"/>
            </p:cNvSpPr>
            <p:nvPr/>
          </p:nvSpPr>
          <p:spPr bwMode="auto">
            <a:xfrm>
              <a:off x="1392" y="2064"/>
              <a:ext cx="768" cy="720"/>
            </a:xfrm>
            <a:prstGeom prst="ellipse">
              <a:avLst/>
            </a:prstGeom>
            <a:solidFill>
              <a:srgbClr val="B9B9FF">
                <a:alpha val="50195"/>
              </a:srgbClr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85" name="Text Box 17"/>
            <p:cNvSpPr txBox="1">
              <a:spLocks noChangeArrowheads="1"/>
            </p:cNvSpPr>
            <p:nvPr/>
          </p:nvSpPr>
          <p:spPr bwMode="auto">
            <a:xfrm>
              <a:off x="1632" y="2112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X</a:t>
              </a:r>
            </a:p>
          </p:txBody>
        </p:sp>
      </p:grp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2132013" y="45847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5372" name="Text Box 19"/>
          <p:cNvSpPr txBox="1">
            <a:spLocks noChangeArrowheads="1"/>
          </p:cNvSpPr>
          <p:nvPr/>
        </p:nvSpPr>
        <p:spPr bwMode="auto">
          <a:xfrm>
            <a:off x="1751013" y="43830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373" name="Text Box 20"/>
          <p:cNvSpPr txBox="1">
            <a:spLocks noChangeArrowheads="1"/>
          </p:cNvSpPr>
          <p:nvPr/>
        </p:nvSpPr>
        <p:spPr bwMode="auto">
          <a:xfrm>
            <a:off x="1751013" y="40020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5374" name="Text Box 21"/>
          <p:cNvSpPr txBox="1">
            <a:spLocks noChangeArrowheads="1"/>
          </p:cNvSpPr>
          <p:nvPr/>
        </p:nvSpPr>
        <p:spPr bwMode="auto">
          <a:xfrm>
            <a:off x="1446213" y="38496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5375" name="Text Box 22"/>
          <p:cNvSpPr txBox="1">
            <a:spLocks noChangeArrowheads="1"/>
          </p:cNvSpPr>
          <p:nvPr/>
        </p:nvSpPr>
        <p:spPr bwMode="auto">
          <a:xfrm>
            <a:off x="2132013" y="38496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5376" name="Text Box 23"/>
          <p:cNvSpPr txBox="1">
            <a:spLocks noChangeArrowheads="1"/>
          </p:cNvSpPr>
          <p:nvPr/>
        </p:nvSpPr>
        <p:spPr bwMode="auto">
          <a:xfrm>
            <a:off x="1446213" y="34417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5377" name="Text Box 24"/>
          <p:cNvSpPr txBox="1">
            <a:spLocks noChangeArrowheads="1"/>
          </p:cNvSpPr>
          <p:nvPr/>
        </p:nvSpPr>
        <p:spPr bwMode="auto">
          <a:xfrm>
            <a:off x="1370013" y="4611688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378" name="Text Box 25"/>
          <p:cNvSpPr txBox="1">
            <a:spLocks noChangeArrowheads="1"/>
          </p:cNvSpPr>
          <p:nvPr/>
        </p:nvSpPr>
        <p:spPr bwMode="auto">
          <a:xfrm>
            <a:off x="760413" y="3289300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5379" name="Text Box 28"/>
          <p:cNvSpPr txBox="1">
            <a:spLocks noChangeArrowheads="1"/>
          </p:cNvSpPr>
          <p:nvPr/>
        </p:nvSpPr>
        <p:spPr bwMode="auto">
          <a:xfrm>
            <a:off x="242888" y="5494338"/>
            <a:ext cx="3208337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Standard order: XYZ</a:t>
            </a:r>
          </a:p>
        </p:txBody>
      </p:sp>
      <p:sp>
        <p:nvSpPr>
          <p:cNvPr id="15380" name="Text Box 29"/>
          <p:cNvSpPr txBox="1">
            <a:spLocks noChangeArrowheads="1"/>
          </p:cNvSpPr>
          <p:nvPr/>
        </p:nvSpPr>
        <p:spPr bwMode="auto">
          <a:xfrm>
            <a:off x="2005013" y="5856288"/>
            <a:ext cx="62388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MSB</a:t>
            </a:r>
          </a:p>
        </p:txBody>
      </p:sp>
      <p:sp>
        <p:nvSpPr>
          <p:cNvPr id="15381" name="Line 30"/>
          <p:cNvSpPr>
            <a:spLocks noChangeShapeType="1"/>
          </p:cNvSpPr>
          <p:nvPr/>
        </p:nvSpPr>
        <p:spPr bwMode="auto">
          <a:xfrm flipV="1">
            <a:off x="2627313" y="5822950"/>
            <a:ext cx="0" cy="185738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5382" name="Picture 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2688" y="3457575"/>
            <a:ext cx="2659062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3" name="Text Box 38"/>
          <p:cNvSpPr txBox="1">
            <a:spLocks noChangeArrowheads="1"/>
          </p:cNvSpPr>
          <p:nvPr/>
        </p:nvSpPr>
        <p:spPr bwMode="auto">
          <a:xfrm>
            <a:off x="203200" y="6116638"/>
            <a:ext cx="4803775" cy="604837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Adjacency needs </a:t>
            </a:r>
            <a:r>
              <a:rPr lang="en-US" sz="18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Common line </a:t>
            </a:r>
            <a:r>
              <a:rPr lang="en-US" sz="1800" u="sng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Boundary</a:t>
            </a:r>
            <a:r>
              <a:rPr lang="en-US" sz="1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e.g. (7 and 3,5,6). 3 is not adjacent to 5 or 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B6EDA359-8DF9-4C9B-BC4F-3B37E988BF19}" type="slidenum">
              <a:rPr lang="en-US"/>
              <a:pPr/>
              <a:t>83</a:t>
            </a:fld>
            <a:endParaRPr lang="en-US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>
          <a:xfrm>
            <a:off x="504825" y="427038"/>
            <a:ext cx="7772400" cy="742950"/>
          </a:xfrm>
        </p:spPr>
        <p:txBody>
          <a:bodyPr/>
          <a:lstStyle/>
          <a:p>
            <a:r>
              <a:rPr lang="en-US" b="0" smtClean="0"/>
              <a:t>Three-literal Maps</a:t>
            </a:r>
          </a:p>
        </p:txBody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738" y="1303338"/>
            <a:ext cx="8958262" cy="5554662"/>
          </a:xfrm>
          <a:solidFill>
            <a:srgbClr val="FFFFFF"/>
          </a:solidFill>
        </p:spPr>
        <p:txBody>
          <a:bodyPr/>
          <a:lstStyle/>
          <a:p>
            <a:r>
              <a:rPr lang="en-US" b="1" smtClean="0"/>
              <a:t>Example Shapes of valid 2-cell groupings:</a:t>
            </a:r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sz="1400" b="1" smtClean="0"/>
          </a:p>
          <a:p>
            <a:r>
              <a:rPr lang="en-US" sz="2000" smtClean="0">
                <a:latin typeface="Arial" pitchFamily="34" charset="0"/>
                <a:cs typeface="Arial" pitchFamily="34" charset="0"/>
              </a:rPr>
              <a:t>Two Ways to read off the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product term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for a </a:t>
            </a:r>
            <a:r>
              <a:rPr lang="en-US" sz="200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rectangle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shown: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1. Express the joint area on the map (Venn diagram mentality)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2. The product includes each variable that has the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same value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in all cells of the rectangle. A variable that is equally divided between 1 and 0 in the cells of the rectangle is </a:t>
            </a:r>
            <a:r>
              <a:rPr lang="en-US" sz="20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excluded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 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4213" name="Group 42"/>
          <p:cNvGrpSpPr>
            <a:grpSpLocks/>
          </p:cNvGrpSpPr>
          <p:nvPr/>
        </p:nvGrpSpPr>
        <p:grpSpPr bwMode="auto">
          <a:xfrm>
            <a:off x="2716213" y="1590675"/>
            <a:ext cx="6427787" cy="3548063"/>
            <a:chOff x="1498" y="1002"/>
            <a:chExt cx="4049" cy="2235"/>
          </a:xfrm>
        </p:grpSpPr>
        <p:sp>
          <p:nvSpPr>
            <p:cNvPr id="94222" name="Text Box 31"/>
            <p:cNvSpPr txBox="1">
              <a:spLocks noChangeArrowheads="1"/>
            </p:cNvSpPr>
            <p:nvPr/>
          </p:nvSpPr>
          <p:spPr bwMode="auto">
            <a:xfrm>
              <a:off x="3751" y="2845"/>
              <a:ext cx="372" cy="365"/>
            </a:xfrm>
            <a:prstGeom prst="rect">
              <a:avLst/>
            </a:prstGeom>
            <a:noFill/>
            <a:ln w="1588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3200" b="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yz</a:t>
              </a:r>
            </a:p>
          </p:txBody>
        </p:sp>
        <p:grpSp>
          <p:nvGrpSpPr>
            <p:cNvPr id="94223" name="Group 41"/>
            <p:cNvGrpSpPr>
              <a:grpSpLocks/>
            </p:cNvGrpSpPr>
            <p:nvPr/>
          </p:nvGrpSpPr>
          <p:grpSpPr bwMode="auto">
            <a:xfrm>
              <a:off x="1498" y="1002"/>
              <a:ext cx="4049" cy="2235"/>
              <a:chOff x="879" y="1009"/>
              <a:chExt cx="4049" cy="2235"/>
            </a:xfrm>
          </p:grpSpPr>
          <p:sp>
            <p:nvSpPr>
              <p:cNvPr id="94224" name="Rectangle 4"/>
              <p:cNvSpPr>
                <a:spLocks noChangeArrowheads="1"/>
              </p:cNvSpPr>
              <p:nvPr/>
            </p:nvSpPr>
            <p:spPr bwMode="auto">
              <a:xfrm>
                <a:off x="3435" y="1009"/>
                <a:ext cx="292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sz="4400">
                    <a:solidFill>
                      <a:schemeClr val="tx1"/>
                    </a:solidFill>
                  </a:rPr>
                  <a:t>y</a:t>
                </a:r>
              </a:p>
            </p:txBody>
          </p:sp>
          <p:grpSp>
            <p:nvGrpSpPr>
              <p:cNvPr id="94225" name="Group 40"/>
              <p:cNvGrpSpPr>
                <a:grpSpLocks/>
              </p:cNvGrpSpPr>
              <p:nvPr/>
            </p:nvGrpSpPr>
            <p:grpSpPr bwMode="auto">
              <a:xfrm>
                <a:off x="879" y="1213"/>
                <a:ext cx="4049" cy="2031"/>
                <a:chOff x="879" y="1213"/>
                <a:chExt cx="4049" cy="2031"/>
              </a:xfrm>
            </p:grpSpPr>
            <p:grpSp>
              <p:nvGrpSpPr>
                <p:cNvPr id="94226" name="Group 23"/>
                <p:cNvGrpSpPr>
                  <a:grpSpLocks/>
                </p:cNvGrpSpPr>
                <p:nvPr/>
              </p:nvGrpSpPr>
              <p:grpSpPr bwMode="auto">
                <a:xfrm>
                  <a:off x="879" y="1404"/>
                  <a:ext cx="4049" cy="900"/>
                  <a:chOff x="879" y="1404"/>
                  <a:chExt cx="4049" cy="900"/>
                </a:xfrm>
              </p:grpSpPr>
              <p:sp>
                <p:nvSpPr>
                  <p:cNvPr id="94252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3680" y="1632"/>
                    <a:ext cx="1160" cy="439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253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4325" y="1417"/>
                    <a:ext cx="603" cy="887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254" name="AutoShape 2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967" y="1619"/>
                    <a:ext cx="1160" cy="439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255" name="Rectangle 27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879" y="1404"/>
                    <a:ext cx="603" cy="887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4227" name="Group 39"/>
                <p:cNvGrpSpPr>
                  <a:grpSpLocks/>
                </p:cNvGrpSpPr>
                <p:nvPr/>
              </p:nvGrpSpPr>
              <p:grpSpPr bwMode="auto">
                <a:xfrm>
                  <a:off x="1246" y="1213"/>
                  <a:ext cx="3445" cy="2031"/>
                  <a:chOff x="1246" y="1213"/>
                  <a:chExt cx="3445" cy="2031"/>
                </a:xfrm>
              </p:grpSpPr>
              <p:grpSp>
                <p:nvGrpSpPr>
                  <p:cNvPr id="94228" name="Group 5"/>
                  <p:cNvGrpSpPr>
                    <a:grpSpLocks/>
                  </p:cNvGrpSpPr>
                  <p:nvPr/>
                </p:nvGrpSpPr>
                <p:grpSpPr bwMode="auto">
                  <a:xfrm>
                    <a:off x="1246" y="1256"/>
                    <a:ext cx="2984" cy="1988"/>
                    <a:chOff x="1246" y="1256"/>
                    <a:chExt cx="2984" cy="1988"/>
                  </a:xfrm>
                </p:grpSpPr>
                <p:sp>
                  <p:nvSpPr>
                    <p:cNvPr id="94237" name="Text Box 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58" y="1508"/>
                      <a:ext cx="274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40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p:txBody>
                </p:sp>
                <p:sp>
                  <p:nvSpPr>
                    <p:cNvPr id="94238" name="Text Box 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81" y="1494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p:txBody>
                </p:sp>
                <p:sp>
                  <p:nvSpPr>
                    <p:cNvPr id="94239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292" y="1503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p:txBody>
                </p:sp>
                <p:sp>
                  <p:nvSpPr>
                    <p:cNvPr id="94240" name="Text Box 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930" y="1496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p:txBody>
                </p:sp>
                <p:sp>
                  <p:nvSpPr>
                    <p:cNvPr id="94241" name="Text Box 1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94" y="2168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p:txBody>
                </p:sp>
                <p:sp>
                  <p:nvSpPr>
                    <p:cNvPr id="94242" name="Text 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950" y="2186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p:txBody>
                </p:sp>
                <p:sp>
                  <p:nvSpPr>
                    <p:cNvPr id="94243" name="Text Box 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17" y="2188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p:txBody>
                </p:sp>
                <p:sp>
                  <p:nvSpPr>
                    <p:cNvPr id="94244" name="Text Box 1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16" y="2172"/>
                      <a:ext cx="274" cy="32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p:txBody>
                </p:sp>
                <p:sp>
                  <p:nvSpPr>
                    <p:cNvPr id="94245" name="Rectangle 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79" y="1529"/>
                      <a:ext cx="2638" cy="1296"/>
                    </a:xfrm>
                    <a:prstGeom prst="rect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46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28" y="1256"/>
                      <a:ext cx="0" cy="1573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47" name="Line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10" y="2167"/>
                      <a:ext cx="2920" cy="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48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88" y="1531"/>
                      <a:ext cx="0" cy="1608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49" name="Line 1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587" y="1522"/>
                      <a:ext cx="0" cy="1635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94250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46" y="2246"/>
                      <a:ext cx="292" cy="48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440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p:txBody>
                </p:sp>
                <p:sp>
                  <p:nvSpPr>
                    <p:cNvPr id="94251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73" y="2764"/>
                      <a:ext cx="272" cy="48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4400">
                          <a:solidFill>
                            <a:schemeClr val="tx1"/>
                          </a:solidFill>
                        </a:rPr>
                        <a:t>z</a:t>
                      </a:r>
                    </a:p>
                  </p:txBody>
                </p:sp>
              </p:grpSp>
              <p:sp>
                <p:nvSpPr>
                  <p:cNvPr id="94229" name="Auto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1664" y="1560"/>
                    <a:ext cx="1233" cy="556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rgbClr val="A50021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230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9" y="1649"/>
                    <a:ext cx="372" cy="365"/>
                  </a:xfrm>
                  <a:prstGeom prst="rect">
                    <a:avLst/>
                  </a:prstGeom>
                  <a:noFill/>
                  <a:ln w="1588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</a:pPr>
                    <a:r>
                      <a:rPr lang="en-US" sz="3200" b="0">
                        <a:solidFill>
                          <a:srgbClr val="336600"/>
                        </a:solidFill>
                        <a:latin typeface="Arial" pitchFamily="34" charset="0"/>
                        <a:cs typeface="Arial" pitchFamily="34" charset="0"/>
                      </a:rPr>
                      <a:t>xz</a:t>
                    </a:r>
                  </a:p>
                </p:txBody>
              </p:sp>
              <p:sp>
                <p:nvSpPr>
                  <p:cNvPr id="9423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4522" y="1751"/>
                    <a:ext cx="9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2" name="Line 30"/>
                  <p:cNvSpPr>
                    <a:spLocks noChangeShapeType="1"/>
                  </p:cNvSpPr>
                  <p:nvPr/>
                </p:nvSpPr>
                <p:spPr bwMode="auto">
                  <a:xfrm>
                    <a:off x="4361" y="1751"/>
                    <a:ext cx="9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3" name="Text Box 3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8" y="1213"/>
                    <a:ext cx="372" cy="365"/>
                  </a:xfrm>
                  <a:prstGeom prst="rect">
                    <a:avLst/>
                  </a:prstGeom>
                  <a:noFill/>
                  <a:ln w="1588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>
                      <a:buFont typeface="Wingdings" pitchFamily="2" charset="2"/>
                      <a:buNone/>
                    </a:pPr>
                    <a:r>
                      <a:rPr lang="en-US" sz="3200" b="0">
                        <a:solidFill>
                          <a:srgbClr val="FF33CC"/>
                        </a:solidFill>
                        <a:latin typeface="Arial" pitchFamily="34" charset="0"/>
                        <a:cs typeface="Arial" pitchFamily="34" charset="0"/>
                      </a:rPr>
                      <a:t>xy</a:t>
                    </a:r>
                  </a:p>
                </p:txBody>
              </p:sp>
              <p:sp>
                <p:nvSpPr>
                  <p:cNvPr id="94234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2561" y="1315"/>
                    <a:ext cx="9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5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400" y="1315"/>
                    <a:ext cx="98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00006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36" name="AutoShape 37"/>
                  <p:cNvSpPr>
                    <a:spLocks noChangeArrowheads="1"/>
                  </p:cNvSpPr>
                  <p:nvPr/>
                </p:nvSpPr>
                <p:spPr bwMode="auto">
                  <a:xfrm rot="-5400000">
                    <a:off x="2678" y="1930"/>
                    <a:ext cx="1168" cy="499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rgbClr val="6600FF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94214" name="Line 43"/>
          <p:cNvSpPr>
            <a:spLocks noChangeShapeType="1"/>
          </p:cNvSpPr>
          <p:nvPr/>
        </p:nvSpPr>
        <p:spPr bwMode="auto">
          <a:xfrm flipV="1">
            <a:off x="6446838" y="4351338"/>
            <a:ext cx="127000" cy="33655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15" name="Line 44"/>
          <p:cNvSpPr>
            <a:spLocks noChangeShapeType="1"/>
          </p:cNvSpPr>
          <p:nvPr/>
        </p:nvSpPr>
        <p:spPr bwMode="auto">
          <a:xfrm>
            <a:off x="5046663" y="2187575"/>
            <a:ext cx="23812" cy="254000"/>
          </a:xfrm>
          <a:prstGeom prst="line">
            <a:avLst/>
          </a:prstGeom>
          <a:noFill/>
          <a:ln w="1588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16" name="Line 45"/>
          <p:cNvSpPr>
            <a:spLocks noChangeShapeType="1"/>
          </p:cNvSpPr>
          <p:nvPr/>
        </p:nvSpPr>
        <p:spPr bwMode="auto">
          <a:xfrm flipH="1" flipV="1">
            <a:off x="8218488" y="2592388"/>
            <a:ext cx="254000" cy="46037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17" name="Text Box 46"/>
          <p:cNvSpPr txBox="1">
            <a:spLocks noChangeArrowheads="1"/>
          </p:cNvSpPr>
          <p:nvPr/>
        </p:nvSpPr>
        <p:spPr bwMode="auto">
          <a:xfrm>
            <a:off x="6076950" y="2463800"/>
            <a:ext cx="565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011</a:t>
            </a:r>
          </a:p>
        </p:txBody>
      </p:sp>
      <p:sp>
        <p:nvSpPr>
          <p:cNvPr id="94218" name="Text Box 47"/>
          <p:cNvSpPr txBox="1">
            <a:spLocks noChangeArrowheads="1"/>
          </p:cNvSpPr>
          <p:nvPr/>
        </p:nvSpPr>
        <p:spPr bwMode="auto">
          <a:xfrm>
            <a:off x="6065838" y="3403600"/>
            <a:ext cx="565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111</a:t>
            </a:r>
          </a:p>
        </p:txBody>
      </p:sp>
      <p:sp>
        <p:nvSpPr>
          <p:cNvPr id="94219" name="Text Box 48"/>
          <p:cNvSpPr txBox="1">
            <a:spLocks noChangeArrowheads="1"/>
          </p:cNvSpPr>
          <p:nvPr/>
        </p:nvSpPr>
        <p:spPr bwMode="auto">
          <a:xfrm>
            <a:off x="6076950" y="2084388"/>
            <a:ext cx="55721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latin typeface="Arial" pitchFamily="34" charset="0"/>
                <a:cs typeface="Arial" pitchFamily="34" charset="0"/>
              </a:rPr>
              <a:t>xyz</a:t>
            </a:r>
          </a:p>
        </p:txBody>
      </p:sp>
      <p:sp>
        <p:nvSpPr>
          <p:cNvPr id="94220" name="Text Box 49"/>
          <p:cNvSpPr txBox="1">
            <a:spLocks noChangeArrowheads="1"/>
          </p:cNvSpPr>
          <p:nvPr/>
        </p:nvSpPr>
        <p:spPr bwMode="auto">
          <a:xfrm>
            <a:off x="4481513" y="2708275"/>
            <a:ext cx="565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000</a:t>
            </a:r>
          </a:p>
        </p:txBody>
      </p:sp>
      <p:sp>
        <p:nvSpPr>
          <p:cNvPr id="94221" name="Text Box 50"/>
          <p:cNvSpPr txBox="1">
            <a:spLocks noChangeArrowheads="1"/>
          </p:cNvSpPr>
          <p:nvPr/>
        </p:nvSpPr>
        <p:spPr bwMode="auto">
          <a:xfrm>
            <a:off x="5281613" y="2687638"/>
            <a:ext cx="5651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001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137F1734-5C0D-4AFF-8E08-887DF857D545}" type="slidenum">
              <a:rPr lang="en-US"/>
              <a:pPr/>
              <a:t>84</a:t>
            </a:fld>
            <a:endParaRPr lang="en-US"/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439738"/>
            <a:ext cx="7772400" cy="590550"/>
          </a:xfrm>
        </p:spPr>
        <p:txBody>
          <a:bodyPr/>
          <a:lstStyle/>
          <a:p>
            <a:r>
              <a:rPr lang="en-US" b="0" smtClean="0"/>
              <a:t>Three-literal Maps: 4-Cell Groupings</a:t>
            </a: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Example Shapes of 4-cell Rectangles:</a:t>
            </a:r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b="1" smtClean="0"/>
          </a:p>
          <a:p>
            <a:endParaRPr lang="en-US" sz="1400" b="1" smtClean="0"/>
          </a:p>
        </p:txBody>
      </p:sp>
      <p:sp>
        <p:nvSpPr>
          <p:cNvPr id="95237" name="Rectangle 4"/>
          <p:cNvSpPr>
            <a:spLocks noChangeArrowheads="1"/>
          </p:cNvSpPr>
          <p:nvPr/>
        </p:nvSpPr>
        <p:spPr bwMode="auto">
          <a:xfrm>
            <a:off x="5453063" y="1601788"/>
            <a:ext cx="46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4400">
                <a:solidFill>
                  <a:schemeClr val="tx1"/>
                </a:solidFill>
              </a:rPr>
              <a:t>y</a:t>
            </a:r>
          </a:p>
        </p:txBody>
      </p:sp>
      <p:grpSp>
        <p:nvGrpSpPr>
          <p:cNvPr id="95238" name="Group 5"/>
          <p:cNvGrpSpPr>
            <a:grpSpLocks/>
          </p:cNvGrpSpPr>
          <p:nvPr/>
        </p:nvGrpSpPr>
        <p:grpSpPr bwMode="auto">
          <a:xfrm>
            <a:off x="1978025" y="1993900"/>
            <a:ext cx="4737100" cy="3155950"/>
            <a:chOff x="1246" y="1256"/>
            <a:chExt cx="2984" cy="1988"/>
          </a:xfrm>
        </p:grpSpPr>
        <p:sp>
          <p:nvSpPr>
            <p:cNvPr id="95254" name="Text Box 6"/>
            <p:cNvSpPr txBox="1">
              <a:spLocks noChangeArrowheads="1"/>
            </p:cNvSpPr>
            <p:nvPr/>
          </p:nvSpPr>
          <p:spPr bwMode="auto">
            <a:xfrm>
              <a:off x="2058" y="1508"/>
              <a:ext cx="2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5255" name="Text Box 7"/>
            <p:cNvSpPr txBox="1">
              <a:spLocks noChangeArrowheads="1"/>
            </p:cNvSpPr>
            <p:nvPr/>
          </p:nvSpPr>
          <p:spPr bwMode="auto">
            <a:xfrm>
              <a:off x="2681" y="1494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5256" name="Text Box 8"/>
            <p:cNvSpPr txBox="1">
              <a:spLocks noChangeArrowheads="1"/>
            </p:cNvSpPr>
            <p:nvPr/>
          </p:nvSpPr>
          <p:spPr bwMode="auto">
            <a:xfrm>
              <a:off x="3292" y="1503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95257" name="Text Box 9"/>
            <p:cNvSpPr txBox="1">
              <a:spLocks noChangeArrowheads="1"/>
            </p:cNvSpPr>
            <p:nvPr/>
          </p:nvSpPr>
          <p:spPr bwMode="auto">
            <a:xfrm>
              <a:off x="3930" y="1496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5258" name="Text Box 10"/>
            <p:cNvSpPr txBox="1">
              <a:spLocks noChangeArrowheads="1"/>
            </p:cNvSpPr>
            <p:nvPr/>
          </p:nvSpPr>
          <p:spPr bwMode="auto">
            <a:xfrm>
              <a:off x="2694" y="2168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95259" name="Text Box 11"/>
            <p:cNvSpPr txBox="1">
              <a:spLocks noChangeArrowheads="1"/>
            </p:cNvSpPr>
            <p:nvPr/>
          </p:nvSpPr>
          <p:spPr bwMode="auto">
            <a:xfrm>
              <a:off x="3950" y="2186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95260" name="Text Box 12"/>
            <p:cNvSpPr txBox="1">
              <a:spLocks noChangeArrowheads="1"/>
            </p:cNvSpPr>
            <p:nvPr/>
          </p:nvSpPr>
          <p:spPr bwMode="auto">
            <a:xfrm>
              <a:off x="2017" y="2188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95261" name="Text Box 13"/>
            <p:cNvSpPr txBox="1">
              <a:spLocks noChangeArrowheads="1"/>
            </p:cNvSpPr>
            <p:nvPr/>
          </p:nvSpPr>
          <p:spPr bwMode="auto">
            <a:xfrm>
              <a:off x="3316" y="2172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95262" name="Rectangle 14"/>
            <p:cNvSpPr>
              <a:spLocks noChangeArrowheads="1"/>
            </p:cNvSpPr>
            <p:nvPr/>
          </p:nvSpPr>
          <p:spPr bwMode="auto">
            <a:xfrm>
              <a:off x="1579" y="1529"/>
              <a:ext cx="2638" cy="1296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263" name="Line 15"/>
            <p:cNvSpPr>
              <a:spLocks noChangeShapeType="1"/>
            </p:cNvSpPr>
            <p:nvPr/>
          </p:nvSpPr>
          <p:spPr bwMode="auto">
            <a:xfrm>
              <a:off x="2928" y="1256"/>
              <a:ext cx="0" cy="15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4" name="Line 16"/>
            <p:cNvSpPr>
              <a:spLocks noChangeShapeType="1"/>
            </p:cNvSpPr>
            <p:nvPr/>
          </p:nvSpPr>
          <p:spPr bwMode="auto">
            <a:xfrm>
              <a:off x="1310" y="2167"/>
              <a:ext cx="29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5" name="Line 17"/>
            <p:cNvSpPr>
              <a:spLocks noChangeShapeType="1"/>
            </p:cNvSpPr>
            <p:nvPr/>
          </p:nvSpPr>
          <p:spPr bwMode="auto">
            <a:xfrm>
              <a:off x="2288" y="1531"/>
              <a:ext cx="0" cy="16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6" name="Line 18"/>
            <p:cNvSpPr>
              <a:spLocks noChangeShapeType="1"/>
            </p:cNvSpPr>
            <p:nvPr/>
          </p:nvSpPr>
          <p:spPr bwMode="auto">
            <a:xfrm flipH="1">
              <a:off x="3587" y="1522"/>
              <a:ext cx="0" cy="163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267" name="Rectangle 19"/>
            <p:cNvSpPr>
              <a:spLocks noChangeArrowheads="1"/>
            </p:cNvSpPr>
            <p:nvPr/>
          </p:nvSpPr>
          <p:spPr bwMode="auto">
            <a:xfrm>
              <a:off x="1246" y="2246"/>
              <a:ext cx="29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sz="44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95268" name="Rectangle 20"/>
            <p:cNvSpPr>
              <a:spLocks noChangeArrowheads="1"/>
            </p:cNvSpPr>
            <p:nvPr/>
          </p:nvSpPr>
          <p:spPr bwMode="auto">
            <a:xfrm>
              <a:off x="2773" y="2764"/>
              <a:ext cx="27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sz="4400">
                  <a:solidFill>
                    <a:schemeClr val="tx1"/>
                  </a:solidFill>
                </a:rPr>
                <a:t>z</a:t>
              </a:r>
            </a:p>
          </p:txBody>
        </p:sp>
      </p:grpSp>
      <p:sp>
        <p:nvSpPr>
          <p:cNvPr id="463893" name="AutoShape 21"/>
          <p:cNvSpPr>
            <a:spLocks noChangeArrowheads="1"/>
          </p:cNvSpPr>
          <p:nvPr/>
        </p:nvSpPr>
        <p:spPr bwMode="auto">
          <a:xfrm>
            <a:off x="2641600" y="2568575"/>
            <a:ext cx="1841500" cy="18002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381125" y="1781175"/>
            <a:ext cx="6427788" cy="3462338"/>
            <a:chOff x="879" y="1404"/>
            <a:chExt cx="4049" cy="900"/>
          </a:xfrm>
        </p:grpSpPr>
        <p:sp>
          <p:nvSpPr>
            <p:cNvPr id="95250" name="AutoShape 23"/>
            <p:cNvSpPr>
              <a:spLocks noChangeArrowheads="1"/>
            </p:cNvSpPr>
            <p:nvPr/>
          </p:nvSpPr>
          <p:spPr bwMode="auto">
            <a:xfrm>
              <a:off x="3680" y="1632"/>
              <a:ext cx="1160" cy="43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5251" name="Rectangle 24"/>
            <p:cNvSpPr>
              <a:spLocks noChangeArrowheads="1"/>
            </p:cNvSpPr>
            <p:nvPr/>
          </p:nvSpPr>
          <p:spPr bwMode="auto">
            <a:xfrm>
              <a:off x="4325" y="1417"/>
              <a:ext cx="603" cy="88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5252" name="AutoShape 25"/>
            <p:cNvSpPr>
              <a:spLocks noChangeArrowheads="1"/>
            </p:cNvSpPr>
            <p:nvPr/>
          </p:nvSpPr>
          <p:spPr bwMode="auto">
            <a:xfrm flipH="1">
              <a:off x="967" y="1619"/>
              <a:ext cx="1160" cy="43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5253" name="Rectangle 26"/>
            <p:cNvSpPr>
              <a:spLocks noChangeArrowheads="1"/>
            </p:cNvSpPr>
            <p:nvPr/>
          </p:nvSpPr>
          <p:spPr bwMode="auto">
            <a:xfrm flipH="1">
              <a:off x="879" y="1404"/>
              <a:ext cx="603" cy="88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463899" name="AutoShape 27"/>
          <p:cNvSpPr>
            <a:spLocks noChangeArrowheads="1"/>
          </p:cNvSpPr>
          <p:nvPr/>
        </p:nvSpPr>
        <p:spPr bwMode="auto">
          <a:xfrm>
            <a:off x="3708400" y="2506663"/>
            <a:ext cx="1841500" cy="180022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66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95242" name="Text Box 28"/>
          <p:cNvSpPr txBox="1">
            <a:spLocks noChangeArrowheads="1"/>
          </p:cNvSpPr>
          <p:nvPr/>
        </p:nvSpPr>
        <p:spPr bwMode="auto">
          <a:xfrm>
            <a:off x="6799263" y="3116263"/>
            <a:ext cx="387350" cy="5794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z</a:t>
            </a:r>
          </a:p>
        </p:txBody>
      </p:sp>
      <p:sp>
        <p:nvSpPr>
          <p:cNvPr id="95243" name="Line 30"/>
          <p:cNvSpPr>
            <a:spLocks noChangeShapeType="1"/>
          </p:cNvSpPr>
          <p:nvPr/>
        </p:nvSpPr>
        <p:spPr bwMode="auto">
          <a:xfrm>
            <a:off x="6899275" y="3278188"/>
            <a:ext cx="1555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5244" name="Text Box 31"/>
          <p:cNvSpPr txBox="1">
            <a:spLocks noChangeArrowheads="1"/>
          </p:cNvSpPr>
          <p:nvPr/>
        </p:nvSpPr>
        <p:spPr bwMode="auto">
          <a:xfrm>
            <a:off x="4786313" y="1844675"/>
            <a:ext cx="387350" cy="5794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z</a:t>
            </a:r>
          </a:p>
        </p:txBody>
      </p:sp>
      <p:sp>
        <p:nvSpPr>
          <p:cNvPr id="95245" name="Text Box 33"/>
          <p:cNvSpPr txBox="1">
            <a:spLocks noChangeArrowheads="1"/>
          </p:cNvSpPr>
          <p:nvPr/>
        </p:nvSpPr>
        <p:spPr bwMode="auto">
          <a:xfrm>
            <a:off x="3443288" y="1857375"/>
            <a:ext cx="387350" cy="5794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95246" name="Line 34"/>
          <p:cNvSpPr>
            <a:spLocks noChangeShapeType="1"/>
          </p:cNvSpPr>
          <p:nvPr/>
        </p:nvSpPr>
        <p:spPr bwMode="auto">
          <a:xfrm>
            <a:off x="3543300" y="2019300"/>
            <a:ext cx="1555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5247" name="Line 35"/>
          <p:cNvSpPr>
            <a:spLocks noChangeShapeType="1"/>
          </p:cNvSpPr>
          <p:nvPr/>
        </p:nvSpPr>
        <p:spPr bwMode="auto">
          <a:xfrm>
            <a:off x="4826000" y="2233613"/>
            <a:ext cx="0" cy="2778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5248" name="Line 36"/>
          <p:cNvSpPr>
            <a:spLocks noChangeShapeType="1"/>
          </p:cNvSpPr>
          <p:nvPr/>
        </p:nvSpPr>
        <p:spPr bwMode="auto">
          <a:xfrm flipH="1">
            <a:off x="3265488" y="2189163"/>
            <a:ext cx="231775" cy="3937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5249" name="Rectangle 37"/>
          <p:cNvSpPr>
            <a:spLocks noChangeArrowheads="1"/>
          </p:cNvSpPr>
          <p:nvPr/>
        </p:nvSpPr>
        <p:spPr bwMode="auto">
          <a:xfrm>
            <a:off x="1819275" y="3536950"/>
            <a:ext cx="4635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sz="4400">
                <a:solidFill>
                  <a:schemeClr val="tx1"/>
                </a:solidFill>
              </a:rPr>
              <a:t>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3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3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38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99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93" grpId="0" animBg="1"/>
      <p:bldP spid="463899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929DC03D-1657-44B1-9473-45BE792A2916}" type="slidenum">
              <a:rPr lang="en-US"/>
              <a:pPr/>
              <a:t>85</a:t>
            </a:fld>
            <a:endParaRPr lang="en-US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>
          <a:xfrm>
            <a:off x="623888" y="323850"/>
            <a:ext cx="7772400" cy="811213"/>
          </a:xfrm>
        </p:spPr>
        <p:txBody>
          <a:bodyPr/>
          <a:lstStyle/>
          <a:p>
            <a:r>
              <a:rPr lang="en-US" sz="2800" b="0" smtClean="0"/>
              <a:t>Function Simplification with a 3-literal Maps</a:t>
            </a:r>
          </a:p>
        </p:txBody>
      </p:sp>
      <p:sp>
        <p:nvSpPr>
          <p:cNvPr id="16389" name="Rectangle 3"/>
          <p:cNvSpPr>
            <a:spLocks noChangeArrowheads="1"/>
          </p:cNvSpPr>
          <p:nvPr/>
        </p:nvSpPr>
        <p:spPr bwMode="auto">
          <a:xfrm>
            <a:off x="7308850" y="6486525"/>
            <a:ext cx="117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600" b="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6390" name="Rectangle 4"/>
          <p:cNvSpPr>
            <a:spLocks noChangeArrowheads="1"/>
          </p:cNvSpPr>
          <p:nvPr/>
        </p:nvSpPr>
        <p:spPr bwMode="auto">
          <a:xfrm>
            <a:off x="4352925" y="5888038"/>
            <a:ext cx="889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4078288" y="5888038"/>
            <a:ext cx="889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grpSp>
        <p:nvGrpSpPr>
          <p:cNvPr id="16392" name="Group 59"/>
          <p:cNvGrpSpPr>
            <a:grpSpLocks/>
          </p:cNvGrpSpPr>
          <p:nvPr/>
        </p:nvGrpSpPr>
        <p:grpSpPr bwMode="auto">
          <a:xfrm>
            <a:off x="3176588" y="3332163"/>
            <a:ext cx="3479800" cy="3363912"/>
            <a:chOff x="1790" y="1859"/>
            <a:chExt cx="2192" cy="2119"/>
          </a:xfrm>
        </p:grpSpPr>
        <p:sp>
          <p:nvSpPr>
            <p:cNvPr id="16402" name="Rectangle 6"/>
            <p:cNvSpPr>
              <a:spLocks noChangeArrowheads="1"/>
            </p:cNvSpPr>
            <p:nvPr/>
          </p:nvSpPr>
          <p:spPr bwMode="auto">
            <a:xfrm>
              <a:off x="2404" y="3709"/>
              <a:ext cx="17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z)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6403" name="Rectangle 7"/>
            <p:cNvSpPr>
              <a:spLocks noChangeArrowheads="1"/>
            </p:cNvSpPr>
            <p:nvPr/>
          </p:nvSpPr>
          <p:spPr bwMode="auto">
            <a:xfrm>
              <a:off x="2202" y="3709"/>
              <a:ext cx="16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y,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6404" name="Rectangle 8"/>
            <p:cNvSpPr>
              <a:spLocks noChangeArrowheads="1"/>
            </p:cNvSpPr>
            <p:nvPr/>
          </p:nvSpPr>
          <p:spPr bwMode="auto">
            <a:xfrm>
              <a:off x="1790" y="3709"/>
              <a:ext cx="38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</a:rPr>
                <a:t>F(x,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6405" name="Rectangle 9"/>
            <p:cNvSpPr>
              <a:spLocks noChangeArrowheads="1"/>
            </p:cNvSpPr>
            <p:nvPr/>
          </p:nvSpPr>
          <p:spPr bwMode="auto">
            <a:xfrm>
              <a:off x="2622" y="3684"/>
              <a:ext cx="1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6406" name="Group 58"/>
            <p:cNvGrpSpPr>
              <a:grpSpLocks/>
            </p:cNvGrpSpPr>
            <p:nvPr/>
          </p:nvGrpSpPr>
          <p:grpSpPr bwMode="auto">
            <a:xfrm>
              <a:off x="2031" y="1859"/>
              <a:ext cx="1951" cy="2119"/>
              <a:chOff x="2031" y="1859"/>
              <a:chExt cx="1951" cy="2119"/>
            </a:xfrm>
          </p:grpSpPr>
          <p:grpSp>
            <p:nvGrpSpPr>
              <p:cNvPr id="16407" name="Group 10"/>
              <p:cNvGrpSpPr>
                <a:grpSpLocks/>
              </p:cNvGrpSpPr>
              <p:nvPr/>
            </p:nvGrpSpPr>
            <p:grpSpPr bwMode="auto">
              <a:xfrm>
                <a:off x="2031" y="2030"/>
                <a:ext cx="1392" cy="1644"/>
                <a:chOff x="551" y="2030"/>
                <a:chExt cx="1392" cy="1644"/>
              </a:xfrm>
            </p:grpSpPr>
            <p:sp>
              <p:nvSpPr>
                <p:cNvPr id="16437" name="Rectangle 11"/>
                <p:cNvSpPr>
                  <a:spLocks noChangeArrowheads="1"/>
                </p:cNvSpPr>
                <p:nvPr/>
              </p:nvSpPr>
              <p:spPr bwMode="auto">
                <a:xfrm>
                  <a:off x="1592" y="2030"/>
                  <a:ext cx="1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3000">
                      <a:solidFill>
                        <a:srgbClr val="000000"/>
                      </a:solidFill>
                      <a:latin typeface="SWISS" charset="0"/>
                    </a:rPr>
                    <a:t>y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6438" name="Group 12"/>
                <p:cNvGrpSpPr>
                  <a:grpSpLocks/>
                </p:cNvGrpSpPr>
                <p:nvPr/>
              </p:nvGrpSpPr>
              <p:grpSpPr bwMode="auto">
                <a:xfrm>
                  <a:off x="551" y="2134"/>
                  <a:ext cx="1392" cy="1540"/>
                  <a:chOff x="1847" y="2134"/>
                  <a:chExt cx="1392" cy="1540"/>
                </a:xfrm>
              </p:grpSpPr>
              <p:sp>
                <p:nvSpPr>
                  <p:cNvPr id="16439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035" y="2349"/>
                    <a:ext cx="1204" cy="912"/>
                  </a:xfrm>
                  <a:prstGeom prst="rect">
                    <a:avLst/>
                  </a:prstGeom>
                  <a:noFill/>
                  <a:ln w="2857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0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2637" y="2134"/>
                    <a:ext cx="1" cy="112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1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336" y="2349"/>
                    <a:ext cx="1" cy="1126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2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2938" y="2349"/>
                    <a:ext cx="1" cy="1126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4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013" y="2474"/>
                    <a:ext cx="133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sz="3000" b="0">
                        <a:solidFill>
                          <a:srgbClr val="000000"/>
                        </a:solidFill>
                        <a:latin typeface="SWISS" charset="0"/>
                      </a:rPr>
                      <a:t>1</a:t>
                    </a:r>
                    <a:endParaRPr lang="en-US" sz="3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44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2712" y="2474"/>
                    <a:ext cx="133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sz="3000" b="0">
                        <a:solidFill>
                          <a:srgbClr val="000000"/>
                        </a:solidFill>
                        <a:latin typeface="SWISS" charset="0"/>
                      </a:rPr>
                      <a:t>1</a:t>
                    </a:r>
                    <a:endParaRPr lang="en-US" sz="3200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16445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1847" y="2778"/>
                    <a:ext cx="1392" cy="896"/>
                    <a:chOff x="1847" y="2778"/>
                    <a:chExt cx="1392" cy="896"/>
                  </a:xfrm>
                </p:grpSpPr>
                <p:sp>
                  <p:nvSpPr>
                    <p:cNvPr id="16447" name="Line 2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2" y="2778"/>
                      <a:ext cx="1317" cy="1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6448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47" y="2903"/>
                      <a:ext cx="133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SWISS" charset="0"/>
                        </a:rPr>
                        <a:t>x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6449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62" y="3386"/>
                      <a:ext cx="120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SWISS" charset="0"/>
                        </a:rPr>
                        <a:t>z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6450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11" y="2903"/>
                      <a:ext cx="133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3000" b="0">
                          <a:solidFill>
                            <a:srgbClr val="000000"/>
                          </a:solidFill>
                          <a:latin typeface="SWISS" charset="0"/>
                        </a:rPr>
                        <a:t>1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6451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12" y="2903"/>
                      <a:ext cx="133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3000" b="0">
                          <a:solidFill>
                            <a:srgbClr val="000000"/>
                          </a:solidFill>
                          <a:latin typeface="SWISS" charset="0"/>
                        </a:rPr>
                        <a:t>1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1644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2411" y="2474"/>
                    <a:ext cx="133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sz="3000" b="0">
                        <a:solidFill>
                          <a:srgbClr val="000000"/>
                        </a:solidFill>
                        <a:latin typeface="SWISS" charset="0"/>
                      </a:rPr>
                      <a:t>1</a:t>
                    </a:r>
                    <a:endParaRPr lang="en-US" sz="320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6408" name="Group 26"/>
              <p:cNvGrpSpPr>
                <a:grpSpLocks/>
              </p:cNvGrpSpPr>
              <p:nvPr/>
            </p:nvGrpSpPr>
            <p:grpSpPr bwMode="auto">
              <a:xfrm>
                <a:off x="2324" y="1880"/>
                <a:ext cx="794" cy="2094"/>
                <a:chOff x="2148" y="1824"/>
                <a:chExt cx="794" cy="2094"/>
              </a:xfrm>
            </p:grpSpPr>
            <p:grpSp>
              <p:nvGrpSpPr>
                <p:cNvPr id="16428" name="Group 27"/>
                <p:cNvGrpSpPr>
                  <a:grpSpLocks/>
                </p:cNvGrpSpPr>
                <p:nvPr/>
              </p:nvGrpSpPr>
              <p:grpSpPr bwMode="auto">
                <a:xfrm>
                  <a:off x="2148" y="1824"/>
                  <a:ext cx="794" cy="2094"/>
                  <a:chOff x="2148" y="1659"/>
                  <a:chExt cx="794" cy="2094"/>
                </a:xfrm>
              </p:grpSpPr>
              <p:grpSp>
                <p:nvGrpSpPr>
                  <p:cNvPr id="16432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2365" y="2222"/>
                    <a:ext cx="577" cy="1531"/>
                    <a:chOff x="2365" y="2222"/>
                    <a:chExt cx="577" cy="1531"/>
                  </a:xfrm>
                </p:grpSpPr>
                <p:sp>
                  <p:nvSpPr>
                    <p:cNvPr id="16435" name="Rectangle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43" y="3484"/>
                      <a:ext cx="99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rgbClr val="000000"/>
                          </a:solidFill>
                        </a:rPr>
                        <a:t>z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6436" name="AutoShape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65" y="2222"/>
                      <a:ext cx="526" cy="751"/>
                    </a:xfrm>
                    <a:prstGeom prst="roundRect">
                      <a:avLst>
                        <a:gd name="adj" fmla="val 14287"/>
                      </a:avLst>
                    </a:prstGeom>
                    <a:noFill/>
                    <a:ln w="39688">
                      <a:solidFill>
                        <a:schemeClr val="accent2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433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2298" y="1855"/>
                    <a:ext cx="212" cy="403"/>
                  </a:xfrm>
                  <a:prstGeom prst="line">
                    <a:avLst/>
                  </a:prstGeom>
                  <a:noFill/>
                  <a:ln w="39688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34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2148" y="1659"/>
                    <a:ext cx="120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  <a:buFontTx/>
                      <a:buNone/>
                    </a:pPr>
                    <a:r>
                      <a:rPr lang="en-US" sz="3000">
                        <a:solidFill>
                          <a:srgbClr val="000000"/>
                        </a:solidFill>
                        <a:latin typeface="SWISS" charset="0"/>
                      </a:rPr>
                      <a:t>z</a:t>
                    </a:r>
                    <a:endParaRPr lang="en-US" sz="320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6429" name="Group 33"/>
                <p:cNvGrpSpPr>
                  <a:grpSpLocks/>
                </p:cNvGrpSpPr>
                <p:nvPr/>
              </p:nvGrpSpPr>
              <p:grpSpPr bwMode="auto">
                <a:xfrm>
                  <a:off x="2478" y="2373"/>
                  <a:ext cx="49" cy="77"/>
                  <a:chOff x="2475" y="2433"/>
                  <a:chExt cx="49" cy="77"/>
                </a:xfrm>
              </p:grpSpPr>
              <p:sp>
                <p:nvSpPr>
                  <p:cNvPr id="16430" name="Freeform 34"/>
                  <p:cNvSpPr>
                    <a:spLocks/>
                  </p:cNvSpPr>
                  <p:nvPr/>
                </p:nvSpPr>
                <p:spPr bwMode="auto">
                  <a:xfrm>
                    <a:off x="2475" y="2433"/>
                    <a:ext cx="49" cy="77"/>
                  </a:xfrm>
                  <a:custGeom>
                    <a:avLst/>
                    <a:gdLst>
                      <a:gd name="T0" fmla="*/ 40 w 49"/>
                      <a:gd name="T1" fmla="*/ 0 h 77"/>
                      <a:gd name="T2" fmla="*/ 49 w 49"/>
                      <a:gd name="T3" fmla="*/ 77 h 77"/>
                      <a:gd name="T4" fmla="*/ 0 w 49"/>
                      <a:gd name="T5" fmla="*/ 43 h 77"/>
                      <a:gd name="T6" fmla="*/ 35 w 49"/>
                      <a:gd name="T7" fmla="*/ 50 h 77"/>
                      <a:gd name="T8" fmla="*/ 40 w 49"/>
                      <a:gd name="T9" fmla="*/ 0 h 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9"/>
                      <a:gd name="T16" fmla="*/ 0 h 77"/>
                      <a:gd name="T17" fmla="*/ 49 w 49"/>
                      <a:gd name="T18" fmla="*/ 77 h 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9" h="77">
                        <a:moveTo>
                          <a:pt x="40" y="0"/>
                        </a:moveTo>
                        <a:lnTo>
                          <a:pt x="49" y="77"/>
                        </a:lnTo>
                        <a:lnTo>
                          <a:pt x="0" y="43"/>
                        </a:lnTo>
                        <a:lnTo>
                          <a:pt x="35" y="50"/>
                        </a:lnTo>
                        <a:lnTo>
                          <a:pt x="4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431" name="Freeform 35"/>
                  <p:cNvSpPr>
                    <a:spLocks/>
                  </p:cNvSpPr>
                  <p:nvPr/>
                </p:nvSpPr>
                <p:spPr bwMode="auto">
                  <a:xfrm>
                    <a:off x="2475" y="2433"/>
                    <a:ext cx="49" cy="77"/>
                  </a:xfrm>
                  <a:custGeom>
                    <a:avLst/>
                    <a:gdLst>
                      <a:gd name="T0" fmla="*/ 40 w 49"/>
                      <a:gd name="T1" fmla="*/ 0 h 77"/>
                      <a:gd name="T2" fmla="*/ 49 w 49"/>
                      <a:gd name="T3" fmla="*/ 77 h 77"/>
                      <a:gd name="T4" fmla="*/ 0 w 49"/>
                      <a:gd name="T5" fmla="*/ 43 h 77"/>
                      <a:gd name="T6" fmla="*/ 35 w 49"/>
                      <a:gd name="T7" fmla="*/ 50 h 77"/>
                      <a:gd name="T8" fmla="*/ 40 w 49"/>
                      <a:gd name="T9" fmla="*/ 0 h 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9"/>
                      <a:gd name="T16" fmla="*/ 0 h 77"/>
                      <a:gd name="T17" fmla="*/ 49 w 49"/>
                      <a:gd name="T18" fmla="*/ 77 h 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9" h="77">
                        <a:moveTo>
                          <a:pt x="40" y="0"/>
                        </a:moveTo>
                        <a:lnTo>
                          <a:pt x="49" y="77"/>
                        </a:lnTo>
                        <a:lnTo>
                          <a:pt x="0" y="43"/>
                        </a:lnTo>
                        <a:lnTo>
                          <a:pt x="35" y="50"/>
                        </a:lnTo>
                        <a:lnTo>
                          <a:pt x="40" y="0"/>
                        </a:lnTo>
                      </a:path>
                    </a:pathLst>
                  </a:cu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6409" name="Group 36"/>
              <p:cNvGrpSpPr>
                <a:grpSpLocks/>
              </p:cNvGrpSpPr>
              <p:nvPr/>
            </p:nvGrpSpPr>
            <p:grpSpPr bwMode="auto">
              <a:xfrm>
                <a:off x="2870" y="1859"/>
                <a:ext cx="1112" cy="2119"/>
                <a:chOff x="2870" y="1859"/>
                <a:chExt cx="1112" cy="2119"/>
              </a:xfrm>
            </p:grpSpPr>
            <p:grpSp>
              <p:nvGrpSpPr>
                <p:cNvPr id="16410" name="Group 37"/>
                <p:cNvGrpSpPr>
                  <a:grpSpLocks/>
                </p:cNvGrpSpPr>
                <p:nvPr/>
              </p:nvGrpSpPr>
              <p:grpSpPr bwMode="auto">
                <a:xfrm>
                  <a:off x="2870" y="1859"/>
                  <a:ext cx="1112" cy="2119"/>
                  <a:chOff x="2702" y="1859"/>
                  <a:chExt cx="1112" cy="2119"/>
                </a:xfrm>
              </p:grpSpPr>
              <p:sp>
                <p:nvSpPr>
                  <p:cNvPr id="16412" name="Freeform 38"/>
                  <p:cNvSpPr>
                    <a:spLocks/>
                  </p:cNvSpPr>
                  <p:nvPr/>
                </p:nvSpPr>
                <p:spPr bwMode="auto">
                  <a:xfrm>
                    <a:off x="3126" y="2383"/>
                    <a:ext cx="54" cy="73"/>
                  </a:xfrm>
                  <a:custGeom>
                    <a:avLst/>
                    <a:gdLst>
                      <a:gd name="T0" fmla="*/ 54 w 54"/>
                      <a:gd name="T1" fmla="*/ 53 h 73"/>
                      <a:gd name="T2" fmla="*/ 0 w 54"/>
                      <a:gd name="T3" fmla="*/ 73 h 73"/>
                      <a:gd name="T4" fmla="*/ 20 w 54"/>
                      <a:gd name="T5" fmla="*/ 0 h 73"/>
                      <a:gd name="T6" fmla="*/ 17 w 54"/>
                      <a:gd name="T7" fmla="*/ 50 h 73"/>
                      <a:gd name="T8" fmla="*/ 54 w 54"/>
                      <a:gd name="T9" fmla="*/ 53 h 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73"/>
                      <a:gd name="T17" fmla="*/ 54 w 54"/>
                      <a:gd name="T18" fmla="*/ 73 h 7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73">
                        <a:moveTo>
                          <a:pt x="54" y="53"/>
                        </a:moveTo>
                        <a:lnTo>
                          <a:pt x="0" y="73"/>
                        </a:lnTo>
                        <a:lnTo>
                          <a:pt x="20" y="0"/>
                        </a:lnTo>
                        <a:lnTo>
                          <a:pt x="17" y="50"/>
                        </a:lnTo>
                        <a:lnTo>
                          <a:pt x="54" y="53"/>
                        </a:lnTo>
                      </a:path>
                    </a:pathLst>
                  </a:cu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641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702" y="1859"/>
                    <a:ext cx="1112" cy="2119"/>
                    <a:chOff x="2702" y="1634"/>
                    <a:chExt cx="1112" cy="2119"/>
                  </a:xfrm>
                </p:grpSpPr>
                <p:grpSp>
                  <p:nvGrpSpPr>
                    <p:cNvPr id="16414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702" y="2195"/>
                      <a:ext cx="773" cy="1558"/>
                      <a:chOff x="2702" y="2195"/>
                      <a:chExt cx="773" cy="1558"/>
                    </a:xfrm>
                  </p:grpSpPr>
                  <p:grpSp>
                    <p:nvGrpSpPr>
                      <p:cNvPr id="16420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009" y="3477"/>
                        <a:ext cx="466" cy="276"/>
                        <a:chOff x="3009" y="3477"/>
                        <a:chExt cx="466" cy="276"/>
                      </a:xfrm>
                    </p:grpSpPr>
                    <p:sp>
                      <p:nvSpPr>
                        <p:cNvPr id="16422" name="Rectangle 4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240" y="3484"/>
                          <a:ext cx="56" cy="26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lIns="0" tIns="0" rIns="0" bIns="0">
                          <a:spAutoFit/>
                        </a:bodyPr>
                        <a:lstStyle/>
                        <a:p>
                          <a:pPr>
                            <a:spcBef>
                              <a:spcPct val="50000"/>
                            </a:spcBef>
                            <a:buFontTx/>
                            <a:buNone/>
                          </a:pPr>
                          <a:r>
                            <a:rPr lang="en-US" sz="2800">
                              <a:solidFill>
                                <a:srgbClr val="000000"/>
                              </a:solidFill>
                            </a:rPr>
                            <a:t> </a:t>
                          </a:r>
                          <a:endParaRPr lang="en-US" sz="3200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  <p:grpSp>
                      <p:nvGrpSpPr>
                        <p:cNvPr id="16423" name="Group 4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198" y="3484"/>
                          <a:ext cx="277" cy="269"/>
                          <a:chOff x="2793" y="3484"/>
                          <a:chExt cx="277" cy="269"/>
                        </a:xfrm>
                      </p:grpSpPr>
                      <p:sp>
                        <p:nvSpPr>
                          <p:cNvPr id="16425" name="Line 4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798" y="3520"/>
                            <a:ext cx="104" cy="1"/>
                          </a:xfrm>
                          <a:prstGeom prst="line">
                            <a:avLst/>
                          </a:prstGeom>
                          <a:noFill/>
                          <a:ln w="2857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16426" name="Rectangle 4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902" y="3484"/>
                            <a:ext cx="168" cy="269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spAutoFit/>
                          </a:bodyPr>
                          <a:lstStyle/>
                          <a:p>
                            <a:pPr>
                              <a:spcBef>
                                <a:spcPct val="50000"/>
                              </a:spcBef>
                              <a:buFontTx/>
                              <a:buNone/>
                            </a:pPr>
                            <a:r>
                              <a:rPr lang="en-US" sz="2800">
                                <a:solidFill>
                                  <a:srgbClr val="000000"/>
                                </a:solidFill>
                              </a:rPr>
                              <a:t> y</a:t>
                            </a:r>
                            <a:endParaRPr lang="en-US" sz="3200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6427" name="Rectangle 4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93" y="3484"/>
                            <a:ext cx="112" cy="269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lIns="0" tIns="0" rIns="0" bIns="0">
                            <a:spAutoFit/>
                          </a:bodyPr>
                          <a:lstStyle/>
                          <a:p>
                            <a:pPr>
                              <a:spcBef>
                                <a:spcPct val="50000"/>
                              </a:spcBef>
                              <a:buFontTx/>
                              <a:buNone/>
                            </a:pPr>
                            <a:r>
                              <a:rPr lang="en-US" sz="2800">
                                <a:solidFill>
                                  <a:srgbClr val="000000"/>
                                </a:solidFill>
                              </a:rPr>
                              <a:t>x</a:t>
                            </a:r>
                            <a:endParaRPr lang="en-US" sz="3200">
                              <a:solidFill>
                                <a:schemeClr val="tx1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16424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009" y="3477"/>
                          <a:ext cx="123" cy="26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lIns="0" tIns="0" rIns="0" bIns="0">
                          <a:spAutoFit/>
                        </a:bodyPr>
                        <a:lstStyle/>
                        <a:p>
                          <a:pPr>
                            <a:spcBef>
                              <a:spcPct val="50000"/>
                            </a:spcBef>
                            <a:buFontTx/>
                            <a:buNone/>
                          </a:pPr>
                          <a:r>
                            <a:rPr lang="en-US" sz="2800">
                              <a:solidFill>
                                <a:srgbClr val="000000"/>
                              </a:solidFill>
                              <a:latin typeface="Symbol" pitchFamily="18" charset="2"/>
                            </a:rPr>
                            <a:t>+</a:t>
                          </a:r>
                          <a:endParaRPr lang="en-US" sz="3200">
                            <a:solidFill>
                              <a:schemeClr val="tx1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6421" name="AutoShape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02" y="2195"/>
                        <a:ext cx="451" cy="322"/>
                      </a:xfrm>
                      <a:prstGeom prst="roundRect">
                        <a:avLst>
                          <a:gd name="adj" fmla="val 33333"/>
                        </a:avLst>
                      </a:prstGeom>
                      <a:noFill/>
                      <a:ln w="39688">
                        <a:solidFill>
                          <a:schemeClr val="accent2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6415" name="Line 4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143" y="1748"/>
                      <a:ext cx="359" cy="460"/>
                    </a:xfrm>
                    <a:prstGeom prst="line">
                      <a:avLst/>
                    </a:prstGeom>
                    <a:noFill/>
                    <a:ln w="39688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16416" name="Group 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58" y="1634"/>
                      <a:ext cx="256" cy="269"/>
                      <a:chOff x="3558" y="1634"/>
                      <a:chExt cx="256" cy="269"/>
                    </a:xfrm>
                  </p:grpSpPr>
                  <p:sp>
                    <p:nvSpPr>
                      <p:cNvPr id="16418" name="Line 5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558" y="1688"/>
                        <a:ext cx="104" cy="1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6419" name="Rectangle 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2" y="1634"/>
                        <a:ext cx="112" cy="26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lIns="0" tIns="0" rIns="0" bIns="0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  <a:buFontTx/>
                          <a:buNone/>
                        </a:pPr>
                        <a:r>
                          <a:rPr lang="en-US" sz="2800">
                            <a:solidFill>
                              <a:srgbClr val="000000"/>
                            </a:solidFill>
                          </a:rPr>
                          <a:t>y</a:t>
                        </a:r>
                        <a:endParaRPr lang="en-US" sz="320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6417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53" y="1634"/>
                      <a:ext cx="112" cy="26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0" tIns="0" rIns="0" bIns="0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  <a:buFontTx/>
                        <a:buNone/>
                      </a:pPr>
                      <a:r>
                        <a:rPr lang="en-US" sz="2800">
                          <a:solidFill>
                            <a:srgbClr val="000000"/>
                          </a:solidFill>
                        </a:rPr>
                        <a:t>x</a:t>
                      </a:r>
                      <a:endParaRPr lang="en-US" sz="32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16411" name="Freeform 54"/>
                <p:cNvSpPr>
                  <a:spLocks/>
                </p:cNvSpPr>
                <p:nvPr/>
              </p:nvSpPr>
              <p:spPr bwMode="auto">
                <a:xfrm>
                  <a:off x="3291" y="2378"/>
                  <a:ext cx="54" cy="73"/>
                </a:xfrm>
                <a:custGeom>
                  <a:avLst/>
                  <a:gdLst>
                    <a:gd name="T0" fmla="*/ 54 w 54"/>
                    <a:gd name="T1" fmla="*/ 53 h 73"/>
                    <a:gd name="T2" fmla="*/ 0 w 54"/>
                    <a:gd name="T3" fmla="*/ 73 h 73"/>
                    <a:gd name="T4" fmla="*/ 20 w 54"/>
                    <a:gd name="T5" fmla="*/ 0 h 73"/>
                    <a:gd name="T6" fmla="*/ 17 w 54"/>
                    <a:gd name="T7" fmla="*/ 50 h 73"/>
                    <a:gd name="T8" fmla="*/ 54 w 54"/>
                    <a:gd name="T9" fmla="*/ 53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73"/>
                    <a:gd name="T17" fmla="*/ 54 w 54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73">
                      <a:moveTo>
                        <a:pt x="54" y="53"/>
                      </a:moveTo>
                      <a:lnTo>
                        <a:pt x="0" y="73"/>
                      </a:lnTo>
                      <a:lnTo>
                        <a:pt x="20" y="0"/>
                      </a:lnTo>
                      <a:lnTo>
                        <a:pt x="17" y="50"/>
                      </a:lnTo>
                      <a:lnTo>
                        <a:pt x="54" y="5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6393" name="Rectangle 56"/>
          <p:cNvSpPr>
            <a:spLocks noChangeArrowheads="1"/>
          </p:cNvSpPr>
          <p:nvPr/>
        </p:nvSpPr>
        <p:spPr bwMode="auto">
          <a:xfrm>
            <a:off x="395288" y="1266825"/>
            <a:ext cx="8321675" cy="2435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  <a:buSzPct val="125000"/>
              <a:tabLst>
                <a:tab pos="168275" algn="l"/>
              </a:tabLst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K-Maps can be used as a </a:t>
            </a:r>
            <a:r>
              <a:rPr lang="en-US" sz="2400" b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systematic method</a:t>
            </a:r>
            <a:r>
              <a:rPr lang="en-US" sz="2400" b="0">
                <a:solidFill>
                  <a:schemeClr val="tx1"/>
                </a:solidFill>
              </a:rPr>
              <a:t> 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simplify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Boolean functions. Cells are combined to form 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set of the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largest possible pair-wise adjacent rectangles/squares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that </a:t>
            </a: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cover all the “1s”</a:t>
            </a: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the function</a:t>
            </a:r>
          </a:p>
          <a:p>
            <a:pPr>
              <a:spcBef>
                <a:spcPct val="0"/>
              </a:spcBef>
              <a:buClr>
                <a:schemeClr val="hlink"/>
              </a:buClr>
              <a:buSzPct val="125000"/>
              <a:tabLst>
                <a:tab pos="168275" algn="l"/>
              </a:tabLst>
            </a:pPr>
            <a:endParaRPr lang="en-US" sz="10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Clr>
                <a:schemeClr val="hlink"/>
              </a:buClr>
              <a:buSzPct val="125000"/>
              <a:tabLst>
                <a:tab pos="168275" algn="l"/>
              </a:tabLst>
            </a:pPr>
            <a:r>
              <a:rPr lang="en-US" sz="24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Example:  Simplify</a:t>
            </a: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spcBef>
                <a:spcPct val="0"/>
              </a:spcBef>
              <a:buFontTx/>
              <a:buNone/>
              <a:tabLst>
                <a:tab pos="168275" algn="l"/>
              </a:tabLst>
            </a:pPr>
            <a:endParaRPr lang="en-US" sz="2400" b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graphicFrame>
        <p:nvGraphicFramePr>
          <p:cNvPr id="16386" name="Object 57"/>
          <p:cNvGraphicFramePr>
            <a:graphicFrameLocks noChangeAspect="1"/>
          </p:cNvGraphicFramePr>
          <p:nvPr/>
        </p:nvGraphicFramePr>
        <p:xfrm>
          <a:off x="3629025" y="2949575"/>
          <a:ext cx="3492500" cy="368300"/>
        </p:xfrm>
        <a:graphic>
          <a:graphicData uri="http://schemas.openxmlformats.org/presentationml/2006/ole">
            <p:oleObj spid="_x0000_s16386" name="Equation" r:id="rId3" imgW="3492360" imgH="368280" progId="Equation.3">
              <p:embed/>
            </p:oleObj>
          </a:graphicData>
        </a:graphic>
      </p:graphicFrame>
      <p:sp>
        <p:nvSpPr>
          <p:cNvPr id="16394" name="Text Box 60"/>
          <p:cNvSpPr txBox="1">
            <a:spLocks noChangeArrowheads="1"/>
          </p:cNvSpPr>
          <p:nvPr/>
        </p:nvSpPr>
        <p:spPr bwMode="auto">
          <a:xfrm>
            <a:off x="3821113" y="4087813"/>
            <a:ext cx="268287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6395" name="Text Box 61"/>
          <p:cNvSpPr txBox="1">
            <a:spLocks noChangeArrowheads="1"/>
          </p:cNvSpPr>
          <p:nvPr/>
        </p:nvSpPr>
        <p:spPr bwMode="auto">
          <a:xfrm>
            <a:off x="4343400" y="4113213"/>
            <a:ext cx="268288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6396" name="Text Box 62"/>
          <p:cNvSpPr txBox="1">
            <a:spLocks noChangeArrowheads="1"/>
          </p:cNvSpPr>
          <p:nvPr/>
        </p:nvSpPr>
        <p:spPr bwMode="auto">
          <a:xfrm>
            <a:off x="4795838" y="4089400"/>
            <a:ext cx="268287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6397" name="Text Box 63"/>
          <p:cNvSpPr txBox="1">
            <a:spLocks noChangeArrowheads="1"/>
          </p:cNvSpPr>
          <p:nvPr/>
        </p:nvSpPr>
        <p:spPr bwMode="auto">
          <a:xfrm>
            <a:off x="5270500" y="4078288"/>
            <a:ext cx="268288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6398" name="Text Box 64"/>
          <p:cNvSpPr txBox="1">
            <a:spLocks noChangeArrowheads="1"/>
          </p:cNvSpPr>
          <p:nvPr/>
        </p:nvSpPr>
        <p:spPr bwMode="auto">
          <a:xfrm>
            <a:off x="3835400" y="4783138"/>
            <a:ext cx="268288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6399" name="Text Box 65"/>
          <p:cNvSpPr txBox="1">
            <a:spLocks noChangeArrowheads="1"/>
          </p:cNvSpPr>
          <p:nvPr/>
        </p:nvSpPr>
        <p:spPr bwMode="auto">
          <a:xfrm>
            <a:off x="4332288" y="4784725"/>
            <a:ext cx="268287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6400" name="Text Box 66"/>
          <p:cNvSpPr txBox="1">
            <a:spLocks noChangeArrowheads="1"/>
          </p:cNvSpPr>
          <p:nvPr/>
        </p:nvSpPr>
        <p:spPr bwMode="auto">
          <a:xfrm>
            <a:off x="5270500" y="4773613"/>
            <a:ext cx="268288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6401" name="Text Box 67"/>
          <p:cNvSpPr txBox="1">
            <a:spLocks noChangeArrowheads="1"/>
          </p:cNvSpPr>
          <p:nvPr/>
        </p:nvSpPr>
        <p:spPr bwMode="auto">
          <a:xfrm>
            <a:off x="4783138" y="4783138"/>
            <a:ext cx="268287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492B0155-D6E8-49EB-8C72-AB08C26CA330}" type="slidenum">
              <a:rPr lang="en-US"/>
              <a:pPr/>
              <a:t>86</a:t>
            </a:fld>
            <a:endParaRPr lang="en-US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smtClean="0"/>
              <a:t>Use a K-map to find an optimum SOP equation for</a:t>
            </a:r>
          </a:p>
          <a:p>
            <a:endParaRPr lang="en-US" b="1" smtClean="0"/>
          </a:p>
        </p:txBody>
      </p:sp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3336925" y="1908175"/>
          <a:ext cx="4981575" cy="460375"/>
        </p:xfrm>
        <a:graphic>
          <a:graphicData uri="http://schemas.openxmlformats.org/presentationml/2006/ole">
            <p:oleObj spid="_x0000_s17410" name="Equation" r:id="rId4" imgW="3987720" imgH="368280" progId="Equation.3">
              <p:embed/>
            </p:oleObj>
          </a:graphicData>
        </a:graphic>
      </p:graphicFrame>
      <p:pic>
        <p:nvPicPr>
          <p:cNvPr id="17413" name="Picture 6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1625" y="2687638"/>
            <a:ext cx="34575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5"/>
          <p:cNvSpPr txBox="1">
            <a:spLocks noChangeArrowheads="1"/>
          </p:cNvSpPr>
          <p:nvPr/>
        </p:nvSpPr>
        <p:spPr bwMode="auto">
          <a:xfrm>
            <a:off x="5976938" y="3348038"/>
            <a:ext cx="387350" cy="5794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z</a:t>
            </a:r>
          </a:p>
        </p:txBody>
      </p:sp>
      <p:sp>
        <p:nvSpPr>
          <p:cNvPr id="17415" name="Line 66"/>
          <p:cNvSpPr>
            <a:spLocks noChangeShapeType="1"/>
          </p:cNvSpPr>
          <p:nvPr/>
        </p:nvSpPr>
        <p:spPr bwMode="auto">
          <a:xfrm>
            <a:off x="6065838" y="3509963"/>
            <a:ext cx="1778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6" name="Text Box 67"/>
          <p:cNvSpPr txBox="1">
            <a:spLocks noChangeArrowheads="1"/>
          </p:cNvSpPr>
          <p:nvPr/>
        </p:nvSpPr>
        <p:spPr bwMode="auto">
          <a:xfrm>
            <a:off x="5353050" y="4240213"/>
            <a:ext cx="590550" cy="5794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xy</a:t>
            </a:r>
          </a:p>
        </p:txBody>
      </p:sp>
      <p:sp>
        <p:nvSpPr>
          <p:cNvPr id="17417" name="Line 68"/>
          <p:cNvSpPr>
            <a:spLocks noChangeShapeType="1"/>
          </p:cNvSpPr>
          <p:nvPr/>
        </p:nvSpPr>
        <p:spPr bwMode="auto">
          <a:xfrm flipH="1" flipV="1">
            <a:off x="5289550" y="4062413"/>
            <a:ext cx="58738" cy="4175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8" name="Text Box 69"/>
          <p:cNvSpPr txBox="1">
            <a:spLocks noChangeArrowheads="1"/>
          </p:cNvSpPr>
          <p:nvPr/>
        </p:nvSpPr>
        <p:spPr bwMode="auto">
          <a:xfrm>
            <a:off x="3662363" y="2573338"/>
            <a:ext cx="590550" cy="5794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xy</a:t>
            </a:r>
          </a:p>
        </p:txBody>
      </p:sp>
      <p:sp>
        <p:nvSpPr>
          <p:cNvPr id="17419" name="Line 70"/>
          <p:cNvSpPr>
            <a:spLocks noChangeShapeType="1"/>
          </p:cNvSpPr>
          <p:nvPr/>
        </p:nvSpPr>
        <p:spPr bwMode="auto">
          <a:xfrm>
            <a:off x="3984625" y="2735263"/>
            <a:ext cx="1555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0" name="Line 71"/>
          <p:cNvSpPr>
            <a:spLocks noChangeShapeType="1"/>
          </p:cNvSpPr>
          <p:nvPr/>
        </p:nvSpPr>
        <p:spPr bwMode="auto">
          <a:xfrm>
            <a:off x="3729038" y="2735263"/>
            <a:ext cx="1555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21" name="Line 72"/>
          <p:cNvSpPr>
            <a:spLocks noChangeShapeType="1"/>
          </p:cNvSpPr>
          <p:nvPr/>
        </p:nvSpPr>
        <p:spPr bwMode="auto">
          <a:xfrm flipH="1">
            <a:off x="4132263" y="2951163"/>
            <a:ext cx="34925" cy="2778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7422" name="Group 102"/>
          <p:cNvGrpSpPr>
            <a:grpSpLocks/>
          </p:cNvGrpSpPr>
          <p:nvPr/>
        </p:nvGrpSpPr>
        <p:grpSpPr bwMode="auto">
          <a:xfrm>
            <a:off x="2254250" y="5178425"/>
            <a:ext cx="4365625" cy="584200"/>
            <a:chOff x="932" y="3160"/>
            <a:chExt cx="2750" cy="368"/>
          </a:xfrm>
        </p:grpSpPr>
        <p:sp>
          <p:nvSpPr>
            <p:cNvPr id="17424" name="Line 74"/>
            <p:cNvSpPr>
              <a:spLocks noChangeShapeType="1"/>
            </p:cNvSpPr>
            <p:nvPr/>
          </p:nvSpPr>
          <p:spPr bwMode="auto">
            <a:xfrm>
              <a:off x="2346" y="3278"/>
              <a:ext cx="12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5" name="Line 75"/>
            <p:cNvSpPr>
              <a:spLocks noChangeShapeType="1"/>
            </p:cNvSpPr>
            <p:nvPr/>
          </p:nvSpPr>
          <p:spPr bwMode="auto">
            <a:xfrm>
              <a:off x="3364" y="3256"/>
              <a:ext cx="12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6" name="Line 76"/>
            <p:cNvSpPr>
              <a:spLocks noChangeShapeType="1"/>
            </p:cNvSpPr>
            <p:nvPr/>
          </p:nvSpPr>
          <p:spPr bwMode="auto">
            <a:xfrm>
              <a:off x="3541" y="3270"/>
              <a:ext cx="11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7" name="Rectangle 82"/>
            <p:cNvSpPr>
              <a:spLocks noChangeArrowheads="1"/>
            </p:cNvSpPr>
            <p:nvPr/>
          </p:nvSpPr>
          <p:spPr bwMode="auto">
            <a:xfrm>
              <a:off x="3542" y="319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chemeClr val="tx1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28" name="Rectangle 83"/>
            <p:cNvSpPr>
              <a:spLocks noChangeArrowheads="1"/>
            </p:cNvSpPr>
            <p:nvPr/>
          </p:nvSpPr>
          <p:spPr bwMode="auto">
            <a:xfrm>
              <a:off x="3357" y="319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29" name="Rectangle 85"/>
            <p:cNvSpPr>
              <a:spLocks noChangeArrowheads="1"/>
            </p:cNvSpPr>
            <p:nvPr/>
          </p:nvSpPr>
          <p:spPr bwMode="auto">
            <a:xfrm>
              <a:off x="2949" y="319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y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7430" name="Rectangle 86"/>
            <p:cNvSpPr>
              <a:spLocks noChangeArrowheads="1"/>
            </p:cNvSpPr>
            <p:nvPr/>
          </p:nvSpPr>
          <p:spPr bwMode="auto">
            <a:xfrm>
              <a:off x="2765" y="3192"/>
              <a:ext cx="1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1" name="Rectangle 87"/>
            <p:cNvSpPr>
              <a:spLocks noChangeArrowheads="1"/>
            </p:cNvSpPr>
            <p:nvPr/>
          </p:nvSpPr>
          <p:spPr bwMode="auto">
            <a:xfrm>
              <a:off x="2381" y="3192"/>
              <a:ext cx="12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660066"/>
                  </a:solidFill>
                </a:rPr>
                <a:t>z</a:t>
              </a:r>
              <a:endParaRPr lang="en-US" sz="3200">
                <a:solidFill>
                  <a:srgbClr val="660066"/>
                </a:solidFill>
              </a:endParaRPr>
            </a:p>
          </p:txBody>
        </p:sp>
        <p:sp>
          <p:nvSpPr>
            <p:cNvPr id="17432" name="Rectangle 90"/>
            <p:cNvSpPr>
              <a:spLocks noChangeArrowheads="1"/>
            </p:cNvSpPr>
            <p:nvPr/>
          </p:nvSpPr>
          <p:spPr bwMode="auto">
            <a:xfrm>
              <a:off x="1863" y="3185"/>
              <a:ext cx="41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)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3" name="Rectangle 91"/>
            <p:cNvSpPr>
              <a:spLocks noChangeArrowheads="1"/>
            </p:cNvSpPr>
            <p:nvPr/>
          </p:nvSpPr>
          <p:spPr bwMode="auto">
            <a:xfrm>
              <a:off x="1726" y="3185"/>
              <a:ext cx="55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z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4" name="Rectangle 92"/>
            <p:cNvSpPr>
              <a:spLocks noChangeArrowheads="1"/>
            </p:cNvSpPr>
            <p:nvPr/>
          </p:nvSpPr>
          <p:spPr bwMode="auto">
            <a:xfrm>
              <a:off x="1618" y="3185"/>
              <a:ext cx="31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5" name="Rectangle 93"/>
            <p:cNvSpPr>
              <a:spLocks noChangeArrowheads="1"/>
            </p:cNvSpPr>
            <p:nvPr/>
          </p:nvSpPr>
          <p:spPr bwMode="auto">
            <a:xfrm>
              <a:off x="1467" y="3185"/>
              <a:ext cx="62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y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6" name="Rectangle 94"/>
            <p:cNvSpPr>
              <a:spLocks noChangeArrowheads="1"/>
            </p:cNvSpPr>
            <p:nvPr/>
          </p:nvSpPr>
          <p:spPr bwMode="auto">
            <a:xfrm>
              <a:off x="1355" y="3185"/>
              <a:ext cx="311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,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7" name="Rectangle 95"/>
            <p:cNvSpPr>
              <a:spLocks noChangeArrowheads="1"/>
            </p:cNvSpPr>
            <p:nvPr/>
          </p:nvSpPr>
          <p:spPr bwMode="auto">
            <a:xfrm>
              <a:off x="1209" y="3185"/>
              <a:ext cx="62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x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8" name="Rectangle 96"/>
            <p:cNvSpPr>
              <a:spLocks noChangeArrowheads="1"/>
            </p:cNvSpPr>
            <p:nvPr/>
          </p:nvSpPr>
          <p:spPr bwMode="auto">
            <a:xfrm>
              <a:off x="1103" y="3185"/>
              <a:ext cx="41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(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39" name="Rectangle 97"/>
            <p:cNvSpPr>
              <a:spLocks noChangeArrowheads="1"/>
            </p:cNvSpPr>
            <p:nvPr/>
          </p:nvSpPr>
          <p:spPr bwMode="auto">
            <a:xfrm>
              <a:off x="932" y="3185"/>
              <a:ext cx="76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</a:rPr>
                <a:t>F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40" name="Rectangle 99"/>
            <p:cNvSpPr>
              <a:spLocks noChangeArrowheads="1"/>
            </p:cNvSpPr>
            <p:nvPr/>
          </p:nvSpPr>
          <p:spPr bwMode="auto">
            <a:xfrm>
              <a:off x="3150" y="316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41" name="Rectangle 100"/>
            <p:cNvSpPr>
              <a:spLocks noChangeArrowheads="1"/>
            </p:cNvSpPr>
            <p:nvPr/>
          </p:nvSpPr>
          <p:spPr bwMode="auto">
            <a:xfrm>
              <a:off x="2557" y="3160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+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7442" name="Rectangle 101"/>
            <p:cNvSpPr>
              <a:spLocks noChangeArrowheads="1"/>
            </p:cNvSpPr>
            <p:nvPr/>
          </p:nvSpPr>
          <p:spPr bwMode="auto">
            <a:xfrm>
              <a:off x="2132" y="3189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7423" name="Rectangle 103"/>
          <p:cNvSpPr>
            <a:spLocks noChangeArrowheads="1"/>
          </p:cNvSpPr>
          <p:nvPr/>
        </p:nvSpPr>
        <p:spPr bwMode="auto">
          <a:xfrm>
            <a:off x="581025" y="236538"/>
            <a:ext cx="777240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800" b="0">
                <a:solidFill>
                  <a:schemeClr val="tx1"/>
                </a:solidFill>
                <a:latin typeface="Helvetica" pitchFamily="34" charset="0"/>
              </a:rPr>
              <a:t>Function Simplification with a 3-literal Maps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D52CA43-72DF-4A22-8E3A-01303FFCB4EB}" type="slidenum">
              <a:rPr lang="en-US"/>
              <a:pPr/>
              <a:t>87</a:t>
            </a:fld>
            <a:endParaRPr lang="en-US"/>
          </a:p>
        </p:txBody>
      </p:sp>
      <p:sp>
        <p:nvSpPr>
          <p:cNvPr id="96259" name="Freeform 2"/>
          <p:cNvSpPr>
            <a:spLocks/>
          </p:cNvSpPr>
          <p:nvPr/>
        </p:nvSpPr>
        <p:spPr bwMode="auto">
          <a:xfrm>
            <a:off x="4784725" y="6175375"/>
            <a:ext cx="1588" cy="349250"/>
          </a:xfrm>
          <a:custGeom>
            <a:avLst/>
            <a:gdLst>
              <a:gd name="T0" fmla="*/ 0 w 1"/>
              <a:gd name="T1" fmla="*/ 0 h 220"/>
              <a:gd name="T2" fmla="*/ 0 w 1"/>
              <a:gd name="T3" fmla="*/ 220 h 220"/>
              <a:gd name="T4" fmla="*/ 0 60000 65536"/>
              <a:gd name="T5" fmla="*/ 0 60000 65536"/>
              <a:gd name="T6" fmla="*/ 0 w 1"/>
              <a:gd name="T7" fmla="*/ 0 h 220"/>
              <a:gd name="T8" fmla="*/ 1 w 1"/>
              <a:gd name="T9" fmla="*/ 220 h 2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0">
                <a:moveTo>
                  <a:pt x="0" y="0"/>
                </a:moveTo>
                <a:lnTo>
                  <a:pt x="0" y="220"/>
                </a:lnTo>
              </a:path>
            </a:pathLst>
          </a:cu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lIns="0" rIns="0" anchorCtr="1">
            <a:spAutoFit/>
          </a:bodyPr>
          <a:lstStyle/>
          <a:p>
            <a:endParaRPr lang="en-US"/>
          </a:p>
        </p:txBody>
      </p:sp>
      <p:sp>
        <p:nvSpPr>
          <p:cNvPr id="96260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358775"/>
            <a:ext cx="7772400" cy="661988"/>
          </a:xfrm>
        </p:spPr>
        <p:txBody>
          <a:bodyPr/>
          <a:lstStyle/>
          <a:p>
            <a:r>
              <a:rPr lang="en-US" b="0" smtClean="0"/>
              <a:t>Four-literal Maps</a:t>
            </a:r>
          </a:p>
        </p:txBody>
      </p:sp>
      <p:sp>
        <p:nvSpPr>
          <p:cNvPr id="96261" name="Rectangle 4"/>
          <p:cNvSpPr>
            <a:spLocks noChangeArrowheads="1"/>
          </p:cNvSpPr>
          <p:nvPr/>
        </p:nvSpPr>
        <p:spPr bwMode="auto">
          <a:xfrm>
            <a:off x="728663" y="1233488"/>
            <a:ext cx="7772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hlink"/>
              </a:buClr>
            </a:pPr>
            <a:r>
              <a:rPr lang="en-US" sz="3200">
                <a:solidFill>
                  <a:schemeClr val="tx1"/>
                </a:solidFill>
              </a:rPr>
              <a:t>Map and location of minterms:</a:t>
            </a:r>
          </a:p>
        </p:txBody>
      </p:sp>
      <p:grpSp>
        <p:nvGrpSpPr>
          <p:cNvPr id="96262" name="Group 5"/>
          <p:cNvGrpSpPr>
            <a:grpSpLocks/>
          </p:cNvGrpSpPr>
          <p:nvPr/>
        </p:nvGrpSpPr>
        <p:grpSpPr bwMode="auto">
          <a:xfrm>
            <a:off x="1911350" y="1792288"/>
            <a:ext cx="5481638" cy="4576762"/>
            <a:chOff x="1204" y="1129"/>
            <a:chExt cx="3453" cy="2883"/>
          </a:xfrm>
        </p:grpSpPr>
        <p:sp>
          <p:nvSpPr>
            <p:cNvPr id="96282" name="Text Box 6"/>
            <p:cNvSpPr txBox="1">
              <a:spLocks noChangeArrowheads="1"/>
            </p:cNvSpPr>
            <p:nvPr/>
          </p:nvSpPr>
          <p:spPr bwMode="auto">
            <a:xfrm>
              <a:off x="2019" y="3031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96283" name="Text Box 7"/>
            <p:cNvSpPr txBox="1">
              <a:spLocks noChangeArrowheads="1"/>
            </p:cNvSpPr>
            <p:nvPr/>
          </p:nvSpPr>
          <p:spPr bwMode="auto">
            <a:xfrm>
              <a:off x="2685" y="3031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96284" name="Text Box 8"/>
            <p:cNvSpPr txBox="1">
              <a:spLocks noChangeArrowheads="1"/>
            </p:cNvSpPr>
            <p:nvPr/>
          </p:nvSpPr>
          <p:spPr bwMode="auto">
            <a:xfrm>
              <a:off x="3941" y="2976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96285" name="Text Box 9"/>
            <p:cNvSpPr txBox="1">
              <a:spLocks noChangeArrowheads="1"/>
            </p:cNvSpPr>
            <p:nvPr/>
          </p:nvSpPr>
          <p:spPr bwMode="auto">
            <a:xfrm>
              <a:off x="3270" y="2976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11</a:t>
              </a:r>
            </a:p>
          </p:txBody>
        </p:sp>
        <p:sp>
          <p:nvSpPr>
            <p:cNvPr id="96286" name="Text Box 10"/>
            <p:cNvSpPr txBox="1">
              <a:spLocks noChangeArrowheads="1"/>
            </p:cNvSpPr>
            <p:nvPr/>
          </p:nvSpPr>
          <p:spPr bwMode="auto">
            <a:xfrm>
              <a:off x="2001" y="2476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12</a:t>
              </a:r>
            </a:p>
          </p:txBody>
        </p:sp>
        <p:sp>
          <p:nvSpPr>
            <p:cNvPr id="96287" name="Text Box 11"/>
            <p:cNvSpPr txBox="1">
              <a:spLocks noChangeArrowheads="1"/>
            </p:cNvSpPr>
            <p:nvPr/>
          </p:nvSpPr>
          <p:spPr bwMode="auto">
            <a:xfrm>
              <a:off x="2629" y="2504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13</a:t>
              </a:r>
            </a:p>
          </p:txBody>
        </p:sp>
        <p:sp>
          <p:nvSpPr>
            <p:cNvPr id="96288" name="Text Box 12"/>
            <p:cNvSpPr txBox="1">
              <a:spLocks noChangeArrowheads="1"/>
            </p:cNvSpPr>
            <p:nvPr/>
          </p:nvSpPr>
          <p:spPr bwMode="auto">
            <a:xfrm>
              <a:off x="3927" y="2476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14</a:t>
              </a:r>
            </a:p>
          </p:txBody>
        </p:sp>
        <p:sp>
          <p:nvSpPr>
            <p:cNvPr id="96289" name="Text Box 13"/>
            <p:cNvSpPr txBox="1">
              <a:spLocks noChangeArrowheads="1"/>
            </p:cNvSpPr>
            <p:nvPr/>
          </p:nvSpPr>
          <p:spPr bwMode="auto">
            <a:xfrm>
              <a:off x="3270" y="2476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15</a:t>
              </a:r>
            </a:p>
          </p:txBody>
        </p:sp>
        <p:sp>
          <p:nvSpPr>
            <p:cNvPr id="96290" name="Text Box 14"/>
            <p:cNvSpPr txBox="1">
              <a:spLocks noChangeArrowheads="1"/>
            </p:cNvSpPr>
            <p:nvPr/>
          </p:nvSpPr>
          <p:spPr bwMode="auto">
            <a:xfrm>
              <a:off x="2058" y="1490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6291" name="Text Box 15"/>
            <p:cNvSpPr txBox="1">
              <a:spLocks noChangeArrowheads="1"/>
            </p:cNvSpPr>
            <p:nvPr/>
          </p:nvSpPr>
          <p:spPr bwMode="auto">
            <a:xfrm>
              <a:off x="2681" y="1476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6292" name="Text Box 16"/>
            <p:cNvSpPr txBox="1">
              <a:spLocks noChangeArrowheads="1"/>
            </p:cNvSpPr>
            <p:nvPr/>
          </p:nvSpPr>
          <p:spPr bwMode="auto">
            <a:xfrm>
              <a:off x="3292" y="1485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3</a:t>
              </a:r>
            </a:p>
          </p:txBody>
        </p:sp>
        <p:sp>
          <p:nvSpPr>
            <p:cNvPr id="96293" name="Text Box 17"/>
            <p:cNvSpPr txBox="1">
              <a:spLocks noChangeArrowheads="1"/>
            </p:cNvSpPr>
            <p:nvPr/>
          </p:nvSpPr>
          <p:spPr bwMode="auto">
            <a:xfrm>
              <a:off x="3930" y="1478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6294" name="Text Box 18"/>
            <p:cNvSpPr txBox="1">
              <a:spLocks noChangeArrowheads="1"/>
            </p:cNvSpPr>
            <p:nvPr/>
          </p:nvSpPr>
          <p:spPr bwMode="auto">
            <a:xfrm>
              <a:off x="2685" y="1988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96295" name="Text Box 19"/>
            <p:cNvSpPr txBox="1">
              <a:spLocks noChangeArrowheads="1"/>
            </p:cNvSpPr>
            <p:nvPr/>
          </p:nvSpPr>
          <p:spPr bwMode="auto">
            <a:xfrm>
              <a:off x="3959" y="1979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96296" name="Text Box 20"/>
            <p:cNvSpPr txBox="1">
              <a:spLocks noChangeArrowheads="1"/>
            </p:cNvSpPr>
            <p:nvPr/>
          </p:nvSpPr>
          <p:spPr bwMode="auto">
            <a:xfrm>
              <a:off x="2053" y="1999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96297" name="Text Box 21"/>
            <p:cNvSpPr txBox="1">
              <a:spLocks noChangeArrowheads="1"/>
            </p:cNvSpPr>
            <p:nvPr/>
          </p:nvSpPr>
          <p:spPr bwMode="auto">
            <a:xfrm>
              <a:off x="3343" y="1992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rgbClr val="6600FF"/>
                  </a:solidFill>
                </a:rPr>
                <a:t>7</a:t>
              </a:r>
            </a:p>
          </p:txBody>
        </p:sp>
        <p:sp>
          <p:nvSpPr>
            <p:cNvPr id="96298" name="Rectangle 22"/>
            <p:cNvSpPr>
              <a:spLocks noChangeArrowheads="1"/>
            </p:cNvSpPr>
            <p:nvPr/>
          </p:nvSpPr>
          <p:spPr bwMode="auto">
            <a:xfrm>
              <a:off x="1606" y="1543"/>
              <a:ext cx="2638" cy="196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299" name="Line 23"/>
            <p:cNvSpPr>
              <a:spLocks noChangeShapeType="1"/>
            </p:cNvSpPr>
            <p:nvPr/>
          </p:nvSpPr>
          <p:spPr bwMode="auto">
            <a:xfrm>
              <a:off x="2955" y="1129"/>
              <a:ext cx="0" cy="23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0" name="Line 24"/>
            <p:cNvSpPr>
              <a:spLocks noChangeShapeType="1"/>
            </p:cNvSpPr>
            <p:nvPr/>
          </p:nvSpPr>
          <p:spPr bwMode="auto">
            <a:xfrm flipV="1">
              <a:off x="1264" y="2511"/>
              <a:ext cx="2993" cy="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1" name="Line 25"/>
            <p:cNvSpPr>
              <a:spLocks noChangeShapeType="1"/>
            </p:cNvSpPr>
            <p:nvPr/>
          </p:nvSpPr>
          <p:spPr bwMode="auto">
            <a:xfrm>
              <a:off x="2315" y="1546"/>
              <a:ext cx="0" cy="24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2" name="Line 26"/>
            <p:cNvSpPr>
              <a:spLocks noChangeShapeType="1"/>
            </p:cNvSpPr>
            <p:nvPr/>
          </p:nvSpPr>
          <p:spPr bwMode="auto">
            <a:xfrm flipH="1">
              <a:off x="3614" y="1532"/>
              <a:ext cx="0" cy="2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3" name="Text Box 27"/>
            <p:cNvSpPr txBox="1">
              <a:spLocks noChangeArrowheads="1"/>
            </p:cNvSpPr>
            <p:nvPr/>
          </p:nvSpPr>
          <p:spPr bwMode="auto">
            <a:xfrm>
              <a:off x="4383" y="2393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96304" name="Text Box 28"/>
            <p:cNvSpPr txBox="1">
              <a:spLocks noChangeArrowheads="1"/>
            </p:cNvSpPr>
            <p:nvPr/>
          </p:nvSpPr>
          <p:spPr bwMode="auto">
            <a:xfrm>
              <a:off x="3479" y="1145"/>
              <a:ext cx="274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96305" name="Text Box 29"/>
            <p:cNvSpPr txBox="1">
              <a:spLocks noChangeArrowheads="1"/>
            </p:cNvSpPr>
            <p:nvPr/>
          </p:nvSpPr>
          <p:spPr bwMode="auto">
            <a:xfrm>
              <a:off x="2809" y="3637"/>
              <a:ext cx="274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Z</a:t>
              </a:r>
            </a:p>
          </p:txBody>
        </p:sp>
        <p:sp>
          <p:nvSpPr>
            <p:cNvPr id="96306" name="Line 30"/>
            <p:cNvSpPr>
              <a:spLocks noChangeShapeType="1"/>
            </p:cNvSpPr>
            <p:nvPr/>
          </p:nvSpPr>
          <p:spPr bwMode="auto">
            <a:xfrm flipV="1">
              <a:off x="1593" y="2034"/>
              <a:ext cx="30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7" name="Line 31"/>
            <p:cNvSpPr>
              <a:spLocks noChangeShapeType="1"/>
            </p:cNvSpPr>
            <p:nvPr/>
          </p:nvSpPr>
          <p:spPr bwMode="auto">
            <a:xfrm>
              <a:off x="1608" y="3012"/>
              <a:ext cx="30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308" name="Text Box 32"/>
            <p:cNvSpPr txBox="1">
              <a:spLocks noChangeArrowheads="1"/>
            </p:cNvSpPr>
            <p:nvPr/>
          </p:nvSpPr>
          <p:spPr bwMode="auto">
            <a:xfrm>
              <a:off x="1204" y="2869"/>
              <a:ext cx="33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W</a:t>
              </a:r>
            </a:p>
          </p:txBody>
        </p:sp>
      </p:grpSp>
      <p:grpSp>
        <p:nvGrpSpPr>
          <p:cNvPr id="96263" name="Group 33"/>
          <p:cNvGrpSpPr>
            <a:grpSpLocks/>
          </p:cNvGrpSpPr>
          <p:nvPr/>
        </p:nvGrpSpPr>
        <p:grpSpPr bwMode="auto">
          <a:xfrm>
            <a:off x="0" y="1871663"/>
            <a:ext cx="8012113" cy="4602162"/>
            <a:chOff x="0" y="1179"/>
            <a:chExt cx="5047" cy="2899"/>
          </a:xfrm>
        </p:grpSpPr>
        <p:sp>
          <p:nvSpPr>
            <p:cNvPr id="96279" name="Text Box 34"/>
            <p:cNvSpPr txBox="1">
              <a:spLocks noChangeArrowheads="1"/>
            </p:cNvSpPr>
            <p:nvPr/>
          </p:nvSpPr>
          <p:spPr bwMode="auto">
            <a:xfrm>
              <a:off x="0" y="2506"/>
              <a:ext cx="168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pPr>
                <a:spcBef>
                  <a:spcPct val="50000"/>
                </a:spcBef>
                <a:buClr>
                  <a:srgbClr val="009999"/>
                </a:buClr>
                <a:buFontTx/>
                <a:buNone/>
              </a:pPr>
              <a:r>
                <a:rPr lang="en-US" sz="2800" b="0">
                  <a:solidFill>
                    <a:schemeClr val="hlink"/>
                  </a:solidFill>
                </a:rPr>
                <a:t>literal Order</a:t>
              </a:r>
            </a:p>
          </p:txBody>
        </p:sp>
        <p:sp>
          <p:nvSpPr>
            <p:cNvPr id="96280" name="Freeform 35"/>
            <p:cNvSpPr>
              <a:spLocks/>
            </p:cNvSpPr>
            <p:nvPr/>
          </p:nvSpPr>
          <p:spPr bwMode="auto">
            <a:xfrm>
              <a:off x="1218" y="1179"/>
              <a:ext cx="3829" cy="2899"/>
            </a:xfrm>
            <a:custGeom>
              <a:avLst/>
              <a:gdLst>
                <a:gd name="T0" fmla="*/ 373 w 3829"/>
                <a:gd name="T1" fmla="*/ 1546 h 2899"/>
                <a:gd name="T2" fmla="*/ 245 w 3829"/>
                <a:gd name="T3" fmla="*/ 1802 h 2899"/>
                <a:gd name="T4" fmla="*/ 940 w 3829"/>
                <a:gd name="T5" fmla="*/ 1802 h 2899"/>
                <a:gd name="T6" fmla="*/ 1297 w 3829"/>
                <a:gd name="T7" fmla="*/ 1792 h 2899"/>
                <a:gd name="T8" fmla="*/ 1937 w 3829"/>
                <a:gd name="T9" fmla="*/ 1756 h 2899"/>
                <a:gd name="T10" fmla="*/ 2412 w 3829"/>
                <a:gd name="T11" fmla="*/ 1719 h 2899"/>
                <a:gd name="T12" fmla="*/ 2686 w 3829"/>
                <a:gd name="T13" fmla="*/ 1655 h 2899"/>
                <a:gd name="T14" fmla="*/ 2769 w 3829"/>
                <a:gd name="T15" fmla="*/ 1637 h 2899"/>
                <a:gd name="T16" fmla="*/ 3070 w 3829"/>
                <a:gd name="T17" fmla="*/ 1555 h 2899"/>
                <a:gd name="T18" fmla="*/ 3189 w 3829"/>
                <a:gd name="T19" fmla="*/ 1518 h 2899"/>
                <a:gd name="T20" fmla="*/ 3354 w 3829"/>
                <a:gd name="T21" fmla="*/ 1472 h 2899"/>
                <a:gd name="T22" fmla="*/ 3427 w 3829"/>
                <a:gd name="T23" fmla="*/ 1445 h 2899"/>
                <a:gd name="T24" fmla="*/ 3528 w 3829"/>
                <a:gd name="T25" fmla="*/ 1390 h 2899"/>
                <a:gd name="T26" fmla="*/ 3592 w 3829"/>
                <a:gd name="T27" fmla="*/ 1317 h 2899"/>
                <a:gd name="T28" fmla="*/ 3646 w 3829"/>
                <a:gd name="T29" fmla="*/ 1271 h 2899"/>
                <a:gd name="T30" fmla="*/ 3720 w 3829"/>
                <a:gd name="T31" fmla="*/ 1116 h 2899"/>
                <a:gd name="T32" fmla="*/ 3729 w 3829"/>
                <a:gd name="T33" fmla="*/ 467 h 2899"/>
                <a:gd name="T34" fmla="*/ 3637 w 3829"/>
                <a:gd name="T35" fmla="*/ 293 h 2899"/>
                <a:gd name="T36" fmla="*/ 3592 w 3829"/>
                <a:gd name="T37" fmla="*/ 238 h 2899"/>
                <a:gd name="T38" fmla="*/ 3528 w 3829"/>
                <a:gd name="T39" fmla="*/ 211 h 2899"/>
                <a:gd name="T40" fmla="*/ 3418 w 3829"/>
                <a:gd name="T41" fmla="*/ 165 h 2899"/>
                <a:gd name="T42" fmla="*/ 3272 w 3829"/>
                <a:gd name="T43" fmla="*/ 119 h 2899"/>
                <a:gd name="T44" fmla="*/ 3144 w 3829"/>
                <a:gd name="T45" fmla="*/ 74 h 2899"/>
                <a:gd name="T46" fmla="*/ 2942 w 3829"/>
                <a:gd name="T47" fmla="*/ 19 h 2899"/>
                <a:gd name="T48" fmla="*/ 2851 w 3829"/>
                <a:gd name="T49" fmla="*/ 0 h 2899"/>
                <a:gd name="T50" fmla="*/ 2750 w 3829"/>
                <a:gd name="T51" fmla="*/ 10 h 2899"/>
                <a:gd name="T52" fmla="*/ 2604 w 3829"/>
                <a:gd name="T53" fmla="*/ 64 h 2899"/>
                <a:gd name="T54" fmla="*/ 2577 w 3829"/>
                <a:gd name="T55" fmla="*/ 83 h 2899"/>
                <a:gd name="T56" fmla="*/ 2540 w 3829"/>
                <a:gd name="T57" fmla="*/ 101 h 2899"/>
                <a:gd name="T58" fmla="*/ 2513 w 3829"/>
                <a:gd name="T59" fmla="*/ 128 h 2899"/>
                <a:gd name="T60" fmla="*/ 2485 w 3829"/>
                <a:gd name="T61" fmla="*/ 147 h 2899"/>
                <a:gd name="T62" fmla="*/ 2440 w 3829"/>
                <a:gd name="T63" fmla="*/ 211 h 2899"/>
                <a:gd name="T64" fmla="*/ 2403 w 3829"/>
                <a:gd name="T65" fmla="*/ 238 h 2899"/>
                <a:gd name="T66" fmla="*/ 2376 w 3829"/>
                <a:gd name="T67" fmla="*/ 311 h 2899"/>
                <a:gd name="T68" fmla="*/ 2339 w 3829"/>
                <a:gd name="T69" fmla="*/ 384 h 2899"/>
                <a:gd name="T70" fmla="*/ 2248 w 3829"/>
                <a:gd name="T71" fmla="*/ 650 h 2899"/>
                <a:gd name="T72" fmla="*/ 2174 w 3829"/>
                <a:gd name="T73" fmla="*/ 796 h 2899"/>
                <a:gd name="T74" fmla="*/ 2110 w 3829"/>
                <a:gd name="T75" fmla="*/ 988 h 2899"/>
                <a:gd name="T76" fmla="*/ 2101 w 3829"/>
                <a:gd name="T77" fmla="*/ 1034 h 2899"/>
                <a:gd name="T78" fmla="*/ 2074 w 3829"/>
                <a:gd name="T79" fmla="*/ 1070 h 2899"/>
                <a:gd name="T80" fmla="*/ 2065 w 3829"/>
                <a:gd name="T81" fmla="*/ 1134 h 2899"/>
                <a:gd name="T82" fmla="*/ 2046 w 3829"/>
                <a:gd name="T83" fmla="*/ 1171 h 2899"/>
                <a:gd name="T84" fmla="*/ 1982 w 3829"/>
                <a:gd name="T85" fmla="*/ 1363 h 2899"/>
                <a:gd name="T86" fmla="*/ 1946 w 3829"/>
                <a:gd name="T87" fmla="*/ 1500 h 2899"/>
                <a:gd name="T88" fmla="*/ 1900 w 3829"/>
                <a:gd name="T89" fmla="*/ 1674 h 2899"/>
                <a:gd name="T90" fmla="*/ 1836 w 3829"/>
                <a:gd name="T91" fmla="*/ 1948 h 2899"/>
                <a:gd name="T92" fmla="*/ 1809 w 3829"/>
                <a:gd name="T93" fmla="*/ 2222 h 2899"/>
                <a:gd name="T94" fmla="*/ 1809 w 3829"/>
                <a:gd name="T95" fmla="*/ 2899 h 289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829"/>
                <a:gd name="T145" fmla="*/ 0 h 2899"/>
                <a:gd name="T146" fmla="*/ 3829 w 3829"/>
                <a:gd name="T147" fmla="*/ 2899 h 289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829" h="2899">
                  <a:moveTo>
                    <a:pt x="373" y="1546"/>
                  </a:moveTo>
                  <a:cubicBezTo>
                    <a:pt x="490" y="1523"/>
                    <a:pt x="0" y="1824"/>
                    <a:pt x="245" y="1802"/>
                  </a:cubicBezTo>
                  <a:cubicBezTo>
                    <a:pt x="135" y="2003"/>
                    <a:pt x="833" y="1807"/>
                    <a:pt x="940" y="1802"/>
                  </a:cubicBezTo>
                  <a:cubicBezTo>
                    <a:pt x="1059" y="1797"/>
                    <a:pt x="1178" y="1795"/>
                    <a:pt x="1297" y="1792"/>
                  </a:cubicBezTo>
                  <a:cubicBezTo>
                    <a:pt x="1512" y="1780"/>
                    <a:pt x="1723" y="1764"/>
                    <a:pt x="1937" y="1756"/>
                  </a:cubicBezTo>
                  <a:cubicBezTo>
                    <a:pt x="2096" y="1743"/>
                    <a:pt x="2254" y="1738"/>
                    <a:pt x="2412" y="1719"/>
                  </a:cubicBezTo>
                  <a:cubicBezTo>
                    <a:pt x="2503" y="1689"/>
                    <a:pt x="2591" y="1667"/>
                    <a:pt x="2686" y="1655"/>
                  </a:cubicBezTo>
                  <a:cubicBezTo>
                    <a:pt x="2768" y="1629"/>
                    <a:pt x="2635" y="1670"/>
                    <a:pt x="2769" y="1637"/>
                  </a:cubicBezTo>
                  <a:cubicBezTo>
                    <a:pt x="2870" y="1612"/>
                    <a:pt x="2969" y="1580"/>
                    <a:pt x="3070" y="1555"/>
                  </a:cubicBezTo>
                  <a:cubicBezTo>
                    <a:pt x="3110" y="1535"/>
                    <a:pt x="3147" y="1532"/>
                    <a:pt x="3189" y="1518"/>
                  </a:cubicBezTo>
                  <a:cubicBezTo>
                    <a:pt x="3245" y="1500"/>
                    <a:pt x="3296" y="1483"/>
                    <a:pt x="3354" y="1472"/>
                  </a:cubicBezTo>
                  <a:cubicBezTo>
                    <a:pt x="3378" y="1463"/>
                    <a:pt x="3404" y="1458"/>
                    <a:pt x="3427" y="1445"/>
                  </a:cubicBezTo>
                  <a:cubicBezTo>
                    <a:pt x="3541" y="1381"/>
                    <a:pt x="3428" y="1429"/>
                    <a:pt x="3528" y="1390"/>
                  </a:cubicBezTo>
                  <a:cubicBezTo>
                    <a:pt x="3549" y="1358"/>
                    <a:pt x="3556" y="1344"/>
                    <a:pt x="3592" y="1317"/>
                  </a:cubicBezTo>
                  <a:cubicBezTo>
                    <a:pt x="3606" y="1306"/>
                    <a:pt x="3634" y="1288"/>
                    <a:pt x="3646" y="1271"/>
                  </a:cubicBezTo>
                  <a:cubicBezTo>
                    <a:pt x="3680" y="1221"/>
                    <a:pt x="3704" y="1175"/>
                    <a:pt x="3720" y="1116"/>
                  </a:cubicBezTo>
                  <a:cubicBezTo>
                    <a:pt x="3745" y="858"/>
                    <a:pt x="3829" y="878"/>
                    <a:pt x="3729" y="467"/>
                  </a:cubicBezTo>
                  <a:cubicBezTo>
                    <a:pt x="3727" y="407"/>
                    <a:pt x="3687" y="325"/>
                    <a:pt x="3637" y="293"/>
                  </a:cubicBezTo>
                  <a:cubicBezTo>
                    <a:pt x="3624" y="273"/>
                    <a:pt x="3612" y="253"/>
                    <a:pt x="3592" y="238"/>
                  </a:cubicBezTo>
                  <a:cubicBezTo>
                    <a:pt x="3563" y="217"/>
                    <a:pt x="3557" y="224"/>
                    <a:pt x="3528" y="211"/>
                  </a:cubicBezTo>
                  <a:cubicBezTo>
                    <a:pt x="3485" y="192"/>
                    <a:pt x="3466" y="174"/>
                    <a:pt x="3418" y="165"/>
                  </a:cubicBezTo>
                  <a:cubicBezTo>
                    <a:pt x="3373" y="136"/>
                    <a:pt x="3322" y="135"/>
                    <a:pt x="3272" y="119"/>
                  </a:cubicBezTo>
                  <a:cubicBezTo>
                    <a:pt x="3086" y="58"/>
                    <a:pt x="3243" y="99"/>
                    <a:pt x="3144" y="74"/>
                  </a:cubicBezTo>
                  <a:cubicBezTo>
                    <a:pt x="3086" y="44"/>
                    <a:pt x="3006" y="32"/>
                    <a:pt x="2942" y="19"/>
                  </a:cubicBezTo>
                  <a:cubicBezTo>
                    <a:pt x="2912" y="13"/>
                    <a:pt x="2851" y="0"/>
                    <a:pt x="2851" y="0"/>
                  </a:cubicBezTo>
                  <a:cubicBezTo>
                    <a:pt x="2817" y="3"/>
                    <a:pt x="2783" y="3"/>
                    <a:pt x="2750" y="10"/>
                  </a:cubicBezTo>
                  <a:cubicBezTo>
                    <a:pt x="2702" y="20"/>
                    <a:pt x="2654" y="52"/>
                    <a:pt x="2604" y="64"/>
                  </a:cubicBezTo>
                  <a:cubicBezTo>
                    <a:pt x="2595" y="70"/>
                    <a:pt x="2587" y="77"/>
                    <a:pt x="2577" y="83"/>
                  </a:cubicBezTo>
                  <a:cubicBezTo>
                    <a:pt x="2565" y="90"/>
                    <a:pt x="2551" y="93"/>
                    <a:pt x="2540" y="101"/>
                  </a:cubicBezTo>
                  <a:cubicBezTo>
                    <a:pt x="2530" y="108"/>
                    <a:pt x="2523" y="120"/>
                    <a:pt x="2513" y="128"/>
                  </a:cubicBezTo>
                  <a:cubicBezTo>
                    <a:pt x="2504" y="135"/>
                    <a:pt x="2494" y="141"/>
                    <a:pt x="2485" y="147"/>
                  </a:cubicBezTo>
                  <a:cubicBezTo>
                    <a:pt x="2470" y="168"/>
                    <a:pt x="2457" y="192"/>
                    <a:pt x="2440" y="211"/>
                  </a:cubicBezTo>
                  <a:cubicBezTo>
                    <a:pt x="2430" y="222"/>
                    <a:pt x="2412" y="226"/>
                    <a:pt x="2403" y="238"/>
                  </a:cubicBezTo>
                  <a:cubicBezTo>
                    <a:pt x="2389" y="257"/>
                    <a:pt x="2386" y="289"/>
                    <a:pt x="2376" y="311"/>
                  </a:cubicBezTo>
                  <a:cubicBezTo>
                    <a:pt x="2365" y="336"/>
                    <a:pt x="2347" y="358"/>
                    <a:pt x="2339" y="384"/>
                  </a:cubicBezTo>
                  <a:cubicBezTo>
                    <a:pt x="2312" y="469"/>
                    <a:pt x="2297" y="574"/>
                    <a:pt x="2248" y="650"/>
                  </a:cubicBezTo>
                  <a:cubicBezTo>
                    <a:pt x="2232" y="707"/>
                    <a:pt x="2211" y="750"/>
                    <a:pt x="2174" y="796"/>
                  </a:cubicBezTo>
                  <a:cubicBezTo>
                    <a:pt x="2161" y="862"/>
                    <a:pt x="2140" y="929"/>
                    <a:pt x="2110" y="988"/>
                  </a:cubicBezTo>
                  <a:cubicBezTo>
                    <a:pt x="2107" y="1003"/>
                    <a:pt x="2107" y="1020"/>
                    <a:pt x="2101" y="1034"/>
                  </a:cubicBezTo>
                  <a:cubicBezTo>
                    <a:pt x="2095" y="1048"/>
                    <a:pt x="2079" y="1056"/>
                    <a:pt x="2074" y="1070"/>
                  </a:cubicBezTo>
                  <a:cubicBezTo>
                    <a:pt x="2067" y="1090"/>
                    <a:pt x="2071" y="1113"/>
                    <a:pt x="2065" y="1134"/>
                  </a:cubicBezTo>
                  <a:cubicBezTo>
                    <a:pt x="2061" y="1147"/>
                    <a:pt x="2052" y="1159"/>
                    <a:pt x="2046" y="1171"/>
                  </a:cubicBezTo>
                  <a:cubicBezTo>
                    <a:pt x="2033" y="1237"/>
                    <a:pt x="2022" y="1310"/>
                    <a:pt x="1982" y="1363"/>
                  </a:cubicBezTo>
                  <a:cubicBezTo>
                    <a:pt x="1972" y="1411"/>
                    <a:pt x="1968" y="1455"/>
                    <a:pt x="1946" y="1500"/>
                  </a:cubicBezTo>
                  <a:cubicBezTo>
                    <a:pt x="1934" y="1560"/>
                    <a:pt x="1913" y="1615"/>
                    <a:pt x="1900" y="1674"/>
                  </a:cubicBezTo>
                  <a:cubicBezTo>
                    <a:pt x="1880" y="1767"/>
                    <a:pt x="1871" y="1859"/>
                    <a:pt x="1836" y="1948"/>
                  </a:cubicBezTo>
                  <a:cubicBezTo>
                    <a:pt x="1825" y="2039"/>
                    <a:pt x="1816" y="2130"/>
                    <a:pt x="1809" y="2222"/>
                  </a:cubicBezTo>
                  <a:cubicBezTo>
                    <a:pt x="1800" y="2862"/>
                    <a:pt x="1809" y="2637"/>
                    <a:pt x="1809" y="2899"/>
                  </a:cubicBezTo>
                </a:path>
              </a:pathLst>
            </a:custGeom>
            <a:noFill/>
            <a:ln w="57150">
              <a:solidFill>
                <a:schemeClr val="hlink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  <p:sp>
          <p:nvSpPr>
            <p:cNvPr id="96281" name="Freeform 36"/>
            <p:cNvSpPr>
              <a:spLocks/>
            </p:cNvSpPr>
            <p:nvPr/>
          </p:nvSpPr>
          <p:spPr bwMode="auto">
            <a:xfrm>
              <a:off x="1528" y="2682"/>
              <a:ext cx="80" cy="70"/>
            </a:xfrm>
            <a:custGeom>
              <a:avLst/>
              <a:gdLst>
                <a:gd name="T0" fmla="*/ 0 w 80"/>
                <a:gd name="T1" fmla="*/ 14 h 70"/>
                <a:gd name="T2" fmla="*/ 72 w 80"/>
                <a:gd name="T3" fmla="*/ 46 h 70"/>
                <a:gd name="T4" fmla="*/ 80 w 80"/>
                <a:gd name="T5" fmla="*/ 70 h 70"/>
                <a:gd name="T6" fmla="*/ 0 60000 65536"/>
                <a:gd name="T7" fmla="*/ 0 60000 65536"/>
                <a:gd name="T8" fmla="*/ 0 60000 65536"/>
                <a:gd name="T9" fmla="*/ 0 w 80"/>
                <a:gd name="T10" fmla="*/ 0 h 70"/>
                <a:gd name="T11" fmla="*/ 80 w 80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0" h="70">
                  <a:moveTo>
                    <a:pt x="0" y="14"/>
                  </a:moveTo>
                  <a:cubicBezTo>
                    <a:pt x="41" y="0"/>
                    <a:pt x="46" y="12"/>
                    <a:pt x="72" y="46"/>
                  </a:cubicBezTo>
                  <a:cubicBezTo>
                    <a:pt x="75" y="54"/>
                    <a:pt x="80" y="70"/>
                    <a:pt x="80" y="70"/>
                  </a:cubicBezTo>
                </a:path>
              </a:pathLst>
            </a:cu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sp>
        <p:nvSpPr>
          <p:cNvPr id="96264" name="Text Box 86"/>
          <p:cNvSpPr txBox="1">
            <a:spLocks noChangeArrowheads="1"/>
          </p:cNvSpPr>
          <p:nvPr/>
        </p:nvSpPr>
        <p:spPr bwMode="auto">
          <a:xfrm>
            <a:off x="0" y="5738813"/>
            <a:ext cx="3635375" cy="457200"/>
          </a:xfrm>
          <a:prstGeom prst="rect">
            <a:avLst/>
          </a:prstGeom>
          <a:solidFill>
            <a:srgbClr val="99CC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Standard order: WXYZ</a:t>
            </a:r>
          </a:p>
        </p:txBody>
      </p:sp>
      <p:sp>
        <p:nvSpPr>
          <p:cNvPr id="96265" name="Text Box 87"/>
          <p:cNvSpPr txBox="1">
            <a:spLocks noChangeArrowheads="1"/>
          </p:cNvSpPr>
          <p:nvPr/>
        </p:nvSpPr>
        <p:spPr bwMode="auto">
          <a:xfrm>
            <a:off x="1462088" y="6521450"/>
            <a:ext cx="623887" cy="336550"/>
          </a:xfrm>
          <a:prstGeom prst="rect">
            <a:avLst/>
          </a:prstGeom>
          <a:solidFill>
            <a:srgbClr val="99CC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MSB</a:t>
            </a:r>
          </a:p>
        </p:txBody>
      </p:sp>
      <p:sp>
        <p:nvSpPr>
          <p:cNvPr id="96266" name="Line 88"/>
          <p:cNvSpPr>
            <a:spLocks noChangeShapeType="1"/>
          </p:cNvSpPr>
          <p:nvPr/>
        </p:nvSpPr>
        <p:spPr bwMode="auto">
          <a:xfrm flipV="1">
            <a:off x="1933575" y="6111875"/>
            <a:ext cx="590550" cy="441325"/>
          </a:xfrm>
          <a:prstGeom prst="line">
            <a:avLst/>
          </a:prstGeom>
          <a:noFill/>
          <a:ln w="1651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6267" name="Line 89"/>
          <p:cNvSpPr>
            <a:spLocks noChangeShapeType="1"/>
          </p:cNvSpPr>
          <p:nvPr/>
        </p:nvSpPr>
        <p:spPr bwMode="auto">
          <a:xfrm flipH="1" flipV="1">
            <a:off x="1516063" y="1885950"/>
            <a:ext cx="995362" cy="555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68" name="Text Box 90"/>
          <p:cNvSpPr txBox="1">
            <a:spLocks noChangeArrowheads="1"/>
          </p:cNvSpPr>
          <p:nvPr/>
        </p:nvSpPr>
        <p:spPr bwMode="auto">
          <a:xfrm>
            <a:off x="1679575" y="2371725"/>
            <a:ext cx="695325" cy="4572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WX</a:t>
            </a:r>
          </a:p>
        </p:txBody>
      </p:sp>
      <p:sp>
        <p:nvSpPr>
          <p:cNvPr id="96269" name="Text Box 91"/>
          <p:cNvSpPr txBox="1">
            <a:spLocks noChangeArrowheads="1"/>
          </p:cNvSpPr>
          <p:nvPr/>
        </p:nvSpPr>
        <p:spPr bwMode="auto">
          <a:xfrm>
            <a:off x="2144713" y="1760538"/>
            <a:ext cx="638175" cy="4572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YZ</a:t>
            </a:r>
          </a:p>
        </p:txBody>
      </p:sp>
      <p:sp>
        <p:nvSpPr>
          <p:cNvPr id="96270" name="Text Box 92"/>
          <p:cNvSpPr txBox="1">
            <a:spLocks noChangeArrowheads="1"/>
          </p:cNvSpPr>
          <p:nvPr/>
        </p:nvSpPr>
        <p:spPr bwMode="auto">
          <a:xfrm>
            <a:off x="2922588" y="2039938"/>
            <a:ext cx="6381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00</a:t>
            </a:r>
          </a:p>
        </p:txBody>
      </p:sp>
      <p:sp>
        <p:nvSpPr>
          <p:cNvPr id="96271" name="Text Box 93"/>
          <p:cNvSpPr txBox="1">
            <a:spLocks noChangeArrowheads="1"/>
          </p:cNvSpPr>
          <p:nvPr/>
        </p:nvSpPr>
        <p:spPr bwMode="auto">
          <a:xfrm>
            <a:off x="3941763" y="2017713"/>
            <a:ext cx="6381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96272" name="Text Box 94"/>
          <p:cNvSpPr txBox="1">
            <a:spLocks noChangeArrowheads="1"/>
          </p:cNvSpPr>
          <p:nvPr/>
        </p:nvSpPr>
        <p:spPr bwMode="auto">
          <a:xfrm>
            <a:off x="4900613" y="2016125"/>
            <a:ext cx="638175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96273" name="Text Box 95"/>
          <p:cNvSpPr txBox="1">
            <a:spLocks noChangeArrowheads="1"/>
          </p:cNvSpPr>
          <p:nvPr/>
        </p:nvSpPr>
        <p:spPr bwMode="auto">
          <a:xfrm>
            <a:off x="6035675" y="2027238"/>
            <a:ext cx="63817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96274" name="Text Box 96"/>
          <p:cNvSpPr txBox="1">
            <a:spLocks noChangeArrowheads="1"/>
          </p:cNvSpPr>
          <p:nvPr/>
        </p:nvSpPr>
        <p:spPr bwMode="auto">
          <a:xfrm>
            <a:off x="2046288" y="2759075"/>
            <a:ext cx="452437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00</a:t>
            </a:r>
          </a:p>
        </p:txBody>
      </p:sp>
      <p:sp>
        <p:nvSpPr>
          <p:cNvPr id="96275" name="Text Box 97"/>
          <p:cNvSpPr txBox="1">
            <a:spLocks noChangeArrowheads="1"/>
          </p:cNvSpPr>
          <p:nvPr/>
        </p:nvSpPr>
        <p:spPr bwMode="auto">
          <a:xfrm>
            <a:off x="2024063" y="3408363"/>
            <a:ext cx="441325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96276" name="Text Box 98"/>
          <p:cNvSpPr txBox="1">
            <a:spLocks noChangeArrowheads="1"/>
          </p:cNvSpPr>
          <p:nvPr/>
        </p:nvSpPr>
        <p:spPr bwMode="auto">
          <a:xfrm>
            <a:off x="1546225" y="4402138"/>
            <a:ext cx="465138" cy="3667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96277" name="Text Box 99"/>
          <p:cNvSpPr txBox="1">
            <a:spLocks noChangeArrowheads="1"/>
          </p:cNvSpPr>
          <p:nvPr/>
        </p:nvSpPr>
        <p:spPr bwMode="auto">
          <a:xfrm>
            <a:off x="2011363" y="5016500"/>
            <a:ext cx="452437" cy="366713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96278" name="Text Box 103"/>
          <p:cNvSpPr txBox="1">
            <a:spLocks noChangeArrowheads="1"/>
          </p:cNvSpPr>
          <p:nvPr/>
        </p:nvSpPr>
        <p:spPr bwMode="auto">
          <a:xfrm>
            <a:off x="7091363" y="5440363"/>
            <a:ext cx="1798637" cy="965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FF0000"/>
                </a:solidFill>
              </a:rPr>
              <a:t>Note Cell</a:t>
            </a:r>
          </a:p>
          <a:p>
            <a:pPr>
              <a:buFont typeface="Wingdings" pitchFamily="2" charset="2"/>
              <a:buNone/>
            </a:pPr>
            <a:r>
              <a:rPr lang="en-US">
                <a:solidFill>
                  <a:srgbClr val="FF0000"/>
                </a:solidFill>
              </a:rPr>
              <a:t>Numbering</a:t>
            </a:r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9C756CA-D6DD-4C27-BEA4-C9E3D70F6C4A}" type="slidenum">
              <a:rPr lang="en-US"/>
              <a:pPr/>
              <a:t>88</a:t>
            </a:fld>
            <a:endParaRPr lang="en-US"/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509588"/>
            <a:ext cx="7772400" cy="604837"/>
          </a:xfrm>
        </p:spPr>
        <p:txBody>
          <a:bodyPr/>
          <a:lstStyle/>
          <a:p>
            <a:r>
              <a:rPr lang="en-US" b="0" smtClean="0"/>
              <a:t>Four literal Terms</a:t>
            </a:r>
          </a:p>
        </p:txBody>
      </p:sp>
      <p:sp>
        <p:nvSpPr>
          <p:cNvPr id="97284" name="Text Box 3"/>
          <p:cNvSpPr txBox="1">
            <a:spLocks noChangeArrowheads="1"/>
          </p:cNvSpPr>
          <p:nvPr/>
        </p:nvSpPr>
        <p:spPr bwMode="auto">
          <a:xfrm>
            <a:off x="0" y="1485900"/>
            <a:ext cx="9144000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  <a:tabLst>
                <a:tab pos="350838" algn="l"/>
              </a:tabLst>
            </a:pPr>
            <a:r>
              <a:rPr lang="en-US" sz="3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On four literal maps we can have rectangles  	corresponding to:</a:t>
            </a:r>
          </a:p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  <a:tabLst>
                <a:tab pos="350838" algn="l"/>
              </a:tabLst>
            </a:pPr>
            <a:endParaRPr lang="en-US" sz="3200" b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631825" lvl="1">
              <a:spcBef>
                <a:spcPct val="0"/>
              </a:spcBef>
              <a:buClr>
                <a:schemeClr val="hlink"/>
              </a:buClr>
              <a:buFontTx/>
              <a:buChar char="•"/>
              <a:tabLst>
                <a:tab pos="350838" algn="l"/>
              </a:tabLst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A single cell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4 literals, (i.e. Minterm)</a:t>
            </a:r>
          </a:p>
          <a:p>
            <a:pPr marL="631825" lvl="1">
              <a:spcBef>
                <a:spcPct val="0"/>
              </a:spcBef>
              <a:buClr>
                <a:schemeClr val="hlink"/>
              </a:buClr>
              <a:buFontTx/>
              <a:buChar char="•"/>
              <a:tabLst>
                <a:tab pos="350838" algn="l"/>
              </a:tabLst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Two 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cells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3 literals,</a:t>
            </a:r>
          </a:p>
          <a:p>
            <a:pPr marL="631825" lvl="1">
              <a:spcBef>
                <a:spcPct val="0"/>
              </a:spcBef>
              <a:buClr>
                <a:schemeClr val="hlink"/>
              </a:buClr>
              <a:buFontTx/>
              <a:buChar char="•"/>
              <a:tabLst>
                <a:tab pos="350838" algn="l"/>
              </a:tabLst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Four 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cells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2 literals</a:t>
            </a:r>
          </a:p>
          <a:p>
            <a:pPr marL="631825" lvl="1">
              <a:spcBef>
                <a:spcPct val="0"/>
              </a:spcBef>
              <a:buClr>
                <a:schemeClr val="hlink"/>
              </a:buClr>
              <a:buFontTx/>
              <a:buChar char="•"/>
              <a:tabLst>
                <a:tab pos="350838" algn="l"/>
              </a:tabLst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Eight 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cells</a:t>
            </a:r>
            <a:r>
              <a:rPr lang="en-US">
                <a:sym typeface="Symbol" pitchFamily="18" charset="2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1 literal,</a:t>
            </a:r>
          </a:p>
          <a:p>
            <a:pPr marL="631825" lvl="1">
              <a:spcBef>
                <a:spcPct val="0"/>
              </a:spcBef>
              <a:buClr>
                <a:schemeClr val="hlink"/>
              </a:buClr>
              <a:buFontTx/>
              <a:buChar char="•"/>
              <a:tabLst>
                <a:tab pos="350838" algn="l"/>
              </a:tabLst>
            </a:pP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Sixteen 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cells</a:t>
            </a:r>
            <a:r>
              <a:rPr lang="en-US">
                <a:sym typeface="Symbol" pitchFamily="18" charset="2"/>
              </a:rPr>
              <a:t> 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b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zero literals (i.e. Constant "1")</a:t>
            </a:r>
          </a:p>
        </p:txBody>
      </p:sp>
      <p:sp>
        <p:nvSpPr>
          <p:cNvPr id="97285" name="Text Box 4"/>
          <p:cNvSpPr txBox="1">
            <a:spLocks noChangeArrowheads="1"/>
          </p:cNvSpPr>
          <p:nvPr/>
        </p:nvSpPr>
        <p:spPr bwMode="auto">
          <a:xfrm>
            <a:off x="200025" y="5459413"/>
            <a:ext cx="8667750" cy="488950"/>
          </a:xfrm>
          <a:prstGeom prst="rect">
            <a:avLst/>
          </a:prstGeom>
          <a:solidFill>
            <a:srgbClr val="FFCC99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2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# of literals in expression</a:t>
            </a:r>
            <a:r>
              <a:rPr lang="en-US"/>
              <a:t> = </a:t>
            </a:r>
            <a:r>
              <a:rPr lang="en-US" sz="22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Total # of variables (4) - log</a:t>
            </a:r>
            <a:r>
              <a:rPr lang="en-US" sz="2200" b="0" baseline="-2500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2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(# of cells)</a:t>
            </a:r>
          </a:p>
        </p:txBody>
      </p:sp>
    </p:spTree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D2776CE-448C-453B-B4AC-5C953374059D}" type="slidenum">
              <a:rPr lang="en-US"/>
              <a:pPr/>
              <a:t>89</a:t>
            </a:fld>
            <a:endParaRPr lang="en-US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>
          <a:xfrm>
            <a:off x="588963" y="450850"/>
            <a:ext cx="7772400" cy="639763"/>
          </a:xfrm>
        </p:spPr>
        <p:txBody>
          <a:bodyPr/>
          <a:lstStyle/>
          <a:p>
            <a:r>
              <a:rPr lang="en-US" b="0" smtClean="0">
                <a:solidFill>
                  <a:srgbClr val="FF0000"/>
                </a:solidFill>
              </a:rPr>
              <a:t>Four</a:t>
            </a:r>
            <a:r>
              <a:rPr lang="en-US" b="0" smtClean="0"/>
              <a:t>-literal Maps</a:t>
            </a:r>
          </a:p>
        </p:txBody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1233488"/>
            <a:ext cx="7772400" cy="4724400"/>
          </a:xfrm>
        </p:spPr>
        <p:txBody>
          <a:bodyPr/>
          <a:lstStyle/>
          <a:p>
            <a:r>
              <a:rPr lang="en-US" b="1" smtClean="0"/>
              <a:t>Examples of valid 4-cell groupings:</a:t>
            </a:r>
          </a:p>
        </p:txBody>
      </p:sp>
      <p:grpSp>
        <p:nvGrpSpPr>
          <p:cNvPr id="98309" name="Group 64"/>
          <p:cNvGrpSpPr>
            <a:grpSpLocks/>
          </p:cNvGrpSpPr>
          <p:nvPr/>
        </p:nvGrpSpPr>
        <p:grpSpPr bwMode="auto">
          <a:xfrm>
            <a:off x="3360738" y="1957388"/>
            <a:ext cx="5505450" cy="4576762"/>
            <a:chOff x="2117" y="1152"/>
            <a:chExt cx="3468" cy="2883"/>
          </a:xfrm>
        </p:grpSpPr>
        <p:sp>
          <p:nvSpPr>
            <p:cNvPr id="98316" name="Line 4"/>
            <p:cNvSpPr>
              <a:spLocks noChangeShapeType="1"/>
            </p:cNvSpPr>
            <p:nvPr/>
          </p:nvSpPr>
          <p:spPr bwMode="auto">
            <a:xfrm>
              <a:off x="3868" y="1152"/>
              <a:ext cx="0" cy="23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8317" name="Group 63"/>
            <p:cNvGrpSpPr>
              <a:grpSpLocks/>
            </p:cNvGrpSpPr>
            <p:nvPr/>
          </p:nvGrpSpPr>
          <p:grpSpPr bwMode="auto">
            <a:xfrm>
              <a:off x="2117" y="1168"/>
              <a:ext cx="3468" cy="2867"/>
              <a:chOff x="1196" y="1153"/>
              <a:chExt cx="3468" cy="2867"/>
            </a:xfrm>
          </p:grpSpPr>
          <p:sp>
            <p:nvSpPr>
              <p:cNvPr id="98318" name="Line 5"/>
              <p:cNvSpPr>
                <a:spLocks noChangeShapeType="1"/>
              </p:cNvSpPr>
              <p:nvPr/>
            </p:nvSpPr>
            <p:spPr bwMode="auto">
              <a:xfrm>
                <a:off x="2307" y="1554"/>
                <a:ext cx="0" cy="243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19" name="Line 6"/>
              <p:cNvSpPr>
                <a:spLocks noChangeShapeType="1"/>
              </p:cNvSpPr>
              <p:nvPr/>
            </p:nvSpPr>
            <p:spPr bwMode="auto">
              <a:xfrm flipH="1">
                <a:off x="3606" y="1540"/>
                <a:ext cx="0" cy="248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8320" name="Group 7"/>
              <p:cNvGrpSpPr>
                <a:grpSpLocks/>
              </p:cNvGrpSpPr>
              <p:nvPr/>
            </p:nvGrpSpPr>
            <p:grpSpPr bwMode="auto">
              <a:xfrm>
                <a:off x="1196" y="1153"/>
                <a:ext cx="3453" cy="2818"/>
                <a:chOff x="1196" y="1153"/>
                <a:chExt cx="3453" cy="2818"/>
              </a:xfrm>
            </p:grpSpPr>
            <p:sp>
              <p:nvSpPr>
                <p:cNvPr id="9834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069" y="2982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8</a:t>
                  </a:r>
                </a:p>
              </p:txBody>
            </p:sp>
            <p:sp>
              <p:nvSpPr>
                <p:cNvPr id="9835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686" y="2972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9</a:t>
                  </a:r>
                </a:p>
              </p:txBody>
            </p:sp>
            <p:sp>
              <p:nvSpPr>
                <p:cNvPr id="9835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933" y="2984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10</a:t>
                  </a:r>
                </a:p>
              </p:txBody>
            </p:sp>
            <p:sp>
              <p:nvSpPr>
                <p:cNvPr id="9835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262" y="2984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11</a:t>
                  </a:r>
                </a:p>
              </p:txBody>
            </p:sp>
            <p:sp>
              <p:nvSpPr>
                <p:cNvPr id="98353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993" y="2484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12</a:t>
                  </a:r>
                </a:p>
              </p:txBody>
            </p:sp>
            <p:sp>
              <p:nvSpPr>
                <p:cNvPr id="98354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621" y="2483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13</a:t>
                  </a:r>
                </a:p>
              </p:txBody>
            </p:sp>
            <p:sp>
              <p:nvSpPr>
                <p:cNvPr id="98355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3919" y="2484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14</a:t>
                  </a:r>
                </a:p>
              </p:txBody>
            </p:sp>
            <p:sp>
              <p:nvSpPr>
                <p:cNvPr id="9835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262" y="2484"/>
                  <a:ext cx="42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15</a:t>
                  </a:r>
                </a:p>
              </p:txBody>
            </p:sp>
            <p:sp>
              <p:nvSpPr>
                <p:cNvPr id="98357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050" y="1498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0</a:t>
                  </a:r>
                </a:p>
              </p:txBody>
            </p:sp>
            <p:sp>
              <p:nvSpPr>
                <p:cNvPr id="98358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673" y="1484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9835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322" y="1493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9836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3979" y="1476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98361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677" y="1996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5</a:t>
                  </a:r>
                </a:p>
              </p:txBody>
            </p:sp>
            <p:sp>
              <p:nvSpPr>
                <p:cNvPr id="9836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3951" y="1987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6</a:t>
                  </a:r>
                </a:p>
              </p:txBody>
            </p:sp>
            <p:sp>
              <p:nvSpPr>
                <p:cNvPr id="98363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2045" y="2007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9836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3335" y="2000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7</a:t>
                  </a:r>
                </a:p>
              </p:txBody>
            </p:sp>
            <p:sp>
              <p:nvSpPr>
                <p:cNvPr id="98365" name="Rectangle 24"/>
                <p:cNvSpPr>
                  <a:spLocks noChangeArrowheads="1"/>
                </p:cNvSpPr>
                <p:nvPr/>
              </p:nvSpPr>
              <p:spPr bwMode="auto">
                <a:xfrm>
                  <a:off x="1598" y="1551"/>
                  <a:ext cx="2638" cy="196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8366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1257" y="2519"/>
                  <a:ext cx="2992" cy="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367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375" y="2401"/>
                  <a:ext cx="27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X</a:t>
                  </a:r>
                </a:p>
              </p:txBody>
            </p:sp>
            <p:sp>
              <p:nvSpPr>
                <p:cNvPr id="98368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3471" y="1153"/>
                  <a:ext cx="274" cy="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Y</a:t>
                  </a:r>
                </a:p>
              </p:txBody>
            </p:sp>
            <p:sp>
              <p:nvSpPr>
                <p:cNvPr id="98369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801" y="3645"/>
                  <a:ext cx="274" cy="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Z</a:t>
                  </a:r>
                </a:p>
              </p:txBody>
            </p:sp>
            <p:sp>
              <p:nvSpPr>
                <p:cNvPr id="98370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1585" y="2041"/>
                  <a:ext cx="3049" cy="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371" name="Line 30"/>
                <p:cNvSpPr>
                  <a:spLocks noChangeShapeType="1"/>
                </p:cNvSpPr>
                <p:nvPr/>
              </p:nvSpPr>
              <p:spPr bwMode="auto">
                <a:xfrm>
                  <a:off x="1600" y="3020"/>
                  <a:ext cx="30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8372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196" y="2805"/>
                  <a:ext cx="337" cy="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chemeClr val="tx1"/>
                      </a:solidFill>
                    </a:rPr>
                    <a:t>W</a:t>
                  </a:r>
                </a:p>
              </p:txBody>
            </p:sp>
          </p:grpSp>
          <p:sp>
            <p:nvSpPr>
              <p:cNvPr id="98321" name="AutoShape 32"/>
              <p:cNvSpPr>
                <a:spLocks noChangeArrowheads="1"/>
              </p:cNvSpPr>
              <p:nvPr/>
            </p:nvSpPr>
            <p:spPr bwMode="auto">
              <a:xfrm>
                <a:off x="2984" y="1624"/>
                <a:ext cx="1168" cy="856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98322" name="AutoShape 33"/>
              <p:cNvSpPr>
                <a:spLocks noChangeArrowheads="1"/>
              </p:cNvSpPr>
              <p:nvPr/>
            </p:nvSpPr>
            <p:spPr bwMode="auto">
              <a:xfrm>
                <a:off x="2368" y="2104"/>
                <a:ext cx="1168" cy="856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98323" name="Group 34"/>
              <p:cNvGrpSpPr>
                <a:grpSpLocks/>
              </p:cNvGrpSpPr>
              <p:nvPr/>
            </p:nvGrpSpPr>
            <p:grpSpPr bwMode="auto">
              <a:xfrm>
                <a:off x="1248" y="1344"/>
                <a:ext cx="3344" cy="2392"/>
                <a:chOff x="1248" y="1336"/>
                <a:chExt cx="3344" cy="2392"/>
              </a:xfrm>
            </p:grpSpPr>
            <p:grpSp>
              <p:nvGrpSpPr>
                <p:cNvPr id="98333" name="Group 35"/>
                <p:cNvGrpSpPr>
                  <a:grpSpLocks/>
                </p:cNvGrpSpPr>
                <p:nvPr/>
              </p:nvGrpSpPr>
              <p:grpSpPr bwMode="auto">
                <a:xfrm>
                  <a:off x="3632" y="1336"/>
                  <a:ext cx="960" cy="672"/>
                  <a:chOff x="3632" y="1336"/>
                  <a:chExt cx="960" cy="672"/>
                </a:xfrm>
              </p:grpSpPr>
              <p:sp>
                <p:nvSpPr>
                  <p:cNvPr id="98346" name="Auto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7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8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34" name="Group 39"/>
                <p:cNvGrpSpPr>
                  <a:grpSpLocks/>
                </p:cNvGrpSpPr>
                <p:nvPr/>
              </p:nvGrpSpPr>
              <p:grpSpPr bwMode="auto">
                <a:xfrm flipH="1">
                  <a:off x="1256" y="1336"/>
                  <a:ext cx="1024" cy="672"/>
                  <a:chOff x="3632" y="1336"/>
                  <a:chExt cx="960" cy="672"/>
                </a:xfrm>
              </p:grpSpPr>
              <p:sp>
                <p:nvSpPr>
                  <p:cNvPr id="98343" name="Auto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4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5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35" name="Group 43"/>
                <p:cNvGrpSpPr>
                  <a:grpSpLocks/>
                </p:cNvGrpSpPr>
                <p:nvPr/>
              </p:nvGrpSpPr>
              <p:grpSpPr bwMode="auto">
                <a:xfrm flipH="1" flipV="1">
                  <a:off x="1248" y="3056"/>
                  <a:ext cx="1024" cy="672"/>
                  <a:chOff x="3632" y="1336"/>
                  <a:chExt cx="960" cy="672"/>
                </a:xfrm>
              </p:grpSpPr>
              <p:sp>
                <p:nvSpPr>
                  <p:cNvPr id="98340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1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42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8336" name="Group 47"/>
                <p:cNvGrpSpPr>
                  <a:grpSpLocks/>
                </p:cNvGrpSpPr>
                <p:nvPr/>
              </p:nvGrpSpPr>
              <p:grpSpPr bwMode="auto">
                <a:xfrm flipV="1">
                  <a:off x="3632" y="3048"/>
                  <a:ext cx="960" cy="672"/>
                  <a:chOff x="3632" y="1336"/>
                  <a:chExt cx="960" cy="672"/>
                </a:xfrm>
              </p:grpSpPr>
              <p:sp>
                <p:nvSpPr>
                  <p:cNvPr id="98337" name="AutoShape 48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38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339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8324" name="Line 51"/>
              <p:cNvSpPr>
                <a:spLocks noChangeShapeType="1"/>
              </p:cNvSpPr>
              <p:nvPr/>
            </p:nvSpPr>
            <p:spPr bwMode="auto">
              <a:xfrm>
                <a:off x="4499" y="1665"/>
                <a:ext cx="112" cy="0"/>
              </a:xfrm>
              <a:prstGeom prst="line">
                <a:avLst/>
              </a:prstGeom>
              <a:noFill/>
              <a:ln w="28575">
                <a:solidFill>
                  <a:srgbClr val="33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5" name="Text Box 52"/>
              <p:cNvSpPr txBox="1">
                <a:spLocks noChangeArrowheads="1"/>
              </p:cNvSpPr>
              <p:nvPr/>
            </p:nvSpPr>
            <p:spPr bwMode="auto">
              <a:xfrm>
                <a:off x="4292" y="1645"/>
                <a:ext cx="372" cy="250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 sz="2000" b="0">
                    <a:solidFill>
                      <a:srgbClr val="336600"/>
                    </a:solidFill>
                    <a:latin typeface="Arial" pitchFamily="34" charset="0"/>
                    <a:cs typeface="Arial" pitchFamily="34" charset="0"/>
                  </a:rPr>
                  <a:t>XZ</a:t>
                </a:r>
              </a:p>
            </p:txBody>
          </p:sp>
          <p:sp>
            <p:nvSpPr>
              <p:cNvPr id="98326" name="Line 53"/>
              <p:cNvSpPr>
                <a:spLocks noChangeShapeType="1"/>
              </p:cNvSpPr>
              <p:nvPr/>
            </p:nvSpPr>
            <p:spPr bwMode="auto">
              <a:xfrm>
                <a:off x="4354" y="1666"/>
                <a:ext cx="112" cy="0"/>
              </a:xfrm>
              <a:prstGeom prst="line">
                <a:avLst/>
              </a:prstGeom>
              <a:noFill/>
              <a:ln w="28575">
                <a:solidFill>
                  <a:srgbClr val="33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7" name="Line 54"/>
              <p:cNvSpPr>
                <a:spLocks noChangeShapeType="1"/>
              </p:cNvSpPr>
              <p:nvPr/>
            </p:nvSpPr>
            <p:spPr bwMode="auto">
              <a:xfrm flipH="1">
                <a:off x="4243" y="1786"/>
                <a:ext cx="95" cy="212"/>
              </a:xfrm>
              <a:prstGeom prst="line">
                <a:avLst/>
              </a:prstGeom>
              <a:noFill/>
              <a:ln w="1588">
                <a:solidFill>
                  <a:srgbClr val="33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28" name="Text Box 55"/>
              <p:cNvSpPr txBox="1">
                <a:spLocks noChangeArrowheads="1"/>
              </p:cNvSpPr>
              <p:nvPr/>
            </p:nvSpPr>
            <p:spPr bwMode="auto">
              <a:xfrm>
                <a:off x="3892" y="1187"/>
                <a:ext cx="438" cy="250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 sz="2000" b="0">
                    <a:solidFill>
                      <a:srgbClr val="6600FF"/>
                    </a:solidFill>
                    <a:latin typeface="Arial" pitchFamily="34" charset="0"/>
                    <a:cs typeface="Arial" pitchFamily="34" charset="0"/>
                  </a:rPr>
                  <a:t>WY</a:t>
                </a:r>
              </a:p>
            </p:txBody>
          </p:sp>
          <p:sp>
            <p:nvSpPr>
              <p:cNvPr id="98329" name="Line 56"/>
              <p:cNvSpPr>
                <a:spLocks noChangeShapeType="1"/>
              </p:cNvSpPr>
              <p:nvPr/>
            </p:nvSpPr>
            <p:spPr bwMode="auto">
              <a:xfrm>
                <a:off x="3933" y="1208"/>
                <a:ext cx="155" cy="0"/>
              </a:xfrm>
              <a:prstGeom prst="line">
                <a:avLst/>
              </a:pr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0" name="Line 57"/>
              <p:cNvSpPr>
                <a:spLocks noChangeShapeType="1"/>
              </p:cNvSpPr>
              <p:nvPr/>
            </p:nvSpPr>
            <p:spPr bwMode="auto">
              <a:xfrm flipH="1">
                <a:off x="3799" y="1334"/>
                <a:ext cx="80" cy="285"/>
              </a:xfrm>
              <a:prstGeom prst="line">
                <a:avLst/>
              </a:prstGeom>
              <a:noFill/>
              <a:ln w="1588">
                <a:solidFill>
                  <a:srgbClr val="66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331" name="Text Box 58"/>
              <p:cNvSpPr txBox="1">
                <a:spLocks noChangeArrowheads="1"/>
              </p:cNvSpPr>
              <p:nvPr/>
            </p:nvSpPr>
            <p:spPr bwMode="auto">
              <a:xfrm>
                <a:off x="2362" y="3594"/>
                <a:ext cx="438" cy="250"/>
              </a:xfrm>
              <a:prstGeom prst="rect">
                <a:avLst/>
              </a:prstGeom>
              <a:noFill/>
              <a:ln w="1588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Wingdings" pitchFamily="2" charset="2"/>
                  <a:buNone/>
                </a:pPr>
                <a:r>
                  <a:rPr lang="en-US" sz="2000" b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ZX</a:t>
                </a:r>
              </a:p>
            </p:txBody>
          </p:sp>
          <p:sp>
            <p:nvSpPr>
              <p:cNvPr id="98332" name="Line 59"/>
              <p:cNvSpPr>
                <a:spLocks noChangeShapeType="1"/>
              </p:cNvSpPr>
              <p:nvPr/>
            </p:nvSpPr>
            <p:spPr bwMode="auto">
              <a:xfrm flipV="1">
                <a:off x="2457" y="2960"/>
                <a:ext cx="139" cy="649"/>
              </a:xfrm>
              <a:prstGeom prst="line">
                <a:avLst/>
              </a:prstGeom>
              <a:noFill/>
              <a:ln w="1588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8310" name="Text Box 65"/>
          <p:cNvSpPr txBox="1">
            <a:spLocks noChangeArrowheads="1"/>
          </p:cNvSpPr>
          <p:nvPr/>
        </p:nvSpPr>
        <p:spPr bwMode="auto">
          <a:xfrm>
            <a:off x="174625" y="2120900"/>
            <a:ext cx="3600450" cy="3016250"/>
          </a:xfrm>
          <a:prstGeom prst="rect">
            <a:avLst/>
          </a:prstGeom>
          <a:solidFill>
            <a:srgbClr val="FFFF00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à"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Rectangle should contain a power of 2 (&lt; 2</a:t>
            </a:r>
            <a:r>
              <a:rPr lang="en-US" sz="2000" b="0" baseline="30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) group of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pair-wise adjacent cells</a:t>
            </a:r>
            <a:r>
              <a:rPr lang="en-US" sz="2000" b="0" baseline="30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 1, 2, 4, 8</a:t>
            </a:r>
          </a:p>
          <a:p>
            <a:pPr>
              <a:buFont typeface="Wingdings" pitchFamily="2" charset="2"/>
              <a:buChar char="à"/>
            </a:pPr>
            <a:endParaRPr lang="en-US" sz="2000" b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Each rectangle should be expressible as a              </a:t>
            </a: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single product term</a:t>
            </a:r>
          </a:p>
        </p:txBody>
      </p:sp>
      <p:sp>
        <p:nvSpPr>
          <p:cNvPr id="98311" name="Text Box 67"/>
          <p:cNvSpPr txBox="1">
            <a:spLocks noChangeArrowheads="1"/>
          </p:cNvSpPr>
          <p:nvPr/>
        </p:nvSpPr>
        <p:spPr bwMode="auto">
          <a:xfrm>
            <a:off x="5199063" y="3413125"/>
            <a:ext cx="692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0101</a:t>
            </a:r>
          </a:p>
        </p:txBody>
      </p:sp>
      <p:sp>
        <p:nvSpPr>
          <p:cNvPr id="98312" name="Text Box 68"/>
          <p:cNvSpPr txBox="1">
            <a:spLocks noChangeArrowheads="1"/>
          </p:cNvSpPr>
          <p:nvPr/>
        </p:nvSpPr>
        <p:spPr bwMode="auto">
          <a:xfrm>
            <a:off x="5197475" y="3103563"/>
            <a:ext cx="74295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>
                <a:latin typeface="Arial" pitchFamily="34" charset="0"/>
                <a:cs typeface="Arial" pitchFamily="34" charset="0"/>
              </a:rPr>
              <a:t>wxyz</a:t>
            </a:r>
          </a:p>
        </p:txBody>
      </p:sp>
      <p:sp>
        <p:nvSpPr>
          <p:cNvPr id="98313" name="Text Box 69"/>
          <p:cNvSpPr txBox="1">
            <a:spLocks noChangeArrowheads="1"/>
          </p:cNvSpPr>
          <p:nvPr/>
        </p:nvSpPr>
        <p:spPr bwMode="auto">
          <a:xfrm>
            <a:off x="5154613" y="4121150"/>
            <a:ext cx="692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1101</a:t>
            </a:r>
          </a:p>
        </p:txBody>
      </p:sp>
      <p:sp>
        <p:nvSpPr>
          <p:cNvPr id="98314" name="Text Box 70"/>
          <p:cNvSpPr txBox="1">
            <a:spLocks noChangeArrowheads="1"/>
          </p:cNvSpPr>
          <p:nvPr/>
        </p:nvSpPr>
        <p:spPr bwMode="auto">
          <a:xfrm>
            <a:off x="6183313" y="3451225"/>
            <a:ext cx="6921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0111</a:t>
            </a:r>
          </a:p>
        </p:txBody>
      </p:sp>
      <p:sp>
        <p:nvSpPr>
          <p:cNvPr id="98315" name="Text Box 71"/>
          <p:cNvSpPr txBox="1">
            <a:spLocks noChangeArrowheads="1"/>
          </p:cNvSpPr>
          <p:nvPr/>
        </p:nvSpPr>
        <p:spPr bwMode="auto">
          <a:xfrm>
            <a:off x="6161088" y="4132263"/>
            <a:ext cx="6921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1111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9A368B4-00F5-425F-B120-E949BAD8CE5C}" type="slidenum">
              <a:rPr lang="en-US"/>
              <a:pPr/>
              <a:t>9</a:t>
            </a:fld>
            <a:endParaRPr lang="en-US"/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434138" y="3877224"/>
            <a:ext cx="2185987" cy="2070100"/>
            <a:chOff x="4062" y="1946"/>
            <a:chExt cx="1377" cy="1304"/>
          </a:xfrm>
        </p:grpSpPr>
        <p:sp>
          <p:nvSpPr>
            <p:cNvPr id="32833" name="Rectangle 3"/>
            <p:cNvSpPr>
              <a:spLocks noChangeArrowheads="1"/>
            </p:cNvSpPr>
            <p:nvPr/>
          </p:nvSpPr>
          <p:spPr bwMode="auto">
            <a:xfrm>
              <a:off x="4751" y="2924"/>
              <a:ext cx="68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34" name="Rectangle 4"/>
            <p:cNvSpPr>
              <a:spLocks noChangeArrowheads="1"/>
            </p:cNvSpPr>
            <p:nvPr/>
          </p:nvSpPr>
          <p:spPr bwMode="auto">
            <a:xfrm>
              <a:off x="4062" y="2924"/>
              <a:ext cx="6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35" name="Rectangle 5"/>
            <p:cNvSpPr>
              <a:spLocks noChangeArrowheads="1"/>
            </p:cNvSpPr>
            <p:nvPr/>
          </p:nvSpPr>
          <p:spPr bwMode="auto">
            <a:xfrm>
              <a:off x="4751" y="2598"/>
              <a:ext cx="68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36" name="Rectangle 6"/>
            <p:cNvSpPr>
              <a:spLocks noChangeArrowheads="1"/>
            </p:cNvSpPr>
            <p:nvPr/>
          </p:nvSpPr>
          <p:spPr bwMode="auto">
            <a:xfrm>
              <a:off x="4062" y="2598"/>
              <a:ext cx="6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37" name="Rectangle 7"/>
            <p:cNvSpPr>
              <a:spLocks noChangeArrowheads="1"/>
            </p:cNvSpPr>
            <p:nvPr/>
          </p:nvSpPr>
          <p:spPr bwMode="auto">
            <a:xfrm>
              <a:off x="4062" y="2272"/>
              <a:ext cx="689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32838" name="Rectangle 8"/>
            <p:cNvSpPr>
              <a:spLocks noChangeArrowheads="1"/>
            </p:cNvSpPr>
            <p:nvPr/>
          </p:nvSpPr>
          <p:spPr bwMode="auto">
            <a:xfrm>
              <a:off x="4062" y="1946"/>
              <a:ext cx="137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rgbClr val="A50021"/>
                  </a:solidFill>
                </a:rPr>
                <a:t>NOT</a:t>
              </a:r>
            </a:p>
          </p:txBody>
        </p:sp>
        <p:sp>
          <p:nvSpPr>
            <p:cNvPr id="32839" name="Line 9"/>
            <p:cNvSpPr>
              <a:spLocks noChangeShapeType="1"/>
            </p:cNvSpPr>
            <p:nvPr/>
          </p:nvSpPr>
          <p:spPr bwMode="auto">
            <a:xfrm>
              <a:off x="4062" y="1946"/>
              <a:ext cx="137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0" name="Line 10"/>
            <p:cNvSpPr>
              <a:spLocks noChangeShapeType="1"/>
            </p:cNvSpPr>
            <p:nvPr/>
          </p:nvSpPr>
          <p:spPr bwMode="auto">
            <a:xfrm>
              <a:off x="4062" y="2272"/>
              <a:ext cx="137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1" name="Line 11"/>
            <p:cNvSpPr>
              <a:spLocks noChangeShapeType="1"/>
            </p:cNvSpPr>
            <p:nvPr/>
          </p:nvSpPr>
          <p:spPr bwMode="auto">
            <a:xfrm>
              <a:off x="4062" y="2598"/>
              <a:ext cx="137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2" name="Line 12"/>
            <p:cNvSpPr>
              <a:spLocks noChangeShapeType="1"/>
            </p:cNvSpPr>
            <p:nvPr/>
          </p:nvSpPr>
          <p:spPr bwMode="auto">
            <a:xfrm>
              <a:off x="4062" y="2924"/>
              <a:ext cx="137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3" name="Line 13"/>
            <p:cNvSpPr>
              <a:spLocks noChangeShapeType="1"/>
            </p:cNvSpPr>
            <p:nvPr/>
          </p:nvSpPr>
          <p:spPr bwMode="auto">
            <a:xfrm>
              <a:off x="4062" y="3250"/>
              <a:ext cx="1377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4" name="Line 14"/>
            <p:cNvSpPr>
              <a:spLocks noChangeShapeType="1"/>
            </p:cNvSpPr>
            <p:nvPr/>
          </p:nvSpPr>
          <p:spPr bwMode="auto">
            <a:xfrm>
              <a:off x="4062" y="1946"/>
              <a:ext cx="0" cy="130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5" name="Line 15"/>
            <p:cNvSpPr>
              <a:spLocks noChangeShapeType="1"/>
            </p:cNvSpPr>
            <p:nvPr/>
          </p:nvSpPr>
          <p:spPr bwMode="auto">
            <a:xfrm>
              <a:off x="5439" y="1946"/>
              <a:ext cx="0" cy="130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6" name="Line 16"/>
            <p:cNvSpPr>
              <a:spLocks noChangeShapeType="1"/>
            </p:cNvSpPr>
            <p:nvPr/>
          </p:nvSpPr>
          <p:spPr bwMode="auto">
            <a:xfrm>
              <a:off x="4751" y="2272"/>
              <a:ext cx="0" cy="9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47" name="Rectangle 17"/>
            <p:cNvSpPr>
              <a:spLocks noChangeArrowheads="1"/>
            </p:cNvSpPr>
            <p:nvPr/>
          </p:nvSpPr>
          <p:spPr bwMode="auto">
            <a:xfrm>
              <a:off x="4751" y="2272"/>
              <a:ext cx="68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endParaRPr lang="en-US" sz="2800" b="0">
                <a:solidFill>
                  <a:schemeClr val="tx1"/>
                </a:solidFill>
              </a:endParaRPr>
            </a:p>
          </p:txBody>
        </p:sp>
        <p:grpSp>
          <p:nvGrpSpPr>
            <p:cNvPr id="32848" name="Group 18"/>
            <p:cNvGrpSpPr>
              <a:grpSpLocks/>
            </p:cNvGrpSpPr>
            <p:nvPr/>
          </p:nvGrpSpPr>
          <p:grpSpPr bwMode="auto">
            <a:xfrm>
              <a:off x="5222" y="2310"/>
              <a:ext cx="191" cy="307"/>
              <a:chOff x="5222" y="2310"/>
              <a:chExt cx="191" cy="307"/>
            </a:xfrm>
          </p:grpSpPr>
          <p:sp>
            <p:nvSpPr>
              <p:cNvPr id="32851" name="Line 19"/>
              <p:cNvSpPr>
                <a:spLocks noChangeShapeType="1"/>
              </p:cNvSpPr>
              <p:nvPr/>
            </p:nvSpPr>
            <p:spPr bwMode="auto">
              <a:xfrm>
                <a:off x="5222" y="2322"/>
                <a:ext cx="183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852" name="Rectangle 20"/>
              <p:cNvSpPr>
                <a:spLocks noChangeArrowheads="1"/>
              </p:cNvSpPr>
              <p:nvPr/>
            </p:nvSpPr>
            <p:spPr bwMode="auto">
              <a:xfrm>
                <a:off x="5228" y="2310"/>
                <a:ext cx="185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sz="3200">
                    <a:solidFill>
                      <a:srgbClr val="000000"/>
                    </a:solidFill>
                  </a:rPr>
                  <a:t>X</a:t>
                </a:r>
                <a:endParaRPr lang="en-US" sz="2400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2849" name="Rectangle 21"/>
            <p:cNvSpPr>
              <a:spLocks noChangeArrowheads="1"/>
            </p:cNvSpPr>
            <p:nvPr/>
          </p:nvSpPr>
          <p:spPr bwMode="auto">
            <a:xfrm>
              <a:off x="4839" y="2310"/>
              <a:ext cx="17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</a:rPr>
                <a:t>Z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2850" name="Rectangle 22"/>
            <p:cNvSpPr>
              <a:spLocks noChangeArrowheads="1"/>
            </p:cNvSpPr>
            <p:nvPr/>
          </p:nvSpPr>
          <p:spPr bwMode="auto">
            <a:xfrm>
              <a:off x="5047" y="2281"/>
              <a:ext cx="14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3200">
                  <a:solidFill>
                    <a:srgbClr val="000000"/>
                  </a:solidFill>
                  <a:latin typeface="Symbol" pitchFamily="18" charset="2"/>
                </a:rPr>
                <a:t>=</a:t>
              </a:r>
              <a:endParaRPr 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32772" name="Rectangle 23"/>
          <p:cNvSpPr>
            <a:spLocks noGrp="1" noChangeArrowheads="1"/>
          </p:cNvSpPr>
          <p:nvPr>
            <p:ph type="title"/>
          </p:nvPr>
        </p:nvSpPr>
        <p:spPr>
          <a:xfrm>
            <a:off x="495300" y="369888"/>
            <a:ext cx="7772400" cy="650875"/>
          </a:xfrm>
        </p:spPr>
        <p:txBody>
          <a:bodyPr/>
          <a:lstStyle/>
          <a:p>
            <a:r>
              <a:rPr lang="en-US" smtClean="0"/>
              <a:t>Truth Tables</a:t>
            </a:r>
          </a:p>
        </p:txBody>
      </p:sp>
      <p:sp>
        <p:nvSpPr>
          <p:cNvPr id="32773" name="Rectangle 24"/>
          <p:cNvSpPr>
            <a:spLocks noGrp="1" noChangeArrowheads="1"/>
          </p:cNvSpPr>
          <p:nvPr>
            <p:ph type="body" idx="1"/>
          </p:nvPr>
        </p:nvSpPr>
        <p:spPr>
          <a:xfrm>
            <a:off x="0" y="1163638"/>
            <a:ext cx="9144000" cy="502761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800" b="1" i="1" smtClean="0">
                <a:latin typeface="Arial" pitchFamily="34" charset="0"/>
                <a:cs typeface="Arial" pitchFamily="34" charset="0"/>
              </a:rPr>
              <a:t>Truth table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- A tabular listing of the values of a logic function for </a:t>
            </a:r>
            <a:r>
              <a:rPr lang="en-US" sz="2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 possible combinations of the values of its argument (input) literals</a:t>
            </a:r>
          </a:p>
          <a:p>
            <a:pPr>
              <a:spcBef>
                <a:spcPct val="0"/>
              </a:spcBef>
            </a:pPr>
            <a:endParaRPr lang="en-US" sz="1000" b="1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Truth tables for the three basic logic operations:</a:t>
            </a:r>
          </a:p>
        </p:txBody>
      </p:sp>
      <p:grpSp>
        <p:nvGrpSpPr>
          <p:cNvPr id="32774" name="Group 25"/>
          <p:cNvGrpSpPr>
            <a:grpSpLocks/>
          </p:cNvGrpSpPr>
          <p:nvPr/>
        </p:nvGrpSpPr>
        <p:grpSpPr bwMode="auto">
          <a:xfrm>
            <a:off x="1079500" y="3752850"/>
            <a:ext cx="2349500" cy="3105150"/>
            <a:chOff x="689" y="1813"/>
            <a:chExt cx="1480" cy="1956"/>
          </a:xfrm>
        </p:grpSpPr>
        <p:sp>
          <p:nvSpPr>
            <p:cNvPr id="32806" name="Rectangle 26"/>
            <p:cNvSpPr>
              <a:spLocks noChangeArrowheads="1"/>
            </p:cNvSpPr>
            <p:nvPr/>
          </p:nvSpPr>
          <p:spPr bwMode="auto">
            <a:xfrm>
              <a:off x="1223" y="3443"/>
              <a:ext cx="88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07" name="Rectangle 27"/>
            <p:cNvSpPr>
              <a:spLocks noChangeArrowheads="1"/>
            </p:cNvSpPr>
            <p:nvPr/>
          </p:nvSpPr>
          <p:spPr bwMode="auto">
            <a:xfrm>
              <a:off x="978" y="3443"/>
              <a:ext cx="24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08" name="Rectangle 28"/>
            <p:cNvSpPr>
              <a:spLocks noChangeArrowheads="1"/>
            </p:cNvSpPr>
            <p:nvPr/>
          </p:nvSpPr>
          <p:spPr bwMode="auto">
            <a:xfrm>
              <a:off x="689" y="3443"/>
              <a:ext cx="28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09" name="Rectangle 29"/>
            <p:cNvSpPr>
              <a:spLocks noChangeArrowheads="1"/>
            </p:cNvSpPr>
            <p:nvPr/>
          </p:nvSpPr>
          <p:spPr bwMode="auto">
            <a:xfrm>
              <a:off x="1223" y="3117"/>
              <a:ext cx="88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0" name="Rectangle 30"/>
            <p:cNvSpPr>
              <a:spLocks noChangeArrowheads="1"/>
            </p:cNvSpPr>
            <p:nvPr/>
          </p:nvSpPr>
          <p:spPr bwMode="auto">
            <a:xfrm>
              <a:off x="978" y="3117"/>
              <a:ext cx="24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1" name="Rectangle 31"/>
            <p:cNvSpPr>
              <a:spLocks noChangeArrowheads="1"/>
            </p:cNvSpPr>
            <p:nvPr/>
          </p:nvSpPr>
          <p:spPr bwMode="auto">
            <a:xfrm>
              <a:off x="689" y="3117"/>
              <a:ext cx="28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12" name="Rectangle 32"/>
            <p:cNvSpPr>
              <a:spLocks noChangeArrowheads="1"/>
            </p:cNvSpPr>
            <p:nvPr/>
          </p:nvSpPr>
          <p:spPr bwMode="auto">
            <a:xfrm>
              <a:off x="1223" y="2791"/>
              <a:ext cx="88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3" name="Rectangle 33"/>
            <p:cNvSpPr>
              <a:spLocks noChangeArrowheads="1"/>
            </p:cNvSpPr>
            <p:nvPr/>
          </p:nvSpPr>
          <p:spPr bwMode="auto">
            <a:xfrm>
              <a:off x="978" y="2791"/>
              <a:ext cx="24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2814" name="Rectangle 34"/>
            <p:cNvSpPr>
              <a:spLocks noChangeArrowheads="1"/>
            </p:cNvSpPr>
            <p:nvPr/>
          </p:nvSpPr>
          <p:spPr bwMode="auto">
            <a:xfrm>
              <a:off x="689" y="2791"/>
              <a:ext cx="28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5" name="Rectangle 35"/>
            <p:cNvSpPr>
              <a:spLocks noChangeArrowheads="1"/>
            </p:cNvSpPr>
            <p:nvPr/>
          </p:nvSpPr>
          <p:spPr bwMode="auto">
            <a:xfrm>
              <a:off x="1223" y="2465"/>
              <a:ext cx="88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6" name="Rectangle 36"/>
            <p:cNvSpPr>
              <a:spLocks noChangeArrowheads="1"/>
            </p:cNvSpPr>
            <p:nvPr/>
          </p:nvSpPr>
          <p:spPr bwMode="auto">
            <a:xfrm>
              <a:off x="978" y="2465"/>
              <a:ext cx="24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7" name="Rectangle 37"/>
            <p:cNvSpPr>
              <a:spLocks noChangeArrowheads="1"/>
            </p:cNvSpPr>
            <p:nvPr/>
          </p:nvSpPr>
          <p:spPr bwMode="auto">
            <a:xfrm>
              <a:off x="689" y="2465"/>
              <a:ext cx="28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32818" name="Rectangle 38"/>
            <p:cNvSpPr>
              <a:spLocks noChangeArrowheads="1"/>
            </p:cNvSpPr>
            <p:nvPr/>
          </p:nvSpPr>
          <p:spPr bwMode="auto">
            <a:xfrm>
              <a:off x="1140" y="2151"/>
              <a:ext cx="102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Z = X</a:t>
              </a:r>
              <a:r>
                <a:rPr lang="en-US" sz="2800">
                  <a:solidFill>
                    <a:schemeClr val="tx1"/>
                  </a:solidFill>
                  <a:cs typeface="Times New Roman" pitchFamily="18" charset="0"/>
                </a:rPr>
                <a:t>·Y</a:t>
              </a:r>
              <a:endParaRPr lang="en-US" sz="2800">
                <a:solidFill>
                  <a:schemeClr val="tx1"/>
                </a:solidFill>
              </a:endParaRPr>
            </a:p>
          </p:txBody>
        </p:sp>
        <p:sp>
          <p:nvSpPr>
            <p:cNvPr id="32819" name="Rectangle 39"/>
            <p:cNvSpPr>
              <a:spLocks noChangeArrowheads="1"/>
            </p:cNvSpPr>
            <p:nvPr/>
          </p:nvSpPr>
          <p:spPr bwMode="auto">
            <a:xfrm>
              <a:off x="978" y="2139"/>
              <a:ext cx="245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32820" name="Rectangle 40"/>
            <p:cNvSpPr>
              <a:spLocks noChangeArrowheads="1"/>
            </p:cNvSpPr>
            <p:nvPr/>
          </p:nvSpPr>
          <p:spPr bwMode="auto">
            <a:xfrm>
              <a:off x="689" y="2139"/>
              <a:ext cx="28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32821" name="Rectangle 41"/>
            <p:cNvSpPr>
              <a:spLocks noChangeArrowheads="1"/>
            </p:cNvSpPr>
            <p:nvPr/>
          </p:nvSpPr>
          <p:spPr bwMode="auto">
            <a:xfrm>
              <a:off x="689" y="1813"/>
              <a:ext cx="1419" cy="32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buClr>
                  <a:schemeClr val="hlink"/>
                </a:buClr>
                <a:buFont typeface="Wingdings" pitchFamily="2" charset="2"/>
                <a:buNone/>
              </a:pPr>
              <a:r>
                <a:rPr lang="en-US" sz="2800">
                  <a:solidFill>
                    <a:srgbClr val="6600FF"/>
                  </a:solidFill>
                </a:rPr>
                <a:t>AND</a:t>
              </a:r>
            </a:p>
          </p:txBody>
        </p:sp>
        <p:sp>
          <p:nvSpPr>
            <p:cNvPr id="32822" name="Line 42"/>
            <p:cNvSpPr>
              <a:spLocks noChangeShapeType="1"/>
            </p:cNvSpPr>
            <p:nvPr/>
          </p:nvSpPr>
          <p:spPr bwMode="auto">
            <a:xfrm>
              <a:off x="689" y="1813"/>
              <a:ext cx="141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3" name="Line 43"/>
            <p:cNvSpPr>
              <a:spLocks noChangeShapeType="1"/>
            </p:cNvSpPr>
            <p:nvPr/>
          </p:nvSpPr>
          <p:spPr bwMode="auto">
            <a:xfrm>
              <a:off x="689" y="2139"/>
              <a:ext cx="14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4" name="Line 44"/>
            <p:cNvSpPr>
              <a:spLocks noChangeShapeType="1"/>
            </p:cNvSpPr>
            <p:nvPr/>
          </p:nvSpPr>
          <p:spPr bwMode="auto">
            <a:xfrm>
              <a:off x="689" y="2465"/>
              <a:ext cx="14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5" name="Line 45"/>
            <p:cNvSpPr>
              <a:spLocks noChangeShapeType="1"/>
            </p:cNvSpPr>
            <p:nvPr/>
          </p:nvSpPr>
          <p:spPr bwMode="auto">
            <a:xfrm>
              <a:off x="689" y="2791"/>
              <a:ext cx="14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6" name="Line 46"/>
            <p:cNvSpPr>
              <a:spLocks noChangeShapeType="1"/>
            </p:cNvSpPr>
            <p:nvPr/>
          </p:nvSpPr>
          <p:spPr bwMode="auto">
            <a:xfrm>
              <a:off x="689" y="3117"/>
              <a:ext cx="14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7" name="Line 47"/>
            <p:cNvSpPr>
              <a:spLocks noChangeShapeType="1"/>
            </p:cNvSpPr>
            <p:nvPr/>
          </p:nvSpPr>
          <p:spPr bwMode="auto">
            <a:xfrm>
              <a:off x="689" y="3443"/>
              <a:ext cx="14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8" name="Line 48"/>
            <p:cNvSpPr>
              <a:spLocks noChangeShapeType="1"/>
            </p:cNvSpPr>
            <p:nvPr/>
          </p:nvSpPr>
          <p:spPr bwMode="auto">
            <a:xfrm>
              <a:off x="689" y="3769"/>
              <a:ext cx="141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29" name="Line 49"/>
            <p:cNvSpPr>
              <a:spLocks noChangeShapeType="1"/>
            </p:cNvSpPr>
            <p:nvPr/>
          </p:nvSpPr>
          <p:spPr bwMode="auto">
            <a:xfrm>
              <a:off x="689" y="1813"/>
              <a:ext cx="0" cy="195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30" name="Line 50"/>
            <p:cNvSpPr>
              <a:spLocks noChangeShapeType="1"/>
            </p:cNvSpPr>
            <p:nvPr/>
          </p:nvSpPr>
          <p:spPr bwMode="auto">
            <a:xfrm>
              <a:off x="2108" y="1813"/>
              <a:ext cx="0" cy="195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31" name="Line 51"/>
            <p:cNvSpPr>
              <a:spLocks noChangeShapeType="1"/>
            </p:cNvSpPr>
            <p:nvPr/>
          </p:nvSpPr>
          <p:spPr bwMode="auto">
            <a:xfrm>
              <a:off x="978" y="2139"/>
              <a:ext cx="0" cy="16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832" name="Line 52"/>
            <p:cNvSpPr>
              <a:spLocks noChangeShapeType="1"/>
            </p:cNvSpPr>
            <p:nvPr/>
          </p:nvSpPr>
          <p:spPr bwMode="auto">
            <a:xfrm>
              <a:off x="1223" y="2139"/>
              <a:ext cx="0" cy="16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359477" name="Group 53"/>
          <p:cNvGraphicFramePr>
            <a:graphicFrameLocks noGrp="1"/>
          </p:cNvGraphicFramePr>
          <p:nvPr/>
        </p:nvGraphicFramePr>
        <p:xfrm>
          <a:off x="3648075" y="3740150"/>
          <a:ext cx="2503488" cy="3108960"/>
        </p:xfrm>
        <a:graphic>
          <a:graphicData uri="http://schemas.openxmlformats.org/drawingml/2006/table">
            <a:tbl>
              <a:tblPr/>
              <a:tblGrid>
                <a:gridCol w="436563"/>
                <a:gridCol w="442912"/>
                <a:gridCol w="1624013"/>
              </a:tblGrid>
              <a:tr h="431800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Z = X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+Y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2803" name="Picture 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6988" y="3048000"/>
            <a:ext cx="18764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4" name="Picture 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8113" y="3055938"/>
            <a:ext cx="18002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5" name="Picture 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3238" y="3066012"/>
            <a:ext cx="14763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8CECE10F-321B-480F-A273-4A8844D29C4E}" type="slidenum">
              <a:rPr lang="en-US"/>
              <a:pPr/>
              <a:t>90</a:t>
            </a:fld>
            <a:endParaRPr lang="en-US"/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498475"/>
            <a:ext cx="7772400" cy="628650"/>
          </a:xfrm>
        </p:spPr>
        <p:txBody>
          <a:bodyPr/>
          <a:lstStyle/>
          <a:p>
            <a:r>
              <a:rPr lang="en-US" b="0" smtClean="0"/>
              <a:t>Four-literal Maps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1233488"/>
            <a:ext cx="7772400" cy="4724400"/>
          </a:xfrm>
        </p:spPr>
        <p:txBody>
          <a:bodyPr/>
          <a:lstStyle/>
          <a:p>
            <a:r>
              <a:rPr lang="en-US" b="1" smtClean="0"/>
              <a:t>Example Shapes of Further Rectangles:</a:t>
            </a:r>
          </a:p>
        </p:txBody>
      </p:sp>
      <p:sp>
        <p:nvSpPr>
          <p:cNvPr id="99333" name="Line 4"/>
          <p:cNvSpPr>
            <a:spLocks noChangeShapeType="1"/>
          </p:cNvSpPr>
          <p:nvPr/>
        </p:nvSpPr>
        <p:spPr bwMode="auto">
          <a:xfrm>
            <a:off x="4678363" y="1804988"/>
            <a:ext cx="0" cy="3787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9334" name="Text Box 8"/>
          <p:cNvSpPr txBox="1">
            <a:spLocks noChangeArrowheads="1"/>
          </p:cNvSpPr>
          <p:nvPr/>
        </p:nvSpPr>
        <p:spPr bwMode="auto">
          <a:xfrm>
            <a:off x="5522913" y="1690688"/>
            <a:ext cx="43497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99335" name="Text Box 9"/>
          <p:cNvSpPr txBox="1">
            <a:spLocks noChangeArrowheads="1"/>
          </p:cNvSpPr>
          <p:nvPr/>
        </p:nvSpPr>
        <p:spPr bwMode="auto">
          <a:xfrm>
            <a:off x="4459288" y="5964238"/>
            <a:ext cx="4349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Z</a:t>
            </a:r>
          </a:p>
        </p:txBody>
      </p:sp>
      <p:grpSp>
        <p:nvGrpSpPr>
          <p:cNvPr id="99336" name="Group 65"/>
          <p:cNvGrpSpPr>
            <a:grpSpLocks/>
          </p:cNvGrpSpPr>
          <p:nvPr/>
        </p:nvGrpSpPr>
        <p:grpSpPr bwMode="auto">
          <a:xfrm>
            <a:off x="1898650" y="2311400"/>
            <a:ext cx="5583238" cy="4070350"/>
            <a:chOff x="1196" y="1456"/>
            <a:chExt cx="3517" cy="2564"/>
          </a:xfrm>
        </p:grpSpPr>
        <p:sp>
          <p:nvSpPr>
            <p:cNvPr id="99337" name="Line 5"/>
            <p:cNvSpPr>
              <a:spLocks noChangeShapeType="1"/>
            </p:cNvSpPr>
            <p:nvPr/>
          </p:nvSpPr>
          <p:spPr bwMode="auto">
            <a:xfrm>
              <a:off x="2307" y="1554"/>
              <a:ext cx="0" cy="243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338" name="Line 6"/>
            <p:cNvSpPr>
              <a:spLocks noChangeShapeType="1"/>
            </p:cNvSpPr>
            <p:nvPr/>
          </p:nvSpPr>
          <p:spPr bwMode="auto">
            <a:xfrm flipH="1">
              <a:off x="3606" y="1540"/>
              <a:ext cx="0" cy="2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339" name="Text Box 7"/>
            <p:cNvSpPr txBox="1">
              <a:spLocks noChangeArrowheads="1"/>
            </p:cNvSpPr>
            <p:nvPr/>
          </p:nvSpPr>
          <p:spPr bwMode="auto">
            <a:xfrm>
              <a:off x="4439" y="2377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99340" name="Text Box 11"/>
            <p:cNvSpPr txBox="1">
              <a:spLocks noChangeArrowheads="1"/>
            </p:cNvSpPr>
            <p:nvPr/>
          </p:nvSpPr>
          <p:spPr bwMode="auto">
            <a:xfrm>
              <a:off x="2077" y="2990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99341" name="Text Box 12"/>
            <p:cNvSpPr txBox="1">
              <a:spLocks noChangeArrowheads="1"/>
            </p:cNvSpPr>
            <p:nvPr/>
          </p:nvSpPr>
          <p:spPr bwMode="auto">
            <a:xfrm>
              <a:off x="2694" y="2980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99342" name="Text Box 13"/>
            <p:cNvSpPr txBox="1">
              <a:spLocks noChangeArrowheads="1"/>
            </p:cNvSpPr>
            <p:nvPr/>
          </p:nvSpPr>
          <p:spPr bwMode="auto">
            <a:xfrm>
              <a:off x="3941" y="2992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10</a:t>
              </a:r>
            </a:p>
          </p:txBody>
        </p:sp>
        <p:sp>
          <p:nvSpPr>
            <p:cNvPr id="99343" name="Text Box 14"/>
            <p:cNvSpPr txBox="1">
              <a:spLocks noChangeArrowheads="1"/>
            </p:cNvSpPr>
            <p:nvPr/>
          </p:nvSpPr>
          <p:spPr bwMode="auto">
            <a:xfrm>
              <a:off x="3270" y="2992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11</a:t>
              </a:r>
            </a:p>
          </p:txBody>
        </p:sp>
        <p:sp>
          <p:nvSpPr>
            <p:cNvPr id="99344" name="Text Box 15"/>
            <p:cNvSpPr txBox="1">
              <a:spLocks noChangeArrowheads="1"/>
            </p:cNvSpPr>
            <p:nvPr/>
          </p:nvSpPr>
          <p:spPr bwMode="auto">
            <a:xfrm>
              <a:off x="2001" y="2492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99345" name="Text Box 16"/>
            <p:cNvSpPr txBox="1">
              <a:spLocks noChangeArrowheads="1"/>
            </p:cNvSpPr>
            <p:nvPr/>
          </p:nvSpPr>
          <p:spPr bwMode="auto">
            <a:xfrm>
              <a:off x="2629" y="2491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99346" name="Text Box 17"/>
            <p:cNvSpPr txBox="1">
              <a:spLocks noChangeArrowheads="1"/>
            </p:cNvSpPr>
            <p:nvPr/>
          </p:nvSpPr>
          <p:spPr bwMode="auto">
            <a:xfrm>
              <a:off x="3927" y="2492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14</a:t>
              </a:r>
            </a:p>
          </p:txBody>
        </p:sp>
        <p:sp>
          <p:nvSpPr>
            <p:cNvPr id="99347" name="Text Box 18"/>
            <p:cNvSpPr txBox="1">
              <a:spLocks noChangeArrowheads="1"/>
            </p:cNvSpPr>
            <p:nvPr/>
          </p:nvSpPr>
          <p:spPr bwMode="auto">
            <a:xfrm>
              <a:off x="3270" y="2492"/>
              <a:ext cx="4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15</a:t>
              </a:r>
            </a:p>
          </p:txBody>
        </p:sp>
        <p:sp>
          <p:nvSpPr>
            <p:cNvPr id="99348" name="Text Box 19"/>
            <p:cNvSpPr txBox="1">
              <a:spLocks noChangeArrowheads="1"/>
            </p:cNvSpPr>
            <p:nvPr/>
          </p:nvSpPr>
          <p:spPr bwMode="auto">
            <a:xfrm>
              <a:off x="2058" y="1506"/>
              <a:ext cx="2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4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9349" name="Text Box 20"/>
            <p:cNvSpPr txBox="1">
              <a:spLocks noChangeArrowheads="1"/>
            </p:cNvSpPr>
            <p:nvPr/>
          </p:nvSpPr>
          <p:spPr bwMode="auto">
            <a:xfrm>
              <a:off x="2681" y="1492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9350" name="Text Box 21"/>
            <p:cNvSpPr txBox="1">
              <a:spLocks noChangeArrowheads="1"/>
            </p:cNvSpPr>
            <p:nvPr/>
          </p:nvSpPr>
          <p:spPr bwMode="auto">
            <a:xfrm>
              <a:off x="3330" y="1501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99351" name="Text Box 22"/>
            <p:cNvSpPr txBox="1">
              <a:spLocks noChangeArrowheads="1"/>
            </p:cNvSpPr>
            <p:nvPr/>
          </p:nvSpPr>
          <p:spPr bwMode="auto">
            <a:xfrm>
              <a:off x="3987" y="1484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99352" name="Text Box 23"/>
            <p:cNvSpPr txBox="1">
              <a:spLocks noChangeArrowheads="1"/>
            </p:cNvSpPr>
            <p:nvPr/>
          </p:nvSpPr>
          <p:spPr bwMode="auto">
            <a:xfrm>
              <a:off x="2685" y="2004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99353" name="Text Box 24"/>
            <p:cNvSpPr txBox="1">
              <a:spLocks noChangeArrowheads="1"/>
            </p:cNvSpPr>
            <p:nvPr/>
          </p:nvSpPr>
          <p:spPr bwMode="auto">
            <a:xfrm>
              <a:off x="3959" y="1995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99354" name="Text Box 25"/>
            <p:cNvSpPr txBox="1">
              <a:spLocks noChangeArrowheads="1"/>
            </p:cNvSpPr>
            <p:nvPr/>
          </p:nvSpPr>
          <p:spPr bwMode="auto">
            <a:xfrm>
              <a:off x="2053" y="2015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99355" name="Text Box 26"/>
            <p:cNvSpPr txBox="1">
              <a:spLocks noChangeArrowheads="1"/>
            </p:cNvSpPr>
            <p:nvPr/>
          </p:nvSpPr>
          <p:spPr bwMode="auto">
            <a:xfrm>
              <a:off x="3343" y="2008"/>
              <a:ext cx="27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99356" name="Rectangle 27"/>
            <p:cNvSpPr>
              <a:spLocks noChangeArrowheads="1"/>
            </p:cNvSpPr>
            <p:nvPr/>
          </p:nvSpPr>
          <p:spPr bwMode="auto">
            <a:xfrm>
              <a:off x="1606" y="1559"/>
              <a:ext cx="2638" cy="196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357" name="Line 28"/>
            <p:cNvSpPr>
              <a:spLocks noChangeShapeType="1"/>
            </p:cNvSpPr>
            <p:nvPr/>
          </p:nvSpPr>
          <p:spPr bwMode="auto">
            <a:xfrm flipV="1">
              <a:off x="1265" y="2527"/>
              <a:ext cx="2992" cy="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358" name="Line 29"/>
            <p:cNvSpPr>
              <a:spLocks noChangeShapeType="1"/>
            </p:cNvSpPr>
            <p:nvPr/>
          </p:nvSpPr>
          <p:spPr bwMode="auto">
            <a:xfrm flipV="1">
              <a:off x="1593" y="2049"/>
              <a:ext cx="3049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359" name="Line 30"/>
            <p:cNvSpPr>
              <a:spLocks noChangeShapeType="1"/>
            </p:cNvSpPr>
            <p:nvPr/>
          </p:nvSpPr>
          <p:spPr bwMode="auto">
            <a:xfrm>
              <a:off x="1608" y="3028"/>
              <a:ext cx="30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360" name="Text Box 31"/>
            <p:cNvSpPr txBox="1">
              <a:spLocks noChangeArrowheads="1"/>
            </p:cNvSpPr>
            <p:nvPr/>
          </p:nvSpPr>
          <p:spPr bwMode="auto">
            <a:xfrm>
              <a:off x="1196" y="2845"/>
              <a:ext cx="337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800">
                  <a:solidFill>
                    <a:schemeClr val="tx1"/>
                  </a:solidFill>
                </a:rPr>
                <a:t>W</a:t>
              </a:r>
            </a:p>
          </p:txBody>
        </p:sp>
        <p:sp>
          <p:nvSpPr>
            <p:cNvPr id="99361" name="AutoShape 32"/>
            <p:cNvSpPr>
              <a:spLocks noChangeArrowheads="1"/>
            </p:cNvSpPr>
            <p:nvPr/>
          </p:nvSpPr>
          <p:spPr bwMode="auto">
            <a:xfrm rot="-5400000">
              <a:off x="2028" y="1956"/>
              <a:ext cx="1848" cy="1176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9362" name="Rectangle 33"/>
            <p:cNvSpPr>
              <a:spLocks noChangeArrowheads="1"/>
            </p:cNvSpPr>
            <p:nvPr/>
          </p:nvSpPr>
          <p:spPr bwMode="auto">
            <a:xfrm>
              <a:off x="1456" y="2544"/>
              <a:ext cx="80" cy="89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99363" name="Group 34"/>
            <p:cNvGrpSpPr>
              <a:grpSpLocks/>
            </p:cNvGrpSpPr>
            <p:nvPr/>
          </p:nvGrpSpPr>
          <p:grpSpPr bwMode="auto">
            <a:xfrm>
              <a:off x="1552" y="1640"/>
              <a:ext cx="2792" cy="1816"/>
              <a:chOff x="1560" y="1640"/>
              <a:chExt cx="2792" cy="1816"/>
            </a:xfrm>
          </p:grpSpPr>
          <p:grpSp>
            <p:nvGrpSpPr>
              <p:cNvPr id="99380" name="Group 35"/>
              <p:cNvGrpSpPr>
                <a:grpSpLocks/>
              </p:cNvGrpSpPr>
              <p:nvPr/>
            </p:nvGrpSpPr>
            <p:grpSpPr bwMode="auto">
              <a:xfrm>
                <a:off x="1560" y="1640"/>
                <a:ext cx="696" cy="1816"/>
                <a:chOff x="1560" y="1656"/>
                <a:chExt cx="696" cy="1816"/>
              </a:xfrm>
            </p:grpSpPr>
            <p:sp>
              <p:nvSpPr>
                <p:cNvPr id="99387" name="Arc 36"/>
                <p:cNvSpPr>
                  <a:spLocks/>
                </p:cNvSpPr>
                <p:nvPr/>
              </p:nvSpPr>
              <p:spPr bwMode="auto">
                <a:xfrm flipV="1">
                  <a:off x="2112" y="333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8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2256" y="1792"/>
                  <a:ext cx="0" cy="1552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9" name="Arc 38"/>
                <p:cNvSpPr>
                  <a:spLocks/>
                </p:cNvSpPr>
                <p:nvPr/>
              </p:nvSpPr>
              <p:spPr bwMode="auto">
                <a:xfrm>
                  <a:off x="2120" y="165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90" name="Line 39"/>
                <p:cNvSpPr>
                  <a:spLocks noChangeShapeType="1"/>
                </p:cNvSpPr>
                <p:nvPr/>
              </p:nvSpPr>
              <p:spPr bwMode="auto">
                <a:xfrm flipH="1">
                  <a:off x="1568" y="1656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91" name="Line 40"/>
                <p:cNvSpPr>
                  <a:spLocks noChangeShapeType="1"/>
                </p:cNvSpPr>
                <p:nvPr/>
              </p:nvSpPr>
              <p:spPr bwMode="auto">
                <a:xfrm flipH="1">
                  <a:off x="1560" y="3472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9381" name="Group 41"/>
              <p:cNvGrpSpPr>
                <a:grpSpLocks/>
              </p:cNvGrpSpPr>
              <p:nvPr/>
            </p:nvGrpSpPr>
            <p:grpSpPr bwMode="auto">
              <a:xfrm flipH="1">
                <a:off x="3656" y="1640"/>
                <a:ext cx="696" cy="1816"/>
                <a:chOff x="1560" y="1656"/>
                <a:chExt cx="696" cy="1816"/>
              </a:xfrm>
            </p:grpSpPr>
            <p:sp>
              <p:nvSpPr>
                <p:cNvPr id="99382" name="Arc 42"/>
                <p:cNvSpPr>
                  <a:spLocks/>
                </p:cNvSpPr>
                <p:nvPr/>
              </p:nvSpPr>
              <p:spPr bwMode="auto">
                <a:xfrm flipV="1">
                  <a:off x="2112" y="333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3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256" y="1792"/>
                  <a:ext cx="0" cy="1552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4" name="Arc 44"/>
                <p:cNvSpPr>
                  <a:spLocks/>
                </p:cNvSpPr>
                <p:nvPr/>
              </p:nvSpPr>
              <p:spPr bwMode="auto">
                <a:xfrm>
                  <a:off x="2120" y="165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5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1568" y="1656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86" name="Line 46"/>
                <p:cNvSpPr>
                  <a:spLocks noChangeShapeType="1"/>
                </p:cNvSpPr>
                <p:nvPr/>
              </p:nvSpPr>
              <p:spPr bwMode="auto">
                <a:xfrm flipH="1">
                  <a:off x="1560" y="3472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9364" name="Group 47"/>
            <p:cNvGrpSpPr>
              <a:grpSpLocks/>
            </p:cNvGrpSpPr>
            <p:nvPr/>
          </p:nvGrpSpPr>
          <p:grpSpPr bwMode="auto">
            <a:xfrm rot="-5400000">
              <a:off x="1804" y="1324"/>
              <a:ext cx="2248" cy="2512"/>
              <a:chOff x="1560" y="1640"/>
              <a:chExt cx="2792" cy="1816"/>
            </a:xfrm>
          </p:grpSpPr>
          <p:grpSp>
            <p:nvGrpSpPr>
              <p:cNvPr id="99368" name="Group 48"/>
              <p:cNvGrpSpPr>
                <a:grpSpLocks/>
              </p:cNvGrpSpPr>
              <p:nvPr/>
            </p:nvGrpSpPr>
            <p:grpSpPr bwMode="auto">
              <a:xfrm>
                <a:off x="1560" y="1640"/>
                <a:ext cx="696" cy="1816"/>
                <a:chOff x="1560" y="1656"/>
                <a:chExt cx="696" cy="1816"/>
              </a:xfrm>
            </p:grpSpPr>
            <p:sp>
              <p:nvSpPr>
                <p:cNvPr id="99375" name="Arc 49"/>
                <p:cNvSpPr>
                  <a:spLocks/>
                </p:cNvSpPr>
                <p:nvPr/>
              </p:nvSpPr>
              <p:spPr bwMode="auto">
                <a:xfrm flipV="1">
                  <a:off x="2112" y="333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6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2256" y="1792"/>
                  <a:ext cx="0" cy="1552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7" name="Arc 51"/>
                <p:cNvSpPr>
                  <a:spLocks/>
                </p:cNvSpPr>
                <p:nvPr/>
              </p:nvSpPr>
              <p:spPr bwMode="auto">
                <a:xfrm>
                  <a:off x="2120" y="165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8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1568" y="1656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9" name="Line 53"/>
                <p:cNvSpPr>
                  <a:spLocks noChangeShapeType="1"/>
                </p:cNvSpPr>
                <p:nvPr/>
              </p:nvSpPr>
              <p:spPr bwMode="auto">
                <a:xfrm flipH="1">
                  <a:off x="1560" y="3472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9369" name="Group 54"/>
              <p:cNvGrpSpPr>
                <a:grpSpLocks/>
              </p:cNvGrpSpPr>
              <p:nvPr/>
            </p:nvGrpSpPr>
            <p:grpSpPr bwMode="auto">
              <a:xfrm flipH="1">
                <a:off x="3656" y="1640"/>
                <a:ext cx="696" cy="1816"/>
                <a:chOff x="1560" y="1656"/>
                <a:chExt cx="696" cy="1816"/>
              </a:xfrm>
            </p:grpSpPr>
            <p:sp>
              <p:nvSpPr>
                <p:cNvPr id="99370" name="Arc 55"/>
                <p:cNvSpPr>
                  <a:spLocks/>
                </p:cNvSpPr>
                <p:nvPr/>
              </p:nvSpPr>
              <p:spPr bwMode="auto">
                <a:xfrm flipV="1">
                  <a:off x="2112" y="333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1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2256" y="1792"/>
                  <a:ext cx="0" cy="1552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2" name="Arc 57"/>
                <p:cNvSpPr>
                  <a:spLocks/>
                </p:cNvSpPr>
                <p:nvPr/>
              </p:nvSpPr>
              <p:spPr bwMode="auto">
                <a:xfrm>
                  <a:off x="2120" y="1656"/>
                  <a:ext cx="136" cy="136"/>
                </a:xfrm>
                <a:custGeom>
                  <a:avLst/>
                  <a:gdLst>
                    <a:gd name="T0" fmla="*/ 0 w 21600"/>
                    <a:gd name="T1" fmla="*/ 0 h 21600"/>
                    <a:gd name="T2" fmla="*/ 136 w 21600"/>
                    <a:gd name="T3" fmla="*/ 136 h 21600"/>
                    <a:gd name="T4" fmla="*/ 0 w 21600"/>
                    <a:gd name="T5" fmla="*/ 136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3" name="Line 58"/>
                <p:cNvSpPr>
                  <a:spLocks noChangeShapeType="1"/>
                </p:cNvSpPr>
                <p:nvPr/>
              </p:nvSpPr>
              <p:spPr bwMode="auto">
                <a:xfrm flipH="1">
                  <a:off x="1568" y="1656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99374" name="Line 59"/>
                <p:cNvSpPr>
                  <a:spLocks noChangeShapeType="1"/>
                </p:cNvSpPr>
                <p:nvPr/>
              </p:nvSpPr>
              <p:spPr bwMode="auto">
                <a:xfrm flipH="1">
                  <a:off x="1560" y="3472"/>
                  <a:ext cx="552" cy="0"/>
                </a:xfrm>
                <a:prstGeom prst="line">
                  <a:avLst/>
                </a:prstGeom>
                <a:noFill/>
                <a:ln w="38100">
                  <a:solidFill>
                    <a:srgbClr val="6600FF"/>
                  </a:solidFill>
                  <a:round/>
                  <a:headEnd/>
                  <a:tailEnd/>
                </a:ln>
              </p:spPr>
              <p:txBody>
                <a:bodyPr lIns="0" rIns="0" anchorCtr="1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99365" name="AutoShape 60"/>
            <p:cNvSpPr>
              <a:spLocks noChangeArrowheads="1"/>
            </p:cNvSpPr>
            <p:nvPr/>
          </p:nvSpPr>
          <p:spPr bwMode="auto">
            <a:xfrm rot="-5400000">
              <a:off x="1356" y="1924"/>
              <a:ext cx="1848" cy="122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9366" name="AutoShape 61"/>
            <p:cNvSpPr>
              <a:spLocks noChangeArrowheads="1"/>
            </p:cNvSpPr>
            <p:nvPr/>
          </p:nvSpPr>
          <p:spPr bwMode="auto">
            <a:xfrm>
              <a:off x="1712" y="2120"/>
              <a:ext cx="2440" cy="82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99367" name="AutoShape 62"/>
            <p:cNvSpPr>
              <a:spLocks noChangeArrowheads="1"/>
            </p:cNvSpPr>
            <p:nvPr/>
          </p:nvSpPr>
          <p:spPr bwMode="auto">
            <a:xfrm>
              <a:off x="1728" y="1656"/>
              <a:ext cx="2440" cy="82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51381199-DF62-49A4-B9D5-5285BC0017A7}" type="slidenum">
              <a:rPr lang="en-US"/>
              <a:pPr/>
              <a:t>91</a:t>
            </a:fld>
            <a:endParaRPr lang="en-US"/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46088"/>
            <a:ext cx="8458200" cy="700087"/>
          </a:xfrm>
        </p:spPr>
        <p:txBody>
          <a:bodyPr/>
          <a:lstStyle/>
          <a:p>
            <a:r>
              <a:rPr lang="en-US" sz="2800" b="0" smtClean="0"/>
              <a:t>Simplification with a Four-literal Map : Example 1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100357" name="Rectangle 4"/>
          <p:cNvSpPr>
            <a:spLocks noChangeArrowheads="1"/>
          </p:cNvSpPr>
          <p:nvPr/>
        </p:nvSpPr>
        <p:spPr bwMode="auto">
          <a:xfrm>
            <a:off x="8807450" y="1331913"/>
            <a:ext cx="1476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)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58" name="Rectangle 5"/>
          <p:cNvSpPr>
            <a:spLocks noChangeArrowheads="1"/>
          </p:cNvSpPr>
          <p:nvPr/>
        </p:nvSpPr>
        <p:spPr bwMode="auto">
          <a:xfrm>
            <a:off x="6919913" y="1331913"/>
            <a:ext cx="18891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8,10,13,15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59" name="Rectangle 6"/>
          <p:cNvSpPr>
            <a:spLocks noChangeArrowheads="1"/>
          </p:cNvSpPr>
          <p:nvPr/>
        </p:nvSpPr>
        <p:spPr bwMode="auto">
          <a:xfrm>
            <a:off x="4957763" y="1354138"/>
            <a:ext cx="20002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2,3,4,5,6,7,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60" name="Rectangle 7"/>
          <p:cNvSpPr>
            <a:spLocks noChangeArrowheads="1"/>
          </p:cNvSpPr>
          <p:nvPr/>
        </p:nvSpPr>
        <p:spPr bwMode="auto">
          <a:xfrm>
            <a:off x="4851400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1" name="Rectangle 8"/>
          <p:cNvSpPr>
            <a:spLocks noChangeArrowheads="1"/>
          </p:cNvSpPr>
          <p:nvPr/>
        </p:nvSpPr>
        <p:spPr bwMode="auto">
          <a:xfrm>
            <a:off x="4379913" y="1354138"/>
            <a:ext cx="4810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(0,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62" name="Rectangle 9"/>
          <p:cNvSpPr>
            <a:spLocks noChangeArrowheads="1"/>
          </p:cNvSpPr>
          <p:nvPr/>
        </p:nvSpPr>
        <p:spPr bwMode="auto">
          <a:xfrm>
            <a:off x="3806825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3" name="Rectangle 10"/>
          <p:cNvSpPr>
            <a:spLocks noChangeArrowheads="1"/>
          </p:cNvSpPr>
          <p:nvPr/>
        </p:nvSpPr>
        <p:spPr bwMode="auto">
          <a:xfrm>
            <a:off x="3463925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4" name="Rectangle 11"/>
          <p:cNvSpPr>
            <a:spLocks noChangeArrowheads="1"/>
          </p:cNvSpPr>
          <p:nvPr/>
        </p:nvSpPr>
        <p:spPr bwMode="auto">
          <a:xfrm>
            <a:off x="3041650" y="1354138"/>
            <a:ext cx="4445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Z</a:t>
            </a:r>
            <a:r>
              <a:rPr lang="en-US" sz="3500">
                <a:solidFill>
                  <a:srgbClr val="000000"/>
                </a:solidFill>
              </a:rPr>
              <a:t>)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5" name="Rectangle 12"/>
          <p:cNvSpPr>
            <a:spLocks noChangeArrowheads="1"/>
          </p:cNvSpPr>
          <p:nvPr/>
        </p:nvSpPr>
        <p:spPr bwMode="auto">
          <a:xfrm>
            <a:off x="2546350" y="1354138"/>
            <a:ext cx="43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Y,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66" name="Rectangle 13"/>
          <p:cNvSpPr>
            <a:spLocks noChangeArrowheads="1"/>
          </p:cNvSpPr>
          <p:nvPr/>
        </p:nvSpPr>
        <p:spPr bwMode="auto">
          <a:xfrm>
            <a:off x="2051050" y="1354138"/>
            <a:ext cx="43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X</a:t>
            </a:r>
            <a:r>
              <a:rPr lang="en-US" sz="3500">
                <a:solidFill>
                  <a:srgbClr val="000000"/>
                </a:solidFill>
              </a:rPr>
              <a:t>,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7" name="Rectangle 14"/>
          <p:cNvSpPr>
            <a:spLocks noChangeArrowheads="1"/>
          </p:cNvSpPr>
          <p:nvPr/>
        </p:nvSpPr>
        <p:spPr bwMode="auto">
          <a:xfrm>
            <a:off x="1017588" y="1354138"/>
            <a:ext cx="9747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</a:rPr>
              <a:t>F</a:t>
            </a:r>
            <a:r>
              <a:rPr lang="en-US" sz="3500">
                <a:solidFill>
                  <a:srgbClr val="000000"/>
                </a:solidFill>
              </a:rPr>
              <a:t>(</a:t>
            </a:r>
            <a:r>
              <a:rPr lang="en-US" sz="3500">
                <a:solidFill>
                  <a:srgbClr val="000066"/>
                </a:solidFill>
              </a:rPr>
              <a:t>W</a:t>
            </a:r>
            <a:r>
              <a:rPr lang="en-US" sz="3500">
                <a:solidFill>
                  <a:srgbClr val="000000"/>
                </a:solidFill>
              </a:rPr>
              <a:t>,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68" name="Rectangle 15"/>
          <p:cNvSpPr>
            <a:spLocks noChangeArrowheads="1"/>
          </p:cNvSpPr>
          <p:nvPr/>
        </p:nvSpPr>
        <p:spPr bwMode="auto">
          <a:xfrm>
            <a:off x="4173538" y="1522413"/>
            <a:ext cx="2111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>
                <a:solidFill>
                  <a:srgbClr val="000066"/>
                </a:solidFill>
              </a:rPr>
              <a:t>m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69" name="Rectangle 16"/>
          <p:cNvSpPr>
            <a:spLocks noChangeArrowheads="1"/>
          </p:cNvSpPr>
          <p:nvPr/>
        </p:nvSpPr>
        <p:spPr bwMode="auto">
          <a:xfrm>
            <a:off x="3902075" y="1301750"/>
            <a:ext cx="5302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  <a:latin typeface="Symbol" pitchFamily="18" charset="2"/>
              </a:rPr>
              <a:t>S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0370" name="Rectangle 17"/>
          <p:cNvSpPr>
            <a:spLocks noChangeArrowheads="1"/>
          </p:cNvSpPr>
          <p:nvPr/>
        </p:nvSpPr>
        <p:spPr bwMode="auto">
          <a:xfrm>
            <a:off x="3568700" y="1301750"/>
            <a:ext cx="2444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66"/>
                </a:solidFill>
                <a:latin typeface="Symbol" pitchFamily="18" charset="2"/>
              </a:rPr>
              <a:t>=</a:t>
            </a:r>
            <a:endParaRPr lang="en-US" sz="3200">
              <a:solidFill>
                <a:srgbClr val="000066"/>
              </a:solidFill>
            </a:endParaRPr>
          </a:p>
        </p:txBody>
      </p:sp>
      <p:sp>
        <p:nvSpPr>
          <p:cNvPr id="100371" name="Line 21"/>
          <p:cNvSpPr>
            <a:spLocks noChangeShapeType="1"/>
          </p:cNvSpPr>
          <p:nvPr/>
        </p:nvSpPr>
        <p:spPr bwMode="auto">
          <a:xfrm flipH="1">
            <a:off x="5421313" y="2524125"/>
            <a:ext cx="0" cy="3359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72" name="Line 19"/>
          <p:cNvSpPr>
            <a:spLocks noChangeShapeType="1"/>
          </p:cNvSpPr>
          <p:nvPr/>
        </p:nvSpPr>
        <p:spPr bwMode="auto">
          <a:xfrm>
            <a:off x="4518025" y="1978025"/>
            <a:ext cx="0" cy="3232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73" name="Line 20"/>
          <p:cNvSpPr>
            <a:spLocks noChangeShapeType="1"/>
          </p:cNvSpPr>
          <p:nvPr/>
        </p:nvSpPr>
        <p:spPr bwMode="auto">
          <a:xfrm>
            <a:off x="3640138" y="2543175"/>
            <a:ext cx="0" cy="3303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74" name="Text Box 23"/>
          <p:cNvSpPr txBox="1">
            <a:spLocks noChangeArrowheads="1"/>
          </p:cNvSpPr>
          <p:nvPr/>
        </p:nvSpPr>
        <p:spPr bwMode="auto">
          <a:xfrm>
            <a:off x="3375025" y="448627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00375" name="Text Box 24"/>
          <p:cNvSpPr txBox="1">
            <a:spLocks noChangeArrowheads="1"/>
          </p:cNvSpPr>
          <p:nvPr/>
        </p:nvSpPr>
        <p:spPr bwMode="auto">
          <a:xfrm>
            <a:off x="4270375" y="4532313"/>
            <a:ext cx="37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00376" name="Text Box 25"/>
          <p:cNvSpPr txBox="1">
            <a:spLocks noChangeArrowheads="1"/>
          </p:cNvSpPr>
          <p:nvPr/>
        </p:nvSpPr>
        <p:spPr bwMode="auto">
          <a:xfrm>
            <a:off x="5938838" y="44989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100377" name="Text Box 26"/>
          <p:cNvSpPr txBox="1">
            <a:spLocks noChangeArrowheads="1"/>
          </p:cNvSpPr>
          <p:nvPr/>
        </p:nvSpPr>
        <p:spPr bwMode="auto">
          <a:xfrm>
            <a:off x="5089525" y="4510088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100378" name="Text Box 27"/>
          <p:cNvSpPr txBox="1">
            <a:spLocks noChangeArrowheads="1"/>
          </p:cNvSpPr>
          <p:nvPr/>
        </p:nvSpPr>
        <p:spPr bwMode="auto">
          <a:xfrm>
            <a:off x="3309938" y="3852863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100379" name="Text Box 28"/>
          <p:cNvSpPr txBox="1">
            <a:spLocks noChangeArrowheads="1"/>
          </p:cNvSpPr>
          <p:nvPr/>
        </p:nvSpPr>
        <p:spPr bwMode="auto">
          <a:xfrm>
            <a:off x="4170363" y="38512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</a:t>
            </a:r>
          </a:p>
        </p:txBody>
      </p:sp>
      <p:sp>
        <p:nvSpPr>
          <p:cNvPr id="100380" name="Text Box 29"/>
          <p:cNvSpPr txBox="1">
            <a:spLocks noChangeArrowheads="1"/>
          </p:cNvSpPr>
          <p:nvPr/>
        </p:nvSpPr>
        <p:spPr bwMode="auto">
          <a:xfrm>
            <a:off x="5929313" y="383222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</a:t>
            </a:r>
          </a:p>
        </p:txBody>
      </p:sp>
      <p:sp>
        <p:nvSpPr>
          <p:cNvPr id="100381" name="Text Box 30"/>
          <p:cNvSpPr txBox="1">
            <a:spLocks noChangeArrowheads="1"/>
          </p:cNvSpPr>
          <p:nvPr/>
        </p:nvSpPr>
        <p:spPr bwMode="auto">
          <a:xfrm>
            <a:off x="5080000" y="3852863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</a:t>
            </a:r>
          </a:p>
        </p:txBody>
      </p:sp>
      <p:sp>
        <p:nvSpPr>
          <p:cNvPr id="100382" name="Text Box 31"/>
          <p:cNvSpPr txBox="1">
            <a:spLocks noChangeArrowheads="1"/>
          </p:cNvSpPr>
          <p:nvPr/>
        </p:nvSpPr>
        <p:spPr bwMode="auto">
          <a:xfrm>
            <a:off x="3367088" y="2527300"/>
            <a:ext cx="37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0383" name="Text Box 32"/>
          <p:cNvSpPr txBox="1">
            <a:spLocks noChangeArrowheads="1"/>
          </p:cNvSpPr>
          <p:nvPr/>
        </p:nvSpPr>
        <p:spPr bwMode="auto">
          <a:xfrm>
            <a:off x="4291013" y="2508250"/>
            <a:ext cx="37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384" name="Text Box 33"/>
          <p:cNvSpPr txBox="1">
            <a:spLocks noChangeArrowheads="1"/>
          </p:cNvSpPr>
          <p:nvPr/>
        </p:nvSpPr>
        <p:spPr bwMode="auto">
          <a:xfrm>
            <a:off x="5091113" y="2509838"/>
            <a:ext cx="37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00385" name="Text Box 34"/>
          <p:cNvSpPr txBox="1">
            <a:spLocks noChangeArrowheads="1"/>
          </p:cNvSpPr>
          <p:nvPr/>
        </p:nvSpPr>
        <p:spPr bwMode="auto">
          <a:xfrm>
            <a:off x="6051550" y="25066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0386" name="Text Box 35"/>
          <p:cNvSpPr txBox="1">
            <a:spLocks noChangeArrowheads="1"/>
          </p:cNvSpPr>
          <p:nvPr/>
        </p:nvSpPr>
        <p:spPr bwMode="auto">
          <a:xfrm>
            <a:off x="4257675" y="31623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00387" name="Text Box 36"/>
          <p:cNvSpPr txBox="1">
            <a:spLocks noChangeArrowheads="1"/>
          </p:cNvSpPr>
          <p:nvPr/>
        </p:nvSpPr>
        <p:spPr bwMode="auto">
          <a:xfrm>
            <a:off x="6064250" y="3198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00388" name="Text Box 37"/>
          <p:cNvSpPr txBox="1">
            <a:spLocks noChangeArrowheads="1"/>
          </p:cNvSpPr>
          <p:nvPr/>
        </p:nvSpPr>
        <p:spPr bwMode="auto">
          <a:xfrm>
            <a:off x="3390900" y="3167063"/>
            <a:ext cx="37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00389" name="Text Box 38"/>
          <p:cNvSpPr txBox="1">
            <a:spLocks noChangeArrowheads="1"/>
          </p:cNvSpPr>
          <p:nvPr/>
        </p:nvSpPr>
        <p:spPr bwMode="auto">
          <a:xfrm>
            <a:off x="5149850" y="32067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00390" name="Rectangle 39"/>
          <p:cNvSpPr>
            <a:spLocks noChangeArrowheads="1"/>
          </p:cNvSpPr>
          <p:nvPr/>
        </p:nvSpPr>
        <p:spPr bwMode="auto">
          <a:xfrm>
            <a:off x="2668588" y="2538413"/>
            <a:ext cx="3614737" cy="26622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391" name="Line 40"/>
          <p:cNvSpPr>
            <a:spLocks noChangeShapeType="1"/>
          </p:cNvSpPr>
          <p:nvPr/>
        </p:nvSpPr>
        <p:spPr bwMode="auto">
          <a:xfrm flipV="1">
            <a:off x="2201863" y="3849688"/>
            <a:ext cx="4100512" cy="7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92" name="Text Box 41"/>
          <p:cNvSpPr txBox="1">
            <a:spLocks noChangeArrowheads="1"/>
          </p:cNvSpPr>
          <p:nvPr/>
        </p:nvSpPr>
        <p:spPr bwMode="auto">
          <a:xfrm>
            <a:off x="6475413" y="3690938"/>
            <a:ext cx="374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100393" name="Text Box 42"/>
          <p:cNvSpPr txBox="1">
            <a:spLocks noChangeArrowheads="1"/>
          </p:cNvSpPr>
          <p:nvPr/>
        </p:nvSpPr>
        <p:spPr bwMode="auto">
          <a:xfrm>
            <a:off x="5235575" y="2000250"/>
            <a:ext cx="376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100394" name="Text Box 43"/>
          <p:cNvSpPr txBox="1">
            <a:spLocks noChangeArrowheads="1"/>
          </p:cNvSpPr>
          <p:nvPr/>
        </p:nvSpPr>
        <p:spPr bwMode="auto">
          <a:xfrm>
            <a:off x="4318000" y="5375275"/>
            <a:ext cx="37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00395" name="Line 44"/>
          <p:cNvSpPr>
            <a:spLocks noChangeShapeType="1"/>
          </p:cNvSpPr>
          <p:nvPr/>
        </p:nvSpPr>
        <p:spPr bwMode="auto">
          <a:xfrm flipV="1">
            <a:off x="2651125" y="3201988"/>
            <a:ext cx="4178300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96" name="Line 45"/>
          <p:cNvSpPr>
            <a:spLocks noChangeShapeType="1"/>
          </p:cNvSpPr>
          <p:nvPr/>
        </p:nvSpPr>
        <p:spPr bwMode="auto">
          <a:xfrm>
            <a:off x="2671763" y="4529138"/>
            <a:ext cx="41433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397" name="Text Box 46"/>
          <p:cNvSpPr txBox="1">
            <a:spLocks noChangeArrowheads="1"/>
          </p:cNvSpPr>
          <p:nvPr/>
        </p:nvSpPr>
        <p:spPr bwMode="auto">
          <a:xfrm>
            <a:off x="2117725" y="4237038"/>
            <a:ext cx="461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100398" name="AutoShape 47"/>
          <p:cNvSpPr>
            <a:spLocks noChangeArrowheads="1"/>
          </p:cNvSpPr>
          <p:nvPr/>
        </p:nvSpPr>
        <p:spPr bwMode="auto">
          <a:xfrm>
            <a:off x="4568825" y="2638425"/>
            <a:ext cx="1560513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00399" name="AutoShape 48"/>
          <p:cNvSpPr>
            <a:spLocks noChangeArrowheads="1"/>
          </p:cNvSpPr>
          <p:nvPr/>
        </p:nvSpPr>
        <p:spPr bwMode="auto">
          <a:xfrm>
            <a:off x="3724275" y="3287713"/>
            <a:ext cx="1600200" cy="116046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en-US"/>
          </a:p>
        </p:txBody>
      </p:sp>
      <p:grpSp>
        <p:nvGrpSpPr>
          <p:cNvPr id="100400" name="Group 49"/>
          <p:cNvGrpSpPr>
            <a:grpSpLocks/>
          </p:cNvGrpSpPr>
          <p:nvPr/>
        </p:nvGrpSpPr>
        <p:grpSpPr bwMode="auto">
          <a:xfrm>
            <a:off x="2189163" y="2259013"/>
            <a:ext cx="4583112" cy="3240087"/>
            <a:chOff x="1248" y="1336"/>
            <a:chExt cx="3344" cy="2392"/>
          </a:xfrm>
        </p:grpSpPr>
        <p:grpSp>
          <p:nvGrpSpPr>
            <p:cNvPr id="100441" name="Group 50"/>
            <p:cNvGrpSpPr>
              <a:grpSpLocks/>
            </p:cNvGrpSpPr>
            <p:nvPr/>
          </p:nvGrpSpPr>
          <p:grpSpPr bwMode="auto">
            <a:xfrm>
              <a:off x="3632" y="1336"/>
              <a:ext cx="960" cy="672"/>
              <a:chOff x="3632" y="1336"/>
              <a:chExt cx="960" cy="672"/>
            </a:xfrm>
          </p:grpSpPr>
          <p:sp>
            <p:nvSpPr>
              <p:cNvPr id="100454" name="AutoShape 51"/>
              <p:cNvSpPr>
                <a:spLocks noChangeArrowheads="1"/>
              </p:cNvSpPr>
              <p:nvPr/>
            </p:nvSpPr>
            <p:spPr bwMode="auto">
              <a:xfrm>
                <a:off x="3664" y="1384"/>
                <a:ext cx="792" cy="60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55" name="Rectangle 52"/>
              <p:cNvSpPr>
                <a:spLocks noChangeArrowheads="1"/>
              </p:cNvSpPr>
              <p:nvPr/>
            </p:nvSpPr>
            <p:spPr bwMode="auto">
              <a:xfrm>
                <a:off x="3632" y="1336"/>
                <a:ext cx="960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56" name="Rectangle 53"/>
              <p:cNvSpPr>
                <a:spLocks noChangeArrowheads="1"/>
              </p:cNvSpPr>
              <p:nvPr/>
            </p:nvSpPr>
            <p:spPr bwMode="auto">
              <a:xfrm>
                <a:off x="4320" y="1456"/>
                <a:ext cx="208" cy="5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0442" name="Group 54"/>
            <p:cNvGrpSpPr>
              <a:grpSpLocks/>
            </p:cNvGrpSpPr>
            <p:nvPr/>
          </p:nvGrpSpPr>
          <p:grpSpPr bwMode="auto">
            <a:xfrm flipH="1">
              <a:off x="1256" y="1336"/>
              <a:ext cx="1024" cy="672"/>
              <a:chOff x="3632" y="1336"/>
              <a:chExt cx="960" cy="672"/>
            </a:xfrm>
          </p:grpSpPr>
          <p:sp>
            <p:nvSpPr>
              <p:cNvPr id="100451" name="AutoShape 55"/>
              <p:cNvSpPr>
                <a:spLocks noChangeArrowheads="1"/>
              </p:cNvSpPr>
              <p:nvPr/>
            </p:nvSpPr>
            <p:spPr bwMode="auto">
              <a:xfrm>
                <a:off x="3664" y="1384"/>
                <a:ext cx="792" cy="60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52" name="Rectangle 56"/>
              <p:cNvSpPr>
                <a:spLocks noChangeArrowheads="1"/>
              </p:cNvSpPr>
              <p:nvPr/>
            </p:nvSpPr>
            <p:spPr bwMode="auto">
              <a:xfrm>
                <a:off x="3632" y="1336"/>
                <a:ext cx="960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53" name="Rectangle 57"/>
              <p:cNvSpPr>
                <a:spLocks noChangeArrowheads="1"/>
              </p:cNvSpPr>
              <p:nvPr/>
            </p:nvSpPr>
            <p:spPr bwMode="auto">
              <a:xfrm>
                <a:off x="4320" y="1456"/>
                <a:ext cx="208" cy="5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0443" name="Group 58"/>
            <p:cNvGrpSpPr>
              <a:grpSpLocks/>
            </p:cNvGrpSpPr>
            <p:nvPr/>
          </p:nvGrpSpPr>
          <p:grpSpPr bwMode="auto">
            <a:xfrm flipH="1" flipV="1">
              <a:off x="1248" y="3056"/>
              <a:ext cx="1024" cy="672"/>
              <a:chOff x="3632" y="1336"/>
              <a:chExt cx="960" cy="672"/>
            </a:xfrm>
          </p:grpSpPr>
          <p:sp>
            <p:nvSpPr>
              <p:cNvPr id="100448" name="AutoShape 59"/>
              <p:cNvSpPr>
                <a:spLocks noChangeArrowheads="1"/>
              </p:cNvSpPr>
              <p:nvPr/>
            </p:nvSpPr>
            <p:spPr bwMode="auto">
              <a:xfrm>
                <a:off x="3664" y="1384"/>
                <a:ext cx="792" cy="60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49" name="Rectangle 60"/>
              <p:cNvSpPr>
                <a:spLocks noChangeArrowheads="1"/>
              </p:cNvSpPr>
              <p:nvPr/>
            </p:nvSpPr>
            <p:spPr bwMode="auto">
              <a:xfrm>
                <a:off x="3632" y="1336"/>
                <a:ext cx="960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50" name="Rectangle 61"/>
              <p:cNvSpPr>
                <a:spLocks noChangeArrowheads="1"/>
              </p:cNvSpPr>
              <p:nvPr/>
            </p:nvSpPr>
            <p:spPr bwMode="auto">
              <a:xfrm>
                <a:off x="4320" y="1456"/>
                <a:ext cx="208" cy="5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100444" name="Group 62"/>
            <p:cNvGrpSpPr>
              <a:grpSpLocks/>
            </p:cNvGrpSpPr>
            <p:nvPr/>
          </p:nvGrpSpPr>
          <p:grpSpPr bwMode="auto">
            <a:xfrm flipV="1">
              <a:off x="3632" y="3048"/>
              <a:ext cx="960" cy="672"/>
              <a:chOff x="3632" y="1336"/>
              <a:chExt cx="960" cy="672"/>
            </a:xfrm>
          </p:grpSpPr>
          <p:sp>
            <p:nvSpPr>
              <p:cNvPr id="100445" name="AutoShape 63"/>
              <p:cNvSpPr>
                <a:spLocks noChangeArrowheads="1"/>
              </p:cNvSpPr>
              <p:nvPr/>
            </p:nvSpPr>
            <p:spPr bwMode="auto">
              <a:xfrm>
                <a:off x="3664" y="1384"/>
                <a:ext cx="792" cy="60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46" name="Rectangle 64"/>
              <p:cNvSpPr>
                <a:spLocks noChangeArrowheads="1"/>
              </p:cNvSpPr>
              <p:nvPr/>
            </p:nvSpPr>
            <p:spPr bwMode="auto">
              <a:xfrm>
                <a:off x="3632" y="1336"/>
                <a:ext cx="960" cy="14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0447" name="Rectangle 65"/>
              <p:cNvSpPr>
                <a:spLocks noChangeArrowheads="1"/>
              </p:cNvSpPr>
              <p:nvPr/>
            </p:nvSpPr>
            <p:spPr bwMode="auto">
              <a:xfrm>
                <a:off x="4320" y="1456"/>
                <a:ext cx="208" cy="5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</p:grpSp>
      </p:grpSp>
      <p:sp>
        <p:nvSpPr>
          <p:cNvPr id="100401" name="Line 66"/>
          <p:cNvSpPr>
            <a:spLocks noChangeShapeType="1"/>
          </p:cNvSpPr>
          <p:nvPr/>
        </p:nvSpPr>
        <p:spPr bwMode="auto">
          <a:xfrm>
            <a:off x="6645275" y="2693988"/>
            <a:ext cx="1524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02" name="Text Box 67"/>
          <p:cNvSpPr txBox="1">
            <a:spLocks noChangeArrowheads="1"/>
          </p:cNvSpPr>
          <p:nvPr/>
        </p:nvSpPr>
        <p:spPr bwMode="auto">
          <a:xfrm>
            <a:off x="6361113" y="2665413"/>
            <a:ext cx="50958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XZ</a:t>
            </a:r>
          </a:p>
        </p:txBody>
      </p:sp>
      <p:sp>
        <p:nvSpPr>
          <p:cNvPr id="100403" name="Line 68"/>
          <p:cNvSpPr>
            <a:spLocks noChangeShapeType="1"/>
          </p:cNvSpPr>
          <p:nvPr/>
        </p:nvSpPr>
        <p:spPr bwMode="auto">
          <a:xfrm>
            <a:off x="6445250" y="2693988"/>
            <a:ext cx="153988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04" name="Line 69"/>
          <p:cNvSpPr>
            <a:spLocks noChangeShapeType="1"/>
          </p:cNvSpPr>
          <p:nvPr/>
        </p:nvSpPr>
        <p:spPr bwMode="auto">
          <a:xfrm flipH="1">
            <a:off x="6294438" y="2857500"/>
            <a:ext cx="130175" cy="287338"/>
          </a:xfrm>
          <a:prstGeom prst="line">
            <a:avLst/>
          </a:prstGeom>
          <a:noFill/>
          <a:ln w="1588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0405" name="Text Box 70"/>
          <p:cNvSpPr txBox="1">
            <a:spLocks noChangeArrowheads="1"/>
          </p:cNvSpPr>
          <p:nvPr/>
        </p:nvSpPr>
        <p:spPr bwMode="auto">
          <a:xfrm>
            <a:off x="5813425" y="2046288"/>
            <a:ext cx="6000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WY</a:t>
            </a:r>
          </a:p>
        </p:txBody>
      </p:sp>
      <p:sp>
        <p:nvSpPr>
          <p:cNvPr id="100406" name="Line 71"/>
          <p:cNvSpPr>
            <a:spLocks noChangeShapeType="1"/>
          </p:cNvSpPr>
          <p:nvPr/>
        </p:nvSpPr>
        <p:spPr bwMode="auto">
          <a:xfrm>
            <a:off x="5868988" y="2074863"/>
            <a:ext cx="212725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07" name="Line 72"/>
          <p:cNvSpPr>
            <a:spLocks noChangeShapeType="1"/>
          </p:cNvSpPr>
          <p:nvPr/>
        </p:nvSpPr>
        <p:spPr bwMode="auto">
          <a:xfrm flipH="1">
            <a:off x="5684838" y="2244725"/>
            <a:ext cx="109537" cy="385763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0408" name="Text Box 73"/>
          <p:cNvSpPr txBox="1">
            <a:spLocks noChangeArrowheads="1"/>
          </p:cNvSpPr>
          <p:nvPr/>
        </p:nvSpPr>
        <p:spPr bwMode="auto">
          <a:xfrm>
            <a:off x="3716338" y="5308600"/>
            <a:ext cx="6000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ZX</a:t>
            </a:r>
          </a:p>
        </p:txBody>
      </p:sp>
      <p:sp>
        <p:nvSpPr>
          <p:cNvPr id="100409" name="Line 74"/>
          <p:cNvSpPr>
            <a:spLocks noChangeShapeType="1"/>
          </p:cNvSpPr>
          <p:nvPr/>
        </p:nvSpPr>
        <p:spPr bwMode="auto">
          <a:xfrm flipV="1">
            <a:off x="3846513" y="4448175"/>
            <a:ext cx="190500" cy="877888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0410" name="Text Box 79"/>
          <p:cNvSpPr txBox="1">
            <a:spLocks noChangeArrowheads="1"/>
          </p:cNvSpPr>
          <p:nvPr/>
        </p:nvSpPr>
        <p:spPr bwMode="auto">
          <a:xfrm>
            <a:off x="2978150" y="26400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1" name="Text Box 80"/>
          <p:cNvSpPr txBox="1">
            <a:spLocks noChangeArrowheads="1"/>
          </p:cNvSpPr>
          <p:nvPr/>
        </p:nvSpPr>
        <p:spPr bwMode="auto">
          <a:xfrm>
            <a:off x="5688013" y="268287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2" name="Text Box 81"/>
          <p:cNvSpPr txBox="1">
            <a:spLocks noChangeArrowheads="1"/>
          </p:cNvSpPr>
          <p:nvPr/>
        </p:nvSpPr>
        <p:spPr bwMode="auto">
          <a:xfrm>
            <a:off x="3009900" y="466725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3" name="Text Box 82"/>
          <p:cNvSpPr txBox="1">
            <a:spLocks noChangeArrowheads="1"/>
          </p:cNvSpPr>
          <p:nvPr/>
        </p:nvSpPr>
        <p:spPr bwMode="auto">
          <a:xfrm>
            <a:off x="5678488" y="464820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4" name="Text Box 83"/>
          <p:cNvSpPr txBox="1">
            <a:spLocks noChangeArrowheads="1"/>
          </p:cNvSpPr>
          <p:nvPr/>
        </p:nvSpPr>
        <p:spPr bwMode="auto">
          <a:xfrm>
            <a:off x="3000375" y="33131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5" name="Text Box 84"/>
          <p:cNvSpPr txBox="1">
            <a:spLocks noChangeArrowheads="1"/>
          </p:cNvSpPr>
          <p:nvPr/>
        </p:nvSpPr>
        <p:spPr bwMode="auto">
          <a:xfrm>
            <a:off x="3887788" y="329406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6" name="Text Box 85"/>
          <p:cNvSpPr txBox="1">
            <a:spLocks noChangeArrowheads="1"/>
          </p:cNvSpPr>
          <p:nvPr/>
        </p:nvSpPr>
        <p:spPr bwMode="auto">
          <a:xfrm>
            <a:off x="4789488" y="328612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7" name="Text Box 86"/>
          <p:cNvSpPr txBox="1">
            <a:spLocks noChangeArrowheads="1"/>
          </p:cNvSpPr>
          <p:nvPr/>
        </p:nvSpPr>
        <p:spPr bwMode="auto">
          <a:xfrm>
            <a:off x="5649913" y="325755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8" name="Text Box 87"/>
          <p:cNvSpPr txBox="1">
            <a:spLocks noChangeArrowheads="1"/>
          </p:cNvSpPr>
          <p:nvPr/>
        </p:nvSpPr>
        <p:spPr bwMode="auto">
          <a:xfrm>
            <a:off x="4768850" y="391953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19" name="Text Box 88"/>
          <p:cNvSpPr txBox="1">
            <a:spLocks noChangeArrowheads="1"/>
          </p:cNvSpPr>
          <p:nvPr/>
        </p:nvSpPr>
        <p:spPr bwMode="auto">
          <a:xfrm>
            <a:off x="3900488" y="393858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20" name="AutoShape 89"/>
          <p:cNvSpPr>
            <a:spLocks noChangeArrowheads="1"/>
          </p:cNvSpPr>
          <p:nvPr/>
        </p:nvSpPr>
        <p:spPr bwMode="auto">
          <a:xfrm>
            <a:off x="2684463" y="3251200"/>
            <a:ext cx="3565525" cy="523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00421" name="Text Box 92"/>
          <p:cNvSpPr txBox="1">
            <a:spLocks noChangeArrowheads="1"/>
          </p:cNvSpPr>
          <p:nvPr/>
        </p:nvSpPr>
        <p:spPr bwMode="auto">
          <a:xfrm>
            <a:off x="2005013" y="3330575"/>
            <a:ext cx="6000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WX</a:t>
            </a:r>
          </a:p>
        </p:txBody>
      </p:sp>
      <p:sp>
        <p:nvSpPr>
          <p:cNvPr id="100422" name="Line 93"/>
          <p:cNvSpPr>
            <a:spLocks noChangeShapeType="1"/>
          </p:cNvSpPr>
          <p:nvPr/>
        </p:nvSpPr>
        <p:spPr bwMode="auto">
          <a:xfrm flipH="1">
            <a:off x="2106613" y="3390900"/>
            <a:ext cx="209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23" name="Line 95"/>
          <p:cNvSpPr>
            <a:spLocks noChangeShapeType="1"/>
          </p:cNvSpPr>
          <p:nvPr/>
        </p:nvSpPr>
        <p:spPr bwMode="auto">
          <a:xfrm flipV="1">
            <a:off x="2360613" y="3565525"/>
            <a:ext cx="325437" cy="138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0424" name="Text Box 96"/>
          <p:cNvSpPr txBox="1">
            <a:spLocks noChangeArrowheads="1"/>
          </p:cNvSpPr>
          <p:nvPr/>
        </p:nvSpPr>
        <p:spPr bwMode="auto">
          <a:xfrm>
            <a:off x="476250" y="6003925"/>
            <a:ext cx="8667750" cy="427038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en-US" sz="2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0425" name="Group 101"/>
          <p:cNvGrpSpPr>
            <a:grpSpLocks/>
          </p:cNvGrpSpPr>
          <p:nvPr/>
        </p:nvGrpSpPr>
        <p:grpSpPr bwMode="auto">
          <a:xfrm>
            <a:off x="903288" y="6008688"/>
            <a:ext cx="7138987" cy="533400"/>
            <a:chOff x="569" y="3748"/>
            <a:chExt cx="4497" cy="336"/>
          </a:xfrm>
        </p:grpSpPr>
        <p:sp>
          <p:nvSpPr>
            <p:cNvPr id="100437" name="Rectangle 97"/>
            <p:cNvSpPr>
              <a:spLocks noChangeArrowheads="1"/>
            </p:cNvSpPr>
            <p:nvPr/>
          </p:nvSpPr>
          <p:spPr bwMode="auto">
            <a:xfrm>
              <a:off x="1844" y="3748"/>
              <a:ext cx="3222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66"/>
                  </a:solidFill>
                </a:rPr>
                <a:t>Z) = ZX + WY + XZ + WX</a:t>
              </a:r>
              <a:endParaRPr lang="en-US" sz="3200">
                <a:solidFill>
                  <a:srgbClr val="000066"/>
                </a:solidFill>
              </a:endParaRPr>
            </a:p>
          </p:txBody>
        </p:sp>
        <p:sp>
          <p:nvSpPr>
            <p:cNvPr id="100438" name="Rectangle 98"/>
            <p:cNvSpPr>
              <a:spLocks noChangeArrowheads="1"/>
            </p:cNvSpPr>
            <p:nvPr/>
          </p:nvSpPr>
          <p:spPr bwMode="auto">
            <a:xfrm>
              <a:off x="1532" y="3748"/>
              <a:ext cx="272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66"/>
                  </a:solidFill>
                </a:rPr>
                <a:t>Y,</a:t>
              </a:r>
              <a:endParaRPr lang="en-US" sz="3200">
                <a:solidFill>
                  <a:srgbClr val="000066"/>
                </a:solidFill>
              </a:endParaRPr>
            </a:p>
          </p:txBody>
        </p:sp>
        <p:sp>
          <p:nvSpPr>
            <p:cNvPr id="100439" name="Rectangle 99"/>
            <p:cNvSpPr>
              <a:spLocks noChangeArrowheads="1"/>
            </p:cNvSpPr>
            <p:nvPr/>
          </p:nvSpPr>
          <p:spPr bwMode="auto">
            <a:xfrm>
              <a:off x="1220" y="3748"/>
              <a:ext cx="272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66"/>
                  </a:solidFill>
                </a:rPr>
                <a:t>X,</a:t>
              </a:r>
              <a:endParaRPr lang="en-US" sz="3200">
                <a:solidFill>
                  <a:srgbClr val="000066"/>
                </a:solidFill>
              </a:endParaRPr>
            </a:p>
          </p:txBody>
        </p:sp>
        <p:sp>
          <p:nvSpPr>
            <p:cNvPr id="100440" name="Rectangle 100"/>
            <p:cNvSpPr>
              <a:spLocks noChangeArrowheads="1"/>
            </p:cNvSpPr>
            <p:nvPr/>
          </p:nvSpPr>
          <p:spPr bwMode="auto">
            <a:xfrm>
              <a:off x="569" y="3748"/>
              <a:ext cx="614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000066"/>
                  </a:solidFill>
                </a:rPr>
                <a:t>F(W,</a:t>
              </a:r>
              <a:endParaRPr lang="en-US" sz="3200">
                <a:solidFill>
                  <a:srgbClr val="000066"/>
                </a:solidFill>
              </a:endParaRPr>
            </a:p>
          </p:txBody>
        </p:sp>
      </p:grpSp>
      <p:sp>
        <p:nvSpPr>
          <p:cNvPr id="100426" name="Line 102"/>
          <p:cNvSpPr>
            <a:spLocks noChangeShapeType="1"/>
          </p:cNvSpPr>
          <p:nvPr/>
        </p:nvSpPr>
        <p:spPr bwMode="auto">
          <a:xfrm flipH="1">
            <a:off x="4933950" y="6030913"/>
            <a:ext cx="463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27" name="Line 104"/>
          <p:cNvSpPr>
            <a:spLocks noChangeShapeType="1"/>
          </p:cNvSpPr>
          <p:nvPr/>
        </p:nvSpPr>
        <p:spPr bwMode="auto">
          <a:xfrm flipH="1">
            <a:off x="6140450" y="6045200"/>
            <a:ext cx="325438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28" name="Line 105"/>
          <p:cNvSpPr>
            <a:spLocks noChangeShapeType="1"/>
          </p:cNvSpPr>
          <p:nvPr/>
        </p:nvSpPr>
        <p:spPr bwMode="auto">
          <a:xfrm flipH="1" flipV="1">
            <a:off x="6532563" y="6032500"/>
            <a:ext cx="312737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29" name="Line 106"/>
          <p:cNvSpPr>
            <a:spLocks noChangeShapeType="1"/>
          </p:cNvSpPr>
          <p:nvPr/>
        </p:nvSpPr>
        <p:spPr bwMode="auto">
          <a:xfrm flipH="1">
            <a:off x="7216775" y="6056313"/>
            <a:ext cx="463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0430" name="Text Box 107"/>
          <p:cNvSpPr txBox="1">
            <a:spLocks noChangeArrowheads="1"/>
          </p:cNvSpPr>
          <p:nvPr/>
        </p:nvSpPr>
        <p:spPr bwMode="auto">
          <a:xfrm>
            <a:off x="7512050" y="2570163"/>
            <a:ext cx="963613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latin typeface="Arial" pitchFamily="34" charset="0"/>
                <a:cs typeface="Arial" pitchFamily="34" charset="0"/>
              </a:rPr>
              <a:t>L = ?</a:t>
            </a:r>
          </a:p>
        </p:txBody>
      </p:sp>
      <p:sp>
        <p:nvSpPr>
          <p:cNvPr id="100431" name="Text Box 108"/>
          <p:cNvSpPr txBox="1">
            <a:spLocks noChangeArrowheads="1"/>
          </p:cNvSpPr>
          <p:nvPr/>
        </p:nvSpPr>
        <p:spPr bwMode="auto">
          <a:xfrm>
            <a:off x="6738938" y="2135188"/>
            <a:ext cx="2405062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Canonical, SOm</a:t>
            </a:r>
          </a:p>
        </p:txBody>
      </p:sp>
      <p:sp>
        <p:nvSpPr>
          <p:cNvPr id="100432" name="Text Box 109"/>
          <p:cNvSpPr txBox="1">
            <a:spLocks noChangeArrowheads="1"/>
          </p:cNvSpPr>
          <p:nvPr/>
        </p:nvSpPr>
        <p:spPr bwMode="auto">
          <a:xfrm>
            <a:off x="6545263" y="5157788"/>
            <a:ext cx="23685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Optimized, SOP</a:t>
            </a:r>
          </a:p>
        </p:txBody>
      </p:sp>
      <p:sp>
        <p:nvSpPr>
          <p:cNvPr id="100433" name="Text Box 110"/>
          <p:cNvSpPr txBox="1">
            <a:spLocks noChangeArrowheads="1"/>
          </p:cNvSpPr>
          <p:nvPr/>
        </p:nvSpPr>
        <p:spPr bwMode="auto">
          <a:xfrm>
            <a:off x="7953375" y="5627688"/>
            <a:ext cx="963613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L = ?</a:t>
            </a:r>
          </a:p>
        </p:txBody>
      </p:sp>
      <p:sp>
        <p:nvSpPr>
          <p:cNvPr id="100434" name="Text Box 111"/>
          <p:cNvSpPr txBox="1">
            <a:spLocks noChangeArrowheads="1"/>
          </p:cNvSpPr>
          <p:nvPr/>
        </p:nvSpPr>
        <p:spPr bwMode="auto">
          <a:xfrm>
            <a:off x="4848225" y="26400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0435" name="AutoShape 112"/>
          <p:cNvSpPr>
            <a:spLocks noChangeArrowheads="1"/>
          </p:cNvSpPr>
          <p:nvPr/>
        </p:nvSpPr>
        <p:spPr bwMode="auto">
          <a:xfrm>
            <a:off x="7789863" y="3298825"/>
            <a:ext cx="369887" cy="1863725"/>
          </a:xfrm>
          <a:prstGeom prst="downArrow">
            <a:avLst>
              <a:gd name="adj1" fmla="val 50000"/>
              <a:gd name="adj2" fmla="val 125966"/>
            </a:avLst>
          </a:prstGeom>
          <a:solidFill>
            <a:srgbClr val="3333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436" name="Text Box 113"/>
          <p:cNvSpPr txBox="1">
            <a:spLocks noChangeArrowheads="1"/>
          </p:cNvSpPr>
          <p:nvPr/>
        </p:nvSpPr>
        <p:spPr bwMode="auto">
          <a:xfrm>
            <a:off x="0" y="2097088"/>
            <a:ext cx="2559050" cy="2678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How </a:t>
            </a:r>
            <a:r>
              <a:rPr lang="en-US" sz="18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effective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Is our simplification?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L (# of literals) cost of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Implementing the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given Logic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expression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Is Reduced </a:t>
            </a:r>
          </a:p>
          <a:p>
            <a:pPr>
              <a:buFont typeface="Wingdings" pitchFamily="2" charset="2"/>
              <a:buNone/>
            </a:pPr>
            <a:r>
              <a:rPr lang="en-US" sz="1800">
                <a:latin typeface="Arial" pitchFamily="34" charset="0"/>
                <a:cs typeface="Arial" pitchFamily="34" charset="0"/>
              </a:rPr>
              <a:t>from ?   To ?</a:t>
            </a: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2B47F9CB-1824-47E9-9C0A-AECAD531B248}" type="slidenum">
              <a:rPr lang="en-US"/>
              <a:pPr/>
              <a:t>92</a:t>
            </a:fld>
            <a:endParaRPr lang="en-US"/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446088"/>
            <a:ext cx="8458200" cy="700087"/>
          </a:xfrm>
        </p:spPr>
        <p:txBody>
          <a:bodyPr/>
          <a:lstStyle/>
          <a:p>
            <a:r>
              <a:rPr lang="en-US" sz="2800" b="0" smtClean="0"/>
              <a:t>Simplification with a Four-literal Map : Example 2</a:t>
            </a: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101381" name="Rectangle 7"/>
          <p:cNvSpPr>
            <a:spLocks noChangeArrowheads="1"/>
          </p:cNvSpPr>
          <p:nvPr/>
        </p:nvSpPr>
        <p:spPr bwMode="auto">
          <a:xfrm>
            <a:off x="4851400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1382" name="Rectangle 9"/>
          <p:cNvSpPr>
            <a:spLocks noChangeArrowheads="1"/>
          </p:cNvSpPr>
          <p:nvPr/>
        </p:nvSpPr>
        <p:spPr bwMode="auto">
          <a:xfrm>
            <a:off x="3806825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1383" name="Rectangle 10"/>
          <p:cNvSpPr>
            <a:spLocks noChangeArrowheads="1"/>
          </p:cNvSpPr>
          <p:nvPr/>
        </p:nvSpPr>
        <p:spPr bwMode="auto">
          <a:xfrm>
            <a:off x="3463925" y="1354138"/>
            <a:ext cx="3000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5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1384" name="Line 18"/>
          <p:cNvSpPr>
            <a:spLocks noChangeShapeType="1"/>
          </p:cNvSpPr>
          <p:nvPr/>
        </p:nvSpPr>
        <p:spPr bwMode="auto">
          <a:xfrm flipH="1">
            <a:off x="5421313" y="2524125"/>
            <a:ext cx="0" cy="3359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385" name="Line 19"/>
          <p:cNvSpPr>
            <a:spLocks noChangeShapeType="1"/>
          </p:cNvSpPr>
          <p:nvPr/>
        </p:nvSpPr>
        <p:spPr bwMode="auto">
          <a:xfrm>
            <a:off x="4518025" y="1978025"/>
            <a:ext cx="0" cy="3232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386" name="Line 20"/>
          <p:cNvSpPr>
            <a:spLocks noChangeShapeType="1"/>
          </p:cNvSpPr>
          <p:nvPr/>
        </p:nvSpPr>
        <p:spPr bwMode="auto">
          <a:xfrm>
            <a:off x="3640138" y="2543175"/>
            <a:ext cx="0" cy="3303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387" name="Text Box 21"/>
          <p:cNvSpPr txBox="1">
            <a:spLocks noChangeArrowheads="1"/>
          </p:cNvSpPr>
          <p:nvPr/>
        </p:nvSpPr>
        <p:spPr bwMode="auto">
          <a:xfrm>
            <a:off x="3375025" y="448627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01388" name="Text Box 22"/>
          <p:cNvSpPr txBox="1">
            <a:spLocks noChangeArrowheads="1"/>
          </p:cNvSpPr>
          <p:nvPr/>
        </p:nvSpPr>
        <p:spPr bwMode="auto">
          <a:xfrm>
            <a:off x="4270375" y="4532313"/>
            <a:ext cx="37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01389" name="Text Box 23"/>
          <p:cNvSpPr txBox="1">
            <a:spLocks noChangeArrowheads="1"/>
          </p:cNvSpPr>
          <p:nvPr/>
        </p:nvSpPr>
        <p:spPr bwMode="auto">
          <a:xfrm>
            <a:off x="5938838" y="44989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101390" name="Text Box 24"/>
          <p:cNvSpPr txBox="1">
            <a:spLocks noChangeArrowheads="1"/>
          </p:cNvSpPr>
          <p:nvPr/>
        </p:nvSpPr>
        <p:spPr bwMode="auto">
          <a:xfrm>
            <a:off x="5089525" y="4510088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101391" name="Text Box 25"/>
          <p:cNvSpPr txBox="1">
            <a:spLocks noChangeArrowheads="1"/>
          </p:cNvSpPr>
          <p:nvPr/>
        </p:nvSpPr>
        <p:spPr bwMode="auto">
          <a:xfrm>
            <a:off x="3309938" y="3852863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101392" name="Text Box 26"/>
          <p:cNvSpPr txBox="1">
            <a:spLocks noChangeArrowheads="1"/>
          </p:cNvSpPr>
          <p:nvPr/>
        </p:nvSpPr>
        <p:spPr bwMode="auto">
          <a:xfrm>
            <a:off x="4170363" y="38512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</a:t>
            </a:r>
          </a:p>
        </p:txBody>
      </p:sp>
      <p:sp>
        <p:nvSpPr>
          <p:cNvPr id="101393" name="Text Box 27"/>
          <p:cNvSpPr txBox="1">
            <a:spLocks noChangeArrowheads="1"/>
          </p:cNvSpPr>
          <p:nvPr/>
        </p:nvSpPr>
        <p:spPr bwMode="auto">
          <a:xfrm>
            <a:off x="5929313" y="383222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</a:t>
            </a:r>
          </a:p>
        </p:txBody>
      </p:sp>
      <p:sp>
        <p:nvSpPr>
          <p:cNvPr id="101394" name="Text Box 28"/>
          <p:cNvSpPr txBox="1">
            <a:spLocks noChangeArrowheads="1"/>
          </p:cNvSpPr>
          <p:nvPr/>
        </p:nvSpPr>
        <p:spPr bwMode="auto">
          <a:xfrm>
            <a:off x="5080000" y="3852863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</a:t>
            </a:r>
          </a:p>
        </p:txBody>
      </p:sp>
      <p:sp>
        <p:nvSpPr>
          <p:cNvPr id="101395" name="Text Box 29"/>
          <p:cNvSpPr txBox="1">
            <a:spLocks noChangeArrowheads="1"/>
          </p:cNvSpPr>
          <p:nvPr/>
        </p:nvSpPr>
        <p:spPr bwMode="auto">
          <a:xfrm>
            <a:off x="3367088" y="2527300"/>
            <a:ext cx="37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1396" name="Text Box 30"/>
          <p:cNvSpPr txBox="1">
            <a:spLocks noChangeArrowheads="1"/>
          </p:cNvSpPr>
          <p:nvPr/>
        </p:nvSpPr>
        <p:spPr bwMode="auto">
          <a:xfrm>
            <a:off x="4291013" y="2508250"/>
            <a:ext cx="37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397" name="Text Box 31"/>
          <p:cNvSpPr txBox="1">
            <a:spLocks noChangeArrowheads="1"/>
          </p:cNvSpPr>
          <p:nvPr/>
        </p:nvSpPr>
        <p:spPr bwMode="auto">
          <a:xfrm>
            <a:off x="5091113" y="2509838"/>
            <a:ext cx="37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01398" name="Text Box 32"/>
          <p:cNvSpPr txBox="1">
            <a:spLocks noChangeArrowheads="1"/>
          </p:cNvSpPr>
          <p:nvPr/>
        </p:nvSpPr>
        <p:spPr bwMode="auto">
          <a:xfrm>
            <a:off x="6051550" y="25066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01399" name="Text Box 33"/>
          <p:cNvSpPr txBox="1">
            <a:spLocks noChangeArrowheads="1"/>
          </p:cNvSpPr>
          <p:nvPr/>
        </p:nvSpPr>
        <p:spPr bwMode="auto">
          <a:xfrm>
            <a:off x="4257675" y="316230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01400" name="Text Box 34"/>
          <p:cNvSpPr txBox="1">
            <a:spLocks noChangeArrowheads="1"/>
          </p:cNvSpPr>
          <p:nvPr/>
        </p:nvSpPr>
        <p:spPr bwMode="auto">
          <a:xfrm>
            <a:off x="6064250" y="31988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01401" name="Text Box 35"/>
          <p:cNvSpPr txBox="1">
            <a:spLocks noChangeArrowheads="1"/>
          </p:cNvSpPr>
          <p:nvPr/>
        </p:nvSpPr>
        <p:spPr bwMode="auto">
          <a:xfrm>
            <a:off x="3390900" y="3167063"/>
            <a:ext cx="376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01402" name="Text Box 36"/>
          <p:cNvSpPr txBox="1">
            <a:spLocks noChangeArrowheads="1"/>
          </p:cNvSpPr>
          <p:nvPr/>
        </p:nvSpPr>
        <p:spPr bwMode="auto">
          <a:xfrm>
            <a:off x="5149850" y="3206750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01403" name="Rectangle 37"/>
          <p:cNvSpPr>
            <a:spLocks noChangeArrowheads="1"/>
          </p:cNvSpPr>
          <p:nvPr/>
        </p:nvSpPr>
        <p:spPr bwMode="auto">
          <a:xfrm>
            <a:off x="2668588" y="2538413"/>
            <a:ext cx="3614737" cy="26622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404" name="Line 38"/>
          <p:cNvSpPr>
            <a:spLocks noChangeShapeType="1"/>
          </p:cNvSpPr>
          <p:nvPr/>
        </p:nvSpPr>
        <p:spPr bwMode="auto">
          <a:xfrm flipV="1">
            <a:off x="2201863" y="3849688"/>
            <a:ext cx="4100512" cy="7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05" name="Text Box 39"/>
          <p:cNvSpPr txBox="1">
            <a:spLocks noChangeArrowheads="1"/>
          </p:cNvSpPr>
          <p:nvPr/>
        </p:nvSpPr>
        <p:spPr bwMode="auto">
          <a:xfrm>
            <a:off x="6475413" y="3690938"/>
            <a:ext cx="374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101406" name="Text Box 40"/>
          <p:cNvSpPr txBox="1">
            <a:spLocks noChangeArrowheads="1"/>
          </p:cNvSpPr>
          <p:nvPr/>
        </p:nvSpPr>
        <p:spPr bwMode="auto">
          <a:xfrm>
            <a:off x="5235575" y="2000250"/>
            <a:ext cx="376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101407" name="Text Box 41"/>
          <p:cNvSpPr txBox="1">
            <a:spLocks noChangeArrowheads="1"/>
          </p:cNvSpPr>
          <p:nvPr/>
        </p:nvSpPr>
        <p:spPr bwMode="auto">
          <a:xfrm>
            <a:off x="4318000" y="5375275"/>
            <a:ext cx="37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01408" name="Line 42"/>
          <p:cNvSpPr>
            <a:spLocks noChangeShapeType="1"/>
          </p:cNvSpPr>
          <p:nvPr/>
        </p:nvSpPr>
        <p:spPr bwMode="auto">
          <a:xfrm flipV="1">
            <a:off x="2651125" y="3201988"/>
            <a:ext cx="4178300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09" name="Line 43"/>
          <p:cNvSpPr>
            <a:spLocks noChangeShapeType="1"/>
          </p:cNvSpPr>
          <p:nvPr/>
        </p:nvSpPr>
        <p:spPr bwMode="auto">
          <a:xfrm>
            <a:off x="2671763" y="4529138"/>
            <a:ext cx="41433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10" name="Text Box 44"/>
          <p:cNvSpPr txBox="1">
            <a:spLocks noChangeArrowheads="1"/>
          </p:cNvSpPr>
          <p:nvPr/>
        </p:nvSpPr>
        <p:spPr bwMode="auto">
          <a:xfrm>
            <a:off x="2117725" y="4237038"/>
            <a:ext cx="461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101411" name="AutoShape 45"/>
          <p:cNvSpPr>
            <a:spLocks noChangeArrowheads="1"/>
          </p:cNvSpPr>
          <p:nvPr/>
        </p:nvSpPr>
        <p:spPr bwMode="auto">
          <a:xfrm>
            <a:off x="4649788" y="2638425"/>
            <a:ext cx="542925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01412" name="AutoShape 46"/>
          <p:cNvSpPr>
            <a:spLocks noChangeArrowheads="1"/>
          </p:cNvSpPr>
          <p:nvPr/>
        </p:nvSpPr>
        <p:spPr bwMode="auto">
          <a:xfrm>
            <a:off x="3724275" y="3287713"/>
            <a:ext cx="1600200" cy="116046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en-US"/>
          </a:p>
        </p:txBody>
      </p:sp>
      <p:sp>
        <p:nvSpPr>
          <p:cNvPr id="101413" name="Line 66"/>
          <p:cNvSpPr>
            <a:spLocks noChangeShapeType="1"/>
          </p:cNvSpPr>
          <p:nvPr/>
        </p:nvSpPr>
        <p:spPr bwMode="auto">
          <a:xfrm>
            <a:off x="2070100" y="3352800"/>
            <a:ext cx="153988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14" name="Text Box 68"/>
          <p:cNvSpPr txBox="1">
            <a:spLocks noChangeArrowheads="1"/>
          </p:cNvSpPr>
          <p:nvPr/>
        </p:nvSpPr>
        <p:spPr bwMode="auto">
          <a:xfrm>
            <a:off x="5813425" y="2046288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WYZ</a:t>
            </a:r>
          </a:p>
        </p:txBody>
      </p:sp>
      <p:sp>
        <p:nvSpPr>
          <p:cNvPr id="101415" name="Line 69"/>
          <p:cNvSpPr>
            <a:spLocks noChangeShapeType="1"/>
          </p:cNvSpPr>
          <p:nvPr/>
        </p:nvSpPr>
        <p:spPr bwMode="auto">
          <a:xfrm>
            <a:off x="5892800" y="2098675"/>
            <a:ext cx="269875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16" name="Line 70"/>
          <p:cNvSpPr>
            <a:spLocks noChangeShapeType="1"/>
          </p:cNvSpPr>
          <p:nvPr/>
        </p:nvSpPr>
        <p:spPr bwMode="auto">
          <a:xfrm flipH="1">
            <a:off x="5072063" y="2244725"/>
            <a:ext cx="722312" cy="398463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1417" name="Text Box 71"/>
          <p:cNvSpPr txBox="1">
            <a:spLocks noChangeArrowheads="1"/>
          </p:cNvSpPr>
          <p:nvPr/>
        </p:nvSpPr>
        <p:spPr bwMode="auto">
          <a:xfrm>
            <a:off x="3716338" y="5308600"/>
            <a:ext cx="6000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ZX</a:t>
            </a:r>
          </a:p>
        </p:txBody>
      </p:sp>
      <p:sp>
        <p:nvSpPr>
          <p:cNvPr id="101418" name="Line 72"/>
          <p:cNvSpPr>
            <a:spLocks noChangeShapeType="1"/>
          </p:cNvSpPr>
          <p:nvPr/>
        </p:nvSpPr>
        <p:spPr bwMode="auto">
          <a:xfrm flipV="1">
            <a:off x="3846513" y="4437063"/>
            <a:ext cx="501650" cy="88900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1419" name="Text Box 77"/>
          <p:cNvSpPr txBox="1">
            <a:spLocks noChangeArrowheads="1"/>
          </p:cNvSpPr>
          <p:nvPr/>
        </p:nvSpPr>
        <p:spPr bwMode="auto">
          <a:xfrm>
            <a:off x="3000375" y="33131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20" name="Text Box 78"/>
          <p:cNvSpPr txBox="1">
            <a:spLocks noChangeArrowheads="1"/>
          </p:cNvSpPr>
          <p:nvPr/>
        </p:nvSpPr>
        <p:spPr bwMode="auto">
          <a:xfrm>
            <a:off x="3887788" y="329406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21" name="Text Box 79"/>
          <p:cNvSpPr txBox="1">
            <a:spLocks noChangeArrowheads="1"/>
          </p:cNvSpPr>
          <p:nvPr/>
        </p:nvSpPr>
        <p:spPr bwMode="auto">
          <a:xfrm>
            <a:off x="4789488" y="328612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22" name="Text Box 81"/>
          <p:cNvSpPr txBox="1">
            <a:spLocks noChangeArrowheads="1"/>
          </p:cNvSpPr>
          <p:nvPr/>
        </p:nvSpPr>
        <p:spPr bwMode="auto">
          <a:xfrm>
            <a:off x="5707063" y="394335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23" name="AutoShape 83"/>
          <p:cNvSpPr>
            <a:spLocks noChangeArrowheads="1"/>
          </p:cNvSpPr>
          <p:nvPr/>
        </p:nvSpPr>
        <p:spPr bwMode="auto">
          <a:xfrm>
            <a:off x="2684463" y="3251200"/>
            <a:ext cx="1771650" cy="523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01424" name="Text Box 84"/>
          <p:cNvSpPr txBox="1">
            <a:spLocks noChangeArrowheads="1"/>
          </p:cNvSpPr>
          <p:nvPr/>
        </p:nvSpPr>
        <p:spPr bwMode="auto">
          <a:xfrm>
            <a:off x="1577975" y="3306763"/>
            <a:ext cx="7969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WXY</a:t>
            </a:r>
          </a:p>
        </p:txBody>
      </p:sp>
      <p:sp>
        <p:nvSpPr>
          <p:cNvPr id="101425" name="Line 85"/>
          <p:cNvSpPr>
            <a:spLocks noChangeShapeType="1"/>
          </p:cNvSpPr>
          <p:nvPr/>
        </p:nvSpPr>
        <p:spPr bwMode="auto">
          <a:xfrm flipH="1">
            <a:off x="1644650" y="3378200"/>
            <a:ext cx="209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26" name="Line 86"/>
          <p:cNvSpPr>
            <a:spLocks noChangeShapeType="1"/>
          </p:cNvSpPr>
          <p:nvPr/>
        </p:nvSpPr>
        <p:spPr bwMode="auto">
          <a:xfrm flipV="1">
            <a:off x="2233613" y="3565525"/>
            <a:ext cx="452437" cy="79375"/>
          </a:xfrm>
          <a:prstGeom prst="line">
            <a:avLst/>
          </a:prstGeom>
          <a:noFill/>
          <a:ln w="1588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1427" name="Text Box 87"/>
          <p:cNvSpPr txBox="1">
            <a:spLocks noChangeArrowheads="1"/>
          </p:cNvSpPr>
          <p:nvPr/>
        </p:nvSpPr>
        <p:spPr bwMode="auto">
          <a:xfrm>
            <a:off x="476250" y="6003925"/>
            <a:ext cx="8667750" cy="427038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en-US" sz="2200" b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1428" name="Group 88"/>
          <p:cNvGrpSpPr>
            <a:grpSpLocks/>
          </p:cNvGrpSpPr>
          <p:nvPr/>
        </p:nvGrpSpPr>
        <p:grpSpPr bwMode="auto">
          <a:xfrm>
            <a:off x="566738" y="6008688"/>
            <a:ext cx="8224837" cy="533400"/>
            <a:chOff x="569" y="3748"/>
            <a:chExt cx="5181" cy="336"/>
          </a:xfrm>
        </p:grpSpPr>
        <p:sp>
          <p:nvSpPr>
            <p:cNvPr id="101454" name="Rectangle 89"/>
            <p:cNvSpPr>
              <a:spLocks noChangeArrowheads="1"/>
            </p:cNvSpPr>
            <p:nvPr/>
          </p:nvSpPr>
          <p:spPr bwMode="auto">
            <a:xfrm>
              <a:off x="1844" y="3748"/>
              <a:ext cx="3906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Z) = ZX + WYZ + WXY + WXY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5" name="Rectangle 90"/>
            <p:cNvSpPr>
              <a:spLocks noChangeArrowheads="1"/>
            </p:cNvSpPr>
            <p:nvPr/>
          </p:nvSpPr>
          <p:spPr bwMode="auto">
            <a:xfrm>
              <a:off x="1532" y="3748"/>
              <a:ext cx="272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Y,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6" name="Rectangle 91"/>
            <p:cNvSpPr>
              <a:spLocks noChangeArrowheads="1"/>
            </p:cNvSpPr>
            <p:nvPr/>
          </p:nvSpPr>
          <p:spPr bwMode="auto">
            <a:xfrm>
              <a:off x="1220" y="3748"/>
              <a:ext cx="272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X,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7" name="Rectangle 92"/>
            <p:cNvSpPr>
              <a:spLocks noChangeArrowheads="1"/>
            </p:cNvSpPr>
            <p:nvPr/>
          </p:nvSpPr>
          <p:spPr bwMode="auto">
            <a:xfrm>
              <a:off x="569" y="3748"/>
              <a:ext cx="614" cy="33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F(W,</a:t>
              </a:r>
              <a:endParaRPr lang="en-US" sz="3200">
                <a:solidFill>
                  <a:srgbClr val="A50021"/>
                </a:solidFill>
              </a:endParaRPr>
            </a:p>
          </p:txBody>
        </p:sp>
      </p:grpSp>
      <p:sp>
        <p:nvSpPr>
          <p:cNvPr id="101429" name="Line 93"/>
          <p:cNvSpPr>
            <a:spLocks noChangeShapeType="1"/>
          </p:cNvSpPr>
          <p:nvPr/>
        </p:nvSpPr>
        <p:spPr bwMode="auto">
          <a:xfrm flipH="1">
            <a:off x="4575175" y="6042025"/>
            <a:ext cx="4635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30" name="Line 94"/>
          <p:cNvSpPr>
            <a:spLocks noChangeShapeType="1"/>
          </p:cNvSpPr>
          <p:nvPr/>
        </p:nvSpPr>
        <p:spPr bwMode="auto">
          <a:xfrm flipH="1">
            <a:off x="8443913" y="6057900"/>
            <a:ext cx="325437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1431" name="Line 96"/>
          <p:cNvSpPr>
            <a:spLocks noChangeShapeType="1"/>
          </p:cNvSpPr>
          <p:nvPr/>
        </p:nvSpPr>
        <p:spPr bwMode="auto">
          <a:xfrm flipH="1">
            <a:off x="7702550" y="6056313"/>
            <a:ext cx="3825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01432" name="Group 109"/>
          <p:cNvGrpSpPr>
            <a:grpSpLocks/>
          </p:cNvGrpSpPr>
          <p:nvPr/>
        </p:nvGrpSpPr>
        <p:grpSpPr bwMode="auto">
          <a:xfrm>
            <a:off x="1165225" y="1287463"/>
            <a:ext cx="6808788" cy="585787"/>
            <a:chOff x="734" y="811"/>
            <a:chExt cx="4289" cy="369"/>
          </a:xfrm>
        </p:grpSpPr>
        <p:sp>
          <p:nvSpPr>
            <p:cNvPr id="101442" name="Rectangle 97"/>
            <p:cNvSpPr>
              <a:spLocks noChangeArrowheads="1"/>
            </p:cNvSpPr>
            <p:nvPr/>
          </p:nvSpPr>
          <p:spPr bwMode="auto">
            <a:xfrm>
              <a:off x="4099" y="844"/>
              <a:ext cx="84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3,14,15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3" name="Rectangle 98"/>
            <p:cNvSpPr>
              <a:spLocks noChangeArrowheads="1"/>
            </p:cNvSpPr>
            <p:nvPr/>
          </p:nvSpPr>
          <p:spPr bwMode="auto">
            <a:xfrm>
              <a:off x="4930" y="844"/>
              <a:ext cx="9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)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4" name="Rectangle 99"/>
            <p:cNvSpPr>
              <a:spLocks noChangeArrowheads="1"/>
            </p:cNvSpPr>
            <p:nvPr/>
          </p:nvSpPr>
          <p:spPr bwMode="auto">
            <a:xfrm>
              <a:off x="2855" y="844"/>
              <a:ext cx="1283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(3,4,5,7,9,1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5" name="Rectangle 100"/>
            <p:cNvSpPr>
              <a:spLocks noChangeArrowheads="1"/>
            </p:cNvSpPr>
            <p:nvPr/>
          </p:nvSpPr>
          <p:spPr bwMode="auto">
            <a:xfrm>
              <a:off x="2494" y="844"/>
              <a:ext cx="7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 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6" name="Rectangle 101"/>
            <p:cNvSpPr>
              <a:spLocks noChangeArrowheads="1"/>
            </p:cNvSpPr>
            <p:nvPr/>
          </p:nvSpPr>
          <p:spPr bwMode="auto">
            <a:xfrm>
              <a:off x="2277" y="844"/>
              <a:ext cx="7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 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7" name="Rectangle 102"/>
            <p:cNvSpPr>
              <a:spLocks noChangeArrowheads="1"/>
            </p:cNvSpPr>
            <p:nvPr/>
          </p:nvSpPr>
          <p:spPr bwMode="auto">
            <a:xfrm>
              <a:off x="2011" y="844"/>
              <a:ext cx="280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Z)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8" name="Rectangle 103"/>
            <p:cNvSpPr>
              <a:spLocks noChangeArrowheads="1"/>
            </p:cNvSpPr>
            <p:nvPr/>
          </p:nvSpPr>
          <p:spPr bwMode="auto">
            <a:xfrm>
              <a:off x="1699" y="844"/>
              <a:ext cx="27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Y,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49" name="Rectangle 104"/>
            <p:cNvSpPr>
              <a:spLocks noChangeArrowheads="1"/>
            </p:cNvSpPr>
            <p:nvPr/>
          </p:nvSpPr>
          <p:spPr bwMode="auto">
            <a:xfrm>
              <a:off x="1386" y="844"/>
              <a:ext cx="272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X,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0" name="Rectangle 105"/>
            <p:cNvSpPr>
              <a:spLocks noChangeArrowheads="1"/>
            </p:cNvSpPr>
            <p:nvPr/>
          </p:nvSpPr>
          <p:spPr bwMode="auto">
            <a:xfrm>
              <a:off x="734" y="844"/>
              <a:ext cx="61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</a:rPr>
                <a:t>F(W,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1" name="Rectangle 106"/>
            <p:cNvSpPr>
              <a:spLocks noChangeArrowheads="1"/>
            </p:cNvSpPr>
            <p:nvPr/>
          </p:nvSpPr>
          <p:spPr bwMode="auto">
            <a:xfrm>
              <a:off x="2725" y="950"/>
              <a:ext cx="13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000">
                  <a:solidFill>
                    <a:srgbClr val="A50021"/>
                  </a:solidFill>
                </a:rPr>
                <a:t>m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2" name="Rectangle 107"/>
            <p:cNvSpPr>
              <a:spLocks noChangeArrowheads="1"/>
            </p:cNvSpPr>
            <p:nvPr/>
          </p:nvSpPr>
          <p:spPr bwMode="auto">
            <a:xfrm>
              <a:off x="2554" y="811"/>
              <a:ext cx="16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  <a:latin typeface="Symbol" pitchFamily="18" charset="2"/>
                </a:rPr>
                <a:t>S</a:t>
              </a:r>
              <a:endParaRPr lang="en-US" sz="3200">
                <a:solidFill>
                  <a:srgbClr val="A50021"/>
                </a:solidFill>
              </a:endParaRPr>
            </a:p>
          </p:txBody>
        </p:sp>
        <p:sp>
          <p:nvSpPr>
            <p:cNvPr id="101453" name="Rectangle 108"/>
            <p:cNvSpPr>
              <a:spLocks noChangeArrowheads="1"/>
            </p:cNvSpPr>
            <p:nvPr/>
          </p:nvSpPr>
          <p:spPr bwMode="auto">
            <a:xfrm>
              <a:off x="2344" y="811"/>
              <a:ext cx="15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500">
                  <a:solidFill>
                    <a:srgbClr val="A50021"/>
                  </a:solidFill>
                  <a:latin typeface="Symbol" pitchFamily="18" charset="2"/>
                </a:rPr>
                <a:t>=</a:t>
              </a:r>
              <a:endParaRPr lang="en-US" sz="3200">
                <a:solidFill>
                  <a:srgbClr val="A50021"/>
                </a:solidFill>
              </a:endParaRPr>
            </a:p>
          </p:txBody>
        </p:sp>
      </p:grpSp>
      <p:sp>
        <p:nvSpPr>
          <p:cNvPr id="101433" name="Text Box 110"/>
          <p:cNvSpPr txBox="1">
            <a:spLocks noChangeArrowheads="1"/>
          </p:cNvSpPr>
          <p:nvPr/>
        </p:nvSpPr>
        <p:spPr bwMode="auto">
          <a:xfrm>
            <a:off x="4781550" y="264477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34" name="Text Box 112"/>
          <p:cNvSpPr txBox="1">
            <a:spLocks noChangeArrowheads="1"/>
          </p:cNvSpPr>
          <p:nvPr/>
        </p:nvSpPr>
        <p:spPr bwMode="auto">
          <a:xfrm>
            <a:off x="4770438" y="3898900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35" name="AutoShape 113"/>
          <p:cNvSpPr>
            <a:spLocks noChangeArrowheads="1"/>
          </p:cNvSpPr>
          <p:nvPr/>
        </p:nvSpPr>
        <p:spPr bwMode="auto">
          <a:xfrm>
            <a:off x="4595813" y="3913188"/>
            <a:ext cx="1771650" cy="523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336600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01436" name="Text Box 114"/>
          <p:cNvSpPr txBox="1">
            <a:spLocks noChangeArrowheads="1"/>
          </p:cNvSpPr>
          <p:nvPr/>
        </p:nvSpPr>
        <p:spPr bwMode="auto">
          <a:xfrm>
            <a:off x="6915150" y="4106863"/>
            <a:ext cx="7969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WXY</a:t>
            </a:r>
          </a:p>
        </p:txBody>
      </p:sp>
      <p:sp>
        <p:nvSpPr>
          <p:cNvPr id="101437" name="Line 115"/>
          <p:cNvSpPr>
            <a:spLocks noChangeShapeType="1"/>
          </p:cNvSpPr>
          <p:nvPr/>
        </p:nvSpPr>
        <p:spPr bwMode="auto">
          <a:xfrm flipH="1" flipV="1">
            <a:off x="6400800" y="4202113"/>
            <a:ext cx="509588" cy="127000"/>
          </a:xfrm>
          <a:prstGeom prst="line">
            <a:avLst/>
          </a:prstGeom>
          <a:noFill/>
          <a:ln w="1588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1438" name="Line 117"/>
          <p:cNvSpPr>
            <a:spLocks noChangeShapeType="1"/>
          </p:cNvSpPr>
          <p:nvPr/>
        </p:nvSpPr>
        <p:spPr bwMode="auto">
          <a:xfrm flipH="1">
            <a:off x="1711325" y="4132263"/>
            <a:ext cx="2200275" cy="25558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1439" name="Oval 118"/>
          <p:cNvSpPr>
            <a:spLocks noChangeArrowheads="1"/>
          </p:cNvSpPr>
          <p:nvPr/>
        </p:nvSpPr>
        <p:spPr bwMode="auto">
          <a:xfrm>
            <a:off x="3760788" y="3902075"/>
            <a:ext cx="566737" cy="508000"/>
          </a:xfrm>
          <a:prstGeom prst="ellipse">
            <a:avLst/>
          </a:prstGeom>
          <a:solidFill>
            <a:srgbClr val="FFCC99"/>
          </a:solidFill>
          <a:ln w="1651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440" name="Text Box 119"/>
          <p:cNvSpPr txBox="1">
            <a:spLocks noChangeArrowheads="1"/>
          </p:cNvSpPr>
          <p:nvPr/>
        </p:nvSpPr>
        <p:spPr bwMode="auto">
          <a:xfrm>
            <a:off x="317500" y="4321175"/>
            <a:ext cx="1809750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Best way to handle this 1? </a:t>
            </a:r>
            <a:endParaRPr lang="en-US" sz="2000" b="0" baseline="-2500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441" name="Line 120"/>
          <p:cNvSpPr>
            <a:spLocks noChangeShapeType="1"/>
          </p:cNvSpPr>
          <p:nvPr/>
        </p:nvSpPr>
        <p:spPr bwMode="auto">
          <a:xfrm>
            <a:off x="4818063" y="1828800"/>
            <a:ext cx="73025" cy="987425"/>
          </a:xfrm>
          <a:prstGeom prst="line">
            <a:avLst/>
          </a:prstGeom>
          <a:noFill/>
          <a:ln w="1588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6D16088-6C2F-49A0-84C0-E1C650767DAB}" type="slidenum">
              <a:rPr lang="en-US"/>
              <a:pPr/>
              <a:t>93</a:t>
            </a:fld>
            <a:endParaRPr lang="en-US"/>
          </a:p>
        </p:txBody>
      </p:sp>
      <p:sp>
        <p:nvSpPr>
          <p:cNvPr id="102403" name="Rectangle 2"/>
          <p:cNvSpPr>
            <a:spLocks noGrp="1" noChangeArrowheads="1"/>
          </p:cNvSpPr>
          <p:nvPr>
            <p:ph type="title"/>
          </p:nvPr>
        </p:nvSpPr>
        <p:spPr>
          <a:xfrm>
            <a:off x="530225" y="173038"/>
            <a:ext cx="8613775" cy="904875"/>
          </a:xfrm>
        </p:spPr>
        <p:txBody>
          <a:bodyPr/>
          <a:lstStyle/>
          <a:p>
            <a:r>
              <a:rPr lang="en-US" sz="2200" smtClean="0">
                <a:solidFill>
                  <a:srgbClr val="FF0000"/>
                </a:solidFill>
              </a:rPr>
              <a:t>Systematic</a:t>
            </a:r>
            <a:r>
              <a:rPr lang="en-US" sz="2200" smtClean="0"/>
              <a:t> </a:t>
            </a:r>
            <a:r>
              <a:rPr lang="en-US" sz="2200" smtClean="0">
                <a:solidFill>
                  <a:srgbClr val="000066"/>
                </a:solidFill>
              </a:rPr>
              <a:t>Simplification (minimization) of a logic function:</a:t>
            </a:r>
            <a:r>
              <a:rPr lang="en-US" sz="2200" smtClean="0"/>
              <a:t/>
            </a:r>
            <a:br>
              <a:rPr lang="en-US" sz="2200" smtClean="0"/>
            </a:br>
            <a:r>
              <a:rPr lang="en-US" sz="2200" smtClean="0">
                <a:solidFill>
                  <a:srgbClr val="A50021"/>
                </a:solidFill>
              </a:rPr>
              <a:t>Implicants</a:t>
            </a:r>
            <a:r>
              <a:rPr lang="en-US" sz="2200" smtClean="0"/>
              <a:t>, </a:t>
            </a:r>
            <a:r>
              <a:rPr lang="en-US" sz="2200" smtClean="0">
                <a:solidFill>
                  <a:srgbClr val="6600FF"/>
                </a:solidFill>
              </a:rPr>
              <a:t>Prime Implicants</a:t>
            </a:r>
            <a:r>
              <a:rPr lang="en-US" sz="2200" smtClean="0"/>
              <a:t>, and </a:t>
            </a:r>
            <a:r>
              <a:rPr lang="en-US" sz="2200" smtClean="0">
                <a:solidFill>
                  <a:srgbClr val="660066"/>
                </a:solidFill>
              </a:rPr>
              <a:t>Essential Prime Implicants</a:t>
            </a:r>
            <a:endParaRPr lang="en-US" sz="2200" b="0" smtClean="0"/>
          </a:p>
        </p:txBody>
      </p:sp>
      <p:sp>
        <p:nvSpPr>
          <p:cNvPr id="102404" name="Text Box 3"/>
          <p:cNvSpPr txBox="1">
            <a:spLocks noChangeArrowheads="1"/>
          </p:cNvSpPr>
          <p:nvPr/>
        </p:nvSpPr>
        <p:spPr bwMode="auto">
          <a:xfrm>
            <a:off x="0" y="1149350"/>
            <a:ext cx="9144000" cy="57896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spcBef>
                <a:spcPct val="50000"/>
              </a:spcBef>
              <a:buClr>
                <a:schemeClr val="hlink"/>
              </a:buClr>
              <a:buSzPct val="12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</a:t>
            </a:r>
            <a:r>
              <a:rPr lang="en-US" sz="2200" i="1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Implicant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is any single product term of a function obtained by combining a number of pair-wise adjacent “1” cells in the map into a rectangle with the number of cells a power of 2 (a minterm is the smallest implicant)</a:t>
            </a:r>
          </a:p>
          <a:p>
            <a:pPr marL="228600" indent="-228600">
              <a:spcBef>
                <a:spcPct val="50000"/>
              </a:spcBef>
              <a:buClr>
                <a:schemeClr val="hlink"/>
              </a:buClr>
              <a:buSzPct val="12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200" i="1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Prime Implicant</a:t>
            </a:r>
            <a:r>
              <a:rPr lang="en-US" sz="220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(PI)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is a single product term obtained by combining the </a:t>
            </a:r>
            <a:r>
              <a:rPr lang="en-US" sz="2200" b="0" u="sng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maximum possible number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pair-wise adjacent cells in the map into a rectangle with the # of cells a power of 2 </a:t>
            </a:r>
            <a:r>
              <a:rPr lang="en-US" sz="22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(can 1 cell be a PI?)</a:t>
            </a:r>
          </a:p>
          <a:p>
            <a:pPr marL="228600" indent="-228600">
              <a:spcBef>
                <a:spcPct val="50000"/>
              </a:spcBef>
              <a:buClr>
                <a:schemeClr val="hlink"/>
              </a:buClr>
              <a:buSzPct val="12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prime implicant is called an </a:t>
            </a:r>
            <a:r>
              <a:rPr lang="en-US" sz="2200" i="1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Essential Prime Implicant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if it is the </a:t>
            </a:r>
            <a:r>
              <a:rPr lang="en-US" sz="2200" u="sng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200" b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prime implicant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that covers (includes) one or more minterms (cells)</a:t>
            </a:r>
          </a:p>
          <a:p>
            <a:pPr marL="228600" indent="-228600">
              <a:spcBef>
                <a:spcPct val="50000"/>
              </a:spcBef>
              <a:buClr>
                <a:schemeClr val="hlink"/>
              </a:buClr>
              <a:buSzPct val="12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Prime Implicants and Essential Prime Implicants can be determined by inspecting the K-Map.</a:t>
            </a:r>
          </a:p>
          <a:p>
            <a:pPr marL="228600" indent="-228600">
              <a:spcBef>
                <a:spcPct val="50000"/>
              </a:spcBef>
              <a:buClr>
                <a:schemeClr val="hlink"/>
              </a:buClr>
              <a:buSzPct val="125000"/>
            </a:pP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set of prime implicants </a:t>
            </a:r>
            <a:r>
              <a:rPr lang="en-US" sz="2200" b="0" i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"covers all minterms"</a:t>
            </a:r>
            <a:r>
              <a:rPr lang="en-US"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if, for each minterm of the function (i.e. 1 of the function), at least one prime implicant in the set includes that minterm….i.e. simply if No 1’s are left out!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30E5AC72-300E-444F-BD7B-53F9E909BC18}" type="slidenum">
              <a:rPr lang="en-US"/>
              <a:pPr/>
              <a:t>94</a:t>
            </a:fld>
            <a:endParaRPr lang="en-US"/>
          </a:p>
        </p:txBody>
      </p:sp>
      <p:sp>
        <p:nvSpPr>
          <p:cNvPr id="103427" name="Rectangle 80"/>
          <p:cNvSpPr>
            <a:spLocks noGrp="1" noChangeArrowheads="1"/>
          </p:cNvSpPr>
          <p:nvPr>
            <p:ph type="title"/>
          </p:nvPr>
        </p:nvSpPr>
        <p:spPr>
          <a:xfrm>
            <a:off x="600075" y="508000"/>
            <a:ext cx="7772400" cy="593725"/>
          </a:xfrm>
        </p:spPr>
        <p:txBody>
          <a:bodyPr/>
          <a:lstStyle/>
          <a:p>
            <a:r>
              <a:rPr lang="en-US" b="0" smtClean="0"/>
              <a:t>Examples of the three types of Implicants</a:t>
            </a:r>
          </a:p>
        </p:txBody>
      </p:sp>
      <p:sp>
        <p:nvSpPr>
          <p:cNvPr id="103428" name="Text Box 119"/>
          <p:cNvSpPr txBox="1">
            <a:spLocks noChangeArrowheads="1"/>
          </p:cNvSpPr>
          <p:nvPr/>
        </p:nvSpPr>
        <p:spPr bwMode="auto">
          <a:xfrm>
            <a:off x="3486150" y="5994400"/>
            <a:ext cx="5594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 anchorCtr="1">
            <a:spAutoFit/>
          </a:bodyPr>
          <a:lstStyle/>
          <a:p>
            <a:pPr>
              <a:spcBef>
                <a:spcPct val="0"/>
              </a:spcBef>
              <a:buClr>
                <a:srgbClr val="009999"/>
              </a:buClr>
              <a:buFontTx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       Minterm covered by only one prime implicant</a:t>
            </a:r>
          </a:p>
          <a:p>
            <a:pPr>
              <a:spcBef>
                <a:spcPct val="0"/>
              </a:spcBef>
              <a:buClr>
                <a:srgbClr val="009999"/>
              </a:buClr>
              <a:buFontTx/>
              <a:buNone/>
            </a:pPr>
            <a:r>
              <a:rPr lang="en-US" sz="20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       So minterm 5 is ………?</a:t>
            </a:r>
          </a:p>
        </p:txBody>
      </p:sp>
      <p:sp>
        <p:nvSpPr>
          <p:cNvPr id="103429" name="Oval 120"/>
          <p:cNvSpPr>
            <a:spLocks noChangeArrowheads="1"/>
          </p:cNvSpPr>
          <p:nvPr/>
        </p:nvSpPr>
        <p:spPr bwMode="auto">
          <a:xfrm>
            <a:off x="3632200" y="6102350"/>
            <a:ext cx="177800" cy="1651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lIns="0" rIns="0" anchor="ctr">
            <a:spAutoFit/>
          </a:bodyPr>
          <a:lstStyle/>
          <a:p>
            <a:endParaRPr lang="en-US"/>
          </a:p>
        </p:txBody>
      </p:sp>
      <p:sp>
        <p:nvSpPr>
          <p:cNvPr id="103430" name="Rectangle 176"/>
          <p:cNvSpPr>
            <a:spLocks noChangeArrowheads="1"/>
          </p:cNvSpPr>
          <p:nvPr/>
        </p:nvSpPr>
        <p:spPr bwMode="auto">
          <a:xfrm flipH="1">
            <a:off x="8859838" y="1560513"/>
            <a:ext cx="106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000" b="0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3431" name="Text Box 220"/>
          <p:cNvSpPr txBox="1">
            <a:spLocks noChangeArrowheads="1"/>
          </p:cNvSpPr>
          <p:nvPr/>
        </p:nvSpPr>
        <p:spPr bwMode="auto">
          <a:xfrm>
            <a:off x="4608513" y="1566863"/>
            <a:ext cx="4381500" cy="109696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2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1: An implicant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2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2-4: Prime Implicants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2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5-6: Essential Prime Implicants</a:t>
            </a:r>
          </a:p>
        </p:txBody>
      </p:sp>
      <p:sp>
        <p:nvSpPr>
          <p:cNvPr id="103432" name="Text Box 221"/>
          <p:cNvSpPr txBox="1">
            <a:spLocks noChangeArrowheads="1"/>
          </p:cNvSpPr>
          <p:nvPr/>
        </p:nvSpPr>
        <p:spPr bwMode="auto">
          <a:xfrm>
            <a:off x="4229100" y="4949825"/>
            <a:ext cx="4914900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Does 7 represent </a:t>
            </a: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 single</a:t>
            </a: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product term?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Is it an implicant? Why?</a:t>
            </a:r>
          </a:p>
        </p:txBody>
      </p:sp>
      <p:sp>
        <p:nvSpPr>
          <p:cNvPr id="103433" name="Text Box 222"/>
          <p:cNvSpPr txBox="1">
            <a:spLocks noChangeArrowheads="1"/>
          </p:cNvSpPr>
          <p:nvPr/>
        </p:nvSpPr>
        <p:spPr bwMode="auto">
          <a:xfrm>
            <a:off x="4775200" y="2762250"/>
            <a:ext cx="3605213" cy="762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200" b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Note: Any single cell (minterm) is an implicant</a:t>
            </a:r>
          </a:p>
        </p:txBody>
      </p:sp>
      <p:sp>
        <p:nvSpPr>
          <p:cNvPr id="103434" name="Text Box 223"/>
          <p:cNvSpPr txBox="1">
            <a:spLocks noChangeArrowheads="1"/>
          </p:cNvSpPr>
          <p:nvPr/>
        </p:nvSpPr>
        <p:spPr bwMode="auto">
          <a:xfrm>
            <a:off x="5443538" y="3667125"/>
            <a:ext cx="3700462" cy="701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Give a situation that makes implicant 1 a prime implicant</a:t>
            </a:r>
          </a:p>
        </p:txBody>
      </p:sp>
      <p:grpSp>
        <p:nvGrpSpPr>
          <p:cNvPr id="103435" name="Group 231"/>
          <p:cNvGrpSpPr>
            <a:grpSpLocks/>
          </p:cNvGrpSpPr>
          <p:nvPr/>
        </p:nvGrpSpPr>
        <p:grpSpPr bwMode="auto">
          <a:xfrm>
            <a:off x="701675" y="1492250"/>
            <a:ext cx="4445000" cy="4373563"/>
            <a:chOff x="442" y="940"/>
            <a:chExt cx="2800" cy="2755"/>
          </a:xfrm>
        </p:grpSpPr>
        <p:sp>
          <p:nvSpPr>
            <p:cNvPr id="103439" name="AutoShape 5"/>
            <p:cNvSpPr>
              <a:spLocks noChangeArrowheads="1"/>
            </p:cNvSpPr>
            <p:nvPr/>
          </p:nvSpPr>
          <p:spPr bwMode="auto">
            <a:xfrm>
              <a:off x="2173" y="1518"/>
              <a:ext cx="464" cy="48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0" name="Rectangle 6"/>
            <p:cNvSpPr>
              <a:spLocks noChangeArrowheads="1"/>
            </p:cNvSpPr>
            <p:nvPr/>
          </p:nvSpPr>
          <p:spPr bwMode="auto">
            <a:xfrm>
              <a:off x="2154" y="1479"/>
              <a:ext cx="563" cy="1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1" name="Rectangle 7"/>
            <p:cNvSpPr>
              <a:spLocks noChangeArrowheads="1"/>
            </p:cNvSpPr>
            <p:nvPr/>
          </p:nvSpPr>
          <p:spPr bwMode="auto">
            <a:xfrm>
              <a:off x="2557" y="1575"/>
              <a:ext cx="122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2" name="AutoShape 9"/>
            <p:cNvSpPr>
              <a:spLocks noChangeArrowheads="1"/>
            </p:cNvSpPr>
            <p:nvPr/>
          </p:nvSpPr>
          <p:spPr bwMode="auto">
            <a:xfrm flipH="1">
              <a:off x="847" y="1518"/>
              <a:ext cx="495" cy="48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3" name="Rectangle 10"/>
            <p:cNvSpPr>
              <a:spLocks noChangeArrowheads="1"/>
            </p:cNvSpPr>
            <p:nvPr/>
          </p:nvSpPr>
          <p:spPr bwMode="auto">
            <a:xfrm flipH="1">
              <a:off x="762" y="1479"/>
              <a:ext cx="600" cy="1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4" name="Rectangle 11"/>
            <p:cNvSpPr>
              <a:spLocks noChangeArrowheads="1"/>
            </p:cNvSpPr>
            <p:nvPr/>
          </p:nvSpPr>
          <p:spPr bwMode="auto">
            <a:xfrm flipH="1">
              <a:off x="802" y="1575"/>
              <a:ext cx="130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5" name="AutoShape 13"/>
            <p:cNvSpPr>
              <a:spLocks noChangeArrowheads="1"/>
            </p:cNvSpPr>
            <p:nvPr/>
          </p:nvSpPr>
          <p:spPr bwMode="auto">
            <a:xfrm flipH="1" flipV="1">
              <a:off x="842" y="2879"/>
              <a:ext cx="495" cy="48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6" name="Rectangle 14"/>
            <p:cNvSpPr>
              <a:spLocks noChangeArrowheads="1"/>
            </p:cNvSpPr>
            <p:nvPr/>
          </p:nvSpPr>
          <p:spPr bwMode="auto">
            <a:xfrm flipH="1" flipV="1">
              <a:off x="757" y="3284"/>
              <a:ext cx="600" cy="11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7" name="Rectangle 15"/>
            <p:cNvSpPr>
              <a:spLocks noChangeArrowheads="1"/>
            </p:cNvSpPr>
            <p:nvPr/>
          </p:nvSpPr>
          <p:spPr bwMode="auto">
            <a:xfrm flipH="1" flipV="1">
              <a:off x="797" y="2860"/>
              <a:ext cx="130" cy="44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8" name="AutoShape 17"/>
            <p:cNvSpPr>
              <a:spLocks noChangeArrowheads="1"/>
            </p:cNvSpPr>
            <p:nvPr/>
          </p:nvSpPr>
          <p:spPr bwMode="auto">
            <a:xfrm flipV="1">
              <a:off x="2173" y="2872"/>
              <a:ext cx="464" cy="48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33CC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49" name="Rectangle 18"/>
            <p:cNvSpPr>
              <a:spLocks noChangeArrowheads="1"/>
            </p:cNvSpPr>
            <p:nvPr/>
          </p:nvSpPr>
          <p:spPr bwMode="auto">
            <a:xfrm flipV="1">
              <a:off x="2154" y="3277"/>
              <a:ext cx="563" cy="1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0" name="Rectangle 19"/>
            <p:cNvSpPr>
              <a:spLocks noChangeArrowheads="1"/>
            </p:cNvSpPr>
            <p:nvPr/>
          </p:nvSpPr>
          <p:spPr bwMode="auto">
            <a:xfrm flipV="1">
              <a:off x="2557" y="2853"/>
              <a:ext cx="122" cy="44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1" name="Line 25"/>
            <p:cNvSpPr>
              <a:spLocks noChangeShapeType="1"/>
            </p:cNvSpPr>
            <p:nvPr/>
          </p:nvSpPr>
          <p:spPr bwMode="auto">
            <a:xfrm>
              <a:off x="962" y="1499"/>
              <a:ext cx="393" cy="206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52" name="Rectangle 27"/>
            <p:cNvSpPr>
              <a:spLocks noChangeArrowheads="1"/>
            </p:cNvSpPr>
            <p:nvPr/>
          </p:nvSpPr>
          <p:spPr bwMode="auto">
            <a:xfrm flipV="1">
              <a:off x="1817" y="3352"/>
              <a:ext cx="710" cy="149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3453" name="AutoShape 30"/>
            <p:cNvSpPr>
              <a:spLocks noChangeArrowheads="1"/>
            </p:cNvSpPr>
            <p:nvPr/>
          </p:nvSpPr>
          <p:spPr bwMode="auto">
            <a:xfrm flipV="1">
              <a:off x="1797" y="2855"/>
              <a:ext cx="632" cy="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4" name="Rectangle 31"/>
            <p:cNvSpPr>
              <a:spLocks noChangeArrowheads="1"/>
            </p:cNvSpPr>
            <p:nvPr/>
          </p:nvSpPr>
          <p:spPr bwMode="auto">
            <a:xfrm flipV="1">
              <a:off x="1781" y="3303"/>
              <a:ext cx="696" cy="1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5" name="AutoShape 37"/>
            <p:cNvSpPr>
              <a:spLocks noChangeArrowheads="1"/>
            </p:cNvSpPr>
            <p:nvPr/>
          </p:nvSpPr>
          <p:spPr bwMode="auto">
            <a:xfrm>
              <a:off x="1797" y="1487"/>
              <a:ext cx="632" cy="52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6" name="Rectangle 38"/>
            <p:cNvSpPr>
              <a:spLocks noChangeArrowheads="1"/>
            </p:cNvSpPr>
            <p:nvPr/>
          </p:nvSpPr>
          <p:spPr bwMode="auto">
            <a:xfrm>
              <a:off x="1781" y="1447"/>
              <a:ext cx="696" cy="1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57" name="Line 39"/>
            <p:cNvSpPr>
              <a:spLocks noChangeShapeType="1"/>
            </p:cNvSpPr>
            <p:nvPr/>
          </p:nvSpPr>
          <p:spPr bwMode="auto">
            <a:xfrm flipH="1">
              <a:off x="1820" y="1239"/>
              <a:ext cx="183" cy="358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58" name="Rectangle 41"/>
            <p:cNvSpPr>
              <a:spLocks noChangeAspect="1" noChangeArrowheads="1"/>
            </p:cNvSpPr>
            <p:nvPr/>
          </p:nvSpPr>
          <p:spPr bwMode="auto">
            <a:xfrm>
              <a:off x="2127" y="1623"/>
              <a:ext cx="16" cy="192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59" name="Rectangle 43"/>
            <p:cNvSpPr>
              <a:spLocks noChangeAspect="1" noChangeArrowheads="1"/>
            </p:cNvSpPr>
            <p:nvPr/>
          </p:nvSpPr>
          <p:spPr bwMode="auto">
            <a:xfrm>
              <a:off x="1380" y="1623"/>
              <a:ext cx="16" cy="1926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460" name="Group 44"/>
            <p:cNvGrpSpPr>
              <a:grpSpLocks/>
            </p:cNvGrpSpPr>
            <p:nvPr/>
          </p:nvGrpSpPr>
          <p:grpSpPr bwMode="auto">
            <a:xfrm>
              <a:off x="596" y="1272"/>
              <a:ext cx="2361" cy="2360"/>
              <a:chOff x="231" y="1417"/>
              <a:chExt cx="2361" cy="2360"/>
            </a:xfrm>
          </p:grpSpPr>
          <p:sp>
            <p:nvSpPr>
              <p:cNvPr id="103489" name="Oval 45"/>
              <p:cNvSpPr>
                <a:spLocks noChangeArrowheads="1"/>
              </p:cNvSpPr>
              <p:nvPr/>
            </p:nvSpPr>
            <p:spPr bwMode="auto">
              <a:xfrm>
                <a:off x="749" y="3072"/>
                <a:ext cx="1329" cy="245"/>
              </a:xfrm>
              <a:prstGeom prst="ellips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3490" name="Rectangle 46"/>
              <p:cNvSpPr>
                <a:spLocks noChangeAspect="1" noChangeArrowheads="1"/>
              </p:cNvSpPr>
              <p:nvPr/>
            </p:nvSpPr>
            <p:spPr bwMode="auto">
              <a:xfrm>
                <a:off x="1125" y="3052"/>
                <a:ext cx="225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1" name="Rectangle 47"/>
              <p:cNvSpPr>
                <a:spLocks noChangeAspect="1" noChangeArrowheads="1"/>
              </p:cNvSpPr>
              <p:nvPr/>
            </p:nvSpPr>
            <p:spPr bwMode="auto">
              <a:xfrm>
                <a:off x="1137" y="3066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92" name="Rectangle 48"/>
              <p:cNvSpPr>
                <a:spLocks noChangeAspect="1" noChangeArrowheads="1"/>
              </p:cNvSpPr>
              <p:nvPr/>
            </p:nvSpPr>
            <p:spPr bwMode="auto">
              <a:xfrm>
                <a:off x="1496" y="3052"/>
                <a:ext cx="228" cy="3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3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1519" y="3066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94" name="Rectangle 50"/>
              <p:cNvSpPr>
                <a:spLocks noChangeAspect="1" noChangeArrowheads="1"/>
              </p:cNvSpPr>
              <p:nvPr/>
            </p:nvSpPr>
            <p:spPr bwMode="auto">
              <a:xfrm>
                <a:off x="799" y="1885"/>
                <a:ext cx="224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5" name="Rectangle 51"/>
              <p:cNvSpPr>
                <a:spLocks noChangeAspect="1" noChangeArrowheads="1"/>
              </p:cNvSpPr>
              <p:nvPr/>
            </p:nvSpPr>
            <p:spPr bwMode="auto">
              <a:xfrm>
                <a:off x="776" y="1857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96" name="Rectangle 52"/>
              <p:cNvSpPr>
                <a:spLocks noChangeAspect="1" noChangeArrowheads="1"/>
              </p:cNvSpPr>
              <p:nvPr/>
            </p:nvSpPr>
            <p:spPr bwMode="auto">
              <a:xfrm>
                <a:off x="1916" y="1834"/>
                <a:ext cx="228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7" name="Rectangle 53"/>
              <p:cNvSpPr>
                <a:spLocks noChangeAspect="1" noChangeArrowheads="1"/>
              </p:cNvSpPr>
              <p:nvPr/>
            </p:nvSpPr>
            <p:spPr bwMode="auto">
              <a:xfrm>
                <a:off x="1894" y="1849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498" name="Rectangle 54"/>
              <p:cNvSpPr>
                <a:spLocks noChangeAspect="1" noChangeArrowheads="1"/>
              </p:cNvSpPr>
              <p:nvPr/>
            </p:nvSpPr>
            <p:spPr bwMode="auto">
              <a:xfrm>
                <a:off x="750" y="3104"/>
                <a:ext cx="228" cy="3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9" name="Rectangle 55"/>
              <p:cNvSpPr>
                <a:spLocks noChangeAspect="1" noChangeArrowheads="1"/>
              </p:cNvSpPr>
              <p:nvPr/>
            </p:nvSpPr>
            <p:spPr bwMode="auto">
              <a:xfrm>
                <a:off x="783" y="3073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00" name="Rectangle 56"/>
              <p:cNvSpPr>
                <a:spLocks noChangeAspect="1" noChangeArrowheads="1"/>
              </p:cNvSpPr>
              <p:nvPr/>
            </p:nvSpPr>
            <p:spPr bwMode="auto">
              <a:xfrm>
                <a:off x="1871" y="3104"/>
                <a:ext cx="228" cy="3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1" name="Rectangle 57"/>
              <p:cNvSpPr>
                <a:spLocks noChangeAspect="1" noChangeArrowheads="1"/>
              </p:cNvSpPr>
              <p:nvPr/>
            </p:nvSpPr>
            <p:spPr bwMode="auto">
              <a:xfrm>
                <a:off x="1871" y="3073"/>
                <a:ext cx="10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02" name="Freeform 58"/>
              <p:cNvSpPr>
                <a:spLocks noChangeAspect="1"/>
              </p:cNvSpPr>
              <p:nvPr/>
            </p:nvSpPr>
            <p:spPr bwMode="auto">
              <a:xfrm>
                <a:off x="2195" y="3023"/>
                <a:ext cx="5" cy="29"/>
              </a:xfrm>
              <a:custGeom>
                <a:avLst/>
                <a:gdLst>
                  <a:gd name="T0" fmla="*/ 0 w 4"/>
                  <a:gd name="T1" fmla="*/ 0 h 25"/>
                  <a:gd name="T2" fmla="*/ 4 w 4"/>
                  <a:gd name="T3" fmla="*/ 25 h 25"/>
                  <a:gd name="T4" fmla="*/ 0 w 4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25"/>
                  <a:gd name="T11" fmla="*/ 4 w 4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25">
                    <a:moveTo>
                      <a:pt x="0" y="0"/>
                    </a:moveTo>
                    <a:lnTo>
                      <a:pt x="4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3" name="Freeform 59"/>
              <p:cNvSpPr>
                <a:spLocks noChangeAspect="1"/>
              </p:cNvSpPr>
              <p:nvPr/>
            </p:nvSpPr>
            <p:spPr bwMode="auto">
              <a:xfrm>
                <a:off x="597" y="2111"/>
                <a:ext cx="6" cy="30"/>
              </a:xfrm>
              <a:custGeom>
                <a:avLst/>
                <a:gdLst>
                  <a:gd name="T0" fmla="*/ 5 w 5"/>
                  <a:gd name="T1" fmla="*/ 25 h 25"/>
                  <a:gd name="T2" fmla="*/ 0 w 5"/>
                  <a:gd name="T3" fmla="*/ 0 h 25"/>
                  <a:gd name="T4" fmla="*/ 5 w 5"/>
                  <a:gd name="T5" fmla="*/ 25 h 25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25"/>
                  <a:gd name="T11" fmla="*/ 5 w 5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25">
                    <a:moveTo>
                      <a:pt x="5" y="25"/>
                    </a:moveTo>
                    <a:lnTo>
                      <a:pt x="0" y="0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4" name="Freeform 60"/>
              <p:cNvSpPr>
                <a:spLocks noChangeAspect="1"/>
              </p:cNvSpPr>
              <p:nvPr/>
            </p:nvSpPr>
            <p:spPr bwMode="auto">
              <a:xfrm>
                <a:off x="964" y="3461"/>
                <a:ext cx="26" cy="8"/>
              </a:xfrm>
              <a:custGeom>
                <a:avLst/>
                <a:gdLst>
                  <a:gd name="T0" fmla="*/ 23 w 23"/>
                  <a:gd name="T1" fmla="*/ 0 h 7"/>
                  <a:gd name="T2" fmla="*/ 0 w 23"/>
                  <a:gd name="T3" fmla="*/ 7 h 7"/>
                  <a:gd name="T4" fmla="*/ 23 w 23"/>
                  <a:gd name="T5" fmla="*/ 0 h 7"/>
                  <a:gd name="T6" fmla="*/ 0 60000 65536"/>
                  <a:gd name="T7" fmla="*/ 0 60000 65536"/>
                  <a:gd name="T8" fmla="*/ 0 60000 65536"/>
                  <a:gd name="T9" fmla="*/ 0 w 23"/>
                  <a:gd name="T10" fmla="*/ 0 h 7"/>
                  <a:gd name="T11" fmla="*/ 23 w 23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" h="7">
                    <a:moveTo>
                      <a:pt x="23" y="0"/>
                    </a:moveTo>
                    <a:lnTo>
                      <a:pt x="0" y="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5" name="Rectangle 61"/>
              <p:cNvSpPr>
                <a:spLocks noChangeAspect="1" noChangeArrowheads="1"/>
              </p:cNvSpPr>
              <p:nvPr/>
            </p:nvSpPr>
            <p:spPr bwMode="auto">
              <a:xfrm>
                <a:off x="657" y="1768"/>
                <a:ext cx="1495" cy="1621"/>
              </a:xfrm>
              <a:prstGeom prst="rect">
                <a:avLst/>
              </a:prstGeom>
              <a:noFill/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6" name="Rectangle 62"/>
              <p:cNvSpPr>
                <a:spLocks noChangeAspect="1" noChangeArrowheads="1"/>
              </p:cNvSpPr>
              <p:nvPr/>
            </p:nvSpPr>
            <p:spPr bwMode="auto">
              <a:xfrm>
                <a:off x="2425" y="2462"/>
                <a:ext cx="13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B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07" name="Rectangle 63"/>
              <p:cNvSpPr>
                <a:spLocks noChangeAspect="1" noChangeArrowheads="1"/>
              </p:cNvSpPr>
              <p:nvPr/>
            </p:nvSpPr>
            <p:spPr bwMode="auto">
              <a:xfrm>
                <a:off x="1796" y="1417"/>
                <a:ext cx="60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000">
                    <a:solidFill>
                      <a:srgbClr val="000000"/>
                    </a:solidFill>
                  </a:rPr>
                  <a:t> 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08" name="Rectangle 64"/>
              <p:cNvSpPr>
                <a:spLocks noChangeAspect="1" noChangeArrowheads="1"/>
              </p:cNvSpPr>
              <p:nvPr/>
            </p:nvSpPr>
            <p:spPr bwMode="auto">
              <a:xfrm>
                <a:off x="1358" y="3527"/>
                <a:ext cx="15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D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09" name="Rectangle 65"/>
              <p:cNvSpPr>
                <a:spLocks noChangeAspect="1" noChangeArrowheads="1"/>
              </p:cNvSpPr>
              <p:nvPr/>
            </p:nvSpPr>
            <p:spPr bwMode="auto">
              <a:xfrm>
                <a:off x="240" y="2834"/>
                <a:ext cx="15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A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10" name="Rectangle 66"/>
              <p:cNvSpPr>
                <a:spLocks noChangeAspect="1" noChangeArrowheads="1"/>
              </p:cNvSpPr>
              <p:nvPr/>
            </p:nvSpPr>
            <p:spPr bwMode="auto">
              <a:xfrm>
                <a:off x="1171" y="2242"/>
                <a:ext cx="227" cy="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1" name="Rectangle 67"/>
              <p:cNvSpPr>
                <a:spLocks noChangeAspect="1" noChangeArrowheads="1"/>
              </p:cNvSpPr>
              <p:nvPr/>
            </p:nvSpPr>
            <p:spPr bwMode="auto">
              <a:xfrm>
                <a:off x="1171" y="2257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12" name="Rectangle 68"/>
              <p:cNvSpPr>
                <a:spLocks noChangeAspect="1" noChangeArrowheads="1"/>
              </p:cNvSpPr>
              <p:nvPr/>
            </p:nvSpPr>
            <p:spPr bwMode="auto">
              <a:xfrm>
                <a:off x="1496" y="2242"/>
                <a:ext cx="228" cy="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3" name="Rectangle 69"/>
              <p:cNvSpPr>
                <a:spLocks noChangeAspect="1" noChangeArrowheads="1"/>
              </p:cNvSpPr>
              <p:nvPr/>
            </p:nvSpPr>
            <p:spPr bwMode="auto">
              <a:xfrm>
                <a:off x="1496" y="2257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14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1171" y="2651"/>
                <a:ext cx="227" cy="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5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1171" y="2665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16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1496" y="2651"/>
                <a:ext cx="228" cy="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7" name="Rectangle 73"/>
              <p:cNvSpPr>
                <a:spLocks noChangeAspect="1" noChangeArrowheads="1"/>
              </p:cNvSpPr>
              <p:nvPr/>
            </p:nvSpPr>
            <p:spPr bwMode="auto">
              <a:xfrm>
                <a:off x="1496" y="2665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18" name="Rectangle 74"/>
              <p:cNvSpPr>
                <a:spLocks noChangeAspect="1" noChangeArrowheads="1"/>
              </p:cNvSpPr>
              <p:nvPr/>
            </p:nvSpPr>
            <p:spPr bwMode="auto">
              <a:xfrm>
                <a:off x="1545" y="1834"/>
                <a:ext cx="227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9" name="Rectangle 75"/>
              <p:cNvSpPr>
                <a:spLocks noChangeAspect="1" noChangeArrowheads="1"/>
              </p:cNvSpPr>
              <p:nvPr/>
            </p:nvSpPr>
            <p:spPr bwMode="auto">
              <a:xfrm>
                <a:off x="1512" y="1849"/>
                <a:ext cx="104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1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520" name="Rectangle 76"/>
              <p:cNvSpPr>
                <a:spLocks noChangeAspect="1" noChangeArrowheads="1"/>
              </p:cNvSpPr>
              <p:nvPr/>
            </p:nvSpPr>
            <p:spPr bwMode="auto">
              <a:xfrm rot="-5400000">
                <a:off x="1186" y="1645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1" name="Rectangle 77"/>
              <p:cNvSpPr>
                <a:spLocks noChangeAspect="1" noChangeArrowheads="1"/>
              </p:cNvSpPr>
              <p:nvPr/>
            </p:nvSpPr>
            <p:spPr bwMode="auto">
              <a:xfrm rot="-5400000">
                <a:off x="1621" y="1244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2" name="Rectangle 78"/>
              <p:cNvSpPr>
                <a:spLocks noChangeAspect="1" noChangeArrowheads="1"/>
              </p:cNvSpPr>
              <p:nvPr/>
            </p:nvSpPr>
            <p:spPr bwMode="auto">
              <a:xfrm rot="-5400000">
                <a:off x="1621" y="2014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3" name="Rectangle 79"/>
              <p:cNvSpPr>
                <a:spLocks noChangeAspect="1" noChangeArrowheads="1"/>
              </p:cNvSpPr>
              <p:nvPr/>
            </p:nvSpPr>
            <p:spPr bwMode="auto">
              <a:xfrm>
                <a:off x="1379" y="1457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461" name="Freeform 84"/>
            <p:cNvSpPr>
              <a:spLocks noChangeAspect="1"/>
            </p:cNvSpPr>
            <p:nvPr/>
          </p:nvSpPr>
          <p:spPr bwMode="auto">
            <a:xfrm>
              <a:off x="2656" y="1943"/>
              <a:ext cx="3" cy="36"/>
            </a:xfrm>
            <a:custGeom>
              <a:avLst/>
              <a:gdLst>
                <a:gd name="T0" fmla="*/ 3 w 3"/>
                <a:gd name="T1" fmla="*/ 0 h 31"/>
                <a:gd name="T2" fmla="*/ 0 w 3"/>
                <a:gd name="T3" fmla="*/ 31 h 31"/>
                <a:gd name="T4" fmla="*/ 3 w 3"/>
                <a:gd name="T5" fmla="*/ 0 h 31"/>
                <a:gd name="T6" fmla="*/ 0 60000 65536"/>
                <a:gd name="T7" fmla="*/ 0 60000 65536"/>
                <a:gd name="T8" fmla="*/ 0 60000 65536"/>
                <a:gd name="T9" fmla="*/ 0 w 3"/>
                <a:gd name="T10" fmla="*/ 0 h 31"/>
                <a:gd name="T11" fmla="*/ 3 w 3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1">
                  <a:moveTo>
                    <a:pt x="3" y="0"/>
                  </a:moveTo>
                  <a:lnTo>
                    <a:pt x="0" y="3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2" name="Freeform 85"/>
            <p:cNvSpPr>
              <a:spLocks noChangeAspect="1"/>
            </p:cNvSpPr>
            <p:nvPr/>
          </p:nvSpPr>
          <p:spPr bwMode="auto">
            <a:xfrm>
              <a:off x="2183" y="1549"/>
              <a:ext cx="26" cy="7"/>
            </a:xfrm>
            <a:custGeom>
              <a:avLst/>
              <a:gdLst>
                <a:gd name="T0" fmla="*/ 0 w 23"/>
                <a:gd name="T1" fmla="*/ 6 h 6"/>
                <a:gd name="T2" fmla="*/ 23 w 23"/>
                <a:gd name="T3" fmla="*/ 0 h 6"/>
                <a:gd name="T4" fmla="*/ 0 w 23"/>
                <a:gd name="T5" fmla="*/ 6 h 6"/>
                <a:gd name="T6" fmla="*/ 0 60000 65536"/>
                <a:gd name="T7" fmla="*/ 0 60000 65536"/>
                <a:gd name="T8" fmla="*/ 0 60000 65536"/>
                <a:gd name="T9" fmla="*/ 0 w 23"/>
                <a:gd name="T10" fmla="*/ 0 h 6"/>
                <a:gd name="T11" fmla="*/ 23 w 23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6">
                  <a:moveTo>
                    <a:pt x="0" y="6"/>
                  </a:moveTo>
                  <a:lnTo>
                    <a:pt x="2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3" name="Freeform 86"/>
            <p:cNvSpPr>
              <a:spLocks noChangeAspect="1"/>
            </p:cNvSpPr>
            <p:nvPr/>
          </p:nvSpPr>
          <p:spPr bwMode="auto">
            <a:xfrm>
              <a:off x="872" y="2884"/>
              <a:ext cx="2" cy="29"/>
            </a:xfrm>
            <a:custGeom>
              <a:avLst/>
              <a:gdLst>
                <a:gd name="T0" fmla="*/ 0 w 2"/>
                <a:gd name="T1" fmla="*/ 25 h 25"/>
                <a:gd name="T2" fmla="*/ 2 w 2"/>
                <a:gd name="T3" fmla="*/ 0 h 25"/>
                <a:gd name="T4" fmla="*/ 0 w 2"/>
                <a:gd name="T5" fmla="*/ 25 h 25"/>
                <a:gd name="T6" fmla="*/ 0 60000 65536"/>
                <a:gd name="T7" fmla="*/ 0 60000 65536"/>
                <a:gd name="T8" fmla="*/ 0 60000 65536"/>
                <a:gd name="T9" fmla="*/ 0 w 2"/>
                <a:gd name="T10" fmla="*/ 0 h 25"/>
                <a:gd name="T11" fmla="*/ 2 w 2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5">
                  <a:moveTo>
                    <a:pt x="0" y="25"/>
                  </a:moveTo>
                  <a:lnTo>
                    <a:pt x="2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4" name="Rectangle 87"/>
            <p:cNvSpPr>
              <a:spLocks noChangeAspect="1" noChangeArrowheads="1"/>
            </p:cNvSpPr>
            <p:nvPr/>
          </p:nvSpPr>
          <p:spPr bwMode="auto">
            <a:xfrm>
              <a:off x="2694" y="2293"/>
              <a:ext cx="254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5" name="Rectangle 88"/>
            <p:cNvSpPr>
              <a:spLocks noChangeAspect="1" noChangeArrowheads="1"/>
            </p:cNvSpPr>
            <p:nvPr/>
          </p:nvSpPr>
          <p:spPr bwMode="auto">
            <a:xfrm>
              <a:off x="2090" y="1272"/>
              <a:ext cx="261" cy="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6" name="Rectangle 89"/>
            <p:cNvSpPr>
              <a:spLocks noChangeAspect="1" noChangeArrowheads="1"/>
            </p:cNvSpPr>
            <p:nvPr/>
          </p:nvSpPr>
          <p:spPr bwMode="auto">
            <a:xfrm>
              <a:off x="2090" y="1222"/>
              <a:ext cx="15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C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3467" name="Rectangle 90"/>
            <p:cNvSpPr>
              <a:spLocks noChangeAspect="1" noChangeArrowheads="1"/>
            </p:cNvSpPr>
            <p:nvPr/>
          </p:nvSpPr>
          <p:spPr bwMode="auto">
            <a:xfrm>
              <a:off x="1715" y="3359"/>
              <a:ext cx="264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8" name="Rectangle 92"/>
            <p:cNvSpPr>
              <a:spLocks noChangeAspect="1" noChangeArrowheads="1"/>
            </p:cNvSpPr>
            <p:nvPr/>
          </p:nvSpPr>
          <p:spPr bwMode="auto">
            <a:xfrm>
              <a:off x="839" y="2732"/>
              <a:ext cx="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000">
                  <a:solidFill>
                    <a:srgbClr val="000000"/>
                  </a:solidFill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3469" name="Rectangle 93"/>
            <p:cNvSpPr>
              <a:spLocks noChangeArrowheads="1"/>
            </p:cNvSpPr>
            <p:nvPr/>
          </p:nvSpPr>
          <p:spPr bwMode="auto">
            <a:xfrm flipH="1">
              <a:off x="612" y="1156"/>
              <a:ext cx="3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70" name="Line 99"/>
            <p:cNvSpPr>
              <a:spLocks noChangeShapeType="1"/>
            </p:cNvSpPr>
            <p:nvPr/>
          </p:nvSpPr>
          <p:spPr bwMode="auto">
            <a:xfrm>
              <a:off x="760" y="2231"/>
              <a:ext cx="658" cy="91"/>
            </a:xfrm>
            <a:prstGeom prst="line">
              <a:avLst/>
            </a:prstGeom>
            <a:noFill/>
            <a:ln w="38100">
              <a:solidFill>
                <a:srgbClr val="3366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71" name="AutoShape 100"/>
            <p:cNvSpPr>
              <a:spLocks noChangeArrowheads="1"/>
            </p:cNvSpPr>
            <p:nvPr/>
          </p:nvSpPr>
          <p:spPr bwMode="auto">
            <a:xfrm>
              <a:off x="1417" y="2087"/>
              <a:ext cx="632" cy="67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72" name="Oval 116"/>
            <p:cNvSpPr>
              <a:spLocks noChangeArrowheads="1"/>
            </p:cNvSpPr>
            <p:nvPr/>
          </p:nvSpPr>
          <p:spPr bwMode="auto">
            <a:xfrm>
              <a:off x="1197" y="1871"/>
              <a:ext cx="112" cy="10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73" name="Oval 117"/>
            <p:cNvSpPr>
              <a:spLocks noChangeArrowheads="1"/>
            </p:cNvSpPr>
            <p:nvPr/>
          </p:nvSpPr>
          <p:spPr bwMode="auto">
            <a:xfrm>
              <a:off x="1581" y="2103"/>
              <a:ext cx="112" cy="10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74" name="Line 174"/>
            <p:cNvSpPr>
              <a:spLocks noChangeShapeType="1"/>
            </p:cNvSpPr>
            <p:nvPr/>
          </p:nvSpPr>
          <p:spPr bwMode="auto">
            <a:xfrm flipH="1">
              <a:off x="2081" y="2673"/>
              <a:ext cx="966" cy="59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75" name="AutoShape 175"/>
            <p:cNvSpPr>
              <a:spLocks noChangeArrowheads="1"/>
            </p:cNvSpPr>
            <p:nvPr/>
          </p:nvSpPr>
          <p:spPr bwMode="auto">
            <a:xfrm>
              <a:off x="1453" y="2519"/>
              <a:ext cx="632" cy="67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660066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76" name="Line 182"/>
            <p:cNvSpPr>
              <a:spLocks noChangeShapeType="1"/>
            </p:cNvSpPr>
            <p:nvPr/>
          </p:nvSpPr>
          <p:spPr bwMode="auto">
            <a:xfrm flipV="1">
              <a:off x="660" y="3149"/>
              <a:ext cx="436" cy="82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77" name="AutoShape 183"/>
            <p:cNvSpPr>
              <a:spLocks noChangeArrowheads="1"/>
            </p:cNvSpPr>
            <p:nvPr/>
          </p:nvSpPr>
          <p:spPr bwMode="auto">
            <a:xfrm rot="-5400000">
              <a:off x="1661" y="2347"/>
              <a:ext cx="232" cy="139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78" name="Text Box 208"/>
            <p:cNvSpPr txBox="1">
              <a:spLocks noChangeArrowheads="1"/>
            </p:cNvSpPr>
            <p:nvPr/>
          </p:nvSpPr>
          <p:spPr bwMode="auto">
            <a:xfrm>
              <a:off x="744" y="1315"/>
              <a:ext cx="220" cy="308"/>
            </a:xfrm>
            <a:prstGeom prst="rect">
              <a:avLst/>
            </a:prstGeom>
            <a:solidFill>
              <a:srgbClr val="CC99FF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03479" name="Text Box 209"/>
            <p:cNvSpPr txBox="1">
              <a:spLocks noChangeArrowheads="1"/>
            </p:cNvSpPr>
            <p:nvPr/>
          </p:nvSpPr>
          <p:spPr bwMode="auto">
            <a:xfrm>
              <a:off x="600" y="2053"/>
              <a:ext cx="220" cy="308"/>
            </a:xfrm>
            <a:prstGeom prst="rect">
              <a:avLst/>
            </a:prstGeom>
            <a:solidFill>
              <a:srgbClr val="CC99FF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03480" name="Text Box 210"/>
            <p:cNvSpPr txBox="1">
              <a:spLocks noChangeArrowheads="1"/>
            </p:cNvSpPr>
            <p:nvPr/>
          </p:nvSpPr>
          <p:spPr bwMode="auto">
            <a:xfrm>
              <a:off x="3022" y="2550"/>
              <a:ext cx="220" cy="308"/>
            </a:xfrm>
            <a:prstGeom prst="rect">
              <a:avLst/>
            </a:prstGeom>
            <a:solidFill>
              <a:srgbClr val="FFFF00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3481" name="Text Box 211"/>
            <p:cNvSpPr txBox="1">
              <a:spLocks noChangeArrowheads="1"/>
            </p:cNvSpPr>
            <p:nvPr/>
          </p:nvSpPr>
          <p:spPr bwMode="auto">
            <a:xfrm>
              <a:off x="442" y="3069"/>
              <a:ext cx="220" cy="308"/>
            </a:xfrm>
            <a:prstGeom prst="rect">
              <a:avLst/>
            </a:prstGeom>
            <a:solidFill>
              <a:srgbClr val="FFFF00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03482" name="Text Box 214"/>
            <p:cNvSpPr txBox="1">
              <a:spLocks noChangeArrowheads="1"/>
            </p:cNvSpPr>
            <p:nvPr/>
          </p:nvSpPr>
          <p:spPr bwMode="auto">
            <a:xfrm>
              <a:off x="1878" y="940"/>
              <a:ext cx="220" cy="308"/>
            </a:xfrm>
            <a:prstGeom prst="rect">
              <a:avLst/>
            </a:prstGeom>
            <a:solidFill>
              <a:srgbClr val="FFFF00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03483" name="AutoShape 215"/>
            <p:cNvSpPr>
              <a:spLocks noChangeArrowheads="1"/>
            </p:cNvSpPr>
            <p:nvPr/>
          </p:nvSpPr>
          <p:spPr bwMode="auto">
            <a:xfrm>
              <a:off x="1846" y="1675"/>
              <a:ext cx="541" cy="27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03484" name="Text Box 216"/>
            <p:cNvSpPr txBox="1">
              <a:spLocks noChangeArrowheads="1"/>
            </p:cNvSpPr>
            <p:nvPr/>
          </p:nvSpPr>
          <p:spPr bwMode="auto">
            <a:xfrm>
              <a:off x="2550" y="1189"/>
              <a:ext cx="220" cy="308"/>
            </a:xfrm>
            <a:prstGeom prst="rect">
              <a:avLst/>
            </a:prstGeom>
            <a:solidFill>
              <a:srgbClr val="CCFFFF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03485" name="Line 217"/>
            <p:cNvSpPr>
              <a:spLocks noChangeShapeType="1"/>
            </p:cNvSpPr>
            <p:nvPr/>
          </p:nvSpPr>
          <p:spPr bwMode="auto">
            <a:xfrm flipH="1">
              <a:off x="2251" y="1363"/>
              <a:ext cx="300" cy="308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86" name="AutoShape 224"/>
            <p:cNvSpPr>
              <a:spLocks noChangeArrowheads="1"/>
            </p:cNvSpPr>
            <p:nvPr/>
          </p:nvSpPr>
          <p:spPr bwMode="auto">
            <a:xfrm rot="-5400000">
              <a:off x="1429" y="2128"/>
              <a:ext cx="1062" cy="249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folHlink"/>
              </a:solidFill>
              <a:prstDash val="sysDot"/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3487" name="Line 225"/>
            <p:cNvSpPr>
              <a:spLocks noChangeShapeType="1"/>
            </p:cNvSpPr>
            <p:nvPr/>
          </p:nvSpPr>
          <p:spPr bwMode="auto">
            <a:xfrm>
              <a:off x="1531" y="1328"/>
              <a:ext cx="290" cy="941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prstDash val="sysDot"/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3488" name="Text Box 226"/>
            <p:cNvSpPr txBox="1">
              <a:spLocks noChangeArrowheads="1"/>
            </p:cNvSpPr>
            <p:nvPr/>
          </p:nvSpPr>
          <p:spPr bwMode="auto">
            <a:xfrm>
              <a:off x="1406" y="1029"/>
              <a:ext cx="220" cy="308"/>
            </a:xfrm>
            <a:prstGeom prst="rect">
              <a:avLst/>
            </a:prstGeom>
            <a:solidFill>
              <a:srgbClr val="66FF33"/>
            </a:solidFill>
            <a:ln w="1651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>
                  <a:solidFill>
                    <a:schemeClr val="tx1"/>
                  </a:solidFill>
                </a:rPr>
                <a:t>7</a:t>
              </a:r>
            </a:p>
          </p:txBody>
        </p:sp>
      </p:grpSp>
      <p:sp>
        <p:nvSpPr>
          <p:cNvPr id="103436" name="Text Box 228"/>
          <p:cNvSpPr txBox="1">
            <a:spLocks noChangeArrowheads="1"/>
          </p:cNvSpPr>
          <p:nvPr/>
        </p:nvSpPr>
        <p:spPr bwMode="auto">
          <a:xfrm>
            <a:off x="4621213" y="1530350"/>
            <a:ext cx="247650" cy="396875"/>
          </a:xfrm>
          <a:prstGeom prst="rect">
            <a:avLst/>
          </a:prstGeom>
          <a:solidFill>
            <a:srgbClr val="CCFFFF"/>
          </a:solidFill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</a:rPr>
              <a:t>1 </a:t>
            </a:r>
          </a:p>
        </p:txBody>
      </p:sp>
      <p:sp>
        <p:nvSpPr>
          <p:cNvPr id="103437" name="Text Box 229"/>
          <p:cNvSpPr txBox="1">
            <a:spLocks noChangeArrowheads="1"/>
          </p:cNvSpPr>
          <p:nvPr/>
        </p:nvSpPr>
        <p:spPr bwMode="auto">
          <a:xfrm>
            <a:off x="4632325" y="1892300"/>
            <a:ext cx="439738" cy="396875"/>
          </a:xfrm>
          <a:prstGeom prst="rect">
            <a:avLst/>
          </a:prstGeom>
          <a:solidFill>
            <a:srgbClr val="FFFF00"/>
          </a:solidFill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</a:rPr>
              <a:t>3-4</a:t>
            </a:r>
          </a:p>
        </p:txBody>
      </p:sp>
      <p:sp>
        <p:nvSpPr>
          <p:cNvPr id="103438" name="Text Box 230"/>
          <p:cNvSpPr txBox="1">
            <a:spLocks noChangeArrowheads="1"/>
          </p:cNvSpPr>
          <p:nvPr/>
        </p:nvSpPr>
        <p:spPr bwMode="auto">
          <a:xfrm>
            <a:off x="4613275" y="2268538"/>
            <a:ext cx="522288" cy="396875"/>
          </a:xfrm>
          <a:prstGeom prst="rect">
            <a:avLst/>
          </a:prstGeom>
          <a:solidFill>
            <a:srgbClr val="CC99FF"/>
          </a:solidFill>
          <a:ln w="1651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</a:rPr>
              <a:t>5-6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041696BD-EA76-4217-ACC6-BC1552FACE24}" type="slidenum">
              <a:rPr lang="en-US"/>
              <a:pPr/>
              <a:t>95</a:t>
            </a:fld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36550" y="2114550"/>
            <a:ext cx="3359150" cy="3222625"/>
            <a:chOff x="244" y="1522"/>
            <a:chExt cx="2116" cy="2030"/>
          </a:xfrm>
        </p:grpSpPr>
        <p:grpSp>
          <p:nvGrpSpPr>
            <p:cNvPr id="104610" name="Group 3"/>
            <p:cNvGrpSpPr>
              <a:grpSpLocks/>
            </p:cNvGrpSpPr>
            <p:nvPr/>
          </p:nvGrpSpPr>
          <p:grpSpPr bwMode="auto">
            <a:xfrm>
              <a:off x="400" y="1632"/>
              <a:ext cx="1960" cy="1920"/>
              <a:chOff x="1248" y="1336"/>
              <a:chExt cx="3344" cy="2392"/>
            </a:xfrm>
          </p:grpSpPr>
          <p:grpSp>
            <p:nvGrpSpPr>
              <p:cNvPr id="104617" name="Group 4"/>
              <p:cNvGrpSpPr>
                <a:grpSpLocks/>
              </p:cNvGrpSpPr>
              <p:nvPr/>
            </p:nvGrpSpPr>
            <p:grpSpPr bwMode="auto">
              <a:xfrm>
                <a:off x="3632" y="1336"/>
                <a:ext cx="960" cy="672"/>
                <a:chOff x="3632" y="1336"/>
                <a:chExt cx="960" cy="672"/>
              </a:xfrm>
            </p:grpSpPr>
            <p:sp>
              <p:nvSpPr>
                <p:cNvPr id="104630" name="AutoShape 5"/>
                <p:cNvSpPr>
                  <a:spLocks noChangeArrowheads="1"/>
                </p:cNvSpPr>
                <p:nvPr/>
              </p:nvSpPr>
              <p:spPr bwMode="auto">
                <a:xfrm>
                  <a:off x="3664" y="1384"/>
                  <a:ext cx="792" cy="60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31" name="Rectangle 6"/>
                <p:cNvSpPr>
                  <a:spLocks noChangeArrowheads="1"/>
                </p:cNvSpPr>
                <p:nvPr/>
              </p:nvSpPr>
              <p:spPr bwMode="auto">
                <a:xfrm>
                  <a:off x="3632" y="1336"/>
                  <a:ext cx="960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32" name="Rectangle 7"/>
                <p:cNvSpPr>
                  <a:spLocks noChangeArrowheads="1"/>
                </p:cNvSpPr>
                <p:nvPr/>
              </p:nvSpPr>
              <p:spPr bwMode="auto">
                <a:xfrm>
                  <a:off x="4320" y="1456"/>
                  <a:ext cx="208" cy="5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4618" name="Group 8"/>
              <p:cNvGrpSpPr>
                <a:grpSpLocks/>
              </p:cNvGrpSpPr>
              <p:nvPr/>
            </p:nvGrpSpPr>
            <p:grpSpPr bwMode="auto">
              <a:xfrm flipH="1">
                <a:off x="1256" y="1336"/>
                <a:ext cx="1024" cy="672"/>
                <a:chOff x="3632" y="1336"/>
                <a:chExt cx="960" cy="672"/>
              </a:xfrm>
            </p:grpSpPr>
            <p:sp>
              <p:nvSpPr>
                <p:cNvPr id="104627" name="AutoShape 9"/>
                <p:cNvSpPr>
                  <a:spLocks noChangeArrowheads="1"/>
                </p:cNvSpPr>
                <p:nvPr/>
              </p:nvSpPr>
              <p:spPr bwMode="auto">
                <a:xfrm>
                  <a:off x="3664" y="1384"/>
                  <a:ext cx="792" cy="60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8" name="Rectangle 10"/>
                <p:cNvSpPr>
                  <a:spLocks noChangeArrowheads="1"/>
                </p:cNvSpPr>
                <p:nvPr/>
              </p:nvSpPr>
              <p:spPr bwMode="auto">
                <a:xfrm>
                  <a:off x="3632" y="1336"/>
                  <a:ext cx="960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9" name="Rectangle 11"/>
                <p:cNvSpPr>
                  <a:spLocks noChangeArrowheads="1"/>
                </p:cNvSpPr>
                <p:nvPr/>
              </p:nvSpPr>
              <p:spPr bwMode="auto">
                <a:xfrm>
                  <a:off x="4320" y="1456"/>
                  <a:ext cx="208" cy="5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4619" name="Group 12"/>
              <p:cNvGrpSpPr>
                <a:grpSpLocks/>
              </p:cNvGrpSpPr>
              <p:nvPr/>
            </p:nvGrpSpPr>
            <p:grpSpPr bwMode="auto">
              <a:xfrm flipH="1" flipV="1">
                <a:off x="1248" y="3056"/>
                <a:ext cx="1024" cy="672"/>
                <a:chOff x="3632" y="1336"/>
                <a:chExt cx="960" cy="672"/>
              </a:xfrm>
            </p:grpSpPr>
            <p:sp>
              <p:nvSpPr>
                <p:cNvPr id="104624" name="AutoShape 13"/>
                <p:cNvSpPr>
                  <a:spLocks noChangeArrowheads="1"/>
                </p:cNvSpPr>
                <p:nvPr/>
              </p:nvSpPr>
              <p:spPr bwMode="auto">
                <a:xfrm>
                  <a:off x="3664" y="1384"/>
                  <a:ext cx="792" cy="60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5" name="Rectangle 14"/>
                <p:cNvSpPr>
                  <a:spLocks noChangeArrowheads="1"/>
                </p:cNvSpPr>
                <p:nvPr/>
              </p:nvSpPr>
              <p:spPr bwMode="auto">
                <a:xfrm>
                  <a:off x="3632" y="1336"/>
                  <a:ext cx="960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6" name="Rectangle 15"/>
                <p:cNvSpPr>
                  <a:spLocks noChangeArrowheads="1"/>
                </p:cNvSpPr>
                <p:nvPr/>
              </p:nvSpPr>
              <p:spPr bwMode="auto">
                <a:xfrm>
                  <a:off x="4320" y="1456"/>
                  <a:ext cx="208" cy="5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4620" name="Group 16"/>
              <p:cNvGrpSpPr>
                <a:grpSpLocks/>
              </p:cNvGrpSpPr>
              <p:nvPr/>
            </p:nvGrpSpPr>
            <p:grpSpPr bwMode="auto">
              <a:xfrm flipV="1">
                <a:off x="3632" y="3048"/>
                <a:ext cx="960" cy="672"/>
                <a:chOff x="3632" y="1336"/>
                <a:chExt cx="960" cy="672"/>
              </a:xfrm>
            </p:grpSpPr>
            <p:sp>
              <p:nvSpPr>
                <p:cNvPr id="104621" name="AutoShape 17"/>
                <p:cNvSpPr>
                  <a:spLocks noChangeArrowheads="1"/>
                </p:cNvSpPr>
                <p:nvPr/>
              </p:nvSpPr>
              <p:spPr bwMode="auto">
                <a:xfrm>
                  <a:off x="3664" y="1384"/>
                  <a:ext cx="792" cy="60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2" name="Rectangle 18"/>
                <p:cNvSpPr>
                  <a:spLocks noChangeArrowheads="1"/>
                </p:cNvSpPr>
                <p:nvPr/>
              </p:nvSpPr>
              <p:spPr bwMode="auto">
                <a:xfrm>
                  <a:off x="3632" y="1336"/>
                  <a:ext cx="960" cy="14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23" name="Rectangle 19"/>
                <p:cNvSpPr>
                  <a:spLocks noChangeArrowheads="1"/>
                </p:cNvSpPr>
                <p:nvPr/>
              </p:nvSpPr>
              <p:spPr bwMode="auto">
                <a:xfrm>
                  <a:off x="4320" y="1456"/>
                  <a:ext cx="208" cy="5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4611" name="Group 20"/>
            <p:cNvGrpSpPr>
              <a:grpSpLocks/>
            </p:cNvGrpSpPr>
            <p:nvPr/>
          </p:nvGrpSpPr>
          <p:grpSpPr bwMode="auto">
            <a:xfrm>
              <a:off x="244" y="1522"/>
              <a:ext cx="339" cy="269"/>
              <a:chOff x="244" y="1522"/>
              <a:chExt cx="339" cy="269"/>
            </a:xfrm>
          </p:grpSpPr>
          <p:sp>
            <p:nvSpPr>
              <p:cNvPr id="104613" name="Line 21"/>
              <p:cNvSpPr>
                <a:spLocks noChangeShapeType="1"/>
              </p:cNvSpPr>
              <p:nvPr/>
            </p:nvSpPr>
            <p:spPr bwMode="auto">
              <a:xfrm>
                <a:off x="249" y="1531"/>
                <a:ext cx="137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14" name="Line 22"/>
              <p:cNvSpPr>
                <a:spLocks noChangeShapeType="1"/>
              </p:cNvSpPr>
              <p:nvPr/>
            </p:nvSpPr>
            <p:spPr bwMode="auto">
              <a:xfrm>
                <a:off x="426" y="1531"/>
                <a:ext cx="149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615" name="Rectangle 23"/>
              <p:cNvSpPr>
                <a:spLocks noChangeArrowheads="1"/>
              </p:cNvSpPr>
              <p:nvPr/>
            </p:nvSpPr>
            <p:spPr bwMode="auto">
              <a:xfrm>
                <a:off x="421" y="1522"/>
                <a:ext cx="162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rgbClr val="000000"/>
                    </a:solidFill>
                  </a:rPr>
                  <a:t>D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616" name="Rectangle 24"/>
              <p:cNvSpPr>
                <a:spLocks noChangeArrowheads="1"/>
              </p:cNvSpPr>
              <p:nvPr/>
            </p:nvSpPr>
            <p:spPr bwMode="auto">
              <a:xfrm>
                <a:off x="244" y="1522"/>
                <a:ext cx="149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rgbClr val="000000"/>
                    </a:solidFill>
                  </a:rPr>
                  <a:t>B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4612" name="Line 25"/>
            <p:cNvSpPr>
              <a:spLocks noChangeShapeType="1"/>
            </p:cNvSpPr>
            <p:nvPr/>
          </p:nvSpPr>
          <p:spPr bwMode="auto">
            <a:xfrm>
              <a:off x="605" y="1652"/>
              <a:ext cx="167" cy="2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2209800" y="2238375"/>
            <a:ext cx="1490663" cy="3968750"/>
            <a:chOff x="1424" y="1600"/>
            <a:chExt cx="939" cy="2500"/>
          </a:xfrm>
        </p:grpSpPr>
        <p:sp>
          <p:nvSpPr>
            <p:cNvPr id="104597" name="Rectangle 27"/>
            <p:cNvSpPr>
              <a:spLocks noChangeArrowheads="1"/>
            </p:cNvSpPr>
            <p:nvPr/>
          </p:nvSpPr>
          <p:spPr bwMode="auto">
            <a:xfrm flipV="1">
              <a:off x="1460" y="3505"/>
              <a:ext cx="710" cy="149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04598" name="Group 28"/>
            <p:cNvGrpSpPr>
              <a:grpSpLocks/>
            </p:cNvGrpSpPr>
            <p:nvPr/>
          </p:nvGrpSpPr>
          <p:grpSpPr bwMode="auto">
            <a:xfrm>
              <a:off x="1424" y="1600"/>
              <a:ext cx="939" cy="2500"/>
              <a:chOff x="1424" y="1608"/>
              <a:chExt cx="939" cy="2500"/>
            </a:xfrm>
          </p:grpSpPr>
          <p:grpSp>
            <p:nvGrpSpPr>
              <p:cNvPr id="104599" name="Group 29"/>
              <p:cNvGrpSpPr>
                <a:grpSpLocks/>
              </p:cNvGrpSpPr>
              <p:nvPr/>
            </p:nvGrpSpPr>
            <p:grpSpPr bwMode="auto">
              <a:xfrm flipV="1">
                <a:off x="1424" y="3016"/>
                <a:ext cx="696" cy="560"/>
                <a:chOff x="1432" y="1608"/>
                <a:chExt cx="696" cy="560"/>
              </a:xfrm>
            </p:grpSpPr>
            <p:sp>
              <p:nvSpPr>
                <p:cNvPr id="104608" name="AutoShape 30"/>
                <p:cNvSpPr>
                  <a:spLocks noChangeArrowheads="1"/>
                </p:cNvSpPr>
                <p:nvPr/>
              </p:nvSpPr>
              <p:spPr bwMode="auto">
                <a:xfrm>
                  <a:off x="1448" y="1648"/>
                  <a:ext cx="632" cy="52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09" name="Rectangle 31"/>
                <p:cNvSpPr>
                  <a:spLocks noChangeArrowheads="1"/>
                </p:cNvSpPr>
                <p:nvPr/>
              </p:nvSpPr>
              <p:spPr bwMode="auto">
                <a:xfrm>
                  <a:off x="1432" y="1608"/>
                  <a:ext cx="696" cy="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4600" name="Group 32"/>
              <p:cNvGrpSpPr>
                <a:grpSpLocks/>
              </p:cNvGrpSpPr>
              <p:nvPr/>
            </p:nvGrpSpPr>
            <p:grpSpPr bwMode="auto">
              <a:xfrm>
                <a:off x="2027" y="3839"/>
                <a:ext cx="336" cy="269"/>
                <a:chOff x="2283" y="1527"/>
                <a:chExt cx="336" cy="269"/>
              </a:xfrm>
            </p:grpSpPr>
            <p:sp>
              <p:nvSpPr>
                <p:cNvPr id="104605" name="Line 33"/>
                <p:cNvSpPr>
                  <a:spLocks noChangeShapeType="1"/>
                </p:cNvSpPr>
                <p:nvPr/>
              </p:nvSpPr>
              <p:spPr bwMode="auto">
                <a:xfrm>
                  <a:off x="2288" y="1536"/>
                  <a:ext cx="137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606" name="Rectangle 34"/>
                <p:cNvSpPr>
                  <a:spLocks noChangeArrowheads="1"/>
                </p:cNvSpPr>
                <p:nvPr/>
              </p:nvSpPr>
              <p:spPr bwMode="auto">
                <a:xfrm>
                  <a:off x="2457" y="1527"/>
                  <a:ext cx="16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C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607" name="Rectangle 35"/>
                <p:cNvSpPr>
                  <a:spLocks noChangeArrowheads="1"/>
                </p:cNvSpPr>
                <p:nvPr/>
              </p:nvSpPr>
              <p:spPr bwMode="auto">
                <a:xfrm>
                  <a:off x="2283" y="1527"/>
                  <a:ext cx="14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4601" name="Group 36"/>
              <p:cNvGrpSpPr>
                <a:grpSpLocks/>
              </p:cNvGrpSpPr>
              <p:nvPr/>
            </p:nvGrpSpPr>
            <p:grpSpPr bwMode="auto">
              <a:xfrm>
                <a:off x="1424" y="1608"/>
                <a:ext cx="696" cy="560"/>
                <a:chOff x="1432" y="1608"/>
                <a:chExt cx="696" cy="560"/>
              </a:xfrm>
            </p:grpSpPr>
            <p:sp>
              <p:nvSpPr>
                <p:cNvPr id="104603" name="AutoShape 37"/>
                <p:cNvSpPr>
                  <a:spLocks noChangeArrowheads="1"/>
                </p:cNvSpPr>
                <p:nvPr/>
              </p:nvSpPr>
              <p:spPr bwMode="auto">
                <a:xfrm>
                  <a:off x="1448" y="1648"/>
                  <a:ext cx="632" cy="52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lIns="0" rIns="0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604" name="Rectangle 38"/>
                <p:cNvSpPr>
                  <a:spLocks noChangeArrowheads="1"/>
                </p:cNvSpPr>
                <p:nvPr/>
              </p:nvSpPr>
              <p:spPr bwMode="auto">
                <a:xfrm>
                  <a:off x="1432" y="1608"/>
                  <a:ext cx="696" cy="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rIns="0" anchor="ctr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4602" name="Line 39"/>
              <p:cNvSpPr>
                <a:spLocks noChangeShapeType="1"/>
              </p:cNvSpPr>
              <p:nvPr/>
            </p:nvSpPr>
            <p:spPr bwMode="auto">
              <a:xfrm flipH="1" flipV="1">
                <a:off x="1734" y="3296"/>
                <a:ext cx="321" cy="51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4453" name="Group 40"/>
          <p:cNvGrpSpPr>
            <a:grpSpLocks/>
          </p:cNvGrpSpPr>
          <p:nvPr/>
        </p:nvGrpSpPr>
        <p:grpSpPr bwMode="auto">
          <a:xfrm>
            <a:off x="328613" y="1960563"/>
            <a:ext cx="3748087" cy="3746500"/>
            <a:chOff x="239" y="1409"/>
            <a:chExt cx="2361" cy="2360"/>
          </a:xfrm>
        </p:grpSpPr>
        <p:sp>
          <p:nvSpPr>
            <p:cNvPr id="104558" name="Rectangle 41"/>
            <p:cNvSpPr>
              <a:spLocks noChangeAspect="1" noChangeArrowheads="1"/>
            </p:cNvSpPr>
            <p:nvPr/>
          </p:nvSpPr>
          <p:spPr bwMode="auto">
            <a:xfrm>
              <a:off x="1770" y="1760"/>
              <a:ext cx="16" cy="192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4559" name="Group 42"/>
            <p:cNvGrpSpPr>
              <a:grpSpLocks/>
            </p:cNvGrpSpPr>
            <p:nvPr/>
          </p:nvGrpSpPr>
          <p:grpSpPr bwMode="auto">
            <a:xfrm>
              <a:off x="239" y="1409"/>
              <a:ext cx="2361" cy="2360"/>
              <a:chOff x="239" y="1417"/>
              <a:chExt cx="2361" cy="2360"/>
            </a:xfrm>
          </p:grpSpPr>
          <p:sp>
            <p:nvSpPr>
              <p:cNvPr id="104560" name="Rectangle 43"/>
              <p:cNvSpPr>
                <a:spLocks noChangeAspect="1" noChangeArrowheads="1"/>
              </p:cNvSpPr>
              <p:nvPr/>
            </p:nvSpPr>
            <p:spPr bwMode="auto">
              <a:xfrm>
                <a:off x="1023" y="1768"/>
                <a:ext cx="16" cy="1926"/>
              </a:xfrm>
              <a:prstGeom prst="rect">
                <a:avLst/>
              </a:prstGeom>
              <a:solidFill>
                <a:srgbClr val="000000"/>
              </a:solidFill>
              <a:ln w="317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4561" name="Group 44"/>
              <p:cNvGrpSpPr>
                <a:grpSpLocks/>
              </p:cNvGrpSpPr>
              <p:nvPr/>
            </p:nvGrpSpPr>
            <p:grpSpPr bwMode="auto">
              <a:xfrm>
                <a:off x="239" y="1417"/>
                <a:ext cx="2361" cy="2360"/>
                <a:chOff x="231" y="1417"/>
                <a:chExt cx="2361" cy="2360"/>
              </a:xfrm>
            </p:grpSpPr>
            <p:sp>
              <p:nvSpPr>
                <p:cNvPr id="104562" name="Oval 45"/>
                <p:cNvSpPr>
                  <a:spLocks noChangeArrowheads="1"/>
                </p:cNvSpPr>
                <p:nvPr/>
              </p:nvSpPr>
              <p:spPr bwMode="auto">
                <a:xfrm>
                  <a:off x="749" y="3072"/>
                  <a:ext cx="1329" cy="245"/>
                </a:xfrm>
                <a:prstGeom prst="ellipse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4563" name="Rectangle 46"/>
                <p:cNvSpPr>
                  <a:spLocks noChangeAspect="1" noChangeArrowheads="1"/>
                </p:cNvSpPr>
                <p:nvPr/>
              </p:nvSpPr>
              <p:spPr bwMode="auto">
                <a:xfrm>
                  <a:off x="1125" y="3052"/>
                  <a:ext cx="225" cy="3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64" name="Rectangle 47"/>
                <p:cNvSpPr>
                  <a:spLocks noChangeAspect="1" noChangeArrowheads="1"/>
                </p:cNvSpPr>
                <p:nvPr/>
              </p:nvSpPr>
              <p:spPr bwMode="auto">
                <a:xfrm>
                  <a:off x="1137" y="3066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65" name="Rectangle 48"/>
                <p:cNvSpPr>
                  <a:spLocks noChangeAspect="1" noChangeArrowheads="1"/>
                </p:cNvSpPr>
                <p:nvPr/>
              </p:nvSpPr>
              <p:spPr bwMode="auto">
                <a:xfrm>
                  <a:off x="1496" y="3052"/>
                  <a:ext cx="228" cy="3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66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1519" y="3066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67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799" y="1885"/>
                  <a:ext cx="224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68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776" y="1857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69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916" y="1834"/>
                  <a:ext cx="228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0" name="Rectangle 53"/>
                <p:cNvSpPr>
                  <a:spLocks noChangeAspect="1" noChangeArrowheads="1"/>
                </p:cNvSpPr>
                <p:nvPr/>
              </p:nvSpPr>
              <p:spPr bwMode="auto">
                <a:xfrm>
                  <a:off x="1894" y="1849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71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750" y="3104"/>
                  <a:ext cx="228" cy="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2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783" y="3073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73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1871" y="3104"/>
                  <a:ext cx="228" cy="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4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871" y="3073"/>
                  <a:ext cx="105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75" name="Freeform 58"/>
                <p:cNvSpPr>
                  <a:spLocks noChangeAspect="1"/>
                </p:cNvSpPr>
                <p:nvPr/>
              </p:nvSpPr>
              <p:spPr bwMode="auto">
                <a:xfrm>
                  <a:off x="2195" y="3023"/>
                  <a:ext cx="5" cy="29"/>
                </a:xfrm>
                <a:custGeom>
                  <a:avLst/>
                  <a:gdLst>
                    <a:gd name="T0" fmla="*/ 0 w 4"/>
                    <a:gd name="T1" fmla="*/ 0 h 25"/>
                    <a:gd name="T2" fmla="*/ 4 w 4"/>
                    <a:gd name="T3" fmla="*/ 25 h 25"/>
                    <a:gd name="T4" fmla="*/ 0 w 4"/>
                    <a:gd name="T5" fmla="*/ 0 h 25"/>
                    <a:gd name="T6" fmla="*/ 0 60000 65536"/>
                    <a:gd name="T7" fmla="*/ 0 60000 65536"/>
                    <a:gd name="T8" fmla="*/ 0 60000 65536"/>
                    <a:gd name="T9" fmla="*/ 0 w 4"/>
                    <a:gd name="T10" fmla="*/ 0 h 25"/>
                    <a:gd name="T11" fmla="*/ 4 w 4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" h="25">
                      <a:moveTo>
                        <a:pt x="0" y="0"/>
                      </a:moveTo>
                      <a:lnTo>
                        <a:pt x="4" y="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6" name="Freeform 59"/>
                <p:cNvSpPr>
                  <a:spLocks noChangeAspect="1"/>
                </p:cNvSpPr>
                <p:nvPr/>
              </p:nvSpPr>
              <p:spPr bwMode="auto">
                <a:xfrm>
                  <a:off x="597" y="2111"/>
                  <a:ext cx="6" cy="30"/>
                </a:xfrm>
                <a:custGeom>
                  <a:avLst/>
                  <a:gdLst>
                    <a:gd name="T0" fmla="*/ 5 w 5"/>
                    <a:gd name="T1" fmla="*/ 25 h 25"/>
                    <a:gd name="T2" fmla="*/ 0 w 5"/>
                    <a:gd name="T3" fmla="*/ 0 h 25"/>
                    <a:gd name="T4" fmla="*/ 5 w 5"/>
                    <a:gd name="T5" fmla="*/ 25 h 25"/>
                    <a:gd name="T6" fmla="*/ 0 60000 65536"/>
                    <a:gd name="T7" fmla="*/ 0 60000 65536"/>
                    <a:gd name="T8" fmla="*/ 0 60000 65536"/>
                    <a:gd name="T9" fmla="*/ 0 w 5"/>
                    <a:gd name="T10" fmla="*/ 0 h 25"/>
                    <a:gd name="T11" fmla="*/ 5 w 5"/>
                    <a:gd name="T12" fmla="*/ 25 h 2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" h="25">
                      <a:moveTo>
                        <a:pt x="5" y="25"/>
                      </a:moveTo>
                      <a:lnTo>
                        <a:pt x="0" y="0"/>
                      </a:lnTo>
                      <a:lnTo>
                        <a:pt x="5" y="2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7" name="Freeform 60"/>
                <p:cNvSpPr>
                  <a:spLocks noChangeAspect="1"/>
                </p:cNvSpPr>
                <p:nvPr/>
              </p:nvSpPr>
              <p:spPr bwMode="auto">
                <a:xfrm>
                  <a:off x="964" y="3461"/>
                  <a:ext cx="26" cy="8"/>
                </a:xfrm>
                <a:custGeom>
                  <a:avLst/>
                  <a:gdLst>
                    <a:gd name="T0" fmla="*/ 23 w 23"/>
                    <a:gd name="T1" fmla="*/ 0 h 7"/>
                    <a:gd name="T2" fmla="*/ 0 w 23"/>
                    <a:gd name="T3" fmla="*/ 7 h 7"/>
                    <a:gd name="T4" fmla="*/ 23 w 23"/>
                    <a:gd name="T5" fmla="*/ 0 h 7"/>
                    <a:gd name="T6" fmla="*/ 0 60000 65536"/>
                    <a:gd name="T7" fmla="*/ 0 60000 65536"/>
                    <a:gd name="T8" fmla="*/ 0 60000 65536"/>
                    <a:gd name="T9" fmla="*/ 0 w 23"/>
                    <a:gd name="T10" fmla="*/ 0 h 7"/>
                    <a:gd name="T11" fmla="*/ 23 w 23"/>
                    <a:gd name="T12" fmla="*/ 7 h 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" h="7">
                      <a:moveTo>
                        <a:pt x="23" y="0"/>
                      </a:moveTo>
                      <a:lnTo>
                        <a:pt x="0" y="7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8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657" y="1768"/>
                  <a:ext cx="1495" cy="1621"/>
                </a:xfrm>
                <a:prstGeom prst="rect">
                  <a:avLst/>
                </a:prstGeom>
                <a:noFill/>
                <a:ln w="381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79" name="Rectangle 62"/>
                <p:cNvSpPr>
                  <a:spLocks noChangeAspect="1" noChangeArrowheads="1"/>
                </p:cNvSpPr>
                <p:nvPr/>
              </p:nvSpPr>
              <p:spPr bwMode="auto">
                <a:xfrm>
                  <a:off x="2425" y="2462"/>
                  <a:ext cx="13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0" name="Rectangle 63"/>
                <p:cNvSpPr>
                  <a:spLocks noChangeAspect="1" noChangeArrowheads="1"/>
                </p:cNvSpPr>
                <p:nvPr/>
              </p:nvSpPr>
              <p:spPr bwMode="auto">
                <a:xfrm>
                  <a:off x="1796" y="1417"/>
                  <a:ext cx="60" cy="2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3000">
                      <a:solidFill>
                        <a:srgbClr val="000000"/>
                      </a:solidFill>
                    </a:rPr>
                    <a:t> 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1" name="Rectangle 64"/>
                <p:cNvSpPr>
                  <a:spLocks noChangeAspect="1" noChangeArrowheads="1"/>
                </p:cNvSpPr>
                <p:nvPr/>
              </p:nvSpPr>
              <p:spPr bwMode="auto">
                <a:xfrm>
                  <a:off x="1358" y="3527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2" name="Rectangl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240" y="2834"/>
                  <a:ext cx="150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A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3" name="Rectangle 66"/>
                <p:cNvSpPr>
                  <a:spLocks noChangeAspect="1" noChangeArrowheads="1"/>
                </p:cNvSpPr>
                <p:nvPr/>
              </p:nvSpPr>
              <p:spPr bwMode="auto">
                <a:xfrm>
                  <a:off x="1171" y="2242"/>
                  <a:ext cx="227" cy="3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84" name="Rectangl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1171" y="2257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5" name="Rectangl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1496" y="2242"/>
                  <a:ext cx="228" cy="3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86" name="Rectangle 69"/>
                <p:cNvSpPr>
                  <a:spLocks noChangeAspect="1" noChangeArrowheads="1"/>
                </p:cNvSpPr>
                <p:nvPr/>
              </p:nvSpPr>
              <p:spPr bwMode="auto">
                <a:xfrm>
                  <a:off x="1496" y="2257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7" name="Rectangle 70"/>
                <p:cNvSpPr>
                  <a:spLocks noChangeAspect="1" noChangeArrowheads="1"/>
                </p:cNvSpPr>
                <p:nvPr/>
              </p:nvSpPr>
              <p:spPr bwMode="auto">
                <a:xfrm>
                  <a:off x="1171" y="2651"/>
                  <a:ext cx="227" cy="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88" name="Rectangle 71"/>
                <p:cNvSpPr>
                  <a:spLocks noChangeAspect="1" noChangeArrowheads="1"/>
                </p:cNvSpPr>
                <p:nvPr/>
              </p:nvSpPr>
              <p:spPr bwMode="auto">
                <a:xfrm>
                  <a:off x="1171" y="2665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89" name="Rectangle 72"/>
                <p:cNvSpPr>
                  <a:spLocks noChangeAspect="1" noChangeArrowheads="1"/>
                </p:cNvSpPr>
                <p:nvPr/>
              </p:nvSpPr>
              <p:spPr bwMode="auto">
                <a:xfrm>
                  <a:off x="1496" y="2651"/>
                  <a:ext cx="228" cy="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90" name="Rectangle 73"/>
                <p:cNvSpPr>
                  <a:spLocks noChangeAspect="1" noChangeArrowheads="1"/>
                </p:cNvSpPr>
                <p:nvPr/>
              </p:nvSpPr>
              <p:spPr bwMode="auto">
                <a:xfrm>
                  <a:off x="1496" y="2665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91" name="Rectangle 74"/>
                <p:cNvSpPr>
                  <a:spLocks noChangeAspect="1" noChangeArrowheads="1"/>
                </p:cNvSpPr>
                <p:nvPr/>
              </p:nvSpPr>
              <p:spPr bwMode="auto">
                <a:xfrm>
                  <a:off x="1545" y="1834"/>
                  <a:ext cx="227" cy="3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92" name="Rectangle 75"/>
                <p:cNvSpPr>
                  <a:spLocks noChangeAspect="1" noChangeArrowheads="1"/>
                </p:cNvSpPr>
                <p:nvPr/>
              </p:nvSpPr>
              <p:spPr bwMode="auto">
                <a:xfrm>
                  <a:off x="1512" y="1849"/>
                  <a:ext cx="104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1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93" name="Rectangle 76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186" y="1645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94" name="Rectangle 77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621" y="1244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95" name="Rectangle 78"/>
                <p:cNvSpPr>
                  <a:spLocks noChangeAspect="1" noChangeArrowheads="1"/>
                </p:cNvSpPr>
                <p:nvPr/>
              </p:nvSpPr>
              <p:spPr bwMode="auto">
                <a:xfrm rot="-5400000">
                  <a:off x="1621" y="2014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96" name="Rectangle 79"/>
                <p:cNvSpPr>
                  <a:spLocks noChangeAspect="1" noChangeArrowheads="1"/>
                </p:cNvSpPr>
                <p:nvPr/>
              </p:nvSpPr>
              <p:spPr bwMode="auto">
                <a:xfrm>
                  <a:off x="1379" y="1457"/>
                  <a:ext cx="16" cy="1926"/>
                </a:xfrm>
                <a:prstGeom prst="rect">
                  <a:avLst/>
                </a:prstGeom>
                <a:solidFill>
                  <a:srgbClr val="00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04454" name="Rectangle 80"/>
          <p:cNvSpPr>
            <a:spLocks noGrp="1" noChangeArrowheads="1"/>
          </p:cNvSpPr>
          <p:nvPr>
            <p:ph type="title"/>
          </p:nvPr>
        </p:nvSpPr>
        <p:spPr>
          <a:xfrm>
            <a:off x="600075" y="508000"/>
            <a:ext cx="7772400" cy="593725"/>
          </a:xfrm>
        </p:spPr>
        <p:txBody>
          <a:bodyPr/>
          <a:lstStyle/>
          <a:p>
            <a:r>
              <a:rPr lang="en-US" b="0" smtClean="0"/>
              <a:t>Example:  Find all Prime Implicants</a:t>
            </a:r>
          </a:p>
        </p:txBody>
      </p:sp>
      <p:sp>
        <p:nvSpPr>
          <p:cNvPr id="104455" name="Rectangle 82"/>
          <p:cNvSpPr>
            <a:spLocks noChangeArrowheads="1"/>
          </p:cNvSpPr>
          <p:nvPr/>
        </p:nvSpPr>
        <p:spPr bwMode="auto">
          <a:xfrm>
            <a:off x="4429125" y="1500188"/>
            <a:ext cx="43735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100" b="0">
                <a:solidFill>
                  <a:schemeClr val="tx1"/>
                </a:solidFill>
              </a:rPr>
              <a:t> </a:t>
            </a: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104456" name="Rectangle 83"/>
          <p:cNvSpPr>
            <a:spLocks noChangeArrowheads="1"/>
          </p:cNvSpPr>
          <p:nvPr/>
        </p:nvSpPr>
        <p:spPr bwMode="auto">
          <a:xfrm>
            <a:off x="5130800" y="5959475"/>
            <a:ext cx="44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400" b="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4457" name="Freeform 84"/>
          <p:cNvSpPr>
            <a:spLocks noChangeAspect="1"/>
          </p:cNvSpPr>
          <p:nvPr/>
        </p:nvSpPr>
        <p:spPr bwMode="auto">
          <a:xfrm>
            <a:off x="3598863" y="3025775"/>
            <a:ext cx="4762" cy="57150"/>
          </a:xfrm>
          <a:custGeom>
            <a:avLst/>
            <a:gdLst>
              <a:gd name="T0" fmla="*/ 3 w 3"/>
              <a:gd name="T1" fmla="*/ 0 h 31"/>
              <a:gd name="T2" fmla="*/ 0 w 3"/>
              <a:gd name="T3" fmla="*/ 31 h 31"/>
              <a:gd name="T4" fmla="*/ 3 w 3"/>
              <a:gd name="T5" fmla="*/ 0 h 31"/>
              <a:gd name="T6" fmla="*/ 0 60000 65536"/>
              <a:gd name="T7" fmla="*/ 0 60000 65536"/>
              <a:gd name="T8" fmla="*/ 0 60000 65536"/>
              <a:gd name="T9" fmla="*/ 0 w 3"/>
              <a:gd name="T10" fmla="*/ 0 h 31"/>
              <a:gd name="T11" fmla="*/ 3 w 3"/>
              <a:gd name="T12" fmla="*/ 31 h 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31">
                <a:moveTo>
                  <a:pt x="3" y="0"/>
                </a:moveTo>
                <a:lnTo>
                  <a:pt x="0" y="31"/>
                </a:lnTo>
                <a:lnTo>
                  <a:pt x="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8" name="Freeform 85"/>
          <p:cNvSpPr>
            <a:spLocks noChangeAspect="1"/>
          </p:cNvSpPr>
          <p:nvPr/>
        </p:nvSpPr>
        <p:spPr bwMode="auto">
          <a:xfrm>
            <a:off x="2847975" y="2400300"/>
            <a:ext cx="41275" cy="11113"/>
          </a:xfrm>
          <a:custGeom>
            <a:avLst/>
            <a:gdLst>
              <a:gd name="T0" fmla="*/ 0 w 23"/>
              <a:gd name="T1" fmla="*/ 6 h 6"/>
              <a:gd name="T2" fmla="*/ 23 w 23"/>
              <a:gd name="T3" fmla="*/ 0 h 6"/>
              <a:gd name="T4" fmla="*/ 0 w 23"/>
              <a:gd name="T5" fmla="*/ 6 h 6"/>
              <a:gd name="T6" fmla="*/ 0 60000 65536"/>
              <a:gd name="T7" fmla="*/ 0 60000 65536"/>
              <a:gd name="T8" fmla="*/ 0 60000 65536"/>
              <a:gd name="T9" fmla="*/ 0 w 23"/>
              <a:gd name="T10" fmla="*/ 0 h 6"/>
              <a:gd name="T11" fmla="*/ 23 w 23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3" h="6">
                <a:moveTo>
                  <a:pt x="0" y="6"/>
                </a:moveTo>
                <a:lnTo>
                  <a:pt x="23" y="0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59" name="Freeform 86"/>
          <p:cNvSpPr>
            <a:spLocks noChangeAspect="1"/>
          </p:cNvSpPr>
          <p:nvPr/>
        </p:nvSpPr>
        <p:spPr bwMode="auto">
          <a:xfrm>
            <a:off x="766763" y="4519613"/>
            <a:ext cx="3175" cy="46037"/>
          </a:xfrm>
          <a:custGeom>
            <a:avLst/>
            <a:gdLst>
              <a:gd name="T0" fmla="*/ 0 w 2"/>
              <a:gd name="T1" fmla="*/ 25 h 25"/>
              <a:gd name="T2" fmla="*/ 2 w 2"/>
              <a:gd name="T3" fmla="*/ 0 h 25"/>
              <a:gd name="T4" fmla="*/ 0 w 2"/>
              <a:gd name="T5" fmla="*/ 25 h 25"/>
              <a:gd name="T6" fmla="*/ 0 60000 65536"/>
              <a:gd name="T7" fmla="*/ 0 60000 65536"/>
              <a:gd name="T8" fmla="*/ 0 60000 65536"/>
              <a:gd name="T9" fmla="*/ 0 w 2"/>
              <a:gd name="T10" fmla="*/ 0 h 25"/>
              <a:gd name="T11" fmla="*/ 2 w 2"/>
              <a:gd name="T12" fmla="*/ 25 h 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5">
                <a:moveTo>
                  <a:pt x="0" y="25"/>
                </a:moveTo>
                <a:lnTo>
                  <a:pt x="2" y="0"/>
                </a:lnTo>
                <a:lnTo>
                  <a:pt x="0" y="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0" name="Rectangle 87"/>
          <p:cNvSpPr>
            <a:spLocks noChangeAspect="1" noChangeArrowheads="1"/>
          </p:cNvSpPr>
          <p:nvPr/>
        </p:nvSpPr>
        <p:spPr bwMode="auto">
          <a:xfrm>
            <a:off x="3659188" y="3581400"/>
            <a:ext cx="403225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1" name="Rectangle 88"/>
          <p:cNvSpPr>
            <a:spLocks noChangeAspect="1" noChangeArrowheads="1"/>
          </p:cNvSpPr>
          <p:nvPr/>
        </p:nvSpPr>
        <p:spPr bwMode="auto">
          <a:xfrm>
            <a:off x="2700338" y="1960563"/>
            <a:ext cx="4143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2" name="Rectangle 89"/>
          <p:cNvSpPr>
            <a:spLocks noChangeAspect="1" noChangeArrowheads="1"/>
          </p:cNvSpPr>
          <p:nvPr/>
        </p:nvSpPr>
        <p:spPr bwMode="auto">
          <a:xfrm>
            <a:off x="2700338" y="1881188"/>
            <a:ext cx="238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>
                <a:solidFill>
                  <a:srgbClr val="000000"/>
                </a:solidFill>
              </a:rPr>
              <a:t>C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4463" name="Rectangle 90"/>
          <p:cNvSpPr>
            <a:spLocks noChangeAspect="1" noChangeArrowheads="1"/>
          </p:cNvSpPr>
          <p:nvPr/>
        </p:nvSpPr>
        <p:spPr bwMode="auto">
          <a:xfrm>
            <a:off x="2105025" y="5273675"/>
            <a:ext cx="4191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4" name="Rectangle 91"/>
          <p:cNvSpPr>
            <a:spLocks noChangeAspect="1" noChangeArrowheads="1"/>
          </p:cNvSpPr>
          <p:nvPr/>
        </p:nvSpPr>
        <p:spPr bwMode="auto">
          <a:xfrm>
            <a:off x="622300" y="4300538"/>
            <a:ext cx="3984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465" name="Rectangle 92"/>
          <p:cNvSpPr>
            <a:spLocks noChangeAspect="1" noChangeArrowheads="1"/>
          </p:cNvSpPr>
          <p:nvPr/>
        </p:nvSpPr>
        <p:spPr bwMode="auto">
          <a:xfrm>
            <a:off x="714375" y="4278313"/>
            <a:ext cx="9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00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4466" name="Rectangle 93"/>
          <p:cNvSpPr>
            <a:spLocks noChangeArrowheads="1"/>
          </p:cNvSpPr>
          <p:nvPr/>
        </p:nvSpPr>
        <p:spPr bwMode="auto">
          <a:xfrm flipH="1">
            <a:off x="2206625" y="1533525"/>
            <a:ext cx="577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7" name="Group 94"/>
          <p:cNvGrpSpPr>
            <a:grpSpLocks/>
          </p:cNvGrpSpPr>
          <p:nvPr/>
        </p:nvGrpSpPr>
        <p:grpSpPr bwMode="auto">
          <a:xfrm>
            <a:off x="0" y="3235325"/>
            <a:ext cx="2635250" cy="1085850"/>
            <a:chOff x="68" y="2228"/>
            <a:chExt cx="1660" cy="684"/>
          </a:xfrm>
        </p:grpSpPr>
        <p:grpSp>
          <p:nvGrpSpPr>
            <p:cNvPr id="104552" name="Group 95"/>
            <p:cNvGrpSpPr>
              <a:grpSpLocks/>
            </p:cNvGrpSpPr>
            <p:nvPr/>
          </p:nvGrpSpPr>
          <p:grpSpPr bwMode="auto">
            <a:xfrm>
              <a:off x="68" y="2228"/>
              <a:ext cx="353" cy="302"/>
              <a:chOff x="68" y="2228"/>
              <a:chExt cx="353" cy="302"/>
            </a:xfrm>
          </p:grpSpPr>
          <p:sp>
            <p:nvSpPr>
              <p:cNvPr id="104555" name="Rectangle 96"/>
              <p:cNvSpPr>
                <a:spLocks noChangeArrowheads="1"/>
              </p:cNvSpPr>
              <p:nvPr/>
            </p:nvSpPr>
            <p:spPr bwMode="auto">
              <a:xfrm flipH="1">
                <a:off x="68" y="2241"/>
                <a:ext cx="353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56" name="Rectangle 97"/>
              <p:cNvSpPr>
                <a:spLocks noChangeArrowheads="1"/>
              </p:cNvSpPr>
              <p:nvPr/>
            </p:nvSpPr>
            <p:spPr bwMode="auto">
              <a:xfrm flipH="1">
                <a:off x="133" y="2254"/>
                <a:ext cx="28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>
                    <a:solidFill>
                      <a:srgbClr val="000000"/>
                    </a:solidFill>
                  </a:rPr>
                  <a:t>BD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557" name="Rectangle 98"/>
              <p:cNvSpPr>
                <a:spLocks noChangeArrowheads="1"/>
              </p:cNvSpPr>
              <p:nvPr/>
            </p:nvSpPr>
            <p:spPr bwMode="auto">
              <a:xfrm flipH="1">
                <a:off x="249" y="2228"/>
                <a:ext cx="6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3000" b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4553" name="Line 99"/>
            <p:cNvSpPr>
              <a:spLocks noChangeShapeType="1"/>
            </p:cNvSpPr>
            <p:nvPr/>
          </p:nvSpPr>
          <p:spPr bwMode="auto">
            <a:xfrm>
              <a:off x="461" y="2391"/>
              <a:ext cx="811" cy="12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4554" name="AutoShape 100"/>
            <p:cNvSpPr>
              <a:spLocks noChangeArrowheads="1"/>
            </p:cNvSpPr>
            <p:nvPr/>
          </p:nvSpPr>
          <p:spPr bwMode="auto">
            <a:xfrm>
              <a:off x="1096" y="2240"/>
              <a:ext cx="632" cy="67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9" name="Group 101"/>
          <p:cNvGrpSpPr>
            <a:grpSpLocks/>
          </p:cNvGrpSpPr>
          <p:nvPr/>
        </p:nvGrpSpPr>
        <p:grpSpPr bwMode="auto">
          <a:xfrm>
            <a:off x="2298700" y="1512888"/>
            <a:ext cx="501650" cy="3443287"/>
            <a:chOff x="1480" y="1143"/>
            <a:chExt cx="316" cy="2169"/>
          </a:xfrm>
        </p:grpSpPr>
        <p:sp>
          <p:nvSpPr>
            <p:cNvPr id="104548" name="Line 102"/>
            <p:cNvSpPr>
              <a:spLocks noChangeShapeType="1"/>
            </p:cNvSpPr>
            <p:nvPr/>
          </p:nvSpPr>
          <p:spPr bwMode="auto">
            <a:xfrm flipH="1">
              <a:off x="1604" y="1392"/>
              <a:ext cx="30" cy="60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4549" name="Rectangle 103"/>
            <p:cNvSpPr>
              <a:spLocks noChangeArrowheads="1"/>
            </p:cNvSpPr>
            <p:nvPr/>
          </p:nvSpPr>
          <p:spPr bwMode="auto">
            <a:xfrm flipH="1">
              <a:off x="1496" y="1168"/>
              <a:ext cx="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CD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50" name="Rectangle 104"/>
            <p:cNvSpPr>
              <a:spLocks noChangeArrowheads="1"/>
            </p:cNvSpPr>
            <p:nvPr/>
          </p:nvSpPr>
          <p:spPr bwMode="auto">
            <a:xfrm flipH="1">
              <a:off x="1617" y="1143"/>
              <a:ext cx="6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000" b="0">
                  <a:solidFill>
                    <a:srgbClr val="000000"/>
                  </a:solidFill>
                  <a:latin typeface="Helvetica" pitchFamily="34" charset="0"/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51" name="AutoShape 105"/>
            <p:cNvSpPr>
              <a:spLocks noChangeArrowheads="1"/>
            </p:cNvSpPr>
            <p:nvPr/>
          </p:nvSpPr>
          <p:spPr bwMode="auto">
            <a:xfrm>
              <a:off x="1480" y="1848"/>
              <a:ext cx="232" cy="1464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20" name="Group 106"/>
          <p:cNvGrpSpPr>
            <a:grpSpLocks/>
          </p:cNvGrpSpPr>
          <p:nvPr/>
        </p:nvGrpSpPr>
        <p:grpSpPr bwMode="auto">
          <a:xfrm>
            <a:off x="1981200" y="3235325"/>
            <a:ext cx="5130800" cy="1085850"/>
            <a:chOff x="1280" y="2228"/>
            <a:chExt cx="3232" cy="684"/>
          </a:xfrm>
        </p:grpSpPr>
        <p:grpSp>
          <p:nvGrpSpPr>
            <p:cNvPr id="104540" name="Group 107"/>
            <p:cNvGrpSpPr>
              <a:grpSpLocks/>
            </p:cNvGrpSpPr>
            <p:nvPr/>
          </p:nvGrpSpPr>
          <p:grpSpPr bwMode="auto">
            <a:xfrm>
              <a:off x="2852" y="2228"/>
              <a:ext cx="1660" cy="684"/>
              <a:chOff x="2852" y="2228"/>
              <a:chExt cx="1660" cy="684"/>
            </a:xfrm>
          </p:grpSpPr>
          <p:grpSp>
            <p:nvGrpSpPr>
              <p:cNvPr id="104542" name="Group 108"/>
              <p:cNvGrpSpPr>
                <a:grpSpLocks/>
              </p:cNvGrpSpPr>
              <p:nvPr/>
            </p:nvGrpSpPr>
            <p:grpSpPr bwMode="auto">
              <a:xfrm>
                <a:off x="2852" y="2228"/>
                <a:ext cx="353" cy="302"/>
                <a:chOff x="68" y="2228"/>
                <a:chExt cx="353" cy="302"/>
              </a:xfrm>
            </p:grpSpPr>
            <p:sp>
              <p:nvSpPr>
                <p:cNvPr id="104545" name="Rectangle 109"/>
                <p:cNvSpPr>
                  <a:spLocks noChangeArrowheads="1"/>
                </p:cNvSpPr>
                <p:nvPr/>
              </p:nvSpPr>
              <p:spPr bwMode="auto">
                <a:xfrm flipH="1">
                  <a:off x="68" y="2241"/>
                  <a:ext cx="353" cy="2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46" name="Rectangle 110"/>
                <p:cNvSpPr>
                  <a:spLocks noChangeArrowheads="1"/>
                </p:cNvSpPr>
                <p:nvPr/>
              </p:nvSpPr>
              <p:spPr bwMode="auto">
                <a:xfrm flipH="1">
                  <a:off x="133" y="2254"/>
                  <a:ext cx="28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>
                      <a:solidFill>
                        <a:srgbClr val="000000"/>
                      </a:solidFill>
                    </a:rPr>
                    <a:t>BD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47" name="Rectangle 111"/>
                <p:cNvSpPr>
                  <a:spLocks noChangeArrowheads="1"/>
                </p:cNvSpPr>
                <p:nvPr/>
              </p:nvSpPr>
              <p:spPr bwMode="auto">
                <a:xfrm flipH="1">
                  <a:off x="249" y="2228"/>
                  <a:ext cx="66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3000" b="0">
                      <a:solidFill>
                        <a:srgbClr val="000000"/>
                      </a:solidFill>
                      <a:latin typeface="Helvetica" pitchFamily="34" charset="0"/>
                    </a:rPr>
                    <a:t> 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4543" name="Line 112"/>
              <p:cNvSpPr>
                <a:spLocks noChangeShapeType="1"/>
              </p:cNvSpPr>
              <p:nvPr/>
            </p:nvSpPr>
            <p:spPr bwMode="auto">
              <a:xfrm>
                <a:off x="3245" y="2391"/>
                <a:ext cx="811" cy="12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04544" name="AutoShape 113"/>
              <p:cNvSpPr>
                <a:spLocks noChangeArrowheads="1"/>
              </p:cNvSpPr>
              <p:nvPr/>
            </p:nvSpPr>
            <p:spPr bwMode="auto">
              <a:xfrm>
                <a:off x="3880" y="2240"/>
                <a:ext cx="632" cy="672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lIns="0" rIns="0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4541" name="Line 114"/>
            <p:cNvSpPr>
              <a:spLocks noChangeShapeType="1"/>
            </p:cNvSpPr>
            <p:nvPr/>
          </p:nvSpPr>
          <p:spPr bwMode="auto">
            <a:xfrm>
              <a:off x="1280" y="2304"/>
              <a:ext cx="1600" cy="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23" name="Group 115"/>
          <p:cNvGrpSpPr>
            <a:grpSpLocks/>
          </p:cNvGrpSpPr>
          <p:nvPr/>
        </p:nvGrpSpPr>
        <p:grpSpPr bwMode="auto">
          <a:xfrm>
            <a:off x="1282700" y="2911475"/>
            <a:ext cx="7272338" cy="3192463"/>
            <a:chOff x="848" y="2032"/>
            <a:chExt cx="4581" cy="2011"/>
          </a:xfrm>
        </p:grpSpPr>
        <p:sp>
          <p:nvSpPr>
            <p:cNvPr id="104535" name="Oval 116"/>
            <p:cNvSpPr>
              <a:spLocks noChangeArrowheads="1"/>
            </p:cNvSpPr>
            <p:nvPr/>
          </p:nvSpPr>
          <p:spPr bwMode="auto">
            <a:xfrm>
              <a:off x="848" y="2032"/>
              <a:ext cx="112" cy="10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04536" name="Oval 117"/>
            <p:cNvSpPr>
              <a:spLocks noChangeArrowheads="1"/>
            </p:cNvSpPr>
            <p:nvPr/>
          </p:nvSpPr>
          <p:spPr bwMode="auto">
            <a:xfrm>
              <a:off x="1232" y="2264"/>
              <a:ext cx="112" cy="10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04537" name="Group 118"/>
            <p:cNvGrpSpPr>
              <a:grpSpLocks/>
            </p:cNvGrpSpPr>
            <p:nvPr/>
          </p:nvGrpSpPr>
          <p:grpSpPr bwMode="auto">
            <a:xfrm>
              <a:off x="2268" y="3793"/>
              <a:ext cx="3161" cy="250"/>
              <a:chOff x="2268" y="3793"/>
              <a:chExt cx="3161" cy="250"/>
            </a:xfrm>
          </p:grpSpPr>
          <p:sp>
            <p:nvSpPr>
              <p:cNvPr id="104538" name="Text Box 119"/>
              <p:cNvSpPr txBox="1">
                <a:spLocks noChangeArrowheads="1"/>
              </p:cNvSpPr>
              <p:nvPr/>
            </p:nvSpPr>
            <p:spPr bwMode="auto">
              <a:xfrm>
                <a:off x="2268" y="3793"/>
                <a:ext cx="316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rIns="0" anchorCtr="1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rgbClr val="009999"/>
                  </a:buClr>
                  <a:buFontTx/>
                  <a:buNone/>
                </a:pPr>
                <a:r>
                  <a:rPr lang="en-US" sz="2000" b="0">
                    <a:solidFill>
                      <a:schemeClr val="tx1"/>
                    </a:solidFill>
                  </a:rPr>
                  <a:t>        Minterms covered by single prime implicant</a:t>
                </a:r>
              </a:p>
            </p:txBody>
          </p:sp>
          <p:sp>
            <p:nvSpPr>
              <p:cNvPr id="104539" name="Oval 120"/>
              <p:cNvSpPr>
                <a:spLocks noChangeArrowheads="1"/>
              </p:cNvSpPr>
              <p:nvPr/>
            </p:nvSpPr>
            <p:spPr bwMode="auto">
              <a:xfrm>
                <a:off x="2456" y="3880"/>
                <a:ext cx="112" cy="104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lIns="0" rIns="0"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5" name="Group 121"/>
          <p:cNvGrpSpPr>
            <a:grpSpLocks/>
          </p:cNvGrpSpPr>
          <p:nvPr/>
        </p:nvGrpSpPr>
        <p:grpSpPr bwMode="auto">
          <a:xfrm>
            <a:off x="1323975" y="2090738"/>
            <a:ext cx="6781800" cy="3222625"/>
            <a:chOff x="896" y="1514"/>
            <a:chExt cx="4272" cy="2030"/>
          </a:xfrm>
        </p:grpSpPr>
        <p:grpSp>
          <p:nvGrpSpPr>
            <p:cNvPr id="104510" name="Group 122"/>
            <p:cNvGrpSpPr>
              <a:grpSpLocks/>
            </p:cNvGrpSpPr>
            <p:nvPr/>
          </p:nvGrpSpPr>
          <p:grpSpPr bwMode="auto">
            <a:xfrm>
              <a:off x="3052" y="1514"/>
              <a:ext cx="2116" cy="2030"/>
              <a:chOff x="244" y="1522"/>
              <a:chExt cx="2116" cy="2030"/>
            </a:xfrm>
          </p:grpSpPr>
          <p:grpSp>
            <p:nvGrpSpPr>
              <p:cNvPr id="104512" name="Group 123"/>
              <p:cNvGrpSpPr>
                <a:grpSpLocks/>
              </p:cNvGrpSpPr>
              <p:nvPr/>
            </p:nvGrpSpPr>
            <p:grpSpPr bwMode="auto">
              <a:xfrm>
                <a:off x="400" y="1632"/>
                <a:ext cx="1960" cy="1920"/>
                <a:chOff x="1248" y="1336"/>
                <a:chExt cx="3344" cy="2392"/>
              </a:xfrm>
            </p:grpSpPr>
            <p:grpSp>
              <p:nvGrpSpPr>
                <p:cNvPr id="104519" name="Group 124"/>
                <p:cNvGrpSpPr>
                  <a:grpSpLocks/>
                </p:cNvGrpSpPr>
                <p:nvPr/>
              </p:nvGrpSpPr>
              <p:grpSpPr bwMode="auto">
                <a:xfrm>
                  <a:off x="3632" y="1336"/>
                  <a:ext cx="960" cy="672"/>
                  <a:chOff x="3632" y="1336"/>
                  <a:chExt cx="960" cy="672"/>
                </a:xfrm>
              </p:grpSpPr>
              <p:sp>
                <p:nvSpPr>
                  <p:cNvPr id="104532" name="AutoShape 125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33" name="Rectangle 126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34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520" name="Group 128"/>
                <p:cNvGrpSpPr>
                  <a:grpSpLocks/>
                </p:cNvGrpSpPr>
                <p:nvPr/>
              </p:nvGrpSpPr>
              <p:grpSpPr bwMode="auto">
                <a:xfrm flipH="1">
                  <a:off x="1256" y="1336"/>
                  <a:ext cx="1024" cy="672"/>
                  <a:chOff x="3632" y="1336"/>
                  <a:chExt cx="960" cy="672"/>
                </a:xfrm>
              </p:grpSpPr>
              <p:sp>
                <p:nvSpPr>
                  <p:cNvPr id="104529" name="AutoShape 129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30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31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521" name="Group 132"/>
                <p:cNvGrpSpPr>
                  <a:grpSpLocks/>
                </p:cNvGrpSpPr>
                <p:nvPr/>
              </p:nvGrpSpPr>
              <p:grpSpPr bwMode="auto">
                <a:xfrm flipH="1" flipV="1">
                  <a:off x="1248" y="3056"/>
                  <a:ext cx="1024" cy="672"/>
                  <a:chOff x="3632" y="1336"/>
                  <a:chExt cx="960" cy="672"/>
                </a:xfrm>
              </p:grpSpPr>
              <p:sp>
                <p:nvSpPr>
                  <p:cNvPr id="104526" name="AutoShape 133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27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28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4522" name="Group 136"/>
                <p:cNvGrpSpPr>
                  <a:grpSpLocks/>
                </p:cNvGrpSpPr>
                <p:nvPr/>
              </p:nvGrpSpPr>
              <p:grpSpPr bwMode="auto">
                <a:xfrm flipV="1">
                  <a:off x="3632" y="3048"/>
                  <a:ext cx="960" cy="672"/>
                  <a:chOff x="3632" y="1336"/>
                  <a:chExt cx="960" cy="672"/>
                </a:xfrm>
              </p:grpSpPr>
              <p:sp>
                <p:nvSpPr>
                  <p:cNvPr id="104523" name="AutoShape 137"/>
                  <p:cNvSpPr>
                    <a:spLocks noChangeArrowheads="1"/>
                  </p:cNvSpPr>
                  <p:nvPr/>
                </p:nvSpPr>
                <p:spPr bwMode="auto">
                  <a:xfrm>
                    <a:off x="3664" y="1384"/>
                    <a:ext cx="792" cy="600"/>
                  </a:xfrm>
                  <a:prstGeom prst="roundRect">
                    <a:avLst>
                      <a:gd name="adj" fmla="val 16667"/>
                    </a:avLst>
                  </a:prstGeom>
                  <a:noFill/>
                  <a:ln w="38100">
                    <a:solidFill>
                      <a:schemeClr val="accent2"/>
                    </a:solidFill>
                    <a:round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24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3632" y="1336"/>
                    <a:ext cx="960" cy="14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4525" name="Rectangle 139"/>
                  <p:cNvSpPr>
                    <a:spLocks noChangeArrowheads="1"/>
                  </p:cNvSpPr>
                  <p:nvPr/>
                </p:nvSpPr>
                <p:spPr bwMode="auto">
                  <a:xfrm>
                    <a:off x="4320" y="1456"/>
                    <a:ext cx="208" cy="552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lIns="0" rIns="0" anchor="ctr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4513" name="Group 140"/>
              <p:cNvGrpSpPr>
                <a:grpSpLocks/>
              </p:cNvGrpSpPr>
              <p:nvPr/>
            </p:nvGrpSpPr>
            <p:grpSpPr bwMode="auto">
              <a:xfrm>
                <a:off x="244" y="1522"/>
                <a:ext cx="339" cy="269"/>
                <a:chOff x="244" y="1522"/>
                <a:chExt cx="339" cy="269"/>
              </a:xfrm>
            </p:grpSpPr>
            <p:sp>
              <p:nvSpPr>
                <p:cNvPr id="104515" name="Line 141"/>
                <p:cNvSpPr>
                  <a:spLocks noChangeShapeType="1"/>
                </p:cNvSpPr>
                <p:nvPr/>
              </p:nvSpPr>
              <p:spPr bwMode="auto">
                <a:xfrm>
                  <a:off x="249" y="1531"/>
                  <a:ext cx="137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16" name="Line 142"/>
                <p:cNvSpPr>
                  <a:spLocks noChangeShapeType="1"/>
                </p:cNvSpPr>
                <p:nvPr/>
              </p:nvSpPr>
              <p:spPr bwMode="auto">
                <a:xfrm>
                  <a:off x="426" y="1531"/>
                  <a:ext cx="149" cy="1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4517" name="Rectangle 143"/>
                <p:cNvSpPr>
                  <a:spLocks noChangeArrowheads="1"/>
                </p:cNvSpPr>
                <p:nvPr/>
              </p:nvSpPr>
              <p:spPr bwMode="auto">
                <a:xfrm>
                  <a:off x="421" y="1522"/>
                  <a:ext cx="162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D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518" name="Rectangle 144"/>
                <p:cNvSpPr>
                  <a:spLocks noChangeArrowheads="1"/>
                </p:cNvSpPr>
                <p:nvPr/>
              </p:nvSpPr>
              <p:spPr bwMode="auto">
                <a:xfrm>
                  <a:off x="244" y="1522"/>
                  <a:ext cx="149" cy="2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>
                    <a:spcBef>
                      <a:spcPct val="50000"/>
                    </a:spcBef>
                    <a:buFontTx/>
                    <a:buNone/>
                  </a:pPr>
                  <a:r>
                    <a:rPr lang="en-US" sz="2800">
                      <a:solidFill>
                        <a:srgbClr val="000000"/>
                      </a:solidFill>
                    </a:rPr>
                    <a:t>B</a:t>
                  </a:r>
                  <a:endParaRPr lang="en-US" sz="32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04514" name="Line 145"/>
              <p:cNvSpPr>
                <a:spLocks noChangeShapeType="1"/>
              </p:cNvSpPr>
              <p:nvPr/>
            </p:nvSpPr>
            <p:spPr bwMode="auto">
              <a:xfrm>
                <a:off x="605" y="1652"/>
                <a:ext cx="167" cy="25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04511" name="Line 146"/>
            <p:cNvSpPr>
              <a:spLocks noChangeShapeType="1"/>
            </p:cNvSpPr>
            <p:nvPr/>
          </p:nvSpPr>
          <p:spPr bwMode="auto">
            <a:xfrm flipV="1">
              <a:off x="896" y="1656"/>
              <a:ext cx="2168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 lIns="0" rIns="0" anchorCtr="1">
              <a:spAutoFit/>
            </a:bodyPr>
            <a:lstStyle/>
            <a:p>
              <a:endParaRPr lang="en-US"/>
            </a:p>
          </p:txBody>
        </p:sp>
      </p:grpSp>
      <p:grpSp>
        <p:nvGrpSpPr>
          <p:cNvPr id="581738" name="Group 147"/>
          <p:cNvGrpSpPr>
            <a:grpSpLocks/>
          </p:cNvGrpSpPr>
          <p:nvPr/>
        </p:nvGrpSpPr>
        <p:grpSpPr bwMode="auto">
          <a:xfrm>
            <a:off x="4995863" y="1985963"/>
            <a:ext cx="3240087" cy="3662362"/>
            <a:chOff x="3208" y="1448"/>
            <a:chExt cx="2041" cy="2307"/>
          </a:xfrm>
        </p:grpSpPr>
        <p:sp>
          <p:nvSpPr>
            <p:cNvPr id="104486" name="Rectangle 148"/>
            <p:cNvSpPr>
              <a:spLocks noChangeAspect="1" noChangeArrowheads="1"/>
            </p:cNvSpPr>
            <p:nvPr/>
          </p:nvSpPr>
          <p:spPr bwMode="auto">
            <a:xfrm flipH="1">
              <a:off x="3507" y="3171"/>
              <a:ext cx="6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3000">
                  <a:solidFill>
                    <a:srgbClr val="000000"/>
                  </a:solidFill>
                  <a:latin typeface="Helvetica" pitchFamily="34" charset="0"/>
                </a:rPr>
                <a:t> 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87" name="Rectangle 149"/>
            <p:cNvSpPr>
              <a:spLocks noChangeAspect="1" noChangeArrowheads="1"/>
            </p:cNvSpPr>
            <p:nvPr/>
          </p:nvSpPr>
          <p:spPr bwMode="auto">
            <a:xfrm>
              <a:off x="3945" y="3094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88" name="Rectangle 150"/>
            <p:cNvSpPr>
              <a:spLocks noChangeAspect="1" noChangeArrowheads="1"/>
            </p:cNvSpPr>
            <p:nvPr/>
          </p:nvSpPr>
          <p:spPr bwMode="auto">
            <a:xfrm>
              <a:off x="4349" y="3070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89" name="Rectangle 151"/>
            <p:cNvSpPr>
              <a:spLocks noChangeAspect="1" noChangeArrowheads="1"/>
            </p:cNvSpPr>
            <p:nvPr/>
          </p:nvSpPr>
          <p:spPr bwMode="auto">
            <a:xfrm>
              <a:off x="3598" y="1844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0" name="Rectangle 152"/>
            <p:cNvSpPr>
              <a:spLocks noChangeAspect="1" noChangeArrowheads="1"/>
            </p:cNvSpPr>
            <p:nvPr/>
          </p:nvSpPr>
          <p:spPr bwMode="auto">
            <a:xfrm>
              <a:off x="4720" y="1829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1" name="Rectangle 153"/>
            <p:cNvSpPr>
              <a:spLocks noChangeAspect="1" noChangeArrowheads="1"/>
            </p:cNvSpPr>
            <p:nvPr/>
          </p:nvSpPr>
          <p:spPr bwMode="auto">
            <a:xfrm>
              <a:off x="3592" y="3073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2" name="Rectangle 154"/>
            <p:cNvSpPr>
              <a:spLocks noChangeAspect="1" noChangeArrowheads="1"/>
            </p:cNvSpPr>
            <p:nvPr/>
          </p:nvSpPr>
          <p:spPr bwMode="auto">
            <a:xfrm>
              <a:off x="4712" y="3074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3" name="Freeform 155"/>
            <p:cNvSpPr>
              <a:spLocks noChangeAspect="1"/>
            </p:cNvSpPr>
            <p:nvPr/>
          </p:nvSpPr>
          <p:spPr bwMode="auto">
            <a:xfrm>
              <a:off x="4996" y="3035"/>
              <a:ext cx="6" cy="31"/>
            </a:xfrm>
            <a:custGeom>
              <a:avLst/>
              <a:gdLst>
                <a:gd name="T0" fmla="*/ 0 w 6"/>
                <a:gd name="T1" fmla="*/ 0 h 25"/>
                <a:gd name="T2" fmla="*/ 6 w 6"/>
                <a:gd name="T3" fmla="*/ 25 h 25"/>
                <a:gd name="T4" fmla="*/ 0 w 6"/>
                <a:gd name="T5" fmla="*/ 0 h 25"/>
                <a:gd name="T6" fmla="*/ 0 60000 65536"/>
                <a:gd name="T7" fmla="*/ 0 60000 65536"/>
                <a:gd name="T8" fmla="*/ 0 60000 65536"/>
                <a:gd name="T9" fmla="*/ 0 w 6"/>
                <a:gd name="T10" fmla="*/ 0 h 25"/>
                <a:gd name="T11" fmla="*/ 6 w 6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25">
                  <a:moveTo>
                    <a:pt x="0" y="0"/>
                  </a:moveTo>
                  <a:lnTo>
                    <a:pt x="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94" name="Rectangle 156"/>
            <p:cNvSpPr>
              <a:spLocks noChangeAspect="1" noChangeArrowheads="1"/>
            </p:cNvSpPr>
            <p:nvPr/>
          </p:nvSpPr>
          <p:spPr bwMode="auto">
            <a:xfrm>
              <a:off x="3457" y="1760"/>
              <a:ext cx="1496" cy="1644"/>
            </a:xfrm>
            <a:prstGeom prst="rect">
              <a:avLst/>
            </a:prstGeom>
            <a:noFill/>
            <a:ln w="238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95" name="Rectangle 157"/>
            <p:cNvSpPr>
              <a:spLocks noChangeAspect="1" noChangeArrowheads="1"/>
            </p:cNvSpPr>
            <p:nvPr/>
          </p:nvSpPr>
          <p:spPr bwMode="auto">
            <a:xfrm>
              <a:off x="5116" y="2449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B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6" name="Rectangle 158"/>
            <p:cNvSpPr>
              <a:spLocks noChangeAspect="1" noChangeArrowheads="1"/>
            </p:cNvSpPr>
            <p:nvPr/>
          </p:nvSpPr>
          <p:spPr bwMode="auto">
            <a:xfrm>
              <a:off x="4532" y="1448"/>
              <a:ext cx="133" cy="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C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7" name="Rectangle 159"/>
            <p:cNvSpPr>
              <a:spLocks noChangeAspect="1" noChangeArrowheads="1"/>
            </p:cNvSpPr>
            <p:nvPr/>
          </p:nvSpPr>
          <p:spPr bwMode="auto">
            <a:xfrm>
              <a:off x="4159" y="3534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D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8" name="Rectangle 160"/>
            <p:cNvSpPr>
              <a:spLocks noChangeAspect="1" noChangeArrowheads="1"/>
            </p:cNvSpPr>
            <p:nvPr/>
          </p:nvSpPr>
          <p:spPr bwMode="auto">
            <a:xfrm>
              <a:off x="3208" y="2890"/>
              <a:ext cx="133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A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99" name="Line 161"/>
            <p:cNvSpPr>
              <a:spLocks noChangeAspect="1" noChangeShapeType="1"/>
            </p:cNvSpPr>
            <p:nvPr/>
          </p:nvSpPr>
          <p:spPr bwMode="auto">
            <a:xfrm>
              <a:off x="3224" y="2587"/>
              <a:ext cx="1729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0" name="Line 162"/>
            <p:cNvSpPr>
              <a:spLocks noChangeAspect="1" noChangeShapeType="1"/>
            </p:cNvSpPr>
            <p:nvPr/>
          </p:nvSpPr>
          <p:spPr bwMode="auto">
            <a:xfrm>
              <a:off x="4206" y="1553"/>
              <a:ext cx="1" cy="186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1" name="Line 163"/>
            <p:cNvSpPr>
              <a:spLocks noChangeAspect="1" noChangeShapeType="1"/>
            </p:cNvSpPr>
            <p:nvPr/>
          </p:nvSpPr>
          <p:spPr bwMode="auto">
            <a:xfrm>
              <a:off x="3831" y="1760"/>
              <a:ext cx="1" cy="19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2" name="Line 164"/>
            <p:cNvSpPr>
              <a:spLocks noChangeAspect="1" noChangeShapeType="1"/>
            </p:cNvSpPr>
            <p:nvPr/>
          </p:nvSpPr>
          <p:spPr bwMode="auto">
            <a:xfrm>
              <a:off x="4580" y="1760"/>
              <a:ext cx="1" cy="1963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3" name="Line 165"/>
            <p:cNvSpPr>
              <a:spLocks noChangeAspect="1" noChangeShapeType="1"/>
            </p:cNvSpPr>
            <p:nvPr/>
          </p:nvSpPr>
          <p:spPr bwMode="auto">
            <a:xfrm>
              <a:off x="3457" y="3001"/>
              <a:ext cx="1730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4" name="Line 166"/>
            <p:cNvSpPr>
              <a:spLocks noChangeAspect="1" noChangeShapeType="1"/>
            </p:cNvSpPr>
            <p:nvPr/>
          </p:nvSpPr>
          <p:spPr bwMode="auto">
            <a:xfrm>
              <a:off x="3457" y="2174"/>
              <a:ext cx="1730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5" name="Rectangle 167"/>
            <p:cNvSpPr>
              <a:spLocks noChangeAspect="1" noChangeArrowheads="1"/>
            </p:cNvSpPr>
            <p:nvPr/>
          </p:nvSpPr>
          <p:spPr bwMode="auto">
            <a:xfrm>
              <a:off x="3971" y="2243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06" name="Rectangle 168"/>
            <p:cNvSpPr>
              <a:spLocks noChangeAspect="1" noChangeArrowheads="1"/>
            </p:cNvSpPr>
            <p:nvPr/>
          </p:nvSpPr>
          <p:spPr bwMode="auto">
            <a:xfrm>
              <a:off x="4319" y="2243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07" name="Rectangle 169"/>
            <p:cNvSpPr>
              <a:spLocks noChangeAspect="1" noChangeArrowheads="1"/>
            </p:cNvSpPr>
            <p:nvPr/>
          </p:nvSpPr>
          <p:spPr bwMode="auto">
            <a:xfrm>
              <a:off x="3971" y="2656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08" name="Rectangle 170"/>
            <p:cNvSpPr>
              <a:spLocks noChangeAspect="1" noChangeArrowheads="1"/>
            </p:cNvSpPr>
            <p:nvPr/>
          </p:nvSpPr>
          <p:spPr bwMode="auto">
            <a:xfrm>
              <a:off x="4329" y="2656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509" name="Rectangle 171"/>
            <p:cNvSpPr>
              <a:spLocks noChangeAspect="1" noChangeArrowheads="1"/>
            </p:cNvSpPr>
            <p:nvPr/>
          </p:nvSpPr>
          <p:spPr bwMode="auto">
            <a:xfrm>
              <a:off x="4345" y="1829"/>
              <a:ext cx="10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 sz="2300">
                  <a:solidFill>
                    <a:srgbClr val="000000"/>
                  </a:solidFill>
                  <a:latin typeface="SWISS" charset="0"/>
                </a:rPr>
                <a:t>1</a:t>
              </a:r>
              <a:endParaRPr 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581739" name="Group 172"/>
          <p:cNvGrpSpPr>
            <a:grpSpLocks/>
          </p:cNvGrpSpPr>
          <p:nvPr/>
        </p:nvGrpSpPr>
        <p:grpSpPr bwMode="auto">
          <a:xfrm>
            <a:off x="1646238" y="3940175"/>
            <a:ext cx="1046162" cy="2057400"/>
            <a:chOff x="2509" y="2512"/>
            <a:chExt cx="659" cy="1296"/>
          </a:xfrm>
        </p:grpSpPr>
        <p:sp>
          <p:nvSpPr>
            <p:cNvPr id="104483" name="Rectangle 173"/>
            <p:cNvSpPr>
              <a:spLocks noChangeArrowheads="1"/>
            </p:cNvSpPr>
            <p:nvPr/>
          </p:nvSpPr>
          <p:spPr bwMode="auto">
            <a:xfrm flipH="1">
              <a:off x="2509" y="3558"/>
              <a:ext cx="30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en-US">
                  <a:solidFill>
                    <a:srgbClr val="000000"/>
                  </a:solidFill>
                </a:rPr>
                <a:t>AD</a:t>
              </a:r>
              <a:endParaRPr lang="en-US" sz="3200">
                <a:solidFill>
                  <a:schemeClr val="tx1"/>
                </a:solidFill>
              </a:endParaRPr>
            </a:p>
          </p:txBody>
        </p:sp>
        <p:sp>
          <p:nvSpPr>
            <p:cNvPr id="104484" name="Line 174"/>
            <p:cNvSpPr>
              <a:spLocks noChangeShapeType="1"/>
            </p:cNvSpPr>
            <p:nvPr/>
          </p:nvSpPr>
          <p:spPr bwMode="auto">
            <a:xfrm flipV="1">
              <a:off x="2635" y="3003"/>
              <a:ext cx="120" cy="56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4485" name="AutoShape 175"/>
            <p:cNvSpPr>
              <a:spLocks noChangeArrowheads="1"/>
            </p:cNvSpPr>
            <p:nvPr/>
          </p:nvSpPr>
          <p:spPr bwMode="auto">
            <a:xfrm>
              <a:off x="2536" y="2512"/>
              <a:ext cx="632" cy="67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4474" name="Rectangle 176"/>
          <p:cNvSpPr>
            <a:spLocks noChangeArrowheads="1"/>
          </p:cNvSpPr>
          <p:nvPr/>
        </p:nvSpPr>
        <p:spPr bwMode="auto">
          <a:xfrm flipH="1">
            <a:off x="8859838" y="1560513"/>
            <a:ext cx="106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000" b="0">
                <a:solidFill>
                  <a:srgbClr val="000000"/>
                </a:solidFill>
                <a:latin typeface="Helvetica" pitchFamily="34" charset="0"/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grpSp>
        <p:nvGrpSpPr>
          <p:cNvPr id="581740" name="Group 177"/>
          <p:cNvGrpSpPr>
            <a:grpSpLocks/>
          </p:cNvGrpSpPr>
          <p:nvPr/>
        </p:nvGrpSpPr>
        <p:grpSpPr bwMode="auto">
          <a:xfrm>
            <a:off x="130175" y="4587875"/>
            <a:ext cx="3178175" cy="561975"/>
            <a:chOff x="114" y="3080"/>
            <a:chExt cx="2002" cy="354"/>
          </a:xfrm>
        </p:grpSpPr>
        <p:grpSp>
          <p:nvGrpSpPr>
            <p:cNvPr id="104477" name="Group 178"/>
            <p:cNvGrpSpPr>
              <a:grpSpLocks/>
            </p:cNvGrpSpPr>
            <p:nvPr/>
          </p:nvGrpSpPr>
          <p:grpSpPr bwMode="auto">
            <a:xfrm>
              <a:off x="114" y="3165"/>
              <a:ext cx="321" cy="269"/>
              <a:chOff x="114" y="3165"/>
              <a:chExt cx="321" cy="269"/>
            </a:xfrm>
          </p:grpSpPr>
          <p:sp>
            <p:nvSpPr>
              <p:cNvPr id="104480" name="Line 179"/>
              <p:cNvSpPr>
                <a:spLocks noChangeShapeType="1"/>
              </p:cNvSpPr>
              <p:nvPr/>
            </p:nvSpPr>
            <p:spPr bwMode="auto">
              <a:xfrm>
                <a:off x="292" y="3174"/>
                <a:ext cx="137" cy="1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1" name="Rectangle 180"/>
              <p:cNvSpPr>
                <a:spLocks noChangeArrowheads="1"/>
              </p:cNvSpPr>
              <p:nvPr/>
            </p:nvSpPr>
            <p:spPr bwMode="auto">
              <a:xfrm>
                <a:off x="286" y="3165"/>
                <a:ext cx="149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rgbClr val="000000"/>
                    </a:solidFill>
                  </a:rPr>
                  <a:t>B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4482" name="Rectangle 181"/>
              <p:cNvSpPr>
                <a:spLocks noChangeArrowheads="1"/>
              </p:cNvSpPr>
              <p:nvPr/>
            </p:nvSpPr>
            <p:spPr bwMode="auto">
              <a:xfrm>
                <a:off x="114" y="3165"/>
                <a:ext cx="162" cy="2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sz="2800">
                    <a:solidFill>
                      <a:srgbClr val="000000"/>
                    </a:solidFill>
                  </a:rPr>
                  <a:t>A</a:t>
                </a:r>
                <a:endParaRPr 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4478" name="Line 182"/>
            <p:cNvSpPr>
              <a:spLocks noChangeShapeType="1"/>
            </p:cNvSpPr>
            <p:nvPr/>
          </p:nvSpPr>
          <p:spPr bwMode="auto">
            <a:xfrm flipV="1">
              <a:off x="485" y="3207"/>
              <a:ext cx="436" cy="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04479" name="AutoShape 183"/>
            <p:cNvSpPr>
              <a:spLocks noChangeArrowheads="1"/>
            </p:cNvSpPr>
            <p:nvPr/>
          </p:nvSpPr>
          <p:spPr bwMode="auto">
            <a:xfrm rot="-5400000">
              <a:off x="1304" y="2500"/>
              <a:ext cx="232" cy="1392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04476" name="Text Box 184"/>
          <p:cNvSpPr txBox="1">
            <a:spLocks noChangeArrowheads="1"/>
          </p:cNvSpPr>
          <p:nvPr/>
        </p:nvSpPr>
        <p:spPr bwMode="auto">
          <a:xfrm>
            <a:off x="5651500" y="1443038"/>
            <a:ext cx="1814513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Essential PIs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A8397D63-FE82-4114-B403-3AE525EA6793}" type="slidenum">
              <a:rPr lang="en-US"/>
              <a:pPr/>
              <a:t>96</a:t>
            </a:fld>
            <a:endParaRPr 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" y="463550"/>
            <a:ext cx="7772400" cy="638175"/>
          </a:xfrm>
        </p:spPr>
        <p:txBody>
          <a:bodyPr/>
          <a:lstStyle/>
          <a:p>
            <a:r>
              <a:rPr lang="en-US" b="0" smtClean="0"/>
              <a:t>Another Example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198563"/>
            <a:ext cx="7772400" cy="5027612"/>
          </a:xfrm>
        </p:spPr>
        <p:txBody>
          <a:bodyPr/>
          <a:lstStyle/>
          <a:p>
            <a:r>
              <a:rPr lang="en-US" b="1" smtClean="0"/>
              <a:t>Find </a:t>
            </a:r>
            <a:r>
              <a:rPr lang="en-US" b="1" smtClean="0">
                <a:solidFill>
                  <a:srgbClr val="FF0000"/>
                </a:solidFill>
              </a:rPr>
              <a:t>all possible</a:t>
            </a:r>
            <a:r>
              <a:rPr lang="en-US" b="1" smtClean="0"/>
              <a:t> prime implicants for:</a:t>
            </a:r>
          </a:p>
          <a:p>
            <a:endParaRPr lang="en-US" sz="2000" b="1" smtClean="0"/>
          </a:p>
          <a:p>
            <a:pPr lvl="1"/>
            <a:r>
              <a:rPr lang="en-US" b="1" smtClean="0"/>
              <a:t> </a:t>
            </a:r>
            <a:r>
              <a:rPr lang="en-US" sz="2400" b="1" smtClean="0"/>
              <a:t>Hint: There are seven prime implicants!</a:t>
            </a:r>
          </a:p>
        </p:txBody>
      </p:sp>
      <p:graphicFrame>
        <p:nvGraphicFramePr>
          <p:cNvPr id="18434" name="Object 4"/>
          <p:cNvGraphicFramePr>
            <a:graphicFrameLocks noChangeAspect="1"/>
          </p:cNvGraphicFramePr>
          <p:nvPr/>
        </p:nvGraphicFramePr>
        <p:xfrm>
          <a:off x="1135063" y="1766888"/>
          <a:ext cx="7413625" cy="460375"/>
        </p:xfrm>
        <a:graphic>
          <a:graphicData uri="http://schemas.openxmlformats.org/presentationml/2006/ole">
            <p:oleObj spid="_x0000_s18434" name="Equation" r:id="rId4" imgW="5930640" imgH="368280" progId="Equation.3">
              <p:embed/>
            </p:oleObj>
          </a:graphicData>
        </a:graphic>
      </p:graphicFrame>
      <p:sp>
        <p:nvSpPr>
          <p:cNvPr id="18438" name="Line 140"/>
          <p:cNvSpPr>
            <a:spLocks noChangeShapeType="1"/>
          </p:cNvSpPr>
          <p:nvPr/>
        </p:nvSpPr>
        <p:spPr bwMode="auto">
          <a:xfrm flipH="1">
            <a:off x="5421313" y="3182938"/>
            <a:ext cx="0" cy="3359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9" name="Line 141"/>
          <p:cNvSpPr>
            <a:spLocks noChangeShapeType="1"/>
          </p:cNvSpPr>
          <p:nvPr/>
        </p:nvSpPr>
        <p:spPr bwMode="auto">
          <a:xfrm>
            <a:off x="4518025" y="2636838"/>
            <a:ext cx="0" cy="3232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0" name="Line 142"/>
          <p:cNvSpPr>
            <a:spLocks noChangeShapeType="1"/>
          </p:cNvSpPr>
          <p:nvPr/>
        </p:nvSpPr>
        <p:spPr bwMode="auto">
          <a:xfrm>
            <a:off x="3640138" y="3201988"/>
            <a:ext cx="0" cy="3303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1" name="Text Box 143"/>
          <p:cNvSpPr txBox="1">
            <a:spLocks noChangeArrowheads="1"/>
          </p:cNvSpPr>
          <p:nvPr/>
        </p:nvSpPr>
        <p:spPr bwMode="auto">
          <a:xfrm>
            <a:off x="3375025" y="5145088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8442" name="Text Box 144"/>
          <p:cNvSpPr txBox="1">
            <a:spLocks noChangeArrowheads="1"/>
          </p:cNvSpPr>
          <p:nvPr/>
        </p:nvSpPr>
        <p:spPr bwMode="auto">
          <a:xfrm>
            <a:off x="4270375" y="5191125"/>
            <a:ext cx="376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8443" name="Text Box 145"/>
          <p:cNvSpPr txBox="1">
            <a:spLocks noChangeArrowheads="1"/>
          </p:cNvSpPr>
          <p:nvPr/>
        </p:nvSpPr>
        <p:spPr bwMode="auto">
          <a:xfrm>
            <a:off x="5938838" y="5157788"/>
            <a:ext cx="5762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18444" name="Text Box 146"/>
          <p:cNvSpPr txBox="1">
            <a:spLocks noChangeArrowheads="1"/>
          </p:cNvSpPr>
          <p:nvPr/>
        </p:nvSpPr>
        <p:spPr bwMode="auto">
          <a:xfrm>
            <a:off x="5089525" y="5168900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18445" name="Text Box 147"/>
          <p:cNvSpPr txBox="1">
            <a:spLocks noChangeArrowheads="1"/>
          </p:cNvSpPr>
          <p:nvPr/>
        </p:nvSpPr>
        <p:spPr bwMode="auto">
          <a:xfrm>
            <a:off x="3309938" y="451167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</a:t>
            </a:r>
          </a:p>
        </p:txBody>
      </p:sp>
      <p:sp>
        <p:nvSpPr>
          <p:cNvPr id="18446" name="Text Box 148"/>
          <p:cNvSpPr txBox="1">
            <a:spLocks noChangeArrowheads="1"/>
          </p:cNvSpPr>
          <p:nvPr/>
        </p:nvSpPr>
        <p:spPr bwMode="auto">
          <a:xfrm>
            <a:off x="4146550" y="4510088"/>
            <a:ext cx="5762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</a:t>
            </a:r>
          </a:p>
        </p:txBody>
      </p:sp>
      <p:sp>
        <p:nvSpPr>
          <p:cNvPr id="18447" name="Text Box 149"/>
          <p:cNvSpPr txBox="1">
            <a:spLocks noChangeArrowheads="1"/>
          </p:cNvSpPr>
          <p:nvPr/>
        </p:nvSpPr>
        <p:spPr bwMode="auto">
          <a:xfrm>
            <a:off x="5929313" y="4491038"/>
            <a:ext cx="574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</a:t>
            </a:r>
          </a:p>
        </p:txBody>
      </p:sp>
      <p:sp>
        <p:nvSpPr>
          <p:cNvPr id="18448" name="Text Box 150"/>
          <p:cNvSpPr txBox="1">
            <a:spLocks noChangeArrowheads="1"/>
          </p:cNvSpPr>
          <p:nvPr/>
        </p:nvSpPr>
        <p:spPr bwMode="auto">
          <a:xfrm>
            <a:off x="5080000" y="4511675"/>
            <a:ext cx="574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</a:t>
            </a:r>
          </a:p>
        </p:txBody>
      </p:sp>
      <p:sp>
        <p:nvSpPr>
          <p:cNvPr id="18449" name="Text Box 151"/>
          <p:cNvSpPr txBox="1">
            <a:spLocks noChangeArrowheads="1"/>
          </p:cNvSpPr>
          <p:nvPr/>
        </p:nvSpPr>
        <p:spPr bwMode="auto">
          <a:xfrm>
            <a:off x="3367088" y="3186113"/>
            <a:ext cx="37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18450" name="Text Box 152"/>
          <p:cNvSpPr txBox="1">
            <a:spLocks noChangeArrowheads="1"/>
          </p:cNvSpPr>
          <p:nvPr/>
        </p:nvSpPr>
        <p:spPr bwMode="auto">
          <a:xfrm>
            <a:off x="4291013" y="3167063"/>
            <a:ext cx="376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51" name="Text Box 153"/>
          <p:cNvSpPr txBox="1">
            <a:spLocks noChangeArrowheads="1"/>
          </p:cNvSpPr>
          <p:nvPr/>
        </p:nvSpPr>
        <p:spPr bwMode="auto">
          <a:xfrm>
            <a:off x="5091113" y="3168650"/>
            <a:ext cx="37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8452" name="Text Box 154"/>
          <p:cNvSpPr txBox="1">
            <a:spLocks noChangeArrowheads="1"/>
          </p:cNvSpPr>
          <p:nvPr/>
        </p:nvSpPr>
        <p:spPr bwMode="auto">
          <a:xfrm>
            <a:off x="6051550" y="316547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8453" name="Text Box 155"/>
          <p:cNvSpPr txBox="1">
            <a:spLocks noChangeArrowheads="1"/>
          </p:cNvSpPr>
          <p:nvPr/>
        </p:nvSpPr>
        <p:spPr bwMode="auto">
          <a:xfrm>
            <a:off x="4257675" y="382111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8454" name="Text Box 156"/>
          <p:cNvSpPr txBox="1">
            <a:spLocks noChangeArrowheads="1"/>
          </p:cNvSpPr>
          <p:nvPr/>
        </p:nvSpPr>
        <p:spPr bwMode="auto">
          <a:xfrm>
            <a:off x="6064250" y="3857625"/>
            <a:ext cx="37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8455" name="Text Box 157"/>
          <p:cNvSpPr txBox="1">
            <a:spLocks noChangeArrowheads="1"/>
          </p:cNvSpPr>
          <p:nvPr/>
        </p:nvSpPr>
        <p:spPr bwMode="auto">
          <a:xfrm>
            <a:off x="3390900" y="3825875"/>
            <a:ext cx="376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8456" name="Text Box 158"/>
          <p:cNvSpPr txBox="1">
            <a:spLocks noChangeArrowheads="1"/>
          </p:cNvSpPr>
          <p:nvPr/>
        </p:nvSpPr>
        <p:spPr bwMode="auto">
          <a:xfrm>
            <a:off x="5149850" y="3865563"/>
            <a:ext cx="374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8457" name="Rectangle 159"/>
          <p:cNvSpPr>
            <a:spLocks noChangeArrowheads="1"/>
          </p:cNvSpPr>
          <p:nvPr/>
        </p:nvSpPr>
        <p:spPr bwMode="auto">
          <a:xfrm>
            <a:off x="2668588" y="3197225"/>
            <a:ext cx="3614737" cy="2662238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8" name="Line 160"/>
          <p:cNvSpPr>
            <a:spLocks noChangeShapeType="1"/>
          </p:cNvSpPr>
          <p:nvPr/>
        </p:nvSpPr>
        <p:spPr bwMode="auto">
          <a:xfrm flipV="1">
            <a:off x="2201863" y="4508500"/>
            <a:ext cx="4100512" cy="7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9" name="Text Box 161"/>
          <p:cNvSpPr txBox="1">
            <a:spLocks noChangeArrowheads="1"/>
          </p:cNvSpPr>
          <p:nvPr/>
        </p:nvSpPr>
        <p:spPr bwMode="auto">
          <a:xfrm>
            <a:off x="6475413" y="4349750"/>
            <a:ext cx="37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X</a:t>
            </a:r>
          </a:p>
        </p:txBody>
      </p:sp>
      <p:sp>
        <p:nvSpPr>
          <p:cNvPr id="18460" name="Text Box 162"/>
          <p:cNvSpPr txBox="1">
            <a:spLocks noChangeArrowheads="1"/>
          </p:cNvSpPr>
          <p:nvPr/>
        </p:nvSpPr>
        <p:spPr bwMode="auto">
          <a:xfrm>
            <a:off x="5235575" y="2659063"/>
            <a:ext cx="376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18461" name="Text Box 163"/>
          <p:cNvSpPr txBox="1">
            <a:spLocks noChangeArrowheads="1"/>
          </p:cNvSpPr>
          <p:nvPr/>
        </p:nvSpPr>
        <p:spPr bwMode="auto">
          <a:xfrm>
            <a:off x="4318000" y="6034088"/>
            <a:ext cx="374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Z</a:t>
            </a:r>
          </a:p>
        </p:txBody>
      </p:sp>
      <p:sp>
        <p:nvSpPr>
          <p:cNvPr id="18462" name="Line 164"/>
          <p:cNvSpPr>
            <a:spLocks noChangeShapeType="1"/>
          </p:cNvSpPr>
          <p:nvPr/>
        </p:nvSpPr>
        <p:spPr bwMode="auto">
          <a:xfrm flipV="1">
            <a:off x="2651125" y="3860800"/>
            <a:ext cx="41783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3" name="Line 165"/>
          <p:cNvSpPr>
            <a:spLocks noChangeShapeType="1"/>
          </p:cNvSpPr>
          <p:nvPr/>
        </p:nvSpPr>
        <p:spPr bwMode="auto">
          <a:xfrm>
            <a:off x="2671763" y="5187950"/>
            <a:ext cx="41433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4" name="Text Box 166"/>
          <p:cNvSpPr txBox="1">
            <a:spLocks noChangeArrowheads="1"/>
          </p:cNvSpPr>
          <p:nvPr/>
        </p:nvSpPr>
        <p:spPr bwMode="auto">
          <a:xfrm>
            <a:off x="2117725" y="4895850"/>
            <a:ext cx="461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800">
                <a:solidFill>
                  <a:schemeClr val="tx1"/>
                </a:solidFill>
              </a:rPr>
              <a:t>W</a:t>
            </a:r>
          </a:p>
        </p:txBody>
      </p:sp>
      <p:sp>
        <p:nvSpPr>
          <p:cNvPr id="18465" name="AutoShape 167"/>
          <p:cNvSpPr>
            <a:spLocks noChangeArrowheads="1"/>
          </p:cNvSpPr>
          <p:nvPr/>
        </p:nvSpPr>
        <p:spPr bwMode="auto">
          <a:xfrm>
            <a:off x="4603750" y="3297238"/>
            <a:ext cx="542925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FF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66" name="AutoShape 168"/>
          <p:cNvSpPr>
            <a:spLocks noChangeArrowheads="1"/>
          </p:cNvSpPr>
          <p:nvPr/>
        </p:nvSpPr>
        <p:spPr bwMode="auto">
          <a:xfrm>
            <a:off x="2752725" y="4572000"/>
            <a:ext cx="3427413" cy="53498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67" name="Line 169"/>
          <p:cNvSpPr>
            <a:spLocks noChangeShapeType="1"/>
          </p:cNvSpPr>
          <p:nvPr/>
        </p:nvSpPr>
        <p:spPr bwMode="auto">
          <a:xfrm>
            <a:off x="2382838" y="2786063"/>
            <a:ext cx="153987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68" name="Text Box 170"/>
          <p:cNvSpPr txBox="1">
            <a:spLocks noChangeArrowheads="1"/>
          </p:cNvSpPr>
          <p:nvPr/>
        </p:nvSpPr>
        <p:spPr bwMode="auto">
          <a:xfrm>
            <a:off x="5813425" y="2705100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WYZ</a:t>
            </a:r>
          </a:p>
        </p:txBody>
      </p:sp>
      <p:sp>
        <p:nvSpPr>
          <p:cNvPr id="18469" name="Line 171"/>
          <p:cNvSpPr>
            <a:spLocks noChangeShapeType="1"/>
          </p:cNvSpPr>
          <p:nvPr/>
        </p:nvSpPr>
        <p:spPr bwMode="auto">
          <a:xfrm>
            <a:off x="5892800" y="2757488"/>
            <a:ext cx="269875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0" name="Line 172"/>
          <p:cNvSpPr>
            <a:spLocks noChangeShapeType="1"/>
          </p:cNvSpPr>
          <p:nvPr/>
        </p:nvSpPr>
        <p:spPr bwMode="auto">
          <a:xfrm flipH="1">
            <a:off x="5176838" y="2903538"/>
            <a:ext cx="617537" cy="71120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71" name="Line 173"/>
          <p:cNvSpPr>
            <a:spLocks noChangeShapeType="1"/>
          </p:cNvSpPr>
          <p:nvPr/>
        </p:nvSpPr>
        <p:spPr bwMode="auto">
          <a:xfrm flipV="1">
            <a:off x="3336925" y="5095875"/>
            <a:ext cx="1011238" cy="8302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72" name="Text Box 174"/>
          <p:cNvSpPr txBox="1">
            <a:spLocks noChangeArrowheads="1"/>
          </p:cNvSpPr>
          <p:nvPr/>
        </p:nvSpPr>
        <p:spPr bwMode="auto">
          <a:xfrm>
            <a:off x="2957513" y="45577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73" name="Text Box 175"/>
          <p:cNvSpPr txBox="1">
            <a:spLocks noChangeArrowheads="1"/>
          </p:cNvSpPr>
          <p:nvPr/>
        </p:nvSpPr>
        <p:spPr bwMode="auto">
          <a:xfrm>
            <a:off x="4783138" y="326707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74" name="Text Box 176"/>
          <p:cNvSpPr txBox="1">
            <a:spLocks noChangeArrowheads="1"/>
          </p:cNvSpPr>
          <p:nvPr/>
        </p:nvSpPr>
        <p:spPr bwMode="auto">
          <a:xfrm>
            <a:off x="4767263" y="395287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75" name="Text Box 177"/>
          <p:cNvSpPr txBox="1">
            <a:spLocks noChangeArrowheads="1"/>
          </p:cNvSpPr>
          <p:nvPr/>
        </p:nvSpPr>
        <p:spPr bwMode="auto">
          <a:xfrm>
            <a:off x="5715000" y="3273425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76" name="Text Box 178"/>
          <p:cNvSpPr txBox="1">
            <a:spLocks noChangeArrowheads="1"/>
          </p:cNvSpPr>
          <p:nvPr/>
        </p:nvSpPr>
        <p:spPr bwMode="auto">
          <a:xfrm>
            <a:off x="5707063" y="460216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77" name="AutoShape 179"/>
          <p:cNvSpPr>
            <a:spLocks noChangeArrowheads="1"/>
          </p:cNvSpPr>
          <p:nvPr/>
        </p:nvSpPr>
        <p:spPr bwMode="auto">
          <a:xfrm>
            <a:off x="5703888" y="3344863"/>
            <a:ext cx="1771650" cy="338137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78" name="Text Box 180"/>
          <p:cNvSpPr txBox="1">
            <a:spLocks noChangeArrowheads="1"/>
          </p:cNvSpPr>
          <p:nvPr/>
        </p:nvSpPr>
        <p:spPr bwMode="auto">
          <a:xfrm>
            <a:off x="1855788" y="2749550"/>
            <a:ext cx="7969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FF33CC"/>
                </a:solidFill>
                <a:latin typeface="Arial" pitchFamily="34" charset="0"/>
                <a:cs typeface="Arial" pitchFamily="34" charset="0"/>
              </a:rPr>
              <a:t>WXZ</a:t>
            </a:r>
          </a:p>
        </p:txBody>
      </p:sp>
      <p:sp>
        <p:nvSpPr>
          <p:cNvPr id="18479" name="Line 181"/>
          <p:cNvSpPr>
            <a:spLocks noChangeShapeType="1"/>
          </p:cNvSpPr>
          <p:nvPr/>
        </p:nvSpPr>
        <p:spPr bwMode="auto">
          <a:xfrm flipH="1">
            <a:off x="1887538" y="2762250"/>
            <a:ext cx="2095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80" name="Text Box 183"/>
          <p:cNvSpPr txBox="1">
            <a:spLocks noChangeArrowheads="1"/>
          </p:cNvSpPr>
          <p:nvPr/>
        </p:nvSpPr>
        <p:spPr bwMode="auto">
          <a:xfrm>
            <a:off x="2963863" y="330358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81" name="Text Box 184"/>
          <p:cNvSpPr txBox="1">
            <a:spLocks noChangeArrowheads="1"/>
          </p:cNvSpPr>
          <p:nvPr/>
        </p:nvSpPr>
        <p:spPr bwMode="auto">
          <a:xfrm>
            <a:off x="4770438" y="4557713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82" name="AutoShape 185"/>
          <p:cNvSpPr>
            <a:spLocks noChangeArrowheads="1"/>
          </p:cNvSpPr>
          <p:nvPr/>
        </p:nvSpPr>
        <p:spPr bwMode="auto">
          <a:xfrm>
            <a:off x="4791075" y="3276600"/>
            <a:ext cx="1331913" cy="523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336600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83" name="Line 186"/>
          <p:cNvSpPr>
            <a:spLocks noChangeShapeType="1"/>
          </p:cNvSpPr>
          <p:nvPr/>
        </p:nvSpPr>
        <p:spPr bwMode="auto">
          <a:xfrm flipH="1" flipV="1">
            <a:off x="5670550" y="3819525"/>
            <a:ext cx="1400175" cy="428625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84" name="Text Box 189"/>
          <p:cNvSpPr txBox="1">
            <a:spLocks noChangeArrowheads="1"/>
          </p:cNvSpPr>
          <p:nvPr/>
        </p:nvSpPr>
        <p:spPr bwMode="auto">
          <a:xfrm>
            <a:off x="2978150" y="391953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85" name="Text Box 190"/>
          <p:cNvSpPr txBox="1">
            <a:spLocks noChangeArrowheads="1"/>
          </p:cNvSpPr>
          <p:nvPr/>
        </p:nvSpPr>
        <p:spPr bwMode="auto">
          <a:xfrm>
            <a:off x="3937000" y="4567238"/>
            <a:ext cx="368300" cy="488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8486" name="AutoShape 192"/>
          <p:cNvSpPr>
            <a:spLocks noChangeArrowheads="1"/>
          </p:cNvSpPr>
          <p:nvPr/>
        </p:nvSpPr>
        <p:spPr bwMode="auto">
          <a:xfrm>
            <a:off x="2833688" y="3287713"/>
            <a:ext cx="542925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66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87" name="AutoShape 193"/>
          <p:cNvSpPr>
            <a:spLocks noChangeArrowheads="1"/>
          </p:cNvSpPr>
          <p:nvPr/>
        </p:nvSpPr>
        <p:spPr bwMode="auto">
          <a:xfrm>
            <a:off x="4687888" y="3948113"/>
            <a:ext cx="542925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88" name="AutoShape 194"/>
          <p:cNvSpPr>
            <a:spLocks noChangeArrowheads="1"/>
          </p:cNvSpPr>
          <p:nvPr/>
        </p:nvSpPr>
        <p:spPr bwMode="auto">
          <a:xfrm>
            <a:off x="3008313" y="3911600"/>
            <a:ext cx="542925" cy="11588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0066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89" name="AutoShape 195"/>
          <p:cNvSpPr>
            <a:spLocks noChangeArrowheads="1"/>
          </p:cNvSpPr>
          <p:nvPr/>
        </p:nvSpPr>
        <p:spPr bwMode="auto">
          <a:xfrm>
            <a:off x="1687513" y="3394075"/>
            <a:ext cx="1771650" cy="33813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33CC"/>
            </a:solidFill>
            <a:round/>
            <a:headEnd/>
            <a:tailEnd/>
          </a:ln>
        </p:spPr>
        <p:txBody>
          <a:bodyPr lIns="0" rIns="0" anchor="ctr">
            <a:spAutoFit/>
          </a:bodyPr>
          <a:lstStyle/>
          <a:p>
            <a:endParaRPr lang="en-US"/>
          </a:p>
        </p:txBody>
      </p:sp>
      <p:sp>
        <p:nvSpPr>
          <p:cNvPr id="18490" name="Rectangle 196"/>
          <p:cNvSpPr>
            <a:spLocks noChangeArrowheads="1"/>
          </p:cNvSpPr>
          <p:nvPr/>
        </p:nvSpPr>
        <p:spPr bwMode="auto">
          <a:xfrm>
            <a:off x="6435725" y="3184525"/>
            <a:ext cx="1135063" cy="601663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91" name="Rectangle 197"/>
          <p:cNvSpPr>
            <a:spLocks noChangeArrowheads="1"/>
          </p:cNvSpPr>
          <p:nvPr/>
        </p:nvSpPr>
        <p:spPr bwMode="auto">
          <a:xfrm>
            <a:off x="1390650" y="3198813"/>
            <a:ext cx="1135063" cy="601662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92" name="Text Box 198"/>
          <p:cNvSpPr txBox="1">
            <a:spLocks noChangeArrowheads="1"/>
          </p:cNvSpPr>
          <p:nvPr/>
        </p:nvSpPr>
        <p:spPr bwMode="auto">
          <a:xfrm>
            <a:off x="2747963" y="5922963"/>
            <a:ext cx="7969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WX</a:t>
            </a:r>
          </a:p>
        </p:txBody>
      </p:sp>
      <p:sp>
        <p:nvSpPr>
          <p:cNvPr id="18493" name="Text Box 199"/>
          <p:cNvSpPr txBox="1">
            <a:spLocks noChangeArrowheads="1"/>
          </p:cNvSpPr>
          <p:nvPr/>
        </p:nvSpPr>
        <p:spPr bwMode="auto">
          <a:xfrm>
            <a:off x="7029450" y="4211638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WYX</a:t>
            </a:r>
          </a:p>
        </p:txBody>
      </p:sp>
      <p:sp>
        <p:nvSpPr>
          <p:cNvPr id="18494" name="Line 200"/>
          <p:cNvSpPr>
            <a:spLocks noChangeShapeType="1"/>
          </p:cNvSpPr>
          <p:nvPr/>
        </p:nvSpPr>
        <p:spPr bwMode="auto">
          <a:xfrm>
            <a:off x="7099300" y="4254500"/>
            <a:ext cx="23495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5" name="Line 201"/>
          <p:cNvSpPr>
            <a:spLocks noChangeShapeType="1"/>
          </p:cNvSpPr>
          <p:nvPr/>
        </p:nvSpPr>
        <p:spPr bwMode="auto">
          <a:xfrm>
            <a:off x="7504113" y="4241800"/>
            <a:ext cx="201612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6" name="Line 202"/>
          <p:cNvSpPr>
            <a:spLocks noChangeShapeType="1"/>
          </p:cNvSpPr>
          <p:nvPr/>
        </p:nvSpPr>
        <p:spPr bwMode="auto">
          <a:xfrm>
            <a:off x="2133600" y="2773363"/>
            <a:ext cx="201613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97" name="Line 182"/>
          <p:cNvSpPr>
            <a:spLocks noChangeShapeType="1"/>
          </p:cNvSpPr>
          <p:nvPr/>
        </p:nvSpPr>
        <p:spPr bwMode="auto">
          <a:xfrm>
            <a:off x="1966913" y="3122613"/>
            <a:ext cx="647700" cy="268287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98" name="Text Box 203"/>
          <p:cNvSpPr txBox="1">
            <a:spLocks noChangeArrowheads="1"/>
          </p:cNvSpPr>
          <p:nvPr/>
        </p:nvSpPr>
        <p:spPr bwMode="auto">
          <a:xfrm>
            <a:off x="1693863" y="3968750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XYZ</a:t>
            </a:r>
          </a:p>
        </p:txBody>
      </p:sp>
      <p:sp>
        <p:nvSpPr>
          <p:cNvPr id="18499" name="Line 204"/>
          <p:cNvSpPr>
            <a:spLocks noChangeShapeType="1"/>
          </p:cNvSpPr>
          <p:nvPr/>
        </p:nvSpPr>
        <p:spPr bwMode="auto">
          <a:xfrm>
            <a:off x="1900238" y="4021138"/>
            <a:ext cx="188912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0" name="Line 205"/>
          <p:cNvSpPr>
            <a:spLocks noChangeShapeType="1"/>
          </p:cNvSpPr>
          <p:nvPr/>
        </p:nvSpPr>
        <p:spPr bwMode="auto">
          <a:xfrm>
            <a:off x="2146300" y="4024313"/>
            <a:ext cx="1428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1" name="Line 206"/>
          <p:cNvSpPr>
            <a:spLocks noChangeShapeType="1"/>
          </p:cNvSpPr>
          <p:nvPr/>
        </p:nvSpPr>
        <p:spPr bwMode="auto">
          <a:xfrm>
            <a:off x="2408238" y="4178300"/>
            <a:ext cx="6127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502" name="Text Box 207"/>
          <p:cNvSpPr txBox="1">
            <a:spLocks noChangeArrowheads="1"/>
          </p:cNvSpPr>
          <p:nvPr/>
        </p:nvSpPr>
        <p:spPr bwMode="auto">
          <a:xfrm>
            <a:off x="6835775" y="4805363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chemeClr val="folHlink"/>
                </a:solidFill>
                <a:latin typeface="Arial" pitchFamily="34" charset="0"/>
                <a:cs typeface="Arial" pitchFamily="34" charset="0"/>
              </a:rPr>
              <a:t>XYZ</a:t>
            </a:r>
          </a:p>
        </p:txBody>
      </p:sp>
      <p:sp>
        <p:nvSpPr>
          <p:cNvPr id="18503" name="Line 208"/>
          <p:cNvSpPr>
            <a:spLocks noChangeShapeType="1"/>
          </p:cNvSpPr>
          <p:nvPr/>
        </p:nvSpPr>
        <p:spPr bwMode="auto">
          <a:xfrm flipH="1" flipV="1">
            <a:off x="5243513" y="4849813"/>
            <a:ext cx="1643062" cy="161925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504" name="Text Box 209"/>
          <p:cNvSpPr txBox="1">
            <a:spLocks noChangeArrowheads="1"/>
          </p:cNvSpPr>
          <p:nvPr/>
        </p:nvSpPr>
        <p:spPr bwMode="auto">
          <a:xfrm>
            <a:off x="2841625" y="2697163"/>
            <a:ext cx="831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WYZ</a:t>
            </a:r>
          </a:p>
        </p:txBody>
      </p:sp>
      <p:sp>
        <p:nvSpPr>
          <p:cNvPr id="18505" name="Line 210"/>
          <p:cNvSpPr>
            <a:spLocks noChangeShapeType="1"/>
          </p:cNvSpPr>
          <p:nvPr/>
        </p:nvSpPr>
        <p:spPr bwMode="auto">
          <a:xfrm>
            <a:off x="2900363" y="2740025"/>
            <a:ext cx="192087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6" name="Line 211"/>
          <p:cNvSpPr>
            <a:spLocks noChangeShapeType="1"/>
          </p:cNvSpPr>
          <p:nvPr/>
        </p:nvSpPr>
        <p:spPr bwMode="auto">
          <a:xfrm flipV="1">
            <a:off x="3152775" y="2736850"/>
            <a:ext cx="155575" cy="1588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7" name="Line 212"/>
          <p:cNvSpPr>
            <a:spLocks noChangeShapeType="1"/>
          </p:cNvSpPr>
          <p:nvPr/>
        </p:nvSpPr>
        <p:spPr bwMode="auto">
          <a:xfrm>
            <a:off x="3386138" y="2751138"/>
            <a:ext cx="155575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08" name="Line 213"/>
          <p:cNvSpPr>
            <a:spLocks noChangeShapeType="1"/>
          </p:cNvSpPr>
          <p:nvPr/>
        </p:nvSpPr>
        <p:spPr bwMode="auto">
          <a:xfrm>
            <a:off x="2870200" y="3009900"/>
            <a:ext cx="196850" cy="300038"/>
          </a:xfrm>
          <a:prstGeom prst="line">
            <a:avLst/>
          </a:prstGeom>
          <a:noFill/>
          <a:ln w="28575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509" name="Text Box 214"/>
          <p:cNvSpPr txBox="1">
            <a:spLocks noChangeArrowheads="1"/>
          </p:cNvSpPr>
          <p:nvPr/>
        </p:nvSpPr>
        <p:spPr bwMode="auto">
          <a:xfrm>
            <a:off x="0" y="2555875"/>
            <a:ext cx="1574800" cy="1311275"/>
          </a:xfrm>
          <a:prstGeom prst="rect">
            <a:avLst/>
          </a:prstGeom>
          <a:solidFill>
            <a:srgbClr val="FFFF00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Not only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those needed to cover all 1’s</a:t>
            </a:r>
          </a:p>
        </p:txBody>
      </p:sp>
      <p:sp>
        <p:nvSpPr>
          <p:cNvPr id="18510" name="Line 215"/>
          <p:cNvSpPr>
            <a:spLocks noChangeShapeType="1"/>
          </p:cNvSpPr>
          <p:nvPr/>
        </p:nvSpPr>
        <p:spPr bwMode="auto">
          <a:xfrm flipV="1">
            <a:off x="809625" y="1701800"/>
            <a:ext cx="1239838" cy="8683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511" name="Text Box 216"/>
          <p:cNvSpPr txBox="1">
            <a:spLocks noChangeArrowheads="1"/>
          </p:cNvSpPr>
          <p:nvPr/>
        </p:nvSpPr>
        <p:spPr bwMode="auto">
          <a:xfrm>
            <a:off x="180975" y="4929188"/>
            <a:ext cx="1574800" cy="1006475"/>
          </a:xfrm>
          <a:prstGeom prst="rect">
            <a:avLst/>
          </a:prstGeom>
          <a:solidFill>
            <a:srgbClr val="99CC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Any essential PIs?</a:t>
            </a:r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C698DC92-D610-4DCD-871B-ED4E00FE8B94}" type="slidenum">
              <a:rPr lang="en-US"/>
              <a:pPr/>
              <a:t>97</a:t>
            </a:fld>
            <a:endParaRPr lang="en-US"/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498475"/>
            <a:ext cx="7772400" cy="650875"/>
          </a:xfrm>
        </p:spPr>
        <p:txBody>
          <a:bodyPr/>
          <a:lstStyle/>
          <a:p>
            <a:r>
              <a:rPr lang="en-US" b="0" smtClean="0"/>
              <a:t>K-Maps for five or more Variables </a:t>
            </a:r>
          </a:p>
        </p:txBody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475" y="1314450"/>
            <a:ext cx="8455025" cy="5027613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For five literal problems (32 cells), we use </a:t>
            </a:r>
            <a:r>
              <a:rPr lang="en-US" sz="2400" i="1" smtClean="0">
                <a:latin typeface="Arial" pitchFamily="34" charset="0"/>
                <a:cs typeface="Arial" pitchFamily="34" charset="0"/>
              </a:rPr>
              <a:t>two </a:t>
            </a:r>
            <a:r>
              <a:rPr lang="en-US" sz="2400" b="1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adjacent</a:t>
            </a:r>
            <a:r>
              <a:rPr lang="en-US" sz="2400" i="1" smtClean="0">
                <a:latin typeface="Arial" pitchFamily="34" charset="0"/>
                <a:cs typeface="Arial" pitchFamily="34" charset="0"/>
              </a:rPr>
              <a:t> K-maps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. It becomes harder to visualize adjacent minterms for selecting PIs. </a:t>
            </a:r>
          </a:p>
          <a:p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1738313" y="3595688"/>
            <a:ext cx="2063750" cy="215741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78" name="Rectangle 6"/>
          <p:cNvSpPr>
            <a:spLocks noChangeArrowheads="1"/>
          </p:cNvSpPr>
          <p:nvPr/>
        </p:nvSpPr>
        <p:spPr bwMode="auto">
          <a:xfrm>
            <a:off x="4059238" y="4500563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X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3221038" y="3143250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Y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80" name="Rectangle 8"/>
          <p:cNvSpPr>
            <a:spLocks noChangeArrowheads="1"/>
          </p:cNvSpPr>
          <p:nvPr/>
        </p:nvSpPr>
        <p:spPr bwMode="auto">
          <a:xfrm>
            <a:off x="2705100" y="5924550"/>
            <a:ext cx="1857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Z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81" name="Rectangle 9"/>
          <p:cNvSpPr>
            <a:spLocks noChangeArrowheads="1"/>
          </p:cNvSpPr>
          <p:nvPr/>
        </p:nvSpPr>
        <p:spPr bwMode="auto">
          <a:xfrm>
            <a:off x="1298575" y="5065713"/>
            <a:ext cx="2873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W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82" name="Line 10"/>
          <p:cNvSpPr>
            <a:spLocks noChangeShapeType="1"/>
          </p:cNvSpPr>
          <p:nvPr/>
        </p:nvSpPr>
        <p:spPr bwMode="auto">
          <a:xfrm>
            <a:off x="1416050" y="4681538"/>
            <a:ext cx="2386013" cy="15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3" name="Line 11"/>
          <p:cNvSpPr>
            <a:spLocks noChangeShapeType="1"/>
          </p:cNvSpPr>
          <p:nvPr/>
        </p:nvSpPr>
        <p:spPr bwMode="auto">
          <a:xfrm>
            <a:off x="2770188" y="3324225"/>
            <a:ext cx="1587" cy="244316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4" name="Line 12"/>
          <p:cNvSpPr>
            <a:spLocks noChangeShapeType="1"/>
          </p:cNvSpPr>
          <p:nvPr/>
        </p:nvSpPr>
        <p:spPr bwMode="auto">
          <a:xfrm>
            <a:off x="2254250" y="3595688"/>
            <a:ext cx="1588" cy="25781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5" name="Line 13"/>
          <p:cNvSpPr>
            <a:spLocks noChangeShapeType="1"/>
          </p:cNvSpPr>
          <p:nvPr/>
        </p:nvSpPr>
        <p:spPr bwMode="auto">
          <a:xfrm>
            <a:off x="3286125" y="3595688"/>
            <a:ext cx="1588" cy="25781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6" name="Line 14"/>
          <p:cNvSpPr>
            <a:spLocks noChangeShapeType="1"/>
          </p:cNvSpPr>
          <p:nvPr/>
        </p:nvSpPr>
        <p:spPr bwMode="auto">
          <a:xfrm>
            <a:off x="1738313" y="5224463"/>
            <a:ext cx="2386012" cy="15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7" name="Line 15"/>
          <p:cNvSpPr>
            <a:spLocks noChangeShapeType="1"/>
          </p:cNvSpPr>
          <p:nvPr/>
        </p:nvSpPr>
        <p:spPr bwMode="auto">
          <a:xfrm>
            <a:off x="1738313" y="4138613"/>
            <a:ext cx="2386012" cy="15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88" name="Rectangle 16"/>
          <p:cNvSpPr>
            <a:spLocks noChangeArrowheads="1"/>
          </p:cNvSpPr>
          <p:nvPr/>
        </p:nvSpPr>
        <p:spPr bwMode="auto">
          <a:xfrm>
            <a:off x="2513013" y="2862263"/>
            <a:ext cx="719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V = 0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89" name="Rectangle 17"/>
          <p:cNvSpPr>
            <a:spLocks noChangeArrowheads="1"/>
          </p:cNvSpPr>
          <p:nvPr/>
        </p:nvSpPr>
        <p:spPr bwMode="auto">
          <a:xfrm>
            <a:off x="8559800" y="7532688"/>
            <a:ext cx="96838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400" b="0">
                <a:solidFill>
                  <a:srgbClr val="000000"/>
                </a:solidFill>
              </a:rPr>
              <a:t> 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90" name="Rectangle 20"/>
          <p:cNvSpPr>
            <a:spLocks noChangeArrowheads="1"/>
          </p:cNvSpPr>
          <p:nvPr/>
        </p:nvSpPr>
        <p:spPr bwMode="auto">
          <a:xfrm>
            <a:off x="4843463" y="3587750"/>
            <a:ext cx="2063750" cy="21590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1" name="Rectangle 21"/>
          <p:cNvSpPr>
            <a:spLocks noChangeArrowheads="1"/>
          </p:cNvSpPr>
          <p:nvPr/>
        </p:nvSpPr>
        <p:spPr bwMode="auto">
          <a:xfrm>
            <a:off x="7165975" y="4492625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X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92" name="Rectangle 22"/>
          <p:cNvSpPr>
            <a:spLocks noChangeArrowheads="1"/>
          </p:cNvSpPr>
          <p:nvPr/>
        </p:nvSpPr>
        <p:spPr bwMode="auto">
          <a:xfrm>
            <a:off x="5811838" y="5916613"/>
            <a:ext cx="1857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Z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93" name="Rectangle 23"/>
          <p:cNvSpPr>
            <a:spLocks noChangeArrowheads="1"/>
          </p:cNvSpPr>
          <p:nvPr/>
        </p:nvSpPr>
        <p:spPr bwMode="auto">
          <a:xfrm>
            <a:off x="4419600" y="5102225"/>
            <a:ext cx="2873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W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494" name="Line 24"/>
          <p:cNvSpPr>
            <a:spLocks noChangeShapeType="1"/>
          </p:cNvSpPr>
          <p:nvPr/>
        </p:nvSpPr>
        <p:spPr bwMode="auto">
          <a:xfrm>
            <a:off x="4521200" y="4673600"/>
            <a:ext cx="2386013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5" name="Line 25"/>
          <p:cNvSpPr>
            <a:spLocks noChangeShapeType="1"/>
          </p:cNvSpPr>
          <p:nvPr/>
        </p:nvSpPr>
        <p:spPr bwMode="auto">
          <a:xfrm>
            <a:off x="5875338" y="3316288"/>
            <a:ext cx="1587" cy="244316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6" name="Line 26"/>
          <p:cNvSpPr>
            <a:spLocks noChangeShapeType="1"/>
          </p:cNvSpPr>
          <p:nvPr/>
        </p:nvSpPr>
        <p:spPr bwMode="auto">
          <a:xfrm>
            <a:off x="5359400" y="3587750"/>
            <a:ext cx="1588" cy="25796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7" name="Line 27"/>
          <p:cNvSpPr>
            <a:spLocks noChangeShapeType="1"/>
          </p:cNvSpPr>
          <p:nvPr/>
        </p:nvSpPr>
        <p:spPr bwMode="auto">
          <a:xfrm>
            <a:off x="6391275" y="3587750"/>
            <a:ext cx="1588" cy="25796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8" name="Line 28"/>
          <p:cNvSpPr>
            <a:spLocks noChangeShapeType="1"/>
          </p:cNvSpPr>
          <p:nvPr/>
        </p:nvSpPr>
        <p:spPr bwMode="auto">
          <a:xfrm>
            <a:off x="4843463" y="5216525"/>
            <a:ext cx="2386012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499" name="Line 29"/>
          <p:cNvSpPr>
            <a:spLocks noChangeShapeType="1"/>
          </p:cNvSpPr>
          <p:nvPr/>
        </p:nvSpPr>
        <p:spPr bwMode="auto">
          <a:xfrm>
            <a:off x="4843463" y="4130675"/>
            <a:ext cx="2386012" cy="15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5500" name="Rectangle 30"/>
          <p:cNvSpPr>
            <a:spLocks noChangeArrowheads="1"/>
          </p:cNvSpPr>
          <p:nvPr/>
        </p:nvSpPr>
        <p:spPr bwMode="auto">
          <a:xfrm>
            <a:off x="5735638" y="2816225"/>
            <a:ext cx="719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V = 1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501" name="Rectangle 31"/>
          <p:cNvSpPr>
            <a:spLocks noChangeArrowheads="1"/>
          </p:cNvSpPr>
          <p:nvPr/>
        </p:nvSpPr>
        <p:spPr bwMode="auto">
          <a:xfrm>
            <a:off x="6269038" y="3155950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400" b="0">
                <a:solidFill>
                  <a:srgbClr val="000000"/>
                </a:solidFill>
                <a:latin typeface="SWISS" charset="0"/>
              </a:rPr>
              <a:t>Y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105502" name="Rectangle 32"/>
          <p:cNvSpPr>
            <a:spLocks noChangeArrowheads="1"/>
          </p:cNvSpPr>
          <p:nvPr/>
        </p:nvSpPr>
        <p:spPr bwMode="auto">
          <a:xfrm>
            <a:off x="2778125" y="3600450"/>
            <a:ext cx="474663" cy="520700"/>
          </a:xfrm>
          <a:prstGeom prst="rect">
            <a:avLst/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503" name="Rectangle 33"/>
          <p:cNvSpPr>
            <a:spLocks noChangeArrowheads="1"/>
          </p:cNvSpPr>
          <p:nvPr/>
        </p:nvSpPr>
        <p:spPr bwMode="auto">
          <a:xfrm>
            <a:off x="5905500" y="3603625"/>
            <a:ext cx="474663" cy="509588"/>
          </a:xfrm>
          <a:prstGeom prst="rect">
            <a:avLst/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504" name="Text Box 34"/>
          <p:cNvSpPr txBox="1">
            <a:spLocks noChangeArrowheads="1"/>
          </p:cNvSpPr>
          <p:nvPr/>
        </p:nvSpPr>
        <p:spPr bwMode="auto">
          <a:xfrm>
            <a:off x="6991350" y="3121025"/>
            <a:ext cx="1797050" cy="91598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Adjacent cells.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Only value of V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changes</a:t>
            </a:r>
          </a:p>
        </p:txBody>
      </p:sp>
      <p:sp>
        <p:nvSpPr>
          <p:cNvPr id="105505" name="Rectangle 35"/>
          <p:cNvSpPr>
            <a:spLocks noChangeArrowheads="1"/>
          </p:cNvSpPr>
          <p:nvPr/>
        </p:nvSpPr>
        <p:spPr bwMode="auto">
          <a:xfrm>
            <a:off x="3260725" y="2338388"/>
            <a:ext cx="2608263" cy="488950"/>
          </a:xfrm>
          <a:prstGeom prst="rect">
            <a:avLst/>
          </a:prstGeom>
          <a:solidFill>
            <a:srgbClr val="FFCC99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F (W, X, Y, Z, V)</a:t>
            </a:r>
          </a:p>
        </p:txBody>
      </p: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7CE65DAC-9F55-4102-927B-8A9007EACCDA}" type="slidenum">
              <a:rPr lang="en-US"/>
              <a:pPr/>
              <a:t>98</a:t>
            </a:fld>
            <a:endParaRPr lang="en-US"/>
          </a:p>
        </p:txBody>
      </p:sp>
      <p:sp>
        <p:nvSpPr>
          <p:cNvPr id="1064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44475" y="1371600"/>
            <a:ext cx="8686800" cy="44608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Sometimes a function table or map contains entries for which it is known that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input values for the minterm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will never occur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e.g. with 4-bit (0-9) BCD codes (10-15 input values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not used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The output value of the function for that minterm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will not be used</a:t>
            </a:r>
          </a:p>
          <a:p>
            <a:pPr>
              <a:lnSpc>
                <a:spcPct val="80000"/>
              </a:lnSpc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In such cases, the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output value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of the function need not be defined as 1 or 0</a:t>
            </a:r>
          </a:p>
          <a:p>
            <a:pPr>
              <a:lnSpc>
                <a:spcPct val="80000"/>
              </a:lnSpc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Instead, the output value is specified as a </a:t>
            </a:r>
            <a:r>
              <a:rPr lang="en-US" sz="26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“don't care”</a:t>
            </a:r>
          </a:p>
          <a:p>
            <a:pPr>
              <a:lnSpc>
                <a:spcPct val="80000"/>
              </a:lnSpc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By placing “don't cares” (labeled as an </a:t>
            </a:r>
            <a:r>
              <a:rPr lang="en-US" sz="26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“x”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entry) in the function table or map, the cost of the logic circuit may be reduced</a:t>
            </a: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title"/>
          </p:nvPr>
        </p:nvSpPr>
        <p:spPr>
          <a:xfrm>
            <a:off x="577850" y="474663"/>
            <a:ext cx="7772400" cy="628650"/>
          </a:xfrm>
          <a:noFill/>
        </p:spPr>
        <p:txBody>
          <a:bodyPr/>
          <a:lstStyle/>
          <a:p>
            <a:r>
              <a:rPr lang="en-US" b="0" smtClean="0"/>
              <a:t>Don't Cares in K-Maps</a:t>
            </a: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/>
              <a:t>Chapter 1            </a:t>
            </a:r>
            <a:fld id="{DA69D5AF-E72C-4B65-B5B5-73F2AC83AC76}" type="slidenum">
              <a:rPr lang="en-US"/>
              <a:pPr/>
              <a:t>99</a:t>
            </a:fld>
            <a:endParaRPr lang="en-US"/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4325" y="1314450"/>
            <a:ext cx="8829675" cy="5543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6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Example: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 A logic function having the binary codes for the </a:t>
            </a:r>
            <a:r>
              <a:rPr lang="en-US" sz="26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BCD digits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as its inputs. Only the codes for 0 through 9 are used.  The six codes, 1010 through 1111 </a:t>
            </a:r>
            <a:r>
              <a:rPr lang="en-US" sz="260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never occur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, so the output values for these codes are “x” to represent “don’t cares”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6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How can this help us minimize our circuits?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smtClean="0">
              <a:solidFill>
                <a:srgbClr val="3333FF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6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Each “x” entry may be given either a 0 or 1 value in resulting solution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 an advantage</a:t>
            </a:r>
          </a:p>
          <a:p>
            <a:pPr lvl="1">
              <a:lnSpc>
                <a:spcPct val="90000"/>
              </a:lnSpc>
            </a:pPr>
            <a:r>
              <a:rPr lang="en-US" sz="2300" smtClean="0">
                <a:latin typeface="Arial" pitchFamily="34" charset="0"/>
                <a:cs typeface="Arial" pitchFamily="34" charset="0"/>
              </a:rPr>
              <a:t>For example, an “x” may be taken as “0” in an SOP solution or as “1” in a POS solution</a:t>
            </a:r>
          </a:p>
          <a:p>
            <a:pPr lvl="1">
              <a:lnSpc>
                <a:spcPct val="90000"/>
              </a:lnSpc>
            </a:pPr>
            <a:r>
              <a:rPr lang="en-US" sz="2300" smtClean="0">
                <a:latin typeface="Arial" pitchFamily="34" charset="0"/>
                <a:cs typeface="Arial" pitchFamily="34" charset="0"/>
              </a:rPr>
              <a:t>An “x” can be taken as 1 to </a:t>
            </a:r>
            <a:r>
              <a:rPr lang="en-US" sz="23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maximize</a:t>
            </a:r>
            <a:r>
              <a:rPr lang="en-US" sz="2300" smtClean="0">
                <a:latin typeface="Arial" pitchFamily="34" charset="0"/>
                <a:cs typeface="Arial" pitchFamily="34" charset="0"/>
              </a:rPr>
              <a:t> the size of a PI</a:t>
            </a:r>
          </a:p>
          <a:p>
            <a:pPr lvl="1">
              <a:lnSpc>
                <a:spcPct val="90000"/>
              </a:lnSpc>
            </a:pPr>
            <a:r>
              <a:rPr lang="en-US" sz="2300" smtClean="0">
                <a:latin typeface="Arial" pitchFamily="34" charset="0"/>
                <a:cs typeface="Arial" pitchFamily="34" charset="0"/>
              </a:rPr>
              <a:t>A cell with “x” </a:t>
            </a:r>
            <a:r>
              <a:rPr lang="en-US" sz="23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needs not be covered</a:t>
            </a:r>
            <a:r>
              <a:rPr lang="en-US" sz="2300" smtClean="0">
                <a:latin typeface="Arial" pitchFamily="34" charset="0"/>
                <a:cs typeface="Arial" pitchFamily="34" charset="0"/>
              </a:rPr>
              <a:t> by any prime implicant</a:t>
            </a:r>
          </a:p>
        </p:txBody>
      </p:sp>
      <p:sp>
        <p:nvSpPr>
          <p:cNvPr id="107524" name="Rectangle 3"/>
          <p:cNvSpPr>
            <a:spLocks noGrp="1" noChangeArrowheads="1"/>
          </p:cNvSpPr>
          <p:nvPr>
            <p:ph type="title"/>
          </p:nvPr>
        </p:nvSpPr>
        <p:spPr>
          <a:xfrm>
            <a:off x="588963" y="474663"/>
            <a:ext cx="7772400" cy="592137"/>
          </a:xfrm>
          <a:noFill/>
        </p:spPr>
        <p:txBody>
          <a:bodyPr/>
          <a:lstStyle/>
          <a:p>
            <a:r>
              <a:rPr lang="en-US" b="0" smtClean="0"/>
              <a:t>Don't Cares in K-Maps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Default Design 9">
      <a:dk1>
        <a:srgbClr val="000000"/>
      </a:dk1>
      <a:lt1>
        <a:srgbClr val="FFFFFF"/>
      </a:lt1>
      <a:dk2>
        <a:srgbClr val="008000"/>
      </a:dk2>
      <a:lt2>
        <a:srgbClr val="808080"/>
      </a:lt2>
      <a:accent1>
        <a:srgbClr val="00CC99"/>
      </a:accent1>
      <a:accent2>
        <a:srgbClr val="008000"/>
      </a:accent2>
      <a:accent3>
        <a:srgbClr val="FFFFFF"/>
      </a:accent3>
      <a:accent4>
        <a:srgbClr val="000000"/>
      </a:accent4>
      <a:accent5>
        <a:srgbClr val="AAE2CA"/>
      </a:accent5>
      <a:accent6>
        <a:srgbClr val="007300"/>
      </a:accent6>
      <a:hlink>
        <a:srgbClr val="009999"/>
      </a:hlink>
      <a:folHlink>
        <a:srgbClr val="006666"/>
      </a:folHlink>
    </a:clrScheme>
    <a:fontScheme name="Default Design">
      <a:majorFont>
        <a:latin typeface="Helvetic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588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en-US" sz="26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588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en-US" sz="2600" b="1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E70000"/>
        </a:accent6>
        <a:hlink>
          <a:srgbClr val="FF00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008000"/>
        </a:dk2>
        <a:lt2>
          <a:srgbClr val="808080"/>
        </a:lt2>
        <a:accent1>
          <a:srgbClr val="00CC99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7300"/>
        </a:accent6>
        <a:hlink>
          <a:srgbClr val="009999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26812</TotalTime>
  <Words>11672</Words>
  <Application>Microsoft Office PowerPoint</Application>
  <PresentationFormat>On-screen Show (4:3)</PresentationFormat>
  <Paragraphs>4028</Paragraphs>
  <Slides>126</Slides>
  <Notes>41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126</vt:i4>
      </vt:variant>
    </vt:vector>
  </HeadingPairs>
  <TitlesOfParts>
    <vt:vector size="132" baseType="lpstr">
      <vt:lpstr>Default Design</vt:lpstr>
      <vt:lpstr>Document</vt:lpstr>
      <vt:lpstr>Equation</vt:lpstr>
      <vt:lpstr>Microsoft Equation 3.0</vt:lpstr>
      <vt:lpstr>Designer Drawing</vt:lpstr>
      <vt:lpstr>Artwork</vt:lpstr>
      <vt:lpstr>Slide 1</vt:lpstr>
      <vt:lpstr>Unit 2: Binary Logic and Gates Contents</vt:lpstr>
      <vt:lpstr>1. Binary Logic and Gates: Definitions</vt:lpstr>
      <vt:lpstr>Binary literals</vt:lpstr>
      <vt:lpstr>Logical Operations on Binary literals</vt:lpstr>
      <vt:lpstr>Notation Examples- Logical Operators</vt:lpstr>
      <vt:lpstr>Representation on the Venn Diagram </vt:lpstr>
      <vt:lpstr>Definitions of the 3 Basic Logic Operations</vt:lpstr>
      <vt:lpstr>Truth Tables</vt:lpstr>
      <vt:lpstr>Practical Implementation of the                                  Basic Logic Functions (Gates) </vt:lpstr>
      <vt:lpstr>Slide 11</vt:lpstr>
      <vt:lpstr>2. Boolean Algebra- Formal Definitions</vt:lpstr>
      <vt:lpstr>Boolean Algebra</vt:lpstr>
      <vt:lpstr>Boolean Function: Represented by many Equations, Logic Diagrams, but a single Truth Table</vt:lpstr>
      <vt:lpstr>Boolean Algebra Identities</vt:lpstr>
      <vt:lpstr>Some Properties of Identities &amp; the Algebra</vt:lpstr>
      <vt:lpstr>Some Properties of Identities &amp; the Algebra (Continued)</vt:lpstr>
      <vt:lpstr>Boolean Operator Precedence</vt:lpstr>
      <vt:lpstr>Boolean Algebraic Proofs: Example  </vt:lpstr>
      <vt:lpstr>Useful Theorems (in Dual forms)</vt:lpstr>
      <vt:lpstr>Slide 21</vt:lpstr>
      <vt:lpstr>Proof of Absorption</vt:lpstr>
      <vt:lpstr>Proof of Simplification</vt:lpstr>
      <vt:lpstr>Slide 24</vt:lpstr>
      <vt:lpstr>Proof of DeMorgan’s Laws</vt:lpstr>
      <vt:lpstr>Slide 26</vt:lpstr>
      <vt:lpstr>Deriving the Truth Table of a Boolean Function </vt:lpstr>
      <vt:lpstr>Expression Simplification</vt:lpstr>
      <vt:lpstr>Complementing Functions</vt:lpstr>
      <vt:lpstr>Complementing Functions, Contd.</vt:lpstr>
      <vt:lpstr>3. Canonical Forms- Overview</vt:lpstr>
      <vt:lpstr>Canonical Forms</vt:lpstr>
      <vt:lpstr>Minterms of n Variables</vt:lpstr>
      <vt:lpstr>Maxterms of n Variables</vt:lpstr>
      <vt:lpstr>Maxterms and Minterms from the Truth Table</vt:lpstr>
      <vt:lpstr>Minterm and Maxterm Relationship</vt:lpstr>
      <vt:lpstr>Truth Tables for minterms and Maxterms for two literals x, y</vt:lpstr>
      <vt:lpstr>Standard order of variables </vt:lpstr>
      <vt:lpstr>Index Example in Three literals: X, Y, and Z</vt:lpstr>
      <vt:lpstr>Index Examples – Four literals</vt:lpstr>
      <vt:lpstr>Minterm Function Example: 3 Variables XYZ</vt:lpstr>
      <vt:lpstr>Maxterm Function Example</vt:lpstr>
      <vt:lpstr>Observations from the Truth Tables</vt:lpstr>
      <vt:lpstr>Minterm Function Example: 5 literals</vt:lpstr>
      <vt:lpstr>Maxterm Function Example: 4 literals</vt:lpstr>
      <vt:lpstr>Transforming Standard to Canonical SOm 1. Algebraically</vt:lpstr>
      <vt:lpstr>Slide 47</vt:lpstr>
      <vt:lpstr>Transforming Standard to Canonical POM 1. Algebraically</vt:lpstr>
      <vt:lpstr>Transforming Standard to Canonical POM 2. Using the Truth Table</vt:lpstr>
      <vt:lpstr>Implementing the Complement of a Function</vt:lpstr>
      <vt:lpstr>Conversion Between the Two Canonical Forms</vt:lpstr>
      <vt:lpstr>Observations on complementing                        and form Conversion</vt:lpstr>
      <vt:lpstr>Standard (as opposed to canonical) Forms</vt:lpstr>
      <vt:lpstr>Obtain Canonical form directly from Truth Table  Then simplify it to a standard form, e.g. SOm  SOP</vt:lpstr>
      <vt:lpstr>SOm  SOP Simplification Example 1. Using Boolean Algebra manipulations</vt:lpstr>
      <vt:lpstr>AND/OR Two-level Implementation of SOP Expression</vt:lpstr>
      <vt:lpstr>4. VLSI Technology Parameters (Physical properties of Logic gates)</vt:lpstr>
      <vt:lpstr>Signal Levels and Noise Margin</vt:lpstr>
      <vt:lpstr>Propagation Delay Signals take a finite time to propagate through a logic gate</vt:lpstr>
      <vt:lpstr>Fan-Out: How many inputs a gate output can drive?  TTL* Example: Based on current drive requirements</vt:lpstr>
      <vt:lpstr>Slide 61</vt:lpstr>
      <vt:lpstr>Fan-in of a Logic Gate</vt:lpstr>
      <vt:lpstr>Hi-Impedance (Tri-state) Outputs</vt:lpstr>
      <vt:lpstr>Hi-Impedance Outputs: Background</vt:lpstr>
      <vt:lpstr>The one-directional 3-State (Tri-state) Buffer</vt:lpstr>
      <vt:lpstr>Resolving Tri-State Values on a Connection</vt:lpstr>
      <vt:lpstr>Application: Data Selection Using 3-State Logic </vt:lpstr>
      <vt:lpstr>5. 2-Level Logic Circuit Optimization and K-maps</vt:lpstr>
      <vt:lpstr>Boolean Function Optimization</vt:lpstr>
      <vt:lpstr>Karnaugh Maps (K-map)</vt:lpstr>
      <vt:lpstr>Some Uses of K-Maps</vt:lpstr>
      <vt:lpstr>K-Map for two variables (x,y)</vt:lpstr>
      <vt:lpstr>K-Map and Truth Tables</vt:lpstr>
      <vt:lpstr>K-Map Function Representation</vt:lpstr>
      <vt:lpstr>K-Map Function Representation</vt:lpstr>
      <vt:lpstr>Three-literal Maps</vt:lpstr>
      <vt:lpstr>Alternative Map Labeling</vt:lpstr>
      <vt:lpstr>Representing a Logic Function on the K-map</vt:lpstr>
      <vt:lpstr>Combining cells</vt:lpstr>
      <vt:lpstr>Example: Simplifying by Combining cells Graphical Vs Boolean Simplification</vt:lpstr>
      <vt:lpstr>Rules for combining cells to larger rectangles</vt:lpstr>
      <vt:lpstr>Three-literal Maps</vt:lpstr>
      <vt:lpstr>Three-literal Maps</vt:lpstr>
      <vt:lpstr>Three-literal Maps: 4-Cell Groupings</vt:lpstr>
      <vt:lpstr>Function Simplification with a 3-literal Maps</vt:lpstr>
      <vt:lpstr>Slide 86</vt:lpstr>
      <vt:lpstr>Four-literal Maps</vt:lpstr>
      <vt:lpstr>Four literal Terms</vt:lpstr>
      <vt:lpstr>Four-literal Maps</vt:lpstr>
      <vt:lpstr>Four-literal Maps</vt:lpstr>
      <vt:lpstr>Simplification with a Four-literal Map : Example 1</vt:lpstr>
      <vt:lpstr>Simplification with a Four-literal Map : Example 2</vt:lpstr>
      <vt:lpstr>Systematic Simplification (minimization) of a logic function: Implicants, Prime Implicants, and Essential Prime Implicants</vt:lpstr>
      <vt:lpstr>Examples of the three types of Implicants</vt:lpstr>
      <vt:lpstr>Example:  Find all Prime Implicants</vt:lpstr>
      <vt:lpstr>Another Example</vt:lpstr>
      <vt:lpstr>K-Maps for five or more Variables </vt:lpstr>
      <vt:lpstr>Don't Cares in K-Maps</vt:lpstr>
      <vt:lpstr>Don't Cares in K-Maps</vt:lpstr>
      <vt:lpstr>Example: BCD “5 or More” (BCD codes 6,7,8,9)</vt:lpstr>
      <vt:lpstr>Product of Sums Example</vt:lpstr>
      <vt:lpstr>Algorithm for Systematic Optimization </vt:lpstr>
      <vt:lpstr>Prime Implicant Selection Rule</vt:lpstr>
      <vt:lpstr>Example</vt:lpstr>
      <vt:lpstr>Selection Rule Example with Don't Cares</vt:lpstr>
      <vt:lpstr>6. Other Gate Types</vt:lpstr>
      <vt:lpstr>Primitive gates</vt:lpstr>
      <vt:lpstr>Buffer</vt:lpstr>
      <vt:lpstr>NAND Gate [NOT (AND)]</vt:lpstr>
      <vt:lpstr>NAND Gates (continued)</vt:lpstr>
      <vt:lpstr>Observations on the NAND Gate:                  1. The NAND is not Associative</vt:lpstr>
      <vt:lpstr>Slide 112</vt:lpstr>
      <vt:lpstr>Slide 113</vt:lpstr>
      <vt:lpstr>NOR Gate (continued)</vt:lpstr>
      <vt:lpstr>Observations on the NOR Gate:  1. The NOR gate is not Associative</vt:lpstr>
      <vt:lpstr>Slide 116</vt:lpstr>
      <vt:lpstr>Complex gates</vt:lpstr>
      <vt:lpstr>6. Complex Gates: Exclusive OR/ Exclusive NOR</vt:lpstr>
      <vt:lpstr>Definitions of XOR/XNOR as functions of 2 inputs: Truth Tables</vt:lpstr>
      <vt:lpstr>7. Exclusive OR/ Exclusive NOR</vt:lpstr>
      <vt:lpstr>XOR Implementations</vt:lpstr>
      <vt:lpstr>XOR Identities</vt:lpstr>
      <vt:lpstr>XNOR Identities</vt:lpstr>
      <vt:lpstr>XOR for &gt;2 Variables: The Odd Function     (for even parity generation and checking)</vt:lpstr>
      <vt:lpstr>XNOR for &gt;2 Variables: The Even Function    (for odd parity generation and checking)</vt:lpstr>
      <vt:lpstr>Unit 2: Binary Logic and Gates Overview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1 - PPT - Mano &amp; Kime - 3rd Ed</dc:title>
  <dc:creator>Kime &amp; Kaminski</dc:creator>
  <dc:description>Initial Version</dc:description>
  <cp:lastModifiedBy>Dr. Marwan Abu-Amara</cp:lastModifiedBy>
  <cp:revision>1019</cp:revision>
  <cp:lastPrinted>2001-01-22T17:31:50Z</cp:lastPrinted>
  <dcterms:created xsi:type="dcterms:W3CDTF">1999-02-14T20:48:18Z</dcterms:created>
  <dcterms:modified xsi:type="dcterms:W3CDTF">2010-10-16T10:12:43Z</dcterms:modified>
  <cp:category/>
</cp:coreProperties>
</file>