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23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7.xml" ContentType="application/vnd.openxmlformats-officedocument.presentationml.notesSlide+xml"/>
  <Default Extension="doc" ContentType="application/msword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77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Default Extension="wmf" ContentType="image/x-wmf"/>
  <Override PartName="/ppt/notesSlides/notesSlide18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notesSlides/notesSlide25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>
  <p:sldMasterIdLst>
    <p:sldMasterId id="2147483648" r:id="rId1"/>
  </p:sldMasterIdLst>
  <p:notesMasterIdLst>
    <p:notesMasterId r:id="rId80"/>
  </p:notesMasterIdLst>
  <p:handoutMasterIdLst>
    <p:handoutMasterId r:id="rId81"/>
  </p:handoutMasterIdLst>
  <p:sldIdLst>
    <p:sldId id="374" r:id="rId2"/>
    <p:sldId id="379" r:id="rId3"/>
    <p:sldId id="386" r:id="rId4"/>
    <p:sldId id="387" r:id="rId5"/>
    <p:sldId id="388" r:id="rId6"/>
    <p:sldId id="462" r:id="rId7"/>
    <p:sldId id="389" r:id="rId8"/>
    <p:sldId id="400" r:id="rId9"/>
    <p:sldId id="395" r:id="rId10"/>
    <p:sldId id="403" r:id="rId11"/>
    <p:sldId id="402" r:id="rId12"/>
    <p:sldId id="404" r:id="rId13"/>
    <p:sldId id="385" r:id="rId14"/>
    <p:sldId id="405" r:id="rId15"/>
    <p:sldId id="380" r:id="rId16"/>
    <p:sldId id="406" r:id="rId17"/>
    <p:sldId id="383" r:id="rId18"/>
    <p:sldId id="407" r:id="rId19"/>
    <p:sldId id="408" r:id="rId20"/>
    <p:sldId id="409" r:id="rId21"/>
    <p:sldId id="354" r:id="rId22"/>
    <p:sldId id="335" r:id="rId23"/>
    <p:sldId id="410" r:id="rId24"/>
    <p:sldId id="336" r:id="rId25"/>
    <p:sldId id="301" r:id="rId26"/>
    <p:sldId id="411" r:id="rId27"/>
    <p:sldId id="412" r:id="rId28"/>
    <p:sldId id="303" r:id="rId29"/>
    <p:sldId id="307" r:id="rId30"/>
    <p:sldId id="413" r:id="rId31"/>
    <p:sldId id="308" r:id="rId32"/>
    <p:sldId id="309" r:id="rId33"/>
    <p:sldId id="414" r:id="rId34"/>
    <p:sldId id="358" r:id="rId35"/>
    <p:sldId id="415" r:id="rId36"/>
    <p:sldId id="360" r:id="rId37"/>
    <p:sldId id="453" r:id="rId38"/>
    <p:sldId id="454" r:id="rId39"/>
    <p:sldId id="455" r:id="rId40"/>
    <p:sldId id="317" r:id="rId41"/>
    <p:sldId id="366" r:id="rId42"/>
    <p:sldId id="416" r:id="rId43"/>
    <p:sldId id="417" r:id="rId44"/>
    <p:sldId id="418" r:id="rId45"/>
    <p:sldId id="456" r:id="rId46"/>
    <p:sldId id="370" r:id="rId47"/>
    <p:sldId id="340" r:id="rId48"/>
    <p:sldId id="424" r:id="rId49"/>
    <p:sldId id="426" r:id="rId50"/>
    <p:sldId id="423" r:id="rId51"/>
    <p:sldId id="425" r:id="rId52"/>
    <p:sldId id="430" r:id="rId53"/>
    <p:sldId id="431" r:id="rId54"/>
    <p:sldId id="432" r:id="rId55"/>
    <p:sldId id="433" r:id="rId56"/>
    <p:sldId id="434" r:id="rId57"/>
    <p:sldId id="435" r:id="rId58"/>
    <p:sldId id="436" r:id="rId59"/>
    <p:sldId id="437" r:id="rId60"/>
    <p:sldId id="438" r:id="rId61"/>
    <p:sldId id="439" r:id="rId62"/>
    <p:sldId id="440" r:id="rId63"/>
    <p:sldId id="441" r:id="rId64"/>
    <p:sldId id="457" r:id="rId65"/>
    <p:sldId id="458" r:id="rId66"/>
    <p:sldId id="459" r:id="rId67"/>
    <p:sldId id="460" r:id="rId68"/>
    <p:sldId id="442" r:id="rId69"/>
    <p:sldId id="450" r:id="rId70"/>
    <p:sldId id="451" r:id="rId71"/>
    <p:sldId id="452" r:id="rId72"/>
    <p:sldId id="445" r:id="rId73"/>
    <p:sldId id="446" r:id="rId74"/>
    <p:sldId id="447" r:id="rId75"/>
    <p:sldId id="461" r:id="rId76"/>
    <p:sldId id="448" r:id="rId77"/>
    <p:sldId id="449" r:id="rId78"/>
    <p:sldId id="429" r:id="rId79"/>
  </p:sldIdLst>
  <p:sldSz cx="9144000" cy="6858000" type="screen4x3"/>
  <p:notesSz cx="6972300" cy="10109200"/>
  <p:defaultTextStyle>
    <a:defPPr>
      <a:defRPr lang="en-US"/>
    </a:defPPr>
    <a:lvl1pPr algn="l" rtl="0" eaLnBrk="0" fontAlgn="base" hangingPunct="0">
      <a:spcBef>
        <a:spcPct val="20000"/>
      </a:spcBef>
      <a:spcAft>
        <a:spcPct val="0"/>
      </a:spcAft>
      <a:buFont typeface="Wingdings" pitchFamily="2" charset="2"/>
      <a:buChar char="§"/>
      <a:defRPr sz="2800" b="1" kern="1200" baseline="30000">
        <a:solidFill>
          <a:schemeClr val="accent2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20000"/>
      </a:spcBef>
      <a:spcAft>
        <a:spcPct val="0"/>
      </a:spcAft>
      <a:buFont typeface="Wingdings" pitchFamily="2" charset="2"/>
      <a:buChar char="§"/>
      <a:defRPr sz="2800" b="1" kern="1200" baseline="30000">
        <a:solidFill>
          <a:schemeClr val="accent2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20000"/>
      </a:spcBef>
      <a:spcAft>
        <a:spcPct val="0"/>
      </a:spcAft>
      <a:buFont typeface="Wingdings" pitchFamily="2" charset="2"/>
      <a:buChar char="§"/>
      <a:defRPr sz="2800" b="1" kern="1200" baseline="30000">
        <a:solidFill>
          <a:schemeClr val="accent2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20000"/>
      </a:spcBef>
      <a:spcAft>
        <a:spcPct val="0"/>
      </a:spcAft>
      <a:buFont typeface="Wingdings" pitchFamily="2" charset="2"/>
      <a:buChar char="§"/>
      <a:defRPr sz="2800" b="1" kern="1200" baseline="30000">
        <a:solidFill>
          <a:schemeClr val="accent2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20000"/>
      </a:spcBef>
      <a:spcAft>
        <a:spcPct val="0"/>
      </a:spcAft>
      <a:buFont typeface="Wingdings" pitchFamily="2" charset="2"/>
      <a:buChar char="§"/>
      <a:defRPr sz="2800" b="1" kern="1200" baseline="30000">
        <a:solidFill>
          <a:schemeClr val="accent2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800" b="1" kern="1200" baseline="30000">
        <a:solidFill>
          <a:schemeClr val="accent2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800" b="1" kern="1200" baseline="30000">
        <a:solidFill>
          <a:schemeClr val="accent2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800" b="1" kern="1200" baseline="30000">
        <a:solidFill>
          <a:schemeClr val="accent2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800" b="1" kern="1200" baseline="30000">
        <a:solidFill>
          <a:schemeClr val="accent2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</p:showPr>
  <p:clrMru>
    <a:srgbClr val="9933FF"/>
    <a:srgbClr val="FFFFFF"/>
    <a:srgbClr val="6600FF"/>
    <a:srgbClr val="FF3399"/>
    <a:srgbClr val="A50021"/>
    <a:srgbClr val="000066"/>
    <a:srgbClr val="FF00FF"/>
    <a:srgbClr val="6600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 autoAdjust="0"/>
    <p:restoredTop sz="94660" autoAdjust="0"/>
  </p:normalViewPr>
  <p:slideViewPr>
    <p:cSldViewPr snapToGrid="0">
      <p:cViewPr varScale="1">
        <p:scale>
          <a:sx n="109" d="100"/>
          <a:sy n="109" d="100"/>
        </p:scale>
        <p:origin x="-624" y="-90"/>
      </p:cViewPr>
      <p:guideLst>
        <p:guide orient="horz" pos="2160"/>
        <p:guide pos="2880"/>
      </p:guideLst>
    </p:cSldViewPr>
  </p:slideViewPr>
  <p:outlineViewPr>
    <p:cViewPr>
      <p:scale>
        <a:sx n="75" d="100"/>
        <a:sy n="75" d="100"/>
      </p:scale>
      <p:origin x="0" y="0"/>
    </p:cViewPr>
    <p:sldLst>
      <p:sld r:id="rId1" collapse="1"/>
      <p:sld r:id="rId2" collapse="1"/>
      <p:sld r:id="rId3" collapse="1"/>
      <p:sld r:id="rId4" collapse="1"/>
      <p:sld r:id="rId5" collapse="1"/>
      <p:sld r:id="rId6" collapse="1"/>
      <p:sld r:id="rId7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>
        <p:scale>
          <a:sx n="66" d="100"/>
          <a:sy n="66" d="100"/>
        </p:scale>
        <p:origin x="-1332" y="834"/>
      </p:cViewPr>
      <p:guideLst>
        <p:guide orient="horz" pos="3181"/>
        <p:guide pos="2196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theme" Target="theme/theme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presProps" Target="presProps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notesMaster" Target="notesMasters/notesMaster1.xml"/><Relationship Id="rId85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handoutMaster" Target="handoutMasters/handoutMaster1.xml"/></Relationships>
</file>

<file path=ppt/_rels/viewProps.xml.rels><?xml version="1.0" encoding="UTF-8" standalone="yes"?>
<Relationships xmlns="http://schemas.openxmlformats.org/package/2006/relationships"><Relationship Id="rId3" Type="http://schemas.openxmlformats.org/officeDocument/2006/relationships/slide" Target="slides/slide17.xml"/><Relationship Id="rId7" Type="http://schemas.openxmlformats.org/officeDocument/2006/relationships/slide" Target="slides/slide75.xml"/><Relationship Id="rId2" Type="http://schemas.openxmlformats.org/officeDocument/2006/relationships/slide" Target="slides/slide13.xml"/><Relationship Id="rId1" Type="http://schemas.openxmlformats.org/officeDocument/2006/relationships/slide" Target="slides/slide1.xml"/><Relationship Id="rId6" Type="http://schemas.openxmlformats.org/officeDocument/2006/relationships/slide" Target="slides/slide74.xml"/><Relationship Id="rId5" Type="http://schemas.openxmlformats.org/officeDocument/2006/relationships/slide" Target="slides/slide21.xml"/><Relationship Id="rId4" Type="http://schemas.openxmlformats.org/officeDocument/2006/relationships/slide" Target="slides/slide19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25.emf"/><Relationship Id="rId2" Type="http://schemas.openxmlformats.org/officeDocument/2006/relationships/image" Target="../media/image24.emf"/><Relationship Id="rId1" Type="http://schemas.openxmlformats.org/officeDocument/2006/relationships/image" Target="../media/image23.e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28.emf"/><Relationship Id="rId2" Type="http://schemas.openxmlformats.org/officeDocument/2006/relationships/image" Target="../media/image27.emf"/><Relationship Id="rId1" Type="http://schemas.openxmlformats.org/officeDocument/2006/relationships/image" Target="../media/image26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1942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02766" tIns="51383" rIns="102766" bIns="51383" numCol="1" anchor="t" anchorCtr="0" compatLnSpc="1">
            <a:prstTxWarp prst="textNoShape">
              <a:avLst/>
            </a:prstTxWarp>
          </a:bodyPr>
          <a:lstStyle>
            <a:lvl1pPr defTabSz="1027297">
              <a:spcBef>
                <a:spcPct val="0"/>
              </a:spcBef>
              <a:buFontTx/>
              <a:buNone/>
              <a:defRPr sz="1500" b="0" baseline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52875" y="0"/>
            <a:ext cx="301942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02766" tIns="51383" rIns="102766" bIns="51383" numCol="1" anchor="t" anchorCtr="0" compatLnSpc="1">
            <a:prstTxWarp prst="textNoShape">
              <a:avLst/>
            </a:prstTxWarp>
          </a:bodyPr>
          <a:lstStyle>
            <a:lvl1pPr algn="r" defTabSz="1027297">
              <a:spcBef>
                <a:spcPct val="0"/>
              </a:spcBef>
              <a:buFontTx/>
              <a:buNone/>
              <a:defRPr sz="1500" b="0" baseline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421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58850" y="758825"/>
            <a:ext cx="5056188" cy="37909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7100" y="4800600"/>
            <a:ext cx="5118100" cy="454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02766" tIns="51383" rIns="102766" bIns="5138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604375"/>
            <a:ext cx="301942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02766" tIns="51383" rIns="102766" bIns="51383" numCol="1" anchor="b" anchorCtr="0" compatLnSpc="1">
            <a:prstTxWarp prst="textNoShape">
              <a:avLst/>
            </a:prstTxWarp>
          </a:bodyPr>
          <a:lstStyle>
            <a:lvl1pPr defTabSz="1027297">
              <a:spcBef>
                <a:spcPct val="0"/>
              </a:spcBef>
              <a:buFontTx/>
              <a:buNone/>
              <a:defRPr sz="1500" b="0" baseline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52875" y="9604375"/>
            <a:ext cx="301942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02766" tIns="51383" rIns="102766" bIns="51383" numCol="1" anchor="b" anchorCtr="0" compatLnSpc="1">
            <a:prstTxWarp prst="textNoShape">
              <a:avLst/>
            </a:prstTxWarp>
          </a:bodyPr>
          <a:lstStyle>
            <a:lvl1pPr algn="r" defTabSz="1027297">
              <a:spcBef>
                <a:spcPct val="0"/>
              </a:spcBef>
              <a:buFontTx/>
              <a:buNone/>
              <a:defRPr sz="1500" b="0" baseline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5394E9CA-275E-4E68-A128-E9163318E72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1027113"/>
            <a:fld id="{318C4171-82E9-46D8-BFD1-42DFC0F44E18}" type="slidenum">
              <a:rPr lang="en-US" smtClean="0"/>
              <a:pPr defTabSz="1027113"/>
              <a:t>3</a:t>
            </a:fld>
            <a:endParaRPr lang="en-US" smtClean="0"/>
          </a:p>
        </p:txBody>
      </p:sp>
      <p:sp>
        <p:nvSpPr>
          <p:cNvPr id="952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58850" y="757238"/>
            <a:ext cx="5057775" cy="3792537"/>
          </a:xfrm>
          <a:ln/>
        </p:spPr>
      </p:sp>
      <p:sp>
        <p:nvSpPr>
          <p:cNvPr id="9523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96913" y="4802188"/>
            <a:ext cx="5578475" cy="4549775"/>
          </a:xfrm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1027113"/>
            <a:fld id="{EBD54E85-EA45-48AF-A2A0-A0770A528E5C}" type="slidenum">
              <a:rPr lang="en-US" smtClean="0"/>
              <a:pPr defTabSz="1027113"/>
              <a:t>18</a:t>
            </a:fld>
            <a:endParaRPr lang="en-US" smtClean="0"/>
          </a:p>
        </p:txBody>
      </p:sp>
      <p:sp>
        <p:nvSpPr>
          <p:cNvPr id="1044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44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smtClean="0"/>
              <a:t>Answer: The six letters A, B, C, D, E, and F represent the digits for values</a:t>
            </a:r>
          </a:p>
          <a:p>
            <a:r>
              <a:rPr lang="en-US" smtClean="0"/>
              <a:t>10, 11, 12, 13, 14, 15 (given in decimal), respectively, in hexadecimal.</a:t>
            </a:r>
          </a:p>
          <a:p>
            <a:r>
              <a:rPr lang="en-US" smtClean="0"/>
              <a:t>Alternatively, a, b, c, d, e, f are used.</a:t>
            </a: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1027113"/>
            <a:fld id="{1FA97881-A93F-49E5-8A19-EABC26ABBBA6}" type="slidenum">
              <a:rPr lang="en-US" smtClean="0"/>
              <a:pPr defTabSz="1027113"/>
              <a:t>22</a:t>
            </a:fld>
            <a:endParaRPr lang="en-US" smtClean="0"/>
          </a:p>
        </p:txBody>
      </p:sp>
      <p:sp>
        <p:nvSpPr>
          <p:cNvPr id="1054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54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smtClean="0"/>
              <a:t>Powers of 2: 43210</a:t>
            </a:r>
          </a:p>
          <a:p>
            <a:r>
              <a:rPr lang="en-US" smtClean="0"/>
              <a:t>                   11010</a:t>
            </a:r>
            <a:r>
              <a:rPr lang="en-US" baseline="-25000" smtClean="0"/>
              <a:t>2</a:t>
            </a:r>
            <a:r>
              <a:rPr lang="en-US" smtClean="0"/>
              <a:t> =&gt;</a:t>
            </a:r>
          </a:p>
          <a:p>
            <a:r>
              <a:rPr lang="en-US" smtClean="0"/>
              <a:t>                   1 X 2</a:t>
            </a:r>
            <a:r>
              <a:rPr lang="en-US" baseline="30000" smtClean="0"/>
              <a:t>4</a:t>
            </a:r>
            <a:r>
              <a:rPr lang="en-US" sz="800" smtClean="0"/>
              <a:t>         </a:t>
            </a:r>
            <a:r>
              <a:rPr lang="en-US" smtClean="0"/>
              <a:t>= 16</a:t>
            </a:r>
          </a:p>
          <a:p>
            <a:r>
              <a:rPr lang="en-US" smtClean="0"/>
              <a:t>	         + 1 X 2</a:t>
            </a:r>
            <a:r>
              <a:rPr lang="en-US" baseline="30000" smtClean="0"/>
              <a:t>3</a:t>
            </a:r>
            <a:r>
              <a:rPr lang="en-US" smtClean="0"/>
              <a:t>       =  8</a:t>
            </a:r>
          </a:p>
          <a:p>
            <a:r>
              <a:rPr lang="en-US" smtClean="0"/>
              <a:t>	           + 0 X 2</a:t>
            </a:r>
            <a:r>
              <a:rPr lang="en-US" baseline="30000" smtClean="0"/>
              <a:t>2    </a:t>
            </a:r>
            <a:r>
              <a:rPr lang="en-US" smtClean="0"/>
              <a:t>  =  0</a:t>
            </a:r>
          </a:p>
          <a:p>
            <a:r>
              <a:rPr lang="en-US" smtClean="0"/>
              <a:t>	             + 1 X 2</a:t>
            </a:r>
            <a:r>
              <a:rPr lang="en-US" baseline="30000" smtClean="0"/>
              <a:t>1 </a:t>
            </a:r>
            <a:r>
              <a:rPr lang="en-US" smtClean="0"/>
              <a:t>  =  2</a:t>
            </a:r>
          </a:p>
          <a:p>
            <a:r>
              <a:rPr lang="en-US" smtClean="0"/>
              <a:t>	              + 0 X 2</a:t>
            </a:r>
            <a:r>
              <a:rPr lang="en-US" baseline="30000" smtClean="0"/>
              <a:t>0</a:t>
            </a:r>
            <a:r>
              <a:rPr lang="en-US" smtClean="0"/>
              <a:t>  = </a:t>
            </a:r>
            <a:r>
              <a:rPr lang="en-US" u="sng" smtClean="0"/>
              <a:t> 0</a:t>
            </a:r>
          </a:p>
          <a:p>
            <a:r>
              <a:rPr lang="en-US" smtClean="0"/>
              <a:t>                                      26</a:t>
            </a:r>
            <a:r>
              <a:rPr lang="en-US" baseline="-25000" smtClean="0"/>
              <a:t>10</a:t>
            </a:r>
          </a:p>
          <a:p>
            <a:endParaRPr lang="en-US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1027113"/>
            <a:fld id="{31571C71-A20B-4182-AE1A-32A9A1AC16BC}" type="slidenum">
              <a:rPr lang="en-US" smtClean="0"/>
              <a:pPr defTabSz="1027113"/>
              <a:t>23</a:t>
            </a:fld>
            <a:endParaRPr lang="en-US" smtClean="0"/>
          </a:p>
        </p:txBody>
      </p:sp>
      <p:sp>
        <p:nvSpPr>
          <p:cNvPr id="1064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65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smtClean="0"/>
              <a:t>Powers of 2: 43210</a:t>
            </a:r>
          </a:p>
          <a:p>
            <a:r>
              <a:rPr lang="en-US" smtClean="0"/>
              <a:t>                   11010</a:t>
            </a:r>
            <a:r>
              <a:rPr lang="en-US" baseline="-25000" smtClean="0"/>
              <a:t>2</a:t>
            </a:r>
            <a:r>
              <a:rPr lang="en-US" smtClean="0"/>
              <a:t> =&gt;</a:t>
            </a:r>
          </a:p>
          <a:p>
            <a:r>
              <a:rPr lang="en-US" smtClean="0"/>
              <a:t>                   1 X 2</a:t>
            </a:r>
            <a:r>
              <a:rPr lang="en-US" baseline="30000" smtClean="0"/>
              <a:t>4</a:t>
            </a:r>
            <a:r>
              <a:rPr lang="en-US" sz="800" smtClean="0"/>
              <a:t>         </a:t>
            </a:r>
            <a:r>
              <a:rPr lang="en-US" smtClean="0"/>
              <a:t>= 16</a:t>
            </a:r>
          </a:p>
          <a:p>
            <a:r>
              <a:rPr lang="en-US" smtClean="0"/>
              <a:t>	         + 1 X 2</a:t>
            </a:r>
            <a:r>
              <a:rPr lang="en-US" baseline="30000" smtClean="0"/>
              <a:t>3</a:t>
            </a:r>
            <a:r>
              <a:rPr lang="en-US" smtClean="0"/>
              <a:t>       =  8</a:t>
            </a:r>
          </a:p>
          <a:p>
            <a:r>
              <a:rPr lang="en-US" smtClean="0"/>
              <a:t>	           + 0 X 2</a:t>
            </a:r>
            <a:r>
              <a:rPr lang="en-US" baseline="30000" smtClean="0"/>
              <a:t>2    </a:t>
            </a:r>
            <a:r>
              <a:rPr lang="en-US" smtClean="0"/>
              <a:t>  =  0</a:t>
            </a:r>
          </a:p>
          <a:p>
            <a:r>
              <a:rPr lang="en-US" smtClean="0"/>
              <a:t>	             + 1 X 2</a:t>
            </a:r>
            <a:r>
              <a:rPr lang="en-US" baseline="30000" smtClean="0"/>
              <a:t>1 </a:t>
            </a:r>
            <a:r>
              <a:rPr lang="en-US" smtClean="0"/>
              <a:t>  =  2</a:t>
            </a:r>
          </a:p>
          <a:p>
            <a:r>
              <a:rPr lang="en-US" smtClean="0"/>
              <a:t>	              + 0 X 2</a:t>
            </a:r>
            <a:r>
              <a:rPr lang="en-US" baseline="30000" smtClean="0"/>
              <a:t>0</a:t>
            </a:r>
            <a:r>
              <a:rPr lang="en-US" smtClean="0"/>
              <a:t>  = </a:t>
            </a:r>
            <a:r>
              <a:rPr lang="en-US" u="sng" smtClean="0"/>
              <a:t> 0</a:t>
            </a:r>
          </a:p>
          <a:p>
            <a:r>
              <a:rPr lang="en-US" smtClean="0"/>
              <a:t>                                      26</a:t>
            </a:r>
            <a:r>
              <a:rPr lang="en-US" baseline="-25000" smtClean="0"/>
              <a:t>10</a:t>
            </a:r>
          </a:p>
          <a:p>
            <a:endParaRPr lang="en-US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1027113"/>
            <a:fld id="{2342A3DB-5A74-4B88-A7F5-D9079562CECA}" type="slidenum">
              <a:rPr lang="en-US" smtClean="0"/>
              <a:pPr defTabSz="1027113"/>
              <a:t>24</a:t>
            </a:fld>
            <a:endParaRPr lang="en-US" smtClean="0"/>
          </a:p>
        </p:txBody>
      </p:sp>
      <p:sp>
        <p:nvSpPr>
          <p:cNvPr id="1075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75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smtClean="0"/>
              <a:t>625 </a:t>
            </a:r>
            <a:r>
              <a:rPr lang="en-US" smtClean="0">
                <a:cs typeface="Times New Roman" pitchFamily="18" charset="0"/>
              </a:rPr>
              <a:t>– 512 = 113 =&gt; 9</a:t>
            </a:r>
          </a:p>
          <a:p>
            <a:r>
              <a:rPr lang="en-US" smtClean="0"/>
              <a:t>113 </a:t>
            </a:r>
            <a:r>
              <a:rPr lang="en-US" smtClean="0">
                <a:cs typeface="Times New Roman" pitchFamily="18" charset="0"/>
              </a:rPr>
              <a:t>–   64 =   49 =&gt; 6</a:t>
            </a:r>
          </a:p>
          <a:p>
            <a:r>
              <a:rPr lang="en-US" smtClean="0"/>
              <a:t>  49 </a:t>
            </a:r>
            <a:r>
              <a:rPr lang="en-US" smtClean="0">
                <a:cs typeface="Times New Roman" pitchFamily="18" charset="0"/>
              </a:rPr>
              <a:t>–   32 =   17 =&gt; 5</a:t>
            </a:r>
          </a:p>
          <a:p>
            <a:r>
              <a:rPr lang="en-US" smtClean="0"/>
              <a:t>  17 </a:t>
            </a:r>
            <a:r>
              <a:rPr lang="en-US" smtClean="0">
                <a:cs typeface="Times New Roman" pitchFamily="18" charset="0"/>
              </a:rPr>
              <a:t>–   16 =     1 =&gt; 4</a:t>
            </a:r>
          </a:p>
          <a:p>
            <a:r>
              <a:rPr lang="en-US" smtClean="0">
                <a:cs typeface="Times New Roman" pitchFamily="18" charset="0"/>
              </a:rPr>
              <a:t>    1 –     1 =     0 =&gt; 0</a:t>
            </a:r>
          </a:p>
          <a:p>
            <a:r>
              <a:rPr lang="en-US" smtClean="0">
                <a:cs typeface="Times New Roman" pitchFamily="18" charset="0"/>
              </a:rPr>
              <a:t>Placing 1’s in the result for the positions recorded and 0’s elsewhere,</a:t>
            </a:r>
          </a:p>
          <a:p>
            <a:r>
              <a:rPr lang="en-US" smtClean="0">
                <a:cs typeface="Times New Roman" pitchFamily="18" charset="0"/>
              </a:rPr>
              <a:t>9 8 7 6 5 4 3 2 1 0</a:t>
            </a:r>
          </a:p>
          <a:p>
            <a:r>
              <a:rPr lang="en-US" smtClean="0">
                <a:cs typeface="Times New Roman" pitchFamily="18" charset="0"/>
              </a:rPr>
              <a:t>1 0 0 1 1 1 0 0 0 1</a:t>
            </a:r>
          </a:p>
          <a:p>
            <a:endParaRPr lang="en-US" smtClean="0">
              <a:cs typeface="Times New Roman" pitchFamily="18" charset="0"/>
            </a:endParaRPr>
          </a:p>
          <a:p>
            <a:endParaRPr lang="en-US" smtClean="0">
              <a:cs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1027113"/>
            <a:fld id="{B5824BD8-92AC-49E0-9181-205749B40A00}" type="slidenum">
              <a:rPr lang="en-US" smtClean="0"/>
              <a:pPr defTabSz="1027113"/>
              <a:t>28</a:t>
            </a:fld>
            <a:endParaRPr lang="en-US" smtClean="0"/>
          </a:p>
        </p:txBody>
      </p:sp>
      <p:sp>
        <p:nvSpPr>
          <p:cNvPr id="1085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85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sz="2900" smtClean="0"/>
              <a:t>Answer 1: Converting 46 as integral part:           Answer 2: Converting 0.6875 as fractional part:</a:t>
            </a:r>
          </a:p>
          <a:p>
            <a:r>
              <a:rPr lang="en-US" sz="2900" smtClean="0"/>
              <a:t>46/2 = 23 rem = 0                                             0.6875 * 2 = 1.3750 int = 1</a:t>
            </a:r>
          </a:p>
          <a:p>
            <a:r>
              <a:rPr lang="en-US" sz="2900" smtClean="0"/>
              <a:t>23/2 = 11 rem = 1                                             0.3750 * 2 = 0.7500 int = 0</a:t>
            </a:r>
          </a:p>
          <a:p>
            <a:r>
              <a:rPr lang="en-US" sz="2900" smtClean="0"/>
              <a:t>11/2 = 5 remainder = 1                                      0.7500 * 2 = 1.5000 int = 1 </a:t>
            </a:r>
          </a:p>
          <a:p>
            <a:r>
              <a:rPr lang="en-US" sz="2900" smtClean="0"/>
              <a:t>5/2 = 2 remainder = 1                                        0.5000 * 2 = 1.0000 int = 1</a:t>
            </a:r>
          </a:p>
          <a:p>
            <a:r>
              <a:rPr lang="en-US" sz="2900" smtClean="0"/>
              <a:t>2/2 = 1 remainder = 0                                        0.0000 </a:t>
            </a:r>
          </a:p>
          <a:p>
            <a:r>
              <a:rPr lang="en-US" sz="2900" smtClean="0"/>
              <a:t>1/2 = 0 remainder = 1                                        Reading off in the forward direction: 0.1011</a:t>
            </a:r>
            <a:r>
              <a:rPr lang="en-US" sz="2900" baseline="-25000" smtClean="0"/>
              <a:t>2</a:t>
            </a:r>
          </a:p>
          <a:p>
            <a:r>
              <a:rPr lang="en-US" sz="2900" smtClean="0"/>
              <a:t>Reading off in the reverse direction: 101110</a:t>
            </a:r>
            <a:r>
              <a:rPr lang="en-US" sz="2900" baseline="-25000" smtClean="0"/>
              <a:t>2</a:t>
            </a:r>
          </a:p>
          <a:p>
            <a:r>
              <a:rPr lang="en-US" sz="2900" smtClean="0"/>
              <a:t>Answer 3: Combining Integral and Fractional Parts:</a:t>
            </a:r>
          </a:p>
          <a:p>
            <a:r>
              <a:rPr lang="en-US" sz="2900" smtClean="0"/>
              <a:t>101110. 1011</a:t>
            </a:r>
            <a:r>
              <a:rPr lang="en-US" sz="2900" baseline="-25000" smtClean="0"/>
              <a:t>2</a:t>
            </a:r>
          </a:p>
          <a:p>
            <a:endParaRPr lang="en-US" sz="2900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1027113"/>
            <a:fld id="{425EB993-2095-488B-A2D4-C010FCC2757D}" type="slidenum">
              <a:rPr lang="en-US" smtClean="0"/>
              <a:pPr defTabSz="1027113"/>
              <a:t>32</a:t>
            </a:fld>
            <a:endParaRPr lang="en-US" smtClean="0"/>
          </a:p>
        </p:txBody>
      </p:sp>
      <p:sp>
        <p:nvSpPr>
          <p:cNvPr id="1095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95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smtClean="0">
                <a:cs typeface="Times New Roman" pitchFamily="18" charset="0"/>
              </a:rPr>
              <a:t>Answer 1:</a:t>
            </a:r>
          </a:p>
          <a:p>
            <a:r>
              <a:rPr lang="en-US" b="1" smtClean="0">
                <a:cs typeface="Times New Roman" pitchFamily="18" charset="0"/>
              </a:rPr>
              <a:t>   </a:t>
            </a:r>
            <a:r>
              <a:rPr lang="en-US" smtClean="0">
                <a:cs typeface="Times New Roman" pitchFamily="18" charset="0"/>
              </a:rPr>
              <a:t>6      3      5    .   1      7       7 </a:t>
            </a:r>
            <a:r>
              <a:rPr lang="en-US" baseline="-25000" smtClean="0">
                <a:cs typeface="Times New Roman" pitchFamily="18" charset="0"/>
              </a:rPr>
              <a:t>8</a:t>
            </a:r>
          </a:p>
          <a:p>
            <a:r>
              <a:rPr lang="en-US" smtClean="0">
                <a:cs typeface="Times New Roman" pitchFamily="18" charset="0"/>
              </a:rPr>
              <a:t>110|011|101 </a:t>
            </a:r>
            <a:r>
              <a:rPr lang="en-US" smtClean="0">
                <a:cs typeface="Times New Roman" pitchFamily="18" charset="0"/>
                <a:sym typeface="Symbol" pitchFamily="18" charset="2"/>
              </a:rPr>
              <a:t>.</a:t>
            </a:r>
            <a:r>
              <a:rPr lang="en-US" smtClean="0">
                <a:cs typeface="Times New Roman" pitchFamily="18" charset="0"/>
              </a:rPr>
              <a:t> 001|111|111 </a:t>
            </a:r>
            <a:r>
              <a:rPr lang="en-US" baseline="-25000" smtClean="0">
                <a:cs typeface="Times New Roman" pitchFamily="18" charset="0"/>
              </a:rPr>
              <a:t>2</a:t>
            </a:r>
          </a:p>
          <a:p>
            <a:r>
              <a:rPr lang="en-US" smtClean="0">
                <a:cs typeface="Times New Roman" pitchFamily="18" charset="0"/>
              </a:rPr>
              <a:t>Regroup:</a:t>
            </a:r>
          </a:p>
          <a:p>
            <a:r>
              <a:rPr lang="en-US" smtClean="0">
                <a:cs typeface="Times New Roman" pitchFamily="18" charset="0"/>
              </a:rPr>
              <a:t>1|1001|1101 </a:t>
            </a:r>
            <a:r>
              <a:rPr lang="en-US" smtClean="0">
                <a:cs typeface="Times New Roman" pitchFamily="18" charset="0"/>
                <a:sym typeface="Symbol" pitchFamily="18" charset="2"/>
              </a:rPr>
              <a:t>.</a:t>
            </a:r>
            <a:r>
              <a:rPr lang="en-US" smtClean="0">
                <a:cs typeface="Times New Roman" pitchFamily="18" charset="0"/>
              </a:rPr>
              <a:t> 0011|1111|1(000)</a:t>
            </a:r>
            <a:r>
              <a:rPr lang="en-US" baseline="-25000" smtClean="0">
                <a:cs typeface="Times New Roman" pitchFamily="18" charset="0"/>
              </a:rPr>
              <a:t>2</a:t>
            </a:r>
          </a:p>
          <a:p>
            <a:r>
              <a:rPr lang="en-US" smtClean="0">
                <a:cs typeface="Times New Roman" pitchFamily="18" charset="0"/>
              </a:rPr>
              <a:t>Convert:</a:t>
            </a:r>
          </a:p>
          <a:p>
            <a:r>
              <a:rPr lang="en-US" smtClean="0">
                <a:cs typeface="Times New Roman" pitchFamily="18" charset="0"/>
              </a:rPr>
              <a:t>1      9        D     </a:t>
            </a:r>
            <a:r>
              <a:rPr lang="en-US" smtClean="0">
                <a:cs typeface="Times New Roman" pitchFamily="18" charset="0"/>
                <a:sym typeface="Symbol" pitchFamily="18" charset="2"/>
              </a:rPr>
              <a:t>.</a:t>
            </a:r>
            <a:r>
              <a:rPr lang="en-US" smtClean="0">
                <a:cs typeface="Times New Roman" pitchFamily="18" charset="0"/>
              </a:rPr>
              <a:t>    3         F         8</a:t>
            </a:r>
            <a:r>
              <a:rPr lang="en-US" baseline="-25000" smtClean="0">
                <a:cs typeface="Times New Roman" pitchFamily="18" charset="0"/>
              </a:rPr>
              <a:t>16</a:t>
            </a:r>
            <a:endParaRPr lang="en-US" smtClean="0"/>
          </a:p>
          <a:p>
            <a:r>
              <a:rPr lang="en-US" smtClean="0">
                <a:cs typeface="Times New Roman" pitchFamily="18" charset="0"/>
              </a:rPr>
              <a:t>Answer 2: Marking off in groups of three (four) bits corresponds to dividing or multiplying by 2</a:t>
            </a:r>
            <a:r>
              <a:rPr lang="en-US" baseline="30000" smtClean="0">
                <a:cs typeface="Times New Roman" pitchFamily="18" charset="0"/>
              </a:rPr>
              <a:t>3</a:t>
            </a:r>
            <a:r>
              <a:rPr lang="en-US" smtClean="0">
                <a:cs typeface="Times New Roman" pitchFamily="18" charset="0"/>
              </a:rPr>
              <a:t> = 8 (2</a:t>
            </a:r>
            <a:r>
              <a:rPr lang="en-US" baseline="30000" smtClean="0">
                <a:cs typeface="Times New Roman" pitchFamily="18" charset="0"/>
              </a:rPr>
              <a:t>4</a:t>
            </a:r>
            <a:r>
              <a:rPr lang="en-US" smtClean="0">
                <a:cs typeface="Times New Roman" pitchFamily="18" charset="0"/>
              </a:rPr>
              <a:t> = 16) in the binary system.</a:t>
            </a:r>
          </a:p>
          <a:p>
            <a:endParaRPr lang="en-US" smtClean="0">
              <a:cs typeface="Times New Roman" pitchFamily="18" charset="0"/>
            </a:endParaRPr>
          </a:p>
          <a:p>
            <a:endParaRPr lang="en-US" smtClean="0">
              <a:cs typeface="Times New Roman" pitchFamily="18" charset="0"/>
            </a:endParaRPr>
          </a:p>
          <a:p>
            <a:endParaRPr lang="en-US" smtClean="0">
              <a:cs typeface="Times New Roman" pitchFamily="18" charset="0"/>
            </a:endParaRPr>
          </a:p>
          <a:p>
            <a:endParaRPr lang="en-US" b="1" smtClean="0">
              <a:cs typeface="Times New Roman" pitchFamily="18" charset="0"/>
            </a:endParaRPr>
          </a:p>
          <a:p>
            <a:endParaRPr lang="en-US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1027113"/>
            <a:fld id="{E0AA4254-4DCC-41EA-9712-9473CE284334}" type="slidenum">
              <a:rPr lang="en-US" smtClean="0"/>
              <a:pPr defTabSz="1027113"/>
              <a:t>33</a:t>
            </a:fld>
            <a:endParaRPr lang="en-US" smtClean="0"/>
          </a:p>
        </p:txBody>
      </p:sp>
      <p:sp>
        <p:nvSpPr>
          <p:cNvPr id="1105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smtClean="0">
                <a:cs typeface="Times New Roman" pitchFamily="18" charset="0"/>
              </a:rPr>
              <a:t>Answer 1:</a:t>
            </a:r>
          </a:p>
          <a:p>
            <a:r>
              <a:rPr lang="en-US" b="1" smtClean="0">
                <a:cs typeface="Times New Roman" pitchFamily="18" charset="0"/>
              </a:rPr>
              <a:t>   </a:t>
            </a:r>
            <a:r>
              <a:rPr lang="en-US" smtClean="0">
                <a:cs typeface="Times New Roman" pitchFamily="18" charset="0"/>
              </a:rPr>
              <a:t>6      3      5    .   1      7       7 </a:t>
            </a:r>
            <a:r>
              <a:rPr lang="en-US" baseline="-25000" smtClean="0">
                <a:cs typeface="Times New Roman" pitchFamily="18" charset="0"/>
              </a:rPr>
              <a:t>8</a:t>
            </a:r>
          </a:p>
          <a:p>
            <a:r>
              <a:rPr lang="en-US" smtClean="0">
                <a:cs typeface="Times New Roman" pitchFamily="18" charset="0"/>
              </a:rPr>
              <a:t>110|011|101 </a:t>
            </a:r>
            <a:r>
              <a:rPr lang="en-US" smtClean="0">
                <a:cs typeface="Times New Roman" pitchFamily="18" charset="0"/>
                <a:sym typeface="Symbol" pitchFamily="18" charset="2"/>
              </a:rPr>
              <a:t>.</a:t>
            </a:r>
            <a:r>
              <a:rPr lang="en-US" smtClean="0">
                <a:cs typeface="Times New Roman" pitchFamily="18" charset="0"/>
              </a:rPr>
              <a:t> 001|111|111 </a:t>
            </a:r>
            <a:r>
              <a:rPr lang="en-US" baseline="-25000" smtClean="0">
                <a:cs typeface="Times New Roman" pitchFamily="18" charset="0"/>
              </a:rPr>
              <a:t>2</a:t>
            </a:r>
          </a:p>
          <a:p>
            <a:r>
              <a:rPr lang="en-US" smtClean="0">
                <a:cs typeface="Times New Roman" pitchFamily="18" charset="0"/>
              </a:rPr>
              <a:t>Regroup:</a:t>
            </a:r>
          </a:p>
          <a:p>
            <a:r>
              <a:rPr lang="en-US" smtClean="0">
                <a:cs typeface="Times New Roman" pitchFamily="18" charset="0"/>
              </a:rPr>
              <a:t>1|1001|1101 </a:t>
            </a:r>
            <a:r>
              <a:rPr lang="en-US" smtClean="0">
                <a:cs typeface="Times New Roman" pitchFamily="18" charset="0"/>
                <a:sym typeface="Symbol" pitchFamily="18" charset="2"/>
              </a:rPr>
              <a:t>.</a:t>
            </a:r>
            <a:r>
              <a:rPr lang="en-US" smtClean="0">
                <a:cs typeface="Times New Roman" pitchFamily="18" charset="0"/>
              </a:rPr>
              <a:t> 0011|1111|1(000)</a:t>
            </a:r>
            <a:r>
              <a:rPr lang="en-US" baseline="-25000" smtClean="0">
                <a:cs typeface="Times New Roman" pitchFamily="18" charset="0"/>
              </a:rPr>
              <a:t>2</a:t>
            </a:r>
          </a:p>
          <a:p>
            <a:r>
              <a:rPr lang="en-US" smtClean="0">
                <a:cs typeface="Times New Roman" pitchFamily="18" charset="0"/>
              </a:rPr>
              <a:t>Convert:</a:t>
            </a:r>
          </a:p>
          <a:p>
            <a:r>
              <a:rPr lang="en-US" smtClean="0">
                <a:cs typeface="Times New Roman" pitchFamily="18" charset="0"/>
              </a:rPr>
              <a:t>1      9        D     </a:t>
            </a:r>
            <a:r>
              <a:rPr lang="en-US" smtClean="0">
                <a:cs typeface="Times New Roman" pitchFamily="18" charset="0"/>
                <a:sym typeface="Symbol" pitchFamily="18" charset="2"/>
              </a:rPr>
              <a:t>.</a:t>
            </a:r>
            <a:r>
              <a:rPr lang="en-US" smtClean="0">
                <a:cs typeface="Times New Roman" pitchFamily="18" charset="0"/>
              </a:rPr>
              <a:t>    3         F         8</a:t>
            </a:r>
            <a:r>
              <a:rPr lang="en-US" baseline="-25000" smtClean="0">
                <a:cs typeface="Times New Roman" pitchFamily="18" charset="0"/>
              </a:rPr>
              <a:t>16</a:t>
            </a:r>
            <a:endParaRPr lang="en-US" smtClean="0"/>
          </a:p>
          <a:p>
            <a:r>
              <a:rPr lang="en-US" smtClean="0">
                <a:cs typeface="Times New Roman" pitchFamily="18" charset="0"/>
              </a:rPr>
              <a:t>Answer 2: Marking off in groups of three (four) bits corresponds to dividing or multiplying by 2</a:t>
            </a:r>
            <a:r>
              <a:rPr lang="en-US" baseline="30000" smtClean="0">
                <a:cs typeface="Times New Roman" pitchFamily="18" charset="0"/>
              </a:rPr>
              <a:t>3</a:t>
            </a:r>
            <a:r>
              <a:rPr lang="en-US" smtClean="0">
                <a:cs typeface="Times New Roman" pitchFamily="18" charset="0"/>
              </a:rPr>
              <a:t> = 8 (2</a:t>
            </a:r>
            <a:r>
              <a:rPr lang="en-US" baseline="30000" smtClean="0">
                <a:cs typeface="Times New Roman" pitchFamily="18" charset="0"/>
              </a:rPr>
              <a:t>4</a:t>
            </a:r>
            <a:r>
              <a:rPr lang="en-US" smtClean="0">
                <a:cs typeface="Times New Roman" pitchFamily="18" charset="0"/>
              </a:rPr>
              <a:t> = 16) in the binary system.</a:t>
            </a:r>
          </a:p>
          <a:p>
            <a:endParaRPr lang="en-US" smtClean="0">
              <a:cs typeface="Times New Roman" pitchFamily="18" charset="0"/>
            </a:endParaRPr>
          </a:p>
          <a:p>
            <a:endParaRPr lang="en-US" smtClean="0">
              <a:cs typeface="Times New Roman" pitchFamily="18" charset="0"/>
            </a:endParaRPr>
          </a:p>
          <a:p>
            <a:endParaRPr lang="en-US" smtClean="0">
              <a:cs typeface="Times New Roman" pitchFamily="18" charset="0"/>
            </a:endParaRPr>
          </a:p>
          <a:p>
            <a:endParaRPr lang="en-US" b="1" smtClean="0">
              <a:cs typeface="Times New Roman" pitchFamily="18" charset="0"/>
            </a:endParaRPr>
          </a:p>
          <a:p>
            <a:endParaRPr lang="en-US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1027113"/>
            <a:fld id="{F9BD9989-6BDB-4E13-A33A-78938732F7A3}" type="slidenum">
              <a:rPr lang="en-US" smtClean="0"/>
              <a:pPr defTabSz="1027113"/>
              <a:t>35</a:t>
            </a:fld>
            <a:endParaRPr lang="en-US" smtClean="0"/>
          </a:p>
        </p:txBody>
      </p:sp>
      <p:sp>
        <p:nvSpPr>
          <p:cNvPr id="1116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16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1027113"/>
            <a:fld id="{A69081B9-0A06-4D8B-AB7C-07A4D8BF5206}" type="slidenum">
              <a:rPr lang="en-US" smtClean="0"/>
              <a:pPr defTabSz="1027113"/>
              <a:t>36</a:t>
            </a:fld>
            <a:endParaRPr lang="en-US" smtClean="0"/>
          </a:p>
        </p:txBody>
      </p:sp>
      <p:sp>
        <p:nvSpPr>
          <p:cNvPr id="1126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spcBef>
                <a:spcPct val="0"/>
              </a:spcBef>
            </a:pPr>
            <a:r>
              <a:rPr lang="en-US" sz="2500" smtClean="0">
                <a:cs typeface="Times New Roman" pitchFamily="18" charset="0"/>
                <a:sym typeface="Symbol" pitchFamily="18" charset="2"/>
              </a:rPr>
              <a:t>M = 10</a:t>
            </a:r>
          </a:p>
          <a:p>
            <a:pPr>
              <a:spcBef>
                <a:spcPct val="0"/>
              </a:spcBef>
            </a:pPr>
            <a:r>
              <a:rPr lang="en-US" sz="2500" smtClean="0">
                <a:cs typeface="Times New Roman" pitchFamily="18" charset="0"/>
                <a:sym typeface="Symbol" pitchFamily="18" charset="2"/>
              </a:rPr>
              <a:t>Therefore n = 4 since:</a:t>
            </a:r>
          </a:p>
          <a:p>
            <a:pPr>
              <a:spcBef>
                <a:spcPct val="0"/>
              </a:spcBef>
            </a:pPr>
            <a:r>
              <a:rPr lang="en-US" sz="2500" smtClean="0">
                <a:cs typeface="Times New Roman" pitchFamily="18" charset="0"/>
                <a:sym typeface="Symbol" pitchFamily="18" charset="2"/>
              </a:rPr>
              <a:t>2</a:t>
            </a:r>
            <a:r>
              <a:rPr lang="en-US" sz="2500" baseline="30000" smtClean="0">
                <a:cs typeface="Times New Roman" pitchFamily="18" charset="0"/>
                <a:sym typeface="Symbol" pitchFamily="18" charset="2"/>
              </a:rPr>
              <a:t>4</a:t>
            </a:r>
            <a:r>
              <a:rPr lang="en-US" sz="2500" smtClean="0">
                <a:cs typeface="Times New Roman" pitchFamily="18" charset="0"/>
                <a:sym typeface="Symbol" pitchFamily="18" charset="2"/>
              </a:rPr>
              <a:t> =16 is </a:t>
            </a:r>
            <a:r>
              <a:rPr lang="en-US" sz="2500" smtClean="0">
                <a:cs typeface="Times New Roman" pitchFamily="18" charset="0"/>
              </a:rPr>
              <a:t> 10 </a:t>
            </a:r>
            <a:r>
              <a:rPr lang="en-US" sz="2500" smtClean="0">
                <a:cs typeface="Times New Roman" pitchFamily="18" charset="0"/>
                <a:sym typeface="Symbol" pitchFamily="18" charset="2"/>
              </a:rPr>
              <a:t>&gt; 2</a:t>
            </a:r>
            <a:r>
              <a:rPr lang="en-US" sz="2500" baseline="30000" smtClean="0">
                <a:cs typeface="Times New Roman" pitchFamily="18" charset="0"/>
                <a:sym typeface="Symbol" pitchFamily="18" charset="2"/>
              </a:rPr>
              <a:t>3</a:t>
            </a:r>
            <a:r>
              <a:rPr lang="en-US" sz="2500" smtClean="0">
                <a:cs typeface="Times New Roman" pitchFamily="18" charset="0"/>
                <a:sym typeface="Symbol" pitchFamily="18" charset="2"/>
              </a:rPr>
              <a:t> = 8</a:t>
            </a:r>
            <a:endParaRPr lang="en-US" sz="1000" smtClean="0">
              <a:cs typeface="Times New Roman" pitchFamily="18" charset="0"/>
              <a:sym typeface="Symbol" pitchFamily="18" charset="2"/>
            </a:endParaRPr>
          </a:p>
          <a:p>
            <a:pPr>
              <a:spcBef>
                <a:spcPct val="0"/>
              </a:spcBef>
            </a:pPr>
            <a:r>
              <a:rPr lang="en-US" sz="2500" smtClean="0">
                <a:cs typeface="Times New Roman" pitchFamily="18" charset="0"/>
                <a:sym typeface="Symbol" pitchFamily="18" charset="2"/>
              </a:rPr>
              <a:t>and the ceiling function for log</a:t>
            </a:r>
            <a:r>
              <a:rPr lang="en-US" sz="2500" baseline="-25000" smtClean="0">
                <a:cs typeface="Times New Roman" pitchFamily="18" charset="0"/>
                <a:sym typeface="Symbol" pitchFamily="18" charset="2"/>
              </a:rPr>
              <a:t>2</a:t>
            </a:r>
            <a:r>
              <a:rPr lang="en-US" sz="2500" smtClean="0">
                <a:cs typeface="Times New Roman" pitchFamily="18" charset="0"/>
                <a:sym typeface="Symbol" pitchFamily="18" charset="2"/>
              </a:rPr>
              <a:t> 10 is 4.</a:t>
            </a:r>
            <a:endParaRPr lang="en-US" sz="1000" smtClean="0">
              <a:cs typeface="Times New Roman" pitchFamily="18" charset="0"/>
              <a:sym typeface="Symbol" pitchFamily="18" charset="2"/>
            </a:endParaRPr>
          </a:p>
          <a:p>
            <a:endParaRPr lang="en-US" smtClean="0"/>
          </a:p>
          <a:p>
            <a:endParaRPr lang="en-US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1027113"/>
            <a:fld id="{22E15528-1466-4750-8FFC-D09B92A72249}" type="slidenum">
              <a:rPr lang="en-US" smtClean="0"/>
              <a:pPr defTabSz="1027113"/>
              <a:t>41</a:t>
            </a:fld>
            <a:endParaRPr lang="en-US" smtClean="0"/>
          </a:p>
        </p:txBody>
      </p:sp>
      <p:sp>
        <p:nvSpPr>
          <p:cNvPr id="1136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36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smtClean="0"/>
              <a:t>Yes, as illustrated by the example that followed.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1027113"/>
            <a:fld id="{F2815CB2-43F9-41F9-9690-5C16FC6BC7BE}" type="slidenum">
              <a:rPr lang="en-US" smtClean="0"/>
              <a:pPr defTabSz="1027113"/>
              <a:t>4</a:t>
            </a:fld>
            <a:endParaRPr lang="en-US" smtClean="0"/>
          </a:p>
        </p:txBody>
      </p:sp>
      <p:sp>
        <p:nvSpPr>
          <p:cNvPr id="962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58850" y="757238"/>
            <a:ext cx="5057775" cy="3792537"/>
          </a:xfrm>
          <a:ln/>
        </p:spPr>
      </p:sp>
      <p:sp>
        <p:nvSpPr>
          <p:cNvPr id="9626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96913" y="4802188"/>
            <a:ext cx="5578475" cy="4549775"/>
          </a:xfrm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1027113"/>
            <a:fld id="{7F1739DE-B3CA-4F15-9C6C-85CAFEF353F1}" type="slidenum">
              <a:rPr lang="en-US" smtClean="0"/>
              <a:pPr defTabSz="1027113"/>
              <a:t>42</a:t>
            </a:fld>
            <a:endParaRPr lang="en-US" smtClean="0"/>
          </a:p>
        </p:txBody>
      </p:sp>
      <p:sp>
        <p:nvSpPr>
          <p:cNvPr id="1146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46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smtClean="0"/>
              <a:t>Answer 1: 6</a:t>
            </a:r>
          </a:p>
          <a:p>
            <a:r>
              <a:rPr lang="en-US" smtClean="0"/>
              <a:t>Answer 2: 1010, 1011, 1100, 1101, 1110, 1111</a:t>
            </a: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1027113"/>
            <a:fld id="{DF020702-263B-4068-98B8-3E0ED7DAB800}" type="slidenum">
              <a:rPr lang="en-US" smtClean="0"/>
              <a:pPr defTabSz="1027113"/>
              <a:t>44</a:t>
            </a:fld>
            <a:endParaRPr lang="en-US" smtClean="0"/>
          </a:p>
        </p:txBody>
      </p:sp>
      <p:sp>
        <p:nvSpPr>
          <p:cNvPr id="1157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57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smtClean="0"/>
              <a:t>Even Parity Bits: 0, 1, 1, 0, 1, 0, 0, 1</a:t>
            </a:r>
          </a:p>
          <a:p>
            <a:r>
              <a:rPr lang="en-US" smtClean="0"/>
              <a:t>Odd Parity Bits:  1, 0, 0, 1, 0, 1, 1, 0</a:t>
            </a: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1027113"/>
            <a:fld id="{7A74E375-C936-41BD-8680-E3A34C48620D}" type="slidenum">
              <a:rPr lang="en-US" smtClean="0"/>
              <a:pPr defTabSz="1027113"/>
              <a:t>45</a:t>
            </a:fld>
            <a:endParaRPr lang="en-US" smtClean="0"/>
          </a:p>
        </p:txBody>
      </p:sp>
      <p:sp>
        <p:nvSpPr>
          <p:cNvPr id="1167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67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spcBef>
                <a:spcPct val="0"/>
              </a:spcBef>
            </a:pPr>
            <a:r>
              <a:rPr lang="en-US" sz="2500" smtClean="0">
                <a:cs typeface="Times New Roman" pitchFamily="18" charset="0"/>
                <a:sym typeface="Symbol" pitchFamily="18" charset="2"/>
              </a:rPr>
              <a:t>M = 10</a:t>
            </a:r>
          </a:p>
          <a:p>
            <a:pPr>
              <a:spcBef>
                <a:spcPct val="0"/>
              </a:spcBef>
            </a:pPr>
            <a:r>
              <a:rPr lang="en-US" sz="2500" smtClean="0">
                <a:cs typeface="Times New Roman" pitchFamily="18" charset="0"/>
                <a:sym typeface="Symbol" pitchFamily="18" charset="2"/>
              </a:rPr>
              <a:t>Therefore n = 4 since:</a:t>
            </a:r>
          </a:p>
          <a:p>
            <a:pPr>
              <a:spcBef>
                <a:spcPct val="0"/>
              </a:spcBef>
            </a:pPr>
            <a:r>
              <a:rPr lang="en-US" sz="2500" smtClean="0">
                <a:cs typeface="Times New Roman" pitchFamily="18" charset="0"/>
                <a:sym typeface="Symbol" pitchFamily="18" charset="2"/>
              </a:rPr>
              <a:t>2</a:t>
            </a:r>
            <a:r>
              <a:rPr lang="en-US" sz="2500" baseline="30000" smtClean="0">
                <a:cs typeface="Times New Roman" pitchFamily="18" charset="0"/>
                <a:sym typeface="Symbol" pitchFamily="18" charset="2"/>
              </a:rPr>
              <a:t>4</a:t>
            </a:r>
            <a:r>
              <a:rPr lang="en-US" sz="2500" smtClean="0">
                <a:cs typeface="Times New Roman" pitchFamily="18" charset="0"/>
                <a:sym typeface="Symbol" pitchFamily="18" charset="2"/>
              </a:rPr>
              <a:t> =16 is </a:t>
            </a:r>
            <a:r>
              <a:rPr lang="en-US" sz="2500" smtClean="0">
                <a:cs typeface="Times New Roman" pitchFamily="18" charset="0"/>
              </a:rPr>
              <a:t> 10 </a:t>
            </a:r>
            <a:r>
              <a:rPr lang="en-US" sz="2500" smtClean="0">
                <a:cs typeface="Times New Roman" pitchFamily="18" charset="0"/>
                <a:sym typeface="Symbol" pitchFamily="18" charset="2"/>
              </a:rPr>
              <a:t>&gt; 2</a:t>
            </a:r>
            <a:r>
              <a:rPr lang="en-US" sz="2500" baseline="30000" smtClean="0">
                <a:cs typeface="Times New Roman" pitchFamily="18" charset="0"/>
                <a:sym typeface="Symbol" pitchFamily="18" charset="2"/>
              </a:rPr>
              <a:t>3</a:t>
            </a:r>
            <a:r>
              <a:rPr lang="en-US" sz="2500" smtClean="0">
                <a:cs typeface="Times New Roman" pitchFamily="18" charset="0"/>
                <a:sym typeface="Symbol" pitchFamily="18" charset="2"/>
              </a:rPr>
              <a:t> = 8</a:t>
            </a:r>
            <a:endParaRPr lang="en-US" sz="1000" smtClean="0">
              <a:cs typeface="Times New Roman" pitchFamily="18" charset="0"/>
              <a:sym typeface="Symbol" pitchFamily="18" charset="2"/>
            </a:endParaRPr>
          </a:p>
          <a:p>
            <a:pPr>
              <a:spcBef>
                <a:spcPct val="0"/>
              </a:spcBef>
            </a:pPr>
            <a:r>
              <a:rPr lang="en-US" sz="2500" smtClean="0">
                <a:cs typeface="Times New Roman" pitchFamily="18" charset="0"/>
                <a:sym typeface="Symbol" pitchFamily="18" charset="2"/>
              </a:rPr>
              <a:t>and the ceiling function for log</a:t>
            </a:r>
            <a:r>
              <a:rPr lang="en-US" sz="2500" baseline="-25000" smtClean="0">
                <a:cs typeface="Times New Roman" pitchFamily="18" charset="0"/>
                <a:sym typeface="Symbol" pitchFamily="18" charset="2"/>
              </a:rPr>
              <a:t>2</a:t>
            </a:r>
            <a:r>
              <a:rPr lang="en-US" sz="2500" smtClean="0">
                <a:cs typeface="Times New Roman" pitchFamily="18" charset="0"/>
                <a:sym typeface="Symbol" pitchFamily="18" charset="2"/>
              </a:rPr>
              <a:t> 10 is 4.</a:t>
            </a:r>
            <a:endParaRPr lang="en-US" sz="1000" smtClean="0">
              <a:cs typeface="Times New Roman" pitchFamily="18" charset="0"/>
              <a:sym typeface="Symbol" pitchFamily="18" charset="2"/>
            </a:endParaRPr>
          </a:p>
          <a:p>
            <a:endParaRPr lang="en-US" smtClean="0"/>
          </a:p>
          <a:p>
            <a:endParaRPr lang="en-US" smtClean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1027113"/>
            <a:fld id="{1E61FDAF-5ACE-4FAA-8DBC-5BCC62835A68}" type="slidenum">
              <a:rPr lang="en-US" smtClean="0"/>
              <a:pPr defTabSz="1027113"/>
              <a:t>50</a:t>
            </a:fld>
            <a:endParaRPr lang="en-US" smtClean="0"/>
          </a:p>
        </p:txBody>
      </p:sp>
      <p:sp>
        <p:nvSpPr>
          <p:cNvPr id="1177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77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Clr>
                <a:schemeClr val="tx1"/>
              </a:buClr>
            </a:pPr>
            <a:r>
              <a:rPr lang="en-US" smtClean="0">
                <a:cs typeface="Times New Roman" pitchFamily="18" charset="0"/>
              </a:rPr>
              <a:t>Carries	       0000</a:t>
            </a:r>
            <a:r>
              <a:rPr lang="en-US" u="sng" smtClean="0">
                <a:cs typeface="Times New Roman" pitchFamily="18" charset="0"/>
              </a:rPr>
              <a:t>0</a:t>
            </a:r>
            <a:r>
              <a:rPr lang="en-US" smtClean="0">
                <a:cs typeface="Times New Roman" pitchFamily="18" charset="0"/>
              </a:rPr>
              <a:t>     0110</a:t>
            </a:r>
            <a:r>
              <a:rPr lang="en-US" u="sng" smtClean="0">
                <a:cs typeface="Times New Roman" pitchFamily="18" charset="0"/>
              </a:rPr>
              <a:t>0</a:t>
            </a:r>
          </a:p>
          <a:p>
            <a:pPr>
              <a:buClr>
                <a:schemeClr val="tx1"/>
              </a:buClr>
            </a:pPr>
            <a:r>
              <a:rPr lang="en-US" smtClean="0">
                <a:cs typeface="Times New Roman" pitchFamily="18" charset="0"/>
              </a:rPr>
              <a:t>Augend	       01100     10110 </a:t>
            </a:r>
          </a:p>
          <a:p>
            <a:pPr>
              <a:buClr>
                <a:schemeClr val="tx1"/>
              </a:buClr>
            </a:pPr>
            <a:r>
              <a:rPr lang="en-US" smtClean="0">
                <a:cs typeface="Times New Roman" pitchFamily="18" charset="0"/>
              </a:rPr>
              <a:t>Addend            </a:t>
            </a:r>
            <a:r>
              <a:rPr lang="en-US" u="sng" smtClean="0">
                <a:cs typeface="Times New Roman" pitchFamily="18" charset="0"/>
              </a:rPr>
              <a:t>+10001</a:t>
            </a:r>
            <a:r>
              <a:rPr lang="en-US" smtClean="0">
                <a:cs typeface="Times New Roman" pitchFamily="18" charset="0"/>
              </a:rPr>
              <a:t>   </a:t>
            </a:r>
            <a:r>
              <a:rPr lang="en-US" u="sng" smtClean="0">
                <a:cs typeface="Times New Roman" pitchFamily="18" charset="0"/>
              </a:rPr>
              <a:t>+10111</a:t>
            </a:r>
            <a:endParaRPr lang="en-US" smtClean="0">
              <a:cs typeface="Times New Roman" pitchFamily="18" charset="0"/>
            </a:endParaRPr>
          </a:p>
          <a:p>
            <a:pPr>
              <a:buClr>
                <a:schemeClr val="tx1"/>
              </a:buClr>
            </a:pPr>
            <a:r>
              <a:rPr lang="en-US" smtClean="0">
                <a:cs typeface="Times New Roman" pitchFamily="18" charset="0"/>
              </a:rPr>
              <a:t>Sum                  11101    101101</a:t>
            </a:r>
          </a:p>
          <a:p>
            <a:endParaRPr lang="en-US" smtClean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1027113"/>
            <a:fld id="{8ACF2002-0BCD-4642-ABFF-9341A5099423}" type="slidenum">
              <a:rPr lang="en-US" smtClean="0"/>
              <a:pPr defTabSz="1027113"/>
              <a:t>51</a:t>
            </a:fld>
            <a:endParaRPr lang="en-US" smtClean="0"/>
          </a:p>
        </p:txBody>
      </p:sp>
      <p:sp>
        <p:nvSpPr>
          <p:cNvPr id="1187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87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Clr>
                <a:schemeClr val="tx1"/>
              </a:buClr>
            </a:pPr>
            <a:r>
              <a:rPr lang="en-US" smtClean="0">
                <a:cs typeface="Times New Roman" pitchFamily="18" charset="0"/>
              </a:rPr>
              <a:t>Carries	       0000</a:t>
            </a:r>
            <a:r>
              <a:rPr lang="en-US" u="sng" smtClean="0">
                <a:cs typeface="Times New Roman" pitchFamily="18" charset="0"/>
              </a:rPr>
              <a:t>0</a:t>
            </a:r>
            <a:r>
              <a:rPr lang="en-US" smtClean="0">
                <a:cs typeface="Times New Roman" pitchFamily="18" charset="0"/>
              </a:rPr>
              <a:t>     0110</a:t>
            </a:r>
            <a:r>
              <a:rPr lang="en-US" u="sng" smtClean="0">
                <a:cs typeface="Times New Roman" pitchFamily="18" charset="0"/>
              </a:rPr>
              <a:t>0</a:t>
            </a:r>
          </a:p>
          <a:p>
            <a:pPr>
              <a:buClr>
                <a:schemeClr val="tx1"/>
              </a:buClr>
            </a:pPr>
            <a:r>
              <a:rPr lang="en-US" smtClean="0">
                <a:cs typeface="Times New Roman" pitchFamily="18" charset="0"/>
              </a:rPr>
              <a:t>Augend	       01100     10110 </a:t>
            </a:r>
          </a:p>
          <a:p>
            <a:pPr>
              <a:buClr>
                <a:schemeClr val="tx1"/>
              </a:buClr>
            </a:pPr>
            <a:r>
              <a:rPr lang="en-US" smtClean="0">
                <a:cs typeface="Times New Roman" pitchFamily="18" charset="0"/>
              </a:rPr>
              <a:t>Addend            </a:t>
            </a:r>
            <a:r>
              <a:rPr lang="en-US" u="sng" smtClean="0">
                <a:cs typeface="Times New Roman" pitchFamily="18" charset="0"/>
              </a:rPr>
              <a:t>+10001</a:t>
            </a:r>
            <a:r>
              <a:rPr lang="en-US" smtClean="0">
                <a:cs typeface="Times New Roman" pitchFamily="18" charset="0"/>
              </a:rPr>
              <a:t>   </a:t>
            </a:r>
            <a:r>
              <a:rPr lang="en-US" u="sng" smtClean="0">
                <a:cs typeface="Times New Roman" pitchFamily="18" charset="0"/>
              </a:rPr>
              <a:t>+10111</a:t>
            </a:r>
            <a:endParaRPr lang="en-US" smtClean="0">
              <a:cs typeface="Times New Roman" pitchFamily="18" charset="0"/>
            </a:endParaRPr>
          </a:p>
          <a:p>
            <a:pPr>
              <a:buClr>
                <a:schemeClr val="tx1"/>
              </a:buClr>
            </a:pPr>
            <a:r>
              <a:rPr lang="en-US" smtClean="0">
                <a:cs typeface="Times New Roman" pitchFamily="18" charset="0"/>
              </a:rPr>
              <a:t>Sum                  11101    101101</a:t>
            </a:r>
          </a:p>
          <a:p>
            <a:endParaRPr lang="en-US" smtClean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1027113"/>
            <a:fld id="{F530195F-CFF2-4782-AAA8-7808AEBC1C22}" type="slidenum">
              <a:rPr lang="en-US" smtClean="0"/>
              <a:pPr defTabSz="1027113"/>
              <a:t>66</a:t>
            </a:fld>
            <a:endParaRPr lang="en-US" smtClean="0"/>
          </a:p>
        </p:txBody>
      </p:sp>
      <p:sp>
        <p:nvSpPr>
          <p:cNvPr id="1198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98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smtClean="0"/>
              <a:t>         1        1        1         0</a:t>
            </a:r>
          </a:p>
          <a:p>
            <a:r>
              <a:rPr lang="en-US" smtClean="0"/>
              <a:t>   0001   1000   1001   0111</a:t>
            </a:r>
          </a:p>
          <a:p>
            <a:r>
              <a:rPr lang="en-US" smtClean="0"/>
              <a:t>+ </a:t>
            </a:r>
            <a:r>
              <a:rPr lang="en-US" u="sng" smtClean="0"/>
              <a:t>0010   1001   0000   0101</a:t>
            </a:r>
          </a:p>
          <a:p>
            <a:r>
              <a:rPr lang="en-US" smtClean="0"/>
              <a:t>   0100 10010   1010   1100</a:t>
            </a:r>
          </a:p>
          <a:p>
            <a:r>
              <a:rPr lang="en-US" smtClean="0"/>
              <a:t>+ </a:t>
            </a:r>
            <a:r>
              <a:rPr lang="en-US" u="sng" smtClean="0"/>
              <a:t>0000+ 0110+ 0110+ 0110</a:t>
            </a:r>
          </a:p>
          <a:p>
            <a:r>
              <a:rPr lang="en-US" smtClean="0"/>
              <a:t>   0100  1000   0000    0010</a:t>
            </a: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1027113"/>
            <a:fld id="{BA139312-59A3-4F32-8F3B-675CA92364F6}" type="slidenum">
              <a:rPr lang="en-US" smtClean="0"/>
              <a:pPr defTabSz="1027113"/>
              <a:t>67</a:t>
            </a:fld>
            <a:endParaRPr lang="en-US" smtClean="0"/>
          </a:p>
        </p:txBody>
      </p:sp>
      <p:sp>
        <p:nvSpPr>
          <p:cNvPr id="1208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08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smtClean="0"/>
              <a:t>         1        1        1         0</a:t>
            </a:r>
          </a:p>
          <a:p>
            <a:r>
              <a:rPr lang="en-US" smtClean="0"/>
              <a:t>   0001   1000   1001   0111</a:t>
            </a:r>
          </a:p>
          <a:p>
            <a:r>
              <a:rPr lang="en-US" smtClean="0"/>
              <a:t>+ </a:t>
            </a:r>
            <a:r>
              <a:rPr lang="en-US" u="sng" smtClean="0"/>
              <a:t>0010   1001   0000   0101</a:t>
            </a:r>
          </a:p>
          <a:p>
            <a:r>
              <a:rPr lang="en-US" smtClean="0"/>
              <a:t>   0100 10010   1010   1100</a:t>
            </a:r>
          </a:p>
          <a:p>
            <a:r>
              <a:rPr lang="en-US" smtClean="0"/>
              <a:t>+ </a:t>
            </a:r>
            <a:r>
              <a:rPr lang="en-US" u="sng" smtClean="0"/>
              <a:t>0000+ 0110+ 0110+ 0110</a:t>
            </a:r>
          </a:p>
          <a:p>
            <a:r>
              <a:rPr lang="en-US" smtClean="0"/>
              <a:t>   0100  1000   0000    0010</a:t>
            </a: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1027113"/>
            <a:fld id="{AE8D575A-5FD0-4D05-BD4E-0EBFAC54FE87}" type="slidenum">
              <a:rPr lang="en-US" smtClean="0"/>
              <a:pPr defTabSz="1027113"/>
              <a:t>72</a:t>
            </a:fld>
            <a:endParaRPr lang="en-US" smtClean="0"/>
          </a:p>
        </p:txBody>
      </p:sp>
      <p:sp>
        <p:nvSpPr>
          <p:cNvPr id="1218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186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28688" y="4802188"/>
            <a:ext cx="5114925" cy="4548187"/>
          </a:xfrm>
          <a:noFill/>
          <a:ln/>
        </p:spPr>
        <p:txBody>
          <a:bodyPr/>
          <a:lstStyle/>
          <a:p>
            <a:r>
              <a:rPr lang="en-US" smtClean="0"/>
              <a:t>Example 1: Since the parity of the signs is 0:  ADD  magnitudes giving 111</a:t>
            </a:r>
          </a:p>
          <a:p>
            <a:r>
              <a:rPr lang="en-US" smtClean="0"/>
              <a:t>Append the sign of the first operand to obtain 0111 </a:t>
            </a:r>
          </a:p>
          <a:p>
            <a:r>
              <a:rPr lang="en-US" smtClean="0"/>
              <a:t>Example 2: Since the parity of the signs is 1:  SUBTRACT   010</a:t>
            </a:r>
          </a:p>
          <a:p>
            <a:r>
              <a:rPr lang="en-US" smtClean="0"/>
              <a:t>                                                                                 -  </a:t>
            </a:r>
            <a:r>
              <a:rPr lang="en-US" u="sng" smtClean="0"/>
              <a:t>101</a:t>
            </a:r>
          </a:p>
          <a:p>
            <a:r>
              <a:rPr lang="en-US" smtClean="0"/>
              <a:t>                                                                                    101 Borrow of 1</a:t>
            </a:r>
          </a:p>
          <a:p>
            <a:r>
              <a:rPr lang="en-US" smtClean="0"/>
              <a:t>Taking the 2’s complement and appending the complement of the sign: 1011</a:t>
            </a:r>
          </a:p>
          <a:p>
            <a:endParaRPr lang="en-US" smtClean="0"/>
          </a:p>
          <a:p>
            <a:r>
              <a:rPr lang="en-US" smtClean="0"/>
              <a:t>Example 3: Since the parity of the signs is 0, ADD the magnitudes    010</a:t>
            </a:r>
          </a:p>
          <a:p>
            <a:r>
              <a:rPr lang="en-US" smtClean="0"/>
              <a:t>                                                                                                  </a:t>
            </a:r>
            <a:r>
              <a:rPr lang="en-US" u="sng" smtClean="0"/>
              <a:t>101</a:t>
            </a:r>
          </a:p>
          <a:p>
            <a:r>
              <a:rPr lang="en-US" smtClean="0"/>
              <a:t>                                                                                                  111</a:t>
            </a:r>
          </a:p>
          <a:p>
            <a:r>
              <a:rPr lang="en-US" smtClean="0"/>
              <a:t>Appending the sign if the top operand:                                          1111</a:t>
            </a: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1027113"/>
            <a:fld id="{E95FC0A2-FE97-4828-B747-92E057C56DC8}" type="slidenum">
              <a:rPr lang="en-US" smtClean="0"/>
              <a:pPr defTabSz="1027113"/>
              <a:t>74</a:t>
            </a:fld>
            <a:endParaRPr lang="en-US" smtClean="0"/>
          </a:p>
        </p:txBody>
      </p:sp>
      <p:sp>
        <p:nvSpPr>
          <p:cNvPr id="1228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88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28688" y="4802188"/>
            <a:ext cx="5114925" cy="4548187"/>
          </a:xfrm>
          <a:noFill/>
          <a:ln/>
        </p:spPr>
        <p:txBody>
          <a:bodyPr/>
          <a:lstStyle/>
          <a:p>
            <a:r>
              <a:rPr lang="en-US" smtClean="0"/>
              <a:t>Example 1:  Result is  0000. The carry out of the MSB is discarded.</a:t>
            </a:r>
          </a:p>
          <a:p>
            <a:r>
              <a:rPr lang="en-US" smtClean="0"/>
              <a:t>Example 2:  Complement 0011 to 1101 and add.  Result is   1010. The carry out of the MSB is discarded.</a:t>
            </a: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1027113"/>
            <a:fld id="{6BAD37A8-F332-4C59-8B8B-E768D27E7FF1}" type="slidenum">
              <a:rPr lang="en-US" smtClean="0"/>
              <a:pPr defTabSz="1027113"/>
              <a:t>75</a:t>
            </a:fld>
            <a:endParaRPr lang="en-US" smtClean="0"/>
          </a:p>
        </p:txBody>
      </p:sp>
      <p:sp>
        <p:nvSpPr>
          <p:cNvPr id="1239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390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28688" y="4802188"/>
            <a:ext cx="5114925" cy="4548187"/>
          </a:xfrm>
          <a:noFill/>
          <a:ln/>
        </p:spPr>
        <p:txBody>
          <a:bodyPr/>
          <a:lstStyle/>
          <a:p>
            <a:r>
              <a:rPr lang="en-US" smtClean="0"/>
              <a:t>Example 1:  Result is  0000. The carry out of the MSB is discarded.</a:t>
            </a:r>
          </a:p>
          <a:p>
            <a:r>
              <a:rPr lang="en-US" smtClean="0"/>
              <a:t>Example 2:  Complement 0011 to 1101 and add.  Result is   1010. The carry out of the MSB is discarded.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1027113"/>
            <a:fld id="{51EC1946-BFC2-40AD-8F8D-CD817C8AC932}" type="slidenum">
              <a:rPr lang="en-US" smtClean="0"/>
              <a:pPr defTabSz="1027113"/>
              <a:t>5</a:t>
            </a:fld>
            <a:endParaRPr lang="en-US" smtClean="0"/>
          </a:p>
        </p:txBody>
      </p:sp>
      <p:sp>
        <p:nvSpPr>
          <p:cNvPr id="972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58850" y="757238"/>
            <a:ext cx="5057775" cy="3792537"/>
          </a:xfrm>
          <a:ln/>
        </p:spPr>
      </p:sp>
      <p:sp>
        <p:nvSpPr>
          <p:cNvPr id="9728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96913" y="4802188"/>
            <a:ext cx="5578475" cy="4549775"/>
          </a:xfrm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1027113"/>
            <a:fld id="{2BFA7CDC-443B-4882-BDBD-CF8B5CFE23AE}" type="slidenum">
              <a:rPr lang="en-US" smtClean="0"/>
              <a:pPr defTabSz="1027113"/>
              <a:t>6</a:t>
            </a:fld>
            <a:endParaRPr lang="en-US" smtClean="0"/>
          </a:p>
        </p:txBody>
      </p:sp>
      <p:sp>
        <p:nvSpPr>
          <p:cNvPr id="983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58850" y="757238"/>
            <a:ext cx="5057775" cy="3792537"/>
          </a:xfrm>
          <a:ln/>
        </p:spPr>
      </p:sp>
      <p:sp>
        <p:nvSpPr>
          <p:cNvPr id="9830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96913" y="4802188"/>
            <a:ext cx="5578475" cy="4549775"/>
          </a:xfrm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1027113"/>
            <a:fld id="{8AB3476E-CD02-45BF-98F1-870D8DEE9810}" type="slidenum">
              <a:rPr lang="en-US" smtClean="0"/>
              <a:pPr defTabSz="1027113"/>
              <a:t>7</a:t>
            </a:fld>
            <a:endParaRPr lang="en-US" smtClean="0"/>
          </a:p>
        </p:txBody>
      </p:sp>
      <p:sp>
        <p:nvSpPr>
          <p:cNvPr id="993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58850" y="757238"/>
            <a:ext cx="5057775" cy="3792537"/>
          </a:xfrm>
          <a:ln/>
        </p:spPr>
      </p:sp>
      <p:sp>
        <p:nvSpPr>
          <p:cNvPr id="9933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96913" y="4802188"/>
            <a:ext cx="5578475" cy="4549775"/>
          </a:xfrm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1027113"/>
            <a:fld id="{6DE224E4-24DA-4180-A120-DF7DAEA2B68C}" type="slidenum">
              <a:rPr lang="en-US" smtClean="0"/>
              <a:pPr defTabSz="1027113"/>
              <a:t>8</a:t>
            </a:fld>
            <a:endParaRPr lang="en-US" smtClean="0"/>
          </a:p>
        </p:txBody>
      </p:sp>
      <p:sp>
        <p:nvSpPr>
          <p:cNvPr id="1003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58850" y="757238"/>
            <a:ext cx="5057775" cy="3792537"/>
          </a:xfrm>
          <a:ln/>
        </p:spPr>
      </p:sp>
      <p:sp>
        <p:nvSpPr>
          <p:cNvPr id="10035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96913" y="4802188"/>
            <a:ext cx="5578475" cy="4549775"/>
          </a:xfrm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1027113"/>
            <a:fld id="{869F9737-F9A3-4D78-94A4-B7A7A922EB52}" type="slidenum">
              <a:rPr lang="en-US" smtClean="0"/>
              <a:pPr defTabSz="1027113"/>
              <a:t>9</a:t>
            </a:fld>
            <a:endParaRPr lang="en-US" smtClean="0"/>
          </a:p>
        </p:txBody>
      </p:sp>
      <p:sp>
        <p:nvSpPr>
          <p:cNvPr id="1013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58850" y="757238"/>
            <a:ext cx="5057775" cy="3792537"/>
          </a:xfrm>
          <a:ln/>
        </p:spPr>
      </p:sp>
      <p:sp>
        <p:nvSpPr>
          <p:cNvPr id="10138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96913" y="4802188"/>
            <a:ext cx="5578475" cy="4549775"/>
          </a:xfrm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1027113"/>
            <a:fld id="{83C4F8D8-A4E2-4280-8E2A-92C43DD1A9F9}" type="slidenum">
              <a:rPr lang="en-US" smtClean="0"/>
              <a:pPr defTabSz="1027113"/>
              <a:t>11</a:t>
            </a:fld>
            <a:endParaRPr lang="en-US" smtClean="0"/>
          </a:p>
        </p:txBody>
      </p:sp>
      <p:sp>
        <p:nvSpPr>
          <p:cNvPr id="1024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smtClean="0"/>
              <a:t>The HIGH range typically corresponds to binary 1 and LOW range to binary 0. The threshold region is a range of voltages</a:t>
            </a:r>
          </a:p>
          <a:p>
            <a:r>
              <a:rPr lang="en-US" smtClean="0"/>
              <a:t>for which the input voltage value cannot be interpreted reliably as either a 0 or a 1.</a:t>
            </a: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1027113"/>
            <a:fld id="{3D5775C1-13CA-458A-8F43-6F5FE5EE42F0}" type="slidenum">
              <a:rPr lang="en-US" smtClean="0"/>
              <a:pPr defTabSz="1027113"/>
              <a:t>14</a:t>
            </a:fld>
            <a:endParaRPr lang="en-US" smtClean="0"/>
          </a:p>
        </p:txBody>
      </p:sp>
      <p:sp>
        <p:nvSpPr>
          <p:cNvPr id="1034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34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smtClean="0"/>
              <a:t>Answer: Part of specification for a PC is in MHz. What does that imply? A </a:t>
            </a:r>
            <a:r>
              <a:rPr lang="en-US" u="sng" smtClean="0"/>
              <a:t>clock</a:t>
            </a:r>
            <a:r>
              <a:rPr lang="en-US" smtClean="0"/>
              <a:t> which defines the discrete times for update of state for a </a:t>
            </a:r>
            <a:r>
              <a:rPr lang="en-US" u="sng" smtClean="0"/>
              <a:t>synchronous</a:t>
            </a:r>
            <a:r>
              <a:rPr lang="en-US" smtClean="0"/>
              <a:t> system. Not all of the computer may be synchronous, however.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6"/>
          <p:cNvSpPr txBox="1">
            <a:spLocks noChangeArrowheads="1"/>
          </p:cNvSpPr>
          <p:nvPr userDrawn="1"/>
        </p:nvSpPr>
        <p:spPr bwMode="auto">
          <a:xfrm>
            <a:off x="1833563" y="5167313"/>
            <a:ext cx="5913437" cy="153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 typeface="Wingdings" pitchFamily="2" charset="2"/>
              <a:buNone/>
              <a:defRPr/>
            </a:pPr>
            <a:r>
              <a:rPr lang="en-US" sz="2200" baseline="0">
                <a:solidFill>
                  <a:schemeClr val="tx1"/>
                </a:solidFill>
              </a:rPr>
              <a:t>Charles Kime &amp; Thomas Kaminski</a:t>
            </a:r>
          </a:p>
          <a:p>
            <a:pPr algn="ctr">
              <a:spcBef>
                <a:spcPct val="50000"/>
              </a:spcBef>
              <a:buFont typeface="Wingdings" pitchFamily="2" charset="2"/>
              <a:buNone/>
              <a:defRPr/>
            </a:pPr>
            <a:r>
              <a:rPr lang="en-US" sz="2200" b="0" baseline="0">
                <a:solidFill>
                  <a:schemeClr val="tx1"/>
                </a:solidFill>
                <a:cs typeface="Times New Roman" pitchFamily="18" charset="0"/>
              </a:rPr>
              <a:t>© 2004 Pearson Education, Inc.</a:t>
            </a:r>
            <a:br>
              <a:rPr lang="en-US" sz="2200" b="0" baseline="0">
                <a:solidFill>
                  <a:schemeClr val="tx1"/>
                </a:solidFill>
                <a:cs typeface="Times New Roman" pitchFamily="18" charset="0"/>
              </a:rPr>
            </a:br>
            <a:r>
              <a:rPr lang="en-US" sz="2200" b="0" baseline="0">
                <a:solidFill>
                  <a:schemeClr val="tx1"/>
                </a:solidFill>
                <a:cs typeface="Times New Roman" pitchFamily="18" charset="0"/>
                <a:hlinkClick r:id="rId2" action="ppaction://hlinksldjump"/>
              </a:rPr>
              <a:t>Terms of Use</a:t>
            </a:r>
            <a:r>
              <a:rPr lang="en-US" sz="2200" b="0" baseline="0">
                <a:solidFill>
                  <a:schemeClr val="tx1"/>
                </a:solidFill>
                <a:cs typeface="Times New Roman" pitchFamily="18" charset="0"/>
              </a:rPr>
              <a:t/>
            </a:r>
            <a:br>
              <a:rPr lang="en-US" sz="2200" b="0" baseline="0">
                <a:solidFill>
                  <a:schemeClr val="tx1"/>
                </a:solidFill>
                <a:cs typeface="Times New Roman" pitchFamily="18" charset="0"/>
              </a:rPr>
            </a:br>
            <a:r>
              <a:rPr lang="en-US" sz="1800" b="0" baseline="0">
                <a:solidFill>
                  <a:schemeClr val="tx1"/>
                </a:solidFill>
                <a:cs typeface="Times New Roman" pitchFamily="18" charset="0"/>
              </a:rPr>
              <a:t>(Hyperlinks are active in View Show mode)</a:t>
            </a:r>
          </a:p>
        </p:txBody>
      </p:sp>
      <p:sp>
        <p:nvSpPr>
          <p:cNvPr id="3" name="Text Box 14"/>
          <p:cNvSpPr txBox="1">
            <a:spLocks noChangeArrowheads="1"/>
          </p:cNvSpPr>
          <p:nvPr userDrawn="1"/>
        </p:nvSpPr>
        <p:spPr bwMode="auto">
          <a:xfrm>
            <a:off x="1301750" y="2847975"/>
            <a:ext cx="697865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 typeface="Wingdings" pitchFamily="2" charset="2"/>
              <a:buNone/>
              <a:defRPr/>
            </a:pPr>
            <a:r>
              <a:rPr lang="en-US" sz="4000" baseline="0">
                <a:solidFill>
                  <a:schemeClr val="hlink"/>
                </a:solidFill>
                <a:latin typeface="Helvetica" pitchFamily="34" charset="0"/>
              </a:rPr>
              <a:t>Chapter 1 – Digital Computers and Information</a:t>
            </a:r>
          </a:p>
        </p:txBody>
      </p:sp>
      <p:sp>
        <p:nvSpPr>
          <p:cNvPr id="4" name="Text Box 17"/>
          <p:cNvSpPr txBox="1">
            <a:spLocks noChangeArrowheads="1"/>
          </p:cNvSpPr>
          <p:nvPr userDrawn="1"/>
        </p:nvSpPr>
        <p:spPr bwMode="auto">
          <a:xfrm>
            <a:off x="904875" y="2179638"/>
            <a:ext cx="77724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 typeface="Wingdings" pitchFamily="2" charset="2"/>
              <a:buNone/>
              <a:defRPr/>
            </a:pPr>
            <a:r>
              <a:rPr lang="en-US" sz="3200" baseline="0">
                <a:solidFill>
                  <a:schemeClr val="tx1"/>
                </a:solidFill>
              </a:rPr>
              <a:t>Logic and Computer Design Fundamentals</a:t>
            </a:r>
          </a:p>
        </p:txBody>
      </p:sp>
      <p:sp>
        <p:nvSpPr>
          <p:cNvPr id="5" name="Line 19"/>
          <p:cNvSpPr>
            <a:spLocks noChangeShapeType="1"/>
          </p:cNvSpPr>
          <p:nvPr userDrawn="1"/>
        </p:nvSpPr>
        <p:spPr bwMode="auto">
          <a:xfrm>
            <a:off x="579438" y="1935163"/>
            <a:ext cx="8015287" cy="0"/>
          </a:xfrm>
          <a:prstGeom prst="line">
            <a:avLst/>
          </a:prstGeom>
          <a:noFill/>
          <a:ln w="76200">
            <a:solidFill>
              <a:schemeClr val="hlink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Chapter 1            </a:t>
            </a:r>
            <a:fld id="{3759B43C-4711-4824-8CEA-589D1681C43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8438" y="0"/>
            <a:ext cx="1943100" cy="634206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15963" y="0"/>
            <a:ext cx="5680075" cy="634206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Chapter 1            </a:t>
            </a:r>
            <a:fld id="{3701832C-E82D-4D83-96A8-752FFB8F47F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5963" y="0"/>
            <a:ext cx="7772400" cy="10207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719138" y="1314450"/>
            <a:ext cx="3810000" cy="502761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81538" y="1314450"/>
            <a:ext cx="3810000" cy="502761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Chapter 1            </a:t>
            </a:r>
            <a:fld id="{7AE81AEC-7E54-4CC3-B1B0-47093DEB768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Chapter 1            </a:t>
            </a:r>
            <a:fld id="{3DF2CCF1-98ED-421D-B356-AF21B5B4CF8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Chapter 1            </a:t>
            </a:r>
            <a:fld id="{2AFBA916-ACC2-4BA5-98B0-1F0D938869C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19138" y="1314450"/>
            <a:ext cx="3810000" cy="50276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81538" y="1314450"/>
            <a:ext cx="3810000" cy="50276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Chapter 1            </a:t>
            </a:r>
            <a:fld id="{F007A172-C730-4A49-8BFA-94B1A2D8C2F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Chapter 1            </a:t>
            </a:r>
            <a:fld id="{4D5689B2-6594-4BB4-BF87-A2861183650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1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Chapter 1            </a:t>
            </a:r>
            <a:fld id="{40C8603C-B8BF-4D50-9DE8-B1A3DDF9E84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1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Chapter 1            </a:t>
            </a:r>
            <a:fld id="{A2AB33D0-56B8-4A92-B628-954C2A44C56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Chapter 1            </a:t>
            </a:r>
            <a:fld id="{8346D6AB-7EE5-43FB-AEAB-B85FDA11C72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Chapter 1            </a:t>
            </a:r>
            <a:fld id="{8CB9CE65-A7FF-450D-996C-103F8352B0C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3" descr="watermark"/>
          <p:cNvPicPr>
            <a:picLocks noChangeAspect="1" noChangeArrowheads="1"/>
          </p:cNvPicPr>
          <p:nvPr userDrawn="1"/>
        </p:nvPicPr>
        <p:blipFill>
          <a:blip r:embed="rId14" cstate="print"/>
          <a:srcRect t="39345"/>
          <a:stretch>
            <a:fillRect/>
          </a:stretch>
        </p:blipFill>
        <p:spPr bwMode="auto">
          <a:xfrm>
            <a:off x="693738" y="6353175"/>
            <a:ext cx="223043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52" name="Text Box 28"/>
          <p:cNvSpPr txBox="1">
            <a:spLocks noChangeArrowheads="1"/>
          </p:cNvSpPr>
          <p:nvPr userDrawn="1"/>
        </p:nvSpPr>
        <p:spPr bwMode="auto">
          <a:xfrm>
            <a:off x="696913" y="6338888"/>
            <a:ext cx="2728912" cy="519112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Wingdings" pitchFamily="2" charset="2"/>
              <a:buNone/>
              <a:defRPr/>
            </a:pPr>
            <a:endParaRPr lang="en-US" baseline="0"/>
          </a:p>
        </p:txBody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19138" y="1314450"/>
            <a:ext cx="7772400" cy="5027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35" name="Rectangle 1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226300" y="6515100"/>
            <a:ext cx="19177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buFontTx/>
              <a:buNone/>
              <a:defRPr sz="1600" b="0" baseline="0">
                <a:solidFill>
                  <a:schemeClr val="tx1"/>
                </a:solidFill>
                <a:cs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Chapter 1            </a:t>
            </a:r>
            <a:fld id="{E3426742-455B-41FD-90B5-25C8E082C51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1038" name="Line 14"/>
          <p:cNvSpPr>
            <a:spLocks noChangeShapeType="1"/>
          </p:cNvSpPr>
          <p:nvPr userDrawn="1"/>
        </p:nvSpPr>
        <p:spPr bwMode="auto">
          <a:xfrm>
            <a:off x="581025" y="1173163"/>
            <a:ext cx="8015288" cy="0"/>
          </a:xfrm>
          <a:prstGeom prst="line">
            <a:avLst/>
          </a:prstGeom>
          <a:noFill/>
          <a:ln w="76200">
            <a:solidFill>
              <a:schemeClr val="hlink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175" name="Rectangle 15"/>
          <p:cNvSpPr>
            <a:spLocks noGrp="1" noChangeArrowheads="1"/>
          </p:cNvSpPr>
          <p:nvPr>
            <p:ph type="title"/>
          </p:nvPr>
        </p:nvSpPr>
        <p:spPr bwMode="auto">
          <a:xfrm>
            <a:off x="715963" y="0"/>
            <a:ext cx="7772400" cy="1020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2" r:id="rId1"/>
    <p:sldLayoutId id="2147483783" r:id="rId2"/>
    <p:sldLayoutId id="2147483784" r:id="rId3"/>
    <p:sldLayoutId id="2147483785" r:id="rId4"/>
    <p:sldLayoutId id="2147483786" r:id="rId5"/>
    <p:sldLayoutId id="2147483787" r:id="rId6"/>
    <p:sldLayoutId id="2147483788" r:id="rId7"/>
    <p:sldLayoutId id="2147483789" r:id="rId8"/>
    <p:sldLayoutId id="2147483790" r:id="rId9"/>
    <p:sldLayoutId id="2147483791" r:id="rId10"/>
    <p:sldLayoutId id="2147483792" r:id="rId11"/>
    <p:sldLayoutId id="2147483793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Helvetic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Helvetic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Helvetic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Helvetica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Helvetica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Helvetica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Helvetica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Helvetic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50000"/>
        <a:buChar char="•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50000"/>
        <a:buChar char="•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20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6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Document1.doc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3.vml"/><Relationship Id="rId5" Type="http://schemas.openxmlformats.org/officeDocument/2006/relationships/oleObject" Target="../embeddings/Microsoft_Office_Word_97_-_2003_Document3.doc"/><Relationship Id="rId4" Type="http://schemas.openxmlformats.org/officeDocument/2006/relationships/oleObject" Target="../embeddings/Microsoft_Office_Word_97_-_2003_Document2.doc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Document4.doc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4.vml"/><Relationship Id="rId5" Type="http://schemas.openxmlformats.org/officeDocument/2006/relationships/oleObject" Target="../embeddings/Microsoft_Office_Word_97_-_2003_Document6.doc"/><Relationship Id="rId4" Type="http://schemas.openxmlformats.org/officeDocument/2006/relationships/oleObject" Target="../embeddings/Microsoft_Office_Word_97_-_2003_Document5.doc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Document7.doc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5.v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Document8.doc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6.v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png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13"/>
          <p:cNvSpPr>
            <a:spLocks noChangeArrowheads="1"/>
          </p:cNvSpPr>
          <p:nvPr/>
        </p:nvSpPr>
        <p:spPr bwMode="auto">
          <a:xfrm rot="10800000" flipV="1">
            <a:off x="811213" y="2662238"/>
            <a:ext cx="7388225" cy="1433512"/>
          </a:xfrm>
          <a:prstGeom prst="rect">
            <a:avLst/>
          </a:prstGeom>
          <a:solidFill>
            <a:srgbClr val="FFFFFF"/>
          </a:solidFill>
          <a:ln w="1651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Wingdings" pitchFamily="2" charset="2"/>
              <a:buNone/>
            </a:pPr>
            <a:r>
              <a:rPr lang="en-US" sz="4000" baseline="0">
                <a:latin typeface="Arial" pitchFamily="34" charset="0"/>
                <a:cs typeface="Arial" pitchFamily="34" charset="0"/>
              </a:rPr>
              <a:t>Unit 1</a:t>
            </a:r>
          </a:p>
          <a:p>
            <a:pPr algn="ctr">
              <a:buFont typeface="Wingdings" pitchFamily="2" charset="2"/>
              <a:buNone/>
            </a:pPr>
            <a:r>
              <a:rPr lang="en-US" sz="4000" baseline="0">
                <a:latin typeface="Arial" pitchFamily="34" charset="0"/>
                <a:cs typeface="Arial" pitchFamily="34" charset="0"/>
              </a:rPr>
              <a:t>Number Systems &amp; Codes</a:t>
            </a:r>
          </a:p>
        </p:txBody>
      </p:sp>
      <p:sp>
        <p:nvSpPr>
          <p:cNvPr id="20483" name="Rectangle 14"/>
          <p:cNvSpPr>
            <a:spLocks noChangeArrowheads="1"/>
          </p:cNvSpPr>
          <p:nvPr/>
        </p:nvSpPr>
        <p:spPr bwMode="auto">
          <a:xfrm>
            <a:off x="1517650" y="738188"/>
            <a:ext cx="6070600" cy="1028700"/>
          </a:xfrm>
          <a:prstGeom prst="rect">
            <a:avLst/>
          </a:prstGeom>
          <a:solidFill>
            <a:srgbClr val="FFFFFF"/>
          </a:solidFill>
          <a:ln w="1651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3200" baseline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COE 202: Digital Logic Design</a:t>
            </a:r>
          </a:p>
          <a:p>
            <a:pPr algn="ctr">
              <a:buFont typeface="Wingdings" pitchFamily="2" charset="2"/>
              <a:buNone/>
            </a:pPr>
            <a:r>
              <a:rPr lang="en-US" sz="2400" b="0" baseline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Courtesy of Dr Radwan E Abdel-Aal</a:t>
            </a:r>
          </a:p>
        </p:txBody>
      </p:sp>
      <p:sp>
        <p:nvSpPr>
          <p:cNvPr id="20484" name="Rectangle 15"/>
          <p:cNvSpPr>
            <a:spLocks noChangeArrowheads="1"/>
          </p:cNvSpPr>
          <p:nvPr/>
        </p:nvSpPr>
        <p:spPr bwMode="auto">
          <a:xfrm>
            <a:off x="985838" y="2220913"/>
            <a:ext cx="7586662" cy="579437"/>
          </a:xfrm>
          <a:prstGeom prst="rect">
            <a:avLst/>
          </a:prstGeom>
          <a:solidFill>
            <a:srgbClr val="FFFFFF"/>
          </a:solidFill>
          <a:ln w="1651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None/>
            </a:pPr>
            <a:endParaRPr lang="en-US" sz="3200" baseline="0">
              <a:solidFill>
                <a:srgbClr val="000066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Chapter 1            </a:t>
            </a:r>
            <a:fld id="{63A69117-B69B-498A-88F3-166E488CA8C4}" type="slidenum">
              <a:rPr lang="en-US" smtClean="0"/>
              <a:pPr/>
              <a:t>10</a:t>
            </a:fld>
            <a:endParaRPr lang="en-US" smtClean="0"/>
          </a:p>
        </p:txBody>
      </p:sp>
      <p:sp>
        <p:nvSpPr>
          <p:cNvPr id="28675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96850" y="4168775"/>
            <a:ext cx="8701088" cy="2689225"/>
          </a:xfrm>
          <a:solidFill>
            <a:srgbClr val="FFFFFF"/>
          </a:solidFill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en-US" sz="2800" b="1" smtClean="0">
                <a:solidFill>
                  <a:srgbClr val="990000"/>
                </a:solidFill>
                <a:latin typeface="Arial" pitchFamily="34" charset="0"/>
                <a:cs typeface="Arial" pitchFamily="34" charset="0"/>
              </a:rPr>
              <a:t>Physical Representations</a:t>
            </a:r>
          </a:p>
          <a:p>
            <a:pPr lvl="1"/>
            <a:r>
              <a:rPr lang="en-US" sz="2400" b="1" smtClean="0">
                <a:latin typeface="Arial" pitchFamily="34" charset="0"/>
                <a:cs typeface="Arial" pitchFamily="34" charset="0"/>
              </a:rPr>
              <a:t>In an IC (e.g. a microprocessor):   </a:t>
            </a:r>
            <a:r>
              <a:rPr lang="en-US" sz="2400" b="1" smtClean="0">
                <a:solidFill>
                  <a:srgbClr val="990000"/>
                </a:solidFill>
                <a:latin typeface="Arial" pitchFamily="34" charset="0"/>
                <a:cs typeface="Arial" pitchFamily="34" charset="0"/>
              </a:rPr>
              <a:t>Voltage or Current</a:t>
            </a:r>
          </a:p>
          <a:p>
            <a:pPr lvl="1"/>
            <a:r>
              <a:rPr lang="en-US" sz="2400" b="1" smtClean="0">
                <a:latin typeface="Arial" pitchFamily="34" charset="0"/>
                <a:cs typeface="Arial" pitchFamily="34" charset="0"/>
              </a:rPr>
              <a:t>On a Hard Disk: </a:t>
            </a:r>
            <a:r>
              <a:rPr lang="en-US" sz="2400" b="1" smtClean="0">
                <a:solidFill>
                  <a:srgbClr val="990000"/>
                </a:solidFill>
                <a:latin typeface="Arial" pitchFamily="34" charset="0"/>
                <a:cs typeface="Arial" pitchFamily="34" charset="0"/>
              </a:rPr>
              <a:t>Magnetic Field Direction</a:t>
            </a:r>
          </a:p>
          <a:p>
            <a:pPr lvl="1"/>
            <a:r>
              <a:rPr lang="en-US" sz="2400" b="1" smtClean="0">
                <a:latin typeface="Arial" pitchFamily="34" charset="0"/>
                <a:cs typeface="Arial" pitchFamily="34" charset="0"/>
              </a:rPr>
              <a:t>On a CD: </a:t>
            </a:r>
            <a:r>
              <a:rPr lang="en-US" sz="2400" b="1" smtClean="0">
                <a:solidFill>
                  <a:srgbClr val="990000"/>
                </a:solidFill>
                <a:latin typeface="Arial" pitchFamily="34" charset="0"/>
                <a:cs typeface="Arial" pitchFamily="34" charset="0"/>
              </a:rPr>
              <a:t>Surface pits/Light interference</a:t>
            </a:r>
          </a:p>
          <a:p>
            <a:pPr lvl="1"/>
            <a:r>
              <a:rPr lang="en-US" sz="2400" b="1" smtClean="0">
                <a:latin typeface="Arial" pitchFamily="34" charset="0"/>
                <a:cs typeface="Arial" pitchFamily="34" charset="0"/>
              </a:rPr>
              <a:t>In a Dynamic RAM: </a:t>
            </a:r>
            <a:r>
              <a:rPr lang="en-US" sz="2400" b="1" smtClean="0">
                <a:solidFill>
                  <a:srgbClr val="990000"/>
                </a:solidFill>
                <a:latin typeface="Arial" pitchFamily="34" charset="0"/>
                <a:cs typeface="Arial" pitchFamily="34" charset="0"/>
              </a:rPr>
              <a:t>Electrical Charge</a:t>
            </a:r>
          </a:p>
        </p:txBody>
      </p:sp>
      <p:sp>
        <p:nvSpPr>
          <p:cNvPr id="28676" name="Rectangle 3"/>
          <p:cNvSpPr>
            <a:spLocks noGrp="1" noChangeArrowheads="1"/>
          </p:cNvSpPr>
          <p:nvPr>
            <p:ph type="title"/>
          </p:nvPr>
        </p:nvSpPr>
        <p:spPr>
          <a:xfrm>
            <a:off x="557213" y="228600"/>
            <a:ext cx="8164512" cy="838200"/>
          </a:xfrm>
        </p:spPr>
        <p:txBody>
          <a:bodyPr/>
          <a:lstStyle/>
          <a:p>
            <a:r>
              <a:rPr lang="en-US" sz="2800" smtClean="0">
                <a:solidFill>
                  <a:srgbClr val="660066"/>
                </a:solidFill>
              </a:rPr>
              <a:t>Binary Values:</a:t>
            </a:r>
            <a:r>
              <a:rPr lang="en-US" sz="2800" smtClean="0"/>
              <a:t> </a:t>
            </a:r>
            <a:br>
              <a:rPr lang="en-US" sz="2800" smtClean="0"/>
            </a:br>
            <a:r>
              <a:rPr lang="en-US" sz="2800" smtClean="0">
                <a:solidFill>
                  <a:srgbClr val="3333FF"/>
                </a:solidFill>
              </a:rPr>
              <a:t>Abstract and Physical Representations</a:t>
            </a:r>
          </a:p>
        </p:txBody>
      </p:sp>
      <p:sp>
        <p:nvSpPr>
          <p:cNvPr id="28677" name="Rectangle 7"/>
          <p:cNvSpPr>
            <a:spLocks noChangeArrowheads="1"/>
          </p:cNvSpPr>
          <p:nvPr/>
        </p:nvSpPr>
        <p:spPr bwMode="auto">
          <a:xfrm>
            <a:off x="627063" y="1323975"/>
            <a:ext cx="7772400" cy="268922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buClr>
                <a:schemeClr val="hlink"/>
              </a:buClr>
              <a:buFont typeface="Wingdings" pitchFamily="2" charset="2"/>
              <a:buNone/>
            </a:pPr>
            <a:r>
              <a:rPr lang="en-US" sz="3200" baseline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Abstract Representations</a:t>
            </a:r>
          </a:p>
          <a:p>
            <a:pPr marL="742950" lvl="1" indent="-285750">
              <a:buClr>
                <a:schemeClr val="hlink"/>
              </a:buClr>
              <a:buSzPct val="150000"/>
              <a:buFontTx/>
              <a:buChar char="•"/>
            </a:pPr>
            <a:r>
              <a:rPr lang="en-US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Digit Values:  </a:t>
            </a:r>
            <a:r>
              <a:rPr lang="en-US" baseline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0, 1</a:t>
            </a:r>
          </a:p>
          <a:p>
            <a:pPr marL="742950" lvl="1" indent="-285750">
              <a:buClr>
                <a:schemeClr val="hlink"/>
              </a:buClr>
              <a:buSzPct val="150000"/>
              <a:buFontTx/>
              <a:buChar char="•"/>
            </a:pPr>
            <a:r>
              <a:rPr lang="en-US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Logic Levels: </a:t>
            </a:r>
            <a:r>
              <a:rPr lang="en-US" baseline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True, False</a:t>
            </a:r>
            <a:r>
              <a:rPr lang="en-US" baseline="0">
                <a:solidFill>
                  <a:schemeClr val="hlink"/>
                </a:solidFill>
                <a:latin typeface="Arial" pitchFamily="34" charset="0"/>
                <a:cs typeface="Arial" pitchFamily="34" charset="0"/>
              </a:rPr>
              <a:t> </a:t>
            </a:r>
            <a:endParaRPr lang="en-US" baseline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marL="742950" lvl="1" indent="-285750">
              <a:buClr>
                <a:schemeClr val="hlink"/>
              </a:buClr>
              <a:buSzPct val="150000"/>
              <a:buFontTx/>
              <a:buChar char="•"/>
            </a:pPr>
            <a:r>
              <a:rPr lang="en-US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Signal Levels: </a:t>
            </a:r>
            <a:r>
              <a:rPr lang="en-US" baseline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Low, High</a:t>
            </a:r>
          </a:p>
          <a:p>
            <a:pPr marL="742950" lvl="1" indent="-285750">
              <a:buClr>
                <a:schemeClr val="hlink"/>
              </a:buClr>
              <a:buSzPct val="150000"/>
              <a:buFontTx/>
              <a:buChar char="•"/>
            </a:pPr>
            <a:r>
              <a:rPr lang="en-US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States: </a:t>
            </a:r>
            <a:r>
              <a:rPr lang="en-US" baseline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ON, OFF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Chapter 1            </a:t>
            </a:r>
            <a:fld id="{5AB52537-521E-4EC7-B975-10133E924BE5}" type="slidenum">
              <a:rPr lang="en-US" smtClean="0"/>
              <a:pPr/>
              <a:t>11</a:t>
            </a:fld>
            <a:endParaRPr lang="en-US" smtClean="0"/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title"/>
          </p:nvPr>
        </p:nvSpPr>
        <p:spPr>
          <a:xfrm>
            <a:off x="187325" y="228600"/>
            <a:ext cx="8856663" cy="838200"/>
          </a:xfrm>
        </p:spPr>
        <p:txBody>
          <a:bodyPr/>
          <a:lstStyle/>
          <a:p>
            <a:r>
              <a:rPr lang="en-US" smtClean="0">
                <a:solidFill>
                  <a:srgbClr val="000066"/>
                </a:solidFill>
              </a:rPr>
              <a:t>Signal Voltage Levels: Noise Considerations</a:t>
            </a:r>
          </a:p>
        </p:txBody>
      </p:sp>
      <p:pic>
        <p:nvPicPr>
          <p:cNvPr id="29700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68638" y="5372100"/>
            <a:ext cx="3611562" cy="93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1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63700" y="1295400"/>
            <a:ext cx="6280150" cy="411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702" name="Text Box 9"/>
          <p:cNvSpPr txBox="1">
            <a:spLocks noChangeArrowheads="1"/>
          </p:cNvSpPr>
          <p:nvPr/>
        </p:nvSpPr>
        <p:spPr bwMode="auto">
          <a:xfrm>
            <a:off x="4664075" y="6281738"/>
            <a:ext cx="43338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sz="2000" b="0" baseline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Noise pickup on connecting medium </a:t>
            </a:r>
          </a:p>
        </p:txBody>
      </p:sp>
      <p:sp>
        <p:nvSpPr>
          <p:cNvPr id="29703" name="Text Box 10"/>
          <p:cNvSpPr txBox="1">
            <a:spLocks noChangeArrowheads="1"/>
          </p:cNvSpPr>
          <p:nvPr/>
        </p:nvSpPr>
        <p:spPr bwMode="auto">
          <a:xfrm>
            <a:off x="11113" y="4351338"/>
            <a:ext cx="175101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sz="2000" b="0" baseline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0 Logic Level </a:t>
            </a:r>
          </a:p>
        </p:txBody>
      </p:sp>
      <p:sp>
        <p:nvSpPr>
          <p:cNvPr id="29704" name="Text Box 11"/>
          <p:cNvSpPr txBox="1">
            <a:spLocks noChangeArrowheads="1"/>
          </p:cNvSpPr>
          <p:nvPr/>
        </p:nvSpPr>
        <p:spPr bwMode="auto">
          <a:xfrm>
            <a:off x="0" y="2016125"/>
            <a:ext cx="175101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sz="2000" b="0" baseline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1 Logic Level </a:t>
            </a:r>
          </a:p>
        </p:txBody>
      </p:sp>
      <p:sp>
        <p:nvSpPr>
          <p:cNvPr id="29705" name="Line 12"/>
          <p:cNvSpPr>
            <a:spLocks noChangeShapeType="1"/>
          </p:cNvSpPr>
          <p:nvPr/>
        </p:nvSpPr>
        <p:spPr bwMode="auto">
          <a:xfrm>
            <a:off x="4398963" y="5821363"/>
            <a:ext cx="265112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9706" name="Text Box 13"/>
          <p:cNvSpPr txBox="1">
            <a:spLocks noChangeArrowheads="1"/>
          </p:cNvSpPr>
          <p:nvPr/>
        </p:nvSpPr>
        <p:spPr bwMode="auto">
          <a:xfrm>
            <a:off x="1206500" y="3244850"/>
            <a:ext cx="1398588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sz="2000" b="0" baseline="0">
                <a:solidFill>
                  <a:srgbClr val="3333FF"/>
                </a:solidFill>
                <a:latin typeface="Arial" pitchFamily="34" charset="0"/>
                <a:cs typeface="Arial" pitchFamily="34" charset="0"/>
              </a:rPr>
              <a:t>Forbidden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sz="2000" b="0" baseline="0">
                <a:solidFill>
                  <a:srgbClr val="3333FF"/>
                </a:solidFill>
                <a:latin typeface="Arial" pitchFamily="34" charset="0"/>
                <a:cs typeface="Arial" pitchFamily="34" charset="0"/>
              </a:rPr>
              <a:t>Region</a:t>
            </a:r>
            <a:r>
              <a:rPr lang="en-US" sz="2000" b="0" baseline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</a:p>
        </p:txBody>
      </p:sp>
      <p:sp>
        <p:nvSpPr>
          <p:cNvPr id="29707" name="Line 14"/>
          <p:cNvSpPr>
            <a:spLocks noChangeShapeType="1"/>
          </p:cNvSpPr>
          <p:nvPr/>
        </p:nvSpPr>
        <p:spPr bwMode="auto">
          <a:xfrm flipH="1">
            <a:off x="2047875" y="2651125"/>
            <a:ext cx="544513" cy="161925"/>
          </a:xfrm>
          <a:prstGeom prst="line">
            <a:avLst/>
          </a:prstGeom>
          <a:noFill/>
          <a:ln w="1588">
            <a:solidFill>
              <a:schemeClr val="tx1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9708" name="Line 15"/>
          <p:cNvSpPr>
            <a:spLocks noChangeShapeType="1"/>
          </p:cNvSpPr>
          <p:nvPr/>
        </p:nvSpPr>
        <p:spPr bwMode="auto">
          <a:xfrm>
            <a:off x="7119938" y="3105150"/>
            <a:ext cx="266700" cy="230188"/>
          </a:xfrm>
          <a:prstGeom prst="line">
            <a:avLst/>
          </a:prstGeom>
          <a:noFill/>
          <a:ln w="1588">
            <a:solidFill>
              <a:schemeClr val="tx1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9709" name="Text Box 16"/>
          <p:cNvSpPr txBox="1">
            <a:spLocks noChangeArrowheads="1"/>
          </p:cNvSpPr>
          <p:nvPr/>
        </p:nvSpPr>
        <p:spPr bwMode="auto">
          <a:xfrm>
            <a:off x="860425" y="2525713"/>
            <a:ext cx="189388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sz="2000" u="sng" baseline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Min</a:t>
            </a:r>
            <a:r>
              <a:rPr lang="en-US" sz="2000" b="0" baseline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 O/P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sz="2000" b="0" u="sng" baseline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representing</a:t>
            </a:r>
            <a:r>
              <a:rPr lang="en-US" sz="2000" b="0" baseline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 1</a:t>
            </a:r>
            <a:r>
              <a:rPr lang="en-US" sz="2000" b="0" baseline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 </a:t>
            </a:r>
          </a:p>
        </p:txBody>
      </p:sp>
      <p:sp>
        <p:nvSpPr>
          <p:cNvPr id="29710" name="Text Box 17"/>
          <p:cNvSpPr txBox="1">
            <a:spLocks noChangeArrowheads="1"/>
          </p:cNvSpPr>
          <p:nvPr/>
        </p:nvSpPr>
        <p:spPr bwMode="auto">
          <a:xfrm>
            <a:off x="7180263" y="3311525"/>
            <a:ext cx="1862137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sz="2000" u="sng" baseline="0">
                <a:solidFill>
                  <a:srgbClr val="990000"/>
                </a:solidFill>
                <a:latin typeface="Arial" pitchFamily="34" charset="0"/>
                <a:cs typeface="Arial" pitchFamily="34" charset="0"/>
              </a:rPr>
              <a:t>Min</a:t>
            </a:r>
            <a:r>
              <a:rPr lang="en-US" sz="2000" b="0" baseline="0">
                <a:solidFill>
                  <a:srgbClr val="990000"/>
                </a:solidFill>
                <a:latin typeface="Arial" pitchFamily="34" charset="0"/>
                <a:cs typeface="Arial" pitchFamily="34" charset="0"/>
              </a:rPr>
              <a:t> I/P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sz="2000" b="0" u="sng" baseline="0">
                <a:solidFill>
                  <a:srgbClr val="990000"/>
                </a:solidFill>
                <a:latin typeface="Arial" pitchFamily="34" charset="0"/>
                <a:cs typeface="Arial" pitchFamily="34" charset="0"/>
              </a:rPr>
              <a:t>Accepted</a:t>
            </a:r>
            <a:r>
              <a:rPr lang="en-US" sz="2000" b="0" baseline="0">
                <a:solidFill>
                  <a:srgbClr val="990000"/>
                </a:solidFill>
                <a:latin typeface="Arial" pitchFamily="34" charset="0"/>
                <a:cs typeface="Arial" pitchFamily="34" charset="0"/>
              </a:rPr>
              <a:t> as 1 </a:t>
            </a:r>
          </a:p>
        </p:txBody>
      </p:sp>
      <p:sp>
        <p:nvSpPr>
          <p:cNvPr id="29711" name="AutoShape 18"/>
          <p:cNvSpPr>
            <a:spLocks noChangeArrowheads="1"/>
          </p:cNvSpPr>
          <p:nvPr/>
        </p:nvSpPr>
        <p:spPr bwMode="auto">
          <a:xfrm>
            <a:off x="3773488" y="2593975"/>
            <a:ext cx="382587" cy="542925"/>
          </a:xfrm>
          <a:prstGeom prst="downArrow">
            <a:avLst>
              <a:gd name="adj1" fmla="val 50000"/>
              <a:gd name="adj2" fmla="val 35477"/>
            </a:avLst>
          </a:prstGeom>
          <a:solidFill>
            <a:srgbClr val="000066"/>
          </a:solidFill>
          <a:ln w="1588">
            <a:solidFill>
              <a:srgbClr val="FFFF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9712" name="Line 19"/>
          <p:cNvSpPr>
            <a:spLocks noChangeShapeType="1"/>
          </p:cNvSpPr>
          <p:nvPr/>
        </p:nvSpPr>
        <p:spPr bwMode="auto">
          <a:xfrm flipH="1">
            <a:off x="3703638" y="3113088"/>
            <a:ext cx="555625" cy="12700"/>
          </a:xfrm>
          <a:prstGeom prst="line">
            <a:avLst/>
          </a:prstGeom>
          <a:noFill/>
          <a:ln w="1588">
            <a:solidFill>
              <a:srgbClr val="3333FF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9713" name="Text Box 21"/>
          <p:cNvSpPr txBox="1">
            <a:spLocks noChangeArrowheads="1"/>
          </p:cNvSpPr>
          <p:nvPr/>
        </p:nvSpPr>
        <p:spPr bwMode="auto">
          <a:xfrm>
            <a:off x="2746375" y="3186113"/>
            <a:ext cx="150495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sz="1800" b="0" baseline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Max allowed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sz="1800" b="0" baseline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noise pickup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sz="1800" b="0" baseline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on Level 1 </a:t>
            </a:r>
          </a:p>
        </p:txBody>
      </p:sp>
      <p:sp>
        <p:nvSpPr>
          <p:cNvPr id="29714" name="Freeform 23"/>
          <p:cNvSpPr>
            <a:spLocks/>
          </p:cNvSpPr>
          <p:nvPr/>
        </p:nvSpPr>
        <p:spPr bwMode="auto">
          <a:xfrm>
            <a:off x="3344863" y="2730500"/>
            <a:ext cx="427037" cy="579438"/>
          </a:xfrm>
          <a:custGeom>
            <a:avLst/>
            <a:gdLst>
              <a:gd name="T0" fmla="*/ 2147483647 w 269"/>
              <a:gd name="T1" fmla="*/ 2147483647 h 365"/>
              <a:gd name="T2" fmla="*/ 2147483647 w 269"/>
              <a:gd name="T3" fmla="*/ 2147483647 h 365"/>
              <a:gd name="T4" fmla="*/ 0 w 269"/>
              <a:gd name="T5" fmla="*/ 2147483647 h 365"/>
              <a:gd name="T6" fmla="*/ 0 60000 65536"/>
              <a:gd name="T7" fmla="*/ 0 60000 65536"/>
              <a:gd name="T8" fmla="*/ 0 60000 65536"/>
              <a:gd name="T9" fmla="*/ 0 w 269"/>
              <a:gd name="T10" fmla="*/ 0 h 365"/>
              <a:gd name="T11" fmla="*/ 269 w 269"/>
              <a:gd name="T12" fmla="*/ 365 h 365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69" h="365">
                <a:moveTo>
                  <a:pt x="269" y="52"/>
                </a:moveTo>
                <a:cubicBezTo>
                  <a:pt x="226" y="26"/>
                  <a:pt x="183" y="0"/>
                  <a:pt x="138" y="52"/>
                </a:cubicBezTo>
                <a:cubicBezTo>
                  <a:pt x="93" y="104"/>
                  <a:pt x="23" y="313"/>
                  <a:pt x="0" y="365"/>
                </a:cubicBezTo>
              </a:path>
            </a:pathLst>
          </a:custGeom>
          <a:noFill/>
          <a:ln w="28575">
            <a:solidFill>
              <a:srgbClr val="000066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9715" name="TextBox 18"/>
          <p:cNvSpPr txBox="1">
            <a:spLocks noChangeArrowheads="1"/>
          </p:cNvSpPr>
          <p:nvPr/>
        </p:nvSpPr>
        <p:spPr bwMode="auto">
          <a:xfrm>
            <a:off x="3336925" y="5905500"/>
            <a:ext cx="619125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1800" b="0">
                <a:latin typeface="Arial" pitchFamily="34" charset="0"/>
                <a:cs typeface="Arial" pitchFamily="34" charset="0"/>
              </a:rPr>
              <a:t>Circuit</a:t>
            </a:r>
          </a:p>
        </p:txBody>
      </p:sp>
      <p:sp>
        <p:nvSpPr>
          <p:cNvPr id="29716" name="TextBox 19"/>
          <p:cNvSpPr txBox="1">
            <a:spLocks noChangeArrowheads="1"/>
          </p:cNvSpPr>
          <p:nvPr/>
        </p:nvSpPr>
        <p:spPr bwMode="auto">
          <a:xfrm>
            <a:off x="5768975" y="5897563"/>
            <a:ext cx="619125" cy="27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1800" b="0">
                <a:latin typeface="Arial" pitchFamily="34" charset="0"/>
                <a:cs typeface="Arial" pitchFamily="34" charset="0"/>
              </a:rPr>
              <a:t>Circuit</a:t>
            </a:r>
          </a:p>
        </p:txBody>
      </p:sp>
      <p:sp>
        <p:nvSpPr>
          <p:cNvPr id="29717" name="TextBox 20"/>
          <p:cNvSpPr txBox="1">
            <a:spLocks noChangeArrowheads="1"/>
          </p:cNvSpPr>
          <p:nvPr/>
        </p:nvSpPr>
        <p:spPr bwMode="auto">
          <a:xfrm>
            <a:off x="4152900" y="5638800"/>
            <a:ext cx="708025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1800" b="0">
                <a:solidFill>
                  <a:srgbClr val="6600FF"/>
                </a:solidFill>
                <a:latin typeface="Arial" pitchFamily="34" charset="0"/>
                <a:cs typeface="Arial" pitchFamily="34" charset="0"/>
              </a:rPr>
              <a:t>Output</a:t>
            </a:r>
          </a:p>
        </p:txBody>
      </p:sp>
      <p:sp>
        <p:nvSpPr>
          <p:cNvPr id="29718" name="TextBox 21"/>
          <p:cNvSpPr txBox="1">
            <a:spLocks noChangeArrowheads="1"/>
          </p:cNvSpPr>
          <p:nvPr/>
        </p:nvSpPr>
        <p:spPr bwMode="auto">
          <a:xfrm>
            <a:off x="5097463" y="5646738"/>
            <a:ext cx="7096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1800" b="0">
                <a:solidFill>
                  <a:srgbClr val="6600FF"/>
                </a:solidFill>
                <a:latin typeface="Arial" pitchFamily="34" charset="0"/>
                <a:cs typeface="Arial" pitchFamily="34" charset="0"/>
              </a:rPr>
              <a:t>Input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Chapter 1            </a:t>
            </a:r>
            <a:fld id="{33A891DB-0B58-4256-8381-FE1408088275}" type="slidenum">
              <a:rPr lang="en-US" smtClean="0"/>
              <a:pPr/>
              <a:t>12</a:t>
            </a:fld>
            <a:endParaRPr lang="en-US" smtClean="0"/>
          </a:p>
        </p:txBody>
      </p:sp>
      <p:sp>
        <p:nvSpPr>
          <p:cNvPr id="30723" name="Rectangle 2"/>
          <p:cNvSpPr>
            <a:spLocks noGrp="1" noChangeArrowheads="1"/>
          </p:cNvSpPr>
          <p:nvPr>
            <p:ph type="title"/>
          </p:nvPr>
        </p:nvSpPr>
        <p:spPr>
          <a:xfrm>
            <a:off x="519113" y="395288"/>
            <a:ext cx="7772400" cy="627062"/>
          </a:xfrm>
        </p:spPr>
        <p:txBody>
          <a:bodyPr/>
          <a:lstStyle/>
          <a:p>
            <a:r>
              <a:rPr lang="en-US" smtClean="0"/>
              <a:t>Types of Digital Systems</a:t>
            </a:r>
          </a:p>
        </p:txBody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314450"/>
            <a:ext cx="9144000" cy="5543550"/>
          </a:xfrm>
          <a:solidFill>
            <a:srgbClr val="FFFFFF"/>
          </a:solidFill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sz="2400" b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No </a:t>
            </a:r>
            <a:r>
              <a:rPr lang="en-US" sz="2400" b="1" smtClean="0">
                <a:solidFill>
                  <a:srgbClr val="9933FF"/>
                </a:solidFill>
                <a:latin typeface="Arial" pitchFamily="34" charset="0"/>
                <a:cs typeface="Arial" pitchFamily="34" charset="0"/>
              </a:rPr>
              <a:t>State</a:t>
            </a:r>
            <a:r>
              <a:rPr lang="en-US" sz="2400" b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Present</a:t>
            </a:r>
          </a:p>
          <a:p>
            <a:pPr lvl="1">
              <a:lnSpc>
                <a:spcPct val="80000"/>
              </a:lnSpc>
            </a:pPr>
            <a:r>
              <a:rPr lang="en-US" sz="2000" b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Response determined only by present </a:t>
            </a:r>
            <a:r>
              <a:rPr lang="en-US" sz="2000" b="1" smtClean="0">
                <a:solidFill>
                  <a:srgbClr val="990000"/>
                </a:solidFill>
                <a:latin typeface="Arial" pitchFamily="34" charset="0"/>
                <a:cs typeface="Arial" pitchFamily="34" charset="0"/>
              </a:rPr>
              <a:t>inputs</a:t>
            </a:r>
          </a:p>
          <a:p>
            <a:pPr lvl="1">
              <a:lnSpc>
                <a:spcPct val="80000"/>
              </a:lnSpc>
              <a:buFontTx/>
              <a:buNone/>
            </a:pPr>
            <a:r>
              <a:rPr lang="en-US" sz="2000" b="1" smtClean="0">
                <a:solidFill>
                  <a:srgbClr val="990000"/>
                </a:solidFill>
                <a:latin typeface="Arial" pitchFamily="34" charset="0"/>
                <a:cs typeface="Arial" pitchFamily="34" charset="0"/>
              </a:rPr>
              <a:t>	i.e. </a:t>
            </a:r>
            <a:r>
              <a:rPr lang="en-US" sz="2000" b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Output = Function (</a:t>
            </a:r>
            <a:r>
              <a:rPr lang="en-US" sz="2000" b="1" smtClean="0">
                <a:solidFill>
                  <a:srgbClr val="990000"/>
                </a:solidFill>
                <a:latin typeface="Arial" pitchFamily="34" charset="0"/>
                <a:cs typeface="Arial" pitchFamily="34" charset="0"/>
              </a:rPr>
              <a:t>Inputs</a:t>
            </a:r>
            <a:r>
              <a:rPr lang="en-US" sz="2000" b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b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only</a:t>
            </a:r>
            <a:r>
              <a:rPr lang="en-US" sz="2000" b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)</a:t>
            </a:r>
            <a:endParaRPr lang="en-US" sz="2000" b="1" smtClean="0">
              <a:solidFill>
                <a:srgbClr val="990000"/>
              </a:solidFill>
              <a:latin typeface="Arial" pitchFamily="34" charset="0"/>
              <a:cs typeface="Arial" pitchFamily="34" charset="0"/>
            </a:endParaRPr>
          </a:p>
          <a:p>
            <a:pPr lvl="1">
              <a:lnSpc>
                <a:spcPct val="80000"/>
              </a:lnSpc>
            </a:pPr>
            <a:r>
              <a:rPr lang="en-US" sz="2000" b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Combinational Logic Circuits, e.g. </a:t>
            </a:r>
            <a:r>
              <a:rPr lang="en-US" sz="2000" b="1" smtClean="0">
                <a:solidFill>
                  <a:srgbClr val="6600FF"/>
                </a:solidFill>
                <a:latin typeface="Arial" pitchFamily="34" charset="0"/>
                <a:cs typeface="Arial" pitchFamily="34" charset="0"/>
              </a:rPr>
              <a:t>adder</a:t>
            </a:r>
          </a:p>
          <a:p>
            <a:pPr>
              <a:lnSpc>
                <a:spcPct val="80000"/>
              </a:lnSpc>
            </a:pPr>
            <a:r>
              <a:rPr lang="en-US" sz="2400" b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A </a:t>
            </a:r>
            <a:r>
              <a:rPr lang="en-US" sz="2400" b="1" smtClean="0">
                <a:solidFill>
                  <a:srgbClr val="9933FF"/>
                </a:solidFill>
                <a:latin typeface="Arial" pitchFamily="34" charset="0"/>
                <a:cs typeface="Arial" pitchFamily="34" charset="0"/>
              </a:rPr>
              <a:t>State</a:t>
            </a:r>
            <a:r>
              <a:rPr lang="en-US" sz="2400" b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Present</a:t>
            </a:r>
          </a:p>
          <a:p>
            <a:pPr lvl="1">
              <a:lnSpc>
                <a:spcPct val="80000"/>
              </a:lnSpc>
            </a:pPr>
            <a:r>
              <a:rPr lang="en-US" sz="2000" b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Response determined by present </a:t>
            </a:r>
            <a:r>
              <a:rPr lang="en-US" sz="2000" b="1" smtClean="0">
                <a:solidFill>
                  <a:srgbClr val="990000"/>
                </a:solidFill>
                <a:latin typeface="Arial" pitchFamily="34" charset="0"/>
                <a:cs typeface="Arial" pitchFamily="34" charset="0"/>
              </a:rPr>
              <a:t>inputs</a:t>
            </a:r>
            <a:r>
              <a:rPr lang="en-US" sz="2000" b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b="1" u="sng" smtClean="0">
                <a:solidFill>
                  <a:srgbClr val="FF3399"/>
                </a:solidFill>
                <a:latin typeface="Arial" pitchFamily="34" charset="0"/>
                <a:cs typeface="Arial" pitchFamily="34" charset="0"/>
              </a:rPr>
              <a:t>and</a:t>
            </a:r>
            <a:r>
              <a:rPr lang="en-US" sz="2000" b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the present </a:t>
            </a:r>
            <a:r>
              <a:rPr lang="en-US" sz="2000" b="1" smtClean="0">
                <a:solidFill>
                  <a:srgbClr val="660066"/>
                </a:solidFill>
                <a:latin typeface="Arial" pitchFamily="34" charset="0"/>
                <a:cs typeface="Arial" pitchFamily="34" charset="0"/>
              </a:rPr>
              <a:t>state </a:t>
            </a:r>
          </a:p>
          <a:p>
            <a:pPr lvl="1">
              <a:lnSpc>
                <a:spcPct val="80000"/>
              </a:lnSpc>
              <a:buFontTx/>
              <a:buNone/>
            </a:pPr>
            <a:r>
              <a:rPr lang="en-US" sz="2000" b="1" smtClean="0">
                <a:solidFill>
                  <a:srgbClr val="660066"/>
                </a:solidFill>
                <a:latin typeface="Arial" pitchFamily="34" charset="0"/>
                <a:cs typeface="Arial" pitchFamily="34" charset="0"/>
              </a:rPr>
              <a:t>    of the system</a:t>
            </a:r>
          </a:p>
          <a:p>
            <a:pPr lvl="1">
              <a:lnSpc>
                <a:spcPct val="80000"/>
              </a:lnSpc>
              <a:buFontTx/>
              <a:buNone/>
            </a:pPr>
            <a:r>
              <a:rPr lang="en-US" sz="2000" b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	i.e. Output = Function (Present </a:t>
            </a:r>
            <a:r>
              <a:rPr lang="en-US" sz="2000" b="1" smtClean="0">
                <a:solidFill>
                  <a:srgbClr val="660066"/>
                </a:solidFill>
                <a:latin typeface="Arial" pitchFamily="34" charset="0"/>
                <a:cs typeface="Arial" pitchFamily="34" charset="0"/>
              </a:rPr>
              <a:t>State</a:t>
            </a:r>
            <a:r>
              <a:rPr lang="en-US" sz="2000" b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n-US" sz="2000" b="1" smtClean="0">
                <a:solidFill>
                  <a:srgbClr val="990000"/>
                </a:solidFill>
                <a:latin typeface="Arial" pitchFamily="34" charset="0"/>
                <a:cs typeface="Arial" pitchFamily="34" charset="0"/>
              </a:rPr>
              <a:t>Inputs</a:t>
            </a:r>
            <a:r>
              <a:rPr lang="en-US" sz="2000" b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)</a:t>
            </a:r>
          </a:p>
          <a:p>
            <a:pPr lvl="1">
              <a:lnSpc>
                <a:spcPct val="80000"/>
              </a:lnSpc>
              <a:buFontTx/>
              <a:buNone/>
            </a:pPr>
            <a:r>
              <a:rPr lang="en-US" sz="2000" b="1" smtClean="0">
                <a:solidFill>
                  <a:srgbClr val="660066"/>
                </a:solidFill>
                <a:latin typeface="Arial" pitchFamily="34" charset="0"/>
                <a:cs typeface="Arial" pitchFamily="34" charset="0"/>
              </a:rPr>
              <a:t>    </a:t>
            </a:r>
            <a:r>
              <a:rPr lang="en-US" sz="2000" b="1" smtClean="0">
                <a:solidFill>
                  <a:srgbClr val="990000"/>
                </a:solidFill>
                <a:latin typeface="Arial" pitchFamily="34" charset="0"/>
                <a:cs typeface="Arial" pitchFamily="34" charset="0"/>
              </a:rPr>
              <a:t>and</a:t>
            </a:r>
            <a:r>
              <a:rPr lang="en-US" sz="2000" b="1" smtClean="0">
                <a:solidFill>
                  <a:srgbClr val="660066"/>
                </a:solidFill>
                <a:latin typeface="Arial" pitchFamily="34" charset="0"/>
                <a:cs typeface="Arial" pitchFamily="34" charset="0"/>
              </a:rPr>
              <a:t> State (new)</a:t>
            </a:r>
            <a:r>
              <a:rPr lang="en-US" sz="2000" b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= Function (Present </a:t>
            </a:r>
            <a:r>
              <a:rPr lang="en-US" sz="2000" b="1" smtClean="0">
                <a:solidFill>
                  <a:srgbClr val="660066"/>
                </a:solidFill>
                <a:latin typeface="Arial" pitchFamily="34" charset="0"/>
                <a:cs typeface="Arial" pitchFamily="34" charset="0"/>
              </a:rPr>
              <a:t>State</a:t>
            </a:r>
            <a:r>
              <a:rPr lang="en-US" sz="2000" b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n-US" sz="2000" b="1" smtClean="0">
                <a:solidFill>
                  <a:srgbClr val="990000"/>
                </a:solidFill>
                <a:latin typeface="Arial" pitchFamily="34" charset="0"/>
                <a:cs typeface="Arial" pitchFamily="34" charset="0"/>
              </a:rPr>
              <a:t>Inputs</a:t>
            </a:r>
            <a:r>
              <a:rPr lang="en-US" sz="2000" b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)</a:t>
            </a:r>
            <a:endParaRPr lang="en-US" sz="2000" b="1" smtClean="0">
              <a:solidFill>
                <a:srgbClr val="660066"/>
              </a:solidFill>
              <a:latin typeface="Arial" pitchFamily="34" charset="0"/>
              <a:cs typeface="Arial" pitchFamily="34" charset="0"/>
            </a:endParaRPr>
          </a:p>
          <a:p>
            <a:pPr lvl="1">
              <a:lnSpc>
                <a:spcPct val="80000"/>
              </a:lnSpc>
            </a:pPr>
            <a:r>
              <a:rPr lang="en-US" sz="2000" b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Sequential Logic Circuits, e.g. </a:t>
            </a:r>
            <a:r>
              <a:rPr lang="en-US" sz="2000" b="1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Counter</a:t>
            </a:r>
          </a:p>
          <a:p>
            <a:pPr lvl="1">
              <a:lnSpc>
                <a:spcPct val="80000"/>
              </a:lnSpc>
              <a:buFontTx/>
              <a:buNone/>
            </a:pPr>
            <a:r>
              <a:rPr lang="en-US" sz="2000" b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pPr lvl="1">
              <a:lnSpc>
                <a:spcPct val="80000"/>
              </a:lnSpc>
            </a:pPr>
            <a:r>
              <a:rPr lang="en-US" sz="2000" b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Two Types of state-based systems:</a:t>
            </a:r>
          </a:p>
          <a:p>
            <a:pPr lvl="1">
              <a:lnSpc>
                <a:spcPct val="80000"/>
              </a:lnSpc>
            </a:pPr>
            <a:r>
              <a:rPr lang="en-US" sz="2000" b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State updated at </a:t>
            </a:r>
            <a:r>
              <a:rPr lang="en-US" sz="2000" b="1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discrete times</a:t>
            </a:r>
            <a:r>
              <a:rPr lang="en-US" sz="2000" b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(e.g. at </a:t>
            </a:r>
            <a:r>
              <a:rPr lang="en-US" sz="2000" b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clock</a:t>
            </a:r>
            <a:r>
              <a:rPr lang="en-US" sz="2000" b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pulses)</a:t>
            </a:r>
          </a:p>
          <a:p>
            <a:pPr lvl="1">
              <a:lnSpc>
                <a:spcPct val="80000"/>
              </a:lnSpc>
              <a:buFontTx/>
              <a:buNone/>
            </a:pPr>
            <a:r>
              <a:rPr lang="en-US" sz="2400" b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   </a:t>
            </a:r>
            <a:r>
              <a:rPr lang="en-US" sz="2400" b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 </a:t>
            </a:r>
            <a:r>
              <a:rPr lang="en-US" sz="2000" b="1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Synchronous</a:t>
            </a:r>
            <a:r>
              <a:rPr lang="en-US" sz="2000" b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Sequential System</a:t>
            </a:r>
          </a:p>
          <a:p>
            <a:pPr lvl="1">
              <a:lnSpc>
                <a:spcPct val="80000"/>
              </a:lnSpc>
            </a:pPr>
            <a:r>
              <a:rPr lang="en-US" sz="2000" b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State updated at </a:t>
            </a:r>
            <a:r>
              <a:rPr lang="en-US" sz="2000" b="1" smtClean="0">
                <a:solidFill>
                  <a:srgbClr val="CC00CC"/>
                </a:solidFill>
                <a:latin typeface="Arial" pitchFamily="34" charset="0"/>
                <a:cs typeface="Arial" pitchFamily="34" charset="0"/>
              </a:rPr>
              <a:t>any arbitrary time</a:t>
            </a:r>
          </a:p>
          <a:p>
            <a:pPr lvl="1">
              <a:lnSpc>
                <a:spcPct val="80000"/>
              </a:lnSpc>
              <a:buFontTx/>
              <a:buNone/>
            </a:pPr>
            <a:r>
              <a:rPr lang="en-US" sz="2000" b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  </a:t>
            </a:r>
            <a:r>
              <a:rPr lang="en-US" sz="2400" b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 </a:t>
            </a:r>
            <a:r>
              <a:rPr lang="en-US" sz="2000" b="1" smtClean="0">
                <a:solidFill>
                  <a:srgbClr val="CC00CC"/>
                </a:solidFill>
                <a:latin typeface="Arial" pitchFamily="34" charset="0"/>
                <a:cs typeface="Arial" pitchFamily="34" charset="0"/>
              </a:rPr>
              <a:t>Asynchronous</a:t>
            </a:r>
            <a:r>
              <a:rPr lang="en-US" sz="2000" b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Sequential System</a:t>
            </a:r>
          </a:p>
        </p:txBody>
      </p:sp>
      <p:pic>
        <p:nvPicPr>
          <p:cNvPr id="30725" name="Picture 4" descr="20040929-check_mark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32688" y="5254625"/>
            <a:ext cx="5524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Chapter 1            </a:t>
            </a:r>
            <a:fld id="{F375F5F4-BF2C-4FE8-A142-2A5BCE876FF0}" type="slidenum">
              <a:rPr lang="en-US" smtClean="0"/>
              <a:pPr/>
              <a:t>13</a:t>
            </a:fld>
            <a:endParaRPr lang="en-US" smtClean="0"/>
          </a:p>
        </p:txBody>
      </p:sp>
      <p:sp>
        <p:nvSpPr>
          <p:cNvPr id="31747" name="Rectangle 2"/>
          <p:cNvSpPr>
            <a:spLocks noGrp="1" noChangeArrowheads="1"/>
          </p:cNvSpPr>
          <p:nvPr>
            <p:ph type="title"/>
          </p:nvPr>
        </p:nvSpPr>
        <p:spPr>
          <a:xfrm>
            <a:off x="600075" y="369888"/>
            <a:ext cx="7772400" cy="685800"/>
          </a:xfrm>
          <a:noFill/>
        </p:spPr>
        <p:txBody>
          <a:bodyPr/>
          <a:lstStyle/>
          <a:p>
            <a:r>
              <a:rPr lang="en-US" smtClean="0">
                <a:solidFill>
                  <a:srgbClr val="000066"/>
                </a:solidFill>
              </a:rPr>
              <a:t>Digital Processing System</a:t>
            </a:r>
          </a:p>
        </p:txBody>
      </p:sp>
      <p:sp>
        <p:nvSpPr>
          <p:cNvPr id="317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71475" y="1314450"/>
            <a:ext cx="8201025" cy="5027613"/>
          </a:xfrm>
          <a:noFill/>
        </p:spPr>
        <p:txBody>
          <a:bodyPr/>
          <a:lstStyle/>
          <a:p>
            <a:pPr>
              <a:spcBef>
                <a:spcPct val="50000"/>
              </a:spcBef>
              <a:buFont typeface="Wingdings" pitchFamily="2" charset="2"/>
              <a:buNone/>
            </a:pPr>
            <a:r>
              <a:rPr lang="en-US" sz="2400" b="1" smtClean="0">
                <a:latin typeface="Arial" pitchFamily="34" charset="0"/>
                <a:cs typeface="Arial" pitchFamily="34" charset="0"/>
              </a:rPr>
              <a:t>	Takes a set of discrete information </a:t>
            </a:r>
            <a:r>
              <a:rPr lang="en-US" sz="2400" b="1" u="sng" smtClean="0">
                <a:latin typeface="Arial" pitchFamily="34" charset="0"/>
                <a:cs typeface="Arial" pitchFamily="34" charset="0"/>
              </a:rPr>
              <a:t>inputs</a:t>
            </a:r>
            <a:r>
              <a:rPr lang="en-US" sz="2400" b="1" smtClean="0">
                <a:latin typeface="Arial" pitchFamily="34" charset="0"/>
                <a:cs typeface="Arial" pitchFamily="34" charset="0"/>
              </a:rPr>
              <a:t> and discrete internal system information </a:t>
            </a:r>
            <a:r>
              <a:rPr lang="en-US" sz="2400" b="1" u="sng" smtClean="0">
                <a:latin typeface="Arial" pitchFamily="34" charset="0"/>
                <a:cs typeface="Arial" pitchFamily="34" charset="0"/>
              </a:rPr>
              <a:t>(system state)</a:t>
            </a:r>
            <a:r>
              <a:rPr lang="en-US" sz="2400" b="1" smtClean="0">
                <a:latin typeface="Arial" pitchFamily="34" charset="0"/>
                <a:cs typeface="Arial" pitchFamily="34" charset="0"/>
              </a:rPr>
              <a:t> and generates a set of discrete information </a:t>
            </a:r>
            <a:r>
              <a:rPr lang="en-US" sz="2400" b="1" u="sng" smtClean="0">
                <a:latin typeface="Arial" pitchFamily="34" charset="0"/>
                <a:cs typeface="Arial" pitchFamily="34" charset="0"/>
              </a:rPr>
              <a:t>outputs</a:t>
            </a:r>
            <a:r>
              <a:rPr lang="en-US" sz="2400" b="1" smtClean="0">
                <a:latin typeface="Arial" pitchFamily="34" charset="0"/>
                <a:cs typeface="Arial" pitchFamily="34" charset="0"/>
              </a:rPr>
              <a:t>.</a:t>
            </a:r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31749" name="Group 4"/>
          <p:cNvGrpSpPr>
            <a:grpSpLocks/>
          </p:cNvGrpSpPr>
          <p:nvPr/>
        </p:nvGrpSpPr>
        <p:grpSpPr bwMode="auto">
          <a:xfrm>
            <a:off x="2252663" y="2921000"/>
            <a:ext cx="5083175" cy="3495675"/>
            <a:chOff x="1419" y="1840"/>
            <a:chExt cx="3202" cy="2202"/>
          </a:xfrm>
        </p:grpSpPr>
        <p:sp>
          <p:nvSpPr>
            <p:cNvPr id="31761" name="Rectangle 5"/>
            <p:cNvSpPr>
              <a:spLocks noChangeArrowheads="1"/>
            </p:cNvSpPr>
            <p:nvPr/>
          </p:nvSpPr>
          <p:spPr bwMode="auto">
            <a:xfrm>
              <a:off x="2462" y="3688"/>
              <a:ext cx="996" cy="2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buFont typeface="Wingdings" pitchFamily="2" charset="2"/>
                <a:buNone/>
              </a:pPr>
              <a:r>
                <a:rPr lang="en-US" sz="2400" b="0" baseline="0">
                  <a:solidFill>
                    <a:srgbClr val="000000"/>
                  </a:solidFill>
                </a:rPr>
                <a:t>System State</a:t>
              </a:r>
              <a:endParaRPr lang="en-US" sz="2400" baseline="0"/>
            </a:p>
          </p:txBody>
        </p:sp>
        <p:sp>
          <p:nvSpPr>
            <p:cNvPr id="31762" name="Rectangle 6"/>
            <p:cNvSpPr>
              <a:spLocks noChangeArrowheads="1"/>
            </p:cNvSpPr>
            <p:nvPr/>
          </p:nvSpPr>
          <p:spPr bwMode="auto">
            <a:xfrm>
              <a:off x="2371" y="1840"/>
              <a:ext cx="1168" cy="1377"/>
            </a:xfrm>
            <a:prstGeom prst="rect">
              <a:avLst/>
            </a:prstGeom>
            <a:noFill/>
            <a:ln w="3175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763" name="Line 7"/>
            <p:cNvSpPr>
              <a:spLocks noChangeShapeType="1"/>
            </p:cNvSpPr>
            <p:nvPr/>
          </p:nvSpPr>
          <p:spPr bwMode="auto">
            <a:xfrm>
              <a:off x="2591" y="3217"/>
              <a:ext cx="1" cy="353"/>
            </a:xfrm>
            <a:prstGeom prst="line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764" name="Line 8"/>
            <p:cNvSpPr>
              <a:spLocks noChangeShapeType="1"/>
            </p:cNvSpPr>
            <p:nvPr/>
          </p:nvSpPr>
          <p:spPr bwMode="auto">
            <a:xfrm flipH="1" flipV="1">
              <a:off x="3301" y="3207"/>
              <a:ext cx="6" cy="358"/>
            </a:xfrm>
            <a:prstGeom prst="line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765" name="Line 9"/>
            <p:cNvSpPr>
              <a:spLocks noChangeShapeType="1"/>
            </p:cNvSpPr>
            <p:nvPr/>
          </p:nvSpPr>
          <p:spPr bwMode="auto">
            <a:xfrm>
              <a:off x="2003" y="2544"/>
              <a:ext cx="377" cy="3"/>
            </a:xfrm>
            <a:prstGeom prst="line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766" name="Rectangle 10"/>
            <p:cNvSpPr>
              <a:spLocks noChangeArrowheads="1"/>
            </p:cNvSpPr>
            <p:nvPr/>
          </p:nvSpPr>
          <p:spPr bwMode="auto">
            <a:xfrm>
              <a:off x="2536" y="2084"/>
              <a:ext cx="639" cy="2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buFont typeface="Wingdings" pitchFamily="2" charset="2"/>
                <a:buNone/>
              </a:pPr>
              <a:r>
                <a:rPr lang="en-US" sz="2400" b="0" baseline="0">
                  <a:solidFill>
                    <a:srgbClr val="000000"/>
                  </a:solidFill>
                </a:rPr>
                <a:t>Discrete</a:t>
              </a:r>
              <a:endParaRPr lang="en-US" sz="2400" baseline="0"/>
            </a:p>
          </p:txBody>
        </p:sp>
        <p:sp>
          <p:nvSpPr>
            <p:cNvPr id="31767" name="Rectangle 11"/>
            <p:cNvSpPr>
              <a:spLocks noChangeArrowheads="1"/>
            </p:cNvSpPr>
            <p:nvPr/>
          </p:nvSpPr>
          <p:spPr bwMode="auto">
            <a:xfrm>
              <a:off x="2536" y="2319"/>
              <a:ext cx="916" cy="2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buFont typeface="Wingdings" pitchFamily="2" charset="2"/>
                <a:buNone/>
              </a:pPr>
              <a:r>
                <a:rPr lang="en-US" sz="2400" b="0" baseline="0">
                  <a:solidFill>
                    <a:srgbClr val="000000"/>
                  </a:solidFill>
                </a:rPr>
                <a:t>Information</a:t>
              </a:r>
              <a:endParaRPr lang="en-US" sz="2400" baseline="0"/>
            </a:p>
          </p:txBody>
        </p:sp>
        <p:sp>
          <p:nvSpPr>
            <p:cNvPr id="31768" name="Rectangle 12"/>
            <p:cNvSpPr>
              <a:spLocks noChangeArrowheads="1"/>
            </p:cNvSpPr>
            <p:nvPr/>
          </p:nvSpPr>
          <p:spPr bwMode="auto">
            <a:xfrm>
              <a:off x="2536" y="2552"/>
              <a:ext cx="83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buFont typeface="Wingdings" pitchFamily="2" charset="2"/>
                <a:buNone/>
              </a:pPr>
              <a:r>
                <a:rPr lang="en-US" sz="2400" b="0" baseline="0">
                  <a:solidFill>
                    <a:srgbClr val="000000"/>
                  </a:solidFill>
                </a:rPr>
                <a:t>Processing</a:t>
              </a:r>
              <a:endParaRPr lang="en-US" sz="2400" baseline="0"/>
            </a:p>
          </p:txBody>
        </p:sp>
        <p:sp>
          <p:nvSpPr>
            <p:cNvPr id="31769" name="Rectangle 13"/>
            <p:cNvSpPr>
              <a:spLocks noChangeArrowheads="1"/>
            </p:cNvSpPr>
            <p:nvPr/>
          </p:nvSpPr>
          <p:spPr bwMode="auto">
            <a:xfrm>
              <a:off x="2536" y="2787"/>
              <a:ext cx="565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buFont typeface="Wingdings" pitchFamily="2" charset="2"/>
                <a:buNone/>
              </a:pPr>
              <a:r>
                <a:rPr lang="en-US" sz="2400" b="0" baseline="0">
                  <a:solidFill>
                    <a:srgbClr val="000000"/>
                  </a:solidFill>
                </a:rPr>
                <a:t>System</a:t>
              </a:r>
              <a:endParaRPr lang="en-US" sz="2400" baseline="0"/>
            </a:p>
          </p:txBody>
        </p:sp>
        <p:sp>
          <p:nvSpPr>
            <p:cNvPr id="31770" name="Rectangle 14"/>
            <p:cNvSpPr>
              <a:spLocks noChangeArrowheads="1"/>
            </p:cNvSpPr>
            <p:nvPr/>
          </p:nvSpPr>
          <p:spPr bwMode="auto">
            <a:xfrm>
              <a:off x="1419" y="2164"/>
              <a:ext cx="639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buFont typeface="Wingdings" pitchFamily="2" charset="2"/>
                <a:buNone/>
              </a:pPr>
              <a:r>
                <a:rPr lang="en-US" sz="2400" b="0" baseline="0">
                  <a:solidFill>
                    <a:srgbClr val="000000"/>
                  </a:solidFill>
                </a:rPr>
                <a:t>Discrete</a:t>
              </a:r>
              <a:endParaRPr lang="en-US" sz="2400" baseline="0"/>
            </a:p>
          </p:txBody>
        </p:sp>
        <p:sp>
          <p:nvSpPr>
            <p:cNvPr id="31771" name="Rectangle 15"/>
            <p:cNvSpPr>
              <a:spLocks noChangeArrowheads="1"/>
            </p:cNvSpPr>
            <p:nvPr/>
          </p:nvSpPr>
          <p:spPr bwMode="auto">
            <a:xfrm>
              <a:off x="1419" y="2399"/>
              <a:ext cx="480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buFont typeface="Wingdings" pitchFamily="2" charset="2"/>
                <a:buNone/>
              </a:pPr>
              <a:r>
                <a:rPr lang="en-US" sz="2400" b="0" baseline="0">
                  <a:solidFill>
                    <a:srgbClr val="000000"/>
                  </a:solidFill>
                </a:rPr>
                <a:t>Inputs</a:t>
              </a:r>
              <a:endParaRPr lang="en-US" sz="2400" baseline="0"/>
            </a:p>
          </p:txBody>
        </p:sp>
        <p:sp>
          <p:nvSpPr>
            <p:cNvPr id="31772" name="Rectangle 16"/>
            <p:cNvSpPr>
              <a:spLocks noChangeArrowheads="1"/>
            </p:cNvSpPr>
            <p:nvPr/>
          </p:nvSpPr>
          <p:spPr bwMode="auto">
            <a:xfrm>
              <a:off x="3982" y="2461"/>
              <a:ext cx="639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buFont typeface="Wingdings" pitchFamily="2" charset="2"/>
                <a:buNone/>
              </a:pPr>
              <a:r>
                <a:rPr lang="en-US" sz="2400" b="0" baseline="0">
                  <a:solidFill>
                    <a:srgbClr val="000000"/>
                  </a:solidFill>
                </a:rPr>
                <a:t>Discrete</a:t>
              </a:r>
              <a:endParaRPr lang="en-US" sz="2400" baseline="0"/>
            </a:p>
          </p:txBody>
        </p:sp>
        <p:sp>
          <p:nvSpPr>
            <p:cNvPr id="31773" name="Rectangle 17"/>
            <p:cNvSpPr>
              <a:spLocks noChangeArrowheads="1"/>
            </p:cNvSpPr>
            <p:nvPr/>
          </p:nvSpPr>
          <p:spPr bwMode="auto">
            <a:xfrm>
              <a:off x="3982" y="2695"/>
              <a:ext cx="608" cy="2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buFont typeface="Wingdings" pitchFamily="2" charset="2"/>
                <a:buNone/>
              </a:pPr>
              <a:r>
                <a:rPr lang="en-US" sz="2400" b="0" baseline="0">
                  <a:solidFill>
                    <a:srgbClr val="000000"/>
                  </a:solidFill>
                </a:rPr>
                <a:t>Outputs</a:t>
              </a:r>
              <a:endParaRPr lang="en-US" sz="2400" baseline="0"/>
            </a:p>
          </p:txBody>
        </p:sp>
        <p:sp>
          <p:nvSpPr>
            <p:cNvPr id="31774" name="Rectangle 18"/>
            <p:cNvSpPr>
              <a:spLocks noChangeArrowheads="1"/>
            </p:cNvSpPr>
            <p:nvPr/>
          </p:nvSpPr>
          <p:spPr bwMode="auto">
            <a:xfrm>
              <a:off x="2382" y="3573"/>
              <a:ext cx="1115" cy="469"/>
            </a:xfrm>
            <a:prstGeom prst="rect">
              <a:avLst/>
            </a:prstGeom>
            <a:noFill/>
            <a:ln w="3175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775" name="Line 19"/>
            <p:cNvSpPr>
              <a:spLocks noChangeShapeType="1"/>
            </p:cNvSpPr>
            <p:nvPr/>
          </p:nvSpPr>
          <p:spPr bwMode="auto">
            <a:xfrm flipV="1">
              <a:off x="3539" y="2551"/>
              <a:ext cx="385" cy="5"/>
            </a:xfrm>
            <a:prstGeom prst="line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31750" name="Text Box 21"/>
          <p:cNvSpPr txBox="1">
            <a:spLocks noChangeArrowheads="1"/>
          </p:cNvSpPr>
          <p:nvPr/>
        </p:nvSpPr>
        <p:spPr bwMode="auto">
          <a:xfrm>
            <a:off x="1781175" y="4364038"/>
            <a:ext cx="962025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sz="2000" b="0" baseline="0">
                <a:solidFill>
                  <a:srgbClr val="3333FF"/>
                </a:solidFill>
                <a:latin typeface="Arial" pitchFamily="34" charset="0"/>
                <a:cs typeface="Arial" pitchFamily="34" charset="0"/>
              </a:rPr>
              <a:t>Row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sz="2000" b="0" baseline="0">
                <a:solidFill>
                  <a:srgbClr val="3333FF"/>
                </a:solidFill>
                <a:latin typeface="Arial" pitchFamily="34" charset="0"/>
                <a:cs typeface="Arial" pitchFamily="34" charset="0"/>
              </a:rPr>
              <a:t>Digital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sz="2000" b="0" baseline="0">
                <a:solidFill>
                  <a:srgbClr val="3333FF"/>
                </a:solidFill>
                <a:latin typeface="Arial" pitchFamily="34" charset="0"/>
                <a:cs typeface="Arial" pitchFamily="34" charset="0"/>
              </a:rPr>
              <a:t>Data </a:t>
            </a:r>
          </a:p>
        </p:txBody>
      </p:sp>
      <p:sp>
        <p:nvSpPr>
          <p:cNvPr id="31751" name="Text Box 22"/>
          <p:cNvSpPr txBox="1">
            <a:spLocks noChangeArrowheads="1"/>
          </p:cNvSpPr>
          <p:nvPr/>
        </p:nvSpPr>
        <p:spPr bwMode="auto">
          <a:xfrm>
            <a:off x="7431088" y="4251325"/>
            <a:ext cx="13843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sz="2000" b="0" baseline="0">
                <a:solidFill>
                  <a:srgbClr val="990000"/>
                </a:solidFill>
                <a:latin typeface="Arial" pitchFamily="34" charset="0"/>
                <a:cs typeface="Arial" pitchFamily="34" charset="0"/>
              </a:rPr>
              <a:t>Processed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sz="2000" b="0" baseline="0">
                <a:solidFill>
                  <a:srgbClr val="990000"/>
                </a:solidFill>
                <a:latin typeface="Arial" pitchFamily="34" charset="0"/>
                <a:cs typeface="Arial" pitchFamily="34" charset="0"/>
              </a:rPr>
              <a:t>Digital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sz="2000" b="0" baseline="0">
                <a:solidFill>
                  <a:srgbClr val="990000"/>
                </a:solidFill>
                <a:latin typeface="Arial" pitchFamily="34" charset="0"/>
                <a:cs typeface="Arial" pitchFamily="34" charset="0"/>
              </a:rPr>
              <a:t>Data </a:t>
            </a:r>
          </a:p>
        </p:txBody>
      </p:sp>
      <p:sp>
        <p:nvSpPr>
          <p:cNvPr id="31752" name="Text Box 23"/>
          <p:cNvSpPr txBox="1">
            <a:spLocks noChangeArrowheads="1"/>
          </p:cNvSpPr>
          <p:nvPr/>
        </p:nvSpPr>
        <p:spPr bwMode="auto">
          <a:xfrm>
            <a:off x="5765800" y="5267325"/>
            <a:ext cx="2905125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sz="2000" b="0" baseline="0">
                <a:solidFill>
                  <a:srgbClr val="660066"/>
                </a:solidFill>
                <a:latin typeface="Arial" pitchFamily="34" charset="0"/>
                <a:cs typeface="Arial" pitchFamily="34" charset="0"/>
              </a:rPr>
              <a:t>Sequence of system states determines the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sz="2000" b="0" baseline="0">
                <a:solidFill>
                  <a:srgbClr val="660066"/>
                </a:solidFill>
                <a:latin typeface="Arial" pitchFamily="34" charset="0"/>
                <a:cs typeface="Arial" pitchFamily="34" charset="0"/>
              </a:rPr>
              <a:t>processing performed</a:t>
            </a:r>
          </a:p>
        </p:txBody>
      </p:sp>
      <p:sp>
        <p:nvSpPr>
          <p:cNvPr id="31753" name="Text Box 24"/>
          <p:cNvSpPr txBox="1">
            <a:spLocks noChangeArrowheads="1"/>
          </p:cNvSpPr>
          <p:nvPr/>
        </p:nvSpPr>
        <p:spPr bwMode="auto">
          <a:xfrm>
            <a:off x="3681413" y="6486525"/>
            <a:ext cx="19748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sz="1800" baseline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Stored Program </a:t>
            </a:r>
          </a:p>
        </p:txBody>
      </p:sp>
      <p:sp>
        <p:nvSpPr>
          <p:cNvPr id="31754" name="Line 25"/>
          <p:cNvSpPr>
            <a:spLocks noChangeShapeType="1"/>
          </p:cNvSpPr>
          <p:nvPr/>
        </p:nvSpPr>
        <p:spPr bwMode="auto">
          <a:xfrm flipH="1">
            <a:off x="5370513" y="5462588"/>
            <a:ext cx="369887" cy="0"/>
          </a:xfrm>
          <a:prstGeom prst="line">
            <a:avLst/>
          </a:prstGeom>
          <a:noFill/>
          <a:ln w="38100">
            <a:solidFill>
              <a:srgbClr val="660066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1755" name="Text Box 26"/>
          <p:cNvSpPr txBox="1">
            <a:spLocks noChangeArrowheads="1"/>
          </p:cNvSpPr>
          <p:nvPr/>
        </p:nvSpPr>
        <p:spPr bwMode="auto">
          <a:xfrm>
            <a:off x="2978150" y="5072063"/>
            <a:ext cx="896938" cy="630237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1600" b="0" baseline="0">
                <a:solidFill>
                  <a:srgbClr val="6600FF"/>
                </a:solidFill>
                <a:latin typeface="Arial" pitchFamily="34" charset="0"/>
                <a:cs typeface="Arial" pitchFamily="34" charset="0"/>
              </a:rPr>
              <a:t>Control </a:t>
            </a:r>
          </a:p>
          <a:p>
            <a:pPr>
              <a:buFont typeface="Wingdings" pitchFamily="2" charset="2"/>
              <a:buNone/>
            </a:pPr>
            <a:r>
              <a:rPr lang="en-US" sz="1600" b="0" baseline="0">
                <a:solidFill>
                  <a:srgbClr val="6600FF"/>
                </a:solidFill>
                <a:latin typeface="Arial" pitchFamily="34" charset="0"/>
                <a:cs typeface="Arial" pitchFamily="34" charset="0"/>
              </a:rPr>
              <a:t>Outputs</a:t>
            </a:r>
          </a:p>
        </p:txBody>
      </p:sp>
      <p:sp>
        <p:nvSpPr>
          <p:cNvPr id="31756" name="Text Box 27"/>
          <p:cNvSpPr txBox="1">
            <a:spLocks noChangeArrowheads="1"/>
          </p:cNvSpPr>
          <p:nvPr/>
        </p:nvSpPr>
        <p:spPr bwMode="auto">
          <a:xfrm>
            <a:off x="3751263" y="2522538"/>
            <a:ext cx="1238250" cy="366712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1800" baseline="0">
                <a:solidFill>
                  <a:srgbClr val="A50021"/>
                </a:solidFill>
                <a:latin typeface="Arial" pitchFamily="34" charset="0"/>
                <a:cs typeface="Arial" pitchFamily="34" charset="0"/>
              </a:rPr>
              <a:t>Data Path</a:t>
            </a:r>
          </a:p>
        </p:txBody>
      </p:sp>
      <p:sp>
        <p:nvSpPr>
          <p:cNvPr id="31757" name="Text Box 30"/>
          <p:cNvSpPr txBox="1">
            <a:spLocks noChangeArrowheads="1"/>
          </p:cNvSpPr>
          <p:nvPr/>
        </p:nvSpPr>
        <p:spPr bwMode="auto">
          <a:xfrm>
            <a:off x="0" y="5546725"/>
            <a:ext cx="2905125" cy="1311275"/>
          </a:xfrm>
          <a:prstGeom prst="rect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sz="2000" b="0" baseline="0">
                <a:solidFill>
                  <a:srgbClr val="6600FF"/>
                </a:solidFill>
                <a:latin typeface="Arial" pitchFamily="34" charset="0"/>
                <a:cs typeface="Arial" pitchFamily="34" charset="0"/>
              </a:rPr>
              <a:t>Same hardware </a:t>
            </a:r>
            <a:r>
              <a:rPr lang="en-US" sz="2000" b="0" baseline="0">
                <a:solidFill>
                  <a:srgbClr val="660066"/>
                </a:solidFill>
                <a:latin typeface="Arial" pitchFamily="34" charset="0"/>
                <a:cs typeface="Arial" pitchFamily="34" charset="0"/>
              </a:rPr>
              <a:t>can do </a:t>
            </a:r>
            <a:r>
              <a:rPr lang="en-US" sz="2000" b="0" baseline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different</a:t>
            </a:r>
            <a:r>
              <a:rPr lang="en-US" sz="2000" b="0" baseline="0">
                <a:solidFill>
                  <a:srgbClr val="660066"/>
                </a:solidFill>
                <a:latin typeface="Arial" pitchFamily="34" charset="0"/>
                <a:cs typeface="Arial" pitchFamily="34" charset="0"/>
              </a:rPr>
              <a:t> processing    by simply changing the stored program!</a:t>
            </a:r>
          </a:p>
        </p:txBody>
      </p:sp>
      <p:sp>
        <p:nvSpPr>
          <p:cNvPr id="31758" name="Text Box 28"/>
          <p:cNvSpPr txBox="1">
            <a:spLocks noChangeArrowheads="1"/>
          </p:cNvSpPr>
          <p:nvPr/>
        </p:nvSpPr>
        <p:spPr bwMode="auto">
          <a:xfrm>
            <a:off x="2817813" y="5778500"/>
            <a:ext cx="1060450" cy="696913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buFont typeface="Wingdings" pitchFamily="2" charset="2"/>
              <a:buNone/>
            </a:pPr>
            <a:r>
              <a:rPr lang="en-US" sz="1800" baseline="0">
                <a:solidFill>
                  <a:srgbClr val="FF3399"/>
                </a:solidFill>
                <a:latin typeface="Arial" pitchFamily="34" charset="0"/>
                <a:cs typeface="Arial" pitchFamily="34" charset="0"/>
              </a:rPr>
              <a:t>Control </a:t>
            </a:r>
          </a:p>
          <a:p>
            <a:pPr algn="ctr">
              <a:buFont typeface="Wingdings" pitchFamily="2" charset="2"/>
              <a:buNone/>
            </a:pPr>
            <a:r>
              <a:rPr lang="en-US" sz="1800" baseline="0">
                <a:solidFill>
                  <a:srgbClr val="FF3399"/>
                </a:solidFill>
                <a:latin typeface="Arial" pitchFamily="34" charset="0"/>
                <a:cs typeface="Arial" pitchFamily="34" charset="0"/>
              </a:rPr>
              <a:t>Path</a:t>
            </a:r>
          </a:p>
        </p:txBody>
      </p:sp>
      <p:sp>
        <p:nvSpPr>
          <p:cNvPr id="31759" name="Text Box 31"/>
          <p:cNvSpPr txBox="1">
            <a:spLocks noChangeArrowheads="1"/>
          </p:cNvSpPr>
          <p:nvPr/>
        </p:nvSpPr>
        <p:spPr bwMode="auto">
          <a:xfrm>
            <a:off x="4116388" y="5083175"/>
            <a:ext cx="893762" cy="609600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1000" baseline="0">
                <a:latin typeface="Arial" pitchFamily="34" charset="0"/>
                <a:cs typeface="Arial" pitchFamily="34" charset="0"/>
              </a:rPr>
              <a:t>Results can</a:t>
            </a:r>
          </a:p>
          <a:p>
            <a:pPr>
              <a:buFont typeface="Wingdings" pitchFamily="2" charset="2"/>
              <a:buNone/>
            </a:pPr>
            <a:r>
              <a:rPr lang="en-US" sz="1000" baseline="0">
                <a:latin typeface="Arial" pitchFamily="34" charset="0"/>
                <a:cs typeface="Arial" pitchFamily="34" charset="0"/>
              </a:rPr>
              <a:t>affect next</a:t>
            </a:r>
          </a:p>
          <a:p>
            <a:pPr>
              <a:buFont typeface="Wingdings" pitchFamily="2" charset="2"/>
              <a:buNone/>
            </a:pPr>
            <a:r>
              <a:rPr lang="en-US" sz="1000" baseline="0">
                <a:latin typeface="Arial" pitchFamily="34" charset="0"/>
                <a:cs typeface="Arial" pitchFamily="34" charset="0"/>
              </a:rPr>
              <a:t>Processing</a:t>
            </a:r>
          </a:p>
        </p:txBody>
      </p:sp>
      <p:sp>
        <p:nvSpPr>
          <p:cNvPr id="31760" name="Line 32"/>
          <p:cNvSpPr>
            <a:spLocks noChangeShapeType="1"/>
          </p:cNvSpPr>
          <p:nvPr/>
        </p:nvSpPr>
        <p:spPr bwMode="auto">
          <a:xfrm flipV="1">
            <a:off x="4630738" y="6226175"/>
            <a:ext cx="0" cy="27622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Number Placeholder 2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Chapter 1            </a:t>
            </a:r>
            <a:fld id="{442EFADC-E902-4DCE-B9DA-F7E7AB6F7797}" type="slidenum">
              <a:rPr lang="en-US" smtClean="0"/>
              <a:pPr/>
              <a:t>14</a:t>
            </a:fld>
            <a:endParaRPr lang="en-US" smtClean="0"/>
          </a:p>
        </p:txBody>
      </p:sp>
      <p:sp>
        <p:nvSpPr>
          <p:cNvPr id="32771" name="Rectangle 2"/>
          <p:cNvSpPr>
            <a:spLocks noGrp="1" noChangeArrowheads="1"/>
          </p:cNvSpPr>
          <p:nvPr>
            <p:ph type="title"/>
          </p:nvPr>
        </p:nvSpPr>
        <p:spPr>
          <a:xfrm>
            <a:off x="615950" y="377825"/>
            <a:ext cx="7772400" cy="652463"/>
          </a:xfrm>
        </p:spPr>
        <p:txBody>
          <a:bodyPr/>
          <a:lstStyle/>
          <a:p>
            <a:r>
              <a:rPr lang="en-US" smtClean="0"/>
              <a:t>A Generic Digital Computer</a:t>
            </a:r>
          </a:p>
        </p:txBody>
      </p:sp>
      <p:sp>
        <p:nvSpPr>
          <p:cNvPr id="32772" name="Text Box 4"/>
          <p:cNvSpPr txBox="1">
            <a:spLocks noChangeArrowheads="1"/>
          </p:cNvSpPr>
          <p:nvPr/>
        </p:nvSpPr>
        <p:spPr bwMode="auto">
          <a:xfrm>
            <a:off x="381000" y="4446588"/>
            <a:ext cx="2127250" cy="178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sz="2000" b="0" baseline="0">
                <a:solidFill>
                  <a:srgbClr val="3333FF"/>
                </a:solidFill>
                <a:latin typeface="Arial" pitchFamily="34" charset="0"/>
                <a:cs typeface="Arial" pitchFamily="34" charset="0"/>
              </a:rPr>
              <a:t>Input Devices:</a:t>
            </a:r>
          </a:p>
          <a:p>
            <a:pPr>
              <a:spcBef>
                <a:spcPct val="50000"/>
              </a:spcBef>
              <a:buFontTx/>
              <a:buNone/>
            </a:pPr>
            <a:r>
              <a:rPr lang="en-US" sz="2000" b="0" baseline="0">
                <a:solidFill>
                  <a:srgbClr val="3333FF"/>
                </a:solidFill>
                <a:latin typeface="Arial" pitchFamily="34" charset="0"/>
                <a:cs typeface="Arial" pitchFamily="34" charset="0"/>
              </a:rPr>
              <a:t>Keyboard,     Mouse,       Scanner, Microphone</a:t>
            </a:r>
          </a:p>
        </p:txBody>
      </p:sp>
      <p:sp>
        <p:nvSpPr>
          <p:cNvPr id="32773" name="Text Box 5"/>
          <p:cNvSpPr txBox="1">
            <a:spLocks noChangeArrowheads="1"/>
          </p:cNvSpPr>
          <p:nvPr/>
        </p:nvSpPr>
        <p:spPr bwMode="auto">
          <a:xfrm>
            <a:off x="6275388" y="4427538"/>
            <a:ext cx="2230437" cy="1477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sz="2000" b="0" baseline="0">
                <a:solidFill>
                  <a:srgbClr val="6600FF"/>
                </a:solidFill>
                <a:latin typeface="Arial" pitchFamily="34" charset="0"/>
                <a:cs typeface="Arial" pitchFamily="34" charset="0"/>
              </a:rPr>
              <a:t>Output Devices: </a:t>
            </a:r>
          </a:p>
          <a:p>
            <a:pPr>
              <a:spcBef>
                <a:spcPct val="50000"/>
              </a:spcBef>
              <a:buFontTx/>
              <a:buNone/>
            </a:pPr>
            <a:r>
              <a:rPr lang="en-US" sz="2000" b="0" baseline="0">
                <a:solidFill>
                  <a:srgbClr val="6600FF"/>
                </a:solidFill>
                <a:latin typeface="Arial" pitchFamily="34" charset="0"/>
                <a:cs typeface="Arial" pitchFamily="34" charset="0"/>
              </a:rPr>
              <a:t>Monitor,       Printer,      Speaker</a:t>
            </a:r>
          </a:p>
        </p:txBody>
      </p:sp>
      <p:pic>
        <p:nvPicPr>
          <p:cNvPr id="32774" name="Picture 6" descr="Fig_1-2_n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82700" y="1287463"/>
            <a:ext cx="5608638" cy="4060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5" name="Text Box 7"/>
          <p:cNvSpPr txBox="1">
            <a:spLocks noChangeArrowheads="1"/>
          </p:cNvSpPr>
          <p:nvPr/>
        </p:nvSpPr>
        <p:spPr bwMode="auto">
          <a:xfrm>
            <a:off x="7396163" y="2466975"/>
            <a:ext cx="896937" cy="520700"/>
          </a:xfrm>
          <a:prstGeom prst="rect">
            <a:avLst/>
          </a:prstGeom>
          <a:noFill/>
          <a:ln w="1651">
            <a:solidFill>
              <a:srgbClr val="000000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baseline="0">
                <a:latin typeface="Arial" pitchFamily="34" charset="0"/>
                <a:cs typeface="Arial" pitchFamily="34" charset="0"/>
              </a:rPr>
              <a:t>FPU</a:t>
            </a:r>
          </a:p>
        </p:txBody>
      </p:sp>
      <p:sp>
        <p:nvSpPr>
          <p:cNvPr id="32776" name="Text Box 8"/>
          <p:cNvSpPr txBox="1">
            <a:spLocks noChangeArrowheads="1"/>
          </p:cNvSpPr>
          <p:nvPr/>
        </p:nvSpPr>
        <p:spPr bwMode="auto">
          <a:xfrm>
            <a:off x="7386638" y="3035300"/>
            <a:ext cx="1036637" cy="520700"/>
          </a:xfrm>
          <a:prstGeom prst="rect">
            <a:avLst/>
          </a:prstGeom>
          <a:noFill/>
          <a:ln w="1651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baseline="0">
                <a:latin typeface="Arial" pitchFamily="34" charset="0"/>
                <a:cs typeface="Arial" pitchFamily="34" charset="0"/>
              </a:rPr>
              <a:t>MMU</a:t>
            </a:r>
          </a:p>
        </p:txBody>
      </p:sp>
      <p:sp>
        <p:nvSpPr>
          <p:cNvPr id="32777" name="Text Box 9"/>
          <p:cNvSpPr txBox="1">
            <a:spLocks noChangeArrowheads="1"/>
          </p:cNvSpPr>
          <p:nvPr/>
        </p:nvSpPr>
        <p:spPr bwMode="auto">
          <a:xfrm>
            <a:off x="7385050" y="3600450"/>
            <a:ext cx="1255713" cy="520700"/>
          </a:xfrm>
          <a:prstGeom prst="rect">
            <a:avLst/>
          </a:prstGeom>
          <a:noFill/>
          <a:ln w="1651">
            <a:solidFill>
              <a:srgbClr val="000000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baseline="0">
                <a:latin typeface="Arial" pitchFamily="34" charset="0"/>
                <a:cs typeface="Arial" pitchFamily="34" charset="0"/>
              </a:rPr>
              <a:t>Cache</a:t>
            </a:r>
          </a:p>
        </p:txBody>
      </p:sp>
      <p:sp>
        <p:nvSpPr>
          <p:cNvPr id="32778" name="Rectangle 10"/>
          <p:cNvSpPr>
            <a:spLocks noChangeArrowheads="1"/>
          </p:cNvSpPr>
          <p:nvPr/>
        </p:nvSpPr>
        <p:spPr bwMode="auto">
          <a:xfrm>
            <a:off x="903288" y="2395538"/>
            <a:ext cx="7870825" cy="1828800"/>
          </a:xfrm>
          <a:prstGeom prst="rect">
            <a:avLst/>
          </a:prstGeom>
          <a:noFill/>
          <a:ln w="28575">
            <a:solidFill>
              <a:schemeClr val="tx1"/>
            </a:solidFill>
            <a:prstDash val="dash"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2779" name="Text Box 11"/>
          <p:cNvSpPr txBox="1">
            <a:spLocks noChangeArrowheads="1"/>
          </p:cNvSpPr>
          <p:nvPr/>
        </p:nvSpPr>
        <p:spPr bwMode="auto">
          <a:xfrm>
            <a:off x="788988" y="1938338"/>
            <a:ext cx="1789112" cy="519112"/>
          </a:xfrm>
          <a:prstGeom prst="rect">
            <a:avLst/>
          </a:prstGeom>
          <a:noFill/>
          <a:ln w="1651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b="0" baseline="0">
                <a:solidFill>
                  <a:srgbClr val="990000"/>
                </a:solidFill>
                <a:latin typeface="Arial" pitchFamily="34" charset="0"/>
                <a:cs typeface="Arial" pitchFamily="34" charset="0"/>
              </a:rPr>
              <a:t>Processor</a:t>
            </a:r>
          </a:p>
        </p:txBody>
      </p:sp>
      <p:sp>
        <p:nvSpPr>
          <p:cNvPr id="32780" name="Line 12"/>
          <p:cNvSpPr>
            <a:spLocks noChangeShapeType="1"/>
          </p:cNvSpPr>
          <p:nvPr/>
        </p:nvSpPr>
        <p:spPr bwMode="auto">
          <a:xfrm>
            <a:off x="4386263" y="1285875"/>
            <a:ext cx="0" cy="879475"/>
          </a:xfrm>
          <a:prstGeom prst="line">
            <a:avLst/>
          </a:prstGeom>
          <a:noFill/>
          <a:ln w="1651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2781" name="Text Box 13"/>
          <p:cNvSpPr txBox="1">
            <a:spLocks noChangeArrowheads="1"/>
          </p:cNvSpPr>
          <p:nvPr/>
        </p:nvSpPr>
        <p:spPr bwMode="auto">
          <a:xfrm>
            <a:off x="2814638" y="1836738"/>
            <a:ext cx="1550987" cy="366712"/>
          </a:xfrm>
          <a:prstGeom prst="rect">
            <a:avLst/>
          </a:prstGeom>
          <a:noFill/>
          <a:ln w="1651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Wingdings" pitchFamily="2" charset="2"/>
              <a:buNone/>
            </a:pPr>
            <a:r>
              <a:rPr lang="en-US" sz="1800" b="0" baseline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Program</a:t>
            </a:r>
          </a:p>
        </p:txBody>
      </p:sp>
      <p:sp>
        <p:nvSpPr>
          <p:cNvPr id="32782" name="Text Box 14"/>
          <p:cNvSpPr txBox="1">
            <a:spLocks noChangeArrowheads="1"/>
          </p:cNvSpPr>
          <p:nvPr/>
        </p:nvSpPr>
        <p:spPr bwMode="auto">
          <a:xfrm>
            <a:off x="4541838" y="1839913"/>
            <a:ext cx="1550987" cy="366712"/>
          </a:xfrm>
          <a:prstGeom prst="rect">
            <a:avLst/>
          </a:prstGeom>
          <a:noFill/>
          <a:ln w="1651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Wingdings" pitchFamily="2" charset="2"/>
              <a:buNone/>
            </a:pPr>
            <a:r>
              <a:rPr lang="en-US" sz="1800" b="0" baseline="0">
                <a:solidFill>
                  <a:srgbClr val="660066"/>
                </a:solidFill>
                <a:latin typeface="Arial" pitchFamily="34" charset="0"/>
                <a:cs typeface="Arial" pitchFamily="34" charset="0"/>
              </a:rPr>
              <a:t>Data</a:t>
            </a:r>
          </a:p>
        </p:txBody>
      </p:sp>
      <p:sp>
        <p:nvSpPr>
          <p:cNvPr id="32783" name="AutoShape 16"/>
          <p:cNvSpPr>
            <a:spLocks noChangeArrowheads="1"/>
          </p:cNvSpPr>
          <p:nvPr/>
        </p:nvSpPr>
        <p:spPr bwMode="auto">
          <a:xfrm>
            <a:off x="3309938" y="2187575"/>
            <a:ext cx="428625" cy="660400"/>
          </a:xfrm>
          <a:prstGeom prst="downArrow">
            <a:avLst>
              <a:gd name="adj1" fmla="val 50000"/>
              <a:gd name="adj2" fmla="val 38519"/>
            </a:avLst>
          </a:prstGeom>
          <a:solidFill>
            <a:srgbClr val="000066"/>
          </a:solidFill>
          <a:ln w="1588">
            <a:solidFill>
              <a:srgbClr val="FFFF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2784" name="AutoShape 17"/>
          <p:cNvSpPr>
            <a:spLocks noChangeArrowheads="1"/>
          </p:cNvSpPr>
          <p:nvPr/>
        </p:nvSpPr>
        <p:spPr bwMode="auto">
          <a:xfrm>
            <a:off x="5072063" y="2198688"/>
            <a:ext cx="474662" cy="647700"/>
          </a:xfrm>
          <a:prstGeom prst="upDownArrow">
            <a:avLst>
              <a:gd name="adj1" fmla="val 50000"/>
              <a:gd name="adj2" fmla="val 27291"/>
            </a:avLst>
          </a:prstGeom>
          <a:solidFill>
            <a:srgbClr val="660066"/>
          </a:solidFill>
          <a:ln w="1651">
            <a:solidFill>
              <a:srgbClr val="FFFF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2785" name="Text Box 19"/>
          <p:cNvSpPr txBox="1">
            <a:spLocks noChangeArrowheads="1"/>
          </p:cNvSpPr>
          <p:nvPr/>
        </p:nvSpPr>
        <p:spPr bwMode="auto">
          <a:xfrm>
            <a:off x="3376613" y="5362575"/>
            <a:ext cx="2514600" cy="1463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sz="2000" b="0" baseline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Input/Output</a:t>
            </a:r>
          </a:p>
          <a:p>
            <a:pPr>
              <a:spcBef>
                <a:spcPct val="50000"/>
              </a:spcBef>
              <a:buFontTx/>
              <a:buNone/>
            </a:pPr>
            <a:r>
              <a:rPr lang="en-US" sz="2000" b="0" baseline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Hard disk,    Modem,       Network Card</a:t>
            </a:r>
          </a:p>
        </p:txBody>
      </p:sp>
      <p:sp>
        <p:nvSpPr>
          <p:cNvPr id="32786" name="Text Box 20"/>
          <p:cNvSpPr txBox="1">
            <a:spLocks noChangeArrowheads="1"/>
          </p:cNvSpPr>
          <p:nvPr/>
        </p:nvSpPr>
        <p:spPr bwMode="auto">
          <a:xfrm>
            <a:off x="6286500" y="1701800"/>
            <a:ext cx="2843213" cy="595313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1500" b="0" baseline="0"/>
              <a:t>FPU: Floating Point Unit</a:t>
            </a:r>
          </a:p>
          <a:p>
            <a:pPr>
              <a:buFont typeface="Wingdings" pitchFamily="2" charset="2"/>
              <a:buNone/>
            </a:pPr>
            <a:r>
              <a:rPr lang="en-US" sz="1500" b="0" baseline="0"/>
              <a:t>MMU: Memory Management Unit</a:t>
            </a:r>
          </a:p>
        </p:txBody>
      </p:sp>
      <p:sp>
        <p:nvSpPr>
          <p:cNvPr id="32787" name="Text Box 21"/>
          <p:cNvSpPr txBox="1">
            <a:spLocks noChangeArrowheads="1"/>
          </p:cNvSpPr>
          <p:nvPr/>
        </p:nvSpPr>
        <p:spPr bwMode="auto">
          <a:xfrm>
            <a:off x="0" y="1736725"/>
            <a:ext cx="2473325" cy="320675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1500" b="0" baseline="0">
                <a:solidFill>
                  <a:srgbClr val="0066CC"/>
                </a:solidFill>
              </a:rPr>
              <a:t>CPU: Central Processing Unit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Chapter 1            </a:t>
            </a:r>
            <a:fld id="{DA88A80D-94D9-47EB-B461-2CE415A0495A}" type="slidenum">
              <a:rPr lang="en-US" smtClean="0"/>
              <a:pPr/>
              <a:t>15</a:t>
            </a:fld>
            <a:endParaRPr lang="en-US" smtClean="0"/>
          </a:p>
        </p:txBody>
      </p:sp>
      <p:sp>
        <p:nvSpPr>
          <p:cNvPr id="337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smtClean="0"/>
              <a:t>2. Number Systems Representation</a:t>
            </a:r>
          </a:p>
        </p:txBody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270000"/>
            <a:ext cx="9144000" cy="5027613"/>
          </a:xfrm>
        </p:spPr>
        <p:txBody>
          <a:bodyPr/>
          <a:lstStyle/>
          <a:p>
            <a:r>
              <a:rPr lang="en-US" smtClean="0"/>
              <a:t>Positive radix, positional number systems</a:t>
            </a:r>
          </a:p>
          <a:p>
            <a:r>
              <a:rPr lang="en-US" smtClean="0"/>
              <a:t>A number with </a:t>
            </a:r>
            <a:r>
              <a:rPr lang="en-US" i="1" smtClean="0">
                <a:solidFill>
                  <a:srgbClr val="FF0000"/>
                </a:solidFill>
              </a:rPr>
              <a:t>radix</a:t>
            </a:r>
            <a:r>
              <a:rPr lang="en-US" smtClean="0">
                <a:solidFill>
                  <a:srgbClr val="FF0000"/>
                </a:solidFill>
              </a:rPr>
              <a:t> </a:t>
            </a:r>
            <a:r>
              <a:rPr lang="en-US" i="1" smtClean="0">
                <a:solidFill>
                  <a:srgbClr val="FF0000"/>
                </a:solidFill>
              </a:rPr>
              <a:t>(base)</a:t>
            </a:r>
            <a:r>
              <a:rPr lang="en-US" smtClean="0">
                <a:solidFill>
                  <a:srgbClr val="FF0000"/>
                </a:solidFill>
              </a:rPr>
              <a:t> </a:t>
            </a:r>
            <a:r>
              <a:rPr lang="en-US" b="1" i="1" smtClean="0">
                <a:solidFill>
                  <a:srgbClr val="FF0000"/>
                </a:solidFill>
              </a:rPr>
              <a:t>r</a:t>
            </a:r>
            <a:r>
              <a:rPr lang="en-US" smtClean="0"/>
              <a:t> </a:t>
            </a:r>
            <a:r>
              <a:rPr lang="en-US" smtClean="0">
                <a:solidFill>
                  <a:srgbClr val="FF0000"/>
                </a:solidFill>
              </a:rPr>
              <a:t>(or b)</a:t>
            </a:r>
            <a:r>
              <a:rPr lang="en-US" smtClean="0"/>
              <a:t> is represented by a string of </a:t>
            </a:r>
            <a:r>
              <a:rPr lang="en-US" smtClean="0">
                <a:solidFill>
                  <a:srgbClr val="000066"/>
                </a:solidFill>
              </a:rPr>
              <a:t>digits (</a:t>
            </a:r>
            <a:r>
              <a:rPr lang="en-US" b="1" smtClean="0">
                <a:solidFill>
                  <a:srgbClr val="A50021"/>
                </a:solidFill>
              </a:rPr>
              <a:t>n</a:t>
            </a:r>
            <a:r>
              <a:rPr lang="en-US" smtClean="0">
                <a:solidFill>
                  <a:srgbClr val="000066"/>
                </a:solidFill>
              </a:rPr>
              <a:t> in integer and </a:t>
            </a:r>
            <a:r>
              <a:rPr lang="en-US" b="1" smtClean="0">
                <a:solidFill>
                  <a:srgbClr val="6600FF"/>
                </a:solidFill>
              </a:rPr>
              <a:t>m</a:t>
            </a:r>
            <a:r>
              <a:rPr lang="en-US" smtClean="0">
                <a:solidFill>
                  <a:srgbClr val="000066"/>
                </a:solidFill>
              </a:rPr>
              <a:t> in fraction)</a:t>
            </a:r>
            <a:r>
              <a:rPr lang="en-US" smtClean="0"/>
              <a:t>: </a:t>
            </a:r>
          </a:p>
          <a:p>
            <a:pPr>
              <a:buFont typeface="Wingdings" pitchFamily="2" charset="2"/>
              <a:buNone/>
            </a:pPr>
            <a:r>
              <a:rPr lang="en-US" b="1" i="1" smtClean="0">
                <a:solidFill>
                  <a:srgbClr val="990000"/>
                </a:solidFill>
              </a:rPr>
              <a:t>	A</a:t>
            </a:r>
            <a:r>
              <a:rPr lang="en-US" b="1" baseline="-25000" smtClean="0">
                <a:solidFill>
                  <a:srgbClr val="990000"/>
                </a:solidFill>
              </a:rPr>
              <a:t>n </a:t>
            </a:r>
            <a:r>
              <a:rPr lang="en-US" baseline="-25000" smtClean="0">
                <a:solidFill>
                  <a:srgbClr val="990000"/>
                </a:solidFill>
              </a:rPr>
              <a:t>- </a:t>
            </a:r>
            <a:r>
              <a:rPr lang="en-US" b="1" baseline="-25000" smtClean="0">
                <a:solidFill>
                  <a:srgbClr val="990000"/>
                </a:solidFill>
              </a:rPr>
              <a:t>1</a:t>
            </a:r>
            <a:r>
              <a:rPr lang="en-US" b="1" i="1" smtClean="0">
                <a:solidFill>
                  <a:srgbClr val="990000"/>
                </a:solidFill>
              </a:rPr>
              <a:t>A</a:t>
            </a:r>
            <a:r>
              <a:rPr lang="en-US" b="1" baseline="-25000" smtClean="0">
                <a:solidFill>
                  <a:srgbClr val="990000"/>
                </a:solidFill>
              </a:rPr>
              <a:t>n </a:t>
            </a:r>
            <a:r>
              <a:rPr lang="en-US" baseline="-25000" smtClean="0">
                <a:solidFill>
                  <a:srgbClr val="990000"/>
                </a:solidFill>
              </a:rPr>
              <a:t>- </a:t>
            </a:r>
            <a:r>
              <a:rPr lang="en-US" b="1" baseline="-25000" smtClean="0">
                <a:solidFill>
                  <a:srgbClr val="990000"/>
                </a:solidFill>
              </a:rPr>
              <a:t>2</a:t>
            </a:r>
            <a:r>
              <a:rPr lang="en-US" b="1" smtClean="0">
                <a:solidFill>
                  <a:srgbClr val="990000"/>
                </a:solidFill>
              </a:rPr>
              <a:t> … </a:t>
            </a:r>
            <a:r>
              <a:rPr lang="en-US" b="1" i="1" smtClean="0">
                <a:solidFill>
                  <a:srgbClr val="990000"/>
                </a:solidFill>
              </a:rPr>
              <a:t>A</a:t>
            </a:r>
            <a:r>
              <a:rPr lang="en-US" b="1" baseline="-25000" smtClean="0">
                <a:solidFill>
                  <a:srgbClr val="990000"/>
                </a:solidFill>
              </a:rPr>
              <a:t>1</a:t>
            </a:r>
            <a:r>
              <a:rPr lang="en-US" b="1" i="1" smtClean="0">
                <a:solidFill>
                  <a:srgbClr val="990000"/>
                </a:solidFill>
              </a:rPr>
              <a:t>A</a:t>
            </a:r>
            <a:r>
              <a:rPr lang="en-US" b="1" baseline="-25000" smtClean="0">
                <a:solidFill>
                  <a:srgbClr val="990000"/>
                </a:solidFill>
              </a:rPr>
              <a:t>0</a:t>
            </a:r>
            <a:r>
              <a:rPr lang="en-US" b="1" baseline="-25000" smtClean="0"/>
              <a:t> </a:t>
            </a:r>
            <a:r>
              <a:rPr lang="en-US" b="1" smtClean="0">
                <a:solidFill>
                  <a:srgbClr val="FF0000"/>
                </a:solidFill>
              </a:rPr>
              <a:t>.</a:t>
            </a:r>
            <a:r>
              <a:rPr lang="en-US" b="1" smtClean="0"/>
              <a:t> </a:t>
            </a:r>
            <a:r>
              <a:rPr lang="en-US" b="1" i="1" smtClean="0">
                <a:solidFill>
                  <a:srgbClr val="6600FF"/>
                </a:solidFill>
              </a:rPr>
              <a:t>A</a:t>
            </a:r>
            <a:r>
              <a:rPr lang="en-US" baseline="-25000" smtClean="0">
                <a:solidFill>
                  <a:srgbClr val="6600FF"/>
                </a:solidFill>
              </a:rPr>
              <a:t>- </a:t>
            </a:r>
            <a:r>
              <a:rPr lang="en-US" b="1" baseline="-25000" smtClean="0">
                <a:solidFill>
                  <a:srgbClr val="6600FF"/>
                </a:solidFill>
              </a:rPr>
              <a:t>1 </a:t>
            </a:r>
            <a:r>
              <a:rPr lang="en-US" b="1" i="1" smtClean="0">
                <a:solidFill>
                  <a:srgbClr val="6600FF"/>
                </a:solidFill>
              </a:rPr>
              <a:t>A</a:t>
            </a:r>
            <a:r>
              <a:rPr lang="en-US" baseline="-25000" smtClean="0">
                <a:solidFill>
                  <a:srgbClr val="6600FF"/>
                </a:solidFill>
              </a:rPr>
              <a:t>- </a:t>
            </a:r>
            <a:r>
              <a:rPr lang="en-US" b="1" baseline="-25000" smtClean="0">
                <a:solidFill>
                  <a:srgbClr val="6600FF"/>
                </a:solidFill>
              </a:rPr>
              <a:t>2 </a:t>
            </a:r>
            <a:r>
              <a:rPr lang="en-US" b="1" smtClean="0">
                <a:solidFill>
                  <a:srgbClr val="6600FF"/>
                </a:solidFill>
              </a:rPr>
              <a:t>… </a:t>
            </a:r>
            <a:r>
              <a:rPr lang="en-US" b="1" i="1" smtClean="0">
                <a:solidFill>
                  <a:srgbClr val="6600FF"/>
                </a:solidFill>
              </a:rPr>
              <a:t>A</a:t>
            </a:r>
            <a:r>
              <a:rPr lang="en-US" baseline="-25000" smtClean="0">
                <a:solidFill>
                  <a:srgbClr val="6600FF"/>
                </a:solidFill>
              </a:rPr>
              <a:t>- </a:t>
            </a:r>
            <a:r>
              <a:rPr lang="en-US" b="1" baseline="-25000" smtClean="0">
                <a:solidFill>
                  <a:srgbClr val="6600FF"/>
                </a:solidFill>
              </a:rPr>
              <a:t>m</a:t>
            </a:r>
            <a:r>
              <a:rPr lang="en-US" baseline="-25000" smtClean="0"/>
              <a:t> </a:t>
            </a:r>
            <a:br>
              <a:rPr lang="en-US" baseline="-25000" smtClean="0"/>
            </a:br>
            <a:r>
              <a:rPr lang="en-US" smtClean="0"/>
              <a:t>     </a:t>
            </a:r>
            <a:r>
              <a:rPr lang="en-US" baseline="-25000" smtClean="0"/>
              <a:t/>
            </a:r>
            <a:br>
              <a:rPr lang="en-US" baseline="-25000" smtClean="0"/>
            </a:br>
            <a:r>
              <a:rPr lang="en-US" smtClean="0"/>
              <a:t> in which </a:t>
            </a:r>
            <a:r>
              <a:rPr lang="en-US" b="1" smtClean="0"/>
              <a:t>0 </a:t>
            </a:r>
            <a:r>
              <a:rPr lang="en-US" b="1" smtClean="0">
                <a:latin typeface="Symbol" pitchFamily="18" charset="2"/>
              </a:rPr>
              <a:t>£ </a:t>
            </a:r>
            <a:r>
              <a:rPr lang="en-US" b="1" i="1" smtClean="0"/>
              <a:t>A</a:t>
            </a:r>
            <a:r>
              <a:rPr lang="en-US" b="1" baseline="-25000" smtClean="0"/>
              <a:t>i</a:t>
            </a:r>
            <a:r>
              <a:rPr lang="en-US" b="1" smtClean="0"/>
              <a:t> </a:t>
            </a:r>
            <a:r>
              <a:rPr lang="en-US" b="1" smtClean="0">
                <a:solidFill>
                  <a:srgbClr val="FF0000"/>
                </a:solidFill>
              </a:rPr>
              <a:t>&lt;</a:t>
            </a:r>
            <a:r>
              <a:rPr lang="en-US" b="1" smtClean="0"/>
              <a:t> </a:t>
            </a:r>
            <a:r>
              <a:rPr lang="en-US" b="1" i="1" smtClean="0"/>
              <a:t>r</a:t>
            </a:r>
            <a:r>
              <a:rPr lang="en-US" smtClean="0"/>
              <a:t> and “</a:t>
            </a:r>
            <a:r>
              <a:rPr lang="en-US" b="1" smtClean="0">
                <a:solidFill>
                  <a:srgbClr val="336600"/>
                </a:solidFill>
              </a:rPr>
              <a:t>.</a:t>
            </a:r>
            <a:r>
              <a:rPr lang="en-US" smtClean="0"/>
              <a:t>” is the </a:t>
            </a:r>
            <a:r>
              <a:rPr lang="en-US" i="1" smtClean="0">
                <a:solidFill>
                  <a:srgbClr val="FF0000"/>
                </a:solidFill>
              </a:rPr>
              <a:t>radix point</a:t>
            </a:r>
            <a:r>
              <a:rPr lang="en-US" smtClean="0"/>
              <a:t>.</a:t>
            </a:r>
          </a:p>
          <a:p>
            <a:r>
              <a:rPr lang="en-US" smtClean="0"/>
              <a:t>The string of digits represents the power series:</a:t>
            </a:r>
          </a:p>
        </p:txBody>
      </p:sp>
      <p:sp>
        <p:nvSpPr>
          <p:cNvPr id="33797" name="Rectangle 7"/>
          <p:cNvSpPr>
            <a:spLocks noChangeArrowheads="1"/>
          </p:cNvSpPr>
          <p:nvPr/>
        </p:nvSpPr>
        <p:spPr bwMode="auto">
          <a:xfrm>
            <a:off x="2862263" y="5116513"/>
            <a:ext cx="279400" cy="100647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buFont typeface="Wingdings" pitchFamily="2" charset="2"/>
              <a:buNone/>
            </a:pPr>
            <a:r>
              <a:rPr lang="en-US" sz="6600" b="0" baseline="0">
                <a:solidFill>
                  <a:srgbClr val="990000"/>
                </a:solidFill>
                <a:latin typeface="Symbol" pitchFamily="18" charset="2"/>
              </a:rPr>
              <a:t>(</a:t>
            </a:r>
            <a:endParaRPr lang="en-US" baseline="0">
              <a:solidFill>
                <a:srgbClr val="990000"/>
              </a:solidFill>
            </a:endParaRPr>
          </a:p>
        </p:txBody>
      </p:sp>
      <p:sp>
        <p:nvSpPr>
          <p:cNvPr id="33798" name="Rectangle 8"/>
          <p:cNvSpPr>
            <a:spLocks noChangeArrowheads="1"/>
          </p:cNvSpPr>
          <p:nvPr/>
        </p:nvSpPr>
        <p:spPr bwMode="auto">
          <a:xfrm>
            <a:off x="4891088" y="5116513"/>
            <a:ext cx="279400" cy="100647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buFont typeface="Wingdings" pitchFamily="2" charset="2"/>
              <a:buNone/>
            </a:pPr>
            <a:r>
              <a:rPr lang="en-US" sz="6600" b="0" baseline="0">
                <a:solidFill>
                  <a:srgbClr val="990000"/>
                </a:solidFill>
                <a:latin typeface="Symbol" pitchFamily="18" charset="2"/>
              </a:rPr>
              <a:t>)</a:t>
            </a:r>
            <a:endParaRPr lang="en-US" baseline="0">
              <a:solidFill>
                <a:srgbClr val="990000"/>
              </a:solidFill>
            </a:endParaRPr>
          </a:p>
        </p:txBody>
      </p:sp>
      <p:sp>
        <p:nvSpPr>
          <p:cNvPr id="33799" name="Rectangle 9"/>
          <p:cNvSpPr>
            <a:spLocks noChangeArrowheads="1"/>
          </p:cNvSpPr>
          <p:nvPr/>
        </p:nvSpPr>
        <p:spPr bwMode="auto">
          <a:xfrm>
            <a:off x="5370513" y="5116513"/>
            <a:ext cx="279400" cy="100647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buFont typeface="Wingdings" pitchFamily="2" charset="2"/>
              <a:buNone/>
            </a:pPr>
            <a:r>
              <a:rPr lang="en-US" sz="6600" b="0" baseline="0">
                <a:solidFill>
                  <a:srgbClr val="6600FF"/>
                </a:solidFill>
                <a:latin typeface="Symbol" pitchFamily="18" charset="2"/>
              </a:rPr>
              <a:t>(</a:t>
            </a:r>
            <a:endParaRPr lang="en-US" baseline="0">
              <a:solidFill>
                <a:srgbClr val="6600FF"/>
              </a:solidFill>
            </a:endParaRPr>
          </a:p>
        </p:txBody>
      </p:sp>
      <p:sp>
        <p:nvSpPr>
          <p:cNvPr id="33800" name="Rectangle 10"/>
          <p:cNvSpPr>
            <a:spLocks noChangeArrowheads="1"/>
          </p:cNvSpPr>
          <p:nvPr/>
        </p:nvSpPr>
        <p:spPr bwMode="auto">
          <a:xfrm>
            <a:off x="7434263" y="5116513"/>
            <a:ext cx="279400" cy="100647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buFont typeface="Wingdings" pitchFamily="2" charset="2"/>
              <a:buNone/>
            </a:pPr>
            <a:r>
              <a:rPr lang="en-US" sz="6600" b="0" baseline="0">
                <a:solidFill>
                  <a:srgbClr val="6600FF"/>
                </a:solidFill>
                <a:latin typeface="Symbol" pitchFamily="18" charset="2"/>
              </a:rPr>
              <a:t>)</a:t>
            </a:r>
            <a:endParaRPr lang="en-US" baseline="0">
              <a:solidFill>
                <a:srgbClr val="6600FF"/>
              </a:solidFill>
            </a:endParaRPr>
          </a:p>
        </p:txBody>
      </p:sp>
      <p:sp>
        <p:nvSpPr>
          <p:cNvPr id="33801" name="Rectangle 26"/>
          <p:cNvSpPr>
            <a:spLocks noChangeArrowheads="1"/>
          </p:cNvSpPr>
          <p:nvPr/>
        </p:nvSpPr>
        <p:spPr bwMode="auto">
          <a:xfrm>
            <a:off x="5133975" y="6430963"/>
            <a:ext cx="203200" cy="42703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buFont typeface="Wingdings" pitchFamily="2" charset="2"/>
              <a:buNone/>
            </a:pPr>
            <a:r>
              <a:rPr lang="en-US" baseline="0">
                <a:solidFill>
                  <a:srgbClr val="000000"/>
                </a:solidFill>
              </a:rPr>
              <a:t>+</a:t>
            </a:r>
            <a:endParaRPr lang="en-US" baseline="0"/>
          </a:p>
        </p:txBody>
      </p:sp>
      <p:sp>
        <p:nvSpPr>
          <p:cNvPr id="33802" name="Rectangle 5"/>
          <p:cNvSpPr>
            <a:spLocks noChangeArrowheads="1"/>
          </p:cNvSpPr>
          <p:nvPr/>
        </p:nvSpPr>
        <p:spPr bwMode="auto">
          <a:xfrm>
            <a:off x="700088" y="5626100"/>
            <a:ext cx="1698625" cy="42703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buFont typeface="Wingdings" pitchFamily="2" charset="2"/>
              <a:buNone/>
            </a:pPr>
            <a:r>
              <a:rPr lang="en-US" baseline="0">
                <a:solidFill>
                  <a:srgbClr val="000000"/>
                </a:solidFill>
              </a:rPr>
              <a:t> (Number)</a:t>
            </a:r>
            <a:r>
              <a:rPr lang="en-US" baseline="-25000">
                <a:solidFill>
                  <a:srgbClr val="000000"/>
                </a:solidFill>
              </a:rPr>
              <a:t>r</a:t>
            </a:r>
          </a:p>
        </p:txBody>
      </p:sp>
      <p:sp>
        <p:nvSpPr>
          <p:cNvPr id="33803" name="Rectangle 6"/>
          <p:cNvSpPr>
            <a:spLocks noChangeArrowheads="1"/>
          </p:cNvSpPr>
          <p:nvPr/>
        </p:nvSpPr>
        <p:spPr bwMode="auto">
          <a:xfrm>
            <a:off x="2506663" y="5626100"/>
            <a:ext cx="381000" cy="42703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buFont typeface="Wingdings" pitchFamily="2" charset="2"/>
              <a:buNone/>
            </a:pPr>
            <a:r>
              <a:rPr lang="en-US" baseline="0">
                <a:solidFill>
                  <a:srgbClr val="000000"/>
                </a:solidFill>
              </a:rPr>
              <a:t> = </a:t>
            </a:r>
            <a:endParaRPr lang="en-US" baseline="0"/>
          </a:p>
        </p:txBody>
      </p:sp>
      <p:sp>
        <p:nvSpPr>
          <p:cNvPr id="33804" name="Rectangle 11"/>
          <p:cNvSpPr>
            <a:spLocks noChangeArrowheads="1"/>
          </p:cNvSpPr>
          <p:nvPr/>
        </p:nvSpPr>
        <p:spPr bwMode="auto">
          <a:xfrm>
            <a:off x="5667375" y="5491163"/>
            <a:ext cx="442913" cy="74612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buFont typeface="Wingdings" pitchFamily="2" charset="2"/>
              <a:buNone/>
            </a:pPr>
            <a:r>
              <a:rPr lang="en-US" sz="4900" b="0" baseline="0">
                <a:solidFill>
                  <a:srgbClr val="6600FF"/>
                </a:solidFill>
                <a:latin typeface="Symbol" pitchFamily="18" charset="2"/>
              </a:rPr>
              <a:t>å</a:t>
            </a:r>
            <a:endParaRPr lang="en-US" baseline="0">
              <a:solidFill>
                <a:srgbClr val="6600FF"/>
              </a:solidFill>
            </a:endParaRPr>
          </a:p>
        </p:txBody>
      </p:sp>
      <p:sp>
        <p:nvSpPr>
          <p:cNvPr id="33805" name="Rectangle 12"/>
          <p:cNvSpPr>
            <a:spLocks noChangeArrowheads="1"/>
          </p:cNvSpPr>
          <p:nvPr/>
        </p:nvSpPr>
        <p:spPr bwMode="auto">
          <a:xfrm>
            <a:off x="3170238" y="5491163"/>
            <a:ext cx="442912" cy="74612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buFont typeface="Wingdings" pitchFamily="2" charset="2"/>
              <a:buNone/>
            </a:pPr>
            <a:r>
              <a:rPr lang="en-US" sz="4900" b="0" baseline="0">
                <a:solidFill>
                  <a:srgbClr val="990000"/>
                </a:solidFill>
                <a:latin typeface="Symbol" pitchFamily="18" charset="2"/>
              </a:rPr>
              <a:t>å</a:t>
            </a:r>
            <a:endParaRPr lang="en-US" baseline="0">
              <a:solidFill>
                <a:srgbClr val="990000"/>
              </a:solidFill>
            </a:endParaRPr>
          </a:p>
        </p:txBody>
      </p:sp>
      <p:sp>
        <p:nvSpPr>
          <p:cNvPr id="33806" name="Rectangle 13"/>
          <p:cNvSpPr>
            <a:spLocks noChangeArrowheads="1"/>
          </p:cNvSpPr>
          <p:nvPr/>
        </p:nvSpPr>
        <p:spPr bwMode="auto">
          <a:xfrm>
            <a:off x="5141913" y="5594350"/>
            <a:ext cx="236537" cy="51752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buFont typeface="Wingdings" pitchFamily="2" charset="2"/>
              <a:buNone/>
            </a:pPr>
            <a:r>
              <a:rPr lang="en-US" sz="3400" b="0" baseline="0">
                <a:solidFill>
                  <a:srgbClr val="000000"/>
                </a:solidFill>
                <a:latin typeface="Symbol" pitchFamily="18" charset="2"/>
              </a:rPr>
              <a:t>+</a:t>
            </a:r>
            <a:endParaRPr lang="en-US" baseline="0"/>
          </a:p>
        </p:txBody>
      </p:sp>
      <p:sp>
        <p:nvSpPr>
          <p:cNvPr id="33807" name="Rectangle 14"/>
          <p:cNvSpPr>
            <a:spLocks noChangeArrowheads="1"/>
          </p:cNvSpPr>
          <p:nvPr/>
        </p:nvSpPr>
        <p:spPr bwMode="auto">
          <a:xfrm>
            <a:off x="5510213" y="6140450"/>
            <a:ext cx="1143000" cy="3048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>
              <a:buFont typeface="Wingdings" pitchFamily="2" charset="2"/>
              <a:buNone/>
            </a:pPr>
            <a:r>
              <a:rPr lang="en-US" sz="2000" baseline="0">
                <a:solidFill>
                  <a:srgbClr val="6600FF"/>
                </a:solidFill>
              </a:rPr>
              <a:t>j = </a:t>
            </a:r>
            <a:r>
              <a:rPr lang="en-US" sz="2000" b="0" baseline="0">
                <a:solidFill>
                  <a:srgbClr val="6600FF"/>
                </a:solidFill>
              </a:rPr>
              <a:t>-</a:t>
            </a:r>
            <a:r>
              <a:rPr lang="en-US" sz="2000" baseline="0">
                <a:solidFill>
                  <a:srgbClr val="6600FF"/>
                </a:solidFill>
              </a:rPr>
              <a:t> 1</a:t>
            </a:r>
            <a:endParaRPr lang="en-US" baseline="0">
              <a:solidFill>
                <a:srgbClr val="6600FF"/>
              </a:solidFill>
            </a:endParaRPr>
          </a:p>
        </p:txBody>
      </p:sp>
      <p:sp>
        <p:nvSpPr>
          <p:cNvPr id="33808" name="Rectangle 15"/>
          <p:cNvSpPr>
            <a:spLocks noChangeArrowheads="1"/>
          </p:cNvSpPr>
          <p:nvPr/>
        </p:nvSpPr>
        <p:spPr bwMode="auto">
          <a:xfrm>
            <a:off x="7439025" y="5608638"/>
            <a:ext cx="84138" cy="3048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buFont typeface="Wingdings" pitchFamily="2" charset="2"/>
              <a:buNone/>
            </a:pPr>
            <a:r>
              <a:rPr lang="en-US" sz="2000" baseline="0">
                <a:solidFill>
                  <a:srgbClr val="6600FF"/>
                </a:solidFill>
              </a:rPr>
              <a:t>j</a:t>
            </a:r>
            <a:endParaRPr lang="en-US" baseline="0">
              <a:solidFill>
                <a:srgbClr val="6600FF"/>
              </a:solidFill>
            </a:endParaRPr>
          </a:p>
        </p:txBody>
      </p:sp>
      <p:sp>
        <p:nvSpPr>
          <p:cNvPr id="33809" name="Rectangle 16"/>
          <p:cNvSpPr>
            <a:spLocks noChangeArrowheads="1"/>
          </p:cNvSpPr>
          <p:nvPr/>
        </p:nvSpPr>
        <p:spPr bwMode="auto">
          <a:xfrm>
            <a:off x="6797675" y="5875338"/>
            <a:ext cx="84138" cy="3048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buFont typeface="Wingdings" pitchFamily="2" charset="2"/>
              <a:buNone/>
            </a:pPr>
            <a:r>
              <a:rPr lang="en-US" sz="2000" baseline="0">
                <a:solidFill>
                  <a:srgbClr val="6600FF"/>
                </a:solidFill>
              </a:rPr>
              <a:t>j</a:t>
            </a:r>
            <a:endParaRPr lang="en-US" baseline="0">
              <a:solidFill>
                <a:srgbClr val="6600FF"/>
              </a:solidFill>
            </a:endParaRPr>
          </a:p>
        </p:txBody>
      </p:sp>
      <p:sp>
        <p:nvSpPr>
          <p:cNvPr id="33810" name="Rectangle 17"/>
          <p:cNvSpPr>
            <a:spLocks noChangeArrowheads="1"/>
          </p:cNvSpPr>
          <p:nvPr/>
        </p:nvSpPr>
        <p:spPr bwMode="auto">
          <a:xfrm>
            <a:off x="4819650" y="5608638"/>
            <a:ext cx="69850" cy="3048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buFont typeface="Wingdings" pitchFamily="2" charset="2"/>
              <a:buNone/>
            </a:pPr>
            <a:r>
              <a:rPr lang="en-US" sz="2000" baseline="0">
                <a:solidFill>
                  <a:srgbClr val="990000"/>
                </a:solidFill>
              </a:rPr>
              <a:t>i</a:t>
            </a:r>
            <a:endParaRPr lang="en-US" baseline="0">
              <a:solidFill>
                <a:srgbClr val="990000"/>
              </a:solidFill>
            </a:endParaRPr>
          </a:p>
        </p:txBody>
      </p:sp>
      <p:sp>
        <p:nvSpPr>
          <p:cNvPr id="33811" name="Rectangle 18"/>
          <p:cNvSpPr>
            <a:spLocks noChangeArrowheads="1"/>
          </p:cNvSpPr>
          <p:nvPr/>
        </p:nvSpPr>
        <p:spPr bwMode="auto">
          <a:xfrm>
            <a:off x="3225800" y="6140450"/>
            <a:ext cx="468313" cy="3048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buFont typeface="Wingdings" pitchFamily="2" charset="2"/>
              <a:buNone/>
            </a:pPr>
            <a:r>
              <a:rPr lang="en-US" sz="2000" i="1" baseline="0">
                <a:solidFill>
                  <a:srgbClr val="990000"/>
                </a:solidFill>
              </a:rPr>
              <a:t>i </a:t>
            </a:r>
            <a:r>
              <a:rPr lang="en-US" sz="2000" baseline="0">
                <a:solidFill>
                  <a:srgbClr val="990000"/>
                </a:solidFill>
              </a:rPr>
              <a:t>=</a:t>
            </a:r>
            <a:r>
              <a:rPr lang="en-US" sz="2000" i="1" baseline="0">
                <a:solidFill>
                  <a:srgbClr val="990000"/>
                </a:solidFill>
              </a:rPr>
              <a:t> 0</a:t>
            </a:r>
            <a:endParaRPr lang="en-US" baseline="0">
              <a:solidFill>
                <a:srgbClr val="990000"/>
              </a:solidFill>
            </a:endParaRPr>
          </a:p>
        </p:txBody>
      </p:sp>
      <p:sp>
        <p:nvSpPr>
          <p:cNvPr id="33812" name="Rectangle 19"/>
          <p:cNvSpPr>
            <a:spLocks noChangeArrowheads="1"/>
          </p:cNvSpPr>
          <p:nvPr/>
        </p:nvSpPr>
        <p:spPr bwMode="auto">
          <a:xfrm>
            <a:off x="4238625" y="5875338"/>
            <a:ext cx="69850" cy="3048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buFont typeface="Wingdings" pitchFamily="2" charset="2"/>
              <a:buNone/>
            </a:pPr>
            <a:r>
              <a:rPr lang="en-US" sz="2000" baseline="0">
                <a:solidFill>
                  <a:srgbClr val="990000"/>
                </a:solidFill>
              </a:rPr>
              <a:t>i</a:t>
            </a:r>
            <a:endParaRPr lang="en-US" baseline="0">
              <a:solidFill>
                <a:srgbClr val="990000"/>
              </a:solidFill>
            </a:endParaRPr>
          </a:p>
        </p:txBody>
      </p:sp>
      <p:sp>
        <p:nvSpPr>
          <p:cNvPr id="33813" name="Rectangle 20"/>
          <p:cNvSpPr>
            <a:spLocks noChangeArrowheads="1"/>
          </p:cNvSpPr>
          <p:nvPr/>
        </p:nvSpPr>
        <p:spPr bwMode="auto">
          <a:xfrm>
            <a:off x="7210425" y="5637213"/>
            <a:ext cx="168275" cy="51752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buFont typeface="Wingdings" pitchFamily="2" charset="2"/>
              <a:buNone/>
            </a:pPr>
            <a:r>
              <a:rPr lang="en-US" sz="3400" i="1" baseline="0">
                <a:solidFill>
                  <a:srgbClr val="6600FF"/>
                </a:solidFill>
              </a:rPr>
              <a:t>r</a:t>
            </a:r>
            <a:endParaRPr lang="en-US" baseline="0">
              <a:solidFill>
                <a:srgbClr val="6600FF"/>
              </a:solidFill>
            </a:endParaRPr>
          </a:p>
        </p:txBody>
      </p:sp>
      <p:sp>
        <p:nvSpPr>
          <p:cNvPr id="33814" name="Rectangle 21"/>
          <p:cNvSpPr>
            <a:spLocks noChangeArrowheads="1"/>
          </p:cNvSpPr>
          <p:nvPr/>
        </p:nvSpPr>
        <p:spPr bwMode="auto">
          <a:xfrm>
            <a:off x="6546850" y="5637213"/>
            <a:ext cx="287338" cy="51752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buFont typeface="Wingdings" pitchFamily="2" charset="2"/>
              <a:buNone/>
            </a:pPr>
            <a:r>
              <a:rPr lang="en-US" sz="3400" i="1" baseline="0">
                <a:solidFill>
                  <a:srgbClr val="6600FF"/>
                </a:solidFill>
              </a:rPr>
              <a:t>A</a:t>
            </a:r>
            <a:endParaRPr lang="en-US" i="1" baseline="0">
              <a:solidFill>
                <a:srgbClr val="6600FF"/>
              </a:solidFill>
            </a:endParaRPr>
          </a:p>
        </p:txBody>
      </p:sp>
      <p:sp>
        <p:nvSpPr>
          <p:cNvPr id="33815" name="Rectangle 22"/>
          <p:cNvSpPr>
            <a:spLocks noChangeArrowheads="1"/>
          </p:cNvSpPr>
          <p:nvPr/>
        </p:nvSpPr>
        <p:spPr bwMode="auto">
          <a:xfrm>
            <a:off x="4605338" y="5637213"/>
            <a:ext cx="168275" cy="51752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buFont typeface="Wingdings" pitchFamily="2" charset="2"/>
              <a:buNone/>
            </a:pPr>
            <a:r>
              <a:rPr lang="en-US" sz="3400" i="1" baseline="0">
                <a:solidFill>
                  <a:srgbClr val="990000"/>
                </a:solidFill>
              </a:rPr>
              <a:t>r</a:t>
            </a:r>
            <a:endParaRPr lang="en-US" baseline="0">
              <a:solidFill>
                <a:srgbClr val="990000"/>
              </a:solidFill>
            </a:endParaRPr>
          </a:p>
        </p:txBody>
      </p:sp>
      <p:sp>
        <p:nvSpPr>
          <p:cNvPr id="33816" name="Rectangle 23"/>
          <p:cNvSpPr>
            <a:spLocks noChangeArrowheads="1"/>
          </p:cNvSpPr>
          <p:nvPr/>
        </p:nvSpPr>
        <p:spPr bwMode="auto">
          <a:xfrm>
            <a:off x="3965575" y="5637213"/>
            <a:ext cx="287338" cy="51752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buFont typeface="Wingdings" pitchFamily="2" charset="2"/>
              <a:buNone/>
            </a:pPr>
            <a:r>
              <a:rPr lang="en-US" sz="3400" i="1" baseline="0">
                <a:solidFill>
                  <a:srgbClr val="990000"/>
                </a:solidFill>
              </a:rPr>
              <a:t>A</a:t>
            </a:r>
            <a:endParaRPr lang="en-US" baseline="0">
              <a:solidFill>
                <a:srgbClr val="990000"/>
              </a:solidFill>
            </a:endParaRPr>
          </a:p>
        </p:txBody>
      </p:sp>
      <p:sp>
        <p:nvSpPr>
          <p:cNvPr id="33817" name="Rectangle 24"/>
          <p:cNvSpPr>
            <a:spLocks noChangeArrowheads="1"/>
          </p:cNvSpPr>
          <p:nvPr/>
        </p:nvSpPr>
        <p:spPr bwMode="auto">
          <a:xfrm>
            <a:off x="7699375" y="5870575"/>
            <a:ext cx="88900" cy="42703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buFont typeface="Wingdings" pitchFamily="2" charset="2"/>
              <a:buNone/>
            </a:pPr>
            <a:r>
              <a:rPr lang="en-US" baseline="0">
                <a:solidFill>
                  <a:srgbClr val="000000"/>
                </a:solidFill>
              </a:rPr>
              <a:t> </a:t>
            </a:r>
            <a:endParaRPr lang="en-US" baseline="0"/>
          </a:p>
        </p:txBody>
      </p:sp>
      <p:sp>
        <p:nvSpPr>
          <p:cNvPr id="33818" name="Rectangle 25"/>
          <p:cNvSpPr>
            <a:spLocks noChangeArrowheads="1"/>
          </p:cNvSpPr>
          <p:nvPr/>
        </p:nvSpPr>
        <p:spPr bwMode="auto">
          <a:xfrm>
            <a:off x="1344613" y="6430963"/>
            <a:ext cx="3911600" cy="42703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buFont typeface="Wingdings" pitchFamily="2" charset="2"/>
              <a:buNone/>
            </a:pPr>
            <a:r>
              <a:rPr lang="en-US" baseline="0">
                <a:solidFill>
                  <a:srgbClr val="000000"/>
                </a:solidFill>
              </a:rPr>
              <a:t>             </a:t>
            </a:r>
            <a:r>
              <a:rPr lang="en-US" baseline="0">
                <a:solidFill>
                  <a:srgbClr val="990000"/>
                </a:solidFill>
              </a:rPr>
              <a:t>(Integer Portion)</a:t>
            </a:r>
            <a:r>
              <a:rPr lang="en-US" baseline="0">
                <a:solidFill>
                  <a:srgbClr val="000000"/>
                </a:solidFill>
              </a:rPr>
              <a:t>  </a:t>
            </a:r>
            <a:endParaRPr lang="en-US" baseline="0"/>
          </a:p>
        </p:txBody>
      </p:sp>
      <p:sp>
        <p:nvSpPr>
          <p:cNvPr id="33819" name="Rectangle 27"/>
          <p:cNvSpPr>
            <a:spLocks noChangeArrowheads="1"/>
          </p:cNvSpPr>
          <p:nvPr/>
        </p:nvSpPr>
        <p:spPr bwMode="auto">
          <a:xfrm>
            <a:off x="5218113" y="6430963"/>
            <a:ext cx="3119437" cy="42703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>
              <a:buFont typeface="Wingdings" pitchFamily="2" charset="2"/>
              <a:buNone/>
            </a:pPr>
            <a:r>
              <a:rPr lang="en-US" baseline="0">
                <a:solidFill>
                  <a:srgbClr val="000000"/>
                </a:solidFill>
              </a:rPr>
              <a:t>  </a:t>
            </a:r>
            <a:r>
              <a:rPr lang="en-US" baseline="0">
                <a:solidFill>
                  <a:srgbClr val="6600FF"/>
                </a:solidFill>
              </a:rPr>
              <a:t>(Fraction Portion)</a:t>
            </a:r>
          </a:p>
        </p:txBody>
      </p:sp>
      <p:sp>
        <p:nvSpPr>
          <p:cNvPr id="33820" name="Oval 29"/>
          <p:cNvSpPr>
            <a:spLocks noChangeArrowheads="1"/>
          </p:cNvSpPr>
          <p:nvPr/>
        </p:nvSpPr>
        <p:spPr bwMode="auto">
          <a:xfrm>
            <a:off x="4454525" y="5916613"/>
            <a:ext cx="42863" cy="42862"/>
          </a:xfrm>
          <a:prstGeom prst="ellipse">
            <a:avLst/>
          </a:prstGeom>
          <a:solidFill>
            <a:srgbClr val="FFFFFF"/>
          </a:solidFill>
          <a:ln w="1588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en-US" sz="2400" b="0" baseline="0"/>
          </a:p>
        </p:txBody>
      </p:sp>
      <p:sp>
        <p:nvSpPr>
          <p:cNvPr id="33821" name="Oval 30"/>
          <p:cNvSpPr>
            <a:spLocks noChangeArrowheads="1"/>
          </p:cNvSpPr>
          <p:nvPr/>
        </p:nvSpPr>
        <p:spPr bwMode="auto">
          <a:xfrm>
            <a:off x="7007225" y="5892800"/>
            <a:ext cx="42863" cy="42863"/>
          </a:xfrm>
          <a:prstGeom prst="ellipse">
            <a:avLst/>
          </a:prstGeom>
          <a:solidFill>
            <a:srgbClr val="FFFFFF"/>
          </a:solidFill>
          <a:ln w="1588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3822" name="Rectangle 31"/>
          <p:cNvSpPr>
            <a:spLocks noChangeArrowheads="1"/>
          </p:cNvSpPr>
          <p:nvPr/>
        </p:nvSpPr>
        <p:spPr bwMode="auto">
          <a:xfrm>
            <a:off x="3178175" y="5346700"/>
            <a:ext cx="1041400" cy="3048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>
              <a:buFont typeface="Wingdings" pitchFamily="2" charset="2"/>
              <a:buNone/>
            </a:pPr>
            <a:r>
              <a:rPr lang="en-US" sz="2000" baseline="0">
                <a:solidFill>
                  <a:srgbClr val="990000"/>
                </a:solidFill>
              </a:rPr>
              <a:t>i = n </a:t>
            </a:r>
            <a:r>
              <a:rPr lang="en-US" sz="2000" b="0" baseline="0">
                <a:solidFill>
                  <a:srgbClr val="990000"/>
                </a:solidFill>
              </a:rPr>
              <a:t>-</a:t>
            </a:r>
            <a:r>
              <a:rPr lang="en-US" sz="2000" baseline="0">
                <a:solidFill>
                  <a:srgbClr val="990000"/>
                </a:solidFill>
              </a:rPr>
              <a:t> 1</a:t>
            </a:r>
            <a:endParaRPr lang="en-US" baseline="0">
              <a:solidFill>
                <a:srgbClr val="990000"/>
              </a:solidFill>
            </a:endParaRPr>
          </a:p>
        </p:txBody>
      </p:sp>
      <p:sp>
        <p:nvSpPr>
          <p:cNvPr id="33823" name="Rectangle 32"/>
          <p:cNvSpPr>
            <a:spLocks noChangeArrowheads="1"/>
          </p:cNvSpPr>
          <p:nvPr/>
        </p:nvSpPr>
        <p:spPr bwMode="auto">
          <a:xfrm>
            <a:off x="5778500" y="5299075"/>
            <a:ext cx="660400" cy="24447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>
              <a:buFont typeface="Wingdings" pitchFamily="2" charset="2"/>
              <a:buNone/>
            </a:pPr>
            <a:r>
              <a:rPr lang="en-US" sz="1600" baseline="0">
                <a:solidFill>
                  <a:srgbClr val="6600FF"/>
                </a:solidFill>
              </a:rPr>
              <a:t>j = </a:t>
            </a:r>
            <a:r>
              <a:rPr lang="en-US" sz="1600" b="0" baseline="0">
                <a:solidFill>
                  <a:srgbClr val="6600FF"/>
                </a:solidFill>
              </a:rPr>
              <a:t>-</a:t>
            </a:r>
            <a:r>
              <a:rPr lang="en-US" sz="1600" baseline="0">
                <a:solidFill>
                  <a:srgbClr val="6600FF"/>
                </a:solidFill>
              </a:rPr>
              <a:t> m</a:t>
            </a:r>
          </a:p>
        </p:txBody>
      </p:sp>
      <p:sp>
        <p:nvSpPr>
          <p:cNvPr id="33824" name="Line 37"/>
          <p:cNvSpPr>
            <a:spLocks noChangeShapeType="1"/>
          </p:cNvSpPr>
          <p:nvPr/>
        </p:nvSpPr>
        <p:spPr bwMode="auto">
          <a:xfrm flipH="1" flipV="1">
            <a:off x="3552825" y="3425825"/>
            <a:ext cx="2478088" cy="603250"/>
          </a:xfrm>
          <a:prstGeom prst="line">
            <a:avLst/>
          </a:prstGeom>
          <a:noFill/>
          <a:ln w="1588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3825" name="Text Box 38"/>
          <p:cNvSpPr txBox="1">
            <a:spLocks noChangeArrowheads="1"/>
          </p:cNvSpPr>
          <p:nvPr/>
        </p:nvSpPr>
        <p:spPr bwMode="auto">
          <a:xfrm>
            <a:off x="1444625" y="3509963"/>
            <a:ext cx="1792288" cy="457200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2400" b="0" baseline="0">
                <a:solidFill>
                  <a:srgbClr val="990000"/>
                </a:solidFill>
                <a:latin typeface="Arial" pitchFamily="34" charset="0"/>
                <a:cs typeface="Arial" pitchFamily="34" charset="0"/>
              </a:rPr>
              <a:t>Integer Part</a:t>
            </a:r>
          </a:p>
        </p:txBody>
      </p:sp>
      <p:sp>
        <p:nvSpPr>
          <p:cNvPr id="33826" name="Text Box 39"/>
          <p:cNvSpPr txBox="1">
            <a:spLocks noChangeArrowheads="1"/>
          </p:cNvSpPr>
          <p:nvPr/>
        </p:nvSpPr>
        <p:spPr bwMode="auto">
          <a:xfrm>
            <a:off x="5265738" y="3454400"/>
            <a:ext cx="2486025" cy="457200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2400" b="0" baseline="0">
                <a:solidFill>
                  <a:srgbClr val="6600FF"/>
                </a:solidFill>
                <a:latin typeface="Arial" pitchFamily="34" charset="0"/>
                <a:cs typeface="Arial" pitchFamily="34" charset="0"/>
              </a:rPr>
              <a:t>Fraction Part</a:t>
            </a:r>
          </a:p>
        </p:txBody>
      </p:sp>
      <p:sp>
        <p:nvSpPr>
          <p:cNvPr id="33827" name="Text Box 40"/>
          <p:cNvSpPr txBox="1">
            <a:spLocks noChangeArrowheads="1"/>
          </p:cNvSpPr>
          <p:nvPr/>
        </p:nvSpPr>
        <p:spPr bwMode="auto">
          <a:xfrm>
            <a:off x="1474788" y="6215063"/>
            <a:ext cx="1714500" cy="336550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1600" baseline="0">
                <a:solidFill>
                  <a:srgbClr val="A50021"/>
                </a:solidFill>
                <a:latin typeface="Arial" pitchFamily="34" charset="0"/>
                <a:cs typeface="Arial" pitchFamily="34" charset="0"/>
              </a:rPr>
              <a:t>+ ive exponents</a:t>
            </a:r>
          </a:p>
        </p:txBody>
      </p:sp>
      <p:sp>
        <p:nvSpPr>
          <p:cNvPr id="33828" name="Text Box 41"/>
          <p:cNvSpPr txBox="1">
            <a:spLocks noChangeArrowheads="1"/>
          </p:cNvSpPr>
          <p:nvPr/>
        </p:nvSpPr>
        <p:spPr bwMode="auto">
          <a:xfrm>
            <a:off x="7429500" y="6194425"/>
            <a:ext cx="1663700" cy="336550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1600" baseline="0">
                <a:solidFill>
                  <a:srgbClr val="9933FF"/>
                </a:solidFill>
                <a:latin typeface="Arial" pitchFamily="34" charset="0"/>
                <a:cs typeface="Arial" pitchFamily="34" charset="0"/>
              </a:rPr>
              <a:t>- ive exponents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Chapter 1            </a:t>
            </a:r>
            <a:fld id="{19700425-3370-4211-B58F-202D3029C17B}" type="slidenum">
              <a:rPr lang="en-US" smtClean="0"/>
              <a:pPr/>
              <a:t>16</a:t>
            </a:fld>
            <a:endParaRPr lang="en-US" smtClean="0"/>
          </a:p>
        </p:txBody>
      </p:sp>
      <p:sp>
        <p:nvSpPr>
          <p:cNvPr id="34819" name="Rectangle 2"/>
          <p:cNvSpPr>
            <a:spLocks noGrp="1" noChangeArrowheads="1"/>
          </p:cNvSpPr>
          <p:nvPr>
            <p:ph type="title"/>
          </p:nvPr>
        </p:nvSpPr>
        <p:spPr>
          <a:xfrm>
            <a:off x="703263" y="360363"/>
            <a:ext cx="7772400" cy="661987"/>
          </a:xfrm>
        </p:spPr>
        <p:txBody>
          <a:bodyPr/>
          <a:lstStyle/>
          <a:p>
            <a:r>
              <a:rPr lang="en-US" smtClean="0"/>
              <a:t>Examples</a:t>
            </a:r>
          </a:p>
        </p:txBody>
      </p:sp>
      <p:sp>
        <p:nvSpPr>
          <p:cNvPr id="3482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270000"/>
            <a:ext cx="9144000" cy="5588000"/>
          </a:xfrm>
          <a:solidFill>
            <a:srgbClr val="FFFFFF"/>
          </a:solidFill>
        </p:spPr>
        <p:txBody>
          <a:bodyPr/>
          <a:lstStyle/>
          <a:p>
            <a:r>
              <a:rPr lang="en-US" smtClean="0">
                <a:latin typeface="Arial" pitchFamily="34" charset="0"/>
                <a:cs typeface="Arial" pitchFamily="34" charset="0"/>
              </a:rPr>
              <a:t>Decimal (base </a:t>
            </a:r>
            <a:r>
              <a:rPr lang="en-US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10</a:t>
            </a:r>
            <a:r>
              <a:rPr lang="en-US" smtClean="0">
                <a:latin typeface="Arial" pitchFamily="34" charset="0"/>
                <a:cs typeface="Arial" pitchFamily="34" charset="0"/>
              </a:rPr>
              <a:t>):</a:t>
            </a:r>
          </a:p>
          <a:p>
            <a:pPr>
              <a:buFont typeface="Wingdings" pitchFamily="2" charset="2"/>
              <a:buNone/>
            </a:pPr>
            <a:endParaRPr lang="en-US" sz="1000" smtClean="0">
              <a:latin typeface="Arial" pitchFamily="34" charset="0"/>
              <a:cs typeface="Arial" pitchFamily="34" charset="0"/>
            </a:endParaRPr>
          </a:p>
          <a:p>
            <a:pPr>
              <a:buFont typeface="Wingdings" pitchFamily="2" charset="2"/>
              <a:buNone/>
            </a:pPr>
            <a:endParaRPr lang="en-US" sz="1000" smtClean="0">
              <a:latin typeface="Arial" pitchFamily="34" charset="0"/>
              <a:cs typeface="Arial" pitchFamily="34" charset="0"/>
            </a:endParaRPr>
          </a:p>
          <a:p>
            <a:pPr>
              <a:buFont typeface="Wingdings" pitchFamily="2" charset="2"/>
              <a:buNone/>
            </a:pPr>
            <a:r>
              <a:rPr lang="en-US" sz="1000" smtClean="0">
                <a:latin typeface="Arial" pitchFamily="34" charset="0"/>
                <a:cs typeface="Arial" pitchFamily="34" charset="0"/>
              </a:rPr>
              <a:t>	</a:t>
            </a:r>
            <a:endParaRPr lang="en-US" sz="2400" smtClean="0">
              <a:latin typeface="Arial" pitchFamily="34" charset="0"/>
              <a:cs typeface="Arial" pitchFamily="34" charset="0"/>
            </a:endParaRPr>
          </a:p>
          <a:p>
            <a:pPr>
              <a:buFont typeface="Wingdings" pitchFamily="2" charset="2"/>
              <a:buNone/>
            </a:pPr>
            <a:r>
              <a:rPr lang="en-US" smtClean="0">
                <a:latin typeface="Arial" pitchFamily="34" charset="0"/>
                <a:cs typeface="Arial" pitchFamily="34" charset="0"/>
              </a:rPr>
              <a:t>(724.56)</a:t>
            </a:r>
            <a:r>
              <a:rPr lang="en-US" baseline="-2500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10</a:t>
            </a:r>
            <a:r>
              <a:rPr lang="en-US" smtClean="0">
                <a:latin typeface="Arial" pitchFamily="34" charset="0"/>
                <a:cs typeface="Arial" pitchFamily="34" charset="0"/>
              </a:rPr>
              <a:t>= </a:t>
            </a:r>
            <a:r>
              <a:rPr lang="en-US" sz="2600" smtClean="0">
                <a:latin typeface="Arial" pitchFamily="34" charset="0"/>
                <a:cs typeface="Arial" pitchFamily="34" charset="0"/>
              </a:rPr>
              <a:t>7 x </a:t>
            </a:r>
            <a:r>
              <a:rPr lang="en-US" sz="260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10</a:t>
            </a:r>
            <a:r>
              <a:rPr lang="en-US" sz="2600" baseline="30000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2</a:t>
            </a:r>
            <a:r>
              <a:rPr lang="en-US" sz="2600" smtClean="0">
                <a:latin typeface="Arial" pitchFamily="34" charset="0"/>
                <a:cs typeface="Arial" pitchFamily="34" charset="0"/>
              </a:rPr>
              <a:t> + 2 x </a:t>
            </a:r>
            <a:r>
              <a:rPr lang="en-US" sz="260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10</a:t>
            </a:r>
            <a:r>
              <a:rPr lang="en-US" sz="2600" baseline="30000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1</a:t>
            </a:r>
            <a:r>
              <a:rPr lang="en-US" sz="2600" smtClean="0">
                <a:latin typeface="Arial" pitchFamily="34" charset="0"/>
                <a:cs typeface="Arial" pitchFamily="34" charset="0"/>
              </a:rPr>
              <a:t> + 4 x </a:t>
            </a:r>
            <a:r>
              <a:rPr lang="en-US" sz="260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10</a:t>
            </a:r>
            <a:r>
              <a:rPr lang="en-US" sz="2600" baseline="30000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0</a:t>
            </a:r>
            <a:r>
              <a:rPr lang="en-US" sz="2600" smtClean="0">
                <a:latin typeface="Arial" pitchFamily="34" charset="0"/>
                <a:cs typeface="Arial" pitchFamily="34" charset="0"/>
              </a:rPr>
              <a:t> + 5 x </a:t>
            </a:r>
            <a:r>
              <a:rPr lang="en-US" sz="260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10</a:t>
            </a:r>
            <a:r>
              <a:rPr lang="en-US" sz="2600" baseline="30000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-1</a:t>
            </a:r>
            <a:r>
              <a:rPr lang="en-US" sz="2600" smtClean="0">
                <a:latin typeface="Arial" pitchFamily="34" charset="0"/>
                <a:cs typeface="Arial" pitchFamily="34" charset="0"/>
              </a:rPr>
              <a:t> + 6 x </a:t>
            </a:r>
            <a:r>
              <a:rPr lang="en-US" sz="260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10</a:t>
            </a:r>
            <a:r>
              <a:rPr lang="en-US" sz="2600" baseline="30000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-2</a:t>
            </a:r>
          </a:p>
          <a:p>
            <a:pPr>
              <a:buFont typeface="Wingdings" pitchFamily="2" charset="2"/>
              <a:buNone/>
            </a:pPr>
            <a:r>
              <a:rPr lang="en-US" sz="2600" baseline="30000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                            </a:t>
            </a:r>
            <a:r>
              <a:rPr lang="en-US" smtClean="0">
                <a:latin typeface="Arial" pitchFamily="34" charset="0"/>
                <a:cs typeface="Arial" pitchFamily="34" charset="0"/>
              </a:rPr>
              <a:t>= 700 + 20 + 4 + 0.5 + 0.06 = 724.56 </a:t>
            </a:r>
          </a:p>
          <a:p>
            <a:pPr>
              <a:buFont typeface="Wingdings" pitchFamily="2" charset="2"/>
              <a:buNone/>
            </a:pPr>
            <a:r>
              <a:rPr lang="en-US" sz="800" smtClean="0">
                <a:latin typeface="Arial" pitchFamily="34" charset="0"/>
                <a:cs typeface="Arial" pitchFamily="34" charset="0"/>
              </a:rPr>
              <a:t>		</a:t>
            </a:r>
          </a:p>
          <a:p>
            <a:r>
              <a:rPr lang="en-US" smtClean="0">
                <a:latin typeface="Arial" pitchFamily="34" charset="0"/>
                <a:cs typeface="Arial" pitchFamily="34" charset="0"/>
              </a:rPr>
              <a:t> (base </a:t>
            </a:r>
            <a:r>
              <a:rPr lang="en-US" smtClean="0">
                <a:solidFill>
                  <a:srgbClr val="6600FF"/>
                </a:solidFill>
                <a:latin typeface="Arial" pitchFamily="34" charset="0"/>
                <a:cs typeface="Arial" pitchFamily="34" charset="0"/>
              </a:rPr>
              <a:t>5</a:t>
            </a:r>
            <a:r>
              <a:rPr lang="en-US" smtClean="0">
                <a:latin typeface="Arial" pitchFamily="34" charset="0"/>
                <a:cs typeface="Arial" pitchFamily="34" charset="0"/>
              </a:rPr>
              <a:t>):</a:t>
            </a:r>
          </a:p>
          <a:p>
            <a:pPr>
              <a:buFont typeface="Wingdings" pitchFamily="2" charset="2"/>
              <a:buNone/>
            </a:pPr>
            <a:endParaRPr lang="en-US" smtClean="0">
              <a:latin typeface="Arial" pitchFamily="34" charset="0"/>
              <a:cs typeface="Arial" pitchFamily="34" charset="0"/>
            </a:endParaRPr>
          </a:p>
          <a:p>
            <a:pPr>
              <a:buFont typeface="Wingdings" pitchFamily="2" charset="2"/>
              <a:buNone/>
            </a:pPr>
            <a:r>
              <a:rPr lang="en-US" smtClean="0">
                <a:latin typeface="Arial" pitchFamily="34" charset="0"/>
                <a:cs typeface="Arial" pitchFamily="34" charset="0"/>
              </a:rPr>
              <a:t>(312.4)</a:t>
            </a:r>
            <a:r>
              <a:rPr lang="en-US" baseline="-25000" smtClean="0">
                <a:solidFill>
                  <a:srgbClr val="6600FF"/>
                </a:solidFill>
                <a:latin typeface="Arial" pitchFamily="34" charset="0"/>
                <a:cs typeface="Arial" pitchFamily="34" charset="0"/>
              </a:rPr>
              <a:t>5</a:t>
            </a:r>
            <a:r>
              <a:rPr lang="en-US" smtClean="0">
                <a:latin typeface="Arial" pitchFamily="34" charset="0"/>
                <a:cs typeface="Arial" pitchFamily="34" charset="0"/>
              </a:rPr>
              <a:t>= </a:t>
            </a:r>
            <a:r>
              <a:rPr lang="en-US" sz="2600" smtClean="0">
                <a:latin typeface="Arial" pitchFamily="34" charset="0"/>
                <a:cs typeface="Arial" pitchFamily="34" charset="0"/>
              </a:rPr>
              <a:t>3 x </a:t>
            </a:r>
            <a:r>
              <a:rPr lang="en-US" sz="2600" smtClean="0">
                <a:solidFill>
                  <a:srgbClr val="6600FF"/>
                </a:solidFill>
                <a:latin typeface="Arial" pitchFamily="34" charset="0"/>
                <a:cs typeface="Arial" pitchFamily="34" charset="0"/>
              </a:rPr>
              <a:t>5</a:t>
            </a:r>
            <a:r>
              <a:rPr lang="en-US" sz="2600" baseline="30000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2</a:t>
            </a:r>
            <a:r>
              <a:rPr lang="en-US" sz="2600" smtClean="0">
                <a:latin typeface="Arial" pitchFamily="34" charset="0"/>
                <a:cs typeface="Arial" pitchFamily="34" charset="0"/>
              </a:rPr>
              <a:t> + 1 x </a:t>
            </a:r>
            <a:r>
              <a:rPr lang="en-US" sz="2600" smtClean="0">
                <a:solidFill>
                  <a:srgbClr val="6600FF"/>
                </a:solidFill>
                <a:latin typeface="Arial" pitchFamily="34" charset="0"/>
                <a:cs typeface="Arial" pitchFamily="34" charset="0"/>
              </a:rPr>
              <a:t>5</a:t>
            </a:r>
            <a:r>
              <a:rPr lang="en-US" sz="2600" baseline="30000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1</a:t>
            </a:r>
            <a:r>
              <a:rPr lang="en-US" sz="2600" smtClean="0">
                <a:latin typeface="Arial" pitchFamily="34" charset="0"/>
                <a:cs typeface="Arial" pitchFamily="34" charset="0"/>
              </a:rPr>
              <a:t> + 2 x</a:t>
            </a:r>
            <a:r>
              <a:rPr lang="en-US" sz="2600" smtClean="0">
                <a:solidFill>
                  <a:srgbClr val="6600FF"/>
                </a:solidFill>
                <a:latin typeface="Arial" pitchFamily="34" charset="0"/>
                <a:cs typeface="Arial" pitchFamily="34" charset="0"/>
              </a:rPr>
              <a:t> 5</a:t>
            </a:r>
            <a:r>
              <a:rPr lang="en-US" sz="2600" baseline="30000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0</a:t>
            </a:r>
            <a:r>
              <a:rPr lang="en-US" sz="2600" smtClean="0">
                <a:latin typeface="Arial" pitchFamily="34" charset="0"/>
                <a:cs typeface="Arial" pitchFamily="34" charset="0"/>
              </a:rPr>
              <a:t> + 4 x </a:t>
            </a:r>
            <a:r>
              <a:rPr lang="en-US" sz="2600" smtClean="0">
                <a:solidFill>
                  <a:srgbClr val="6600FF"/>
                </a:solidFill>
                <a:latin typeface="Arial" pitchFamily="34" charset="0"/>
                <a:cs typeface="Arial" pitchFamily="34" charset="0"/>
              </a:rPr>
              <a:t>5</a:t>
            </a:r>
            <a:r>
              <a:rPr lang="en-US" sz="2600" baseline="30000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-1</a:t>
            </a:r>
          </a:p>
          <a:p>
            <a:pPr>
              <a:buFont typeface="Wingdings" pitchFamily="2" charset="2"/>
              <a:buNone/>
            </a:pPr>
            <a:r>
              <a:rPr lang="en-US" sz="2600" baseline="30000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                            </a:t>
            </a:r>
            <a:r>
              <a:rPr lang="en-US" smtClean="0">
                <a:latin typeface="Arial" pitchFamily="34" charset="0"/>
                <a:cs typeface="Arial" pitchFamily="34" charset="0"/>
              </a:rPr>
              <a:t>= 75 + 5 + 2 + 0.8 =  82.8</a:t>
            </a:r>
          </a:p>
        </p:txBody>
      </p:sp>
      <p:sp>
        <p:nvSpPr>
          <p:cNvPr id="34821" name="Rectangle 4"/>
          <p:cNvSpPr>
            <a:spLocks noChangeArrowheads="1"/>
          </p:cNvSpPr>
          <p:nvPr/>
        </p:nvSpPr>
        <p:spPr bwMode="auto">
          <a:xfrm>
            <a:off x="3001963" y="5116513"/>
            <a:ext cx="0" cy="42703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buFont typeface="Wingdings" pitchFamily="2" charset="2"/>
              <a:buNone/>
            </a:pPr>
            <a:endParaRPr lang="en-US" baseline="0">
              <a:solidFill>
                <a:srgbClr val="990000"/>
              </a:solidFill>
            </a:endParaRPr>
          </a:p>
        </p:txBody>
      </p:sp>
      <p:sp>
        <p:nvSpPr>
          <p:cNvPr id="34822" name="Rectangle 5"/>
          <p:cNvSpPr>
            <a:spLocks noChangeArrowheads="1"/>
          </p:cNvSpPr>
          <p:nvPr/>
        </p:nvSpPr>
        <p:spPr bwMode="auto">
          <a:xfrm>
            <a:off x="5030788" y="5116513"/>
            <a:ext cx="0" cy="42703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buFont typeface="Wingdings" pitchFamily="2" charset="2"/>
              <a:buNone/>
            </a:pPr>
            <a:endParaRPr lang="en-US" baseline="0">
              <a:solidFill>
                <a:srgbClr val="990000"/>
              </a:solidFill>
            </a:endParaRPr>
          </a:p>
        </p:txBody>
      </p:sp>
      <p:sp>
        <p:nvSpPr>
          <p:cNvPr id="34823" name="Rectangle 6"/>
          <p:cNvSpPr>
            <a:spLocks noChangeArrowheads="1"/>
          </p:cNvSpPr>
          <p:nvPr/>
        </p:nvSpPr>
        <p:spPr bwMode="auto">
          <a:xfrm>
            <a:off x="5510213" y="5116513"/>
            <a:ext cx="0" cy="42703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buFont typeface="Wingdings" pitchFamily="2" charset="2"/>
              <a:buNone/>
            </a:pPr>
            <a:endParaRPr lang="en-US" baseline="0">
              <a:solidFill>
                <a:srgbClr val="6600FF"/>
              </a:solidFill>
            </a:endParaRPr>
          </a:p>
        </p:txBody>
      </p:sp>
      <p:sp>
        <p:nvSpPr>
          <p:cNvPr id="34824" name="Rectangle 7"/>
          <p:cNvSpPr>
            <a:spLocks noChangeArrowheads="1"/>
          </p:cNvSpPr>
          <p:nvPr/>
        </p:nvSpPr>
        <p:spPr bwMode="auto">
          <a:xfrm>
            <a:off x="7573963" y="5116513"/>
            <a:ext cx="0" cy="42703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buFont typeface="Wingdings" pitchFamily="2" charset="2"/>
              <a:buNone/>
            </a:pPr>
            <a:endParaRPr lang="en-US" baseline="0">
              <a:solidFill>
                <a:srgbClr val="6600FF"/>
              </a:solidFill>
            </a:endParaRPr>
          </a:p>
        </p:txBody>
      </p:sp>
      <p:sp>
        <p:nvSpPr>
          <p:cNvPr id="34825" name="Rectangle 8"/>
          <p:cNvSpPr>
            <a:spLocks noChangeArrowheads="1"/>
          </p:cNvSpPr>
          <p:nvPr/>
        </p:nvSpPr>
        <p:spPr bwMode="auto">
          <a:xfrm>
            <a:off x="5235575" y="6430963"/>
            <a:ext cx="0" cy="42703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buFont typeface="Wingdings" pitchFamily="2" charset="2"/>
              <a:buNone/>
            </a:pPr>
            <a:endParaRPr lang="en-US" baseline="0"/>
          </a:p>
        </p:txBody>
      </p:sp>
      <p:sp>
        <p:nvSpPr>
          <p:cNvPr id="34826" name="Text Box 35"/>
          <p:cNvSpPr txBox="1">
            <a:spLocks noChangeArrowheads="1"/>
          </p:cNvSpPr>
          <p:nvPr/>
        </p:nvSpPr>
        <p:spPr bwMode="auto">
          <a:xfrm>
            <a:off x="139700" y="2095500"/>
            <a:ext cx="1573213" cy="396875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Wingdings" pitchFamily="2" charset="2"/>
              <a:buNone/>
            </a:pPr>
            <a:r>
              <a:rPr lang="en-US" sz="2000" b="0" baseline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2  1  0  -1 -2 </a:t>
            </a:r>
          </a:p>
        </p:txBody>
      </p:sp>
      <p:sp>
        <p:nvSpPr>
          <p:cNvPr id="34827" name="Text Box 36"/>
          <p:cNvSpPr txBox="1">
            <a:spLocks noChangeArrowheads="1"/>
          </p:cNvSpPr>
          <p:nvPr/>
        </p:nvSpPr>
        <p:spPr bwMode="auto">
          <a:xfrm>
            <a:off x="1712913" y="1789113"/>
            <a:ext cx="2066925" cy="457200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2400" b="0" baseline="0">
                <a:solidFill>
                  <a:srgbClr val="CC00CC"/>
                </a:solidFill>
                <a:latin typeface="Arial" pitchFamily="34" charset="0"/>
                <a:cs typeface="Arial" pitchFamily="34" charset="0"/>
              </a:rPr>
              <a:t>Radix Powers</a:t>
            </a:r>
          </a:p>
        </p:txBody>
      </p:sp>
      <p:sp>
        <p:nvSpPr>
          <p:cNvPr id="34828" name="Line 37"/>
          <p:cNvSpPr>
            <a:spLocks noChangeShapeType="1"/>
          </p:cNvSpPr>
          <p:nvPr/>
        </p:nvSpPr>
        <p:spPr bwMode="auto">
          <a:xfrm flipH="1">
            <a:off x="1343025" y="2049463"/>
            <a:ext cx="438150" cy="80962"/>
          </a:xfrm>
          <a:prstGeom prst="line">
            <a:avLst/>
          </a:prstGeom>
          <a:noFill/>
          <a:ln w="1588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4829" name="Text Box 39"/>
          <p:cNvSpPr txBox="1">
            <a:spLocks noChangeArrowheads="1"/>
          </p:cNvSpPr>
          <p:nvPr/>
        </p:nvSpPr>
        <p:spPr bwMode="auto">
          <a:xfrm>
            <a:off x="150813" y="4494213"/>
            <a:ext cx="1573212" cy="396875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Wingdings" pitchFamily="2" charset="2"/>
              <a:buNone/>
            </a:pPr>
            <a:r>
              <a:rPr lang="en-US" sz="2000" b="0" baseline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2  1  0  -1</a:t>
            </a:r>
          </a:p>
        </p:txBody>
      </p:sp>
      <p:sp>
        <p:nvSpPr>
          <p:cNvPr id="34830" name="Text Box 40"/>
          <p:cNvSpPr txBox="1">
            <a:spLocks noChangeArrowheads="1"/>
          </p:cNvSpPr>
          <p:nvPr/>
        </p:nvSpPr>
        <p:spPr bwMode="auto">
          <a:xfrm>
            <a:off x="1770063" y="4198938"/>
            <a:ext cx="2066925" cy="457200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2400" b="0" baseline="0">
                <a:solidFill>
                  <a:srgbClr val="CC00CC"/>
                </a:solidFill>
                <a:latin typeface="Arial" pitchFamily="34" charset="0"/>
                <a:cs typeface="Arial" pitchFamily="34" charset="0"/>
              </a:rPr>
              <a:t>Radix Powers</a:t>
            </a:r>
          </a:p>
        </p:txBody>
      </p:sp>
      <p:sp>
        <p:nvSpPr>
          <p:cNvPr id="34831" name="Line 41"/>
          <p:cNvSpPr>
            <a:spLocks noChangeShapeType="1"/>
          </p:cNvSpPr>
          <p:nvPr/>
        </p:nvSpPr>
        <p:spPr bwMode="auto">
          <a:xfrm flipH="1">
            <a:off x="1400175" y="4459288"/>
            <a:ext cx="438150" cy="80962"/>
          </a:xfrm>
          <a:prstGeom prst="line">
            <a:avLst/>
          </a:prstGeom>
          <a:noFill/>
          <a:ln w="1588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Chapter 1            </a:t>
            </a:r>
            <a:fld id="{0845F03D-8838-407A-ADE8-F887F259DEF3}" type="slidenum">
              <a:rPr lang="en-US" smtClean="0"/>
              <a:pPr/>
              <a:t>17</a:t>
            </a:fld>
            <a:endParaRPr lang="en-US" smtClean="0"/>
          </a:p>
        </p:txBody>
      </p:sp>
      <p:sp>
        <p:nvSpPr>
          <p:cNvPr id="35843" name="Rectangle 1026"/>
          <p:cNvSpPr>
            <a:spLocks noGrp="1" noChangeArrowheads="1"/>
          </p:cNvSpPr>
          <p:nvPr>
            <p:ph type="title"/>
          </p:nvPr>
        </p:nvSpPr>
        <p:spPr>
          <a:xfrm>
            <a:off x="217488" y="323850"/>
            <a:ext cx="5862637" cy="742950"/>
          </a:xfrm>
        </p:spPr>
        <p:txBody>
          <a:bodyPr/>
          <a:lstStyle/>
          <a:p>
            <a:r>
              <a:rPr lang="en-US" smtClean="0"/>
              <a:t>Number Systems – Examples</a:t>
            </a:r>
          </a:p>
        </p:txBody>
      </p:sp>
      <p:graphicFrame>
        <p:nvGraphicFramePr>
          <p:cNvPr id="249116" name="Group 1308"/>
          <p:cNvGraphicFramePr>
            <a:graphicFrameLocks noGrp="1"/>
          </p:cNvGraphicFramePr>
          <p:nvPr/>
        </p:nvGraphicFramePr>
        <p:xfrm>
          <a:off x="207963" y="1327150"/>
          <a:ext cx="8794750" cy="4754880"/>
        </p:xfrm>
        <a:graphic>
          <a:graphicData uri="http://schemas.openxmlformats.org/drawingml/2006/table">
            <a:tbl>
              <a:tblPr/>
              <a:tblGrid>
                <a:gridCol w="1852612"/>
                <a:gridCol w="1620838"/>
                <a:gridCol w="1481137"/>
                <a:gridCol w="1470025"/>
                <a:gridCol w="890588"/>
                <a:gridCol w="1479550"/>
              </a:tblGrid>
              <a:tr h="31750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System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General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Decimal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Binary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Octal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Hexadecimal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</a:tr>
              <a:tr h="26987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Radix (Base)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</a:rPr>
                        <a:t>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</a:rPr>
                        <a:t>10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</a:rPr>
                        <a:t>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</a:rPr>
                        <a:t>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</a:rPr>
                        <a:t>16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Digits: 0 to (r-1)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0, 1, …, (r – 1)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0, 1, …, 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0, 1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0,…, 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0, …, 15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</a:tr>
              <a:tr h="3030538">
                <a:tc>
                  <a:txBody>
                    <a:bodyPr/>
                    <a:lstStyle/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</a:p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</a:t>
                      </a:r>
                    </a:p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</a:t>
                      </a:r>
                    </a:p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3</a:t>
                      </a:r>
                    </a:p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Power of     4          </a:t>
                      </a:r>
                    </a:p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Radix           5</a:t>
                      </a:r>
                    </a:p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-1</a:t>
                      </a:r>
                    </a:p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-2</a:t>
                      </a:r>
                    </a:p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-3</a:t>
                      </a:r>
                    </a:p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-4</a:t>
                      </a:r>
                    </a:p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-5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r</a:t>
                      </a:r>
                      <a:r>
                        <a:rPr kumimoji="0" lang="en-US" sz="1800" b="1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r</a:t>
                      </a:r>
                      <a:r>
                        <a:rPr kumimoji="0" lang="en-US" sz="1800" b="1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r</a:t>
                      </a:r>
                      <a:r>
                        <a:rPr kumimoji="0" lang="en-US" sz="1800" b="1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r</a:t>
                      </a:r>
                      <a:r>
                        <a:rPr kumimoji="0" lang="en-US" sz="1800" b="1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3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r</a:t>
                      </a:r>
                      <a:r>
                        <a:rPr kumimoji="0" lang="en-US" sz="1800" b="1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4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r</a:t>
                      </a:r>
                      <a:r>
                        <a:rPr kumimoji="0" lang="en-US" sz="1800" b="1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5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r </a:t>
                      </a:r>
                      <a:r>
                        <a:rPr kumimoji="0" lang="en-US" sz="1800" b="1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-1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r </a:t>
                      </a:r>
                      <a:r>
                        <a:rPr kumimoji="0" lang="en-US" sz="1800" b="1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-2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r </a:t>
                      </a:r>
                      <a:r>
                        <a:rPr kumimoji="0" lang="en-US" sz="1800" b="1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-3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r </a:t>
                      </a:r>
                      <a:r>
                        <a:rPr kumimoji="0" lang="en-US" sz="1800" b="1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-4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r </a:t>
                      </a:r>
                      <a:r>
                        <a:rPr kumimoji="0" lang="en-US" sz="1800" b="1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-5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10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100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1000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10,000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100,000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0.1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0.01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0.001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0.0001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0.00001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4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8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16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32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0.5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0.25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0.125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0.0625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0.03125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</a:tr>
            </a:tbl>
          </a:graphicData>
        </a:graphic>
      </p:graphicFrame>
      <p:sp>
        <p:nvSpPr>
          <p:cNvPr id="35881" name="AutoShape 1310"/>
          <p:cNvSpPr>
            <a:spLocks noChangeArrowheads="1"/>
          </p:cNvSpPr>
          <p:nvPr/>
        </p:nvSpPr>
        <p:spPr bwMode="auto">
          <a:xfrm>
            <a:off x="6203950" y="254000"/>
            <a:ext cx="2767013" cy="776288"/>
          </a:xfrm>
          <a:prstGeom prst="wedgeRectCallout">
            <a:avLst>
              <a:gd name="adj1" fmla="val -16324"/>
              <a:gd name="adj2" fmla="val 74949"/>
            </a:avLst>
          </a:prstGeom>
          <a:solidFill>
            <a:srgbClr val="CCFFFF"/>
          </a:solidFill>
          <a:ln w="1651">
            <a:noFill/>
            <a:miter lim="800000"/>
            <a:headEnd/>
            <a:tailEnd/>
          </a:ln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en-US" sz="2000" b="0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For these 3 systems, Radix is a Power of 2</a:t>
            </a:r>
          </a:p>
        </p:txBody>
      </p:sp>
      <p:sp>
        <p:nvSpPr>
          <p:cNvPr id="35882" name="Line 1311"/>
          <p:cNvSpPr>
            <a:spLocks noChangeShapeType="1"/>
          </p:cNvSpPr>
          <p:nvPr/>
        </p:nvSpPr>
        <p:spPr bwMode="auto">
          <a:xfrm>
            <a:off x="174625" y="4411663"/>
            <a:ext cx="8797925" cy="0"/>
          </a:xfrm>
          <a:prstGeom prst="line">
            <a:avLst/>
          </a:prstGeom>
          <a:noFill/>
          <a:ln w="1588">
            <a:solidFill>
              <a:srgbClr val="6600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883" name="Text Box 1312"/>
          <p:cNvSpPr txBox="1">
            <a:spLocks noChangeArrowheads="1"/>
          </p:cNvSpPr>
          <p:nvPr/>
        </p:nvSpPr>
        <p:spPr bwMode="auto">
          <a:xfrm>
            <a:off x="404813" y="2911475"/>
            <a:ext cx="1200150" cy="457200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2400" baseline="0">
                <a:solidFill>
                  <a:srgbClr val="A50021"/>
                </a:solidFill>
                <a:latin typeface="Arial" pitchFamily="34" charset="0"/>
                <a:cs typeface="Arial" pitchFamily="34" charset="0"/>
              </a:rPr>
              <a:t>Integer</a:t>
            </a:r>
          </a:p>
        </p:txBody>
      </p:sp>
      <p:sp>
        <p:nvSpPr>
          <p:cNvPr id="35884" name="Text Box 1313"/>
          <p:cNvSpPr txBox="1">
            <a:spLocks noChangeArrowheads="1"/>
          </p:cNvSpPr>
          <p:nvPr/>
        </p:nvSpPr>
        <p:spPr bwMode="auto">
          <a:xfrm>
            <a:off x="406400" y="4857750"/>
            <a:ext cx="1385888" cy="457200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2400" baseline="0">
                <a:solidFill>
                  <a:srgbClr val="6600FF"/>
                </a:solidFill>
                <a:latin typeface="Arial" pitchFamily="34" charset="0"/>
                <a:cs typeface="Arial" pitchFamily="34" charset="0"/>
              </a:rPr>
              <a:t>Fraction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Number Placeholder 2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Chapter 1            </a:t>
            </a:r>
            <a:fld id="{5A2EC6E5-B28E-42B8-B579-51E384469C2B}" type="slidenum">
              <a:rPr lang="en-US" smtClean="0"/>
              <a:pPr/>
              <a:t>18</a:t>
            </a:fld>
            <a:endParaRPr lang="en-US" smtClean="0"/>
          </a:p>
        </p:txBody>
      </p:sp>
      <p:sp>
        <p:nvSpPr>
          <p:cNvPr id="36867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28600"/>
            <a:ext cx="7772400" cy="838200"/>
          </a:xfrm>
        </p:spPr>
        <p:txBody>
          <a:bodyPr/>
          <a:lstStyle/>
          <a:p>
            <a:r>
              <a:rPr lang="en-US" smtClean="0"/>
              <a:t>Commonly Used Bases</a:t>
            </a:r>
          </a:p>
        </p:txBody>
      </p:sp>
      <p:sp>
        <p:nvSpPr>
          <p:cNvPr id="36868" name="Rectangle 21"/>
          <p:cNvSpPr>
            <a:spLocks noChangeArrowheads="1"/>
          </p:cNvSpPr>
          <p:nvPr/>
        </p:nvSpPr>
        <p:spPr bwMode="auto">
          <a:xfrm>
            <a:off x="150813" y="2201863"/>
            <a:ext cx="18542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>
              <a:buFont typeface="Wingdings" pitchFamily="2" charset="2"/>
              <a:buNone/>
            </a:pPr>
            <a:r>
              <a:rPr lang="en-US" sz="2600" baseline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Decimal (d)</a:t>
            </a:r>
            <a:endParaRPr lang="en-US" sz="2600" baseline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6869" name="Rectangle 51"/>
          <p:cNvSpPr>
            <a:spLocks noChangeArrowheads="1"/>
          </p:cNvSpPr>
          <p:nvPr/>
        </p:nvSpPr>
        <p:spPr bwMode="auto">
          <a:xfrm>
            <a:off x="219075" y="5526088"/>
            <a:ext cx="8924925" cy="116998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b="0" baseline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*The Binary </a:t>
            </a:r>
            <a:r>
              <a:rPr lang="en-US" b="0" baseline="0">
                <a:solidFill>
                  <a:srgbClr val="6600FF"/>
                </a:solidFill>
                <a:latin typeface="Arial" pitchFamily="34" charset="0"/>
                <a:cs typeface="Arial" pitchFamily="34" charset="0"/>
              </a:rPr>
              <a:t>digit</a:t>
            </a:r>
            <a:r>
              <a:rPr lang="en-US" b="0" baseline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is called a </a:t>
            </a:r>
            <a:r>
              <a:rPr lang="en-US" b="0" baseline="0">
                <a:solidFill>
                  <a:schemeClr val="hlink"/>
                </a:solidFill>
                <a:latin typeface="Arial" pitchFamily="34" charset="0"/>
                <a:cs typeface="Arial" pitchFamily="34" charset="0"/>
              </a:rPr>
              <a:t>bit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2400" b="0" baseline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 Bits take the values 0,1 only (OFF/ON) </a:t>
            </a:r>
            <a:r>
              <a:rPr lang="en-US" sz="2400" b="0" baseline="0">
                <a:solidFill>
                  <a:srgbClr val="FF0000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 can be manipulated 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2400" b="0" baseline="0">
                <a:solidFill>
                  <a:srgbClr val="FF0000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                                                        with Simple, Reliable Circuits</a:t>
            </a:r>
            <a:endParaRPr lang="en-US" sz="2400" b="0" baseline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36870" name="Group 62"/>
          <p:cNvGrpSpPr>
            <a:grpSpLocks/>
          </p:cNvGrpSpPr>
          <p:nvPr/>
        </p:nvGrpSpPr>
        <p:grpSpPr bwMode="auto">
          <a:xfrm>
            <a:off x="98425" y="1493838"/>
            <a:ext cx="8890000" cy="4090987"/>
            <a:chOff x="62" y="941"/>
            <a:chExt cx="5600" cy="2577"/>
          </a:xfrm>
        </p:grpSpPr>
        <p:sp>
          <p:nvSpPr>
            <p:cNvPr id="36871" name="Rectangle 4"/>
            <p:cNvSpPr>
              <a:spLocks noChangeArrowheads="1"/>
            </p:cNvSpPr>
            <p:nvPr/>
          </p:nvSpPr>
          <p:spPr bwMode="auto">
            <a:xfrm>
              <a:off x="982" y="970"/>
              <a:ext cx="56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>
                <a:buFont typeface="Wingdings" pitchFamily="2" charset="2"/>
                <a:buNone/>
              </a:pPr>
              <a:r>
                <a:rPr lang="en-US" baseline="0">
                  <a:solidFill>
                    <a:srgbClr val="000000"/>
                  </a:solidFill>
                </a:rPr>
                <a:t> </a:t>
              </a:r>
              <a:endParaRPr lang="en-US" sz="2400" baseline="0"/>
            </a:p>
          </p:txBody>
        </p:sp>
        <p:sp>
          <p:nvSpPr>
            <p:cNvPr id="36872" name="Rectangle 6"/>
            <p:cNvSpPr>
              <a:spLocks noChangeArrowheads="1"/>
            </p:cNvSpPr>
            <p:nvPr/>
          </p:nvSpPr>
          <p:spPr bwMode="auto">
            <a:xfrm>
              <a:off x="2370" y="970"/>
              <a:ext cx="56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>
                <a:buFont typeface="Wingdings" pitchFamily="2" charset="2"/>
                <a:buNone/>
              </a:pPr>
              <a:r>
                <a:rPr lang="en-US" baseline="0">
                  <a:solidFill>
                    <a:srgbClr val="000000"/>
                  </a:solidFill>
                </a:rPr>
                <a:t> </a:t>
              </a:r>
              <a:endParaRPr lang="en-US" sz="2400" baseline="0"/>
            </a:p>
          </p:txBody>
        </p:sp>
        <p:sp>
          <p:nvSpPr>
            <p:cNvPr id="36873" name="Rectangle 3"/>
            <p:cNvSpPr>
              <a:spLocks noChangeArrowheads="1"/>
            </p:cNvSpPr>
            <p:nvPr/>
          </p:nvSpPr>
          <p:spPr bwMode="auto">
            <a:xfrm>
              <a:off x="95" y="941"/>
              <a:ext cx="600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>
                <a:buFont typeface="Wingdings" pitchFamily="2" charset="2"/>
                <a:buNone/>
              </a:pPr>
              <a:r>
                <a:rPr lang="en-US" b="0" baseline="0">
                  <a:solidFill>
                    <a:srgbClr val="000066"/>
                  </a:solidFill>
                  <a:latin typeface="Arial" pitchFamily="34" charset="0"/>
                  <a:cs typeface="Arial" pitchFamily="34" charset="0"/>
                </a:rPr>
                <a:t>Name</a:t>
              </a:r>
              <a:endParaRPr lang="en-US" sz="2400" b="0" baseline="0">
                <a:solidFill>
                  <a:srgbClr val="000066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6874" name="Rectangle 5"/>
            <p:cNvSpPr>
              <a:spLocks noChangeArrowheads="1"/>
            </p:cNvSpPr>
            <p:nvPr/>
          </p:nvSpPr>
          <p:spPr bwMode="auto">
            <a:xfrm>
              <a:off x="1311" y="941"/>
              <a:ext cx="575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>
                <a:buFont typeface="Wingdings" pitchFamily="2" charset="2"/>
                <a:buNone/>
              </a:pPr>
              <a:r>
                <a:rPr lang="en-US" b="0" baseline="0">
                  <a:solidFill>
                    <a:srgbClr val="000066"/>
                  </a:solidFill>
                  <a:latin typeface="Arial" pitchFamily="34" charset="0"/>
                  <a:cs typeface="Arial" pitchFamily="34" charset="0"/>
                </a:rPr>
                <a:t>Radix</a:t>
              </a:r>
              <a:endParaRPr lang="en-US" sz="2400" b="0" baseline="0">
                <a:solidFill>
                  <a:srgbClr val="000066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6875" name="Rectangle 7"/>
            <p:cNvSpPr>
              <a:spLocks noChangeArrowheads="1"/>
            </p:cNvSpPr>
            <p:nvPr/>
          </p:nvSpPr>
          <p:spPr bwMode="auto">
            <a:xfrm>
              <a:off x="1922" y="941"/>
              <a:ext cx="2194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>
                <a:buFont typeface="Wingdings" pitchFamily="2" charset="2"/>
                <a:buNone/>
              </a:pPr>
              <a:r>
                <a:rPr lang="en-US" b="0" baseline="0">
                  <a:solidFill>
                    <a:srgbClr val="000066"/>
                  </a:solidFill>
                  <a:latin typeface="Arial" pitchFamily="34" charset="0"/>
                  <a:cs typeface="Arial" pitchFamily="34" charset="0"/>
                </a:rPr>
                <a:t>Digit takes values:</a:t>
              </a:r>
            </a:p>
          </p:txBody>
        </p:sp>
        <p:sp>
          <p:nvSpPr>
            <p:cNvPr id="36876" name="Rectangle 8"/>
            <p:cNvSpPr>
              <a:spLocks noChangeArrowheads="1"/>
            </p:cNvSpPr>
            <p:nvPr/>
          </p:nvSpPr>
          <p:spPr bwMode="auto">
            <a:xfrm>
              <a:off x="4243" y="970"/>
              <a:ext cx="56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>
                <a:buFont typeface="Wingdings" pitchFamily="2" charset="2"/>
                <a:buNone/>
              </a:pPr>
              <a:r>
                <a:rPr lang="en-US" baseline="0">
                  <a:solidFill>
                    <a:srgbClr val="000000"/>
                  </a:solidFill>
                </a:rPr>
                <a:t> </a:t>
              </a:r>
              <a:endParaRPr lang="en-US" sz="2400" baseline="0"/>
            </a:p>
          </p:txBody>
        </p:sp>
        <p:sp>
          <p:nvSpPr>
            <p:cNvPr id="36877" name="Rectangle 10"/>
            <p:cNvSpPr>
              <a:spLocks noChangeArrowheads="1"/>
            </p:cNvSpPr>
            <p:nvPr/>
          </p:nvSpPr>
          <p:spPr bwMode="auto">
            <a:xfrm>
              <a:off x="1086" y="1331"/>
              <a:ext cx="56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>
                <a:buFont typeface="Wingdings" pitchFamily="2" charset="2"/>
                <a:buNone/>
              </a:pPr>
              <a:r>
                <a:rPr lang="en-US" baseline="0">
                  <a:solidFill>
                    <a:srgbClr val="000000"/>
                  </a:solidFill>
                </a:rPr>
                <a:t> </a:t>
              </a:r>
              <a:endParaRPr lang="en-US" sz="2400" baseline="0"/>
            </a:p>
          </p:txBody>
        </p:sp>
        <p:sp>
          <p:nvSpPr>
            <p:cNvPr id="36878" name="Rectangle 12"/>
            <p:cNvSpPr>
              <a:spLocks noChangeArrowheads="1"/>
            </p:cNvSpPr>
            <p:nvPr/>
          </p:nvSpPr>
          <p:spPr bwMode="auto">
            <a:xfrm>
              <a:off x="2143" y="1331"/>
              <a:ext cx="56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>
                <a:buFont typeface="Wingdings" pitchFamily="2" charset="2"/>
                <a:buNone/>
              </a:pPr>
              <a:r>
                <a:rPr lang="en-US" baseline="0">
                  <a:solidFill>
                    <a:srgbClr val="000000"/>
                  </a:solidFill>
                </a:rPr>
                <a:t> </a:t>
              </a:r>
              <a:endParaRPr lang="en-US" sz="2400" baseline="0"/>
            </a:p>
          </p:txBody>
        </p:sp>
        <p:sp>
          <p:nvSpPr>
            <p:cNvPr id="36879" name="Rectangle 9"/>
            <p:cNvSpPr>
              <a:spLocks noChangeArrowheads="1"/>
            </p:cNvSpPr>
            <p:nvPr/>
          </p:nvSpPr>
          <p:spPr bwMode="auto">
            <a:xfrm>
              <a:off x="98" y="1791"/>
              <a:ext cx="1047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>
                <a:buFont typeface="Wingdings" pitchFamily="2" charset="2"/>
                <a:buNone/>
              </a:pPr>
              <a:r>
                <a:rPr lang="en-US" baseline="0">
                  <a:solidFill>
                    <a:srgbClr val="FF0000"/>
                  </a:solidFill>
                  <a:latin typeface="Arial" pitchFamily="34" charset="0"/>
                  <a:cs typeface="Arial" pitchFamily="34" charset="0"/>
                </a:rPr>
                <a:t>Binary (b)</a:t>
              </a:r>
              <a:endParaRPr lang="en-US" sz="2400" baseline="0">
                <a:solidFill>
                  <a:srgbClr val="FF0000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6880" name="Rectangle 11"/>
            <p:cNvSpPr>
              <a:spLocks noChangeArrowheads="1"/>
            </p:cNvSpPr>
            <p:nvPr/>
          </p:nvSpPr>
          <p:spPr bwMode="auto">
            <a:xfrm>
              <a:off x="1336" y="1791"/>
              <a:ext cx="125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>
                <a:buFont typeface="Wingdings" pitchFamily="2" charset="2"/>
                <a:buNone/>
              </a:pPr>
              <a:r>
                <a:rPr lang="en-US" baseline="0">
                  <a:solidFill>
                    <a:srgbClr val="FF0000"/>
                  </a:solidFill>
                  <a:latin typeface="Arial" pitchFamily="34" charset="0"/>
                  <a:cs typeface="Arial" pitchFamily="34" charset="0"/>
                </a:rPr>
                <a:t>2</a:t>
              </a:r>
              <a:endParaRPr lang="en-US" sz="2400" baseline="0">
                <a:solidFill>
                  <a:srgbClr val="FF0000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6881" name="Rectangle 13"/>
            <p:cNvSpPr>
              <a:spLocks noChangeArrowheads="1"/>
            </p:cNvSpPr>
            <p:nvPr/>
          </p:nvSpPr>
          <p:spPr bwMode="auto">
            <a:xfrm>
              <a:off x="2097" y="1791"/>
              <a:ext cx="399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>
                <a:buFont typeface="Wingdings" pitchFamily="2" charset="2"/>
                <a:buNone/>
              </a:pPr>
              <a:r>
                <a:rPr lang="en-US" baseline="0">
                  <a:solidFill>
                    <a:srgbClr val="FF0000"/>
                  </a:solidFill>
                  <a:latin typeface="Arial" pitchFamily="34" charset="0"/>
                  <a:cs typeface="Arial" pitchFamily="34" charset="0"/>
                </a:rPr>
                <a:t>0,1*</a:t>
              </a:r>
              <a:endParaRPr lang="en-US" sz="2400" baseline="0">
                <a:solidFill>
                  <a:srgbClr val="FF0000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6882" name="Rectangle 14"/>
            <p:cNvSpPr>
              <a:spLocks noChangeArrowheads="1"/>
            </p:cNvSpPr>
            <p:nvPr/>
          </p:nvSpPr>
          <p:spPr bwMode="auto">
            <a:xfrm>
              <a:off x="4105" y="1331"/>
              <a:ext cx="56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>
                <a:buFont typeface="Wingdings" pitchFamily="2" charset="2"/>
                <a:buNone/>
              </a:pPr>
              <a:r>
                <a:rPr lang="en-US" baseline="0">
                  <a:solidFill>
                    <a:srgbClr val="000000"/>
                  </a:solidFill>
                </a:rPr>
                <a:t> </a:t>
              </a:r>
              <a:endParaRPr lang="en-US" sz="2400" baseline="0"/>
            </a:p>
          </p:txBody>
        </p:sp>
        <p:sp>
          <p:nvSpPr>
            <p:cNvPr id="36883" name="Rectangle 16"/>
            <p:cNvSpPr>
              <a:spLocks noChangeArrowheads="1"/>
            </p:cNvSpPr>
            <p:nvPr/>
          </p:nvSpPr>
          <p:spPr bwMode="auto">
            <a:xfrm>
              <a:off x="950" y="1692"/>
              <a:ext cx="56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>
                <a:buFont typeface="Wingdings" pitchFamily="2" charset="2"/>
                <a:buNone/>
              </a:pPr>
              <a:r>
                <a:rPr lang="en-US" baseline="0">
                  <a:solidFill>
                    <a:srgbClr val="000000"/>
                  </a:solidFill>
                </a:rPr>
                <a:t> </a:t>
              </a:r>
              <a:endParaRPr lang="en-US" sz="2400" baseline="0"/>
            </a:p>
          </p:txBody>
        </p:sp>
        <p:sp>
          <p:nvSpPr>
            <p:cNvPr id="36884" name="Rectangle 18"/>
            <p:cNvSpPr>
              <a:spLocks noChangeArrowheads="1"/>
            </p:cNvSpPr>
            <p:nvPr/>
          </p:nvSpPr>
          <p:spPr bwMode="auto">
            <a:xfrm>
              <a:off x="2143" y="1692"/>
              <a:ext cx="56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>
                <a:buFont typeface="Wingdings" pitchFamily="2" charset="2"/>
                <a:buNone/>
              </a:pPr>
              <a:r>
                <a:rPr lang="en-US" baseline="0">
                  <a:solidFill>
                    <a:srgbClr val="000000"/>
                  </a:solidFill>
                </a:rPr>
                <a:t> </a:t>
              </a:r>
              <a:endParaRPr lang="en-US" sz="2400" baseline="0"/>
            </a:p>
          </p:txBody>
        </p:sp>
        <p:sp>
          <p:nvSpPr>
            <p:cNvPr id="36885" name="Rectangle 15"/>
            <p:cNvSpPr>
              <a:spLocks noChangeArrowheads="1"/>
            </p:cNvSpPr>
            <p:nvPr/>
          </p:nvSpPr>
          <p:spPr bwMode="auto">
            <a:xfrm>
              <a:off x="62" y="2152"/>
              <a:ext cx="623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>
                <a:buFont typeface="Wingdings" pitchFamily="2" charset="2"/>
                <a:buNone/>
              </a:pPr>
              <a:r>
                <a:rPr lang="en-US" baseline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Octal </a:t>
              </a:r>
              <a:endParaRPr lang="en-US" sz="2400" baseline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6886" name="Rectangle 17"/>
            <p:cNvSpPr>
              <a:spLocks noChangeArrowheads="1"/>
            </p:cNvSpPr>
            <p:nvPr/>
          </p:nvSpPr>
          <p:spPr bwMode="auto">
            <a:xfrm>
              <a:off x="1336" y="2152"/>
              <a:ext cx="125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>
                <a:buFont typeface="Wingdings" pitchFamily="2" charset="2"/>
                <a:buNone/>
              </a:pPr>
              <a:r>
                <a:rPr lang="en-US" baseline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8</a:t>
              </a:r>
              <a:endParaRPr lang="en-US" sz="2400" baseline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6887" name="Rectangle 19"/>
            <p:cNvSpPr>
              <a:spLocks noChangeArrowheads="1"/>
            </p:cNvSpPr>
            <p:nvPr/>
          </p:nvSpPr>
          <p:spPr bwMode="auto">
            <a:xfrm>
              <a:off x="2097" y="2152"/>
              <a:ext cx="1434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>
                <a:buFont typeface="Wingdings" pitchFamily="2" charset="2"/>
                <a:buNone/>
              </a:pPr>
              <a:r>
                <a:rPr lang="en-US" baseline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0,1,2,3,4,5,6,7</a:t>
              </a:r>
              <a:endParaRPr lang="en-US" sz="2400" baseline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6888" name="Rectangle 20"/>
            <p:cNvSpPr>
              <a:spLocks noChangeArrowheads="1"/>
            </p:cNvSpPr>
            <p:nvPr/>
          </p:nvSpPr>
          <p:spPr bwMode="auto">
            <a:xfrm>
              <a:off x="4604" y="1692"/>
              <a:ext cx="56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>
                <a:buFont typeface="Wingdings" pitchFamily="2" charset="2"/>
                <a:buNone/>
              </a:pPr>
              <a:r>
                <a:rPr lang="en-US" baseline="0">
                  <a:solidFill>
                    <a:srgbClr val="000000"/>
                  </a:solidFill>
                </a:rPr>
                <a:t> </a:t>
              </a:r>
              <a:endParaRPr lang="en-US" sz="2400" baseline="0"/>
            </a:p>
          </p:txBody>
        </p:sp>
        <p:sp>
          <p:nvSpPr>
            <p:cNvPr id="36889" name="Rectangle 22"/>
            <p:cNvSpPr>
              <a:spLocks noChangeArrowheads="1"/>
            </p:cNvSpPr>
            <p:nvPr/>
          </p:nvSpPr>
          <p:spPr bwMode="auto">
            <a:xfrm>
              <a:off x="1205" y="2052"/>
              <a:ext cx="56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>
                <a:buFont typeface="Wingdings" pitchFamily="2" charset="2"/>
                <a:buNone/>
              </a:pPr>
              <a:r>
                <a:rPr lang="en-US" baseline="0">
                  <a:solidFill>
                    <a:srgbClr val="000000"/>
                  </a:solidFill>
                </a:rPr>
                <a:t> </a:t>
              </a:r>
              <a:endParaRPr lang="en-US" sz="2400" baseline="0"/>
            </a:p>
          </p:txBody>
        </p:sp>
        <p:sp>
          <p:nvSpPr>
            <p:cNvPr id="36890" name="Rectangle 24"/>
            <p:cNvSpPr>
              <a:spLocks noChangeArrowheads="1"/>
            </p:cNvSpPr>
            <p:nvPr/>
          </p:nvSpPr>
          <p:spPr bwMode="auto">
            <a:xfrm>
              <a:off x="2198" y="2052"/>
              <a:ext cx="56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>
                <a:buFont typeface="Wingdings" pitchFamily="2" charset="2"/>
                <a:buNone/>
              </a:pPr>
              <a:r>
                <a:rPr lang="en-US" baseline="0">
                  <a:solidFill>
                    <a:srgbClr val="000000"/>
                  </a:solidFill>
                </a:rPr>
                <a:t> </a:t>
              </a:r>
              <a:endParaRPr lang="en-US" sz="2400" baseline="0"/>
            </a:p>
          </p:txBody>
        </p:sp>
        <p:sp>
          <p:nvSpPr>
            <p:cNvPr id="36891" name="Rectangle 23"/>
            <p:cNvSpPr>
              <a:spLocks noChangeArrowheads="1"/>
            </p:cNvSpPr>
            <p:nvPr/>
          </p:nvSpPr>
          <p:spPr bwMode="auto">
            <a:xfrm>
              <a:off x="1336" y="1395"/>
              <a:ext cx="249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>
                <a:buFont typeface="Wingdings" pitchFamily="2" charset="2"/>
                <a:buNone/>
              </a:pPr>
              <a:r>
                <a:rPr lang="en-US" baseline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10</a:t>
              </a:r>
              <a:endParaRPr lang="en-US" sz="2400" baseline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6892" name="Rectangle 25"/>
            <p:cNvSpPr>
              <a:spLocks noChangeArrowheads="1"/>
            </p:cNvSpPr>
            <p:nvPr/>
          </p:nvSpPr>
          <p:spPr bwMode="auto">
            <a:xfrm>
              <a:off x="2097" y="1395"/>
              <a:ext cx="1808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>
                <a:buFont typeface="Wingdings" pitchFamily="2" charset="2"/>
                <a:buNone/>
              </a:pPr>
              <a:r>
                <a:rPr lang="en-US" baseline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0,1,2,3,4,5,6,7,8,9</a:t>
              </a:r>
              <a:endParaRPr lang="en-US" sz="2400" baseline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6893" name="Rectangle 26"/>
            <p:cNvSpPr>
              <a:spLocks noChangeArrowheads="1"/>
            </p:cNvSpPr>
            <p:nvPr/>
          </p:nvSpPr>
          <p:spPr bwMode="auto">
            <a:xfrm>
              <a:off x="4770" y="2052"/>
              <a:ext cx="56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>
                <a:buFont typeface="Wingdings" pitchFamily="2" charset="2"/>
                <a:buNone/>
              </a:pPr>
              <a:r>
                <a:rPr lang="en-US" baseline="0">
                  <a:solidFill>
                    <a:srgbClr val="000000"/>
                  </a:solidFill>
                </a:rPr>
                <a:t> </a:t>
              </a:r>
              <a:endParaRPr lang="en-US" sz="2400" baseline="0"/>
            </a:p>
          </p:txBody>
        </p:sp>
        <p:sp>
          <p:nvSpPr>
            <p:cNvPr id="36894" name="Rectangle 28"/>
            <p:cNvSpPr>
              <a:spLocks noChangeArrowheads="1"/>
            </p:cNvSpPr>
            <p:nvPr/>
          </p:nvSpPr>
          <p:spPr bwMode="auto">
            <a:xfrm>
              <a:off x="1663" y="2413"/>
              <a:ext cx="56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>
                <a:buFont typeface="Wingdings" pitchFamily="2" charset="2"/>
                <a:buNone/>
              </a:pPr>
              <a:r>
                <a:rPr lang="en-US" baseline="0">
                  <a:solidFill>
                    <a:srgbClr val="000000"/>
                  </a:solidFill>
                </a:rPr>
                <a:t> </a:t>
              </a:r>
              <a:endParaRPr lang="en-US" sz="2400" baseline="0"/>
            </a:p>
          </p:txBody>
        </p:sp>
        <p:sp>
          <p:nvSpPr>
            <p:cNvPr id="36895" name="Rectangle 30"/>
            <p:cNvSpPr>
              <a:spLocks noChangeArrowheads="1"/>
            </p:cNvSpPr>
            <p:nvPr/>
          </p:nvSpPr>
          <p:spPr bwMode="auto">
            <a:xfrm>
              <a:off x="2198" y="2413"/>
              <a:ext cx="56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>
                <a:buFont typeface="Wingdings" pitchFamily="2" charset="2"/>
                <a:buNone/>
              </a:pPr>
              <a:r>
                <a:rPr lang="en-US" baseline="0">
                  <a:solidFill>
                    <a:srgbClr val="000000"/>
                  </a:solidFill>
                </a:rPr>
                <a:t> </a:t>
              </a:r>
              <a:endParaRPr lang="en-US" sz="2400" baseline="0"/>
            </a:p>
          </p:txBody>
        </p:sp>
        <p:sp>
          <p:nvSpPr>
            <p:cNvPr id="36896" name="Rectangle 32"/>
            <p:cNvSpPr>
              <a:spLocks noChangeArrowheads="1"/>
            </p:cNvSpPr>
            <p:nvPr/>
          </p:nvSpPr>
          <p:spPr bwMode="auto">
            <a:xfrm>
              <a:off x="5408" y="2413"/>
              <a:ext cx="56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>
                <a:buFont typeface="Wingdings" pitchFamily="2" charset="2"/>
                <a:buNone/>
              </a:pPr>
              <a:r>
                <a:rPr lang="en-US" baseline="0">
                  <a:solidFill>
                    <a:srgbClr val="000000"/>
                  </a:solidFill>
                </a:rPr>
                <a:t> </a:t>
              </a:r>
              <a:endParaRPr lang="en-US" sz="2400" baseline="0"/>
            </a:p>
          </p:txBody>
        </p:sp>
        <p:sp>
          <p:nvSpPr>
            <p:cNvPr id="36897" name="Rectangle 33"/>
            <p:cNvSpPr>
              <a:spLocks noChangeArrowheads="1"/>
            </p:cNvSpPr>
            <p:nvPr/>
          </p:nvSpPr>
          <p:spPr bwMode="auto">
            <a:xfrm>
              <a:off x="401" y="2769"/>
              <a:ext cx="20" cy="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>
                <a:buFont typeface="Wingdings" pitchFamily="2" charset="2"/>
                <a:buNone/>
              </a:pPr>
              <a:r>
                <a:rPr lang="en-US" sz="1000" baseline="0">
                  <a:solidFill>
                    <a:srgbClr val="000000"/>
                  </a:solidFill>
                </a:rPr>
                <a:t> </a:t>
              </a:r>
              <a:endParaRPr lang="en-US" sz="2400" baseline="0"/>
            </a:p>
          </p:txBody>
        </p:sp>
        <p:sp>
          <p:nvSpPr>
            <p:cNvPr id="36898" name="Rectangle 27"/>
            <p:cNvSpPr>
              <a:spLocks noChangeArrowheads="1"/>
            </p:cNvSpPr>
            <p:nvPr/>
          </p:nvSpPr>
          <p:spPr bwMode="auto">
            <a:xfrm>
              <a:off x="94" y="2516"/>
              <a:ext cx="1234" cy="5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spcBef>
                  <a:spcPct val="0"/>
                </a:spcBef>
                <a:buFont typeface="Wingdings" pitchFamily="2" charset="2"/>
                <a:buNone/>
              </a:pPr>
              <a:r>
                <a:rPr lang="en-US" baseline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Hexa-</a:t>
              </a:r>
            </a:p>
            <a:p>
              <a:pPr>
                <a:spcBef>
                  <a:spcPct val="0"/>
                </a:spcBef>
                <a:buFont typeface="Wingdings" pitchFamily="2" charset="2"/>
                <a:buNone/>
              </a:pPr>
              <a:r>
                <a:rPr lang="en-US" baseline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Decimal (H)</a:t>
              </a:r>
              <a:endParaRPr lang="en-US" sz="2400" baseline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6899" name="Rectangle 29"/>
            <p:cNvSpPr>
              <a:spLocks noChangeArrowheads="1"/>
            </p:cNvSpPr>
            <p:nvPr/>
          </p:nvSpPr>
          <p:spPr bwMode="auto">
            <a:xfrm>
              <a:off x="1336" y="2516"/>
              <a:ext cx="250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>
                <a:buFont typeface="Wingdings" pitchFamily="2" charset="2"/>
                <a:buNone/>
              </a:pPr>
              <a:r>
                <a:rPr lang="en-US" baseline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16</a:t>
              </a:r>
              <a:endParaRPr lang="en-US" sz="2400" baseline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6900" name="Rectangle 31"/>
            <p:cNvSpPr>
              <a:spLocks noChangeArrowheads="1"/>
            </p:cNvSpPr>
            <p:nvPr/>
          </p:nvSpPr>
          <p:spPr bwMode="auto">
            <a:xfrm>
              <a:off x="2097" y="2516"/>
              <a:ext cx="3114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>
                <a:buFont typeface="Wingdings" pitchFamily="2" charset="2"/>
                <a:buNone/>
              </a:pPr>
              <a:r>
                <a:rPr lang="en-US" baseline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0,1,2,3,4,5,6,7,8,9,</a:t>
              </a:r>
              <a:r>
                <a:rPr lang="en-US" baseline="0">
                  <a:solidFill>
                    <a:srgbClr val="6600FF"/>
                  </a:solidFill>
                  <a:latin typeface="Arial" pitchFamily="34" charset="0"/>
                  <a:cs typeface="Arial" pitchFamily="34" charset="0"/>
                </a:rPr>
                <a:t>A,B,C,D,E,F</a:t>
              </a:r>
              <a:endParaRPr lang="en-US" sz="2400" baseline="0">
                <a:solidFill>
                  <a:srgbClr val="6600FF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6901" name="Rectangle 42"/>
            <p:cNvSpPr>
              <a:spLocks noChangeArrowheads="1"/>
            </p:cNvSpPr>
            <p:nvPr/>
          </p:nvSpPr>
          <p:spPr bwMode="auto">
            <a:xfrm>
              <a:off x="3461" y="2919"/>
              <a:ext cx="1810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>
                <a:buFont typeface="Wingdings" pitchFamily="2" charset="2"/>
                <a:buNone/>
              </a:pPr>
              <a:r>
                <a:rPr lang="en-US" baseline="0">
                  <a:solidFill>
                    <a:srgbClr val="6600FF"/>
                  </a:solidFill>
                  <a:latin typeface="Arial" pitchFamily="34" charset="0"/>
                  <a:cs typeface="Arial" pitchFamily="34" charset="0"/>
                </a:rPr>
                <a:t>10,11,12,13,14,15</a:t>
              </a:r>
              <a:endParaRPr lang="en-US" sz="2400" baseline="0">
                <a:solidFill>
                  <a:srgbClr val="6600FF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6902" name="Line 44"/>
            <p:cNvSpPr>
              <a:spLocks noChangeShapeType="1"/>
            </p:cNvSpPr>
            <p:nvPr/>
          </p:nvSpPr>
          <p:spPr bwMode="auto">
            <a:xfrm flipH="1">
              <a:off x="3645" y="2756"/>
              <a:ext cx="410" cy="182"/>
            </a:xfrm>
            <a:prstGeom prst="line">
              <a:avLst/>
            </a:prstGeom>
            <a:noFill/>
            <a:ln w="1588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6903" name="Line 45"/>
            <p:cNvSpPr>
              <a:spLocks noChangeShapeType="1"/>
            </p:cNvSpPr>
            <p:nvPr/>
          </p:nvSpPr>
          <p:spPr bwMode="auto">
            <a:xfrm flipH="1">
              <a:off x="3894" y="2757"/>
              <a:ext cx="410" cy="182"/>
            </a:xfrm>
            <a:prstGeom prst="line">
              <a:avLst/>
            </a:prstGeom>
            <a:noFill/>
            <a:ln w="1588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6904" name="Line 46"/>
            <p:cNvSpPr>
              <a:spLocks noChangeShapeType="1"/>
            </p:cNvSpPr>
            <p:nvPr/>
          </p:nvSpPr>
          <p:spPr bwMode="auto">
            <a:xfrm flipH="1">
              <a:off x="4218" y="2757"/>
              <a:ext cx="268" cy="182"/>
            </a:xfrm>
            <a:prstGeom prst="line">
              <a:avLst/>
            </a:prstGeom>
            <a:noFill/>
            <a:ln w="1588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6905" name="Line 47"/>
            <p:cNvSpPr>
              <a:spLocks noChangeShapeType="1"/>
            </p:cNvSpPr>
            <p:nvPr/>
          </p:nvSpPr>
          <p:spPr bwMode="auto">
            <a:xfrm flipH="1">
              <a:off x="4503" y="2772"/>
              <a:ext cx="185" cy="175"/>
            </a:xfrm>
            <a:prstGeom prst="line">
              <a:avLst/>
            </a:prstGeom>
            <a:noFill/>
            <a:ln w="1588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6906" name="Line 48"/>
            <p:cNvSpPr>
              <a:spLocks noChangeShapeType="1"/>
            </p:cNvSpPr>
            <p:nvPr/>
          </p:nvSpPr>
          <p:spPr bwMode="auto">
            <a:xfrm flipH="1">
              <a:off x="4859" y="2779"/>
              <a:ext cx="47" cy="160"/>
            </a:xfrm>
            <a:prstGeom prst="line">
              <a:avLst/>
            </a:prstGeom>
            <a:noFill/>
            <a:ln w="1588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6907" name="Line 49"/>
            <p:cNvSpPr>
              <a:spLocks noChangeShapeType="1"/>
            </p:cNvSpPr>
            <p:nvPr/>
          </p:nvSpPr>
          <p:spPr bwMode="auto">
            <a:xfrm>
              <a:off x="5144" y="2750"/>
              <a:ext cx="39" cy="189"/>
            </a:xfrm>
            <a:prstGeom prst="line">
              <a:avLst/>
            </a:prstGeom>
            <a:noFill/>
            <a:ln w="1588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6908" name="Rectangle 55"/>
            <p:cNvSpPr>
              <a:spLocks noChangeArrowheads="1"/>
            </p:cNvSpPr>
            <p:nvPr/>
          </p:nvSpPr>
          <p:spPr bwMode="auto">
            <a:xfrm>
              <a:off x="4679" y="942"/>
              <a:ext cx="873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>
                <a:buFont typeface="Wingdings" pitchFamily="2" charset="2"/>
                <a:buNone/>
              </a:pPr>
              <a:r>
                <a:rPr lang="en-US" b="0" baseline="0">
                  <a:solidFill>
                    <a:srgbClr val="000066"/>
                  </a:solidFill>
                  <a:latin typeface="Arial" pitchFamily="34" charset="0"/>
                  <a:cs typeface="Arial" pitchFamily="34" charset="0"/>
                </a:rPr>
                <a:t>Example</a:t>
              </a:r>
              <a:endParaRPr lang="en-US" sz="2400" b="0" baseline="0">
                <a:solidFill>
                  <a:srgbClr val="000066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6909" name="Rectangle 56"/>
            <p:cNvSpPr>
              <a:spLocks noChangeArrowheads="1"/>
            </p:cNvSpPr>
            <p:nvPr/>
          </p:nvSpPr>
          <p:spPr bwMode="auto">
            <a:xfrm>
              <a:off x="4548" y="1395"/>
              <a:ext cx="1099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>
                <a:buFont typeface="Wingdings" pitchFamily="2" charset="2"/>
                <a:buNone/>
              </a:pPr>
              <a:r>
                <a:rPr lang="en-US" baseline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2786.94</a:t>
              </a:r>
              <a:endParaRPr lang="en-US" sz="2400" baseline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6910" name="Rectangle 57"/>
            <p:cNvSpPr>
              <a:spLocks noChangeArrowheads="1"/>
            </p:cNvSpPr>
            <p:nvPr/>
          </p:nvSpPr>
          <p:spPr bwMode="auto">
            <a:xfrm>
              <a:off x="4563" y="1777"/>
              <a:ext cx="1099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>
                <a:buFont typeface="Wingdings" pitchFamily="2" charset="2"/>
                <a:buNone/>
              </a:pPr>
              <a:r>
                <a:rPr lang="en-US" baseline="0">
                  <a:solidFill>
                    <a:srgbClr val="FF0000"/>
                  </a:solidFill>
                  <a:latin typeface="Arial" pitchFamily="34" charset="0"/>
                  <a:cs typeface="Arial" pitchFamily="34" charset="0"/>
                </a:rPr>
                <a:t>1011.01</a:t>
              </a:r>
              <a:endParaRPr lang="en-US" sz="2400" baseline="0">
                <a:solidFill>
                  <a:srgbClr val="FF0000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6911" name="Rectangle 58"/>
            <p:cNvSpPr>
              <a:spLocks noChangeArrowheads="1"/>
            </p:cNvSpPr>
            <p:nvPr/>
          </p:nvSpPr>
          <p:spPr bwMode="auto">
            <a:xfrm>
              <a:off x="4542" y="2154"/>
              <a:ext cx="1099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>
                <a:buFont typeface="Wingdings" pitchFamily="2" charset="2"/>
                <a:buNone/>
              </a:pPr>
              <a:r>
                <a:rPr lang="en-US" baseline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2764.35</a:t>
              </a:r>
              <a:endParaRPr lang="en-US" sz="2400" baseline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6912" name="Rectangle 59"/>
            <p:cNvSpPr>
              <a:spLocks noChangeArrowheads="1"/>
            </p:cNvSpPr>
            <p:nvPr/>
          </p:nvSpPr>
          <p:spPr bwMode="auto">
            <a:xfrm>
              <a:off x="4484" y="3249"/>
              <a:ext cx="1099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>
                <a:buFont typeface="Wingdings" pitchFamily="2" charset="2"/>
                <a:buNone/>
              </a:pPr>
              <a:r>
                <a:rPr lang="en-US" baseline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57AC.F4D</a:t>
              </a:r>
              <a:endParaRPr lang="en-US" sz="2400" baseline="0">
                <a:latin typeface="Arial" pitchFamily="34" charset="0"/>
                <a:cs typeface="Arial" pitchFamily="34" charset="0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Chapter 1            </a:t>
            </a:r>
            <a:fld id="{000156FB-FC55-409D-9CDA-471757753DF6}" type="slidenum">
              <a:rPr lang="en-US" smtClean="0"/>
              <a:pPr/>
              <a:t>19</a:t>
            </a:fld>
            <a:endParaRPr lang="en-US" smtClean="0"/>
          </a:p>
        </p:txBody>
      </p:sp>
      <p:sp>
        <p:nvSpPr>
          <p:cNvPr id="37891" name="Rectangle 2"/>
          <p:cNvSpPr>
            <a:spLocks noGrp="1" noChangeArrowheads="1"/>
          </p:cNvSpPr>
          <p:nvPr>
            <p:ph type="title"/>
          </p:nvPr>
        </p:nvSpPr>
        <p:spPr>
          <a:xfrm>
            <a:off x="461963" y="255588"/>
            <a:ext cx="8502650" cy="627062"/>
          </a:xfrm>
          <a:noFill/>
        </p:spPr>
        <p:txBody>
          <a:bodyPr/>
          <a:lstStyle/>
          <a:p>
            <a:r>
              <a:rPr lang="en-US" sz="2800" smtClean="0"/>
              <a:t>Integers (0 – 16) Represented in Various Bases</a:t>
            </a:r>
          </a:p>
        </p:txBody>
      </p:sp>
      <p:pic>
        <p:nvPicPr>
          <p:cNvPr id="37892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08138" y="1235075"/>
            <a:ext cx="5907087" cy="562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93" name="Rectangle 4"/>
          <p:cNvSpPr>
            <a:spLocks noChangeArrowheads="1"/>
          </p:cNvSpPr>
          <p:nvPr/>
        </p:nvSpPr>
        <p:spPr bwMode="auto">
          <a:xfrm>
            <a:off x="3530600" y="1885950"/>
            <a:ext cx="938213" cy="568325"/>
          </a:xfrm>
          <a:prstGeom prst="rect">
            <a:avLst/>
          </a:prstGeom>
          <a:solidFill>
            <a:srgbClr val="FFCC99">
              <a:alpha val="43921"/>
            </a:srgbClr>
          </a:solidFill>
          <a:ln w="1651">
            <a:solidFill>
              <a:srgbClr val="FFFF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7894" name="Rectangle 5"/>
          <p:cNvSpPr>
            <a:spLocks noChangeArrowheads="1"/>
          </p:cNvSpPr>
          <p:nvPr/>
        </p:nvSpPr>
        <p:spPr bwMode="auto">
          <a:xfrm>
            <a:off x="4759325" y="1900238"/>
            <a:ext cx="938213" cy="2281237"/>
          </a:xfrm>
          <a:prstGeom prst="rect">
            <a:avLst/>
          </a:prstGeom>
          <a:solidFill>
            <a:srgbClr val="6600FF">
              <a:alpha val="23921"/>
            </a:srgbClr>
          </a:solidFill>
          <a:ln w="1651">
            <a:solidFill>
              <a:srgbClr val="FFFF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7895" name="Rectangle 6"/>
          <p:cNvSpPr>
            <a:spLocks noChangeArrowheads="1"/>
          </p:cNvSpPr>
          <p:nvPr/>
        </p:nvSpPr>
        <p:spPr bwMode="auto">
          <a:xfrm>
            <a:off x="6138863" y="1878013"/>
            <a:ext cx="938212" cy="4595812"/>
          </a:xfrm>
          <a:prstGeom prst="rect">
            <a:avLst/>
          </a:prstGeom>
          <a:solidFill>
            <a:srgbClr val="00FF00">
              <a:alpha val="27843"/>
            </a:srgbClr>
          </a:solidFill>
          <a:ln w="1651">
            <a:solidFill>
              <a:srgbClr val="FFFF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7896" name="Rectangle 7"/>
          <p:cNvSpPr>
            <a:spLocks noChangeArrowheads="1"/>
          </p:cNvSpPr>
          <p:nvPr/>
        </p:nvSpPr>
        <p:spPr bwMode="auto">
          <a:xfrm>
            <a:off x="2065338" y="1890713"/>
            <a:ext cx="938212" cy="2882900"/>
          </a:xfrm>
          <a:prstGeom prst="rect">
            <a:avLst/>
          </a:prstGeom>
          <a:solidFill>
            <a:srgbClr val="0066CC">
              <a:alpha val="21960"/>
            </a:srgbClr>
          </a:solidFill>
          <a:ln w="1651">
            <a:solidFill>
              <a:srgbClr val="FFFF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7897" name="Text Box 8"/>
          <p:cNvSpPr txBox="1">
            <a:spLocks noChangeArrowheads="1"/>
          </p:cNvSpPr>
          <p:nvPr/>
        </p:nvSpPr>
        <p:spPr bwMode="auto">
          <a:xfrm>
            <a:off x="0" y="4197350"/>
            <a:ext cx="1741488" cy="2114550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900" b="0" baseline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LS digit goes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900" b="0" baseline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through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900" b="0" baseline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all possible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900" b="0" baseline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Combinations, then the more significant digit, etc. </a:t>
            </a:r>
          </a:p>
        </p:txBody>
      </p:sp>
      <p:sp>
        <p:nvSpPr>
          <p:cNvPr id="37898" name="Line 9"/>
          <p:cNvSpPr>
            <a:spLocks noChangeShapeType="1"/>
          </p:cNvSpPr>
          <p:nvPr/>
        </p:nvSpPr>
        <p:spPr bwMode="auto">
          <a:xfrm flipV="1">
            <a:off x="1423988" y="4237038"/>
            <a:ext cx="820737" cy="450850"/>
          </a:xfrm>
          <a:prstGeom prst="line">
            <a:avLst/>
          </a:prstGeom>
          <a:noFill/>
          <a:ln w="1588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7899" name="Oval 11"/>
          <p:cNvSpPr>
            <a:spLocks noChangeArrowheads="1"/>
          </p:cNvSpPr>
          <p:nvPr/>
        </p:nvSpPr>
        <p:spPr bwMode="auto">
          <a:xfrm>
            <a:off x="3286125" y="1252538"/>
            <a:ext cx="4098925" cy="647700"/>
          </a:xfrm>
          <a:prstGeom prst="ellipse">
            <a:avLst/>
          </a:prstGeom>
          <a:solidFill>
            <a:srgbClr val="00CCFF">
              <a:alpha val="58823"/>
            </a:srgbClr>
          </a:solidFill>
          <a:ln w="1651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7900" name="Text Box 12"/>
          <p:cNvSpPr txBox="1">
            <a:spLocks noChangeArrowheads="1"/>
          </p:cNvSpPr>
          <p:nvPr/>
        </p:nvSpPr>
        <p:spPr bwMode="auto">
          <a:xfrm>
            <a:off x="7456488" y="4194175"/>
            <a:ext cx="1874837" cy="2289175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800" b="0" baseline="0">
                <a:solidFill>
                  <a:srgbClr val="6600FF"/>
                </a:solidFill>
                <a:latin typeface="Arial" pitchFamily="34" charset="0"/>
                <a:cs typeface="Arial" pitchFamily="34" charset="0"/>
              </a:rPr>
              <a:t>Octal &amp; Hexa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800" b="0" baseline="0">
                <a:solidFill>
                  <a:srgbClr val="6600FF"/>
                </a:solidFill>
                <a:latin typeface="Arial" pitchFamily="34" charset="0"/>
                <a:cs typeface="Arial" pitchFamily="34" charset="0"/>
              </a:rPr>
              <a:t>offer a more 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800" b="0" u="sng" baseline="0">
                <a:solidFill>
                  <a:srgbClr val="FF3399"/>
                </a:solidFill>
                <a:latin typeface="Arial" pitchFamily="34" charset="0"/>
                <a:cs typeface="Arial" pitchFamily="34" charset="0"/>
              </a:rPr>
              <a:t>concise</a:t>
            </a:r>
            <a:r>
              <a:rPr lang="en-US" sz="1800" b="0" baseline="0">
                <a:solidFill>
                  <a:srgbClr val="6600FF"/>
                </a:solidFill>
                <a:latin typeface="Arial" pitchFamily="34" charset="0"/>
                <a:cs typeface="Arial" pitchFamily="34" charset="0"/>
              </a:rPr>
              <a:t> way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800" b="0" baseline="0">
                <a:solidFill>
                  <a:srgbClr val="6600FF"/>
                </a:solidFill>
                <a:latin typeface="Arial" pitchFamily="34" charset="0"/>
                <a:cs typeface="Arial" pitchFamily="34" charset="0"/>
              </a:rPr>
              <a:t>of representing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800" b="0" baseline="0">
                <a:solidFill>
                  <a:srgbClr val="6600FF"/>
                </a:solidFill>
                <a:latin typeface="Arial" pitchFamily="34" charset="0"/>
                <a:cs typeface="Arial" pitchFamily="34" charset="0"/>
              </a:rPr>
              <a:t>long bit (binary) 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800" b="0" baseline="0">
                <a:solidFill>
                  <a:srgbClr val="6600FF"/>
                </a:solidFill>
                <a:latin typeface="Arial" pitchFamily="34" charset="0"/>
                <a:cs typeface="Arial" pitchFamily="34" charset="0"/>
              </a:rPr>
              <a:t>sequences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800" b="0" baseline="0">
                <a:solidFill>
                  <a:srgbClr val="6600FF"/>
                </a:solidFill>
                <a:latin typeface="Arial" pitchFamily="34" charset="0"/>
                <a:cs typeface="Arial" pitchFamily="34" charset="0"/>
              </a:rPr>
              <a:t>in computer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800" b="0" baseline="0">
                <a:solidFill>
                  <a:srgbClr val="6600FF"/>
                </a:solidFill>
                <a:latin typeface="Arial" pitchFamily="34" charset="0"/>
                <a:cs typeface="Arial" pitchFamily="34" charset="0"/>
              </a:rPr>
              <a:t>systems  </a:t>
            </a:r>
          </a:p>
        </p:txBody>
      </p:sp>
      <p:sp>
        <p:nvSpPr>
          <p:cNvPr id="37901" name="Text Box 13"/>
          <p:cNvSpPr txBox="1">
            <a:spLocks noChangeArrowheads="1"/>
          </p:cNvSpPr>
          <p:nvPr/>
        </p:nvSpPr>
        <p:spPr bwMode="auto">
          <a:xfrm>
            <a:off x="2697163" y="782638"/>
            <a:ext cx="4460875" cy="396875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2000" baseline="0">
                <a:latin typeface="Arial" pitchFamily="34" charset="0"/>
                <a:cs typeface="Arial" pitchFamily="34" charset="0"/>
              </a:rPr>
              <a:t>0-15 :        4              2            1  digits</a:t>
            </a:r>
          </a:p>
        </p:txBody>
      </p:sp>
      <p:sp>
        <p:nvSpPr>
          <p:cNvPr id="37902" name="Line 14"/>
          <p:cNvSpPr>
            <a:spLocks noChangeShapeType="1"/>
          </p:cNvSpPr>
          <p:nvPr/>
        </p:nvSpPr>
        <p:spPr bwMode="auto">
          <a:xfrm>
            <a:off x="7708900" y="1063625"/>
            <a:ext cx="833438" cy="0"/>
          </a:xfrm>
          <a:prstGeom prst="line">
            <a:avLst/>
          </a:prstGeom>
          <a:noFill/>
          <a:ln w="38100">
            <a:solidFill>
              <a:srgbClr val="6699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7903" name="Text Box 15"/>
          <p:cNvSpPr txBox="1">
            <a:spLocks noChangeArrowheads="1"/>
          </p:cNvSpPr>
          <p:nvPr/>
        </p:nvSpPr>
        <p:spPr bwMode="auto">
          <a:xfrm>
            <a:off x="7294563" y="711200"/>
            <a:ext cx="1849437" cy="396875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2000" baseline="0">
                <a:latin typeface="Arial" pitchFamily="34" charset="0"/>
                <a:cs typeface="Arial" pitchFamily="34" charset="0"/>
              </a:rPr>
              <a:t>More Concise</a:t>
            </a:r>
          </a:p>
        </p:txBody>
      </p:sp>
      <p:sp>
        <p:nvSpPr>
          <p:cNvPr id="37904" name="Text Box 17"/>
          <p:cNvSpPr txBox="1">
            <a:spLocks noChangeArrowheads="1"/>
          </p:cNvSpPr>
          <p:nvPr/>
        </p:nvSpPr>
        <p:spPr bwMode="auto">
          <a:xfrm>
            <a:off x="7443788" y="1458913"/>
            <a:ext cx="1874837" cy="1739900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800" b="0" baseline="0">
                <a:solidFill>
                  <a:srgbClr val="A50021"/>
                </a:solidFill>
                <a:latin typeface="Arial" pitchFamily="34" charset="0"/>
                <a:cs typeface="Arial" pitchFamily="34" charset="0"/>
              </a:rPr>
              <a:t>The larger the 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800" b="0" baseline="0">
                <a:solidFill>
                  <a:srgbClr val="A50021"/>
                </a:solidFill>
                <a:latin typeface="Arial" pitchFamily="34" charset="0"/>
                <a:cs typeface="Arial" pitchFamily="34" charset="0"/>
              </a:rPr>
              <a:t>Radix the</a:t>
            </a:r>
            <a:r>
              <a:rPr lang="en-US" sz="1800" baseline="0">
                <a:solidFill>
                  <a:srgbClr val="A50021"/>
                </a:solidFill>
                <a:latin typeface="Arial" pitchFamily="34" charset="0"/>
                <a:cs typeface="Arial" pitchFamily="34" charset="0"/>
              </a:rPr>
              <a:t> fewer</a:t>
            </a:r>
            <a:r>
              <a:rPr lang="en-US" sz="1800" b="0" baseline="0">
                <a:solidFill>
                  <a:srgbClr val="A50021"/>
                </a:solidFill>
                <a:latin typeface="Arial" pitchFamily="34" charset="0"/>
                <a:cs typeface="Arial" pitchFamily="34" charset="0"/>
              </a:rPr>
              <a:t> the digits needed to represent a given number 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Chapter 1            </a:t>
            </a:r>
            <a:fld id="{6EBAD0E4-AF67-4CB4-9F31-B0462AC04B57}" type="slidenum">
              <a:rPr lang="en-US" smtClean="0"/>
              <a:pPr/>
              <a:t>2</a:t>
            </a:fld>
            <a:endParaRPr lang="en-US" smtClean="0"/>
          </a:p>
        </p:txBody>
      </p:sp>
      <p:sp>
        <p:nvSpPr>
          <p:cNvPr id="21507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231775"/>
            <a:ext cx="7772400" cy="766763"/>
          </a:xfrm>
        </p:spPr>
        <p:txBody>
          <a:bodyPr/>
          <a:lstStyle/>
          <a:p>
            <a:pPr algn="ctr"/>
            <a:r>
              <a:rPr lang="en-US" sz="2800" smtClean="0">
                <a:solidFill>
                  <a:schemeClr val="accent2"/>
                </a:solidFill>
              </a:rPr>
              <a:t>Unit 1: </a:t>
            </a:r>
            <a:r>
              <a:rPr lang="en-US" sz="2800" b="0" smtClean="0">
                <a:solidFill>
                  <a:schemeClr val="accent2"/>
                </a:solidFill>
              </a:rPr>
              <a:t>Number Systems and Codes</a:t>
            </a:r>
            <a:br>
              <a:rPr lang="en-US" sz="2800" b="0" smtClean="0">
                <a:solidFill>
                  <a:schemeClr val="accent2"/>
                </a:solidFill>
              </a:rPr>
            </a:br>
            <a:r>
              <a:rPr lang="en-US" sz="2800" b="0" smtClean="0">
                <a:solidFill>
                  <a:schemeClr val="accent2"/>
                </a:solidFill>
              </a:rPr>
              <a:t>Contents</a:t>
            </a:r>
          </a:p>
        </p:txBody>
      </p:sp>
      <p:sp>
        <p:nvSpPr>
          <p:cNvPr id="2150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" y="1360488"/>
            <a:ext cx="8801100" cy="5119687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Introduction: Information representation &amp; processing and </a:t>
            </a:r>
            <a:r>
              <a:rPr lang="en-US" sz="24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1.1</a:t>
            </a:r>
            <a:endParaRPr lang="en-US" sz="2400" dirty="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sz="800" dirty="0" smtClean="0">
                <a:latin typeface="Arial" pitchFamily="34" charset="0"/>
                <a:cs typeface="Arial" pitchFamily="34" charset="0"/>
              </a:rPr>
              <a:t>					</a:t>
            </a:r>
            <a:endParaRPr lang="en-US" sz="80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>
              <a:lnSpc>
                <a:spcPct val="90000"/>
              </a:lnSpc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Number Systems: Binary, Octal and Hexadecimal      </a:t>
            </a:r>
            <a:r>
              <a:rPr lang="en-US" sz="24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1.2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endParaRPr lang="en-US" sz="80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>
              <a:lnSpc>
                <a:spcPct val="90000"/>
              </a:lnSpc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Number Base Conversion: Dec, Bin, Oct, and Hex     </a:t>
            </a:r>
            <a:r>
              <a:rPr lang="en-US" sz="24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1.3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endParaRPr lang="en-US" sz="80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>
              <a:lnSpc>
                <a:spcPct val="90000"/>
              </a:lnSpc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Digital Codes for Numbers and Symbols              </a:t>
            </a:r>
            <a:r>
              <a:rPr lang="en-US" sz="24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1.4, 1.5, 1.6</a:t>
            </a:r>
          </a:p>
          <a:p>
            <a:pPr lvl="1">
              <a:lnSpc>
                <a:spcPct val="90000"/>
              </a:lnSpc>
            </a:pPr>
            <a:r>
              <a:rPr lang="en-US" sz="2000" dirty="0" smtClean="0">
                <a:solidFill>
                  <a:srgbClr val="9933FF"/>
                </a:solidFill>
                <a:latin typeface="Arial" pitchFamily="34" charset="0"/>
                <a:cs typeface="Arial" pitchFamily="34" charset="0"/>
              </a:rPr>
              <a:t> Numbers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: Binary, BCD, Excess-3, Gray, Parity                </a:t>
            </a:r>
            <a:r>
              <a:rPr lang="en-US" sz="20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1.4, 1.5	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  </a:t>
            </a:r>
          </a:p>
          <a:p>
            <a:pPr lvl="1">
              <a:lnSpc>
                <a:spcPct val="90000"/>
              </a:lnSpc>
            </a:pPr>
            <a:r>
              <a:rPr lang="en-US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smtClean="0">
                <a:solidFill>
                  <a:srgbClr val="A50021"/>
                </a:solidFill>
                <a:latin typeface="Arial" pitchFamily="34" charset="0"/>
                <a:cs typeface="Arial" pitchFamily="34" charset="0"/>
              </a:rPr>
              <a:t>Alphanumeric (symbols): 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ASCII, Unicode                            </a:t>
            </a:r>
            <a:r>
              <a:rPr lang="en-US" sz="20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1.6</a:t>
            </a:r>
            <a:endParaRPr lang="en-US" sz="2000" dirty="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90000"/>
              </a:lnSpc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Arithmetic on Unsigned Numbers:                              </a:t>
            </a:r>
            <a:r>
              <a:rPr lang="en-US" sz="24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1.3</a:t>
            </a:r>
          </a:p>
          <a:p>
            <a:pPr lvl="1">
              <a:lnSpc>
                <a:spcPct val="90000"/>
              </a:lnSpc>
            </a:pPr>
            <a:r>
              <a:rPr lang="en-US" sz="2000" dirty="0" smtClean="0">
                <a:latin typeface="Arial" pitchFamily="34" charset="0"/>
                <a:cs typeface="Arial" pitchFamily="34" charset="0"/>
              </a:rPr>
              <a:t>Basic Operations in binary: Add, Subtract, Multiply           	   </a:t>
            </a:r>
            <a:r>
              <a:rPr lang="en-US" sz="20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1.3</a:t>
            </a:r>
          </a:p>
          <a:p>
            <a:pPr lvl="1">
              <a:lnSpc>
                <a:spcPct val="90000"/>
              </a:lnSpc>
            </a:pPr>
            <a:r>
              <a:rPr lang="en-US" sz="2000" dirty="0" smtClean="0">
                <a:latin typeface="Arial" pitchFamily="34" charset="0"/>
                <a:cs typeface="Arial" pitchFamily="34" charset="0"/>
              </a:rPr>
              <a:t>Arithmetic in Octal and Hexadecimal, BCD addition               </a:t>
            </a:r>
            <a:r>
              <a:rPr lang="en-US" sz="20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1.3</a:t>
            </a:r>
            <a:endParaRPr lang="en-US" sz="2000" dirty="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90000"/>
              </a:lnSpc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Binary Signed Number Representation and Arithmetic:</a:t>
            </a:r>
            <a:endParaRPr lang="en-US" sz="240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lvl="1">
              <a:lnSpc>
                <a:spcPct val="90000"/>
              </a:lnSpc>
            </a:pPr>
            <a:r>
              <a:rPr lang="en-US" sz="2000" dirty="0" smtClean="0">
                <a:latin typeface="Arial" pitchFamily="34" charset="0"/>
                <a:cs typeface="Arial" pitchFamily="34" charset="0"/>
              </a:rPr>
              <a:t>Subtraction, complement notation           	                               </a:t>
            </a:r>
            <a:r>
              <a:rPr lang="en-US" sz="20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4.3</a:t>
            </a:r>
            <a:endParaRPr lang="en-US" sz="200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lvl="1">
              <a:lnSpc>
                <a:spcPct val="90000"/>
              </a:lnSpc>
            </a:pPr>
            <a:r>
              <a:rPr lang="en-US" sz="2000" dirty="0" smtClean="0">
                <a:latin typeface="Arial" pitchFamily="34" charset="0"/>
                <a:cs typeface="Arial" pitchFamily="34" charset="0"/>
              </a:rPr>
              <a:t>Signed representation, Addition/Subtraction, Overflow            </a:t>
            </a:r>
            <a:r>
              <a:rPr lang="en-US" sz="20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4.4</a:t>
            </a:r>
            <a:endParaRPr lang="en-US" sz="200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lvl="1">
              <a:lnSpc>
                <a:spcPct val="90000"/>
              </a:lnSpc>
              <a:buFontTx/>
              <a:buNone/>
            </a:pPr>
            <a:endParaRPr lang="en-US" sz="200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Slide Number Placeholder 2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Chapter 1            </a:t>
            </a:r>
            <a:fld id="{55DC9D89-5B3E-45BF-BC8A-578F51D1FAAF}" type="slidenum">
              <a:rPr lang="en-US" smtClean="0"/>
              <a:pPr/>
              <a:t>20</a:t>
            </a:fld>
            <a:endParaRPr lang="en-US" smtClean="0"/>
          </a:p>
        </p:txBody>
      </p:sp>
      <p:sp>
        <p:nvSpPr>
          <p:cNvPr id="38915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47638"/>
            <a:ext cx="7772400" cy="919162"/>
          </a:xfrm>
        </p:spPr>
        <p:txBody>
          <a:bodyPr/>
          <a:lstStyle/>
          <a:p>
            <a:r>
              <a:rPr lang="en-US" sz="2800" smtClean="0"/>
              <a:t>Binary Numbers:</a:t>
            </a:r>
            <a:br>
              <a:rPr lang="en-US" sz="2800" smtClean="0"/>
            </a:br>
            <a:r>
              <a:rPr lang="en-US" sz="2800" smtClean="0"/>
              <a:t>Special Powers of 2</a:t>
            </a:r>
          </a:p>
        </p:txBody>
      </p:sp>
      <p:sp>
        <p:nvSpPr>
          <p:cNvPr id="38916" name="Rectangle 4"/>
          <p:cNvSpPr>
            <a:spLocks noChangeArrowheads="1"/>
          </p:cNvSpPr>
          <p:nvPr/>
        </p:nvSpPr>
        <p:spPr bwMode="auto">
          <a:xfrm>
            <a:off x="8243888" y="2141538"/>
            <a:ext cx="88900" cy="42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buFont typeface="Wingdings" pitchFamily="2" charset="2"/>
              <a:buNone/>
            </a:pPr>
            <a:r>
              <a:rPr lang="en-US" baseline="0">
                <a:solidFill>
                  <a:srgbClr val="000000"/>
                </a:solidFill>
              </a:rPr>
              <a:t> </a:t>
            </a:r>
            <a:endParaRPr lang="en-US" baseline="0"/>
          </a:p>
        </p:txBody>
      </p:sp>
      <p:sp>
        <p:nvSpPr>
          <p:cNvPr id="38917" name="Rectangle 6"/>
          <p:cNvSpPr>
            <a:spLocks noChangeArrowheads="1"/>
          </p:cNvSpPr>
          <p:nvPr/>
        </p:nvSpPr>
        <p:spPr bwMode="auto">
          <a:xfrm>
            <a:off x="8572500" y="3159125"/>
            <a:ext cx="88900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buFont typeface="Wingdings" pitchFamily="2" charset="2"/>
              <a:buNone/>
            </a:pPr>
            <a:r>
              <a:rPr lang="en-US" baseline="0">
                <a:solidFill>
                  <a:srgbClr val="000000"/>
                </a:solidFill>
              </a:rPr>
              <a:t> </a:t>
            </a:r>
            <a:endParaRPr lang="en-US" baseline="0"/>
          </a:p>
        </p:txBody>
      </p:sp>
      <p:sp>
        <p:nvSpPr>
          <p:cNvPr id="38918" name="Rectangle 8"/>
          <p:cNvSpPr>
            <a:spLocks noChangeArrowheads="1"/>
          </p:cNvSpPr>
          <p:nvPr/>
        </p:nvSpPr>
        <p:spPr bwMode="auto">
          <a:xfrm>
            <a:off x="8343900" y="4176713"/>
            <a:ext cx="88900" cy="42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buFont typeface="Wingdings" pitchFamily="2" charset="2"/>
              <a:buNone/>
            </a:pPr>
            <a:r>
              <a:rPr lang="en-US" baseline="0">
                <a:solidFill>
                  <a:srgbClr val="000000"/>
                </a:solidFill>
              </a:rPr>
              <a:t> </a:t>
            </a:r>
            <a:endParaRPr lang="en-US" baseline="0"/>
          </a:p>
        </p:txBody>
      </p:sp>
      <p:grpSp>
        <p:nvGrpSpPr>
          <p:cNvPr id="38919" name="Group 10"/>
          <p:cNvGrpSpPr>
            <a:grpSpLocks/>
          </p:cNvGrpSpPr>
          <p:nvPr/>
        </p:nvGrpSpPr>
        <p:grpSpPr bwMode="auto">
          <a:xfrm>
            <a:off x="444500" y="1458913"/>
            <a:ext cx="8129588" cy="3328987"/>
            <a:chOff x="280" y="919"/>
            <a:chExt cx="5121" cy="2097"/>
          </a:xfrm>
        </p:grpSpPr>
        <p:sp>
          <p:nvSpPr>
            <p:cNvPr id="38920" name="Rectangle 3"/>
            <p:cNvSpPr>
              <a:spLocks noChangeArrowheads="1"/>
            </p:cNvSpPr>
            <p:nvPr/>
          </p:nvSpPr>
          <p:spPr bwMode="auto">
            <a:xfrm>
              <a:off x="332" y="919"/>
              <a:ext cx="3886" cy="3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>
                <a:buClr>
                  <a:schemeClr val="hlink"/>
                </a:buClr>
              </a:pPr>
              <a:r>
                <a:rPr lang="en-US" baseline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3200" baseline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2</a:t>
              </a:r>
              <a:r>
                <a:rPr lang="en-US" sz="4000">
                  <a:solidFill>
                    <a:srgbClr val="6600FF"/>
                  </a:solidFill>
                  <a:latin typeface="Arial" pitchFamily="34" charset="0"/>
                  <a:cs typeface="Arial" pitchFamily="34" charset="0"/>
                </a:rPr>
                <a:t>10</a:t>
              </a:r>
              <a:r>
                <a:rPr lang="en-US" sz="400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3200" baseline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 (1024) is </a:t>
              </a:r>
              <a:r>
                <a:rPr lang="en-US" sz="3200" baseline="0">
                  <a:solidFill>
                    <a:srgbClr val="6600FF"/>
                  </a:solidFill>
                  <a:latin typeface="Arial" pitchFamily="34" charset="0"/>
                  <a:cs typeface="Arial" pitchFamily="34" charset="0"/>
                </a:rPr>
                <a:t>Kilo</a:t>
              </a:r>
              <a:r>
                <a:rPr lang="en-US" sz="3200" baseline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, denoted "</a:t>
              </a:r>
              <a:r>
                <a:rPr lang="en-US" sz="3200" baseline="0">
                  <a:solidFill>
                    <a:srgbClr val="6600FF"/>
                  </a:solidFill>
                  <a:latin typeface="Arial" pitchFamily="34" charset="0"/>
                  <a:cs typeface="Arial" pitchFamily="34" charset="0"/>
                </a:rPr>
                <a:t>K</a:t>
              </a:r>
              <a:r>
                <a:rPr lang="en-US" sz="3200" baseline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"</a:t>
              </a:r>
              <a:endParaRPr lang="en-US" sz="3200" baseline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8921" name="Rectangle 5"/>
            <p:cNvSpPr>
              <a:spLocks noChangeArrowheads="1"/>
            </p:cNvSpPr>
            <p:nvPr/>
          </p:nvSpPr>
          <p:spPr bwMode="auto">
            <a:xfrm>
              <a:off x="280" y="1467"/>
              <a:ext cx="4706" cy="3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>
                <a:buClr>
                  <a:schemeClr val="hlink"/>
                </a:buClr>
              </a:pPr>
              <a:r>
                <a:rPr lang="en-US" sz="3200" baseline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 2</a:t>
              </a:r>
              <a:r>
                <a:rPr lang="en-US" sz="4000">
                  <a:solidFill>
                    <a:srgbClr val="FF0000"/>
                  </a:solidFill>
                  <a:latin typeface="Arial" pitchFamily="34" charset="0"/>
                  <a:cs typeface="Arial" pitchFamily="34" charset="0"/>
                </a:rPr>
                <a:t>20</a:t>
              </a:r>
              <a:r>
                <a:rPr lang="en-US" sz="3200" baseline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 (1,048,576) is </a:t>
              </a:r>
              <a:r>
                <a:rPr lang="en-US" sz="3200" baseline="0">
                  <a:solidFill>
                    <a:srgbClr val="FF0000"/>
                  </a:solidFill>
                  <a:latin typeface="Arial" pitchFamily="34" charset="0"/>
                  <a:cs typeface="Arial" pitchFamily="34" charset="0"/>
                </a:rPr>
                <a:t>Mega</a:t>
              </a:r>
              <a:r>
                <a:rPr lang="en-US" sz="3200" baseline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, denoted "</a:t>
              </a:r>
              <a:r>
                <a:rPr lang="en-US" sz="3200" baseline="0">
                  <a:solidFill>
                    <a:srgbClr val="FF0000"/>
                  </a:solidFill>
                  <a:latin typeface="Arial" pitchFamily="34" charset="0"/>
                  <a:cs typeface="Arial" pitchFamily="34" charset="0"/>
                </a:rPr>
                <a:t>M</a:t>
              </a:r>
              <a:r>
                <a:rPr lang="en-US" sz="3200" baseline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"</a:t>
              </a:r>
              <a:endParaRPr lang="en-US" sz="3200" baseline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8922" name="Rectangle 7"/>
            <p:cNvSpPr>
              <a:spLocks noChangeArrowheads="1"/>
            </p:cNvSpPr>
            <p:nvPr/>
          </p:nvSpPr>
          <p:spPr bwMode="auto">
            <a:xfrm>
              <a:off x="340" y="2085"/>
              <a:ext cx="5061" cy="3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>
                <a:buClr>
                  <a:schemeClr val="hlink"/>
                </a:buClr>
              </a:pPr>
              <a:r>
                <a:rPr lang="en-US" baseline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3200" baseline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2</a:t>
              </a:r>
              <a:r>
                <a:rPr lang="en-US" sz="4000">
                  <a:solidFill>
                    <a:srgbClr val="336600"/>
                  </a:solidFill>
                  <a:latin typeface="Arial" pitchFamily="34" charset="0"/>
                  <a:cs typeface="Arial" pitchFamily="34" charset="0"/>
                </a:rPr>
                <a:t>30</a:t>
              </a:r>
              <a:r>
                <a:rPr lang="en-US" sz="3200" baseline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 (1,073, 741,824) is </a:t>
              </a:r>
              <a:r>
                <a:rPr lang="en-US" sz="3200" baseline="0">
                  <a:solidFill>
                    <a:srgbClr val="336600"/>
                  </a:solidFill>
                  <a:latin typeface="Arial" pitchFamily="34" charset="0"/>
                  <a:cs typeface="Arial" pitchFamily="34" charset="0"/>
                </a:rPr>
                <a:t>Giga</a:t>
              </a:r>
              <a:r>
                <a:rPr lang="en-US" sz="3200" baseline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, denoted "</a:t>
              </a:r>
              <a:r>
                <a:rPr lang="en-US" sz="3200" baseline="0">
                  <a:solidFill>
                    <a:srgbClr val="336600"/>
                  </a:solidFill>
                  <a:latin typeface="Arial" pitchFamily="34" charset="0"/>
                  <a:cs typeface="Arial" pitchFamily="34" charset="0"/>
                </a:rPr>
                <a:t>G</a:t>
              </a:r>
              <a:r>
                <a:rPr lang="en-US" sz="3200" baseline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"</a:t>
              </a:r>
              <a:endParaRPr lang="en-US" sz="3200" baseline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8923" name="Rectangle 9"/>
            <p:cNvSpPr>
              <a:spLocks noChangeArrowheads="1"/>
            </p:cNvSpPr>
            <p:nvPr/>
          </p:nvSpPr>
          <p:spPr bwMode="auto">
            <a:xfrm>
              <a:off x="331" y="2706"/>
              <a:ext cx="4939" cy="3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>
                <a:buClr>
                  <a:schemeClr val="hlink"/>
                </a:buClr>
              </a:pPr>
              <a:r>
                <a:rPr lang="en-US" baseline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3200" baseline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2</a:t>
              </a:r>
              <a:r>
                <a:rPr lang="en-US" sz="4000">
                  <a:solidFill>
                    <a:srgbClr val="000066"/>
                  </a:solidFill>
                  <a:latin typeface="Arial" pitchFamily="34" charset="0"/>
                  <a:cs typeface="Arial" pitchFamily="34" charset="0"/>
                </a:rPr>
                <a:t>40</a:t>
              </a:r>
              <a:r>
                <a:rPr lang="en-US" sz="3200" baseline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 (1,099,511,628) is </a:t>
              </a:r>
              <a:r>
                <a:rPr lang="en-US" sz="3200" baseline="0">
                  <a:solidFill>
                    <a:srgbClr val="000066"/>
                  </a:solidFill>
                  <a:latin typeface="Arial" pitchFamily="34" charset="0"/>
                  <a:cs typeface="Arial" pitchFamily="34" charset="0"/>
                </a:rPr>
                <a:t>Tera</a:t>
              </a:r>
              <a:r>
                <a:rPr lang="en-US" sz="3200" baseline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, denoted “</a:t>
              </a:r>
              <a:r>
                <a:rPr lang="en-US" sz="3200" baseline="0">
                  <a:solidFill>
                    <a:srgbClr val="000066"/>
                  </a:solidFill>
                  <a:latin typeface="Arial" pitchFamily="34" charset="0"/>
                  <a:cs typeface="Arial" pitchFamily="34" charset="0"/>
                </a:rPr>
                <a:t>T</a:t>
              </a:r>
              <a:r>
                <a:rPr lang="en-US" sz="3200" baseline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"</a:t>
              </a:r>
              <a:endParaRPr lang="en-US" sz="3200" baseline="0">
                <a:latin typeface="Arial" pitchFamily="34" charset="0"/>
                <a:cs typeface="Arial" pitchFamily="34" charset="0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Chapter 1            </a:t>
            </a:r>
            <a:fld id="{CDD95290-FFAF-4875-89E4-54A7E5E21B00}" type="slidenum">
              <a:rPr lang="en-US" smtClean="0"/>
              <a:pPr/>
              <a:t>21</a:t>
            </a:fld>
            <a:endParaRPr lang="en-US" smtClean="0"/>
          </a:p>
        </p:txBody>
      </p:sp>
      <p:sp>
        <p:nvSpPr>
          <p:cNvPr id="39939" name="Rectangle 1271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Powers of 2</a:t>
            </a:r>
          </a:p>
        </p:txBody>
      </p:sp>
      <p:sp>
        <p:nvSpPr>
          <p:cNvPr id="39940" name="Rectangle 33"/>
          <p:cNvSpPr>
            <a:spLocks noChangeArrowheads="1"/>
          </p:cNvSpPr>
          <p:nvPr/>
        </p:nvSpPr>
        <p:spPr bwMode="auto">
          <a:xfrm>
            <a:off x="301625" y="2005013"/>
            <a:ext cx="1254125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buFont typeface="Wingdings" pitchFamily="2" charset="2"/>
              <a:buNone/>
            </a:pPr>
            <a:r>
              <a:rPr lang="en-US" sz="2400" baseline="0">
                <a:solidFill>
                  <a:srgbClr val="000000"/>
                </a:solidFill>
              </a:rPr>
              <a:t>Exponent</a:t>
            </a:r>
            <a:endParaRPr lang="en-US" sz="2400" baseline="0"/>
          </a:p>
        </p:txBody>
      </p:sp>
      <p:sp>
        <p:nvSpPr>
          <p:cNvPr id="39941" name="Rectangle 35"/>
          <p:cNvSpPr>
            <a:spLocks noChangeArrowheads="1"/>
          </p:cNvSpPr>
          <p:nvPr/>
        </p:nvSpPr>
        <p:spPr bwMode="auto">
          <a:xfrm>
            <a:off x="1758950" y="2005013"/>
            <a:ext cx="7620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buFont typeface="Wingdings" pitchFamily="2" charset="2"/>
              <a:buNone/>
            </a:pPr>
            <a:r>
              <a:rPr lang="en-US" sz="2400" baseline="0">
                <a:solidFill>
                  <a:srgbClr val="000000"/>
                </a:solidFill>
              </a:rPr>
              <a:t>Value</a:t>
            </a:r>
            <a:endParaRPr lang="en-US" sz="2400" baseline="0"/>
          </a:p>
        </p:txBody>
      </p:sp>
      <p:sp>
        <p:nvSpPr>
          <p:cNvPr id="39942" name="Rectangle 36"/>
          <p:cNvSpPr>
            <a:spLocks noChangeArrowheads="1"/>
          </p:cNvSpPr>
          <p:nvPr/>
        </p:nvSpPr>
        <p:spPr bwMode="auto">
          <a:xfrm>
            <a:off x="2471738" y="2005013"/>
            <a:ext cx="762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buFont typeface="Wingdings" pitchFamily="2" charset="2"/>
              <a:buNone/>
            </a:pPr>
            <a:r>
              <a:rPr lang="en-US" sz="2400" baseline="0">
                <a:solidFill>
                  <a:srgbClr val="000000"/>
                </a:solidFill>
              </a:rPr>
              <a:t> </a:t>
            </a:r>
            <a:endParaRPr lang="en-US" sz="2400" baseline="0"/>
          </a:p>
        </p:txBody>
      </p:sp>
      <p:sp>
        <p:nvSpPr>
          <p:cNvPr id="39943" name="Rectangle 37"/>
          <p:cNvSpPr>
            <a:spLocks noChangeArrowheads="1"/>
          </p:cNvSpPr>
          <p:nvPr/>
        </p:nvSpPr>
        <p:spPr bwMode="auto">
          <a:xfrm>
            <a:off x="2852738" y="2005013"/>
            <a:ext cx="762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buFont typeface="Wingdings" pitchFamily="2" charset="2"/>
              <a:buNone/>
            </a:pPr>
            <a:r>
              <a:rPr lang="en-US" sz="2400" baseline="0">
                <a:solidFill>
                  <a:srgbClr val="000000"/>
                </a:solidFill>
              </a:rPr>
              <a:t> </a:t>
            </a:r>
            <a:endParaRPr lang="en-US" sz="2400" baseline="0"/>
          </a:p>
        </p:txBody>
      </p:sp>
      <p:sp>
        <p:nvSpPr>
          <p:cNvPr id="39944" name="Rectangle 38"/>
          <p:cNvSpPr>
            <a:spLocks noChangeArrowheads="1"/>
          </p:cNvSpPr>
          <p:nvPr/>
        </p:nvSpPr>
        <p:spPr bwMode="auto">
          <a:xfrm>
            <a:off x="3462338" y="2005013"/>
            <a:ext cx="1254125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buFont typeface="Wingdings" pitchFamily="2" charset="2"/>
              <a:buNone/>
            </a:pPr>
            <a:r>
              <a:rPr lang="en-US" sz="2400" baseline="0">
                <a:solidFill>
                  <a:srgbClr val="000000"/>
                </a:solidFill>
              </a:rPr>
              <a:t>Exponent</a:t>
            </a:r>
            <a:endParaRPr lang="en-US" sz="2400" baseline="0"/>
          </a:p>
        </p:txBody>
      </p:sp>
      <p:sp>
        <p:nvSpPr>
          <p:cNvPr id="39945" name="Rectangle 40"/>
          <p:cNvSpPr>
            <a:spLocks noChangeArrowheads="1"/>
          </p:cNvSpPr>
          <p:nvPr/>
        </p:nvSpPr>
        <p:spPr bwMode="auto">
          <a:xfrm>
            <a:off x="5099050" y="2005013"/>
            <a:ext cx="7620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buFont typeface="Wingdings" pitchFamily="2" charset="2"/>
              <a:buNone/>
            </a:pPr>
            <a:r>
              <a:rPr lang="en-US" sz="2400" baseline="0">
                <a:solidFill>
                  <a:srgbClr val="000000"/>
                </a:solidFill>
              </a:rPr>
              <a:t>Value</a:t>
            </a:r>
            <a:endParaRPr lang="en-US" sz="2400" baseline="0"/>
          </a:p>
        </p:txBody>
      </p:sp>
      <p:sp>
        <p:nvSpPr>
          <p:cNvPr id="39946" name="Rectangle 41"/>
          <p:cNvSpPr>
            <a:spLocks noChangeArrowheads="1"/>
          </p:cNvSpPr>
          <p:nvPr/>
        </p:nvSpPr>
        <p:spPr bwMode="auto">
          <a:xfrm>
            <a:off x="5813425" y="2005013"/>
            <a:ext cx="762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buFont typeface="Wingdings" pitchFamily="2" charset="2"/>
              <a:buNone/>
            </a:pPr>
            <a:r>
              <a:rPr lang="en-US" sz="2400" baseline="0">
                <a:solidFill>
                  <a:srgbClr val="000000"/>
                </a:solidFill>
              </a:rPr>
              <a:t> </a:t>
            </a:r>
            <a:endParaRPr lang="en-US" sz="2400" baseline="0"/>
          </a:p>
        </p:txBody>
      </p:sp>
      <p:sp>
        <p:nvSpPr>
          <p:cNvPr id="39947" name="Rectangle 82"/>
          <p:cNvSpPr>
            <a:spLocks noChangeArrowheads="1"/>
          </p:cNvSpPr>
          <p:nvPr/>
        </p:nvSpPr>
        <p:spPr bwMode="auto">
          <a:xfrm>
            <a:off x="900113" y="2416175"/>
            <a:ext cx="1524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buFont typeface="Wingdings" pitchFamily="2" charset="2"/>
              <a:buNone/>
            </a:pPr>
            <a:r>
              <a:rPr lang="en-US" sz="2400" baseline="0">
                <a:solidFill>
                  <a:srgbClr val="000000"/>
                </a:solidFill>
              </a:rPr>
              <a:t>0</a:t>
            </a:r>
            <a:endParaRPr lang="en-US" sz="2400" baseline="0"/>
          </a:p>
        </p:txBody>
      </p:sp>
      <p:sp>
        <p:nvSpPr>
          <p:cNvPr id="39948" name="Rectangle 83"/>
          <p:cNvSpPr>
            <a:spLocks noChangeArrowheads="1"/>
          </p:cNvSpPr>
          <p:nvPr/>
        </p:nvSpPr>
        <p:spPr bwMode="auto">
          <a:xfrm>
            <a:off x="1025525" y="2416175"/>
            <a:ext cx="762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buFont typeface="Wingdings" pitchFamily="2" charset="2"/>
              <a:buNone/>
            </a:pPr>
            <a:r>
              <a:rPr lang="en-US" sz="2400" baseline="0">
                <a:solidFill>
                  <a:srgbClr val="000000"/>
                </a:solidFill>
              </a:rPr>
              <a:t> </a:t>
            </a:r>
            <a:endParaRPr lang="en-US" sz="2400" baseline="0"/>
          </a:p>
        </p:txBody>
      </p:sp>
      <p:sp>
        <p:nvSpPr>
          <p:cNvPr id="39949" name="Rectangle 84"/>
          <p:cNvSpPr>
            <a:spLocks noChangeArrowheads="1"/>
          </p:cNvSpPr>
          <p:nvPr/>
        </p:nvSpPr>
        <p:spPr bwMode="auto">
          <a:xfrm>
            <a:off x="2387600" y="2416175"/>
            <a:ext cx="1524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buFont typeface="Wingdings" pitchFamily="2" charset="2"/>
              <a:buNone/>
            </a:pPr>
            <a:r>
              <a:rPr lang="en-US" sz="2400" baseline="0">
                <a:solidFill>
                  <a:srgbClr val="000000"/>
                </a:solidFill>
              </a:rPr>
              <a:t>1</a:t>
            </a:r>
            <a:endParaRPr lang="en-US" sz="2400" baseline="0"/>
          </a:p>
        </p:txBody>
      </p:sp>
      <p:sp>
        <p:nvSpPr>
          <p:cNvPr id="39950" name="Rectangle 85"/>
          <p:cNvSpPr>
            <a:spLocks noChangeArrowheads="1"/>
          </p:cNvSpPr>
          <p:nvPr/>
        </p:nvSpPr>
        <p:spPr bwMode="auto">
          <a:xfrm>
            <a:off x="2513013" y="2416175"/>
            <a:ext cx="762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buFont typeface="Wingdings" pitchFamily="2" charset="2"/>
              <a:buNone/>
            </a:pPr>
            <a:r>
              <a:rPr lang="en-US" sz="2400" baseline="0">
                <a:solidFill>
                  <a:srgbClr val="000000"/>
                </a:solidFill>
              </a:rPr>
              <a:t> </a:t>
            </a:r>
            <a:endParaRPr lang="en-US" sz="2400" baseline="0"/>
          </a:p>
        </p:txBody>
      </p:sp>
      <p:sp>
        <p:nvSpPr>
          <p:cNvPr id="39951" name="Rectangle 87"/>
          <p:cNvSpPr>
            <a:spLocks noChangeArrowheads="1"/>
          </p:cNvSpPr>
          <p:nvPr/>
        </p:nvSpPr>
        <p:spPr bwMode="auto">
          <a:xfrm>
            <a:off x="3987800" y="2416175"/>
            <a:ext cx="3048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buFont typeface="Wingdings" pitchFamily="2" charset="2"/>
              <a:buNone/>
            </a:pPr>
            <a:r>
              <a:rPr lang="en-US" sz="2400" baseline="0">
                <a:solidFill>
                  <a:srgbClr val="000000"/>
                </a:solidFill>
              </a:rPr>
              <a:t>11</a:t>
            </a:r>
            <a:endParaRPr lang="en-US" sz="2400" baseline="0"/>
          </a:p>
        </p:txBody>
      </p:sp>
      <p:sp>
        <p:nvSpPr>
          <p:cNvPr id="39952" name="Rectangle 88"/>
          <p:cNvSpPr>
            <a:spLocks noChangeArrowheads="1"/>
          </p:cNvSpPr>
          <p:nvPr/>
        </p:nvSpPr>
        <p:spPr bwMode="auto">
          <a:xfrm>
            <a:off x="4246563" y="2416175"/>
            <a:ext cx="762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buFont typeface="Wingdings" pitchFamily="2" charset="2"/>
              <a:buNone/>
            </a:pPr>
            <a:r>
              <a:rPr lang="en-US" sz="2400" baseline="0">
                <a:solidFill>
                  <a:srgbClr val="000000"/>
                </a:solidFill>
              </a:rPr>
              <a:t> </a:t>
            </a:r>
            <a:endParaRPr lang="en-US" sz="2400" baseline="0"/>
          </a:p>
        </p:txBody>
      </p:sp>
      <p:sp>
        <p:nvSpPr>
          <p:cNvPr id="39953" name="Rectangle 89"/>
          <p:cNvSpPr>
            <a:spLocks noChangeArrowheads="1"/>
          </p:cNvSpPr>
          <p:nvPr/>
        </p:nvSpPr>
        <p:spPr bwMode="auto">
          <a:xfrm>
            <a:off x="5432425" y="2416175"/>
            <a:ext cx="6858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buFont typeface="Wingdings" pitchFamily="2" charset="2"/>
              <a:buNone/>
            </a:pPr>
            <a:r>
              <a:rPr lang="en-US" sz="2400" baseline="0">
                <a:solidFill>
                  <a:srgbClr val="000000"/>
                </a:solidFill>
              </a:rPr>
              <a:t>2,048</a:t>
            </a:r>
            <a:endParaRPr lang="en-US" sz="2400" baseline="0"/>
          </a:p>
        </p:txBody>
      </p:sp>
      <p:sp>
        <p:nvSpPr>
          <p:cNvPr id="39954" name="Rectangle 90"/>
          <p:cNvSpPr>
            <a:spLocks noChangeArrowheads="1"/>
          </p:cNvSpPr>
          <p:nvPr/>
        </p:nvSpPr>
        <p:spPr bwMode="auto">
          <a:xfrm>
            <a:off x="6027738" y="2416175"/>
            <a:ext cx="762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buFont typeface="Wingdings" pitchFamily="2" charset="2"/>
              <a:buNone/>
            </a:pPr>
            <a:r>
              <a:rPr lang="en-US" sz="2400" baseline="0">
                <a:solidFill>
                  <a:srgbClr val="000000"/>
                </a:solidFill>
              </a:rPr>
              <a:t> </a:t>
            </a:r>
            <a:endParaRPr lang="en-US" sz="2400" baseline="0"/>
          </a:p>
        </p:txBody>
      </p:sp>
      <p:sp>
        <p:nvSpPr>
          <p:cNvPr id="39955" name="Rectangle 127"/>
          <p:cNvSpPr>
            <a:spLocks noChangeArrowheads="1"/>
          </p:cNvSpPr>
          <p:nvPr/>
        </p:nvSpPr>
        <p:spPr bwMode="auto">
          <a:xfrm>
            <a:off x="900113" y="2770188"/>
            <a:ext cx="1524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buFont typeface="Wingdings" pitchFamily="2" charset="2"/>
              <a:buNone/>
            </a:pPr>
            <a:r>
              <a:rPr lang="en-US" sz="2400" baseline="0">
                <a:solidFill>
                  <a:srgbClr val="000000"/>
                </a:solidFill>
              </a:rPr>
              <a:t>1</a:t>
            </a:r>
            <a:endParaRPr lang="en-US" sz="2400" baseline="0"/>
          </a:p>
        </p:txBody>
      </p:sp>
      <p:sp>
        <p:nvSpPr>
          <p:cNvPr id="39956" name="Rectangle 128"/>
          <p:cNvSpPr>
            <a:spLocks noChangeArrowheads="1"/>
          </p:cNvSpPr>
          <p:nvPr/>
        </p:nvSpPr>
        <p:spPr bwMode="auto">
          <a:xfrm>
            <a:off x="1025525" y="2770188"/>
            <a:ext cx="762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buFont typeface="Wingdings" pitchFamily="2" charset="2"/>
              <a:buNone/>
            </a:pPr>
            <a:r>
              <a:rPr lang="en-US" sz="2400" baseline="0">
                <a:solidFill>
                  <a:srgbClr val="000000"/>
                </a:solidFill>
              </a:rPr>
              <a:t> </a:t>
            </a:r>
            <a:endParaRPr lang="en-US" sz="2400" baseline="0"/>
          </a:p>
        </p:txBody>
      </p:sp>
      <p:sp>
        <p:nvSpPr>
          <p:cNvPr id="39957" name="Rectangle 129"/>
          <p:cNvSpPr>
            <a:spLocks noChangeArrowheads="1"/>
          </p:cNvSpPr>
          <p:nvPr/>
        </p:nvSpPr>
        <p:spPr bwMode="auto">
          <a:xfrm>
            <a:off x="2387600" y="2770188"/>
            <a:ext cx="1524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buFont typeface="Wingdings" pitchFamily="2" charset="2"/>
              <a:buNone/>
            </a:pPr>
            <a:r>
              <a:rPr lang="en-US" sz="2400" baseline="0">
                <a:solidFill>
                  <a:srgbClr val="000000"/>
                </a:solidFill>
              </a:rPr>
              <a:t>2</a:t>
            </a:r>
            <a:endParaRPr lang="en-US" sz="2400" baseline="0"/>
          </a:p>
        </p:txBody>
      </p:sp>
      <p:sp>
        <p:nvSpPr>
          <p:cNvPr id="39958" name="Rectangle 130"/>
          <p:cNvSpPr>
            <a:spLocks noChangeArrowheads="1"/>
          </p:cNvSpPr>
          <p:nvPr/>
        </p:nvSpPr>
        <p:spPr bwMode="auto">
          <a:xfrm>
            <a:off x="2513013" y="2770188"/>
            <a:ext cx="762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buFont typeface="Wingdings" pitchFamily="2" charset="2"/>
              <a:buNone/>
            </a:pPr>
            <a:r>
              <a:rPr lang="en-US" sz="2400" baseline="0">
                <a:solidFill>
                  <a:srgbClr val="000000"/>
                </a:solidFill>
              </a:rPr>
              <a:t> </a:t>
            </a:r>
            <a:endParaRPr lang="en-US" sz="2400" baseline="0"/>
          </a:p>
        </p:txBody>
      </p:sp>
      <p:sp>
        <p:nvSpPr>
          <p:cNvPr id="39959" name="Rectangle 132"/>
          <p:cNvSpPr>
            <a:spLocks noChangeArrowheads="1"/>
          </p:cNvSpPr>
          <p:nvPr/>
        </p:nvSpPr>
        <p:spPr bwMode="auto">
          <a:xfrm>
            <a:off x="3987800" y="2770188"/>
            <a:ext cx="3048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buFont typeface="Wingdings" pitchFamily="2" charset="2"/>
              <a:buNone/>
            </a:pPr>
            <a:r>
              <a:rPr lang="en-US" sz="2400" baseline="0">
                <a:solidFill>
                  <a:srgbClr val="000000"/>
                </a:solidFill>
              </a:rPr>
              <a:t>12</a:t>
            </a:r>
            <a:endParaRPr lang="en-US" sz="2400" baseline="0"/>
          </a:p>
        </p:txBody>
      </p:sp>
      <p:sp>
        <p:nvSpPr>
          <p:cNvPr id="39960" name="Rectangle 133"/>
          <p:cNvSpPr>
            <a:spLocks noChangeArrowheads="1"/>
          </p:cNvSpPr>
          <p:nvPr/>
        </p:nvSpPr>
        <p:spPr bwMode="auto">
          <a:xfrm>
            <a:off x="4246563" y="2770188"/>
            <a:ext cx="762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buFont typeface="Wingdings" pitchFamily="2" charset="2"/>
              <a:buNone/>
            </a:pPr>
            <a:r>
              <a:rPr lang="en-US" sz="2400" baseline="0">
                <a:solidFill>
                  <a:srgbClr val="000000"/>
                </a:solidFill>
              </a:rPr>
              <a:t> </a:t>
            </a:r>
            <a:endParaRPr lang="en-US" sz="2400" baseline="0"/>
          </a:p>
        </p:txBody>
      </p:sp>
      <p:sp>
        <p:nvSpPr>
          <p:cNvPr id="39961" name="Rectangle 134"/>
          <p:cNvSpPr>
            <a:spLocks noChangeArrowheads="1"/>
          </p:cNvSpPr>
          <p:nvPr/>
        </p:nvSpPr>
        <p:spPr bwMode="auto">
          <a:xfrm>
            <a:off x="5432425" y="2770188"/>
            <a:ext cx="6858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buFont typeface="Wingdings" pitchFamily="2" charset="2"/>
              <a:buNone/>
            </a:pPr>
            <a:r>
              <a:rPr lang="en-US" sz="2400" baseline="0">
                <a:solidFill>
                  <a:srgbClr val="000000"/>
                </a:solidFill>
              </a:rPr>
              <a:t>4,096</a:t>
            </a:r>
            <a:endParaRPr lang="en-US" sz="2400" baseline="0"/>
          </a:p>
        </p:txBody>
      </p:sp>
      <p:sp>
        <p:nvSpPr>
          <p:cNvPr id="39962" name="Rectangle 135"/>
          <p:cNvSpPr>
            <a:spLocks noChangeArrowheads="1"/>
          </p:cNvSpPr>
          <p:nvPr/>
        </p:nvSpPr>
        <p:spPr bwMode="auto">
          <a:xfrm>
            <a:off x="6027738" y="2770188"/>
            <a:ext cx="762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buFont typeface="Wingdings" pitchFamily="2" charset="2"/>
              <a:buNone/>
            </a:pPr>
            <a:r>
              <a:rPr lang="en-US" sz="2400" baseline="0">
                <a:solidFill>
                  <a:srgbClr val="000000"/>
                </a:solidFill>
              </a:rPr>
              <a:t> </a:t>
            </a:r>
            <a:endParaRPr lang="en-US" sz="2400" baseline="0"/>
          </a:p>
        </p:txBody>
      </p:sp>
      <p:sp>
        <p:nvSpPr>
          <p:cNvPr id="39963" name="Rectangle 172"/>
          <p:cNvSpPr>
            <a:spLocks noChangeArrowheads="1"/>
          </p:cNvSpPr>
          <p:nvPr/>
        </p:nvSpPr>
        <p:spPr bwMode="auto">
          <a:xfrm>
            <a:off x="900113" y="3122613"/>
            <a:ext cx="1524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buFont typeface="Wingdings" pitchFamily="2" charset="2"/>
              <a:buNone/>
            </a:pPr>
            <a:r>
              <a:rPr lang="en-US" sz="2400" baseline="0">
                <a:solidFill>
                  <a:srgbClr val="000000"/>
                </a:solidFill>
              </a:rPr>
              <a:t>2</a:t>
            </a:r>
            <a:endParaRPr lang="en-US" sz="2400" baseline="0"/>
          </a:p>
        </p:txBody>
      </p:sp>
      <p:sp>
        <p:nvSpPr>
          <p:cNvPr id="39964" name="Rectangle 173"/>
          <p:cNvSpPr>
            <a:spLocks noChangeArrowheads="1"/>
          </p:cNvSpPr>
          <p:nvPr/>
        </p:nvSpPr>
        <p:spPr bwMode="auto">
          <a:xfrm>
            <a:off x="1025525" y="3122613"/>
            <a:ext cx="762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buFont typeface="Wingdings" pitchFamily="2" charset="2"/>
              <a:buNone/>
            </a:pPr>
            <a:r>
              <a:rPr lang="en-US" sz="2400" baseline="0">
                <a:solidFill>
                  <a:srgbClr val="000000"/>
                </a:solidFill>
              </a:rPr>
              <a:t> </a:t>
            </a:r>
            <a:endParaRPr lang="en-US" sz="2400" baseline="0"/>
          </a:p>
        </p:txBody>
      </p:sp>
      <p:sp>
        <p:nvSpPr>
          <p:cNvPr id="39965" name="Rectangle 174"/>
          <p:cNvSpPr>
            <a:spLocks noChangeArrowheads="1"/>
          </p:cNvSpPr>
          <p:nvPr/>
        </p:nvSpPr>
        <p:spPr bwMode="auto">
          <a:xfrm>
            <a:off x="2387600" y="3122613"/>
            <a:ext cx="1524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buFont typeface="Wingdings" pitchFamily="2" charset="2"/>
              <a:buNone/>
            </a:pPr>
            <a:r>
              <a:rPr lang="en-US" sz="2400" baseline="0">
                <a:solidFill>
                  <a:srgbClr val="000000"/>
                </a:solidFill>
              </a:rPr>
              <a:t>4</a:t>
            </a:r>
            <a:endParaRPr lang="en-US" sz="2400" baseline="0"/>
          </a:p>
        </p:txBody>
      </p:sp>
      <p:sp>
        <p:nvSpPr>
          <p:cNvPr id="39966" name="Rectangle 175"/>
          <p:cNvSpPr>
            <a:spLocks noChangeArrowheads="1"/>
          </p:cNvSpPr>
          <p:nvPr/>
        </p:nvSpPr>
        <p:spPr bwMode="auto">
          <a:xfrm>
            <a:off x="2513013" y="3122613"/>
            <a:ext cx="762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buFont typeface="Wingdings" pitchFamily="2" charset="2"/>
              <a:buNone/>
            </a:pPr>
            <a:r>
              <a:rPr lang="en-US" sz="2400" baseline="0">
                <a:solidFill>
                  <a:srgbClr val="000000"/>
                </a:solidFill>
              </a:rPr>
              <a:t> </a:t>
            </a:r>
            <a:endParaRPr lang="en-US" sz="2400" baseline="0"/>
          </a:p>
        </p:txBody>
      </p:sp>
      <p:sp>
        <p:nvSpPr>
          <p:cNvPr id="39967" name="Rectangle 177"/>
          <p:cNvSpPr>
            <a:spLocks noChangeArrowheads="1"/>
          </p:cNvSpPr>
          <p:nvPr/>
        </p:nvSpPr>
        <p:spPr bwMode="auto">
          <a:xfrm>
            <a:off x="3987800" y="3122613"/>
            <a:ext cx="3048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buFont typeface="Wingdings" pitchFamily="2" charset="2"/>
              <a:buNone/>
            </a:pPr>
            <a:r>
              <a:rPr lang="en-US" sz="2400" baseline="0">
                <a:solidFill>
                  <a:srgbClr val="000000"/>
                </a:solidFill>
              </a:rPr>
              <a:t>13</a:t>
            </a:r>
            <a:endParaRPr lang="en-US" sz="2400" baseline="0"/>
          </a:p>
        </p:txBody>
      </p:sp>
      <p:sp>
        <p:nvSpPr>
          <p:cNvPr id="39968" name="Rectangle 178"/>
          <p:cNvSpPr>
            <a:spLocks noChangeArrowheads="1"/>
          </p:cNvSpPr>
          <p:nvPr/>
        </p:nvSpPr>
        <p:spPr bwMode="auto">
          <a:xfrm>
            <a:off x="4246563" y="3122613"/>
            <a:ext cx="762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buFont typeface="Wingdings" pitchFamily="2" charset="2"/>
              <a:buNone/>
            </a:pPr>
            <a:r>
              <a:rPr lang="en-US" sz="2400" baseline="0">
                <a:solidFill>
                  <a:srgbClr val="000000"/>
                </a:solidFill>
              </a:rPr>
              <a:t> </a:t>
            </a:r>
            <a:endParaRPr lang="en-US" sz="2400" baseline="0"/>
          </a:p>
        </p:txBody>
      </p:sp>
      <p:sp>
        <p:nvSpPr>
          <p:cNvPr id="39969" name="Rectangle 179"/>
          <p:cNvSpPr>
            <a:spLocks noChangeArrowheads="1"/>
          </p:cNvSpPr>
          <p:nvPr/>
        </p:nvSpPr>
        <p:spPr bwMode="auto">
          <a:xfrm>
            <a:off x="5432425" y="3122613"/>
            <a:ext cx="6858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buFont typeface="Wingdings" pitchFamily="2" charset="2"/>
              <a:buNone/>
            </a:pPr>
            <a:r>
              <a:rPr lang="en-US" sz="2400" baseline="0">
                <a:solidFill>
                  <a:srgbClr val="000000"/>
                </a:solidFill>
              </a:rPr>
              <a:t>8,192</a:t>
            </a:r>
            <a:endParaRPr lang="en-US" sz="2400" baseline="0"/>
          </a:p>
        </p:txBody>
      </p:sp>
      <p:sp>
        <p:nvSpPr>
          <p:cNvPr id="39970" name="Rectangle 180"/>
          <p:cNvSpPr>
            <a:spLocks noChangeArrowheads="1"/>
          </p:cNvSpPr>
          <p:nvPr/>
        </p:nvSpPr>
        <p:spPr bwMode="auto">
          <a:xfrm>
            <a:off x="6027738" y="3122613"/>
            <a:ext cx="762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buFont typeface="Wingdings" pitchFamily="2" charset="2"/>
              <a:buNone/>
            </a:pPr>
            <a:r>
              <a:rPr lang="en-US" sz="2400" baseline="0">
                <a:solidFill>
                  <a:srgbClr val="000000"/>
                </a:solidFill>
              </a:rPr>
              <a:t> </a:t>
            </a:r>
            <a:endParaRPr lang="en-US" sz="2400" baseline="0"/>
          </a:p>
        </p:txBody>
      </p:sp>
      <p:sp>
        <p:nvSpPr>
          <p:cNvPr id="39971" name="Rectangle 217"/>
          <p:cNvSpPr>
            <a:spLocks noChangeArrowheads="1"/>
          </p:cNvSpPr>
          <p:nvPr/>
        </p:nvSpPr>
        <p:spPr bwMode="auto">
          <a:xfrm>
            <a:off x="900113" y="3476625"/>
            <a:ext cx="1524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buFont typeface="Wingdings" pitchFamily="2" charset="2"/>
              <a:buNone/>
            </a:pPr>
            <a:r>
              <a:rPr lang="en-US" sz="2400" baseline="0">
                <a:solidFill>
                  <a:srgbClr val="000000"/>
                </a:solidFill>
              </a:rPr>
              <a:t>3</a:t>
            </a:r>
            <a:endParaRPr lang="en-US" sz="2400" baseline="0"/>
          </a:p>
        </p:txBody>
      </p:sp>
      <p:sp>
        <p:nvSpPr>
          <p:cNvPr id="39972" name="Rectangle 218"/>
          <p:cNvSpPr>
            <a:spLocks noChangeArrowheads="1"/>
          </p:cNvSpPr>
          <p:nvPr/>
        </p:nvSpPr>
        <p:spPr bwMode="auto">
          <a:xfrm>
            <a:off x="1025525" y="3476625"/>
            <a:ext cx="762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buFont typeface="Wingdings" pitchFamily="2" charset="2"/>
              <a:buNone/>
            </a:pPr>
            <a:r>
              <a:rPr lang="en-US" sz="2400" baseline="0">
                <a:solidFill>
                  <a:srgbClr val="000000"/>
                </a:solidFill>
              </a:rPr>
              <a:t> </a:t>
            </a:r>
            <a:endParaRPr lang="en-US" sz="2400" baseline="0"/>
          </a:p>
        </p:txBody>
      </p:sp>
      <p:sp>
        <p:nvSpPr>
          <p:cNvPr id="39973" name="Rectangle 219"/>
          <p:cNvSpPr>
            <a:spLocks noChangeArrowheads="1"/>
          </p:cNvSpPr>
          <p:nvPr/>
        </p:nvSpPr>
        <p:spPr bwMode="auto">
          <a:xfrm>
            <a:off x="2387600" y="3476625"/>
            <a:ext cx="1524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buFont typeface="Wingdings" pitchFamily="2" charset="2"/>
              <a:buNone/>
            </a:pPr>
            <a:r>
              <a:rPr lang="en-US" sz="2400" baseline="0">
                <a:solidFill>
                  <a:srgbClr val="000000"/>
                </a:solidFill>
              </a:rPr>
              <a:t>8</a:t>
            </a:r>
            <a:endParaRPr lang="en-US" sz="2400" baseline="0"/>
          </a:p>
        </p:txBody>
      </p:sp>
      <p:sp>
        <p:nvSpPr>
          <p:cNvPr id="39974" name="Rectangle 220"/>
          <p:cNvSpPr>
            <a:spLocks noChangeArrowheads="1"/>
          </p:cNvSpPr>
          <p:nvPr/>
        </p:nvSpPr>
        <p:spPr bwMode="auto">
          <a:xfrm>
            <a:off x="2513013" y="3476625"/>
            <a:ext cx="762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buFont typeface="Wingdings" pitchFamily="2" charset="2"/>
              <a:buNone/>
            </a:pPr>
            <a:r>
              <a:rPr lang="en-US" sz="2400" baseline="0">
                <a:solidFill>
                  <a:srgbClr val="000000"/>
                </a:solidFill>
              </a:rPr>
              <a:t> </a:t>
            </a:r>
            <a:endParaRPr lang="en-US" sz="2400" baseline="0"/>
          </a:p>
        </p:txBody>
      </p:sp>
      <p:sp>
        <p:nvSpPr>
          <p:cNvPr id="39975" name="Rectangle 222"/>
          <p:cNvSpPr>
            <a:spLocks noChangeArrowheads="1"/>
          </p:cNvSpPr>
          <p:nvPr/>
        </p:nvSpPr>
        <p:spPr bwMode="auto">
          <a:xfrm>
            <a:off x="3987800" y="3476625"/>
            <a:ext cx="3048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buFont typeface="Wingdings" pitchFamily="2" charset="2"/>
              <a:buNone/>
            </a:pPr>
            <a:r>
              <a:rPr lang="en-US" sz="2400" baseline="0">
                <a:solidFill>
                  <a:srgbClr val="000000"/>
                </a:solidFill>
              </a:rPr>
              <a:t>14</a:t>
            </a:r>
            <a:endParaRPr lang="en-US" sz="2400" baseline="0"/>
          </a:p>
        </p:txBody>
      </p:sp>
      <p:sp>
        <p:nvSpPr>
          <p:cNvPr id="39976" name="Rectangle 223"/>
          <p:cNvSpPr>
            <a:spLocks noChangeArrowheads="1"/>
          </p:cNvSpPr>
          <p:nvPr/>
        </p:nvSpPr>
        <p:spPr bwMode="auto">
          <a:xfrm>
            <a:off x="4246563" y="3476625"/>
            <a:ext cx="762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buFont typeface="Wingdings" pitchFamily="2" charset="2"/>
              <a:buNone/>
            </a:pPr>
            <a:r>
              <a:rPr lang="en-US" sz="2400" baseline="0">
                <a:solidFill>
                  <a:srgbClr val="000000"/>
                </a:solidFill>
              </a:rPr>
              <a:t> </a:t>
            </a:r>
            <a:endParaRPr lang="en-US" sz="2400" baseline="0"/>
          </a:p>
        </p:txBody>
      </p:sp>
      <p:sp>
        <p:nvSpPr>
          <p:cNvPr id="39977" name="Rectangle 224"/>
          <p:cNvSpPr>
            <a:spLocks noChangeArrowheads="1"/>
          </p:cNvSpPr>
          <p:nvPr/>
        </p:nvSpPr>
        <p:spPr bwMode="auto">
          <a:xfrm>
            <a:off x="5297488" y="3476625"/>
            <a:ext cx="8382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buFont typeface="Wingdings" pitchFamily="2" charset="2"/>
              <a:buNone/>
            </a:pPr>
            <a:r>
              <a:rPr lang="en-US" sz="2400" baseline="0">
                <a:solidFill>
                  <a:srgbClr val="000000"/>
                </a:solidFill>
              </a:rPr>
              <a:t>16,384</a:t>
            </a:r>
            <a:endParaRPr lang="en-US" sz="2400" baseline="0"/>
          </a:p>
        </p:txBody>
      </p:sp>
      <p:sp>
        <p:nvSpPr>
          <p:cNvPr id="39978" name="Rectangle 225"/>
          <p:cNvSpPr>
            <a:spLocks noChangeArrowheads="1"/>
          </p:cNvSpPr>
          <p:nvPr/>
        </p:nvSpPr>
        <p:spPr bwMode="auto">
          <a:xfrm>
            <a:off x="6027738" y="3476625"/>
            <a:ext cx="762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buFont typeface="Wingdings" pitchFamily="2" charset="2"/>
              <a:buNone/>
            </a:pPr>
            <a:r>
              <a:rPr lang="en-US" sz="2400" baseline="0">
                <a:solidFill>
                  <a:srgbClr val="000000"/>
                </a:solidFill>
              </a:rPr>
              <a:t> </a:t>
            </a:r>
            <a:endParaRPr lang="en-US" sz="2400" baseline="0"/>
          </a:p>
        </p:txBody>
      </p:sp>
      <p:sp>
        <p:nvSpPr>
          <p:cNvPr id="39979" name="Rectangle 244"/>
          <p:cNvSpPr>
            <a:spLocks noChangeArrowheads="1"/>
          </p:cNvSpPr>
          <p:nvPr/>
        </p:nvSpPr>
        <p:spPr bwMode="auto">
          <a:xfrm>
            <a:off x="4400550" y="2811463"/>
            <a:ext cx="9525" cy="7937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9980" name="Rectangle 263"/>
          <p:cNvSpPr>
            <a:spLocks noChangeArrowheads="1"/>
          </p:cNvSpPr>
          <p:nvPr/>
        </p:nvSpPr>
        <p:spPr bwMode="auto">
          <a:xfrm>
            <a:off x="900113" y="3830638"/>
            <a:ext cx="1524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buFont typeface="Wingdings" pitchFamily="2" charset="2"/>
              <a:buNone/>
            </a:pPr>
            <a:r>
              <a:rPr lang="en-US" sz="2400" baseline="0">
                <a:solidFill>
                  <a:srgbClr val="000000"/>
                </a:solidFill>
              </a:rPr>
              <a:t>4</a:t>
            </a:r>
            <a:endParaRPr lang="en-US" sz="2400" baseline="0"/>
          </a:p>
        </p:txBody>
      </p:sp>
      <p:sp>
        <p:nvSpPr>
          <p:cNvPr id="39981" name="Rectangle 264"/>
          <p:cNvSpPr>
            <a:spLocks noChangeArrowheads="1"/>
          </p:cNvSpPr>
          <p:nvPr/>
        </p:nvSpPr>
        <p:spPr bwMode="auto">
          <a:xfrm>
            <a:off x="1025525" y="3830638"/>
            <a:ext cx="762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buFont typeface="Wingdings" pitchFamily="2" charset="2"/>
              <a:buNone/>
            </a:pPr>
            <a:r>
              <a:rPr lang="en-US" sz="2400" baseline="0">
                <a:solidFill>
                  <a:srgbClr val="000000"/>
                </a:solidFill>
              </a:rPr>
              <a:t> </a:t>
            </a:r>
            <a:endParaRPr lang="en-US" sz="2400" baseline="0"/>
          </a:p>
        </p:txBody>
      </p:sp>
      <p:sp>
        <p:nvSpPr>
          <p:cNvPr id="39982" name="Rectangle 265"/>
          <p:cNvSpPr>
            <a:spLocks noChangeArrowheads="1"/>
          </p:cNvSpPr>
          <p:nvPr/>
        </p:nvSpPr>
        <p:spPr bwMode="auto">
          <a:xfrm>
            <a:off x="2254250" y="3830638"/>
            <a:ext cx="3048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buFont typeface="Wingdings" pitchFamily="2" charset="2"/>
              <a:buNone/>
            </a:pPr>
            <a:r>
              <a:rPr lang="en-US" sz="2400" baseline="0">
                <a:solidFill>
                  <a:srgbClr val="000000"/>
                </a:solidFill>
              </a:rPr>
              <a:t>16</a:t>
            </a:r>
            <a:endParaRPr lang="en-US" sz="2400" baseline="0"/>
          </a:p>
        </p:txBody>
      </p:sp>
      <p:sp>
        <p:nvSpPr>
          <p:cNvPr id="39983" name="Rectangle 266"/>
          <p:cNvSpPr>
            <a:spLocks noChangeArrowheads="1"/>
          </p:cNvSpPr>
          <p:nvPr/>
        </p:nvSpPr>
        <p:spPr bwMode="auto">
          <a:xfrm>
            <a:off x="2513013" y="3830638"/>
            <a:ext cx="762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buFont typeface="Wingdings" pitchFamily="2" charset="2"/>
              <a:buNone/>
            </a:pPr>
            <a:r>
              <a:rPr lang="en-US" sz="2400" baseline="0">
                <a:solidFill>
                  <a:srgbClr val="000000"/>
                </a:solidFill>
              </a:rPr>
              <a:t> </a:t>
            </a:r>
            <a:endParaRPr lang="en-US" sz="2400" baseline="0"/>
          </a:p>
        </p:txBody>
      </p:sp>
      <p:sp>
        <p:nvSpPr>
          <p:cNvPr id="39984" name="Rectangle 268"/>
          <p:cNvSpPr>
            <a:spLocks noChangeArrowheads="1"/>
          </p:cNvSpPr>
          <p:nvPr/>
        </p:nvSpPr>
        <p:spPr bwMode="auto">
          <a:xfrm>
            <a:off x="3987800" y="3830638"/>
            <a:ext cx="3048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buFont typeface="Wingdings" pitchFamily="2" charset="2"/>
              <a:buNone/>
            </a:pPr>
            <a:r>
              <a:rPr lang="en-US" sz="2400" baseline="0">
                <a:solidFill>
                  <a:srgbClr val="000000"/>
                </a:solidFill>
              </a:rPr>
              <a:t>15</a:t>
            </a:r>
            <a:endParaRPr lang="en-US" sz="2400" baseline="0"/>
          </a:p>
        </p:txBody>
      </p:sp>
      <p:sp>
        <p:nvSpPr>
          <p:cNvPr id="39985" name="Rectangle 269"/>
          <p:cNvSpPr>
            <a:spLocks noChangeArrowheads="1"/>
          </p:cNvSpPr>
          <p:nvPr/>
        </p:nvSpPr>
        <p:spPr bwMode="auto">
          <a:xfrm>
            <a:off x="4246563" y="3830638"/>
            <a:ext cx="762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buFont typeface="Wingdings" pitchFamily="2" charset="2"/>
              <a:buNone/>
            </a:pPr>
            <a:r>
              <a:rPr lang="en-US" sz="2400" baseline="0">
                <a:solidFill>
                  <a:srgbClr val="000000"/>
                </a:solidFill>
              </a:rPr>
              <a:t> </a:t>
            </a:r>
            <a:endParaRPr lang="en-US" sz="2400" baseline="0"/>
          </a:p>
        </p:txBody>
      </p:sp>
      <p:sp>
        <p:nvSpPr>
          <p:cNvPr id="39986" name="Rectangle 270"/>
          <p:cNvSpPr>
            <a:spLocks noChangeArrowheads="1"/>
          </p:cNvSpPr>
          <p:nvPr/>
        </p:nvSpPr>
        <p:spPr bwMode="auto">
          <a:xfrm>
            <a:off x="5297488" y="3830638"/>
            <a:ext cx="8382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buFont typeface="Wingdings" pitchFamily="2" charset="2"/>
              <a:buNone/>
            </a:pPr>
            <a:r>
              <a:rPr lang="en-US" sz="2400" baseline="0">
                <a:solidFill>
                  <a:srgbClr val="000000"/>
                </a:solidFill>
              </a:rPr>
              <a:t>32,768</a:t>
            </a:r>
            <a:endParaRPr lang="en-US" sz="2400" baseline="0"/>
          </a:p>
        </p:txBody>
      </p:sp>
      <p:sp>
        <p:nvSpPr>
          <p:cNvPr id="39987" name="Rectangle 271"/>
          <p:cNvSpPr>
            <a:spLocks noChangeArrowheads="1"/>
          </p:cNvSpPr>
          <p:nvPr/>
        </p:nvSpPr>
        <p:spPr bwMode="auto">
          <a:xfrm>
            <a:off x="6027738" y="3830638"/>
            <a:ext cx="762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buFont typeface="Wingdings" pitchFamily="2" charset="2"/>
              <a:buNone/>
            </a:pPr>
            <a:r>
              <a:rPr lang="en-US" sz="2400" baseline="0">
                <a:solidFill>
                  <a:srgbClr val="000000"/>
                </a:solidFill>
              </a:rPr>
              <a:t> </a:t>
            </a:r>
            <a:endParaRPr lang="en-US" sz="2400" baseline="0"/>
          </a:p>
        </p:txBody>
      </p:sp>
      <p:sp>
        <p:nvSpPr>
          <p:cNvPr id="39988" name="Rectangle 308"/>
          <p:cNvSpPr>
            <a:spLocks noChangeArrowheads="1"/>
          </p:cNvSpPr>
          <p:nvPr/>
        </p:nvSpPr>
        <p:spPr bwMode="auto">
          <a:xfrm>
            <a:off x="900113" y="4183063"/>
            <a:ext cx="1524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buFont typeface="Wingdings" pitchFamily="2" charset="2"/>
              <a:buNone/>
            </a:pPr>
            <a:r>
              <a:rPr lang="en-US" sz="2400" baseline="0">
                <a:solidFill>
                  <a:srgbClr val="000000"/>
                </a:solidFill>
              </a:rPr>
              <a:t>5</a:t>
            </a:r>
            <a:endParaRPr lang="en-US" sz="2400" baseline="0"/>
          </a:p>
        </p:txBody>
      </p:sp>
      <p:sp>
        <p:nvSpPr>
          <p:cNvPr id="39989" name="Rectangle 309"/>
          <p:cNvSpPr>
            <a:spLocks noChangeArrowheads="1"/>
          </p:cNvSpPr>
          <p:nvPr/>
        </p:nvSpPr>
        <p:spPr bwMode="auto">
          <a:xfrm>
            <a:off x="1025525" y="4183063"/>
            <a:ext cx="762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buFont typeface="Wingdings" pitchFamily="2" charset="2"/>
              <a:buNone/>
            </a:pPr>
            <a:r>
              <a:rPr lang="en-US" sz="2400" baseline="0">
                <a:solidFill>
                  <a:srgbClr val="000000"/>
                </a:solidFill>
              </a:rPr>
              <a:t> </a:t>
            </a:r>
            <a:endParaRPr lang="en-US" sz="2400" baseline="0"/>
          </a:p>
        </p:txBody>
      </p:sp>
      <p:sp>
        <p:nvSpPr>
          <p:cNvPr id="39990" name="Rectangle 310"/>
          <p:cNvSpPr>
            <a:spLocks noChangeArrowheads="1"/>
          </p:cNvSpPr>
          <p:nvPr/>
        </p:nvSpPr>
        <p:spPr bwMode="auto">
          <a:xfrm>
            <a:off x="2254250" y="4183063"/>
            <a:ext cx="3048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buFont typeface="Wingdings" pitchFamily="2" charset="2"/>
              <a:buNone/>
            </a:pPr>
            <a:r>
              <a:rPr lang="en-US" sz="2400" baseline="0">
                <a:solidFill>
                  <a:srgbClr val="000000"/>
                </a:solidFill>
              </a:rPr>
              <a:t>32</a:t>
            </a:r>
            <a:endParaRPr lang="en-US" sz="2400" baseline="0"/>
          </a:p>
        </p:txBody>
      </p:sp>
      <p:sp>
        <p:nvSpPr>
          <p:cNvPr id="39991" name="Rectangle 313"/>
          <p:cNvSpPr>
            <a:spLocks noChangeArrowheads="1"/>
          </p:cNvSpPr>
          <p:nvPr/>
        </p:nvSpPr>
        <p:spPr bwMode="auto">
          <a:xfrm>
            <a:off x="3987800" y="4183063"/>
            <a:ext cx="3048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buFont typeface="Wingdings" pitchFamily="2" charset="2"/>
              <a:buNone/>
            </a:pPr>
            <a:r>
              <a:rPr lang="en-US" sz="2400" baseline="0">
                <a:solidFill>
                  <a:srgbClr val="000000"/>
                </a:solidFill>
              </a:rPr>
              <a:t>16</a:t>
            </a:r>
            <a:endParaRPr lang="en-US" sz="2400" baseline="0"/>
          </a:p>
        </p:txBody>
      </p:sp>
      <p:sp>
        <p:nvSpPr>
          <p:cNvPr id="39992" name="Rectangle 314"/>
          <p:cNvSpPr>
            <a:spLocks noChangeArrowheads="1"/>
          </p:cNvSpPr>
          <p:nvPr/>
        </p:nvSpPr>
        <p:spPr bwMode="auto">
          <a:xfrm>
            <a:off x="4246563" y="4183063"/>
            <a:ext cx="762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buFont typeface="Wingdings" pitchFamily="2" charset="2"/>
              <a:buNone/>
            </a:pPr>
            <a:r>
              <a:rPr lang="en-US" sz="2400" baseline="0">
                <a:solidFill>
                  <a:srgbClr val="000000"/>
                </a:solidFill>
              </a:rPr>
              <a:t> </a:t>
            </a:r>
            <a:endParaRPr lang="en-US" sz="2400" baseline="0"/>
          </a:p>
        </p:txBody>
      </p:sp>
      <p:sp>
        <p:nvSpPr>
          <p:cNvPr id="39993" name="Rectangle 315"/>
          <p:cNvSpPr>
            <a:spLocks noChangeArrowheads="1"/>
          </p:cNvSpPr>
          <p:nvPr/>
        </p:nvSpPr>
        <p:spPr bwMode="auto">
          <a:xfrm>
            <a:off x="5297488" y="4183063"/>
            <a:ext cx="8382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buFont typeface="Wingdings" pitchFamily="2" charset="2"/>
              <a:buNone/>
            </a:pPr>
            <a:r>
              <a:rPr lang="en-US" sz="2400" baseline="0">
                <a:solidFill>
                  <a:srgbClr val="000000"/>
                </a:solidFill>
              </a:rPr>
              <a:t>65,536</a:t>
            </a:r>
            <a:endParaRPr lang="en-US" sz="2400" baseline="0"/>
          </a:p>
        </p:txBody>
      </p:sp>
      <p:sp>
        <p:nvSpPr>
          <p:cNvPr id="39994" name="Rectangle 316"/>
          <p:cNvSpPr>
            <a:spLocks noChangeArrowheads="1"/>
          </p:cNvSpPr>
          <p:nvPr/>
        </p:nvSpPr>
        <p:spPr bwMode="auto">
          <a:xfrm>
            <a:off x="6027738" y="4183063"/>
            <a:ext cx="762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buFont typeface="Wingdings" pitchFamily="2" charset="2"/>
              <a:buNone/>
            </a:pPr>
            <a:r>
              <a:rPr lang="en-US" sz="2400" baseline="0">
                <a:solidFill>
                  <a:srgbClr val="000000"/>
                </a:solidFill>
              </a:rPr>
              <a:t> </a:t>
            </a:r>
            <a:endParaRPr lang="en-US" sz="2400" baseline="0"/>
          </a:p>
        </p:txBody>
      </p:sp>
      <p:sp>
        <p:nvSpPr>
          <p:cNvPr id="39995" name="Rectangle 353"/>
          <p:cNvSpPr>
            <a:spLocks noChangeArrowheads="1"/>
          </p:cNvSpPr>
          <p:nvPr/>
        </p:nvSpPr>
        <p:spPr bwMode="auto">
          <a:xfrm>
            <a:off x="900113" y="4537075"/>
            <a:ext cx="1524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buFont typeface="Wingdings" pitchFamily="2" charset="2"/>
              <a:buNone/>
            </a:pPr>
            <a:r>
              <a:rPr lang="en-US" sz="2400" baseline="0">
                <a:solidFill>
                  <a:srgbClr val="000000"/>
                </a:solidFill>
              </a:rPr>
              <a:t>6</a:t>
            </a:r>
            <a:endParaRPr lang="en-US" sz="2400" baseline="0"/>
          </a:p>
        </p:txBody>
      </p:sp>
      <p:sp>
        <p:nvSpPr>
          <p:cNvPr id="39996" name="Rectangle 354"/>
          <p:cNvSpPr>
            <a:spLocks noChangeArrowheads="1"/>
          </p:cNvSpPr>
          <p:nvPr/>
        </p:nvSpPr>
        <p:spPr bwMode="auto">
          <a:xfrm>
            <a:off x="1025525" y="4537075"/>
            <a:ext cx="762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buFont typeface="Wingdings" pitchFamily="2" charset="2"/>
              <a:buNone/>
            </a:pPr>
            <a:r>
              <a:rPr lang="en-US" sz="2400" baseline="0">
                <a:solidFill>
                  <a:srgbClr val="000000"/>
                </a:solidFill>
              </a:rPr>
              <a:t> </a:t>
            </a:r>
            <a:endParaRPr lang="en-US" sz="2400" baseline="0"/>
          </a:p>
        </p:txBody>
      </p:sp>
      <p:sp>
        <p:nvSpPr>
          <p:cNvPr id="39997" name="Rectangle 355"/>
          <p:cNvSpPr>
            <a:spLocks noChangeArrowheads="1"/>
          </p:cNvSpPr>
          <p:nvPr/>
        </p:nvSpPr>
        <p:spPr bwMode="auto">
          <a:xfrm>
            <a:off x="2254250" y="4537075"/>
            <a:ext cx="3048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buFont typeface="Wingdings" pitchFamily="2" charset="2"/>
              <a:buNone/>
            </a:pPr>
            <a:r>
              <a:rPr lang="en-US" sz="2400" baseline="0">
                <a:solidFill>
                  <a:srgbClr val="000000"/>
                </a:solidFill>
              </a:rPr>
              <a:t>64</a:t>
            </a:r>
            <a:endParaRPr lang="en-US" sz="2400" baseline="0"/>
          </a:p>
        </p:txBody>
      </p:sp>
      <p:sp>
        <p:nvSpPr>
          <p:cNvPr id="39998" name="Rectangle 356"/>
          <p:cNvSpPr>
            <a:spLocks noChangeArrowheads="1"/>
          </p:cNvSpPr>
          <p:nvPr/>
        </p:nvSpPr>
        <p:spPr bwMode="auto">
          <a:xfrm>
            <a:off x="2513013" y="4537075"/>
            <a:ext cx="762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buFont typeface="Wingdings" pitchFamily="2" charset="2"/>
              <a:buNone/>
            </a:pPr>
            <a:r>
              <a:rPr lang="en-US" sz="2400" baseline="0">
                <a:solidFill>
                  <a:srgbClr val="000000"/>
                </a:solidFill>
              </a:rPr>
              <a:t> </a:t>
            </a:r>
            <a:endParaRPr lang="en-US" sz="2400" baseline="0"/>
          </a:p>
        </p:txBody>
      </p:sp>
      <p:sp>
        <p:nvSpPr>
          <p:cNvPr id="39999" name="Rectangle 358"/>
          <p:cNvSpPr>
            <a:spLocks noChangeArrowheads="1"/>
          </p:cNvSpPr>
          <p:nvPr/>
        </p:nvSpPr>
        <p:spPr bwMode="auto">
          <a:xfrm>
            <a:off x="3987800" y="4537075"/>
            <a:ext cx="3048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buFont typeface="Wingdings" pitchFamily="2" charset="2"/>
              <a:buNone/>
            </a:pPr>
            <a:r>
              <a:rPr lang="en-US" sz="2400" baseline="0">
                <a:solidFill>
                  <a:srgbClr val="000000"/>
                </a:solidFill>
              </a:rPr>
              <a:t>17</a:t>
            </a:r>
            <a:endParaRPr lang="en-US" sz="2400" baseline="0"/>
          </a:p>
        </p:txBody>
      </p:sp>
      <p:sp>
        <p:nvSpPr>
          <p:cNvPr id="40000" name="Rectangle 359"/>
          <p:cNvSpPr>
            <a:spLocks noChangeArrowheads="1"/>
          </p:cNvSpPr>
          <p:nvPr/>
        </p:nvSpPr>
        <p:spPr bwMode="auto">
          <a:xfrm>
            <a:off x="4246563" y="4537075"/>
            <a:ext cx="762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buFont typeface="Wingdings" pitchFamily="2" charset="2"/>
              <a:buNone/>
            </a:pPr>
            <a:r>
              <a:rPr lang="en-US" sz="2400" baseline="0">
                <a:solidFill>
                  <a:srgbClr val="000000"/>
                </a:solidFill>
              </a:rPr>
              <a:t> </a:t>
            </a:r>
            <a:endParaRPr lang="en-US" sz="2400" baseline="0"/>
          </a:p>
        </p:txBody>
      </p:sp>
      <p:sp>
        <p:nvSpPr>
          <p:cNvPr id="40001" name="Rectangle 360"/>
          <p:cNvSpPr>
            <a:spLocks noChangeArrowheads="1"/>
          </p:cNvSpPr>
          <p:nvPr/>
        </p:nvSpPr>
        <p:spPr bwMode="auto">
          <a:xfrm>
            <a:off x="5164138" y="4537075"/>
            <a:ext cx="990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buFont typeface="Wingdings" pitchFamily="2" charset="2"/>
              <a:buNone/>
            </a:pPr>
            <a:r>
              <a:rPr lang="en-US" sz="2400" baseline="0">
                <a:solidFill>
                  <a:srgbClr val="000000"/>
                </a:solidFill>
              </a:rPr>
              <a:t>131,072</a:t>
            </a:r>
            <a:endParaRPr lang="en-US" sz="2400" baseline="0"/>
          </a:p>
        </p:txBody>
      </p:sp>
      <p:sp>
        <p:nvSpPr>
          <p:cNvPr id="40002" name="Rectangle 361"/>
          <p:cNvSpPr>
            <a:spLocks noChangeArrowheads="1"/>
          </p:cNvSpPr>
          <p:nvPr/>
        </p:nvSpPr>
        <p:spPr bwMode="auto">
          <a:xfrm>
            <a:off x="6027738" y="4537075"/>
            <a:ext cx="762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buFont typeface="Wingdings" pitchFamily="2" charset="2"/>
              <a:buNone/>
            </a:pPr>
            <a:r>
              <a:rPr lang="en-US" sz="2400" baseline="0">
                <a:solidFill>
                  <a:srgbClr val="000000"/>
                </a:solidFill>
              </a:rPr>
              <a:t> </a:t>
            </a:r>
            <a:endParaRPr lang="en-US" sz="2400" baseline="0"/>
          </a:p>
        </p:txBody>
      </p:sp>
      <p:sp>
        <p:nvSpPr>
          <p:cNvPr id="40003" name="Rectangle 379"/>
          <p:cNvSpPr>
            <a:spLocks noChangeArrowheads="1"/>
          </p:cNvSpPr>
          <p:nvPr/>
        </p:nvSpPr>
        <p:spPr bwMode="auto">
          <a:xfrm>
            <a:off x="4400550" y="3870325"/>
            <a:ext cx="9525" cy="9525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0004" name="Rectangle 398"/>
          <p:cNvSpPr>
            <a:spLocks noChangeArrowheads="1"/>
          </p:cNvSpPr>
          <p:nvPr/>
        </p:nvSpPr>
        <p:spPr bwMode="auto">
          <a:xfrm>
            <a:off x="900113" y="4891088"/>
            <a:ext cx="1524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buFont typeface="Wingdings" pitchFamily="2" charset="2"/>
              <a:buNone/>
            </a:pPr>
            <a:r>
              <a:rPr lang="en-US" sz="2400" baseline="0">
                <a:solidFill>
                  <a:srgbClr val="000000"/>
                </a:solidFill>
              </a:rPr>
              <a:t>7</a:t>
            </a:r>
            <a:endParaRPr lang="en-US" sz="2400" baseline="0"/>
          </a:p>
        </p:txBody>
      </p:sp>
      <p:sp>
        <p:nvSpPr>
          <p:cNvPr id="40005" name="Rectangle 399"/>
          <p:cNvSpPr>
            <a:spLocks noChangeArrowheads="1"/>
          </p:cNvSpPr>
          <p:nvPr/>
        </p:nvSpPr>
        <p:spPr bwMode="auto">
          <a:xfrm>
            <a:off x="1025525" y="4891088"/>
            <a:ext cx="762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buFont typeface="Wingdings" pitchFamily="2" charset="2"/>
              <a:buNone/>
            </a:pPr>
            <a:r>
              <a:rPr lang="en-US" sz="2400" baseline="0">
                <a:solidFill>
                  <a:srgbClr val="000000"/>
                </a:solidFill>
              </a:rPr>
              <a:t> </a:t>
            </a:r>
            <a:endParaRPr lang="en-US" sz="2400" baseline="0"/>
          </a:p>
        </p:txBody>
      </p:sp>
      <p:sp>
        <p:nvSpPr>
          <p:cNvPr id="40006" name="Rectangle 400"/>
          <p:cNvSpPr>
            <a:spLocks noChangeArrowheads="1"/>
          </p:cNvSpPr>
          <p:nvPr/>
        </p:nvSpPr>
        <p:spPr bwMode="auto">
          <a:xfrm>
            <a:off x="2119313" y="4891088"/>
            <a:ext cx="4572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buFont typeface="Wingdings" pitchFamily="2" charset="2"/>
              <a:buNone/>
            </a:pPr>
            <a:r>
              <a:rPr lang="en-US" sz="2400" baseline="0">
                <a:solidFill>
                  <a:srgbClr val="000000"/>
                </a:solidFill>
              </a:rPr>
              <a:t>128</a:t>
            </a:r>
            <a:endParaRPr lang="en-US" sz="2400" baseline="0"/>
          </a:p>
        </p:txBody>
      </p:sp>
      <p:sp>
        <p:nvSpPr>
          <p:cNvPr id="40007" name="Rectangle 401"/>
          <p:cNvSpPr>
            <a:spLocks noChangeArrowheads="1"/>
          </p:cNvSpPr>
          <p:nvPr/>
        </p:nvSpPr>
        <p:spPr bwMode="auto">
          <a:xfrm>
            <a:off x="2513013" y="4891088"/>
            <a:ext cx="762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buFont typeface="Wingdings" pitchFamily="2" charset="2"/>
              <a:buNone/>
            </a:pPr>
            <a:r>
              <a:rPr lang="en-US" sz="2400" baseline="0">
                <a:solidFill>
                  <a:srgbClr val="000000"/>
                </a:solidFill>
              </a:rPr>
              <a:t> </a:t>
            </a:r>
            <a:endParaRPr lang="en-US" sz="2400" baseline="0"/>
          </a:p>
        </p:txBody>
      </p:sp>
      <p:sp>
        <p:nvSpPr>
          <p:cNvPr id="40008" name="Rectangle 403"/>
          <p:cNvSpPr>
            <a:spLocks noChangeArrowheads="1"/>
          </p:cNvSpPr>
          <p:nvPr/>
        </p:nvSpPr>
        <p:spPr bwMode="auto">
          <a:xfrm>
            <a:off x="3987800" y="4891088"/>
            <a:ext cx="3048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buFont typeface="Wingdings" pitchFamily="2" charset="2"/>
              <a:buNone/>
            </a:pPr>
            <a:r>
              <a:rPr lang="en-US" sz="2400" baseline="0">
                <a:solidFill>
                  <a:srgbClr val="000000"/>
                </a:solidFill>
              </a:rPr>
              <a:t>18</a:t>
            </a:r>
            <a:endParaRPr lang="en-US" sz="2400" baseline="0"/>
          </a:p>
        </p:txBody>
      </p:sp>
      <p:sp>
        <p:nvSpPr>
          <p:cNvPr id="40009" name="Rectangle 404"/>
          <p:cNvSpPr>
            <a:spLocks noChangeArrowheads="1"/>
          </p:cNvSpPr>
          <p:nvPr/>
        </p:nvSpPr>
        <p:spPr bwMode="auto">
          <a:xfrm>
            <a:off x="4246563" y="4891088"/>
            <a:ext cx="762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buFont typeface="Wingdings" pitchFamily="2" charset="2"/>
              <a:buNone/>
            </a:pPr>
            <a:r>
              <a:rPr lang="en-US" sz="2400" baseline="0">
                <a:solidFill>
                  <a:srgbClr val="000000"/>
                </a:solidFill>
              </a:rPr>
              <a:t> </a:t>
            </a:r>
            <a:endParaRPr lang="en-US" sz="2400" baseline="0"/>
          </a:p>
        </p:txBody>
      </p:sp>
      <p:sp>
        <p:nvSpPr>
          <p:cNvPr id="40010" name="Rectangle 405"/>
          <p:cNvSpPr>
            <a:spLocks noChangeArrowheads="1"/>
          </p:cNvSpPr>
          <p:nvPr/>
        </p:nvSpPr>
        <p:spPr bwMode="auto">
          <a:xfrm>
            <a:off x="5164138" y="4891088"/>
            <a:ext cx="990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buFont typeface="Wingdings" pitchFamily="2" charset="2"/>
              <a:buNone/>
            </a:pPr>
            <a:r>
              <a:rPr lang="en-US" sz="2400" baseline="0">
                <a:solidFill>
                  <a:srgbClr val="000000"/>
                </a:solidFill>
              </a:rPr>
              <a:t>262,144</a:t>
            </a:r>
            <a:endParaRPr lang="en-US" sz="2400" baseline="0"/>
          </a:p>
        </p:txBody>
      </p:sp>
      <p:sp>
        <p:nvSpPr>
          <p:cNvPr id="40011" name="Rectangle 406"/>
          <p:cNvSpPr>
            <a:spLocks noChangeArrowheads="1"/>
          </p:cNvSpPr>
          <p:nvPr/>
        </p:nvSpPr>
        <p:spPr bwMode="auto">
          <a:xfrm>
            <a:off x="6027738" y="4891088"/>
            <a:ext cx="762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buFont typeface="Wingdings" pitchFamily="2" charset="2"/>
              <a:buNone/>
            </a:pPr>
            <a:r>
              <a:rPr lang="en-US" sz="2400" baseline="0">
                <a:solidFill>
                  <a:srgbClr val="000000"/>
                </a:solidFill>
              </a:rPr>
              <a:t> </a:t>
            </a:r>
            <a:endParaRPr lang="en-US" sz="2400" baseline="0"/>
          </a:p>
        </p:txBody>
      </p:sp>
      <p:sp>
        <p:nvSpPr>
          <p:cNvPr id="40012" name="Rectangle 440"/>
          <p:cNvSpPr>
            <a:spLocks noChangeArrowheads="1"/>
          </p:cNvSpPr>
          <p:nvPr/>
        </p:nvSpPr>
        <p:spPr bwMode="auto">
          <a:xfrm>
            <a:off x="3987800" y="5243513"/>
            <a:ext cx="3048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buFont typeface="Wingdings" pitchFamily="2" charset="2"/>
              <a:buNone/>
            </a:pPr>
            <a:r>
              <a:rPr lang="en-US" sz="2400" baseline="0">
                <a:solidFill>
                  <a:srgbClr val="000000"/>
                </a:solidFill>
              </a:rPr>
              <a:t>19</a:t>
            </a:r>
            <a:endParaRPr lang="en-US" sz="2400" baseline="0"/>
          </a:p>
        </p:txBody>
      </p:sp>
      <p:sp>
        <p:nvSpPr>
          <p:cNvPr id="40013" name="Rectangle 441"/>
          <p:cNvSpPr>
            <a:spLocks noChangeArrowheads="1"/>
          </p:cNvSpPr>
          <p:nvPr/>
        </p:nvSpPr>
        <p:spPr bwMode="auto">
          <a:xfrm>
            <a:off x="4246563" y="5243513"/>
            <a:ext cx="762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buFont typeface="Wingdings" pitchFamily="2" charset="2"/>
              <a:buNone/>
            </a:pPr>
            <a:r>
              <a:rPr lang="en-US" sz="2400" baseline="0">
                <a:solidFill>
                  <a:srgbClr val="000000"/>
                </a:solidFill>
              </a:rPr>
              <a:t> </a:t>
            </a:r>
            <a:endParaRPr lang="en-US" sz="2400" baseline="0"/>
          </a:p>
        </p:txBody>
      </p:sp>
      <p:sp>
        <p:nvSpPr>
          <p:cNvPr id="40014" name="Rectangle 442"/>
          <p:cNvSpPr>
            <a:spLocks noChangeArrowheads="1"/>
          </p:cNvSpPr>
          <p:nvPr/>
        </p:nvSpPr>
        <p:spPr bwMode="auto">
          <a:xfrm>
            <a:off x="5164138" y="5243513"/>
            <a:ext cx="990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buFont typeface="Wingdings" pitchFamily="2" charset="2"/>
              <a:buNone/>
            </a:pPr>
            <a:r>
              <a:rPr lang="en-US" sz="2400" baseline="0">
                <a:solidFill>
                  <a:srgbClr val="000000"/>
                </a:solidFill>
              </a:rPr>
              <a:t>524,288</a:t>
            </a:r>
            <a:endParaRPr lang="en-US" sz="2400" baseline="0"/>
          </a:p>
        </p:txBody>
      </p:sp>
      <p:sp>
        <p:nvSpPr>
          <p:cNvPr id="40015" name="Rectangle 443"/>
          <p:cNvSpPr>
            <a:spLocks noChangeArrowheads="1"/>
          </p:cNvSpPr>
          <p:nvPr/>
        </p:nvSpPr>
        <p:spPr bwMode="auto">
          <a:xfrm>
            <a:off x="6027738" y="5243513"/>
            <a:ext cx="762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buFont typeface="Wingdings" pitchFamily="2" charset="2"/>
              <a:buNone/>
            </a:pPr>
            <a:r>
              <a:rPr lang="en-US" sz="2400" baseline="0">
                <a:solidFill>
                  <a:srgbClr val="000000"/>
                </a:solidFill>
              </a:rPr>
              <a:t> </a:t>
            </a:r>
            <a:endParaRPr lang="en-US" sz="2400" baseline="0"/>
          </a:p>
        </p:txBody>
      </p:sp>
      <p:sp>
        <p:nvSpPr>
          <p:cNvPr id="40016" name="Rectangle 456"/>
          <p:cNvSpPr>
            <a:spLocks noChangeArrowheads="1"/>
          </p:cNvSpPr>
          <p:nvPr/>
        </p:nvSpPr>
        <p:spPr bwMode="auto">
          <a:xfrm>
            <a:off x="3987800" y="5597525"/>
            <a:ext cx="3048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buFont typeface="Wingdings" pitchFamily="2" charset="2"/>
              <a:buNone/>
            </a:pPr>
            <a:r>
              <a:rPr lang="en-US" sz="2400" baseline="0">
                <a:solidFill>
                  <a:srgbClr val="000000"/>
                </a:solidFill>
              </a:rPr>
              <a:t>20</a:t>
            </a:r>
            <a:endParaRPr lang="en-US" sz="2400" baseline="0"/>
          </a:p>
        </p:txBody>
      </p:sp>
      <p:sp>
        <p:nvSpPr>
          <p:cNvPr id="40017" name="Rectangle 457"/>
          <p:cNvSpPr>
            <a:spLocks noChangeArrowheads="1"/>
          </p:cNvSpPr>
          <p:nvPr/>
        </p:nvSpPr>
        <p:spPr bwMode="auto">
          <a:xfrm>
            <a:off x="4246563" y="5597525"/>
            <a:ext cx="762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buFont typeface="Wingdings" pitchFamily="2" charset="2"/>
              <a:buNone/>
            </a:pPr>
            <a:r>
              <a:rPr lang="en-US" sz="2400" baseline="0">
                <a:solidFill>
                  <a:srgbClr val="000000"/>
                </a:solidFill>
              </a:rPr>
              <a:t> </a:t>
            </a:r>
            <a:endParaRPr lang="en-US" sz="2400" baseline="0"/>
          </a:p>
        </p:txBody>
      </p:sp>
      <p:sp>
        <p:nvSpPr>
          <p:cNvPr id="40018" name="Rectangle 458"/>
          <p:cNvSpPr>
            <a:spLocks noChangeArrowheads="1"/>
          </p:cNvSpPr>
          <p:nvPr/>
        </p:nvSpPr>
        <p:spPr bwMode="auto">
          <a:xfrm>
            <a:off x="4962525" y="5597525"/>
            <a:ext cx="12192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buFont typeface="Wingdings" pitchFamily="2" charset="2"/>
              <a:buNone/>
            </a:pPr>
            <a:r>
              <a:rPr lang="en-US" sz="2400" baseline="0">
                <a:solidFill>
                  <a:srgbClr val="000000"/>
                </a:solidFill>
              </a:rPr>
              <a:t>1,048,576</a:t>
            </a:r>
            <a:endParaRPr lang="en-US" sz="2400" baseline="0"/>
          </a:p>
        </p:txBody>
      </p:sp>
      <p:sp>
        <p:nvSpPr>
          <p:cNvPr id="40019" name="Rectangle 459"/>
          <p:cNvSpPr>
            <a:spLocks noChangeArrowheads="1"/>
          </p:cNvSpPr>
          <p:nvPr/>
        </p:nvSpPr>
        <p:spPr bwMode="auto">
          <a:xfrm>
            <a:off x="6027738" y="5597525"/>
            <a:ext cx="762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buFont typeface="Wingdings" pitchFamily="2" charset="2"/>
              <a:buNone/>
            </a:pPr>
            <a:r>
              <a:rPr lang="en-US" sz="2400" baseline="0">
                <a:solidFill>
                  <a:srgbClr val="000000"/>
                </a:solidFill>
              </a:rPr>
              <a:t> </a:t>
            </a:r>
            <a:endParaRPr lang="en-US" sz="2400" baseline="0"/>
          </a:p>
        </p:txBody>
      </p:sp>
      <p:sp>
        <p:nvSpPr>
          <p:cNvPr id="40020" name="Rectangle 472"/>
          <p:cNvSpPr>
            <a:spLocks noChangeArrowheads="1"/>
          </p:cNvSpPr>
          <p:nvPr/>
        </p:nvSpPr>
        <p:spPr bwMode="auto">
          <a:xfrm>
            <a:off x="3987800" y="5949950"/>
            <a:ext cx="3048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buFont typeface="Wingdings" pitchFamily="2" charset="2"/>
              <a:buNone/>
            </a:pPr>
            <a:r>
              <a:rPr lang="en-US" sz="2400" baseline="0">
                <a:solidFill>
                  <a:srgbClr val="000000"/>
                </a:solidFill>
              </a:rPr>
              <a:t>21</a:t>
            </a:r>
            <a:endParaRPr lang="en-US" sz="2400" baseline="0"/>
          </a:p>
        </p:txBody>
      </p:sp>
      <p:sp>
        <p:nvSpPr>
          <p:cNvPr id="40021" name="Rectangle 473"/>
          <p:cNvSpPr>
            <a:spLocks noChangeArrowheads="1"/>
          </p:cNvSpPr>
          <p:nvPr/>
        </p:nvSpPr>
        <p:spPr bwMode="auto">
          <a:xfrm>
            <a:off x="4246563" y="5949950"/>
            <a:ext cx="762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buFont typeface="Wingdings" pitchFamily="2" charset="2"/>
              <a:buNone/>
            </a:pPr>
            <a:r>
              <a:rPr lang="en-US" sz="2400" baseline="0">
                <a:solidFill>
                  <a:srgbClr val="000000"/>
                </a:solidFill>
              </a:rPr>
              <a:t> </a:t>
            </a:r>
            <a:endParaRPr lang="en-US" sz="2400" baseline="0"/>
          </a:p>
        </p:txBody>
      </p:sp>
      <p:sp>
        <p:nvSpPr>
          <p:cNvPr id="40022" name="Rectangle 474"/>
          <p:cNvSpPr>
            <a:spLocks noChangeArrowheads="1"/>
          </p:cNvSpPr>
          <p:nvPr/>
        </p:nvSpPr>
        <p:spPr bwMode="auto">
          <a:xfrm>
            <a:off x="4962525" y="5949950"/>
            <a:ext cx="12192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buFont typeface="Wingdings" pitchFamily="2" charset="2"/>
              <a:buNone/>
            </a:pPr>
            <a:r>
              <a:rPr lang="en-US" sz="2400" baseline="0">
                <a:solidFill>
                  <a:srgbClr val="000000"/>
                </a:solidFill>
              </a:rPr>
              <a:t>2,097,152</a:t>
            </a:r>
            <a:endParaRPr lang="en-US" sz="2400" baseline="0"/>
          </a:p>
        </p:txBody>
      </p:sp>
      <p:sp>
        <p:nvSpPr>
          <p:cNvPr id="40023" name="Rectangle 475"/>
          <p:cNvSpPr>
            <a:spLocks noChangeArrowheads="1"/>
          </p:cNvSpPr>
          <p:nvPr/>
        </p:nvSpPr>
        <p:spPr bwMode="auto">
          <a:xfrm>
            <a:off x="6027738" y="5949950"/>
            <a:ext cx="762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buFont typeface="Wingdings" pitchFamily="2" charset="2"/>
              <a:buNone/>
            </a:pPr>
            <a:r>
              <a:rPr lang="en-US" sz="2400" baseline="0">
                <a:solidFill>
                  <a:srgbClr val="000000"/>
                </a:solidFill>
              </a:rPr>
              <a:t> </a:t>
            </a:r>
            <a:endParaRPr lang="en-US" sz="2400" baseline="0"/>
          </a:p>
        </p:txBody>
      </p:sp>
      <p:sp>
        <p:nvSpPr>
          <p:cNvPr id="40024" name="Rectangle 509"/>
          <p:cNvSpPr>
            <a:spLocks noChangeArrowheads="1"/>
          </p:cNvSpPr>
          <p:nvPr/>
        </p:nvSpPr>
        <p:spPr bwMode="auto">
          <a:xfrm>
            <a:off x="900113" y="5243513"/>
            <a:ext cx="1524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buFont typeface="Wingdings" pitchFamily="2" charset="2"/>
              <a:buNone/>
            </a:pPr>
            <a:r>
              <a:rPr lang="en-US" sz="2400" baseline="0">
                <a:solidFill>
                  <a:srgbClr val="000000"/>
                </a:solidFill>
              </a:rPr>
              <a:t>8</a:t>
            </a:r>
            <a:endParaRPr lang="en-US" sz="2400" baseline="0"/>
          </a:p>
        </p:txBody>
      </p:sp>
      <p:sp>
        <p:nvSpPr>
          <p:cNvPr id="40025" name="Rectangle 510"/>
          <p:cNvSpPr>
            <a:spLocks noChangeArrowheads="1"/>
          </p:cNvSpPr>
          <p:nvPr/>
        </p:nvSpPr>
        <p:spPr bwMode="auto">
          <a:xfrm>
            <a:off x="1025525" y="5243513"/>
            <a:ext cx="762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buFont typeface="Wingdings" pitchFamily="2" charset="2"/>
              <a:buNone/>
            </a:pPr>
            <a:r>
              <a:rPr lang="en-US" sz="2400" baseline="0">
                <a:solidFill>
                  <a:srgbClr val="000000"/>
                </a:solidFill>
              </a:rPr>
              <a:t> </a:t>
            </a:r>
            <a:endParaRPr lang="en-US" sz="2400" baseline="0"/>
          </a:p>
        </p:txBody>
      </p:sp>
      <p:sp>
        <p:nvSpPr>
          <p:cNvPr id="40026" name="Rectangle 511"/>
          <p:cNvSpPr>
            <a:spLocks noChangeArrowheads="1"/>
          </p:cNvSpPr>
          <p:nvPr/>
        </p:nvSpPr>
        <p:spPr bwMode="auto">
          <a:xfrm>
            <a:off x="2119313" y="5243513"/>
            <a:ext cx="4572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buFont typeface="Wingdings" pitchFamily="2" charset="2"/>
              <a:buNone/>
            </a:pPr>
            <a:r>
              <a:rPr lang="en-US" sz="2400" baseline="0">
                <a:solidFill>
                  <a:srgbClr val="000000"/>
                </a:solidFill>
              </a:rPr>
              <a:t>256</a:t>
            </a:r>
            <a:endParaRPr lang="en-US" sz="2400" baseline="0"/>
          </a:p>
        </p:txBody>
      </p:sp>
      <p:sp>
        <p:nvSpPr>
          <p:cNvPr id="40027" name="Rectangle 512"/>
          <p:cNvSpPr>
            <a:spLocks noChangeArrowheads="1"/>
          </p:cNvSpPr>
          <p:nvPr/>
        </p:nvSpPr>
        <p:spPr bwMode="auto">
          <a:xfrm>
            <a:off x="2513013" y="5243513"/>
            <a:ext cx="762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buFont typeface="Wingdings" pitchFamily="2" charset="2"/>
              <a:buNone/>
            </a:pPr>
            <a:r>
              <a:rPr lang="en-US" sz="2400" baseline="0">
                <a:solidFill>
                  <a:srgbClr val="000000"/>
                </a:solidFill>
              </a:rPr>
              <a:t> </a:t>
            </a:r>
            <a:endParaRPr lang="en-US" sz="2400" baseline="0"/>
          </a:p>
        </p:txBody>
      </p:sp>
      <p:sp>
        <p:nvSpPr>
          <p:cNvPr id="40028" name="Rectangle 526"/>
          <p:cNvSpPr>
            <a:spLocks noChangeArrowheads="1"/>
          </p:cNvSpPr>
          <p:nvPr/>
        </p:nvSpPr>
        <p:spPr bwMode="auto">
          <a:xfrm>
            <a:off x="900113" y="5597525"/>
            <a:ext cx="1524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buFont typeface="Wingdings" pitchFamily="2" charset="2"/>
              <a:buNone/>
            </a:pPr>
            <a:r>
              <a:rPr lang="en-US" sz="2400" baseline="0">
                <a:solidFill>
                  <a:srgbClr val="000000"/>
                </a:solidFill>
              </a:rPr>
              <a:t>9</a:t>
            </a:r>
            <a:endParaRPr lang="en-US" sz="2400" baseline="0"/>
          </a:p>
        </p:txBody>
      </p:sp>
      <p:sp>
        <p:nvSpPr>
          <p:cNvPr id="40029" name="Rectangle 527"/>
          <p:cNvSpPr>
            <a:spLocks noChangeArrowheads="1"/>
          </p:cNvSpPr>
          <p:nvPr/>
        </p:nvSpPr>
        <p:spPr bwMode="auto">
          <a:xfrm>
            <a:off x="1025525" y="5597525"/>
            <a:ext cx="762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buFont typeface="Wingdings" pitchFamily="2" charset="2"/>
              <a:buNone/>
            </a:pPr>
            <a:r>
              <a:rPr lang="en-US" sz="2400" baseline="0">
                <a:solidFill>
                  <a:srgbClr val="000000"/>
                </a:solidFill>
              </a:rPr>
              <a:t> </a:t>
            </a:r>
            <a:endParaRPr lang="en-US" sz="2400" baseline="0"/>
          </a:p>
        </p:txBody>
      </p:sp>
      <p:sp>
        <p:nvSpPr>
          <p:cNvPr id="40030" name="Rectangle 528"/>
          <p:cNvSpPr>
            <a:spLocks noChangeArrowheads="1"/>
          </p:cNvSpPr>
          <p:nvPr/>
        </p:nvSpPr>
        <p:spPr bwMode="auto">
          <a:xfrm>
            <a:off x="2119313" y="5597525"/>
            <a:ext cx="4572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buFont typeface="Wingdings" pitchFamily="2" charset="2"/>
              <a:buNone/>
            </a:pPr>
            <a:r>
              <a:rPr lang="en-US" sz="2400" baseline="0">
                <a:solidFill>
                  <a:srgbClr val="000000"/>
                </a:solidFill>
              </a:rPr>
              <a:t>512</a:t>
            </a:r>
            <a:endParaRPr lang="en-US" sz="2400" baseline="0"/>
          </a:p>
        </p:txBody>
      </p:sp>
      <p:sp>
        <p:nvSpPr>
          <p:cNvPr id="40031" name="Rectangle 529"/>
          <p:cNvSpPr>
            <a:spLocks noChangeArrowheads="1"/>
          </p:cNvSpPr>
          <p:nvPr/>
        </p:nvSpPr>
        <p:spPr bwMode="auto">
          <a:xfrm>
            <a:off x="2513013" y="5597525"/>
            <a:ext cx="762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buFont typeface="Wingdings" pitchFamily="2" charset="2"/>
              <a:buNone/>
            </a:pPr>
            <a:r>
              <a:rPr lang="en-US" sz="2400" baseline="0">
                <a:solidFill>
                  <a:srgbClr val="000000"/>
                </a:solidFill>
              </a:rPr>
              <a:t> </a:t>
            </a:r>
            <a:endParaRPr lang="en-US" sz="2400" baseline="0"/>
          </a:p>
        </p:txBody>
      </p:sp>
      <p:sp>
        <p:nvSpPr>
          <p:cNvPr id="40032" name="Rectangle 543"/>
          <p:cNvSpPr>
            <a:spLocks noChangeArrowheads="1"/>
          </p:cNvSpPr>
          <p:nvPr/>
        </p:nvSpPr>
        <p:spPr bwMode="auto">
          <a:xfrm>
            <a:off x="823913" y="5949950"/>
            <a:ext cx="3048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buFont typeface="Wingdings" pitchFamily="2" charset="2"/>
              <a:buNone/>
            </a:pPr>
            <a:r>
              <a:rPr lang="en-US" sz="2400" baseline="0">
                <a:solidFill>
                  <a:srgbClr val="000000"/>
                </a:solidFill>
              </a:rPr>
              <a:t>10</a:t>
            </a:r>
            <a:endParaRPr lang="en-US" sz="2400" baseline="0"/>
          </a:p>
        </p:txBody>
      </p:sp>
      <p:sp>
        <p:nvSpPr>
          <p:cNvPr id="40033" name="Rectangle 544"/>
          <p:cNvSpPr>
            <a:spLocks noChangeArrowheads="1"/>
          </p:cNvSpPr>
          <p:nvPr/>
        </p:nvSpPr>
        <p:spPr bwMode="auto">
          <a:xfrm>
            <a:off x="1082675" y="5949950"/>
            <a:ext cx="762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buFont typeface="Wingdings" pitchFamily="2" charset="2"/>
              <a:buNone/>
            </a:pPr>
            <a:r>
              <a:rPr lang="en-US" sz="2400" baseline="0">
                <a:solidFill>
                  <a:srgbClr val="000000"/>
                </a:solidFill>
              </a:rPr>
              <a:t> </a:t>
            </a:r>
            <a:endParaRPr lang="en-US" sz="2400" baseline="0"/>
          </a:p>
        </p:txBody>
      </p:sp>
      <p:sp>
        <p:nvSpPr>
          <p:cNvPr id="40034" name="Rectangle 545"/>
          <p:cNvSpPr>
            <a:spLocks noChangeArrowheads="1"/>
          </p:cNvSpPr>
          <p:nvPr/>
        </p:nvSpPr>
        <p:spPr bwMode="auto">
          <a:xfrm>
            <a:off x="1985963" y="5949950"/>
            <a:ext cx="609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buFont typeface="Wingdings" pitchFamily="2" charset="2"/>
              <a:buNone/>
            </a:pPr>
            <a:r>
              <a:rPr lang="en-US" sz="2400" baseline="0">
                <a:solidFill>
                  <a:srgbClr val="000000"/>
                </a:solidFill>
              </a:rPr>
              <a:t>1024</a:t>
            </a:r>
            <a:endParaRPr lang="en-US" sz="2400" baseline="0"/>
          </a:p>
        </p:txBody>
      </p:sp>
      <p:sp>
        <p:nvSpPr>
          <p:cNvPr id="40035" name="Rectangle 546"/>
          <p:cNvSpPr>
            <a:spLocks noChangeArrowheads="1"/>
          </p:cNvSpPr>
          <p:nvPr/>
        </p:nvSpPr>
        <p:spPr bwMode="auto">
          <a:xfrm>
            <a:off x="2513013" y="5949950"/>
            <a:ext cx="762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buFont typeface="Wingdings" pitchFamily="2" charset="2"/>
              <a:buNone/>
            </a:pPr>
            <a:r>
              <a:rPr lang="en-US" sz="2400" baseline="0">
                <a:solidFill>
                  <a:srgbClr val="000000"/>
                </a:solidFill>
              </a:rPr>
              <a:t> </a:t>
            </a:r>
            <a:endParaRPr lang="en-US" sz="2400" baseline="0"/>
          </a:p>
        </p:txBody>
      </p:sp>
      <p:graphicFrame>
        <p:nvGraphicFramePr>
          <p:cNvPr id="239917" name="Group 1325"/>
          <p:cNvGraphicFramePr>
            <a:graphicFrameLocks noGrp="1"/>
          </p:cNvGraphicFramePr>
          <p:nvPr/>
        </p:nvGraphicFramePr>
        <p:xfrm>
          <a:off x="230188" y="2009775"/>
          <a:ext cx="6029325" cy="4330700"/>
        </p:xfrm>
        <a:graphic>
          <a:graphicData uri="http://schemas.openxmlformats.org/drawingml/2006/table">
            <a:tbl>
              <a:tblPr/>
              <a:tblGrid>
                <a:gridCol w="1406525"/>
                <a:gridCol w="1046162"/>
                <a:gridCol w="647700"/>
                <a:gridCol w="1519238"/>
                <a:gridCol w="1409700"/>
              </a:tblGrid>
              <a:tr h="4064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56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83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83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56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56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56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02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64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0129" name="Rectangle 1273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r>
              <a:rPr lang="en-US" smtClean="0"/>
              <a:t>Positive Powers of 2 </a:t>
            </a:r>
          </a:p>
        </p:txBody>
      </p:sp>
      <p:sp>
        <p:nvSpPr>
          <p:cNvPr id="40130" name="Text Box 1326"/>
          <p:cNvSpPr txBox="1">
            <a:spLocks noChangeArrowheads="1"/>
          </p:cNvSpPr>
          <p:nvPr/>
        </p:nvSpPr>
        <p:spPr bwMode="auto">
          <a:xfrm>
            <a:off x="6273800" y="3827463"/>
            <a:ext cx="2649538" cy="396875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2000" b="0" baseline="0">
                <a:solidFill>
                  <a:srgbClr val="990000"/>
                </a:solidFill>
                <a:latin typeface="Arial" pitchFamily="34" charset="0"/>
                <a:cs typeface="Arial" pitchFamily="34" charset="0"/>
              </a:rPr>
              <a:t>= 2</a:t>
            </a:r>
            <a:r>
              <a:rPr lang="en-US" sz="2000" b="0">
                <a:solidFill>
                  <a:srgbClr val="990000"/>
                </a:solidFill>
                <a:latin typeface="Arial" pitchFamily="34" charset="0"/>
                <a:cs typeface="Arial" pitchFamily="34" charset="0"/>
              </a:rPr>
              <a:t>15</a:t>
            </a:r>
            <a:r>
              <a:rPr lang="en-US" sz="2000" b="0" baseline="0">
                <a:solidFill>
                  <a:srgbClr val="990000"/>
                </a:solidFill>
                <a:latin typeface="Arial" pitchFamily="34" charset="0"/>
                <a:cs typeface="Arial" pitchFamily="34" charset="0"/>
              </a:rPr>
              <a:t> = 2</a:t>
            </a:r>
            <a:r>
              <a:rPr lang="en-US" sz="2000" b="0">
                <a:solidFill>
                  <a:srgbClr val="990000"/>
                </a:solidFill>
                <a:latin typeface="Arial" pitchFamily="34" charset="0"/>
                <a:cs typeface="Arial" pitchFamily="34" charset="0"/>
              </a:rPr>
              <a:t>5</a:t>
            </a:r>
            <a:r>
              <a:rPr lang="en-US" sz="2000" b="0" baseline="0">
                <a:solidFill>
                  <a:srgbClr val="990000"/>
                </a:solidFill>
                <a:latin typeface="Arial" pitchFamily="34" charset="0"/>
                <a:cs typeface="Arial" pitchFamily="34" charset="0"/>
              </a:rPr>
              <a:t> x 2</a:t>
            </a:r>
            <a:r>
              <a:rPr lang="en-US" sz="2000" b="0">
                <a:solidFill>
                  <a:srgbClr val="990000"/>
                </a:solidFill>
                <a:latin typeface="Arial" pitchFamily="34" charset="0"/>
                <a:cs typeface="Arial" pitchFamily="34" charset="0"/>
              </a:rPr>
              <a:t>10</a:t>
            </a:r>
            <a:r>
              <a:rPr lang="en-US" sz="2000" b="0" baseline="0">
                <a:solidFill>
                  <a:srgbClr val="990000"/>
                </a:solidFill>
                <a:latin typeface="Arial" pitchFamily="34" charset="0"/>
                <a:cs typeface="Arial" pitchFamily="34" charset="0"/>
              </a:rPr>
              <a:t> = 32 K</a:t>
            </a:r>
            <a:endParaRPr lang="en-US" sz="2000" b="0">
              <a:solidFill>
                <a:srgbClr val="99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0131" name="Rectangle 1327"/>
          <p:cNvSpPr>
            <a:spLocks noChangeArrowheads="1"/>
          </p:cNvSpPr>
          <p:nvPr/>
        </p:nvSpPr>
        <p:spPr bwMode="auto">
          <a:xfrm>
            <a:off x="255588" y="5949950"/>
            <a:ext cx="2417762" cy="358775"/>
          </a:xfrm>
          <a:prstGeom prst="rect">
            <a:avLst/>
          </a:prstGeom>
          <a:solidFill>
            <a:srgbClr val="FFCC00">
              <a:alpha val="29019"/>
            </a:srgbClr>
          </a:solidFill>
          <a:ln w="1651">
            <a:solidFill>
              <a:srgbClr val="FFFF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0132" name="Text Box 1328"/>
          <p:cNvSpPr txBox="1">
            <a:spLocks noChangeArrowheads="1"/>
          </p:cNvSpPr>
          <p:nvPr/>
        </p:nvSpPr>
        <p:spPr bwMode="auto">
          <a:xfrm>
            <a:off x="2687638" y="5980113"/>
            <a:ext cx="579437" cy="396875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2000" baseline="0">
                <a:solidFill>
                  <a:srgbClr val="990000"/>
                </a:solidFill>
                <a:latin typeface="Arial" pitchFamily="34" charset="0"/>
                <a:cs typeface="Arial" pitchFamily="34" charset="0"/>
              </a:rPr>
              <a:t>1 K</a:t>
            </a:r>
          </a:p>
        </p:txBody>
      </p:sp>
      <p:sp>
        <p:nvSpPr>
          <p:cNvPr id="40133" name="Rectangle 1329"/>
          <p:cNvSpPr>
            <a:spLocks noChangeArrowheads="1"/>
          </p:cNvSpPr>
          <p:nvPr/>
        </p:nvSpPr>
        <p:spPr bwMode="auto">
          <a:xfrm>
            <a:off x="3322638" y="5592763"/>
            <a:ext cx="2949575" cy="358775"/>
          </a:xfrm>
          <a:prstGeom prst="rect">
            <a:avLst/>
          </a:prstGeom>
          <a:solidFill>
            <a:srgbClr val="00FF00">
              <a:alpha val="23137"/>
            </a:srgbClr>
          </a:solidFill>
          <a:ln w="1651">
            <a:solidFill>
              <a:srgbClr val="FFFF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0134" name="Text Box 1330"/>
          <p:cNvSpPr txBox="1">
            <a:spLocks noChangeArrowheads="1"/>
          </p:cNvSpPr>
          <p:nvPr/>
        </p:nvSpPr>
        <p:spPr bwMode="auto">
          <a:xfrm>
            <a:off x="6313488" y="5576888"/>
            <a:ext cx="606425" cy="396875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2000" baseline="0">
                <a:solidFill>
                  <a:srgbClr val="336600"/>
                </a:solidFill>
                <a:latin typeface="Arial" pitchFamily="34" charset="0"/>
                <a:cs typeface="Arial" pitchFamily="34" charset="0"/>
              </a:rPr>
              <a:t>1 M</a:t>
            </a:r>
          </a:p>
        </p:txBody>
      </p:sp>
      <p:sp>
        <p:nvSpPr>
          <p:cNvPr id="40135" name="Text Box 1331"/>
          <p:cNvSpPr txBox="1">
            <a:spLocks noChangeArrowheads="1"/>
          </p:cNvSpPr>
          <p:nvPr/>
        </p:nvSpPr>
        <p:spPr bwMode="auto">
          <a:xfrm>
            <a:off x="6335713" y="2381250"/>
            <a:ext cx="579437" cy="396875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2000" baseline="0">
                <a:solidFill>
                  <a:srgbClr val="990000"/>
                </a:solidFill>
                <a:latin typeface="Arial" pitchFamily="34" charset="0"/>
                <a:cs typeface="Arial" pitchFamily="34" charset="0"/>
              </a:rPr>
              <a:t>2 K</a:t>
            </a:r>
          </a:p>
        </p:txBody>
      </p:sp>
      <p:sp>
        <p:nvSpPr>
          <p:cNvPr id="40136" name="Text Box 1332"/>
          <p:cNvSpPr txBox="1">
            <a:spLocks noChangeArrowheads="1"/>
          </p:cNvSpPr>
          <p:nvPr/>
        </p:nvSpPr>
        <p:spPr bwMode="auto">
          <a:xfrm>
            <a:off x="6337300" y="2754313"/>
            <a:ext cx="579438" cy="396875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2000" baseline="0">
                <a:solidFill>
                  <a:srgbClr val="990000"/>
                </a:solidFill>
                <a:latin typeface="Arial" pitchFamily="34" charset="0"/>
                <a:cs typeface="Arial" pitchFamily="34" charset="0"/>
              </a:rPr>
              <a:t>4 K</a:t>
            </a:r>
          </a:p>
        </p:txBody>
      </p:sp>
      <p:sp>
        <p:nvSpPr>
          <p:cNvPr id="40137" name="Text Box 1333"/>
          <p:cNvSpPr txBox="1">
            <a:spLocks noChangeArrowheads="1"/>
          </p:cNvSpPr>
          <p:nvPr/>
        </p:nvSpPr>
        <p:spPr bwMode="auto">
          <a:xfrm>
            <a:off x="6327775" y="3127375"/>
            <a:ext cx="579438" cy="396875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2000" baseline="0">
                <a:solidFill>
                  <a:srgbClr val="990000"/>
                </a:solidFill>
                <a:latin typeface="Arial" pitchFamily="34" charset="0"/>
                <a:cs typeface="Arial" pitchFamily="34" charset="0"/>
              </a:rPr>
              <a:t>8 K</a:t>
            </a:r>
          </a:p>
        </p:txBody>
      </p:sp>
      <p:sp>
        <p:nvSpPr>
          <p:cNvPr id="40138" name="Text Box 1334"/>
          <p:cNvSpPr txBox="1">
            <a:spLocks noChangeArrowheads="1"/>
          </p:cNvSpPr>
          <p:nvPr/>
        </p:nvSpPr>
        <p:spPr bwMode="auto">
          <a:xfrm>
            <a:off x="6326188" y="5926138"/>
            <a:ext cx="606425" cy="396875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2000" baseline="0">
                <a:solidFill>
                  <a:srgbClr val="336600"/>
                </a:solidFill>
                <a:latin typeface="Arial" pitchFamily="34" charset="0"/>
                <a:cs typeface="Arial" pitchFamily="34" charset="0"/>
              </a:rPr>
              <a:t>2 M</a:t>
            </a:r>
          </a:p>
        </p:txBody>
      </p:sp>
      <p:sp>
        <p:nvSpPr>
          <p:cNvPr id="40139" name="Text Box 1335"/>
          <p:cNvSpPr txBox="1">
            <a:spLocks noChangeArrowheads="1"/>
          </p:cNvSpPr>
          <p:nvPr/>
        </p:nvSpPr>
        <p:spPr bwMode="auto">
          <a:xfrm>
            <a:off x="6261100" y="3465513"/>
            <a:ext cx="720725" cy="396875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2000" baseline="0">
                <a:solidFill>
                  <a:srgbClr val="990000"/>
                </a:solidFill>
                <a:latin typeface="Arial" pitchFamily="34" charset="0"/>
                <a:cs typeface="Arial" pitchFamily="34" charset="0"/>
              </a:rPr>
              <a:t>16 K</a:t>
            </a:r>
          </a:p>
        </p:txBody>
      </p:sp>
      <p:sp>
        <p:nvSpPr>
          <p:cNvPr id="40140" name="Text Box 1336"/>
          <p:cNvSpPr txBox="1">
            <a:spLocks noChangeArrowheads="1"/>
          </p:cNvSpPr>
          <p:nvPr/>
        </p:nvSpPr>
        <p:spPr bwMode="auto">
          <a:xfrm>
            <a:off x="6337300" y="4152900"/>
            <a:ext cx="720725" cy="396875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2000" baseline="0">
                <a:solidFill>
                  <a:srgbClr val="990000"/>
                </a:solidFill>
                <a:latin typeface="Arial" pitchFamily="34" charset="0"/>
                <a:cs typeface="Arial" pitchFamily="34" charset="0"/>
              </a:rPr>
              <a:t>64 K</a:t>
            </a:r>
          </a:p>
        </p:txBody>
      </p:sp>
      <p:sp>
        <p:nvSpPr>
          <p:cNvPr id="40141" name="Text Box 1337"/>
          <p:cNvSpPr txBox="1">
            <a:spLocks noChangeArrowheads="1"/>
          </p:cNvSpPr>
          <p:nvPr/>
        </p:nvSpPr>
        <p:spPr bwMode="auto">
          <a:xfrm>
            <a:off x="6338888" y="4525963"/>
            <a:ext cx="862012" cy="396875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2000" baseline="0">
                <a:solidFill>
                  <a:srgbClr val="990000"/>
                </a:solidFill>
                <a:latin typeface="Arial" pitchFamily="34" charset="0"/>
                <a:cs typeface="Arial" pitchFamily="34" charset="0"/>
              </a:rPr>
              <a:t>128 K</a:t>
            </a:r>
          </a:p>
        </p:txBody>
      </p:sp>
      <p:sp>
        <p:nvSpPr>
          <p:cNvPr id="40142" name="Text Box 1338"/>
          <p:cNvSpPr txBox="1">
            <a:spLocks noChangeArrowheads="1"/>
          </p:cNvSpPr>
          <p:nvPr/>
        </p:nvSpPr>
        <p:spPr bwMode="auto">
          <a:xfrm>
            <a:off x="6329363" y="4899025"/>
            <a:ext cx="862012" cy="396875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2000" baseline="0">
                <a:solidFill>
                  <a:srgbClr val="990000"/>
                </a:solidFill>
                <a:latin typeface="Arial" pitchFamily="34" charset="0"/>
                <a:cs typeface="Arial" pitchFamily="34" charset="0"/>
              </a:rPr>
              <a:t>256 K</a:t>
            </a:r>
          </a:p>
        </p:txBody>
      </p:sp>
      <p:sp>
        <p:nvSpPr>
          <p:cNvPr id="40143" name="Text Box 1339"/>
          <p:cNvSpPr txBox="1">
            <a:spLocks noChangeArrowheads="1"/>
          </p:cNvSpPr>
          <p:nvPr/>
        </p:nvSpPr>
        <p:spPr bwMode="auto">
          <a:xfrm>
            <a:off x="6262688" y="5237163"/>
            <a:ext cx="931862" cy="396875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2000" baseline="0">
                <a:solidFill>
                  <a:srgbClr val="990000"/>
                </a:solidFill>
                <a:latin typeface="Arial" pitchFamily="34" charset="0"/>
                <a:cs typeface="Arial" pitchFamily="34" charset="0"/>
              </a:rPr>
              <a:t> 512 K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Chapter 1            </a:t>
            </a:r>
            <a:fld id="{70AECD93-B7A5-4165-803A-D03B9D39846C}" type="slidenum">
              <a:rPr lang="en-US" smtClean="0"/>
              <a:pPr/>
              <a:t>22</a:t>
            </a:fld>
            <a:endParaRPr lang="en-US" smtClean="0"/>
          </a:p>
        </p:txBody>
      </p:sp>
      <p:sp>
        <p:nvSpPr>
          <p:cNvPr id="40963" name="Rectangle 1030"/>
          <p:cNvSpPr>
            <a:spLocks noGrp="1" noChangeArrowheads="1"/>
          </p:cNvSpPr>
          <p:nvPr>
            <p:ph type="body" idx="1"/>
          </p:nvPr>
        </p:nvSpPr>
        <p:spPr>
          <a:xfrm>
            <a:off x="0" y="1296988"/>
            <a:ext cx="9144000" cy="5561012"/>
          </a:xfrm>
          <a:noFill/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en-US" b="1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 We will consider: </a:t>
            </a:r>
            <a:r>
              <a:rPr lang="en-US" sz="2800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(N may contain a fraction part)</a:t>
            </a:r>
          </a:p>
          <a:p>
            <a:pPr lvl="1"/>
            <a:r>
              <a:rPr lang="en-US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Conversion from base b </a:t>
            </a:r>
            <a:r>
              <a:rPr lang="en-US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to</a:t>
            </a:r>
            <a:r>
              <a:rPr lang="en-US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 decimal: (N)</a:t>
            </a:r>
            <a:r>
              <a:rPr lang="en-US" baseline="-25000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b</a:t>
            </a:r>
            <a:r>
              <a:rPr lang="en-US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mtClean="0">
                <a:solidFill>
                  <a:srgbClr val="000066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 (?)</a:t>
            </a:r>
            <a:r>
              <a:rPr lang="en-US" baseline="-25000" smtClean="0">
                <a:solidFill>
                  <a:srgbClr val="000066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10</a:t>
            </a:r>
            <a:endParaRPr lang="en-US" baseline="-25000" smtClean="0">
              <a:solidFill>
                <a:srgbClr val="000066"/>
              </a:solidFill>
              <a:latin typeface="Arial" pitchFamily="34" charset="0"/>
              <a:cs typeface="Arial" pitchFamily="34" charset="0"/>
            </a:endParaRPr>
          </a:p>
          <a:p>
            <a:pPr lvl="1"/>
            <a:r>
              <a:rPr lang="en-US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Conversion from decimal </a:t>
            </a:r>
            <a:r>
              <a:rPr lang="en-US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to</a:t>
            </a:r>
            <a:r>
              <a:rPr lang="en-US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 base b: (N)</a:t>
            </a:r>
            <a:r>
              <a:rPr lang="en-US" baseline="-25000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10</a:t>
            </a:r>
            <a:r>
              <a:rPr lang="en-US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mtClean="0">
                <a:solidFill>
                  <a:srgbClr val="000066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 (?)</a:t>
            </a:r>
            <a:r>
              <a:rPr lang="en-US" baseline="-25000" smtClean="0">
                <a:solidFill>
                  <a:srgbClr val="000066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b</a:t>
            </a:r>
          </a:p>
          <a:p>
            <a:pPr lvl="1"/>
            <a:r>
              <a:rPr lang="en-US" sz="2700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Conversion between 2 non-decimal bases b1 and b2</a:t>
            </a:r>
            <a:r>
              <a:rPr lang="en-US" sz="2500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:</a:t>
            </a:r>
            <a:r>
              <a:rPr lang="en-US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  (N)</a:t>
            </a:r>
            <a:r>
              <a:rPr lang="en-US" baseline="-25000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b1</a:t>
            </a:r>
            <a:r>
              <a:rPr lang="en-US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mtClean="0">
                <a:solidFill>
                  <a:srgbClr val="000066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 (?)</a:t>
            </a:r>
            <a:r>
              <a:rPr lang="en-US" baseline="-25000" smtClean="0">
                <a:solidFill>
                  <a:srgbClr val="000066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b2</a:t>
            </a:r>
            <a:r>
              <a:rPr lang="en-US" smtClean="0">
                <a:solidFill>
                  <a:srgbClr val="000066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:</a:t>
            </a:r>
          </a:p>
          <a:p>
            <a:pPr lvl="2"/>
            <a:r>
              <a:rPr lang="en-US" smtClean="0">
                <a:solidFill>
                  <a:srgbClr val="000066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In general: Go through decimal. i.e.</a:t>
            </a:r>
          </a:p>
          <a:p>
            <a:pPr lvl="2">
              <a:buFont typeface="Wingdings" pitchFamily="2" charset="2"/>
              <a:buNone/>
            </a:pPr>
            <a:r>
              <a:rPr lang="en-US" smtClean="0">
                <a:solidFill>
                  <a:srgbClr val="000066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		 </a:t>
            </a:r>
            <a:r>
              <a:rPr lang="en-US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(N)</a:t>
            </a:r>
            <a:r>
              <a:rPr lang="en-US" baseline="-25000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b1</a:t>
            </a:r>
            <a:r>
              <a:rPr lang="en-US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mtClean="0">
                <a:solidFill>
                  <a:srgbClr val="000066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 (?)</a:t>
            </a:r>
            <a:r>
              <a:rPr lang="en-US" baseline="-25000" smtClean="0">
                <a:solidFill>
                  <a:srgbClr val="000066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10</a:t>
            </a:r>
            <a:r>
              <a:rPr lang="en-US" smtClean="0">
                <a:solidFill>
                  <a:srgbClr val="000066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  (?) </a:t>
            </a:r>
            <a:r>
              <a:rPr lang="en-US" baseline="-25000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b2</a:t>
            </a:r>
            <a:r>
              <a:rPr lang="en-US" smtClean="0">
                <a:solidFill>
                  <a:srgbClr val="000066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</a:p>
          <a:p>
            <a:pPr lvl="2"/>
            <a:r>
              <a:rPr lang="en-US" smtClean="0">
                <a:solidFill>
                  <a:srgbClr val="000066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Special case when b1 and b2 </a:t>
            </a:r>
            <a:r>
              <a:rPr lang="en-US" smtClean="0">
                <a:solidFill>
                  <a:srgbClr val="CC00CC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are powers of the same number</a:t>
            </a:r>
            <a:r>
              <a:rPr lang="en-US" smtClean="0">
                <a:solidFill>
                  <a:srgbClr val="000066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: e.g. between binary (b = 2</a:t>
            </a:r>
            <a:r>
              <a:rPr lang="en-US" baseline="30000" smtClean="0">
                <a:solidFill>
                  <a:srgbClr val="000066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1</a:t>
            </a:r>
            <a:r>
              <a:rPr lang="en-US" smtClean="0">
                <a:solidFill>
                  <a:srgbClr val="000066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), octal (b = 8 = 2</a:t>
            </a:r>
            <a:r>
              <a:rPr lang="en-US" baseline="30000" smtClean="0">
                <a:solidFill>
                  <a:srgbClr val="000066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3</a:t>
            </a:r>
            <a:r>
              <a:rPr lang="en-US" smtClean="0">
                <a:solidFill>
                  <a:srgbClr val="000066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), and hexadecimal (b = 16 = 2</a:t>
            </a:r>
            <a:r>
              <a:rPr lang="en-US" baseline="30000" smtClean="0">
                <a:solidFill>
                  <a:srgbClr val="000066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4</a:t>
            </a:r>
            <a:r>
              <a:rPr lang="en-US" smtClean="0">
                <a:solidFill>
                  <a:srgbClr val="000066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): 	</a:t>
            </a:r>
          </a:p>
          <a:p>
            <a:pPr lvl="2">
              <a:buFont typeface="Wingdings" pitchFamily="2" charset="2"/>
              <a:buNone/>
            </a:pPr>
            <a:r>
              <a:rPr lang="en-US" smtClean="0">
                <a:solidFill>
                  <a:srgbClr val="000066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   Here </a:t>
            </a:r>
            <a:r>
              <a:rPr lang="en-US" smtClean="0">
                <a:solidFill>
                  <a:srgbClr val="6600FF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direct conversion</a:t>
            </a:r>
            <a:r>
              <a:rPr lang="en-US" smtClean="0">
                <a:solidFill>
                  <a:srgbClr val="000066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 is easy…</a:t>
            </a:r>
          </a:p>
        </p:txBody>
      </p:sp>
      <p:sp>
        <p:nvSpPr>
          <p:cNvPr id="40964" name="Rectangle 1045"/>
          <p:cNvSpPr>
            <a:spLocks noGrp="1" noChangeArrowheads="1"/>
          </p:cNvSpPr>
          <p:nvPr>
            <p:ph type="title"/>
          </p:nvPr>
        </p:nvSpPr>
        <p:spPr>
          <a:xfrm>
            <a:off x="685800" y="228600"/>
            <a:ext cx="7772400" cy="838200"/>
          </a:xfrm>
          <a:noFill/>
        </p:spPr>
        <p:txBody>
          <a:bodyPr/>
          <a:lstStyle/>
          <a:p>
            <a:r>
              <a:rPr lang="en-US" smtClean="0"/>
              <a:t>Conversion Between Number Systems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Chapter 1            </a:t>
            </a:r>
            <a:fld id="{2CDF20BE-E81B-4E77-8AFE-9C0C3984CDC5}" type="slidenum">
              <a:rPr lang="en-US" smtClean="0"/>
              <a:pPr/>
              <a:t>23</a:t>
            </a:fld>
            <a:endParaRPr lang="en-US" smtClean="0"/>
          </a:p>
        </p:txBody>
      </p:sp>
      <p:sp>
        <p:nvSpPr>
          <p:cNvPr id="41987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65100" y="1308100"/>
            <a:ext cx="8978900" cy="5549900"/>
          </a:xfrm>
          <a:solidFill>
            <a:srgbClr val="FFFFFF"/>
          </a:solidFill>
        </p:spPr>
        <p:txBody>
          <a:bodyPr/>
          <a:lstStyle/>
          <a:p>
            <a:pPr marL="288925" indent="-288925">
              <a:buFont typeface="Wingdings" pitchFamily="2" charset="2"/>
              <a:buNone/>
              <a:tabLst>
                <a:tab pos="682625" algn="l"/>
              </a:tabLst>
            </a:pPr>
            <a:r>
              <a:rPr lang="en-US" b="1" smtClean="0">
                <a:latin typeface="Arial" pitchFamily="34" charset="0"/>
                <a:cs typeface="Arial" pitchFamily="34" charset="0"/>
              </a:rPr>
              <a:t>Simply substitute in the power series expansion </a:t>
            </a:r>
          </a:p>
          <a:p>
            <a:pPr marL="288925" indent="-288925">
              <a:buFont typeface="Wingdings" pitchFamily="2" charset="2"/>
              <a:buNone/>
              <a:tabLst>
                <a:tab pos="682625" algn="l"/>
              </a:tabLst>
            </a:pPr>
            <a:endParaRPr lang="en-US" b="1" smtClean="0">
              <a:latin typeface="Arial" pitchFamily="34" charset="0"/>
              <a:cs typeface="Arial" pitchFamily="34" charset="0"/>
            </a:endParaRPr>
          </a:p>
          <a:p>
            <a:pPr marL="288925" indent="-288925">
              <a:buFont typeface="Wingdings" pitchFamily="2" charset="2"/>
              <a:buNone/>
              <a:tabLst>
                <a:tab pos="682625" algn="l"/>
              </a:tabLst>
            </a:pPr>
            <a:r>
              <a:rPr lang="en-US" sz="2800" smtClean="0">
                <a:latin typeface="Arial" pitchFamily="34" charset="0"/>
                <a:cs typeface="Arial" pitchFamily="34" charset="0"/>
              </a:rPr>
              <a:t>Examples: </a:t>
            </a:r>
            <a:r>
              <a:rPr lang="en-US" sz="2800" smtClean="0">
                <a:solidFill>
                  <a:srgbClr val="6600FF"/>
                </a:solidFill>
                <a:latin typeface="Arial" pitchFamily="34" charset="0"/>
                <a:cs typeface="Arial" pitchFamily="34" charset="0"/>
              </a:rPr>
              <a:t>compare lengths</a:t>
            </a:r>
            <a:r>
              <a:rPr lang="en-US" b="1" smtClean="0">
                <a:cs typeface="Times New Roman" pitchFamily="18" charset="0"/>
              </a:rPr>
              <a:t> </a:t>
            </a:r>
          </a:p>
          <a:p>
            <a:pPr marL="288925" indent="-288925">
              <a:tabLst>
                <a:tab pos="682625" algn="l"/>
              </a:tabLst>
            </a:pPr>
            <a:r>
              <a:rPr lang="en-US" sz="2800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b = 2: (110101.11)</a:t>
            </a:r>
            <a:r>
              <a:rPr lang="en-US" sz="2800" baseline="-16000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2 </a:t>
            </a:r>
            <a:r>
              <a:rPr lang="en-US" sz="2800" smtClean="0">
                <a:solidFill>
                  <a:srgbClr val="000066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</a:t>
            </a:r>
            <a:r>
              <a:rPr lang="en-US" sz="2800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 (D)</a:t>
            </a:r>
            <a:r>
              <a:rPr lang="en-US" sz="2800" baseline="-15000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10</a:t>
            </a:r>
            <a:r>
              <a:rPr lang="en-US" sz="2800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:  </a:t>
            </a:r>
          </a:p>
          <a:p>
            <a:pPr marL="288925" indent="-288925">
              <a:buFont typeface="Wingdings" pitchFamily="2" charset="2"/>
              <a:buNone/>
              <a:tabLst>
                <a:tab pos="682625" algn="l"/>
              </a:tabLst>
            </a:pPr>
            <a:r>
              <a:rPr lang="en-US" sz="2800" smtClean="0">
                <a:latin typeface="Arial" pitchFamily="34" charset="0"/>
                <a:cs typeface="Arial" pitchFamily="34" charset="0"/>
              </a:rPr>
              <a:t>   D = 1 x 2</a:t>
            </a:r>
            <a:r>
              <a:rPr lang="en-US" sz="2800" baseline="30000" smtClean="0">
                <a:latin typeface="Arial" pitchFamily="34" charset="0"/>
                <a:cs typeface="Arial" pitchFamily="34" charset="0"/>
              </a:rPr>
              <a:t>5 </a:t>
            </a:r>
            <a:r>
              <a:rPr lang="en-US" sz="2800" smtClean="0">
                <a:latin typeface="Arial" pitchFamily="34" charset="0"/>
                <a:cs typeface="Arial" pitchFamily="34" charset="0"/>
              </a:rPr>
              <a:t>+1 x 2</a:t>
            </a:r>
            <a:r>
              <a:rPr lang="en-US" sz="2800" baseline="30000" smtClean="0">
                <a:latin typeface="Arial" pitchFamily="34" charset="0"/>
                <a:cs typeface="Arial" pitchFamily="34" charset="0"/>
              </a:rPr>
              <a:t>4</a:t>
            </a:r>
            <a:r>
              <a:rPr lang="en-US" sz="2800" smtClean="0">
                <a:latin typeface="Arial" pitchFamily="34" charset="0"/>
                <a:cs typeface="Arial" pitchFamily="34" charset="0"/>
              </a:rPr>
              <a:t> + 1 x 2</a:t>
            </a:r>
            <a:r>
              <a:rPr lang="en-US" sz="2800" baseline="30000" smtClean="0">
                <a:latin typeface="Arial" pitchFamily="34" charset="0"/>
                <a:cs typeface="Arial" pitchFamily="34" charset="0"/>
              </a:rPr>
              <a:t>2</a:t>
            </a:r>
            <a:r>
              <a:rPr lang="en-US" sz="2800" smtClean="0">
                <a:latin typeface="Arial" pitchFamily="34" charset="0"/>
                <a:cs typeface="Arial" pitchFamily="34" charset="0"/>
              </a:rPr>
              <a:t> + 1 x 2</a:t>
            </a:r>
            <a:r>
              <a:rPr lang="en-US" sz="2800" baseline="30000" smtClean="0">
                <a:latin typeface="Arial" pitchFamily="34" charset="0"/>
                <a:cs typeface="Arial" pitchFamily="34" charset="0"/>
              </a:rPr>
              <a:t>0</a:t>
            </a:r>
            <a:r>
              <a:rPr lang="en-US" sz="2800" smtClean="0">
                <a:latin typeface="Arial" pitchFamily="34" charset="0"/>
                <a:cs typeface="Arial" pitchFamily="34" charset="0"/>
              </a:rPr>
              <a:t> + 1 x 2</a:t>
            </a:r>
            <a:r>
              <a:rPr lang="en-US" sz="2800" baseline="30000" smtClean="0">
                <a:latin typeface="Arial" pitchFamily="34" charset="0"/>
                <a:cs typeface="Arial" pitchFamily="34" charset="0"/>
              </a:rPr>
              <a:t>-1</a:t>
            </a:r>
            <a:r>
              <a:rPr lang="en-US" sz="2800" smtClean="0">
                <a:latin typeface="Arial" pitchFamily="34" charset="0"/>
                <a:cs typeface="Arial" pitchFamily="34" charset="0"/>
              </a:rPr>
              <a:t> + 1 x 2</a:t>
            </a:r>
            <a:r>
              <a:rPr lang="en-US" sz="2800" baseline="30000" smtClean="0">
                <a:latin typeface="Arial" pitchFamily="34" charset="0"/>
                <a:cs typeface="Arial" pitchFamily="34" charset="0"/>
              </a:rPr>
              <a:t>-2 </a:t>
            </a:r>
            <a:r>
              <a:rPr lang="en-US" sz="2800" smtClean="0">
                <a:latin typeface="Arial" pitchFamily="34" charset="0"/>
                <a:cs typeface="Arial" pitchFamily="34" charset="0"/>
              </a:rPr>
              <a:t>	= 32</a:t>
            </a:r>
            <a:r>
              <a:rPr lang="en-US" sz="2800" baseline="3000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smtClean="0">
                <a:latin typeface="Arial" pitchFamily="34" charset="0"/>
                <a:cs typeface="Arial" pitchFamily="34" charset="0"/>
              </a:rPr>
              <a:t>+16 + 4 + 1 + 0.5 + 0.25</a:t>
            </a:r>
            <a:r>
              <a:rPr lang="en-US" sz="2800" baseline="3000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smtClean="0">
                <a:latin typeface="Arial" pitchFamily="34" charset="0"/>
                <a:cs typeface="Arial" pitchFamily="34" charset="0"/>
              </a:rPr>
              <a:t> = </a:t>
            </a:r>
            <a:r>
              <a:rPr lang="en-US" sz="2800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53.75</a:t>
            </a:r>
          </a:p>
        </p:txBody>
      </p:sp>
      <p:sp>
        <p:nvSpPr>
          <p:cNvPr id="41988" name="Rectangle 3"/>
          <p:cNvSpPr>
            <a:spLocks noChangeArrowheads="1"/>
          </p:cNvSpPr>
          <p:nvPr/>
        </p:nvSpPr>
        <p:spPr bwMode="auto">
          <a:xfrm>
            <a:off x="474663" y="217488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3200" baseline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Conversion from base b </a:t>
            </a:r>
            <a:r>
              <a:rPr lang="en-US" sz="3200" baseline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to</a:t>
            </a:r>
            <a:r>
              <a:rPr lang="en-US" sz="3200" baseline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 decimal: </a:t>
            </a:r>
            <a:br>
              <a:rPr lang="en-US" sz="3200" baseline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</a:br>
            <a:r>
              <a:rPr lang="en-US" sz="3200" baseline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(N)</a:t>
            </a:r>
            <a:r>
              <a:rPr lang="en-US" sz="3200" baseline="-2500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b</a:t>
            </a:r>
            <a:r>
              <a:rPr lang="en-US" sz="3200" baseline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baseline="0">
                <a:solidFill>
                  <a:srgbClr val="000066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 (?)</a:t>
            </a:r>
            <a:r>
              <a:rPr lang="en-US" sz="3200" baseline="-25000">
                <a:solidFill>
                  <a:srgbClr val="000066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10</a:t>
            </a:r>
          </a:p>
        </p:txBody>
      </p:sp>
      <p:sp>
        <p:nvSpPr>
          <p:cNvPr id="41989" name="Text Box 51"/>
          <p:cNvSpPr txBox="1">
            <a:spLocks noChangeArrowheads="1"/>
          </p:cNvSpPr>
          <p:nvPr/>
        </p:nvSpPr>
        <p:spPr bwMode="auto">
          <a:xfrm>
            <a:off x="1554163" y="3348038"/>
            <a:ext cx="2103437" cy="366712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Wingdings" pitchFamily="2" charset="2"/>
              <a:buNone/>
            </a:pPr>
            <a:r>
              <a:rPr lang="en-US" sz="1800" b="0" baseline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 5 4 3 2 1 0  -1 -2</a:t>
            </a:r>
          </a:p>
        </p:txBody>
      </p:sp>
      <p:sp>
        <p:nvSpPr>
          <p:cNvPr id="41990" name="Rectangle 52"/>
          <p:cNvSpPr>
            <a:spLocks noChangeArrowheads="1"/>
          </p:cNvSpPr>
          <p:nvPr/>
        </p:nvSpPr>
        <p:spPr bwMode="auto">
          <a:xfrm>
            <a:off x="204788" y="4972050"/>
            <a:ext cx="8939212" cy="1885950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0" baseline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 b = 16: (E9C4.B6)</a:t>
            </a:r>
            <a:r>
              <a:rPr lang="en-US" b="0" baseline="-2500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16</a:t>
            </a:r>
            <a:r>
              <a:rPr lang="en-US" b="0" baseline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b="0" baseline="0">
                <a:solidFill>
                  <a:srgbClr val="000066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</a:t>
            </a:r>
            <a:r>
              <a:rPr lang="en-US" b="0" baseline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 (D)</a:t>
            </a:r>
            <a:r>
              <a:rPr lang="en-US" b="0" baseline="-2500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10</a:t>
            </a:r>
            <a:r>
              <a:rPr lang="en-US" b="0" baseline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:  </a:t>
            </a:r>
          </a:p>
          <a:p>
            <a:pPr>
              <a:buFont typeface="Wingdings" pitchFamily="2" charset="2"/>
              <a:buNone/>
            </a:pPr>
            <a:r>
              <a:rPr lang="en-US" b="0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  D =14 x 16</a:t>
            </a:r>
            <a:r>
              <a:rPr lang="en-US" b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3</a:t>
            </a:r>
            <a:r>
              <a:rPr lang="en-US" b="0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+ 9 x 16</a:t>
            </a:r>
            <a:r>
              <a:rPr lang="en-US" b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2</a:t>
            </a:r>
            <a:r>
              <a:rPr lang="en-US" b="0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+ 12 x 16</a:t>
            </a:r>
            <a:r>
              <a:rPr lang="en-US" b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1</a:t>
            </a:r>
            <a:r>
              <a:rPr lang="en-US" b="0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+ 4 x 16</a:t>
            </a:r>
            <a:r>
              <a:rPr lang="en-US" b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0</a:t>
            </a:r>
            <a:r>
              <a:rPr lang="en-US" b="0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+ 11 x 16</a:t>
            </a:r>
            <a:r>
              <a:rPr lang="en-US" b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-1</a:t>
            </a:r>
            <a:r>
              <a:rPr lang="en-US" b="0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  	+ 6 x 16</a:t>
            </a:r>
            <a:r>
              <a:rPr lang="en-US" b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-2</a:t>
            </a:r>
            <a:r>
              <a:rPr lang="en-US" b="0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 = 57344 +2304 + 192 + 4 + 0.6875 + 0.0234375 = 59844.71094</a:t>
            </a:r>
            <a:endParaRPr lang="en-US" b="0" baseline="0">
              <a:solidFill>
                <a:srgbClr val="000066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1991" name="Text Box 53"/>
          <p:cNvSpPr txBox="1">
            <a:spLocks noChangeArrowheads="1"/>
          </p:cNvSpPr>
          <p:nvPr/>
        </p:nvSpPr>
        <p:spPr bwMode="auto">
          <a:xfrm>
            <a:off x="1911350" y="4795838"/>
            <a:ext cx="1570038" cy="366712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Wingdings" pitchFamily="2" charset="2"/>
              <a:buNone/>
            </a:pPr>
            <a:r>
              <a:rPr lang="en-US" sz="1800" b="0" baseline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3 2 1 0  -1 -2</a:t>
            </a:r>
          </a:p>
        </p:txBody>
      </p:sp>
      <p:sp>
        <p:nvSpPr>
          <p:cNvPr id="41992" name="Text Box 54"/>
          <p:cNvSpPr txBox="1">
            <a:spLocks noChangeArrowheads="1"/>
          </p:cNvSpPr>
          <p:nvPr/>
        </p:nvSpPr>
        <p:spPr bwMode="auto">
          <a:xfrm>
            <a:off x="5357813" y="2838450"/>
            <a:ext cx="3619500" cy="1190625"/>
          </a:xfrm>
          <a:prstGeom prst="rect">
            <a:avLst/>
          </a:prstGeom>
          <a:solidFill>
            <a:srgbClr val="FFFF99"/>
          </a:solidFill>
          <a:ln w="1651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800" b="0" baseline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Notice: </a:t>
            </a:r>
            <a:r>
              <a:rPr lang="en-US" sz="1800" b="0" baseline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smaller</a:t>
            </a:r>
            <a:r>
              <a:rPr lang="en-US" sz="1800" b="0" baseline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 bases give</a:t>
            </a:r>
            <a:r>
              <a:rPr lang="en-US" sz="1800" b="0" baseline="0">
                <a:latin typeface="Arial" pitchFamily="34" charset="0"/>
                <a:cs typeface="Arial" pitchFamily="34" charset="0"/>
              </a:rPr>
              <a:t> </a:t>
            </a:r>
            <a:r>
              <a:rPr lang="en-US" sz="1800" b="0" baseline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longer</a:t>
            </a:r>
            <a:r>
              <a:rPr lang="en-US" sz="1800" baseline="0">
                <a:latin typeface="Arial" pitchFamily="34" charset="0"/>
                <a:cs typeface="Arial" pitchFamily="34" charset="0"/>
              </a:rPr>
              <a:t> </a:t>
            </a:r>
            <a:r>
              <a:rPr lang="en-US" sz="1800" b="0" baseline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Number representation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800" b="0" baseline="0">
                <a:solidFill>
                  <a:srgbClr val="000066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 </a:t>
            </a:r>
            <a:r>
              <a:rPr lang="en-US" sz="1800" b="0" baseline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Binary</a:t>
            </a:r>
            <a:r>
              <a:rPr lang="en-US" sz="1800" b="0" baseline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 is the </a:t>
            </a:r>
            <a:r>
              <a:rPr lang="en-US" sz="1800" b="0" baseline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longest</a:t>
            </a:r>
            <a:r>
              <a:rPr lang="en-US" sz="1800" b="0" baseline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 representation! </a:t>
            </a:r>
          </a:p>
        </p:txBody>
      </p:sp>
      <p:pic>
        <p:nvPicPr>
          <p:cNvPr id="41993" name="Picture 5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0913" y="1919288"/>
            <a:ext cx="3643312" cy="960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Chapter 1            </a:t>
            </a:r>
            <a:fld id="{7B28647F-0437-4A13-B252-1E355B0FFC13}" type="slidenum">
              <a:rPr lang="en-US" smtClean="0"/>
              <a:pPr/>
              <a:t>24</a:t>
            </a:fld>
            <a:endParaRPr lang="en-US" smtClean="0"/>
          </a:p>
        </p:txBody>
      </p:sp>
      <p:sp>
        <p:nvSpPr>
          <p:cNvPr id="43011" name="Rectangle 1026"/>
          <p:cNvSpPr>
            <a:spLocks noGrp="1" noChangeArrowheads="1"/>
          </p:cNvSpPr>
          <p:nvPr>
            <p:ph type="title"/>
          </p:nvPr>
        </p:nvSpPr>
        <p:spPr>
          <a:xfrm>
            <a:off x="685800" y="228600"/>
            <a:ext cx="7772400" cy="838200"/>
          </a:xfrm>
        </p:spPr>
        <p:txBody>
          <a:bodyPr/>
          <a:lstStyle/>
          <a:p>
            <a:r>
              <a:rPr lang="en-US" sz="2800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Conversion </a:t>
            </a:r>
            <a:r>
              <a:rPr lang="en-US" sz="280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from</a:t>
            </a:r>
            <a:r>
              <a:rPr lang="en-US" sz="2800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 decimal </a:t>
            </a:r>
            <a:r>
              <a:rPr lang="en-US" sz="280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to</a:t>
            </a:r>
            <a:r>
              <a:rPr lang="en-US" sz="2800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 base b:         (N)</a:t>
            </a:r>
            <a:r>
              <a:rPr lang="en-US" sz="2800" baseline="-25000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10</a:t>
            </a:r>
            <a:r>
              <a:rPr lang="en-US" sz="2800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smtClean="0">
                <a:solidFill>
                  <a:srgbClr val="000066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 (?)</a:t>
            </a:r>
            <a:r>
              <a:rPr lang="en-US" sz="2800" baseline="-25000" smtClean="0">
                <a:solidFill>
                  <a:srgbClr val="000066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b</a:t>
            </a:r>
          </a:p>
        </p:txBody>
      </p:sp>
      <p:sp>
        <p:nvSpPr>
          <p:cNvPr id="43012" name="Rectangle 1045"/>
          <p:cNvSpPr>
            <a:spLocks noGrp="1" noChangeArrowheads="1"/>
          </p:cNvSpPr>
          <p:nvPr>
            <p:ph type="body" idx="1"/>
          </p:nvPr>
        </p:nvSpPr>
        <p:spPr>
          <a:xfrm>
            <a:off x="719138" y="1522413"/>
            <a:ext cx="7772400" cy="2492375"/>
          </a:xfrm>
        </p:spPr>
        <p:txBody>
          <a:bodyPr/>
          <a:lstStyle/>
          <a:p>
            <a:pPr marL="609600" indent="-609600">
              <a:buFont typeface="Wingdings" pitchFamily="2" charset="2"/>
              <a:buNone/>
            </a:pPr>
            <a:r>
              <a:rPr lang="en-US" sz="280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Procedure:</a:t>
            </a:r>
          </a:p>
          <a:p>
            <a:pPr marL="609600" indent="-609600"/>
            <a:r>
              <a:rPr lang="en-US" sz="280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Convert the Integer Part</a:t>
            </a:r>
          </a:p>
          <a:p>
            <a:pPr marL="609600" indent="-609600"/>
            <a:r>
              <a:rPr lang="en-US" sz="280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Convert the Fraction Part</a:t>
            </a:r>
          </a:p>
          <a:p>
            <a:pPr marL="609600" indent="-609600"/>
            <a:r>
              <a:rPr lang="en-US" sz="280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Join the two results with the new radix point</a:t>
            </a:r>
            <a:endParaRPr lang="en-US" sz="2800" b="1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Slide Number Placeholder 2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Chapter 1            </a:t>
            </a:r>
            <a:fld id="{72F4A15C-8C6C-4364-889A-FAC0BD58CFCD}" type="slidenum">
              <a:rPr lang="en-US" smtClean="0"/>
              <a:pPr/>
              <a:t>25</a:t>
            </a:fld>
            <a:endParaRPr lang="en-US" smtClean="0"/>
          </a:p>
        </p:txBody>
      </p:sp>
      <p:sp>
        <p:nvSpPr>
          <p:cNvPr id="44035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28600"/>
            <a:ext cx="7772400" cy="838200"/>
          </a:xfrm>
        </p:spPr>
        <p:txBody>
          <a:bodyPr/>
          <a:lstStyle/>
          <a:p>
            <a:r>
              <a:rPr lang="en-US" sz="2800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Converting </a:t>
            </a:r>
            <a:r>
              <a:rPr lang="en-US" sz="2800" smtClean="0">
                <a:solidFill>
                  <a:srgbClr val="6600FF"/>
                </a:solidFill>
                <a:latin typeface="Arial" pitchFamily="34" charset="0"/>
                <a:cs typeface="Arial" pitchFamily="34" charset="0"/>
              </a:rPr>
              <a:t>integer</a:t>
            </a:r>
            <a:r>
              <a:rPr lang="en-US" sz="2800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 from decimal </a:t>
            </a:r>
            <a:r>
              <a:rPr lang="en-US" sz="280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to</a:t>
            </a:r>
            <a:r>
              <a:rPr lang="en-US" sz="2800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 base b:</a:t>
            </a:r>
          </a:p>
        </p:txBody>
      </p:sp>
      <p:sp>
        <p:nvSpPr>
          <p:cNvPr id="44036" name="Rectangle 7"/>
          <p:cNvSpPr>
            <a:spLocks noChangeArrowheads="1"/>
          </p:cNvSpPr>
          <p:nvPr/>
        </p:nvSpPr>
        <p:spPr bwMode="auto">
          <a:xfrm>
            <a:off x="4243388" y="2686050"/>
            <a:ext cx="0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buFont typeface="Wingdings" pitchFamily="2" charset="2"/>
              <a:buNone/>
            </a:pPr>
            <a:endParaRPr lang="en-US" baseline="0"/>
          </a:p>
        </p:txBody>
      </p:sp>
      <p:sp>
        <p:nvSpPr>
          <p:cNvPr id="44037" name="Rectangle 9"/>
          <p:cNvSpPr>
            <a:spLocks noChangeArrowheads="1"/>
          </p:cNvSpPr>
          <p:nvPr/>
        </p:nvSpPr>
        <p:spPr bwMode="auto">
          <a:xfrm>
            <a:off x="4348163" y="3236913"/>
            <a:ext cx="0" cy="42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buFont typeface="Wingdings" pitchFamily="2" charset="2"/>
              <a:buNone/>
            </a:pPr>
            <a:endParaRPr lang="en-US" baseline="0"/>
          </a:p>
        </p:txBody>
      </p:sp>
      <p:sp>
        <p:nvSpPr>
          <p:cNvPr id="44038" name="Rectangle 14"/>
          <p:cNvSpPr>
            <a:spLocks noChangeArrowheads="1"/>
          </p:cNvSpPr>
          <p:nvPr/>
        </p:nvSpPr>
        <p:spPr bwMode="auto">
          <a:xfrm>
            <a:off x="261938" y="1263650"/>
            <a:ext cx="8882062" cy="1885950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lvl="1">
              <a:buFont typeface="Wingdings" pitchFamily="2" charset="2"/>
              <a:buNone/>
            </a:pPr>
            <a:r>
              <a:rPr lang="en-US" b="0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Repeatedly </a:t>
            </a:r>
            <a:r>
              <a:rPr lang="en-US" b="0" baseline="0">
                <a:solidFill>
                  <a:srgbClr val="6600FF"/>
                </a:solidFill>
                <a:latin typeface="Arial" pitchFamily="34" charset="0"/>
                <a:cs typeface="Arial" pitchFamily="34" charset="0"/>
              </a:rPr>
              <a:t>divide</a:t>
            </a:r>
            <a:r>
              <a:rPr lang="en-US" b="0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the integer by the new base b and save the </a:t>
            </a:r>
            <a:r>
              <a:rPr lang="en-US" b="0" baseline="0">
                <a:solidFill>
                  <a:srgbClr val="6600FF"/>
                </a:solidFill>
                <a:latin typeface="Arial" pitchFamily="34" charset="0"/>
                <a:cs typeface="Arial" pitchFamily="34" charset="0"/>
              </a:rPr>
              <a:t>remainders</a:t>
            </a:r>
            <a:r>
              <a:rPr lang="en-US" b="0" baseline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n-US" b="0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until you get a </a:t>
            </a:r>
            <a:r>
              <a:rPr lang="en-US" b="0" baseline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0</a:t>
            </a:r>
            <a:r>
              <a:rPr lang="en-US" b="0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quotient.             </a:t>
            </a:r>
          </a:p>
          <a:p>
            <a:pPr lvl="1">
              <a:buFont typeface="Wingdings" pitchFamily="2" charset="2"/>
              <a:buNone/>
            </a:pPr>
            <a:r>
              <a:rPr lang="en-US" b="0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The digits for the new base are the remainders        </a:t>
            </a:r>
            <a:r>
              <a:rPr lang="en-US" b="0" baseline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with the </a:t>
            </a:r>
            <a:r>
              <a:rPr lang="en-US" b="0" baseline="0">
                <a:solidFill>
                  <a:srgbClr val="6600FF"/>
                </a:solidFill>
                <a:latin typeface="Arial" pitchFamily="34" charset="0"/>
                <a:cs typeface="Arial" pitchFamily="34" charset="0"/>
              </a:rPr>
              <a:t>L</a:t>
            </a:r>
            <a:r>
              <a:rPr lang="en-US" b="0" baseline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S digit being the </a:t>
            </a:r>
            <a:r>
              <a:rPr lang="en-US" b="0" baseline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first</a:t>
            </a:r>
            <a:r>
              <a:rPr lang="en-US" baseline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b="0" baseline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remainder</a:t>
            </a:r>
          </a:p>
        </p:txBody>
      </p:sp>
      <p:pic>
        <p:nvPicPr>
          <p:cNvPr id="44039" name="Picture 1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625" y="3271838"/>
            <a:ext cx="7962900" cy="3586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040" name="Text Box 16"/>
          <p:cNvSpPr txBox="1">
            <a:spLocks noChangeArrowheads="1"/>
          </p:cNvSpPr>
          <p:nvPr/>
        </p:nvSpPr>
        <p:spPr bwMode="auto">
          <a:xfrm>
            <a:off x="3808413" y="3589338"/>
            <a:ext cx="2301875" cy="519112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baseline="0">
                <a:latin typeface="Arial" pitchFamily="34" charset="0"/>
                <a:cs typeface="Arial" pitchFamily="34" charset="0"/>
              </a:rPr>
              <a:t>(41)</a:t>
            </a:r>
            <a:r>
              <a:rPr lang="en-US" baseline="-25000">
                <a:latin typeface="Arial" pitchFamily="34" charset="0"/>
                <a:cs typeface="Arial" pitchFamily="34" charset="0"/>
              </a:rPr>
              <a:t>10</a:t>
            </a:r>
            <a:r>
              <a:rPr lang="en-US" baseline="0">
                <a:latin typeface="Arial" pitchFamily="34" charset="0"/>
                <a:cs typeface="Arial" pitchFamily="34" charset="0"/>
              </a:rPr>
              <a:t> = (??)</a:t>
            </a:r>
            <a:r>
              <a:rPr lang="en-US" baseline="-25000">
                <a:latin typeface="Arial" pitchFamily="34" charset="0"/>
                <a:cs typeface="Arial" pitchFamily="34" charset="0"/>
              </a:rPr>
              <a:t>2</a:t>
            </a:r>
          </a:p>
        </p:txBody>
      </p:sp>
      <p:sp>
        <p:nvSpPr>
          <p:cNvPr id="44041" name="Text Box 18"/>
          <p:cNvSpPr txBox="1">
            <a:spLocks noChangeArrowheads="1"/>
          </p:cNvSpPr>
          <p:nvPr/>
        </p:nvSpPr>
        <p:spPr bwMode="auto">
          <a:xfrm>
            <a:off x="0" y="5327650"/>
            <a:ext cx="1581150" cy="915988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800" b="0" baseline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Continue until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800" b="0" baseline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you get a </a:t>
            </a:r>
            <a:r>
              <a:rPr lang="en-US" sz="1800" b="0" baseline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0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800" b="0" baseline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quotient </a:t>
            </a:r>
          </a:p>
        </p:txBody>
      </p:sp>
      <p:sp>
        <p:nvSpPr>
          <p:cNvPr id="44042" name="Line 19"/>
          <p:cNvSpPr>
            <a:spLocks noChangeShapeType="1"/>
          </p:cNvSpPr>
          <p:nvPr/>
        </p:nvSpPr>
        <p:spPr bwMode="auto">
          <a:xfrm>
            <a:off x="1284288" y="5845175"/>
            <a:ext cx="984250" cy="220663"/>
          </a:xfrm>
          <a:prstGeom prst="line">
            <a:avLst/>
          </a:prstGeom>
          <a:noFill/>
          <a:ln w="1588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44043" name="Line 20"/>
          <p:cNvSpPr>
            <a:spLocks noChangeShapeType="1"/>
          </p:cNvSpPr>
          <p:nvPr/>
        </p:nvSpPr>
        <p:spPr bwMode="auto">
          <a:xfrm flipH="1">
            <a:off x="2686050" y="4386263"/>
            <a:ext cx="2452688" cy="2071687"/>
          </a:xfrm>
          <a:prstGeom prst="line">
            <a:avLst/>
          </a:prstGeom>
          <a:noFill/>
          <a:ln w="1588">
            <a:solidFill>
              <a:srgbClr val="000066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44044" name="Text Box 21"/>
          <p:cNvSpPr txBox="1">
            <a:spLocks noChangeArrowheads="1"/>
          </p:cNvSpPr>
          <p:nvPr/>
        </p:nvSpPr>
        <p:spPr bwMode="auto">
          <a:xfrm>
            <a:off x="5624513" y="3956050"/>
            <a:ext cx="347662" cy="519113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baseline="0">
                <a:solidFill>
                  <a:srgbClr val="CC00CC"/>
                </a:solidFill>
                <a:sym typeface="Symbol" pitchFamily="18" charset="2"/>
              </a:rPr>
              <a:t></a:t>
            </a:r>
          </a:p>
        </p:txBody>
      </p:sp>
      <p:sp>
        <p:nvSpPr>
          <p:cNvPr id="44045" name="Text Box 22"/>
          <p:cNvSpPr txBox="1">
            <a:spLocks noChangeArrowheads="1"/>
          </p:cNvSpPr>
          <p:nvPr/>
        </p:nvSpPr>
        <p:spPr bwMode="auto">
          <a:xfrm>
            <a:off x="2524125" y="6443663"/>
            <a:ext cx="347663" cy="519112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baseline="0">
                <a:solidFill>
                  <a:srgbClr val="CC00CC"/>
                </a:solidFill>
                <a:sym typeface="Symbol" pitchFamily="18" charset="2"/>
              </a:rPr>
              <a:t></a:t>
            </a:r>
          </a:p>
        </p:txBody>
      </p:sp>
      <p:sp>
        <p:nvSpPr>
          <p:cNvPr id="44046" name="Line 23"/>
          <p:cNvSpPr>
            <a:spLocks noChangeShapeType="1"/>
          </p:cNvSpPr>
          <p:nvPr/>
        </p:nvSpPr>
        <p:spPr bwMode="auto">
          <a:xfrm>
            <a:off x="5821363" y="4329113"/>
            <a:ext cx="115887" cy="323850"/>
          </a:xfrm>
          <a:prstGeom prst="line">
            <a:avLst/>
          </a:prstGeom>
          <a:noFill/>
          <a:ln w="1588">
            <a:solidFill>
              <a:srgbClr val="CC00CC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4047" name="Text Box 25"/>
          <p:cNvSpPr txBox="1">
            <a:spLocks noChangeArrowheads="1"/>
          </p:cNvSpPr>
          <p:nvPr/>
        </p:nvSpPr>
        <p:spPr bwMode="auto">
          <a:xfrm>
            <a:off x="5880100" y="4567238"/>
            <a:ext cx="1355725" cy="396875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2000" b="0" baseline="0">
                <a:solidFill>
                  <a:srgbClr val="CC00CC"/>
                </a:solidFill>
                <a:latin typeface="Arial" pitchFamily="34" charset="0"/>
                <a:cs typeface="Arial" pitchFamily="34" charset="0"/>
              </a:rPr>
              <a:t>radix point</a:t>
            </a:r>
          </a:p>
        </p:txBody>
      </p:sp>
      <p:sp>
        <p:nvSpPr>
          <p:cNvPr id="44048" name="Text Box 26"/>
          <p:cNvSpPr txBox="1">
            <a:spLocks noChangeArrowheads="1"/>
          </p:cNvSpPr>
          <p:nvPr/>
        </p:nvSpPr>
        <p:spPr bwMode="auto">
          <a:xfrm>
            <a:off x="3914775" y="6461125"/>
            <a:ext cx="1593850" cy="396875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2000" b="0" baseline="0">
                <a:solidFill>
                  <a:srgbClr val="0066CC"/>
                </a:solidFill>
                <a:latin typeface="Arial" pitchFamily="34" charset="0"/>
                <a:cs typeface="Arial" pitchFamily="34" charset="0"/>
              </a:rPr>
              <a:t>Verify result!</a:t>
            </a:r>
          </a:p>
        </p:txBody>
      </p:sp>
      <p:sp>
        <p:nvSpPr>
          <p:cNvPr id="44049" name="Text Box 28"/>
          <p:cNvSpPr txBox="1">
            <a:spLocks noChangeArrowheads="1"/>
          </p:cNvSpPr>
          <p:nvPr/>
        </p:nvSpPr>
        <p:spPr bwMode="auto">
          <a:xfrm>
            <a:off x="2570163" y="4545013"/>
            <a:ext cx="646112" cy="366712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1800" b="0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+0/2</a:t>
            </a:r>
          </a:p>
        </p:txBody>
      </p:sp>
      <p:sp>
        <p:nvSpPr>
          <p:cNvPr id="44050" name="Text Box 29"/>
          <p:cNvSpPr txBox="1">
            <a:spLocks noChangeArrowheads="1"/>
          </p:cNvSpPr>
          <p:nvPr/>
        </p:nvSpPr>
        <p:spPr bwMode="auto">
          <a:xfrm>
            <a:off x="2549525" y="4872038"/>
            <a:ext cx="635000" cy="366712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1800" b="0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+0/2</a:t>
            </a:r>
          </a:p>
        </p:txBody>
      </p:sp>
      <p:sp>
        <p:nvSpPr>
          <p:cNvPr id="44051" name="Text Box 30"/>
          <p:cNvSpPr txBox="1">
            <a:spLocks noChangeArrowheads="1"/>
          </p:cNvSpPr>
          <p:nvPr/>
        </p:nvSpPr>
        <p:spPr bwMode="auto">
          <a:xfrm>
            <a:off x="2479675" y="5611813"/>
            <a:ext cx="635000" cy="366712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1800" b="0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+0/2</a:t>
            </a:r>
          </a:p>
        </p:txBody>
      </p:sp>
      <p:sp>
        <p:nvSpPr>
          <p:cNvPr id="44052" name="Rectangle 32"/>
          <p:cNvSpPr>
            <a:spLocks noChangeArrowheads="1"/>
          </p:cNvSpPr>
          <p:nvPr/>
        </p:nvSpPr>
        <p:spPr bwMode="auto">
          <a:xfrm>
            <a:off x="5500688" y="4238625"/>
            <a:ext cx="203200" cy="2119313"/>
          </a:xfrm>
          <a:prstGeom prst="rect">
            <a:avLst/>
          </a:prstGeom>
          <a:solidFill>
            <a:srgbClr val="FFFFFF"/>
          </a:solidFill>
          <a:ln w="1588">
            <a:solidFill>
              <a:srgbClr val="FFFF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4053" name="Line 33"/>
          <p:cNvSpPr>
            <a:spLocks noChangeShapeType="1"/>
          </p:cNvSpPr>
          <p:nvPr/>
        </p:nvSpPr>
        <p:spPr bwMode="auto">
          <a:xfrm>
            <a:off x="5559425" y="4340225"/>
            <a:ext cx="0" cy="1871663"/>
          </a:xfrm>
          <a:prstGeom prst="line">
            <a:avLst/>
          </a:prstGeom>
          <a:noFill/>
          <a:ln w="57150">
            <a:solidFill>
              <a:srgbClr val="A5002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44054" name="Text Box 34"/>
          <p:cNvSpPr txBox="1">
            <a:spLocks noChangeArrowheads="1"/>
          </p:cNvSpPr>
          <p:nvPr/>
        </p:nvSpPr>
        <p:spPr bwMode="auto">
          <a:xfrm>
            <a:off x="5873750" y="5119688"/>
            <a:ext cx="2538413" cy="396875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2000" baseline="0">
                <a:solidFill>
                  <a:srgbClr val="9933FF"/>
                </a:solidFill>
                <a:latin typeface="Arial" pitchFamily="34" charset="0"/>
                <a:cs typeface="Arial" pitchFamily="34" charset="0"/>
              </a:rPr>
              <a:t>Integer in new base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Slide Number Placeholder 2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Chapter 1            </a:t>
            </a:r>
            <a:fld id="{45245AC3-47F5-473F-9632-C86A609F3B0D}" type="slidenum">
              <a:rPr lang="en-US" smtClean="0"/>
              <a:pPr/>
              <a:t>26</a:t>
            </a:fld>
            <a:endParaRPr lang="en-US" smtClean="0"/>
          </a:p>
        </p:txBody>
      </p:sp>
      <p:sp>
        <p:nvSpPr>
          <p:cNvPr id="45059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28600"/>
            <a:ext cx="7772400" cy="838200"/>
          </a:xfrm>
        </p:spPr>
        <p:txBody>
          <a:bodyPr/>
          <a:lstStyle/>
          <a:p>
            <a:r>
              <a:rPr lang="en-US" sz="2800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Converting </a:t>
            </a:r>
            <a:r>
              <a:rPr lang="en-US" sz="2800" smtClean="0">
                <a:solidFill>
                  <a:srgbClr val="6600FF"/>
                </a:solidFill>
                <a:latin typeface="Arial" pitchFamily="34" charset="0"/>
                <a:cs typeface="Arial" pitchFamily="34" charset="0"/>
              </a:rPr>
              <a:t>fraction</a:t>
            </a:r>
            <a:r>
              <a:rPr lang="en-US" sz="2800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 from decimal </a:t>
            </a:r>
            <a:r>
              <a:rPr lang="en-US" sz="280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to</a:t>
            </a:r>
            <a:r>
              <a:rPr lang="en-US" sz="2800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 base b:</a:t>
            </a:r>
          </a:p>
        </p:txBody>
      </p:sp>
      <p:sp>
        <p:nvSpPr>
          <p:cNvPr id="45060" name="Rectangle 3"/>
          <p:cNvSpPr>
            <a:spLocks noChangeArrowheads="1"/>
          </p:cNvSpPr>
          <p:nvPr/>
        </p:nvSpPr>
        <p:spPr bwMode="auto">
          <a:xfrm>
            <a:off x="4243388" y="2686050"/>
            <a:ext cx="0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buFont typeface="Wingdings" pitchFamily="2" charset="2"/>
              <a:buNone/>
            </a:pPr>
            <a:endParaRPr lang="en-US" baseline="0"/>
          </a:p>
        </p:txBody>
      </p:sp>
      <p:sp>
        <p:nvSpPr>
          <p:cNvPr id="45061" name="Rectangle 4"/>
          <p:cNvSpPr>
            <a:spLocks noChangeArrowheads="1"/>
          </p:cNvSpPr>
          <p:nvPr/>
        </p:nvSpPr>
        <p:spPr bwMode="auto">
          <a:xfrm>
            <a:off x="4348163" y="3236913"/>
            <a:ext cx="0" cy="42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buFont typeface="Wingdings" pitchFamily="2" charset="2"/>
              <a:buNone/>
            </a:pPr>
            <a:endParaRPr lang="en-US" baseline="0"/>
          </a:p>
        </p:txBody>
      </p:sp>
      <p:sp>
        <p:nvSpPr>
          <p:cNvPr id="45062" name="Rectangle 5"/>
          <p:cNvSpPr>
            <a:spLocks noChangeArrowheads="1"/>
          </p:cNvSpPr>
          <p:nvPr/>
        </p:nvSpPr>
        <p:spPr bwMode="auto">
          <a:xfrm>
            <a:off x="261938" y="1309688"/>
            <a:ext cx="8882062" cy="2312987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lvl="1">
              <a:buFont typeface="Wingdings" pitchFamily="2" charset="2"/>
              <a:buNone/>
            </a:pPr>
            <a:r>
              <a:rPr lang="en-US" b="0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Repeatedly </a:t>
            </a:r>
            <a:r>
              <a:rPr lang="en-US" b="0" baseline="0">
                <a:solidFill>
                  <a:srgbClr val="6600FF"/>
                </a:solidFill>
                <a:latin typeface="Arial" pitchFamily="34" charset="0"/>
                <a:cs typeface="Arial" pitchFamily="34" charset="0"/>
              </a:rPr>
              <a:t>multiply</a:t>
            </a:r>
            <a:r>
              <a:rPr lang="en-US" b="0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the integer by the new base b and save the </a:t>
            </a:r>
            <a:r>
              <a:rPr lang="en-US" b="0" baseline="0">
                <a:solidFill>
                  <a:srgbClr val="336600"/>
                </a:solidFill>
                <a:latin typeface="Arial" pitchFamily="34" charset="0"/>
                <a:cs typeface="Arial" pitchFamily="34" charset="0"/>
              </a:rPr>
              <a:t>integer</a:t>
            </a:r>
            <a:r>
              <a:rPr lang="en-US" b="0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part of the result (will never exceed b) </a:t>
            </a:r>
            <a:r>
              <a:rPr lang="en-US" b="0" baseline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until</a:t>
            </a:r>
            <a:r>
              <a:rPr lang="en-US" b="0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0 fraction or enough digits             </a:t>
            </a:r>
          </a:p>
          <a:p>
            <a:pPr lvl="1">
              <a:buFont typeface="Wingdings" pitchFamily="2" charset="2"/>
              <a:buNone/>
            </a:pPr>
            <a:r>
              <a:rPr lang="en-US" b="0" baseline="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 </a:t>
            </a:r>
            <a:r>
              <a:rPr lang="en-US" b="0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The digits for the new base are those integers           </a:t>
            </a:r>
            <a:r>
              <a:rPr lang="en-US" b="0" baseline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with the </a:t>
            </a:r>
            <a:r>
              <a:rPr lang="en-US" b="0" baseline="0">
                <a:solidFill>
                  <a:srgbClr val="336600"/>
                </a:solidFill>
                <a:latin typeface="Arial" pitchFamily="34" charset="0"/>
                <a:cs typeface="Arial" pitchFamily="34" charset="0"/>
              </a:rPr>
              <a:t>M</a:t>
            </a:r>
            <a:r>
              <a:rPr lang="en-US" b="0" baseline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S digit being that computed first</a:t>
            </a:r>
            <a:r>
              <a:rPr lang="en-US" b="0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endParaRPr lang="en-US" b="0" baseline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5063" name="Line 10"/>
          <p:cNvSpPr>
            <a:spLocks noChangeShapeType="1"/>
          </p:cNvSpPr>
          <p:nvPr/>
        </p:nvSpPr>
        <p:spPr bwMode="auto">
          <a:xfrm flipH="1">
            <a:off x="2395538" y="4686300"/>
            <a:ext cx="2892425" cy="1643063"/>
          </a:xfrm>
          <a:prstGeom prst="line">
            <a:avLst/>
          </a:prstGeom>
          <a:noFill/>
          <a:ln w="1588">
            <a:solidFill>
              <a:srgbClr val="000066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45064" name="Line 13"/>
          <p:cNvSpPr>
            <a:spLocks noChangeShapeType="1"/>
          </p:cNvSpPr>
          <p:nvPr/>
        </p:nvSpPr>
        <p:spPr bwMode="auto">
          <a:xfrm>
            <a:off x="8251825" y="3808413"/>
            <a:ext cx="115888" cy="323850"/>
          </a:xfrm>
          <a:prstGeom prst="line">
            <a:avLst/>
          </a:prstGeom>
          <a:noFill/>
          <a:ln w="1588">
            <a:solidFill>
              <a:srgbClr val="CC00CC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en-US"/>
          </a:p>
        </p:txBody>
      </p:sp>
      <p:pic>
        <p:nvPicPr>
          <p:cNvPr id="45065" name="Picture 1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732213"/>
            <a:ext cx="9144000" cy="312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066" name="Text Box 8"/>
          <p:cNvSpPr txBox="1">
            <a:spLocks noChangeArrowheads="1"/>
          </p:cNvSpPr>
          <p:nvPr/>
        </p:nvSpPr>
        <p:spPr bwMode="auto">
          <a:xfrm>
            <a:off x="3252788" y="5362575"/>
            <a:ext cx="2711450" cy="1465263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800" b="0" baseline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Continue until 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800" b="0" baseline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you get either: </a:t>
            </a:r>
          </a:p>
          <a:p>
            <a:pPr>
              <a:spcBef>
                <a:spcPct val="0"/>
              </a:spcBef>
              <a:buFont typeface="Wingdings" pitchFamily="2" charset="2"/>
              <a:buChar char="à"/>
            </a:pPr>
            <a:r>
              <a:rPr lang="en-US" sz="1800" b="0" baseline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 Zero fraction, or</a:t>
            </a:r>
          </a:p>
          <a:p>
            <a:pPr>
              <a:spcBef>
                <a:spcPct val="0"/>
              </a:spcBef>
              <a:buFont typeface="Wingdings" pitchFamily="2" charset="2"/>
              <a:buChar char="à"/>
            </a:pPr>
            <a:r>
              <a:rPr lang="en-US" sz="1800" b="0" baseline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 Enough # of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800" b="0" baseline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Significant fraction digits </a:t>
            </a:r>
          </a:p>
        </p:txBody>
      </p:sp>
      <p:sp>
        <p:nvSpPr>
          <p:cNvPr id="45067" name="Text Box 11"/>
          <p:cNvSpPr txBox="1">
            <a:spLocks noChangeArrowheads="1"/>
          </p:cNvSpPr>
          <p:nvPr/>
        </p:nvSpPr>
        <p:spPr bwMode="auto">
          <a:xfrm>
            <a:off x="5335588" y="4165600"/>
            <a:ext cx="476250" cy="519113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baseline="0">
                <a:solidFill>
                  <a:srgbClr val="CC00CC"/>
                </a:solidFill>
                <a:sym typeface="Symbol" pitchFamily="18" charset="2"/>
              </a:rPr>
              <a:t></a:t>
            </a:r>
          </a:p>
        </p:txBody>
      </p:sp>
      <p:sp>
        <p:nvSpPr>
          <p:cNvPr id="45068" name="Text Box 14"/>
          <p:cNvSpPr txBox="1">
            <a:spLocks noChangeArrowheads="1"/>
          </p:cNvSpPr>
          <p:nvPr/>
        </p:nvSpPr>
        <p:spPr bwMode="auto">
          <a:xfrm>
            <a:off x="5670550" y="4162425"/>
            <a:ext cx="1355725" cy="396875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2000" b="0" baseline="0">
                <a:solidFill>
                  <a:srgbClr val="CC00CC"/>
                </a:solidFill>
                <a:latin typeface="Arial" pitchFamily="34" charset="0"/>
                <a:cs typeface="Arial" pitchFamily="34" charset="0"/>
              </a:rPr>
              <a:t>radix point</a:t>
            </a:r>
          </a:p>
        </p:txBody>
      </p:sp>
      <p:sp>
        <p:nvSpPr>
          <p:cNvPr id="45069" name="Text Box 12"/>
          <p:cNvSpPr txBox="1">
            <a:spLocks noChangeArrowheads="1"/>
          </p:cNvSpPr>
          <p:nvPr/>
        </p:nvSpPr>
        <p:spPr bwMode="auto">
          <a:xfrm>
            <a:off x="2141538" y="6338888"/>
            <a:ext cx="347662" cy="519112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baseline="0">
                <a:solidFill>
                  <a:srgbClr val="CC00CC"/>
                </a:solidFill>
                <a:sym typeface="Symbol" pitchFamily="18" charset="2"/>
              </a:rPr>
              <a:t></a:t>
            </a:r>
          </a:p>
        </p:txBody>
      </p:sp>
      <p:sp>
        <p:nvSpPr>
          <p:cNvPr id="45070" name="Line 16"/>
          <p:cNvSpPr>
            <a:spLocks noChangeShapeType="1"/>
          </p:cNvSpPr>
          <p:nvPr/>
        </p:nvSpPr>
        <p:spPr bwMode="auto">
          <a:xfrm flipH="1">
            <a:off x="2419350" y="4733925"/>
            <a:ext cx="2824163" cy="1562100"/>
          </a:xfrm>
          <a:prstGeom prst="line">
            <a:avLst/>
          </a:prstGeom>
          <a:noFill/>
          <a:ln w="1588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45071" name="Text Box 7"/>
          <p:cNvSpPr txBox="1">
            <a:spLocks noChangeArrowheads="1"/>
          </p:cNvSpPr>
          <p:nvPr/>
        </p:nvSpPr>
        <p:spPr bwMode="auto">
          <a:xfrm>
            <a:off x="4606925" y="3695700"/>
            <a:ext cx="2995613" cy="519113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baseline="0">
                <a:latin typeface="Arial" pitchFamily="34" charset="0"/>
                <a:cs typeface="Arial" pitchFamily="34" charset="0"/>
              </a:rPr>
              <a:t>(0.6875)</a:t>
            </a:r>
            <a:r>
              <a:rPr lang="en-US" baseline="-25000">
                <a:latin typeface="Arial" pitchFamily="34" charset="0"/>
                <a:cs typeface="Arial" pitchFamily="34" charset="0"/>
              </a:rPr>
              <a:t>10</a:t>
            </a:r>
            <a:r>
              <a:rPr lang="en-US" baseline="0">
                <a:latin typeface="Arial" pitchFamily="34" charset="0"/>
                <a:cs typeface="Arial" pitchFamily="34" charset="0"/>
              </a:rPr>
              <a:t> = (??)</a:t>
            </a:r>
            <a:r>
              <a:rPr lang="en-US" baseline="-25000">
                <a:latin typeface="Arial" pitchFamily="34" charset="0"/>
                <a:cs typeface="Arial" pitchFamily="34" charset="0"/>
              </a:rPr>
              <a:t>2</a:t>
            </a:r>
          </a:p>
        </p:txBody>
      </p:sp>
      <p:sp>
        <p:nvSpPr>
          <p:cNvPr id="45072" name="Text Box 17"/>
          <p:cNvSpPr txBox="1">
            <a:spLocks noChangeArrowheads="1"/>
          </p:cNvSpPr>
          <p:nvPr/>
        </p:nvSpPr>
        <p:spPr bwMode="auto">
          <a:xfrm>
            <a:off x="6526213" y="6310313"/>
            <a:ext cx="1624012" cy="396875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2000" b="0" baseline="0">
                <a:latin typeface="Arial" pitchFamily="34" charset="0"/>
                <a:cs typeface="Arial" pitchFamily="34" charset="0"/>
              </a:rPr>
              <a:t>Verify Result</a:t>
            </a:r>
          </a:p>
        </p:txBody>
      </p:sp>
      <p:sp>
        <p:nvSpPr>
          <p:cNvPr id="45073" name="Text Box 18"/>
          <p:cNvSpPr txBox="1">
            <a:spLocks noChangeArrowheads="1"/>
          </p:cNvSpPr>
          <p:nvPr/>
        </p:nvSpPr>
        <p:spPr bwMode="auto">
          <a:xfrm>
            <a:off x="6149975" y="5133975"/>
            <a:ext cx="2693988" cy="396875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2000" baseline="0">
                <a:solidFill>
                  <a:srgbClr val="9933FF"/>
                </a:solidFill>
                <a:latin typeface="Arial" pitchFamily="34" charset="0"/>
                <a:cs typeface="Arial" pitchFamily="34" charset="0"/>
              </a:rPr>
              <a:t>Fraction in new base</a:t>
            </a:r>
          </a:p>
        </p:txBody>
      </p:sp>
      <p:sp>
        <p:nvSpPr>
          <p:cNvPr id="45074" name="Rectangle 19"/>
          <p:cNvSpPr>
            <a:spLocks noChangeArrowheads="1"/>
          </p:cNvSpPr>
          <p:nvPr/>
        </p:nvSpPr>
        <p:spPr bwMode="auto">
          <a:xfrm>
            <a:off x="2611438" y="4514850"/>
            <a:ext cx="711200" cy="333375"/>
          </a:xfrm>
          <a:prstGeom prst="rect">
            <a:avLst/>
          </a:prstGeom>
          <a:solidFill>
            <a:srgbClr val="FF0000">
              <a:alpha val="16862"/>
            </a:srgbClr>
          </a:solidFill>
          <a:ln w="1651">
            <a:solidFill>
              <a:srgbClr val="FFFF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5075" name="Line 20"/>
          <p:cNvSpPr>
            <a:spLocks noChangeShapeType="1"/>
          </p:cNvSpPr>
          <p:nvPr/>
        </p:nvSpPr>
        <p:spPr bwMode="auto">
          <a:xfrm flipH="1">
            <a:off x="1465263" y="4833938"/>
            <a:ext cx="1263650" cy="203200"/>
          </a:xfrm>
          <a:prstGeom prst="line">
            <a:avLst/>
          </a:prstGeom>
          <a:noFill/>
          <a:ln w="1588">
            <a:solidFill>
              <a:srgbClr val="A5002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45076" name="Rectangle 21"/>
          <p:cNvSpPr>
            <a:spLocks noChangeArrowheads="1"/>
          </p:cNvSpPr>
          <p:nvPr/>
        </p:nvSpPr>
        <p:spPr bwMode="auto">
          <a:xfrm>
            <a:off x="993775" y="4986338"/>
            <a:ext cx="638175" cy="333375"/>
          </a:xfrm>
          <a:prstGeom prst="rect">
            <a:avLst/>
          </a:prstGeom>
          <a:solidFill>
            <a:srgbClr val="FF0000">
              <a:alpha val="16862"/>
            </a:srgbClr>
          </a:solidFill>
          <a:ln w="1651">
            <a:solidFill>
              <a:srgbClr val="FFFF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Chapter 1            </a:t>
            </a:r>
            <a:fld id="{002057DC-B208-41C3-99A0-E4CED3B052E6}" type="slidenum">
              <a:rPr lang="en-US" smtClean="0"/>
              <a:pPr/>
              <a:t>27</a:t>
            </a:fld>
            <a:endParaRPr lang="en-US" smtClean="0"/>
          </a:p>
        </p:txBody>
      </p:sp>
      <p:sp>
        <p:nvSpPr>
          <p:cNvPr id="46083" name="Rectangle 2"/>
          <p:cNvSpPr>
            <a:spLocks noGrp="1" noChangeArrowheads="1"/>
          </p:cNvSpPr>
          <p:nvPr>
            <p:ph type="title"/>
          </p:nvPr>
        </p:nvSpPr>
        <p:spPr>
          <a:xfrm>
            <a:off x="542925" y="290513"/>
            <a:ext cx="7772400" cy="777875"/>
          </a:xfrm>
        </p:spPr>
        <p:txBody>
          <a:bodyPr/>
          <a:lstStyle/>
          <a:p>
            <a:r>
              <a:rPr lang="en-US" smtClean="0"/>
              <a:t>Comment on the Fractional Part</a:t>
            </a:r>
          </a:p>
        </p:txBody>
      </p:sp>
      <p:sp>
        <p:nvSpPr>
          <p:cNvPr id="4608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63513" y="1193800"/>
            <a:ext cx="8980487" cy="5664200"/>
          </a:xfrm>
          <a:solidFill>
            <a:srgbClr val="FFFFFF"/>
          </a:solidFill>
        </p:spPr>
        <p:txBody>
          <a:bodyPr/>
          <a:lstStyle/>
          <a:p>
            <a:r>
              <a:rPr lang="en-US" sz="240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In the above example the fractional part became 0 as a result of the repeated multiplications and </a:t>
            </a:r>
            <a:r>
              <a:rPr lang="en-US" sz="2400" smtClean="0">
                <a:solidFill>
                  <a:srgbClr val="6600FF"/>
                </a:solidFill>
                <a:latin typeface="Arial" pitchFamily="34" charset="0"/>
                <a:cs typeface="Arial" pitchFamily="34" charset="0"/>
              </a:rPr>
              <a:t>exact conversion was achieved</a:t>
            </a:r>
            <a:r>
              <a:rPr lang="en-US" sz="240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r>
              <a:rPr lang="en-US" sz="240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In general it may take many bits to get this to happen or </a:t>
            </a:r>
            <a:r>
              <a:rPr lang="en-US" sz="2400" smtClean="0">
                <a:solidFill>
                  <a:srgbClr val="6600FF"/>
                </a:solidFill>
                <a:latin typeface="Arial" pitchFamily="34" charset="0"/>
                <a:cs typeface="Arial" pitchFamily="34" charset="0"/>
              </a:rPr>
              <a:t>it may never happen</a:t>
            </a:r>
            <a:endParaRPr lang="en-US" sz="2400" smtClean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r>
              <a:rPr lang="en-US" sz="240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Example: Convert 0.65</a:t>
            </a:r>
            <a:r>
              <a:rPr lang="en-US" sz="2400" baseline="-2500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10</a:t>
            </a:r>
            <a:r>
              <a:rPr lang="en-US" sz="240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to N</a:t>
            </a:r>
            <a:r>
              <a:rPr lang="en-US" sz="2400" baseline="-2500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2</a:t>
            </a:r>
          </a:p>
          <a:p>
            <a:pPr lvl="1"/>
            <a:r>
              <a:rPr lang="en-US" sz="240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0.65</a:t>
            </a:r>
            <a:r>
              <a:rPr lang="en-US" sz="2400" baseline="-2500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10</a:t>
            </a:r>
            <a:r>
              <a:rPr lang="en-US" sz="240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= 0.10</a:t>
            </a:r>
            <a:r>
              <a:rPr lang="en-US" sz="2400" smtClean="0">
                <a:solidFill>
                  <a:srgbClr val="6600FF"/>
                </a:solidFill>
                <a:latin typeface="Arial" pitchFamily="34" charset="0"/>
                <a:cs typeface="Arial" pitchFamily="34" charset="0"/>
              </a:rPr>
              <a:t>1001</a:t>
            </a:r>
            <a:r>
              <a:rPr lang="en-US" sz="2400" smtClean="0">
                <a:solidFill>
                  <a:srgbClr val="0066CC"/>
                </a:solidFill>
                <a:latin typeface="Arial" pitchFamily="34" charset="0"/>
                <a:cs typeface="Arial" pitchFamily="34" charset="0"/>
              </a:rPr>
              <a:t>1001</a:t>
            </a:r>
            <a:r>
              <a:rPr lang="en-US" sz="2400" smtClean="0">
                <a:solidFill>
                  <a:srgbClr val="CC00CC"/>
                </a:solidFill>
                <a:latin typeface="Arial" pitchFamily="34" charset="0"/>
                <a:cs typeface="Arial" pitchFamily="34" charset="0"/>
              </a:rPr>
              <a:t>1001</a:t>
            </a:r>
            <a:r>
              <a:rPr lang="en-US" sz="240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…</a:t>
            </a:r>
            <a:r>
              <a:rPr lang="en-US" sz="2400" baseline="-2500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2</a:t>
            </a:r>
          </a:p>
          <a:p>
            <a:pPr lvl="1"/>
            <a:r>
              <a:rPr lang="en-US" sz="240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The fractional part begins repeating every 4 steps, thus repeating 1001 forever!</a:t>
            </a:r>
          </a:p>
          <a:p>
            <a:r>
              <a:rPr lang="en-US" sz="240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Solution: Specify number of bits to right of radix point and </a:t>
            </a:r>
            <a:r>
              <a:rPr lang="en-US" sz="2400" smtClean="0">
                <a:solidFill>
                  <a:srgbClr val="336600"/>
                </a:solidFill>
                <a:latin typeface="Arial" pitchFamily="34" charset="0"/>
                <a:cs typeface="Arial" pitchFamily="34" charset="0"/>
              </a:rPr>
              <a:t>truncate</a:t>
            </a:r>
            <a:r>
              <a:rPr lang="en-US" sz="240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or </a:t>
            </a:r>
            <a:r>
              <a:rPr lang="en-US" sz="2400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round</a:t>
            </a:r>
            <a:r>
              <a:rPr lang="en-US" sz="240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to this number of bits, e.g.  1357.</a:t>
            </a:r>
            <a:r>
              <a:rPr lang="en-US" sz="240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412</a:t>
            </a:r>
            <a:r>
              <a:rPr lang="en-US" sz="240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6</a:t>
            </a:r>
            <a:r>
              <a:rPr lang="en-US" sz="2400" baseline="-2500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8</a:t>
            </a:r>
            <a:r>
              <a:rPr lang="en-US" sz="240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= </a:t>
            </a:r>
            <a:r>
              <a:rPr lang="en-US" sz="2400" smtClean="0">
                <a:latin typeface="Arial" pitchFamily="34" charset="0"/>
                <a:cs typeface="Arial" pitchFamily="34" charset="0"/>
              </a:rPr>
              <a:t>1357</a:t>
            </a:r>
            <a:r>
              <a:rPr lang="en-US" sz="2400" smtClean="0">
                <a:solidFill>
                  <a:srgbClr val="336600"/>
                </a:solidFill>
                <a:latin typeface="Arial" pitchFamily="34" charset="0"/>
                <a:cs typeface="Arial" pitchFamily="34" charset="0"/>
              </a:rPr>
              <a:t>.412</a:t>
            </a:r>
            <a:r>
              <a:rPr lang="en-US" sz="2400" baseline="-25000" smtClean="0">
                <a:solidFill>
                  <a:srgbClr val="336600"/>
                </a:solidFill>
                <a:latin typeface="Arial" pitchFamily="34" charset="0"/>
                <a:cs typeface="Arial" pitchFamily="34" charset="0"/>
              </a:rPr>
              <a:t>8</a:t>
            </a:r>
            <a:r>
              <a:rPr lang="en-US" sz="2400" baseline="-2500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or = </a:t>
            </a:r>
            <a:r>
              <a:rPr lang="en-US" sz="2400" smtClean="0">
                <a:latin typeface="Arial" pitchFamily="34" charset="0"/>
                <a:cs typeface="Arial" pitchFamily="34" charset="0"/>
              </a:rPr>
              <a:t>1357</a:t>
            </a:r>
            <a:r>
              <a:rPr lang="en-US" sz="2400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.413</a:t>
            </a:r>
            <a:r>
              <a:rPr lang="en-US" sz="2400" baseline="-25000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8 </a:t>
            </a:r>
            <a:r>
              <a:rPr lang="en-US" sz="2400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(to 3 bits)</a:t>
            </a:r>
            <a:endParaRPr lang="en-US" sz="2800" smtClean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Chapter 1            </a:t>
            </a:r>
            <a:fld id="{A070FFC7-C49E-4E81-B052-782D13306E23}" type="slidenum">
              <a:rPr lang="en-US" smtClean="0"/>
              <a:pPr/>
              <a:t>28</a:t>
            </a:fld>
            <a:endParaRPr lang="en-US" smtClean="0"/>
          </a:p>
        </p:txBody>
      </p:sp>
      <p:sp>
        <p:nvSpPr>
          <p:cNvPr id="47107" name="Rectangle 2"/>
          <p:cNvSpPr>
            <a:spLocks noGrp="1" noChangeArrowheads="1"/>
          </p:cNvSpPr>
          <p:nvPr>
            <p:ph type="title"/>
          </p:nvPr>
        </p:nvSpPr>
        <p:spPr>
          <a:xfrm>
            <a:off x="703263" y="219075"/>
            <a:ext cx="8177212" cy="871538"/>
          </a:xfrm>
        </p:spPr>
        <p:txBody>
          <a:bodyPr/>
          <a:lstStyle/>
          <a:p>
            <a:r>
              <a:rPr lang="en-US" sz="2800" smtClean="0">
                <a:solidFill>
                  <a:srgbClr val="000066"/>
                </a:solidFill>
              </a:rPr>
              <a:t>Example: Convert </a:t>
            </a:r>
            <a:r>
              <a:rPr lang="en-US" sz="2800" smtClean="0">
                <a:solidFill>
                  <a:srgbClr val="660066"/>
                </a:solidFill>
              </a:rPr>
              <a:t>153</a:t>
            </a:r>
            <a:r>
              <a:rPr lang="en-US" sz="2800" smtClean="0">
                <a:solidFill>
                  <a:srgbClr val="000066"/>
                </a:solidFill>
              </a:rPr>
              <a:t>.</a:t>
            </a:r>
            <a:r>
              <a:rPr lang="en-US" sz="2800" smtClean="0">
                <a:solidFill>
                  <a:srgbClr val="6600FF"/>
                </a:solidFill>
              </a:rPr>
              <a:t>513</a:t>
            </a:r>
            <a:r>
              <a:rPr lang="en-US" sz="2800" baseline="-25000" smtClean="0">
                <a:solidFill>
                  <a:srgbClr val="000066"/>
                </a:solidFill>
              </a:rPr>
              <a:t>10 </a:t>
            </a:r>
            <a:r>
              <a:rPr lang="en-US" sz="2800" smtClean="0">
                <a:solidFill>
                  <a:srgbClr val="000066"/>
                </a:solidFill>
              </a:rPr>
              <a:t>to Base 8,</a:t>
            </a:r>
            <a:br>
              <a:rPr lang="en-US" sz="2800" smtClean="0">
                <a:solidFill>
                  <a:srgbClr val="000066"/>
                </a:solidFill>
              </a:rPr>
            </a:br>
            <a:r>
              <a:rPr lang="en-US" sz="2800" smtClean="0">
                <a:solidFill>
                  <a:srgbClr val="FF0000"/>
                </a:solidFill>
              </a:rPr>
              <a:t>rounding</a:t>
            </a:r>
            <a:r>
              <a:rPr lang="en-US" sz="2800" smtClean="0">
                <a:solidFill>
                  <a:srgbClr val="000066"/>
                </a:solidFill>
              </a:rPr>
              <a:t> the resulting fraction to </a:t>
            </a:r>
            <a:r>
              <a:rPr lang="en-US" sz="2800" smtClean="0">
                <a:solidFill>
                  <a:srgbClr val="FF0000"/>
                </a:solidFill>
              </a:rPr>
              <a:t>3</a:t>
            </a:r>
            <a:r>
              <a:rPr lang="en-US" sz="2800" smtClean="0">
                <a:solidFill>
                  <a:srgbClr val="000066"/>
                </a:solidFill>
              </a:rPr>
              <a:t> octal digits</a:t>
            </a:r>
          </a:p>
        </p:txBody>
      </p:sp>
      <p:sp>
        <p:nvSpPr>
          <p:cNvPr id="47108" name="Rectangle 22"/>
          <p:cNvSpPr>
            <a:spLocks noGrp="1" noChangeArrowheads="1"/>
          </p:cNvSpPr>
          <p:nvPr>
            <p:ph type="body" idx="1"/>
          </p:nvPr>
        </p:nvSpPr>
        <p:spPr>
          <a:xfrm>
            <a:off x="290513" y="1314450"/>
            <a:ext cx="8640762" cy="5543550"/>
          </a:xfrm>
          <a:solidFill>
            <a:srgbClr val="FFFFFF"/>
          </a:solidFill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en-US" sz="280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1. Convert </a:t>
            </a:r>
            <a:r>
              <a:rPr lang="en-US" sz="2800" smtClean="0">
                <a:solidFill>
                  <a:srgbClr val="660066"/>
                </a:solidFill>
                <a:latin typeface="Arial" pitchFamily="34" charset="0"/>
                <a:cs typeface="Arial" pitchFamily="34" charset="0"/>
              </a:rPr>
              <a:t>Integer</a:t>
            </a:r>
            <a:r>
              <a:rPr lang="en-US" sz="280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Part: </a:t>
            </a:r>
            <a:r>
              <a:rPr lang="en-US" sz="2800" smtClean="0">
                <a:solidFill>
                  <a:srgbClr val="660066"/>
                </a:solidFill>
                <a:latin typeface="Arial" pitchFamily="34" charset="0"/>
                <a:cs typeface="Arial" pitchFamily="34" charset="0"/>
              </a:rPr>
              <a:t>153</a:t>
            </a:r>
            <a:r>
              <a:rPr lang="en-US" sz="280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to Base 8</a:t>
            </a:r>
          </a:p>
          <a:p>
            <a:endParaRPr lang="en-US" sz="2800" smtClean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endParaRPr lang="en-US" sz="2800" smtClean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endParaRPr lang="en-US" sz="2800" smtClean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pPr>
              <a:buFont typeface="Wingdings" pitchFamily="2" charset="2"/>
              <a:buNone/>
            </a:pPr>
            <a:endParaRPr lang="en-US" sz="2800" smtClean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pPr>
              <a:buFont typeface="Wingdings" pitchFamily="2" charset="2"/>
              <a:buNone/>
            </a:pPr>
            <a:r>
              <a:rPr lang="en-US" sz="280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2. Convert Fraction Part: 0.</a:t>
            </a:r>
            <a:r>
              <a:rPr lang="en-US" sz="2800" smtClean="0">
                <a:solidFill>
                  <a:srgbClr val="6600FF"/>
                </a:solidFill>
                <a:latin typeface="Arial" pitchFamily="34" charset="0"/>
                <a:cs typeface="Arial" pitchFamily="34" charset="0"/>
              </a:rPr>
              <a:t>513</a:t>
            </a:r>
            <a:r>
              <a:rPr lang="en-US" sz="280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to Base 8:</a:t>
            </a:r>
          </a:p>
          <a:p>
            <a:endParaRPr lang="en-US" sz="2800" smtClean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endParaRPr lang="en-US" sz="2800" smtClean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7109" name="Picture 2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5125" y="1882775"/>
            <a:ext cx="8778875" cy="1963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110" name="Text Box 24"/>
          <p:cNvSpPr txBox="1">
            <a:spLocks noChangeArrowheads="1"/>
          </p:cNvSpPr>
          <p:nvPr/>
        </p:nvSpPr>
        <p:spPr bwMode="auto">
          <a:xfrm>
            <a:off x="5902325" y="1757363"/>
            <a:ext cx="222250" cy="427037"/>
          </a:xfrm>
          <a:prstGeom prst="rect">
            <a:avLst/>
          </a:prstGeom>
          <a:noFill/>
          <a:ln w="1651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baseline="0">
                <a:solidFill>
                  <a:srgbClr val="CC00CC"/>
                </a:solidFill>
                <a:sym typeface="Symbol" pitchFamily="18" charset="2"/>
              </a:rPr>
              <a:t></a:t>
            </a:r>
          </a:p>
        </p:txBody>
      </p:sp>
      <p:sp>
        <p:nvSpPr>
          <p:cNvPr id="47111" name="Text Box 25"/>
          <p:cNvSpPr txBox="1">
            <a:spLocks noChangeArrowheads="1"/>
          </p:cNvSpPr>
          <p:nvPr/>
        </p:nvSpPr>
        <p:spPr bwMode="auto">
          <a:xfrm>
            <a:off x="2397125" y="3576638"/>
            <a:ext cx="222250" cy="427037"/>
          </a:xfrm>
          <a:prstGeom prst="rect">
            <a:avLst/>
          </a:prstGeom>
          <a:noFill/>
          <a:ln w="1651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baseline="0">
                <a:solidFill>
                  <a:srgbClr val="CC00CC"/>
                </a:solidFill>
                <a:sym typeface="Symbol" pitchFamily="18" charset="2"/>
              </a:rPr>
              <a:t></a:t>
            </a:r>
          </a:p>
        </p:txBody>
      </p:sp>
      <p:pic>
        <p:nvPicPr>
          <p:cNvPr id="47112" name="Picture 2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1200" y="4375150"/>
            <a:ext cx="7761288" cy="178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113" name="Rectangle 27"/>
          <p:cNvSpPr>
            <a:spLocks noChangeArrowheads="1"/>
          </p:cNvSpPr>
          <p:nvPr/>
        </p:nvSpPr>
        <p:spPr bwMode="auto">
          <a:xfrm>
            <a:off x="2697163" y="1933575"/>
            <a:ext cx="277812" cy="1435100"/>
          </a:xfrm>
          <a:prstGeom prst="rect">
            <a:avLst/>
          </a:prstGeom>
          <a:solidFill>
            <a:srgbClr val="FF0000">
              <a:alpha val="21176"/>
            </a:srgbClr>
          </a:solidFill>
          <a:ln w="1651">
            <a:solidFill>
              <a:srgbClr val="FFFF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7114" name="Rectangle 28"/>
          <p:cNvSpPr>
            <a:spLocks noChangeArrowheads="1"/>
          </p:cNvSpPr>
          <p:nvPr/>
        </p:nvSpPr>
        <p:spPr bwMode="auto">
          <a:xfrm>
            <a:off x="2212975" y="4483100"/>
            <a:ext cx="290513" cy="1585913"/>
          </a:xfrm>
          <a:prstGeom prst="rect">
            <a:avLst/>
          </a:prstGeom>
          <a:solidFill>
            <a:srgbClr val="FFFF00">
              <a:alpha val="25882"/>
            </a:srgbClr>
          </a:solidFill>
          <a:ln w="1651">
            <a:solidFill>
              <a:srgbClr val="FFFF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7115" name="Text Box 29"/>
          <p:cNvSpPr txBox="1">
            <a:spLocks noChangeArrowheads="1"/>
          </p:cNvSpPr>
          <p:nvPr/>
        </p:nvSpPr>
        <p:spPr bwMode="auto">
          <a:xfrm>
            <a:off x="6221413" y="4795838"/>
            <a:ext cx="2922587" cy="915987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800" baseline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Get </a:t>
            </a:r>
            <a:r>
              <a:rPr lang="en-US" sz="1800" baseline="0">
                <a:solidFill>
                  <a:srgbClr val="6600FF"/>
                </a:solidFill>
                <a:latin typeface="Arial" pitchFamily="34" charset="0"/>
                <a:cs typeface="Arial" pitchFamily="34" charset="0"/>
              </a:rPr>
              <a:t>4</a:t>
            </a:r>
            <a:r>
              <a:rPr lang="en-US" sz="1800" baseline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 octal digits in the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800" baseline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Fraction for rounding to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800" baseline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3</a:t>
            </a:r>
            <a:r>
              <a:rPr lang="en-US" sz="1800" baseline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 significant digits </a:t>
            </a:r>
          </a:p>
        </p:txBody>
      </p:sp>
      <p:sp>
        <p:nvSpPr>
          <p:cNvPr id="47116" name="Text Box 30"/>
          <p:cNvSpPr txBox="1">
            <a:spLocks noChangeArrowheads="1"/>
          </p:cNvSpPr>
          <p:nvPr/>
        </p:nvSpPr>
        <p:spPr bwMode="auto">
          <a:xfrm>
            <a:off x="5441950" y="4281488"/>
            <a:ext cx="222250" cy="427037"/>
          </a:xfrm>
          <a:prstGeom prst="rect">
            <a:avLst/>
          </a:prstGeom>
          <a:noFill/>
          <a:ln w="1651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baseline="0">
                <a:solidFill>
                  <a:srgbClr val="CC00CC"/>
                </a:solidFill>
                <a:sym typeface="Symbol" pitchFamily="18" charset="2"/>
              </a:rPr>
              <a:t></a:t>
            </a:r>
          </a:p>
        </p:txBody>
      </p:sp>
      <p:sp>
        <p:nvSpPr>
          <p:cNvPr id="47117" name="Text Box 31"/>
          <p:cNvSpPr txBox="1">
            <a:spLocks noChangeArrowheads="1"/>
          </p:cNvSpPr>
          <p:nvPr/>
        </p:nvSpPr>
        <p:spPr bwMode="auto">
          <a:xfrm>
            <a:off x="2014538" y="6315075"/>
            <a:ext cx="130175" cy="427038"/>
          </a:xfrm>
          <a:prstGeom prst="rect">
            <a:avLst/>
          </a:prstGeom>
          <a:noFill/>
          <a:ln w="1651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baseline="0">
                <a:solidFill>
                  <a:srgbClr val="CC00CC"/>
                </a:solidFill>
                <a:sym typeface="Symbol" pitchFamily="18" charset="2"/>
              </a:rPr>
              <a:t></a:t>
            </a:r>
          </a:p>
        </p:txBody>
      </p:sp>
      <p:sp>
        <p:nvSpPr>
          <p:cNvPr id="47118" name="Text Box 32"/>
          <p:cNvSpPr txBox="1">
            <a:spLocks noChangeArrowheads="1"/>
          </p:cNvSpPr>
          <p:nvPr/>
        </p:nvSpPr>
        <p:spPr bwMode="auto">
          <a:xfrm>
            <a:off x="696913" y="6275388"/>
            <a:ext cx="8447087" cy="274637"/>
          </a:xfrm>
          <a:prstGeom prst="rect">
            <a:avLst/>
          </a:prstGeom>
          <a:noFill/>
          <a:ln w="1651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800" b="0" baseline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(0.513)</a:t>
            </a:r>
            <a:r>
              <a:rPr lang="en-US" sz="1800" b="0" baseline="-2500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10</a:t>
            </a:r>
            <a:r>
              <a:rPr lang="en-US" sz="1800" b="0" baseline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 = (0.</a:t>
            </a:r>
            <a:r>
              <a:rPr lang="en-US" sz="1800" b="0" baseline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406</a:t>
            </a:r>
            <a:r>
              <a:rPr lang="en-US" sz="1800" b="0" baseline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5)</a:t>
            </a:r>
            <a:r>
              <a:rPr lang="en-US" sz="1800" b="0" baseline="-2500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8</a:t>
            </a:r>
            <a:r>
              <a:rPr lang="en-US" sz="1800" b="0" baseline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800" b="0" baseline="0">
                <a:solidFill>
                  <a:srgbClr val="000066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 </a:t>
            </a:r>
            <a:r>
              <a:rPr lang="en-US" sz="1800" b="0" baseline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(0.407)</a:t>
            </a:r>
            <a:r>
              <a:rPr lang="en-US" sz="1800" b="0" baseline="-2500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8</a:t>
            </a:r>
            <a:r>
              <a:rPr lang="en-US" sz="1800" b="0" baseline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 after rounding, since 5 is &gt;4 we </a:t>
            </a:r>
            <a:r>
              <a:rPr lang="en-US" sz="1800" baseline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add 1 to fraction</a:t>
            </a:r>
          </a:p>
        </p:txBody>
      </p:sp>
      <p:sp>
        <p:nvSpPr>
          <p:cNvPr id="47119" name="Rectangle 33"/>
          <p:cNvSpPr>
            <a:spLocks noChangeArrowheads="1"/>
          </p:cNvSpPr>
          <p:nvPr/>
        </p:nvSpPr>
        <p:spPr bwMode="auto">
          <a:xfrm>
            <a:off x="5411788" y="6438900"/>
            <a:ext cx="3732212" cy="41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2000" baseline="0">
                <a:solidFill>
                  <a:srgbClr val="000066"/>
                </a:solidFill>
                <a:latin typeface="Helvetica" pitchFamily="34" charset="0"/>
              </a:rPr>
              <a:t>So:   </a:t>
            </a:r>
            <a:r>
              <a:rPr lang="en-US" sz="2000" baseline="0">
                <a:solidFill>
                  <a:srgbClr val="660066"/>
                </a:solidFill>
                <a:latin typeface="Helvetica" pitchFamily="34" charset="0"/>
              </a:rPr>
              <a:t>153</a:t>
            </a:r>
            <a:r>
              <a:rPr lang="en-US" sz="2000" baseline="0">
                <a:solidFill>
                  <a:srgbClr val="000066"/>
                </a:solidFill>
                <a:latin typeface="Helvetica" pitchFamily="34" charset="0"/>
              </a:rPr>
              <a:t>.</a:t>
            </a:r>
            <a:r>
              <a:rPr lang="en-US" sz="2000" baseline="0">
                <a:solidFill>
                  <a:srgbClr val="6600FF"/>
                </a:solidFill>
                <a:latin typeface="Helvetica" pitchFamily="34" charset="0"/>
              </a:rPr>
              <a:t>513</a:t>
            </a:r>
            <a:r>
              <a:rPr lang="en-US" sz="2000" baseline="-25000">
                <a:solidFill>
                  <a:srgbClr val="000066"/>
                </a:solidFill>
                <a:latin typeface="Helvetica" pitchFamily="34" charset="0"/>
              </a:rPr>
              <a:t>10 </a:t>
            </a:r>
            <a:r>
              <a:rPr lang="en-US" sz="2000" baseline="0">
                <a:solidFill>
                  <a:srgbClr val="000066"/>
                </a:solidFill>
                <a:latin typeface="Helvetica" pitchFamily="34" charset="0"/>
              </a:rPr>
              <a:t>= </a:t>
            </a:r>
            <a:r>
              <a:rPr lang="en-US" sz="2000" baseline="0">
                <a:solidFill>
                  <a:srgbClr val="3399FF"/>
                </a:solidFill>
                <a:latin typeface="Helvetica" pitchFamily="34" charset="0"/>
              </a:rPr>
              <a:t>231</a:t>
            </a:r>
            <a:r>
              <a:rPr lang="en-US" sz="2000" baseline="0">
                <a:solidFill>
                  <a:srgbClr val="000066"/>
                </a:solidFill>
                <a:latin typeface="Helvetica" pitchFamily="34" charset="0"/>
              </a:rPr>
              <a:t>.</a:t>
            </a:r>
            <a:r>
              <a:rPr lang="en-US" sz="2000" baseline="0">
                <a:solidFill>
                  <a:srgbClr val="FF0000"/>
                </a:solidFill>
                <a:latin typeface="Helvetica" pitchFamily="34" charset="0"/>
              </a:rPr>
              <a:t>407</a:t>
            </a:r>
            <a:r>
              <a:rPr lang="en-US" sz="2000" baseline="-25000">
                <a:solidFill>
                  <a:srgbClr val="000066"/>
                </a:solidFill>
                <a:latin typeface="Helvetica" pitchFamily="34" charset="0"/>
              </a:rPr>
              <a:t>8</a:t>
            </a:r>
          </a:p>
        </p:txBody>
      </p:sp>
      <p:sp>
        <p:nvSpPr>
          <p:cNvPr id="47120" name="Rectangle 35"/>
          <p:cNvSpPr>
            <a:spLocks noChangeArrowheads="1"/>
          </p:cNvSpPr>
          <p:nvPr/>
        </p:nvSpPr>
        <p:spPr bwMode="auto">
          <a:xfrm>
            <a:off x="5791200" y="1871663"/>
            <a:ext cx="101600" cy="1320800"/>
          </a:xfrm>
          <a:prstGeom prst="rect">
            <a:avLst/>
          </a:prstGeom>
          <a:solidFill>
            <a:srgbClr val="FFFFFF"/>
          </a:solidFill>
          <a:ln w="1588">
            <a:solidFill>
              <a:srgbClr val="FFFF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7121" name="Line 36"/>
          <p:cNvSpPr>
            <a:spLocks noChangeShapeType="1"/>
          </p:cNvSpPr>
          <p:nvPr/>
        </p:nvSpPr>
        <p:spPr bwMode="auto">
          <a:xfrm>
            <a:off x="5848350" y="2003425"/>
            <a:ext cx="0" cy="1160463"/>
          </a:xfrm>
          <a:prstGeom prst="line">
            <a:avLst/>
          </a:prstGeom>
          <a:noFill/>
          <a:ln w="1588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47122" name="Line 37"/>
          <p:cNvSpPr>
            <a:spLocks noChangeShapeType="1"/>
          </p:cNvSpPr>
          <p:nvPr/>
        </p:nvSpPr>
        <p:spPr bwMode="auto">
          <a:xfrm>
            <a:off x="2511425" y="6183313"/>
            <a:ext cx="0" cy="493712"/>
          </a:xfrm>
          <a:prstGeom prst="line">
            <a:avLst/>
          </a:prstGeom>
          <a:noFill/>
          <a:ln w="1588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Chapter 1            </a:t>
            </a:r>
            <a:fld id="{68261C7C-2567-4DEA-A82D-B536F1F981F2}" type="slidenum">
              <a:rPr lang="en-US" smtClean="0"/>
              <a:pPr/>
              <a:t>29</a:t>
            </a:fld>
            <a:endParaRPr lang="en-US" smtClean="0"/>
          </a:p>
        </p:txBody>
      </p:sp>
      <p:sp>
        <p:nvSpPr>
          <p:cNvPr id="48131" name="Rectangle 2"/>
          <p:cNvSpPr>
            <a:spLocks noGrp="1" noChangeArrowheads="1"/>
          </p:cNvSpPr>
          <p:nvPr>
            <p:ph type="title"/>
          </p:nvPr>
        </p:nvSpPr>
        <p:spPr>
          <a:xfrm>
            <a:off x="693738" y="266700"/>
            <a:ext cx="7772400" cy="719138"/>
          </a:xfrm>
        </p:spPr>
        <p:txBody>
          <a:bodyPr/>
          <a:lstStyle/>
          <a:p>
            <a:r>
              <a:rPr lang="en-US" sz="2800" smtClean="0">
                <a:solidFill>
                  <a:srgbClr val="000066"/>
                </a:solidFill>
              </a:rPr>
              <a:t>Contd. Example: Convert 153.513</a:t>
            </a:r>
            <a:r>
              <a:rPr lang="en-US" sz="2800" baseline="-25000" smtClean="0">
                <a:solidFill>
                  <a:srgbClr val="000066"/>
                </a:solidFill>
              </a:rPr>
              <a:t>10 </a:t>
            </a:r>
            <a:r>
              <a:rPr lang="en-US" sz="2800" smtClean="0">
                <a:solidFill>
                  <a:srgbClr val="000066"/>
                </a:solidFill>
              </a:rPr>
              <a:t>to Base 8</a:t>
            </a:r>
          </a:p>
        </p:txBody>
      </p:sp>
      <p:sp>
        <p:nvSpPr>
          <p:cNvPr id="48132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0" y="1314450"/>
            <a:ext cx="9144000" cy="5027613"/>
          </a:xfrm>
        </p:spPr>
        <p:txBody>
          <a:bodyPr/>
          <a:lstStyle/>
          <a:p>
            <a:pPr indent="4763">
              <a:buFont typeface="Wingdings" pitchFamily="2" charset="2"/>
              <a:buNone/>
            </a:pPr>
            <a:r>
              <a:rPr lang="en-US" sz="280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3. Join the results together with the new radix point:</a:t>
            </a:r>
          </a:p>
          <a:p>
            <a:pPr indent="4763">
              <a:buFont typeface="Wingdings" pitchFamily="2" charset="2"/>
              <a:buNone/>
            </a:pPr>
            <a:endParaRPr lang="en-US" b="1" smtClean="0">
              <a:cs typeface="Times New Roman" pitchFamily="18" charset="0"/>
            </a:endParaRPr>
          </a:p>
          <a:p>
            <a:pPr indent="4763">
              <a:buFont typeface="Wingdings" pitchFamily="2" charset="2"/>
              <a:buNone/>
            </a:pPr>
            <a:r>
              <a:rPr lang="en-US" sz="280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4. Verify the result:</a:t>
            </a:r>
          </a:p>
          <a:p>
            <a:pPr indent="4763">
              <a:buFont typeface="Wingdings" pitchFamily="2" charset="2"/>
              <a:buNone/>
            </a:pPr>
            <a:endParaRPr lang="en-US" sz="800" smtClean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pPr indent="4763">
              <a:buFont typeface="Wingdings" pitchFamily="2" charset="2"/>
              <a:buNone/>
            </a:pPr>
            <a:r>
              <a:rPr lang="en-US" sz="2800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(231.407)</a:t>
            </a:r>
            <a:r>
              <a:rPr lang="en-US" sz="2800" baseline="-16000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8 </a:t>
            </a:r>
            <a:r>
              <a:rPr lang="en-US" sz="2800" smtClean="0">
                <a:solidFill>
                  <a:srgbClr val="000066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</a:t>
            </a:r>
            <a:r>
              <a:rPr lang="en-US" sz="2800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 (D)</a:t>
            </a:r>
            <a:r>
              <a:rPr lang="en-US" sz="2800" baseline="-15000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10</a:t>
            </a:r>
            <a:endParaRPr lang="en-US" smtClean="0">
              <a:cs typeface="Times New Roman" pitchFamily="18" charset="0"/>
            </a:endParaRPr>
          </a:p>
          <a:p>
            <a:pPr indent="4763">
              <a:buFont typeface="Wingdings" pitchFamily="2" charset="2"/>
              <a:buNone/>
            </a:pPr>
            <a:r>
              <a:rPr lang="en-US" smtClean="0">
                <a:cs typeface="Times New Roman" pitchFamily="18" charset="0"/>
              </a:rPr>
              <a:t>    </a:t>
            </a:r>
            <a:r>
              <a:rPr lang="en-US" sz="2800" smtClean="0">
                <a:latin typeface="Arial" pitchFamily="34" charset="0"/>
                <a:cs typeface="Arial" pitchFamily="34" charset="0"/>
              </a:rPr>
              <a:t>= </a:t>
            </a:r>
            <a:r>
              <a:rPr lang="en-US" sz="2600" smtClean="0">
                <a:latin typeface="Arial" pitchFamily="34" charset="0"/>
                <a:cs typeface="Arial" pitchFamily="34" charset="0"/>
              </a:rPr>
              <a:t>2 x 8</a:t>
            </a:r>
            <a:r>
              <a:rPr lang="en-US" sz="2600" baseline="30000" smtClean="0">
                <a:latin typeface="Arial" pitchFamily="34" charset="0"/>
                <a:cs typeface="Arial" pitchFamily="34" charset="0"/>
              </a:rPr>
              <a:t>2</a:t>
            </a:r>
            <a:r>
              <a:rPr lang="en-US" sz="2600" smtClean="0">
                <a:latin typeface="Arial" pitchFamily="34" charset="0"/>
                <a:cs typeface="Arial" pitchFamily="34" charset="0"/>
              </a:rPr>
              <a:t> + 3 x 8</a:t>
            </a:r>
            <a:r>
              <a:rPr lang="en-US" sz="2600" baseline="30000" smtClean="0">
                <a:latin typeface="Arial" pitchFamily="34" charset="0"/>
                <a:cs typeface="Arial" pitchFamily="34" charset="0"/>
              </a:rPr>
              <a:t>1</a:t>
            </a:r>
            <a:r>
              <a:rPr lang="en-US" sz="2600" smtClean="0">
                <a:latin typeface="Arial" pitchFamily="34" charset="0"/>
                <a:cs typeface="Arial" pitchFamily="34" charset="0"/>
              </a:rPr>
              <a:t> + 1 x 8</a:t>
            </a:r>
            <a:r>
              <a:rPr lang="en-US" sz="2600" baseline="30000" smtClean="0">
                <a:latin typeface="Arial" pitchFamily="34" charset="0"/>
                <a:cs typeface="Arial" pitchFamily="34" charset="0"/>
              </a:rPr>
              <a:t>0</a:t>
            </a:r>
            <a:r>
              <a:rPr lang="en-US" sz="2600" smtClean="0">
                <a:latin typeface="Arial" pitchFamily="34" charset="0"/>
                <a:cs typeface="Arial" pitchFamily="34" charset="0"/>
              </a:rPr>
              <a:t> + 4 x 8</a:t>
            </a:r>
            <a:r>
              <a:rPr lang="en-US" sz="2600" baseline="30000" smtClean="0">
                <a:latin typeface="Arial" pitchFamily="34" charset="0"/>
                <a:cs typeface="Arial" pitchFamily="34" charset="0"/>
              </a:rPr>
              <a:t>-1</a:t>
            </a:r>
            <a:r>
              <a:rPr lang="en-US" sz="2600" smtClean="0">
                <a:latin typeface="Arial" pitchFamily="34" charset="0"/>
                <a:cs typeface="Arial" pitchFamily="34" charset="0"/>
              </a:rPr>
              <a:t> + 0 x 8</a:t>
            </a:r>
            <a:r>
              <a:rPr lang="en-US" sz="2600" baseline="30000" smtClean="0">
                <a:latin typeface="Arial" pitchFamily="34" charset="0"/>
                <a:cs typeface="Arial" pitchFamily="34" charset="0"/>
              </a:rPr>
              <a:t>-2</a:t>
            </a:r>
            <a:r>
              <a:rPr lang="en-US" sz="2600" smtClean="0">
                <a:latin typeface="Arial" pitchFamily="34" charset="0"/>
                <a:cs typeface="Arial" pitchFamily="34" charset="0"/>
              </a:rPr>
              <a:t> + 7 x 8</a:t>
            </a:r>
            <a:r>
              <a:rPr lang="en-US" sz="2600" baseline="30000" smtClean="0">
                <a:latin typeface="Arial" pitchFamily="34" charset="0"/>
                <a:cs typeface="Arial" pitchFamily="34" charset="0"/>
              </a:rPr>
              <a:t>-3</a:t>
            </a:r>
            <a:endParaRPr lang="en-US" sz="2600" smtClean="0">
              <a:latin typeface="Arial" pitchFamily="34" charset="0"/>
              <a:cs typeface="Arial" pitchFamily="34" charset="0"/>
            </a:endParaRPr>
          </a:p>
          <a:p>
            <a:pPr indent="4763">
              <a:buFont typeface="Wingdings" pitchFamily="2" charset="2"/>
              <a:buNone/>
            </a:pPr>
            <a:r>
              <a:rPr lang="en-US" sz="2600" smtClean="0">
                <a:latin typeface="Arial" pitchFamily="34" charset="0"/>
                <a:cs typeface="Arial" pitchFamily="34" charset="0"/>
              </a:rPr>
              <a:t>     = 2 x 64 + 3 x 8 + 1 + 0.5 + 7 x 8</a:t>
            </a:r>
            <a:r>
              <a:rPr lang="en-US" sz="2600" baseline="30000" smtClean="0">
                <a:latin typeface="Arial" pitchFamily="34" charset="0"/>
                <a:cs typeface="Arial" pitchFamily="34" charset="0"/>
              </a:rPr>
              <a:t>-3  </a:t>
            </a:r>
          </a:p>
          <a:p>
            <a:pPr indent="4763">
              <a:buFont typeface="Wingdings" pitchFamily="2" charset="2"/>
              <a:buNone/>
            </a:pPr>
            <a:r>
              <a:rPr lang="en-US" sz="2600" smtClean="0">
                <a:latin typeface="Arial" pitchFamily="34" charset="0"/>
                <a:cs typeface="Arial" pitchFamily="34" charset="0"/>
              </a:rPr>
              <a:t>     = (153.506)</a:t>
            </a:r>
            <a:r>
              <a:rPr lang="en-US" sz="2600" baseline="-25000" smtClean="0">
                <a:latin typeface="Arial" pitchFamily="34" charset="0"/>
                <a:cs typeface="Arial" pitchFamily="34" charset="0"/>
              </a:rPr>
              <a:t>10</a:t>
            </a:r>
            <a:r>
              <a:rPr lang="en-US" sz="2600" smtClean="0">
                <a:latin typeface="Arial" pitchFamily="34" charset="0"/>
                <a:cs typeface="Arial" pitchFamily="34" charset="0"/>
              </a:rPr>
              <a:t> </a:t>
            </a:r>
          </a:p>
          <a:p>
            <a:pPr indent="4763">
              <a:buFont typeface="Wingdings" pitchFamily="2" charset="2"/>
              <a:buNone/>
            </a:pPr>
            <a:r>
              <a:rPr lang="en-US" sz="2600" smtClean="0">
                <a:latin typeface="Arial" pitchFamily="34" charset="0"/>
                <a:cs typeface="Arial" pitchFamily="34" charset="0"/>
              </a:rPr>
              <a:t>     </a:t>
            </a:r>
            <a:r>
              <a:rPr lang="en-US" sz="2600" b="1" smtClean="0">
                <a:solidFill>
                  <a:srgbClr val="FF0066"/>
                </a:solidFill>
                <a:latin typeface="Arial" pitchFamily="34" charset="0"/>
                <a:cs typeface="Arial" pitchFamily="34" charset="0"/>
                <a:sym typeface="Symbol" pitchFamily="18" charset="2"/>
              </a:rPr>
              <a:t></a:t>
            </a:r>
            <a:r>
              <a:rPr lang="en-US" sz="2600" smtClean="0">
                <a:latin typeface="Arial" pitchFamily="34" charset="0"/>
                <a:cs typeface="Arial" pitchFamily="34" charset="0"/>
                <a:sym typeface="Symbol" pitchFamily="18" charset="2"/>
              </a:rPr>
              <a:t> (</a:t>
            </a:r>
            <a:r>
              <a:rPr lang="en-US" sz="2600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153.513)</a:t>
            </a:r>
            <a:r>
              <a:rPr lang="en-US" sz="2600" baseline="-25000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10</a:t>
            </a:r>
            <a:r>
              <a:rPr lang="en-US" sz="2600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pPr indent="4763">
              <a:buFont typeface="Wingdings" pitchFamily="2" charset="2"/>
              <a:buNone/>
            </a:pPr>
            <a:r>
              <a:rPr lang="en-US" sz="2600" smtClean="0">
                <a:solidFill>
                  <a:srgbClr val="9933FF"/>
                </a:solidFill>
                <a:latin typeface="Arial" pitchFamily="34" charset="0"/>
                <a:cs typeface="Arial" pitchFamily="34" charset="0"/>
              </a:rPr>
              <a:t>(Difference is due to rounding error)</a:t>
            </a:r>
            <a:endParaRPr lang="en-US" sz="2600" smtClean="0">
              <a:solidFill>
                <a:srgbClr val="9933FF"/>
              </a:solidFill>
              <a:latin typeface="Arial" pitchFamily="34" charset="0"/>
              <a:cs typeface="Arial" pitchFamily="34" charset="0"/>
              <a:sym typeface="Symbol" pitchFamily="18" charset="2"/>
            </a:endParaRPr>
          </a:p>
          <a:p>
            <a:pPr indent="4763">
              <a:buFont typeface="Wingdings" pitchFamily="2" charset="2"/>
              <a:buNone/>
            </a:pPr>
            <a:endParaRPr lang="en-US" sz="2600" smtClean="0"/>
          </a:p>
        </p:txBody>
      </p:sp>
      <p:sp>
        <p:nvSpPr>
          <p:cNvPr id="48133" name="Text Box 6"/>
          <p:cNvSpPr txBox="1">
            <a:spLocks noChangeArrowheads="1"/>
          </p:cNvSpPr>
          <p:nvPr/>
        </p:nvSpPr>
        <p:spPr bwMode="auto">
          <a:xfrm>
            <a:off x="650875" y="1893888"/>
            <a:ext cx="7916863" cy="396875"/>
          </a:xfrm>
          <a:prstGeom prst="rect">
            <a:avLst/>
          </a:prstGeom>
          <a:noFill/>
          <a:ln w="1651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2600" b="0" baseline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(153.513)</a:t>
            </a:r>
            <a:r>
              <a:rPr lang="en-US" sz="2600" b="0" baseline="-2500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10</a:t>
            </a:r>
            <a:r>
              <a:rPr lang="en-US" sz="2600" b="0" baseline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 =</a:t>
            </a:r>
            <a:r>
              <a:rPr lang="en-US" sz="2600" b="0" baseline="0">
                <a:solidFill>
                  <a:srgbClr val="000066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sz="2600" b="0" baseline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(231.407)</a:t>
            </a:r>
            <a:r>
              <a:rPr lang="en-US" sz="2600" b="0" baseline="-2500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8</a:t>
            </a:r>
            <a:endParaRPr lang="en-US" sz="2600" b="0" baseline="0">
              <a:solidFill>
                <a:srgbClr val="000066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8134" name="Text Box 7"/>
          <p:cNvSpPr txBox="1">
            <a:spLocks noChangeArrowheads="1"/>
          </p:cNvSpPr>
          <p:nvPr/>
        </p:nvSpPr>
        <p:spPr bwMode="auto">
          <a:xfrm>
            <a:off x="431800" y="2849563"/>
            <a:ext cx="1606550" cy="366712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Wingdings" pitchFamily="2" charset="2"/>
              <a:buNone/>
            </a:pPr>
            <a:r>
              <a:rPr lang="en-US" sz="1800" b="0" baseline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2 1 0  -1 -2 -3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Chapter 1            </a:t>
            </a:r>
            <a:fld id="{CBA7FD9F-2C84-44E8-A400-3BB8CD15B73B}" type="slidenum">
              <a:rPr lang="en-US" smtClean="0"/>
              <a:pPr/>
              <a:t>3</a:t>
            </a:fld>
            <a:endParaRPr lang="en-US" smtClean="0"/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344613"/>
            <a:ext cx="9144000" cy="4673600"/>
          </a:xfrm>
        </p:spPr>
        <p:txBody>
          <a:bodyPr/>
          <a:lstStyle/>
          <a:p>
            <a:r>
              <a:rPr lang="en-US" sz="280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We live in a predominantly </a:t>
            </a:r>
            <a:r>
              <a:rPr lang="en-US" sz="2800" smtClean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Analog</a:t>
            </a:r>
            <a:r>
              <a:rPr lang="en-US" sz="280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 world</a:t>
            </a:r>
          </a:p>
          <a:p>
            <a:r>
              <a:rPr lang="en-US" sz="2800" smtClean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Analog</a:t>
            </a:r>
            <a:r>
              <a:rPr lang="en-US" sz="280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 means </a:t>
            </a:r>
            <a:r>
              <a:rPr lang="en-US" sz="2800" smtClean="0">
                <a:solidFill>
                  <a:srgbClr val="6600FF"/>
                </a:solidFill>
                <a:latin typeface="Arial" pitchFamily="34" charset="0"/>
                <a:cs typeface="Arial" pitchFamily="34" charset="0"/>
              </a:rPr>
              <a:t>Continuous</a:t>
            </a:r>
            <a:r>
              <a:rPr lang="en-US" sz="280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60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(both in time and amplitude)</a:t>
            </a:r>
          </a:p>
          <a:p>
            <a:r>
              <a:rPr lang="en-US" sz="2800" smtClean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Analog</a:t>
            </a:r>
            <a:r>
              <a:rPr lang="en-US" sz="280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 information exhibit smooth, gradual changes over </a:t>
            </a:r>
            <a:r>
              <a:rPr lang="en-US" sz="2800" smtClean="0">
                <a:solidFill>
                  <a:srgbClr val="3333FF"/>
                </a:solidFill>
                <a:latin typeface="Arial" pitchFamily="34" charset="0"/>
                <a:cs typeface="Arial" pitchFamily="34" charset="0"/>
              </a:rPr>
              <a:t>time</a:t>
            </a:r>
            <a:r>
              <a:rPr lang="en-US" sz="280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 and assume a continuous (infinite) range of </a:t>
            </a:r>
            <a:r>
              <a:rPr lang="en-US" sz="2800" smtClean="0">
                <a:solidFill>
                  <a:srgbClr val="3333FF"/>
                </a:solidFill>
                <a:latin typeface="Arial" pitchFamily="34" charset="0"/>
                <a:cs typeface="Arial" pitchFamily="34" charset="0"/>
              </a:rPr>
              <a:t>amplitudes</a:t>
            </a:r>
          </a:p>
          <a:p>
            <a:r>
              <a:rPr lang="en-US" sz="2800" b="1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Examples:</a:t>
            </a:r>
          </a:p>
          <a:p>
            <a:pPr lvl="1"/>
            <a:r>
              <a:rPr lang="en-US" sz="240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Earth’s movement </a:t>
            </a:r>
          </a:p>
          <a:p>
            <a:pPr lvl="1"/>
            <a:r>
              <a:rPr lang="en-US" sz="240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Body temperature</a:t>
            </a:r>
          </a:p>
          <a:p>
            <a:pPr lvl="1"/>
            <a:r>
              <a:rPr lang="en-US" sz="240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Our speech</a:t>
            </a:r>
            <a:r>
              <a:rPr lang="en-US" sz="2400" b="1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 </a:t>
            </a:r>
          </a:p>
        </p:txBody>
      </p:sp>
      <p:sp>
        <p:nvSpPr>
          <p:cNvPr id="22532" name="Rectangle 8"/>
          <p:cNvSpPr>
            <a:spLocks noGrp="1" noChangeArrowheads="1"/>
          </p:cNvSpPr>
          <p:nvPr>
            <p:ph type="title"/>
          </p:nvPr>
        </p:nvSpPr>
        <p:spPr>
          <a:xfrm>
            <a:off x="646113" y="266700"/>
            <a:ext cx="8189912" cy="744538"/>
          </a:xfrm>
          <a:noFill/>
        </p:spPr>
        <p:txBody>
          <a:bodyPr/>
          <a:lstStyle/>
          <a:p>
            <a:r>
              <a:rPr lang="en-US" sz="2800" smtClean="0">
                <a:solidFill>
                  <a:srgbClr val="000066"/>
                </a:solidFill>
              </a:rPr>
              <a:t>1. Introduction to Digital Systems</a:t>
            </a:r>
            <a:br>
              <a:rPr lang="en-US" sz="2800" smtClean="0">
                <a:solidFill>
                  <a:srgbClr val="000066"/>
                </a:solidFill>
              </a:rPr>
            </a:br>
            <a:r>
              <a:rPr lang="en-US" sz="2800" smtClean="0">
                <a:solidFill>
                  <a:srgbClr val="3333FF"/>
                </a:solidFill>
              </a:rPr>
              <a:t>Continuous Vs Discrete    (Analog Vs Digital)</a:t>
            </a:r>
          </a:p>
        </p:txBody>
      </p:sp>
      <p:pic>
        <p:nvPicPr>
          <p:cNvPr id="22533" name="Picture 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25838" y="4081463"/>
            <a:ext cx="5618162" cy="222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4" name="Rectangle 5"/>
          <p:cNvSpPr>
            <a:spLocks noChangeArrowheads="1"/>
          </p:cNvSpPr>
          <p:nvPr/>
        </p:nvSpPr>
        <p:spPr bwMode="auto">
          <a:xfrm>
            <a:off x="3814763" y="6000750"/>
            <a:ext cx="976312" cy="701675"/>
          </a:xfrm>
          <a:prstGeom prst="rect">
            <a:avLst/>
          </a:prstGeom>
          <a:solidFill>
            <a:srgbClr val="99CCFF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sz="2000" b="0" baseline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Analog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sz="2000" b="0" baseline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Signal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Chapter 1            </a:t>
            </a:r>
            <a:fld id="{3294D2A4-17C4-4BDB-95C1-259C20FE4FEA}" type="slidenum">
              <a:rPr lang="en-US" smtClean="0"/>
              <a:pPr/>
              <a:t>30</a:t>
            </a:fld>
            <a:endParaRPr lang="en-US" smtClean="0"/>
          </a:p>
        </p:txBody>
      </p:sp>
      <p:sp>
        <p:nvSpPr>
          <p:cNvPr id="49155" name="Rectangle 2"/>
          <p:cNvSpPr>
            <a:spLocks noGrp="1" noChangeArrowheads="1"/>
          </p:cNvSpPr>
          <p:nvPr>
            <p:ph type="title"/>
          </p:nvPr>
        </p:nvSpPr>
        <p:spPr>
          <a:xfrm>
            <a:off x="693738" y="266700"/>
            <a:ext cx="7772400" cy="719138"/>
          </a:xfrm>
        </p:spPr>
        <p:txBody>
          <a:bodyPr/>
          <a:lstStyle/>
          <a:p>
            <a:r>
              <a:rPr lang="en-US" sz="2700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Conversion between 2 non-decimal bases b1 and b2</a:t>
            </a:r>
            <a:r>
              <a:rPr lang="en-US" sz="2500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:</a:t>
            </a:r>
            <a:r>
              <a:rPr lang="en-US" sz="2800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  (N)</a:t>
            </a:r>
            <a:r>
              <a:rPr lang="en-US" sz="2800" baseline="-25000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b1</a:t>
            </a:r>
            <a:r>
              <a:rPr lang="en-US" sz="2800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smtClean="0">
                <a:solidFill>
                  <a:srgbClr val="000066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 (?)</a:t>
            </a:r>
            <a:r>
              <a:rPr lang="en-US" sz="2800" baseline="-25000" smtClean="0">
                <a:solidFill>
                  <a:srgbClr val="000066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b2</a:t>
            </a:r>
            <a:r>
              <a:rPr lang="en-US" sz="2800" smtClean="0">
                <a:solidFill>
                  <a:srgbClr val="000066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:</a:t>
            </a:r>
          </a:p>
        </p:txBody>
      </p:sp>
      <p:sp>
        <p:nvSpPr>
          <p:cNvPr id="4915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314450"/>
            <a:ext cx="9144000" cy="5027613"/>
          </a:xfrm>
        </p:spPr>
        <p:txBody>
          <a:bodyPr/>
          <a:lstStyle/>
          <a:p>
            <a:pPr indent="4763">
              <a:lnSpc>
                <a:spcPct val="90000"/>
              </a:lnSpc>
            </a:pPr>
            <a:r>
              <a:rPr lang="en-US" sz="2800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 General Case: bases are not powers of the same number:</a:t>
            </a:r>
          </a:p>
          <a:p>
            <a:pPr indent="4763">
              <a:lnSpc>
                <a:spcPct val="90000"/>
              </a:lnSpc>
              <a:buFont typeface="Wingdings" pitchFamily="2" charset="2"/>
              <a:buNone/>
            </a:pPr>
            <a:r>
              <a:rPr lang="en-US" sz="280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Go through the intermediate step of </a:t>
            </a:r>
            <a:r>
              <a:rPr lang="en-US" sz="280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decimal</a:t>
            </a:r>
          </a:p>
          <a:p>
            <a:pPr indent="4763">
              <a:lnSpc>
                <a:spcPct val="90000"/>
              </a:lnSpc>
              <a:buFont typeface="Wingdings" pitchFamily="2" charset="2"/>
              <a:buNone/>
            </a:pPr>
            <a:r>
              <a:rPr lang="en-US" sz="2800" smtClean="0">
                <a:latin typeface="Arial" pitchFamily="34" charset="0"/>
                <a:cs typeface="Arial" pitchFamily="34" charset="0"/>
              </a:rPr>
              <a:t>e.g. (231)</a:t>
            </a:r>
            <a:r>
              <a:rPr lang="en-US" sz="2800" baseline="-25000" smtClean="0">
                <a:latin typeface="Arial" pitchFamily="34" charset="0"/>
                <a:cs typeface="Arial" pitchFamily="34" charset="0"/>
              </a:rPr>
              <a:t>5</a:t>
            </a:r>
            <a:r>
              <a:rPr lang="en-US" sz="280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smtClean="0">
                <a:latin typeface="Arial" pitchFamily="34" charset="0"/>
                <a:cs typeface="Arial" pitchFamily="34" charset="0"/>
                <a:sym typeface="Wingdings" pitchFamily="2" charset="2"/>
              </a:rPr>
              <a:t> (??)</a:t>
            </a:r>
            <a:r>
              <a:rPr lang="en-US" sz="2800" baseline="-25000" smtClean="0">
                <a:latin typeface="Arial" pitchFamily="34" charset="0"/>
                <a:cs typeface="Arial" pitchFamily="34" charset="0"/>
                <a:sym typeface="Wingdings" pitchFamily="2" charset="2"/>
              </a:rPr>
              <a:t>8</a:t>
            </a:r>
            <a:r>
              <a:rPr lang="en-US" sz="2800" smtClean="0">
                <a:latin typeface="Arial" pitchFamily="34" charset="0"/>
                <a:cs typeface="Arial" pitchFamily="34" charset="0"/>
                <a:sym typeface="Wingdings" pitchFamily="2" charset="2"/>
              </a:rPr>
              <a:t>     </a:t>
            </a:r>
            <a:r>
              <a:rPr lang="en-US" sz="2800" smtClean="0">
                <a:latin typeface="Arial" pitchFamily="34" charset="0"/>
                <a:cs typeface="Arial" pitchFamily="34" charset="0"/>
              </a:rPr>
              <a:t>(231)</a:t>
            </a:r>
            <a:r>
              <a:rPr lang="en-US" sz="2800" baseline="-25000" smtClean="0">
                <a:latin typeface="Arial" pitchFamily="34" charset="0"/>
                <a:cs typeface="Arial" pitchFamily="34" charset="0"/>
              </a:rPr>
              <a:t>5</a:t>
            </a:r>
            <a:r>
              <a:rPr lang="en-US" sz="280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smtClean="0">
                <a:latin typeface="Arial" pitchFamily="34" charset="0"/>
                <a:cs typeface="Arial" pitchFamily="34" charset="0"/>
                <a:sym typeface="Wingdings" pitchFamily="2" charset="2"/>
              </a:rPr>
              <a:t> </a:t>
            </a:r>
            <a:r>
              <a:rPr lang="en-US" sz="2800" smtClean="0">
                <a:solidFill>
                  <a:srgbClr val="FF0000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(??)</a:t>
            </a:r>
            <a:r>
              <a:rPr lang="en-US" sz="2800" baseline="-25000" smtClean="0">
                <a:solidFill>
                  <a:srgbClr val="FF0000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10</a:t>
            </a:r>
            <a:r>
              <a:rPr lang="en-US" sz="2800" baseline="-2500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sz="2800" smtClean="0">
                <a:latin typeface="Arial" pitchFamily="34" charset="0"/>
                <a:cs typeface="Arial" pitchFamily="34" charset="0"/>
                <a:sym typeface="Wingdings" pitchFamily="2" charset="2"/>
              </a:rPr>
              <a:t> (??)</a:t>
            </a:r>
            <a:r>
              <a:rPr lang="en-US" sz="2800" baseline="-25000" smtClean="0">
                <a:latin typeface="Arial" pitchFamily="34" charset="0"/>
                <a:cs typeface="Arial" pitchFamily="34" charset="0"/>
                <a:sym typeface="Wingdings" pitchFamily="2" charset="2"/>
              </a:rPr>
              <a:t>8 </a:t>
            </a:r>
            <a:endParaRPr lang="en-US" sz="2800" baseline="-25000" smtClean="0">
              <a:latin typeface="Arial" pitchFamily="34" charset="0"/>
              <a:cs typeface="Arial" pitchFamily="34" charset="0"/>
            </a:endParaRPr>
          </a:p>
          <a:p>
            <a:pPr indent="4763">
              <a:lnSpc>
                <a:spcPct val="90000"/>
              </a:lnSpc>
              <a:buFont typeface="Wingdings" pitchFamily="2" charset="2"/>
              <a:buNone/>
            </a:pPr>
            <a:endParaRPr lang="en-US" sz="2800" smtClean="0">
              <a:solidFill>
                <a:srgbClr val="000066"/>
              </a:solidFill>
              <a:latin typeface="Arial" pitchFamily="34" charset="0"/>
              <a:cs typeface="Arial" pitchFamily="34" charset="0"/>
            </a:endParaRPr>
          </a:p>
          <a:p>
            <a:pPr indent="4763">
              <a:lnSpc>
                <a:spcPct val="90000"/>
              </a:lnSpc>
            </a:pPr>
            <a:r>
              <a:rPr lang="en-US" sz="2800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 Special (and more important case with computers):</a:t>
            </a:r>
          </a:p>
          <a:p>
            <a:pPr indent="4763">
              <a:lnSpc>
                <a:spcPct val="90000"/>
              </a:lnSpc>
              <a:buFont typeface="Wingdings" pitchFamily="2" charset="2"/>
              <a:buNone/>
            </a:pPr>
            <a:r>
              <a:rPr lang="en-US" sz="2800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  Bases are powers of the same number (2), e.g.</a:t>
            </a:r>
          </a:p>
          <a:p>
            <a:pPr indent="4763">
              <a:lnSpc>
                <a:spcPct val="90000"/>
              </a:lnSpc>
              <a:buFont typeface="Wingdings" pitchFamily="2" charset="2"/>
              <a:buNone/>
            </a:pPr>
            <a:r>
              <a:rPr lang="en-US" sz="2800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	 </a:t>
            </a:r>
            <a:r>
              <a:rPr lang="en-US" sz="2400" smtClean="0">
                <a:solidFill>
                  <a:srgbClr val="6600FF"/>
                </a:solidFill>
                <a:latin typeface="Arial" pitchFamily="34" charset="0"/>
                <a:cs typeface="Arial" pitchFamily="34" charset="0"/>
              </a:rPr>
              <a:t>System		Base		</a:t>
            </a:r>
            <a:r>
              <a:rPr lang="en-US" sz="1600" smtClean="0">
                <a:solidFill>
                  <a:srgbClr val="6600FF"/>
                </a:solidFill>
                <a:latin typeface="Arial" pitchFamily="34" charset="0"/>
                <a:cs typeface="Arial" pitchFamily="34" charset="0"/>
              </a:rPr>
              <a:t>Digit Range</a:t>
            </a:r>
            <a:r>
              <a:rPr lang="en-US" sz="2400" smtClean="0">
                <a:solidFill>
                  <a:srgbClr val="6600FF"/>
                </a:solidFill>
                <a:latin typeface="Arial" pitchFamily="34" charset="0"/>
                <a:cs typeface="Arial" pitchFamily="34" charset="0"/>
              </a:rPr>
              <a:t>    </a:t>
            </a:r>
            <a:r>
              <a:rPr lang="en-US" sz="1600" smtClean="0">
                <a:solidFill>
                  <a:srgbClr val="6600FF"/>
                </a:solidFill>
                <a:latin typeface="Arial" pitchFamily="34" charset="0"/>
                <a:cs typeface="Arial" pitchFamily="34" charset="0"/>
              </a:rPr>
              <a:t># of </a:t>
            </a:r>
            <a:r>
              <a:rPr lang="en-US" sz="1600" b="1" smtClean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Binary</a:t>
            </a:r>
            <a:r>
              <a:rPr lang="en-US" sz="1600" smtClean="0">
                <a:solidFill>
                  <a:srgbClr val="6600FF"/>
                </a:solidFill>
                <a:latin typeface="Arial" pitchFamily="34" charset="0"/>
                <a:cs typeface="Arial" pitchFamily="34" charset="0"/>
              </a:rPr>
              <a:t> bits/digit</a:t>
            </a:r>
          </a:p>
          <a:p>
            <a:pPr marL="979488" lvl="1">
              <a:lnSpc>
                <a:spcPct val="90000"/>
              </a:lnSpc>
            </a:pPr>
            <a:r>
              <a:rPr lang="en-US" sz="2400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Binary   		2 = </a:t>
            </a:r>
            <a:r>
              <a:rPr lang="en-US" sz="240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2</a:t>
            </a:r>
            <a:r>
              <a:rPr lang="en-US" sz="2400" baseline="30000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1	</a:t>
            </a:r>
            <a:r>
              <a:rPr lang="en-US" sz="2400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	  0-1		1</a:t>
            </a:r>
          </a:p>
          <a:p>
            <a:pPr marL="979488" lvl="1">
              <a:lnSpc>
                <a:spcPct val="90000"/>
              </a:lnSpc>
            </a:pPr>
            <a:r>
              <a:rPr lang="en-US" sz="2400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Octal     		8 = </a:t>
            </a:r>
            <a:r>
              <a:rPr lang="en-US" sz="240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2</a:t>
            </a:r>
            <a:r>
              <a:rPr lang="en-US" sz="2400" baseline="30000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3		</a:t>
            </a:r>
            <a:r>
              <a:rPr lang="en-US" sz="2400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  0-7		3</a:t>
            </a:r>
            <a:r>
              <a:rPr lang="en-US" sz="2400" baseline="30000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	</a:t>
            </a:r>
          </a:p>
          <a:p>
            <a:pPr marL="979488" lvl="1">
              <a:lnSpc>
                <a:spcPct val="90000"/>
              </a:lnSpc>
            </a:pPr>
            <a:r>
              <a:rPr lang="en-US" sz="2400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Hexadecimal     	16 = </a:t>
            </a:r>
            <a:r>
              <a:rPr lang="en-US" sz="240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2</a:t>
            </a:r>
            <a:r>
              <a:rPr lang="en-US" sz="2400" baseline="30000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4                  </a:t>
            </a:r>
            <a:r>
              <a:rPr lang="en-US" sz="2400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0-15		4</a:t>
            </a:r>
            <a:endParaRPr lang="en-US" sz="2400" baseline="30000" smtClean="0">
              <a:solidFill>
                <a:srgbClr val="000066"/>
              </a:solidFill>
              <a:latin typeface="Arial" pitchFamily="34" charset="0"/>
              <a:cs typeface="Arial" pitchFamily="34" charset="0"/>
            </a:endParaRPr>
          </a:p>
          <a:p>
            <a:pPr indent="4763">
              <a:lnSpc>
                <a:spcPct val="90000"/>
              </a:lnSpc>
              <a:buFont typeface="Wingdings" pitchFamily="2" charset="2"/>
              <a:buNone/>
            </a:pPr>
            <a:endParaRPr lang="en-US" sz="2800" smtClean="0">
              <a:solidFill>
                <a:srgbClr val="000066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9157" name="Text Box 6"/>
          <p:cNvSpPr txBox="1">
            <a:spLocks noChangeArrowheads="1"/>
          </p:cNvSpPr>
          <p:nvPr/>
        </p:nvSpPr>
        <p:spPr bwMode="auto">
          <a:xfrm>
            <a:off x="5440363" y="6086475"/>
            <a:ext cx="1231900" cy="630238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1600" b="0" baseline="0">
                <a:latin typeface="Arial" pitchFamily="34" charset="0"/>
                <a:cs typeface="Arial" pitchFamily="34" charset="0"/>
              </a:rPr>
              <a:t>Range of</a:t>
            </a:r>
          </a:p>
          <a:p>
            <a:pPr>
              <a:buFont typeface="Wingdings" pitchFamily="2" charset="2"/>
              <a:buNone/>
            </a:pPr>
            <a:r>
              <a:rPr lang="en-US" sz="1600" b="0" baseline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Digit</a:t>
            </a:r>
            <a:r>
              <a:rPr lang="en-US" sz="1600" b="0" baseline="0">
                <a:latin typeface="Arial" pitchFamily="34" charset="0"/>
                <a:cs typeface="Arial" pitchFamily="34" charset="0"/>
              </a:rPr>
              <a:t> values</a:t>
            </a:r>
          </a:p>
        </p:txBody>
      </p:sp>
      <p:sp>
        <p:nvSpPr>
          <p:cNvPr id="49158" name="Text Box 7"/>
          <p:cNvSpPr txBox="1">
            <a:spLocks noChangeArrowheads="1"/>
          </p:cNvSpPr>
          <p:nvPr/>
        </p:nvSpPr>
        <p:spPr bwMode="auto">
          <a:xfrm>
            <a:off x="6970713" y="6089650"/>
            <a:ext cx="2173287" cy="733425"/>
          </a:xfrm>
          <a:prstGeom prst="rect">
            <a:avLst/>
          </a:prstGeom>
          <a:solidFill>
            <a:srgbClr val="FFFFFF"/>
          </a:solidFill>
          <a:ln w="1651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600" b="0" baseline="0">
                <a:latin typeface="Arial" pitchFamily="34" charset="0"/>
                <a:cs typeface="Arial" pitchFamily="34" charset="0"/>
              </a:rPr>
              <a:t>Number of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600" b="0" baseline="0">
                <a:latin typeface="Arial" pitchFamily="34" charset="0"/>
                <a:cs typeface="Arial" pitchFamily="34" charset="0"/>
              </a:rPr>
              <a:t>binary bits needed to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600" b="0" baseline="0">
                <a:latin typeface="Arial" pitchFamily="34" charset="0"/>
                <a:cs typeface="Arial" pitchFamily="34" charset="0"/>
              </a:rPr>
              <a:t>represent a digit</a:t>
            </a:r>
          </a:p>
        </p:txBody>
      </p:sp>
      <p:sp>
        <p:nvSpPr>
          <p:cNvPr id="49159" name="Text Box 8"/>
          <p:cNvSpPr txBox="1">
            <a:spLocks noChangeArrowheads="1"/>
          </p:cNvSpPr>
          <p:nvPr/>
        </p:nvSpPr>
        <p:spPr bwMode="auto">
          <a:xfrm>
            <a:off x="7754938" y="5086350"/>
            <a:ext cx="1389062" cy="1008063"/>
          </a:xfrm>
          <a:prstGeom prst="rect">
            <a:avLst/>
          </a:prstGeom>
          <a:noFill/>
          <a:ln w="1651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600" b="0" baseline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Exact</a:t>
            </a:r>
            <a:r>
              <a:rPr lang="en-US" sz="1600" b="0" baseline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 number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600" b="0" baseline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of binary bits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600" b="0" baseline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needed to store a digit!</a:t>
            </a:r>
            <a:r>
              <a:rPr lang="en-US" sz="1800" b="0" baseline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 </a:t>
            </a:r>
          </a:p>
        </p:txBody>
      </p:sp>
      <p:sp>
        <p:nvSpPr>
          <p:cNvPr id="49160" name="Text Box 9"/>
          <p:cNvSpPr txBox="1">
            <a:spLocks noChangeArrowheads="1"/>
          </p:cNvSpPr>
          <p:nvPr/>
        </p:nvSpPr>
        <p:spPr bwMode="auto">
          <a:xfrm>
            <a:off x="0" y="6388100"/>
            <a:ext cx="5221288" cy="469900"/>
          </a:xfrm>
          <a:prstGeom prst="rect">
            <a:avLst/>
          </a:prstGeom>
          <a:solidFill>
            <a:srgbClr val="FFFF99"/>
          </a:solidFill>
          <a:ln w="1651">
            <a:noFill/>
            <a:miter lim="800000"/>
            <a:headEnd/>
            <a:tailEnd/>
          </a:ln>
        </p:spPr>
        <p:txBody>
          <a:bodyPr tIns="82800" bIns="82800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2000" baseline="0">
                <a:latin typeface="Arial" pitchFamily="34" charset="0"/>
                <a:cs typeface="Arial" pitchFamily="34" charset="0"/>
              </a:rPr>
              <a:t>Here </a:t>
            </a:r>
            <a:r>
              <a:rPr lang="en-US" sz="2000" baseline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binary</a:t>
            </a:r>
            <a:r>
              <a:rPr lang="en-US" sz="2000" baseline="0">
                <a:latin typeface="Arial" pitchFamily="34" charset="0"/>
                <a:cs typeface="Arial" pitchFamily="34" charset="0"/>
              </a:rPr>
              <a:t> is a better intermediate step!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Chapter 1            </a:t>
            </a:r>
            <a:fld id="{9AD3D87A-C3E6-4B0D-AB56-DC0D81B88E3E}" type="slidenum">
              <a:rPr lang="en-US" smtClean="0"/>
              <a:pPr/>
              <a:t>31</a:t>
            </a:fld>
            <a:endParaRPr lang="en-US" smtClean="0"/>
          </a:p>
        </p:txBody>
      </p:sp>
      <p:sp>
        <p:nvSpPr>
          <p:cNvPr id="50179" name="Rectangle 2"/>
          <p:cNvSpPr>
            <a:spLocks noGrp="1" noChangeArrowheads="1"/>
          </p:cNvSpPr>
          <p:nvPr>
            <p:ph type="title"/>
          </p:nvPr>
        </p:nvSpPr>
        <p:spPr>
          <a:xfrm>
            <a:off x="646113" y="288925"/>
            <a:ext cx="7772400" cy="766763"/>
          </a:xfrm>
        </p:spPr>
        <p:txBody>
          <a:bodyPr/>
          <a:lstStyle/>
          <a:p>
            <a:r>
              <a:rPr lang="en-US" smtClean="0">
                <a:solidFill>
                  <a:srgbClr val="000066"/>
                </a:solidFill>
              </a:rPr>
              <a:t>Binary, Octal, &amp; Hexadecimal Conversions</a:t>
            </a:r>
          </a:p>
        </p:txBody>
      </p:sp>
      <p:sp>
        <p:nvSpPr>
          <p:cNvPr id="50180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0" y="1200150"/>
            <a:ext cx="9144000" cy="5353050"/>
          </a:xfrm>
          <a:solidFill>
            <a:srgbClr val="FFFFFF"/>
          </a:solidFill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mtClean="0">
                <a:solidFill>
                  <a:srgbClr val="0066CC"/>
                </a:solidFill>
                <a:latin typeface="Arial" pitchFamily="34" charset="0"/>
                <a:cs typeface="Arial" pitchFamily="34" charset="0"/>
              </a:rPr>
              <a:t>Octal (or Hexadecimal) to </a:t>
            </a:r>
            <a:r>
              <a:rPr lang="en-US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Binary</a:t>
            </a:r>
            <a:r>
              <a:rPr lang="en-US" smtClean="0">
                <a:solidFill>
                  <a:srgbClr val="0066CC"/>
                </a:solidFill>
                <a:latin typeface="Arial" pitchFamily="34" charset="0"/>
                <a:cs typeface="Arial" pitchFamily="34" charset="0"/>
              </a:rPr>
              <a:t>:</a:t>
            </a:r>
          </a:p>
          <a:p>
            <a:pPr lvl="1">
              <a:lnSpc>
                <a:spcPct val="90000"/>
              </a:lnSpc>
            </a:pPr>
            <a:r>
              <a:rPr lang="en-US" sz="2600" smtClean="0">
                <a:latin typeface="Arial" pitchFamily="34" charset="0"/>
                <a:cs typeface="Arial" pitchFamily="34" charset="0"/>
              </a:rPr>
              <a:t>Express each octal (hexadecimal) digit as three (four) binary bits </a:t>
            </a:r>
            <a:r>
              <a:rPr lang="en-US" sz="260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starting at the radix point</a:t>
            </a:r>
            <a:r>
              <a:rPr lang="en-US" sz="2600" smtClean="0">
                <a:latin typeface="Arial" pitchFamily="34" charset="0"/>
                <a:cs typeface="Arial" pitchFamily="34" charset="0"/>
              </a:rPr>
              <a:t> and going </a:t>
            </a:r>
            <a:r>
              <a:rPr lang="en-US" sz="2600" smtClean="0">
                <a:solidFill>
                  <a:srgbClr val="6600FF"/>
                </a:solidFill>
                <a:latin typeface="Arial" pitchFamily="34" charset="0"/>
                <a:cs typeface="Arial" pitchFamily="34" charset="0"/>
              </a:rPr>
              <a:t>both ways</a:t>
            </a:r>
            <a:r>
              <a:rPr lang="en-US" sz="2600" smtClean="0">
                <a:latin typeface="Arial" pitchFamily="34" charset="0"/>
                <a:cs typeface="Arial" pitchFamily="34" charset="0"/>
              </a:rPr>
              <a:t>.</a:t>
            </a:r>
          </a:p>
          <a:p>
            <a:pPr>
              <a:lnSpc>
                <a:spcPct val="90000"/>
              </a:lnSpc>
            </a:pPr>
            <a:r>
              <a:rPr lang="en-US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Binary</a:t>
            </a:r>
            <a:r>
              <a:rPr lang="en-US" smtClean="0">
                <a:solidFill>
                  <a:srgbClr val="0066CC"/>
                </a:solidFill>
                <a:latin typeface="Arial" pitchFamily="34" charset="0"/>
                <a:cs typeface="Arial" pitchFamily="34" charset="0"/>
              </a:rPr>
              <a:t> to Octal (or Hexadecimal):</a:t>
            </a:r>
          </a:p>
          <a:p>
            <a:pPr lvl="1">
              <a:lnSpc>
                <a:spcPct val="90000"/>
              </a:lnSpc>
            </a:pPr>
            <a:r>
              <a:rPr lang="en-US" sz="2400" smtClean="0">
                <a:latin typeface="Arial" pitchFamily="34" charset="0"/>
                <a:cs typeface="Arial" pitchFamily="34" charset="0"/>
              </a:rPr>
              <a:t>Group the binary bits into three (four) bit groups starting at the radix point and going </a:t>
            </a:r>
            <a:r>
              <a:rPr lang="en-US" sz="2400" smtClean="0">
                <a:solidFill>
                  <a:srgbClr val="6600FF"/>
                </a:solidFill>
                <a:latin typeface="Arial" pitchFamily="34" charset="0"/>
                <a:cs typeface="Arial" pitchFamily="34" charset="0"/>
              </a:rPr>
              <a:t>both ways</a:t>
            </a:r>
            <a:r>
              <a:rPr lang="en-US" sz="2400" smtClean="0">
                <a:latin typeface="Arial" pitchFamily="34" charset="0"/>
                <a:cs typeface="Arial" pitchFamily="34" charset="0"/>
              </a:rPr>
              <a:t>, padding LH zeros in the integer part and RH zeros in the fractional part as needed </a:t>
            </a:r>
          </a:p>
          <a:p>
            <a:pPr lvl="1">
              <a:lnSpc>
                <a:spcPct val="90000"/>
              </a:lnSpc>
            </a:pPr>
            <a:r>
              <a:rPr lang="en-US" sz="2400" smtClean="0">
                <a:latin typeface="Arial" pitchFamily="34" charset="0"/>
                <a:cs typeface="Arial" pitchFamily="34" charset="0"/>
              </a:rPr>
              <a:t>Replace each group of three (four) bits with the equivalent octal (hexadecimal) digit</a:t>
            </a:r>
            <a:endParaRPr lang="en-US" smtClean="0">
              <a:solidFill>
                <a:srgbClr val="0066CC"/>
              </a:solidFill>
              <a:latin typeface="Arial" pitchFamily="34" charset="0"/>
              <a:cs typeface="Arial" pitchFamily="34" charset="0"/>
            </a:endParaRPr>
          </a:p>
          <a:p>
            <a:pPr>
              <a:lnSpc>
                <a:spcPct val="90000"/>
              </a:lnSpc>
            </a:pPr>
            <a:r>
              <a:rPr lang="en-US" smtClean="0">
                <a:solidFill>
                  <a:srgbClr val="0066CC"/>
                </a:solidFill>
                <a:latin typeface="Arial" pitchFamily="34" charset="0"/>
                <a:cs typeface="Arial" pitchFamily="34" charset="0"/>
              </a:rPr>
              <a:t>Octal        Hexadecimal</a:t>
            </a:r>
          </a:p>
          <a:p>
            <a:pPr lvl="1">
              <a:lnSpc>
                <a:spcPct val="90000"/>
              </a:lnSpc>
            </a:pPr>
            <a:r>
              <a:rPr lang="en-US" sz="2400" smtClean="0">
                <a:latin typeface="Arial" pitchFamily="34" charset="0"/>
                <a:cs typeface="Arial" pitchFamily="34" charset="0"/>
              </a:rPr>
              <a:t>Go through </a:t>
            </a:r>
            <a:r>
              <a:rPr lang="en-US" sz="2400" smtClean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binary</a:t>
            </a:r>
            <a:r>
              <a:rPr lang="en-US" sz="2400" smtClean="0">
                <a:latin typeface="Arial" pitchFamily="34" charset="0"/>
                <a:cs typeface="Arial" pitchFamily="34" charset="0"/>
              </a:rPr>
              <a:t> as an intermediate step (use above)</a:t>
            </a:r>
          </a:p>
          <a:p>
            <a:pPr lvl="1">
              <a:lnSpc>
                <a:spcPct val="90000"/>
              </a:lnSpc>
              <a:buFontTx/>
              <a:buNone/>
            </a:pPr>
            <a:r>
              <a:rPr lang="en-US" sz="2400" smtClean="0">
                <a:latin typeface="Arial" pitchFamily="34" charset="0"/>
                <a:cs typeface="Arial" pitchFamily="34" charset="0"/>
              </a:rPr>
              <a:t>   e.g. Octal </a:t>
            </a:r>
            <a:r>
              <a:rPr lang="en-US" sz="2400" smtClean="0">
                <a:latin typeface="Arial" pitchFamily="34" charset="0"/>
                <a:cs typeface="Arial" pitchFamily="34" charset="0"/>
                <a:sym typeface="Wingdings" pitchFamily="2" charset="2"/>
              </a:rPr>
              <a:t> </a:t>
            </a:r>
            <a:r>
              <a:rPr lang="en-US" sz="2400" smtClean="0">
                <a:solidFill>
                  <a:srgbClr val="FF0066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Binary</a:t>
            </a:r>
            <a:r>
              <a:rPr lang="en-US" sz="2400" smtClean="0">
                <a:latin typeface="Arial" pitchFamily="34" charset="0"/>
                <a:cs typeface="Arial" pitchFamily="34" charset="0"/>
                <a:sym typeface="Wingdings" pitchFamily="2" charset="2"/>
              </a:rPr>
              <a:t>  Hexadecimal</a:t>
            </a:r>
            <a:endParaRPr lang="en-US" sz="240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0181" name="AutoShape 6"/>
          <p:cNvSpPr>
            <a:spLocks noChangeArrowheads="1"/>
          </p:cNvSpPr>
          <p:nvPr/>
        </p:nvSpPr>
        <p:spPr bwMode="auto">
          <a:xfrm>
            <a:off x="1563688" y="5357813"/>
            <a:ext cx="579437" cy="323850"/>
          </a:xfrm>
          <a:prstGeom prst="leftRightArrow">
            <a:avLst>
              <a:gd name="adj1" fmla="val 50000"/>
              <a:gd name="adj2" fmla="val 35784"/>
            </a:avLst>
          </a:prstGeom>
          <a:solidFill>
            <a:srgbClr val="000066"/>
          </a:solidFill>
          <a:ln w="1588">
            <a:solidFill>
              <a:srgbClr val="FFFF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Chapter 1            </a:t>
            </a:r>
            <a:fld id="{47D31ED4-A5C6-4EC7-834A-76420D2091DC}" type="slidenum">
              <a:rPr lang="en-US" smtClean="0"/>
              <a:pPr/>
              <a:t>32</a:t>
            </a:fld>
            <a:endParaRPr lang="en-US" smtClean="0"/>
          </a:p>
        </p:txBody>
      </p:sp>
      <p:sp>
        <p:nvSpPr>
          <p:cNvPr id="51203" name="Rectangle 2"/>
          <p:cNvSpPr>
            <a:spLocks noGrp="1" noChangeArrowheads="1"/>
          </p:cNvSpPr>
          <p:nvPr>
            <p:ph type="title"/>
          </p:nvPr>
        </p:nvSpPr>
        <p:spPr>
          <a:xfrm>
            <a:off x="554038" y="439738"/>
            <a:ext cx="8375650" cy="603250"/>
          </a:xfrm>
        </p:spPr>
        <p:txBody>
          <a:bodyPr/>
          <a:lstStyle/>
          <a:p>
            <a:r>
              <a:rPr lang="en-US" smtClean="0">
                <a:solidFill>
                  <a:srgbClr val="000066"/>
                </a:solidFill>
              </a:rPr>
              <a:t>Examples: Octal (Hexadecimal)        </a:t>
            </a:r>
            <a:r>
              <a:rPr lang="en-US" smtClean="0">
                <a:solidFill>
                  <a:srgbClr val="FF0000"/>
                </a:solidFill>
              </a:rPr>
              <a:t>Binary</a:t>
            </a:r>
          </a:p>
        </p:txBody>
      </p:sp>
      <p:sp>
        <p:nvSpPr>
          <p:cNvPr id="51204" name="Rectangle 6"/>
          <p:cNvSpPr>
            <a:spLocks noGrp="1" noChangeArrowheads="1"/>
          </p:cNvSpPr>
          <p:nvPr>
            <p:ph type="body" idx="1"/>
          </p:nvPr>
        </p:nvSpPr>
        <p:spPr>
          <a:xfrm>
            <a:off x="268288" y="1314450"/>
            <a:ext cx="8721725" cy="5543550"/>
          </a:xfrm>
          <a:solidFill>
            <a:srgbClr val="FFFFFF"/>
          </a:solidFill>
        </p:spPr>
        <p:txBody>
          <a:bodyPr/>
          <a:lstStyle/>
          <a:p>
            <a:r>
              <a:rPr lang="en-US" sz="2800" smtClean="0">
                <a:latin typeface="Arial" pitchFamily="34" charset="0"/>
                <a:cs typeface="Arial" pitchFamily="34" charset="0"/>
              </a:rPr>
              <a:t>Example: Hexadecimal to Binary </a:t>
            </a:r>
          </a:p>
          <a:p>
            <a:pPr>
              <a:buFont typeface="Wingdings" pitchFamily="2" charset="2"/>
              <a:buNone/>
            </a:pPr>
            <a:r>
              <a:rPr lang="en-US" sz="2800" smtClean="0">
                <a:latin typeface="Arial" pitchFamily="34" charset="0"/>
                <a:cs typeface="Arial" pitchFamily="34" charset="0"/>
              </a:rPr>
              <a:t>                 (F     9     C  </a:t>
            </a:r>
            <a:r>
              <a:rPr lang="en-US" sz="2800" smtClean="0">
                <a:latin typeface="Arial" pitchFamily="34" charset="0"/>
                <a:cs typeface="Arial" pitchFamily="34" charset="0"/>
                <a:sym typeface="Symbol" pitchFamily="18" charset="2"/>
              </a:rPr>
              <a:t>.</a:t>
            </a:r>
            <a:r>
              <a:rPr lang="en-US" sz="2800" smtClean="0">
                <a:latin typeface="Arial" pitchFamily="34" charset="0"/>
                <a:cs typeface="Arial" pitchFamily="34" charset="0"/>
              </a:rPr>
              <a:t>   B     7     D)</a:t>
            </a:r>
            <a:r>
              <a:rPr lang="en-US" sz="2800" baseline="-15000" smtClean="0">
                <a:latin typeface="Arial" pitchFamily="34" charset="0"/>
                <a:cs typeface="Arial" pitchFamily="34" charset="0"/>
              </a:rPr>
              <a:t>16</a:t>
            </a:r>
          </a:p>
          <a:p>
            <a:pPr>
              <a:buFont typeface="Wingdings" pitchFamily="2" charset="2"/>
              <a:buNone/>
            </a:pPr>
            <a:r>
              <a:rPr lang="en-US" sz="2800" smtClean="0">
                <a:latin typeface="Arial" pitchFamily="34" charset="0"/>
                <a:cs typeface="Arial" pitchFamily="34" charset="0"/>
              </a:rPr>
              <a:t>       = </a:t>
            </a:r>
            <a:r>
              <a:rPr lang="en-US" sz="2800" smtClean="0">
                <a:solidFill>
                  <a:srgbClr val="336600"/>
                </a:solidFill>
                <a:latin typeface="Arial" pitchFamily="34" charset="0"/>
                <a:cs typeface="Arial" pitchFamily="34" charset="0"/>
              </a:rPr>
              <a:t>1111</a:t>
            </a:r>
            <a:r>
              <a:rPr lang="en-US" sz="2800" smtClean="0">
                <a:latin typeface="Arial" pitchFamily="34" charset="0"/>
                <a:cs typeface="Arial" pitchFamily="34" charset="0"/>
              </a:rPr>
              <a:t>  </a:t>
            </a:r>
            <a:r>
              <a:rPr lang="en-US" sz="2800" smtClean="0">
                <a:solidFill>
                  <a:srgbClr val="6600FF"/>
                </a:solidFill>
                <a:latin typeface="Arial" pitchFamily="34" charset="0"/>
                <a:cs typeface="Arial" pitchFamily="34" charset="0"/>
              </a:rPr>
              <a:t>1001</a:t>
            </a:r>
            <a:r>
              <a:rPr lang="en-US" sz="280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1100</a:t>
            </a:r>
            <a:r>
              <a:rPr lang="en-US" sz="2800" smtClean="0">
                <a:latin typeface="Arial" pitchFamily="34" charset="0"/>
                <a:cs typeface="Arial" pitchFamily="34" charset="0"/>
              </a:rPr>
              <a:t>. </a:t>
            </a:r>
            <a:r>
              <a:rPr lang="en-US" sz="2800" smtClean="0">
                <a:solidFill>
                  <a:srgbClr val="CC00CC"/>
                </a:solidFill>
                <a:latin typeface="Arial" pitchFamily="34" charset="0"/>
                <a:cs typeface="Arial" pitchFamily="34" charset="0"/>
              </a:rPr>
              <a:t>1011</a:t>
            </a:r>
            <a:r>
              <a:rPr lang="en-US" sz="280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smtClean="0">
                <a:solidFill>
                  <a:srgbClr val="0066CC"/>
                </a:solidFill>
                <a:latin typeface="Arial" pitchFamily="34" charset="0"/>
                <a:cs typeface="Arial" pitchFamily="34" charset="0"/>
              </a:rPr>
              <a:t>0111 </a:t>
            </a:r>
            <a:r>
              <a:rPr lang="en-US" sz="2800" smtClean="0">
                <a:latin typeface="Arial" pitchFamily="34" charset="0"/>
                <a:cs typeface="Arial" pitchFamily="34" charset="0"/>
              </a:rPr>
              <a:t>1101 </a:t>
            </a:r>
          </a:p>
          <a:p>
            <a:pPr>
              <a:buFont typeface="Wingdings" pitchFamily="2" charset="2"/>
              <a:buNone/>
            </a:pPr>
            <a:r>
              <a:rPr lang="en-US" sz="2800" smtClean="0">
                <a:latin typeface="Arial" pitchFamily="34" charset="0"/>
                <a:cs typeface="Arial" pitchFamily="34" charset="0"/>
              </a:rPr>
              <a:t>            = (</a:t>
            </a:r>
            <a:r>
              <a:rPr lang="en-US" sz="2800" smtClean="0">
                <a:solidFill>
                  <a:srgbClr val="336600"/>
                </a:solidFill>
                <a:latin typeface="Arial" pitchFamily="34" charset="0"/>
                <a:cs typeface="Arial" pitchFamily="34" charset="0"/>
              </a:rPr>
              <a:t>1111</a:t>
            </a:r>
            <a:r>
              <a:rPr lang="en-US" sz="2800" smtClean="0">
                <a:solidFill>
                  <a:srgbClr val="6600FF"/>
                </a:solidFill>
                <a:latin typeface="Arial" pitchFamily="34" charset="0"/>
                <a:cs typeface="Arial" pitchFamily="34" charset="0"/>
              </a:rPr>
              <a:t>1001</a:t>
            </a:r>
            <a:r>
              <a:rPr lang="en-US" sz="2800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1100</a:t>
            </a:r>
            <a:r>
              <a:rPr lang="en-US" sz="2800" smtClean="0">
                <a:latin typeface="Arial" pitchFamily="34" charset="0"/>
                <a:cs typeface="Arial" pitchFamily="34" charset="0"/>
              </a:rPr>
              <a:t>.</a:t>
            </a:r>
            <a:r>
              <a:rPr lang="en-US" sz="2800" smtClean="0">
                <a:solidFill>
                  <a:srgbClr val="CC00CC"/>
                </a:solidFill>
                <a:latin typeface="Arial" pitchFamily="34" charset="0"/>
                <a:cs typeface="Arial" pitchFamily="34" charset="0"/>
              </a:rPr>
              <a:t>1011</a:t>
            </a:r>
            <a:r>
              <a:rPr lang="en-US" sz="2800" smtClean="0">
                <a:solidFill>
                  <a:srgbClr val="0066CC"/>
                </a:solidFill>
                <a:latin typeface="Arial" pitchFamily="34" charset="0"/>
                <a:cs typeface="Arial" pitchFamily="34" charset="0"/>
              </a:rPr>
              <a:t>0111</a:t>
            </a:r>
            <a:r>
              <a:rPr lang="en-US" sz="2800" smtClean="0">
                <a:latin typeface="Arial" pitchFamily="34" charset="0"/>
                <a:cs typeface="Arial" pitchFamily="34" charset="0"/>
              </a:rPr>
              <a:t>1101)</a:t>
            </a:r>
            <a:r>
              <a:rPr lang="en-US" sz="2800" baseline="-25000" smtClean="0">
                <a:latin typeface="Arial" pitchFamily="34" charset="0"/>
                <a:cs typeface="Arial" pitchFamily="34" charset="0"/>
              </a:rPr>
              <a:t>2</a:t>
            </a:r>
            <a:r>
              <a:rPr lang="en-US" sz="2800" smtClean="0">
                <a:latin typeface="Arial" pitchFamily="34" charset="0"/>
                <a:cs typeface="Arial" pitchFamily="34" charset="0"/>
              </a:rPr>
              <a:t> </a:t>
            </a:r>
          </a:p>
          <a:p>
            <a:pPr>
              <a:buFont typeface="Wingdings" pitchFamily="2" charset="2"/>
              <a:buNone/>
            </a:pPr>
            <a:endParaRPr lang="en-US" sz="2800" baseline="-15000" smtClean="0">
              <a:latin typeface="Arial" pitchFamily="34" charset="0"/>
              <a:cs typeface="Arial" pitchFamily="34" charset="0"/>
            </a:endParaRPr>
          </a:p>
          <a:p>
            <a:r>
              <a:rPr lang="en-US" sz="2800" smtClean="0">
                <a:latin typeface="Arial" pitchFamily="34" charset="0"/>
                <a:cs typeface="Arial" pitchFamily="34" charset="0"/>
              </a:rPr>
              <a:t>Example: Binary to Octal </a:t>
            </a:r>
          </a:p>
          <a:p>
            <a:pPr lvl="1">
              <a:buFontTx/>
              <a:buNone/>
            </a:pPr>
            <a:r>
              <a:rPr lang="en-US" smtClean="0">
                <a:latin typeface="Arial" pitchFamily="34" charset="0"/>
                <a:cs typeface="Arial" pitchFamily="34" charset="0"/>
              </a:rPr>
              <a:t>      (</a:t>
            </a:r>
            <a:r>
              <a:rPr lang="en-US" smtClean="0">
                <a:solidFill>
                  <a:srgbClr val="336600"/>
                </a:solidFill>
                <a:latin typeface="Arial" pitchFamily="34" charset="0"/>
                <a:cs typeface="Arial" pitchFamily="34" charset="0"/>
              </a:rPr>
              <a:t>1011010110</a:t>
            </a:r>
            <a:r>
              <a:rPr lang="en-US" smtClean="0">
                <a:latin typeface="Arial" pitchFamily="34" charset="0"/>
                <a:cs typeface="Arial" pitchFamily="34" charset="0"/>
              </a:rPr>
              <a:t>.</a:t>
            </a:r>
            <a:r>
              <a:rPr lang="en-US" smtClean="0">
                <a:solidFill>
                  <a:srgbClr val="CC00CC"/>
                </a:solidFill>
                <a:latin typeface="Arial" pitchFamily="34" charset="0"/>
                <a:cs typeface="Arial" pitchFamily="34" charset="0"/>
              </a:rPr>
              <a:t>0101111</a:t>
            </a:r>
            <a:r>
              <a:rPr lang="en-US" smtClean="0">
                <a:latin typeface="Arial" pitchFamily="34" charset="0"/>
                <a:cs typeface="Arial" pitchFamily="34" charset="0"/>
              </a:rPr>
              <a:t>)</a:t>
            </a:r>
            <a:r>
              <a:rPr lang="en-US" baseline="-25000" smtClean="0">
                <a:latin typeface="Arial" pitchFamily="34" charset="0"/>
                <a:cs typeface="Arial" pitchFamily="34" charset="0"/>
              </a:rPr>
              <a:t>2</a:t>
            </a:r>
          </a:p>
          <a:p>
            <a:pPr lvl="1">
              <a:buFontTx/>
              <a:buNone/>
            </a:pPr>
            <a:r>
              <a:rPr lang="en-US" smtClean="0">
                <a:latin typeface="Arial" pitchFamily="34" charset="0"/>
                <a:cs typeface="Arial" pitchFamily="34" charset="0"/>
              </a:rPr>
              <a:t>  = (1</a:t>
            </a:r>
            <a:r>
              <a:rPr lang="en-US" smtClean="0">
                <a:solidFill>
                  <a:srgbClr val="6600FF"/>
                </a:solidFill>
                <a:latin typeface="Arial" pitchFamily="34" charset="0"/>
                <a:cs typeface="Arial" pitchFamily="34" charset="0"/>
              </a:rPr>
              <a:t>011</a:t>
            </a:r>
            <a:r>
              <a:rPr lang="en-US" smtClean="0">
                <a:solidFill>
                  <a:srgbClr val="336600"/>
                </a:solidFill>
                <a:latin typeface="Arial" pitchFamily="34" charset="0"/>
                <a:cs typeface="Arial" pitchFamily="34" charset="0"/>
              </a:rPr>
              <a:t>010</a:t>
            </a:r>
            <a:r>
              <a:rPr lang="en-US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110</a:t>
            </a:r>
            <a:r>
              <a:rPr lang="en-US" smtClean="0">
                <a:latin typeface="Arial" pitchFamily="34" charset="0"/>
                <a:cs typeface="Arial" pitchFamily="34" charset="0"/>
              </a:rPr>
              <a:t>.</a:t>
            </a:r>
            <a:r>
              <a:rPr lang="en-US" smtClean="0">
                <a:solidFill>
                  <a:srgbClr val="CC00CC"/>
                </a:solidFill>
                <a:latin typeface="Arial" pitchFamily="34" charset="0"/>
                <a:cs typeface="Arial" pitchFamily="34" charset="0"/>
              </a:rPr>
              <a:t>010</a:t>
            </a:r>
            <a:r>
              <a:rPr lang="en-US" smtClean="0">
                <a:solidFill>
                  <a:srgbClr val="0066CC"/>
                </a:solidFill>
                <a:latin typeface="Arial" pitchFamily="34" charset="0"/>
                <a:cs typeface="Arial" pitchFamily="34" charset="0"/>
              </a:rPr>
              <a:t>111</a:t>
            </a:r>
            <a:r>
              <a:rPr lang="en-US" smtClean="0">
                <a:solidFill>
                  <a:srgbClr val="CC00CC"/>
                </a:solidFill>
                <a:latin typeface="Arial" pitchFamily="34" charset="0"/>
                <a:cs typeface="Arial" pitchFamily="34" charset="0"/>
              </a:rPr>
              <a:t>1</a:t>
            </a:r>
            <a:r>
              <a:rPr lang="en-US" smtClean="0">
                <a:latin typeface="Arial" pitchFamily="34" charset="0"/>
                <a:cs typeface="Arial" pitchFamily="34" charset="0"/>
              </a:rPr>
              <a:t>)</a:t>
            </a:r>
            <a:r>
              <a:rPr lang="en-US" baseline="-25000" smtClean="0">
                <a:latin typeface="Arial" pitchFamily="34" charset="0"/>
                <a:cs typeface="Arial" pitchFamily="34" charset="0"/>
              </a:rPr>
              <a:t>2</a:t>
            </a:r>
            <a:endParaRPr lang="en-US" sz="2400" baseline="-15000" smtClean="0">
              <a:latin typeface="Arial" pitchFamily="34" charset="0"/>
              <a:cs typeface="Arial" pitchFamily="34" charset="0"/>
            </a:endParaRPr>
          </a:p>
          <a:p>
            <a:pPr>
              <a:buFont typeface="Wingdings" pitchFamily="2" charset="2"/>
              <a:buNone/>
            </a:pPr>
            <a:r>
              <a:rPr lang="en-US" sz="2800" smtClean="0">
                <a:latin typeface="Arial" pitchFamily="34" charset="0"/>
                <a:cs typeface="Arial" pitchFamily="34" charset="0"/>
              </a:rPr>
              <a:t>       = (00</a:t>
            </a:r>
            <a:r>
              <a:rPr lang="en-US" sz="2800" smtClean="0">
                <a:solidFill>
                  <a:srgbClr val="336600"/>
                </a:solidFill>
                <a:latin typeface="Arial" pitchFamily="34" charset="0"/>
                <a:cs typeface="Arial" pitchFamily="34" charset="0"/>
              </a:rPr>
              <a:t>1</a:t>
            </a:r>
            <a:r>
              <a:rPr lang="en-US" sz="2800" smtClean="0">
                <a:solidFill>
                  <a:srgbClr val="6600FF"/>
                </a:solidFill>
                <a:latin typeface="Arial" pitchFamily="34" charset="0"/>
                <a:cs typeface="Arial" pitchFamily="34" charset="0"/>
              </a:rPr>
              <a:t>011</a:t>
            </a:r>
            <a:r>
              <a:rPr lang="en-US" sz="2800" smtClean="0">
                <a:solidFill>
                  <a:srgbClr val="336600"/>
                </a:solidFill>
                <a:latin typeface="Arial" pitchFamily="34" charset="0"/>
                <a:cs typeface="Arial" pitchFamily="34" charset="0"/>
              </a:rPr>
              <a:t>010</a:t>
            </a:r>
            <a:r>
              <a:rPr lang="en-US" sz="2800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110</a:t>
            </a:r>
            <a:r>
              <a:rPr lang="en-US" sz="2800" smtClean="0">
                <a:latin typeface="Arial" pitchFamily="34" charset="0"/>
                <a:cs typeface="Arial" pitchFamily="34" charset="0"/>
              </a:rPr>
              <a:t>.</a:t>
            </a:r>
            <a:r>
              <a:rPr lang="en-US" sz="2800" smtClean="0">
                <a:solidFill>
                  <a:srgbClr val="CC00CC"/>
                </a:solidFill>
                <a:latin typeface="Arial" pitchFamily="34" charset="0"/>
                <a:cs typeface="Arial" pitchFamily="34" charset="0"/>
              </a:rPr>
              <a:t>010</a:t>
            </a:r>
            <a:r>
              <a:rPr lang="en-US" sz="2800" smtClean="0">
                <a:solidFill>
                  <a:srgbClr val="0066CC"/>
                </a:solidFill>
                <a:latin typeface="Arial" pitchFamily="34" charset="0"/>
                <a:cs typeface="Arial" pitchFamily="34" charset="0"/>
              </a:rPr>
              <a:t>111</a:t>
            </a:r>
            <a:r>
              <a:rPr lang="en-US" sz="2800" smtClean="0">
                <a:solidFill>
                  <a:srgbClr val="CC00CC"/>
                </a:solidFill>
                <a:latin typeface="Arial" pitchFamily="34" charset="0"/>
                <a:cs typeface="Arial" pitchFamily="34" charset="0"/>
              </a:rPr>
              <a:t>100</a:t>
            </a:r>
            <a:r>
              <a:rPr lang="en-US" sz="2800" smtClean="0">
                <a:latin typeface="Arial" pitchFamily="34" charset="0"/>
                <a:cs typeface="Arial" pitchFamily="34" charset="0"/>
              </a:rPr>
              <a:t>)</a:t>
            </a:r>
            <a:r>
              <a:rPr lang="en-US" sz="2800" baseline="-25000" smtClean="0">
                <a:latin typeface="Arial" pitchFamily="34" charset="0"/>
                <a:cs typeface="Arial" pitchFamily="34" charset="0"/>
              </a:rPr>
              <a:t>2</a:t>
            </a:r>
            <a:endParaRPr lang="en-US" sz="2800" smtClean="0">
              <a:solidFill>
                <a:srgbClr val="0066CC"/>
              </a:solidFill>
              <a:latin typeface="Arial" pitchFamily="34" charset="0"/>
              <a:cs typeface="Arial" pitchFamily="34" charset="0"/>
            </a:endParaRPr>
          </a:p>
          <a:p>
            <a:pPr>
              <a:buFont typeface="Wingdings" pitchFamily="2" charset="2"/>
              <a:buNone/>
            </a:pPr>
            <a:r>
              <a:rPr lang="en-US" sz="2800" smtClean="0">
                <a:solidFill>
                  <a:srgbClr val="0066CC"/>
                </a:solidFill>
                <a:latin typeface="Arial" pitchFamily="34" charset="0"/>
                <a:cs typeface="Arial" pitchFamily="34" charset="0"/>
              </a:rPr>
              <a:t>              </a:t>
            </a:r>
            <a:r>
              <a:rPr lang="en-US" sz="2800" smtClean="0">
                <a:latin typeface="Arial" pitchFamily="34" charset="0"/>
                <a:cs typeface="Arial" pitchFamily="34" charset="0"/>
              </a:rPr>
              <a:t>= (1  3   2   6 . 2  7  4 )</a:t>
            </a:r>
            <a:r>
              <a:rPr lang="en-US" sz="2800" baseline="-25000" smtClean="0">
                <a:latin typeface="Arial" pitchFamily="34" charset="0"/>
                <a:cs typeface="Arial" pitchFamily="34" charset="0"/>
              </a:rPr>
              <a:t>8</a:t>
            </a:r>
          </a:p>
        </p:txBody>
      </p:sp>
      <p:sp>
        <p:nvSpPr>
          <p:cNvPr id="51205" name="AutoShape 13"/>
          <p:cNvSpPr>
            <a:spLocks noChangeArrowheads="1"/>
          </p:cNvSpPr>
          <p:nvPr/>
        </p:nvSpPr>
        <p:spPr bwMode="auto">
          <a:xfrm>
            <a:off x="6807200" y="623888"/>
            <a:ext cx="579438" cy="323850"/>
          </a:xfrm>
          <a:prstGeom prst="leftRightArrow">
            <a:avLst>
              <a:gd name="adj1" fmla="val 50000"/>
              <a:gd name="adj2" fmla="val 35784"/>
            </a:avLst>
          </a:prstGeom>
          <a:solidFill>
            <a:srgbClr val="000066"/>
          </a:solidFill>
          <a:ln w="1588">
            <a:solidFill>
              <a:srgbClr val="FFFF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1206" name="Line 14"/>
          <p:cNvSpPr>
            <a:spLocks noChangeShapeType="1"/>
          </p:cNvSpPr>
          <p:nvPr/>
        </p:nvSpPr>
        <p:spPr bwMode="auto">
          <a:xfrm>
            <a:off x="4259263" y="2324100"/>
            <a:ext cx="855662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51207" name="Line 15"/>
          <p:cNvSpPr>
            <a:spLocks noChangeShapeType="1"/>
          </p:cNvSpPr>
          <p:nvPr/>
        </p:nvSpPr>
        <p:spPr bwMode="auto">
          <a:xfrm>
            <a:off x="3173413" y="2325688"/>
            <a:ext cx="855662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1208" name="Line 16"/>
          <p:cNvSpPr>
            <a:spLocks noChangeShapeType="1"/>
          </p:cNvSpPr>
          <p:nvPr/>
        </p:nvSpPr>
        <p:spPr bwMode="auto">
          <a:xfrm>
            <a:off x="3694113" y="4722813"/>
            <a:ext cx="855662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51209" name="Line 17"/>
          <p:cNvSpPr>
            <a:spLocks noChangeShapeType="1"/>
          </p:cNvSpPr>
          <p:nvPr/>
        </p:nvSpPr>
        <p:spPr bwMode="auto">
          <a:xfrm>
            <a:off x="2608263" y="4724400"/>
            <a:ext cx="855662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1210" name="Rectangle 18"/>
          <p:cNvSpPr>
            <a:spLocks noChangeArrowheads="1"/>
          </p:cNvSpPr>
          <p:nvPr/>
        </p:nvSpPr>
        <p:spPr bwMode="auto">
          <a:xfrm>
            <a:off x="5313363" y="5324475"/>
            <a:ext cx="414337" cy="358775"/>
          </a:xfrm>
          <a:prstGeom prst="rect">
            <a:avLst/>
          </a:prstGeom>
          <a:solidFill>
            <a:srgbClr val="FF99CC">
              <a:alpha val="47058"/>
            </a:srgbClr>
          </a:solidFill>
          <a:ln w="1651">
            <a:solidFill>
              <a:srgbClr val="FFFF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1211" name="Rectangle 19"/>
          <p:cNvSpPr>
            <a:spLocks noChangeArrowheads="1"/>
          </p:cNvSpPr>
          <p:nvPr/>
        </p:nvSpPr>
        <p:spPr bwMode="auto">
          <a:xfrm>
            <a:off x="1471613" y="5337175"/>
            <a:ext cx="414337" cy="358775"/>
          </a:xfrm>
          <a:prstGeom prst="rect">
            <a:avLst/>
          </a:prstGeom>
          <a:solidFill>
            <a:srgbClr val="FF99CC">
              <a:alpha val="47058"/>
            </a:srgbClr>
          </a:solidFill>
          <a:ln w="1651">
            <a:solidFill>
              <a:srgbClr val="FFFF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1212" name="Text Box 20"/>
          <p:cNvSpPr txBox="1">
            <a:spLocks noChangeArrowheads="1"/>
          </p:cNvSpPr>
          <p:nvPr/>
        </p:nvSpPr>
        <p:spPr bwMode="auto">
          <a:xfrm>
            <a:off x="0" y="5141913"/>
            <a:ext cx="1458913" cy="274637"/>
          </a:xfrm>
          <a:prstGeom prst="rect">
            <a:avLst/>
          </a:prstGeom>
          <a:noFill/>
          <a:ln w="1651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800" b="0" baseline="0">
                <a:solidFill>
                  <a:srgbClr val="CC00CC"/>
                </a:solidFill>
                <a:latin typeface="Arial" pitchFamily="34" charset="0"/>
                <a:cs typeface="Arial" pitchFamily="34" charset="0"/>
              </a:rPr>
              <a:t>Appended 0’s</a:t>
            </a:r>
          </a:p>
        </p:txBody>
      </p:sp>
      <p:sp>
        <p:nvSpPr>
          <p:cNvPr id="51213" name="Text Box 21"/>
          <p:cNvSpPr txBox="1">
            <a:spLocks noChangeArrowheads="1"/>
          </p:cNvSpPr>
          <p:nvPr/>
        </p:nvSpPr>
        <p:spPr bwMode="auto">
          <a:xfrm>
            <a:off x="5521325" y="3563938"/>
            <a:ext cx="3295650" cy="1027112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1800" b="0" baseline="0">
                <a:latin typeface="Arial" pitchFamily="34" charset="0"/>
                <a:cs typeface="Arial" pitchFamily="34" charset="0"/>
              </a:rPr>
              <a:t>Always start at the radix point</a:t>
            </a:r>
          </a:p>
          <a:p>
            <a:pPr>
              <a:buFont typeface="Wingdings" pitchFamily="2" charset="2"/>
              <a:buNone/>
            </a:pPr>
            <a:r>
              <a:rPr lang="en-US" sz="1800" b="0" baseline="0">
                <a:latin typeface="Arial" pitchFamily="34" charset="0"/>
                <a:cs typeface="Arial" pitchFamily="34" charset="0"/>
              </a:rPr>
              <a:t>Working your way away from it</a:t>
            </a:r>
          </a:p>
          <a:p>
            <a:pPr>
              <a:buFont typeface="Wingdings" pitchFamily="2" charset="2"/>
              <a:buNone/>
            </a:pPr>
            <a:r>
              <a:rPr lang="en-US" sz="1800" b="0" baseline="0">
                <a:latin typeface="Arial" pitchFamily="34" charset="0"/>
                <a:cs typeface="Arial" pitchFamily="34" charset="0"/>
              </a:rPr>
              <a:t>in both directions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Chapter 1            </a:t>
            </a:r>
            <a:fld id="{3447B991-69CD-4F1C-8ADB-568422DA3E0D}" type="slidenum">
              <a:rPr lang="en-US" smtClean="0"/>
              <a:pPr/>
              <a:t>33</a:t>
            </a:fld>
            <a:endParaRPr lang="en-US" smtClean="0"/>
          </a:p>
        </p:txBody>
      </p:sp>
      <p:sp>
        <p:nvSpPr>
          <p:cNvPr id="52227" name="Rectangle 2"/>
          <p:cNvSpPr>
            <a:spLocks noGrp="1" noChangeArrowheads="1"/>
          </p:cNvSpPr>
          <p:nvPr>
            <p:ph type="title"/>
          </p:nvPr>
        </p:nvSpPr>
        <p:spPr>
          <a:xfrm>
            <a:off x="554038" y="439738"/>
            <a:ext cx="7772400" cy="603250"/>
          </a:xfrm>
        </p:spPr>
        <p:txBody>
          <a:bodyPr/>
          <a:lstStyle/>
          <a:p>
            <a:r>
              <a:rPr lang="en-US" sz="2800" smtClean="0">
                <a:solidFill>
                  <a:srgbClr val="000066"/>
                </a:solidFill>
              </a:rPr>
              <a:t>Example: Octal </a:t>
            </a:r>
            <a:r>
              <a:rPr lang="en-US" sz="2800" smtClean="0">
                <a:solidFill>
                  <a:srgbClr val="FF0066"/>
                </a:solidFill>
              </a:rPr>
              <a:t>to</a:t>
            </a:r>
            <a:r>
              <a:rPr lang="en-US" sz="2800" smtClean="0">
                <a:solidFill>
                  <a:srgbClr val="000066"/>
                </a:solidFill>
              </a:rPr>
              <a:t> Hexadecimal via </a:t>
            </a:r>
            <a:r>
              <a:rPr lang="en-US" sz="2800" smtClean="0">
                <a:solidFill>
                  <a:srgbClr val="FF0000"/>
                </a:solidFill>
              </a:rPr>
              <a:t>Binary</a:t>
            </a:r>
          </a:p>
        </p:txBody>
      </p:sp>
      <p:sp>
        <p:nvSpPr>
          <p:cNvPr id="5222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68288" y="1314450"/>
            <a:ext cx="8721725" cy="5027613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en-US" sz="2800" smtClean="0">
                <a:latin typeface="Arial" pitchFamily="34" charset="0"/>
                <a:cs typeface="Arial" pitchFamily="34" charset="0"/>
              </a:rPr>
              <a:t>1. Convert octal to binary</a:t>
            </a:r>
          </a:p>
          <a:p>
            <a:pPr>
              <a:buFont typeface="Wingdings" pitchFamily="2" charset="2"/>
              <a:buNone/>
            </a:pPr>
            <a:r>
              <a:rPr lang="en-US" sz="2800" smtClean="0">
                <a:latin typeface="Arial" pitchFamily="34" charset="0"/>
                <a:cs typeface="Arial" pitchFamily="34" charset="0"/>
              </a:rPr>
              <a:t>2. Use groups of </a:t>
            </a:r>
            <a:r>
              <a:rPr lang="en-US" sz="2800" u="sng" smtClean="0">
                <a:latin typeface="Arial" pitchFamily="34" charset="0"/>
                <a:cs typeface="Arial" pitchFamily="34" charset="0"/>
              </a:rPr>
              <a:t>four binary bits</a:t>
            </a:r>
            <a:r>
              <a:rPr lang="en-US" sz="2800" smtClean="0">
                <a:latin typeface="Arial" pitchFamily="34" charset="0"/>
                <a:cs typeface="Arial" pitchFamily="34" charset="0"/>
              </a:rPr>
              <a:t> and express them as  hexadecimal digits</a:t>
            </a:r>
          </a:p>
          <a:p>
            <a:pPr>
              <a:buFont typeface="Wingdings" pitchFamily="2" charset="2"/>
              <a:buNone/>
            </a:pPr>
            <a:endParaRPr lang="en-US" sz="2800" smtClean="0">
              <a:latin typeface="Arial" pitchFamily="34" charset="0"/>
              <a:cs typeface="Arial" pitchFamily="34" charset="0"/>
            </a:endParaRPr>
          </a:p>
          <a:p>
            <a:r>
              <a:rPr lang="en-US" sz="2800" smtClean="0">
                <a:latin typeface="Arial" pitchFamily="34" charset="0"/>
                <a:cs typeface="Arial" pitchFamily="34" charset="0"/>
              </a:rPr>
              <a:t>Example: Octal </a:t>
            </a:r>
            <a:r>
              <a:rPr lang="en-US" sz="2800" smtClean="0">
                <a:latin typeface="Arial" pitchFamily="34" charset="0"/>
                <a:cs typeface="Arial" pitchFamily="34" charset="0"/>
                <a:sym typeface="Wingdings" pitchFamily="2" charset="2"/>
              </a:rPr>
              <a:t></a:t>
            </a:r>
            <a:r>
              <a:rPr lang="en-US" sz="2800" smtClean="0">
                <a:latin typeface="Arial" pitchFamily="34" charset="0"/>
                <a:cs typeface="Arial" pitchFamily="34" charset="0"/>
              </a:rPr>
              <a:t> Binary </a:t>
            </a:r>
            <a:r>
              <a:rPr lang="en-US" sz="2800" smtClean="0">
                <a:latin typeface="Arial" pitchFamily="34" charset="0"/>
                <a:cs typeface="Arial" pitchFamily="34" charset="0"/>
                <a:sym typeface="Wingdings" pitchFamily="2" charset="2"/>
              </a:rPr>
              <a:t></a:t>
            </a:r>
            <a:r>
              <a:rPr lang="en-US" sz="2800" smtClean="0">
                <a:latin typeface="Arial" pitchFamily="34" charset="0"/>
                <a:cs typeface="Arial" pitchFamily="34" charset="0"/>
              </a:rPr>
              <a:t> Hexadecimal</a:t>
            </a:r>
          </a:p>
          <a:p>
            <a:pPr>
              <a:buFont typeface="Wingdings" pitchFamily="2" charset="2"/>
              <a:buNone/>
            </a:pPr>
            <a:r>
              <a:rPr lang="en-US" sz="2800" smtClean="0">
                <a:latin typeface="Arial" pitchFamily="34" charset="0"/>
                <a:cs typeface="Arial" pitchFamily="34" charset="0"/>
              </a:rPr>
              <a:t>                 (6     3     5  </a:t>
            </a:r>
            <a:r>
              <a:rPr lang="en-US" sz="2800" smtClean="0">
                <a:latin typeface="Arial" pitchFamily="34" charset="0"/>
                <a:cs typeface="Arial" pitchFamily="34" charset="0"/>
                <a:sym typeface="Symbol" pitchFamily="18" charset="2"/>
              </a:rPr>
              <a:t>.</a:t>
            </a:r>
            <a:r>
              <a:rPr lang="en-US" sz="2800" smtClean="0">
                <a:latin typeface="Arial" pitchFamily="34" charset="0"/>
                <a:cs typeface="Arial" pitchFamily="34" charset="0"/>
              </a:rPr>
              <a:t>   1     7     5)</a:t>
            </a:r>
            <a:r>
              <a:rPr lang="en-US" sz="2800" baseline="-15000" smtClean="0">
                <a:latin typeface="Arial" pitchFamily="34" charset="0"/>
                <a:cs typeface="Arial" pitchFamily="34" charset="0"/>
              </a:rPr>
              <a:t>8</a:t>
            </a:r>
          </a:p>
          <a:p>
            <a:pPr>
              <a:buFont typeface="Wingdings" pitchFamily="2" charset="2"/>
              <a:buNone/>
            </a:pPr>
            <a:r>
              <a:rPr lang="en-US" sz="2800" smtClean="0">
                <a:latin typeface="Arial" pitchFamily="34" charset="0"/>
                <a:cs typeface="Arial" pitchFamily="34" charset="0"/>
              </a:rPr>
              <a:t>               1</a:t>
            </a:r>
            <a:r>
              <a:rPr lang="en-US" sz="2800" smtClean="0">
                <a:solidFill>
                  <a:srgbClr val="336600"/>
                </a:solidFill>
                <a:latin typeface="Arial" pitchFamily="34" charset="0"/>
                <a:cs typeface="Arial" pitchFamily="34" charset="0"/>
              </a:rPr>
              <a:t>10</a:t>
            </a:r>
            <a:r>
              <a:rPr lang="en-US" sz="2800" smtClean="0">
                <a:latin typeface="Arial" pitchFamily="34" charset="0"/>
                <a:cs typeface="Arial" pitchFamily="34" charset="0"/>
              </a:rPr>
              <a:t>  </a:t>
            </a:r>
            <a:r>
              <a:rPr lang="en-US" sz="2800" smtClean="0">
                <a:solidFill>
                  <a:srgbClr val="336600"/>
                </a:solidFill>
                <a:latin typeface="Arial" pitchFamily="34" charset="0"/>
                <a:cs typeface="Arial" pitchFamily="34" charset="0"/>
              </a:rPr>
              <a:t>01</a:t>
            </a:r>
            <a:r>
              <a:rPr lang="en-US" sz="2800" smtClean="0">
                <a:solidFill>
                  <a:srgbClr val="6600FF"/>
                </a:solidFill>
                <a:latin typeface="Arial" pitchFamily="34" charset="0"/>
                <a:cs typeface="Arial" pitchFamily="34" charset="0"/>
              </a:rPr>
              <a:t>1</a:t>
            </a:r>
            <a:r>
              <a:rPr lang="en-US" sz="280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smtClean="0">
                <a:solidFill>
                  <a:srgbClr val="6600FF"/>
                </a:solidFill>
                <a:latin typeface="Arial" pitchFamily="34" charset="0"/>
                <a:cs typeface="Arial" pitchFamily="34" charset="0"/>
              </a:rPr>
              <a:t>101</a:t>
            </a:r>
            <a:r>
              <a:rPr lang="en-US" sz="2800" smtClean="0">
                <a:latin typeface="Arial" pitchFamily="34" charset="0"/>
                <a:cs typeface="Arial" pitchFamily="34" charset="0"/>
              </a:rPr>
              <a:t>. </a:t>
            </a:r>
            <a:r>
              <a:rPr lang="en-US" sz="280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001</a:t>
            </a:r>
            <a:r>
              <a:rPr lang="en-US" sz="280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1</a:t>
            </a:r>
            <a:r>
              <a:rPr lang="en-US" sz="2800" smtClean="0">
                <a:solidFill>
                  <a:srgbClr val="0066CC"/>
                </a:solidFill>
                <a:latin typeface="Arial" pitchFamily="34" charset="0"/>
                <a:cs typeface="Arial" pitchFamily="34" charset="0"/>
              </a:rPr>
              <a:t>11 10</a:t>
            </a:r>
            <a:r>
              <a:rPr lang="en-US" sz="2800" smtClean="0">
                <a:latin typeface="Arial" pitchFamily="34" charset="0"/>
                <a:cs typeface="Arial" pitchFamily="34" charset="0"/>
              </a:rPr>
              <a:t>1</a:t>
            </a:r>
          </a:p>
          <a:p>
            <a:pPr>
              <a:buFont typeface="Wingdings" pitchFamily="2" charset="2"/>
              <a:buNone/>
            </a:pPr>
            <a:r>
              <a:rPr lang="en-US" sz="2800" smtClean="0">
                <a:latin typeface="Arial" pitchFamily="34" charset="0"/>
                <a:cs typeface="Arial" pitchFamily="34" charset="0"/>
              </a:rPr>
              <a:t>         0001</a:t>
            </a:r>
            <a:r>
              <a:rPr lang="en-US" sz="2800" smtClean="0">
                <a:solidFill>
                  <a:srgbClr val="336600"/>
                </a:solidFill>
                <a:latin typeface="Arial" pitchFamily="34" charset="0"/>
                <a:cs typeface="Arial" pitchFamily="34" charset="0"/>
              </a:rPr>
              <a:t>1001</a:t>
            </a:r>
            <a:r>
              <a:rPr lang="en-US" sz="2800" smtClean="0">
                <a:solidFill>
                  <a:srgbClr val="6600FF"/>
                </a:solidFill>
                <a:latin typeface="Arial" pitchFamily="34" charset="0"/>
                <a:cs typeface="Arial" pitchFamily="34" charset="0"/>
              </a:rPr>
              <a:t>1101</a:t>
            </a:r>
            <a:r>
              <a:rPr lang="en-US" sz="2800" smtClean="0">
                <a:latin typeface="Arial" pitchFamily="34" charset="0"/>
                <a:cs typeface="Arial" pitchFamily="34" charset="0"/>
              </a:rPr>
              <a:t>. </a:t>
            </a:r>
            <a:r>
              <a:rPr lang="en-US" sz="280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0011</a:t>
            </a:r>
            <a:r>
              <a:rPr lang="en-US" sz="2800" smtClean="0">
                <a:solidFill>
                  <a:srgbClr val="0066CC"/>
                </a:solidFill>
                <a:latin typeface="Arial" pitchFamily="34" charset="0"/>
                <a:cs typeface="Arial" pitchFamily="34" charset="0"/>
              </a:rPr>
              <a:t>1110</a:t>
            </a:r>
            <a:r>
              <a:rPr lang="en-US" sz="2800" smtClean="0">
                <a:latin typeface="Arial" pitchFamily="34" charset="0"/>
                <a:cs typeface="Arial" pitchFamily="34" charset="0"/>
              </a:rPr>
              <a:t>1000 </a:t>
            </a:r>
            <a:endParaRPr lang="en-US" sz="2800" baseline="-15000" smtClean="0">
              <a:latin typeface="Arial" pitchFamily="34" charset="0"/>
              <a:cs typeface="Arial" pitchFamily="34" charset="0"/>
            </a:endParaRPr>
          </a:p>
          <a:p>
            <a:pPr>
              <a:buFont typeface="Wingdings" pitchFamily="2" charset="2"/>
              <a:buNone/>
            </a:pPr>
            <a:r>
              <a:rPr lang="en-US" sz="2800" smtClean="0">
                <a:latin typeface="Arial" pitchFamily="34" charset="0"/>
                <a:cs typeface="Arial" pitchFamily="34" charset="0"/>
              </a:rPr>
              <a:t>        =   (1     9     D  </a:t>
            </a:r>
            <a:r>
              <a:rPr lang="en-US" sz="2800" smtClean="0">
                <a:latin typeface="Arial" pitchFamily="34" charset="0"/>
                <a:cs typeface="Arial" pitchFamily="34" charset="0"/>
                <a:sym typeface="Symbol" pitchFamily="18" charset="2"/>
              </a:rPr>
              <a:t>.</a:t>
            </a:r>
            <a:r>
              <a:rPr lang="en-US" sz="2800" smtClean="0">
                <a:latin typeface="Arial" pitchFamily="34" charset="0"/>
                <a:cs typeface="Arial" pitchFamily="34" charset="0"/>
              </a:rPr>
              <a:t>   3     E     8)</a:t>
            </a:r>
            <a:r>
              <a:rPr lang="en-US" sz="2800" baseline="-15000" smtClean="0">
                <a:latin typeface="Arial" pitchFamily="34" charset="0"/>
                <a:cs typeface="Arial" pitchFamily="34" charset="0"/>
              </a:rPr>
              <a:t>16</a:t>
            </a:r>
            <a:endParaRPr lang="en-US" b="1" baseline="-15000" smtClean="0">
              <a:cs typeface="Times New Roman" pitchFamily="18" charset="0"/>
            </a:endParaRPr>
          </a:p>
          <a:p>
            <a:pPr>
              <a:buFont typeface="Wingdings" pitchFamily="2" charset="2"/>
              <a:buNone/>
            </a:pPr>
            <a:endParaRPr lang="en-US" smtClean="0"/>
          </a:p>
        </p:txBody>
      </p:sp>
      <p:sp>
        <p:nvSpPr>
          <p:cNvPr id="52229" name="Text Box 4"/>
          <p:cNvSpPr txBox="1">
            <a:spLocks noChangeArrowheads="1"/>
          </p:cNvSpPr>
          <p:nvPr/>
        </p:nvSpPr>
        <p:spPr bwMode="auto">
          <a:xfrm>
            <a:off x="6378575" y="3836988"/>
            <a:ext cx="2765425" cy="3021012"/>
          </a:xfrm>
          <a:prstGeom prst="rect">
            <a:avLst/>
          </a:prstGeom>
          <a:solidFill>
            <a:srgbClr val="FFFFFF"/>
          </a:solidFill>
          <a:ln w="1651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0"/>
              </a:spcBef>
            </a:pPr>
            <a:r>
              <a:rPr lang="en-US" sz="1800" b="0" baseline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 Represent Octal in binary</a:t>
            </a:r>
          </a:p>
          <a:p>
            <a:pPr>
              <a:spcBef>
                <a:spcPct val="0"/>
              </a:spcBef>
            </a:pPr>
            <a:r>
              <a:rPr lang="en-US" sz="1800" b="0" baseline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 Group into 4 bit groups for both the integer and fraction parts, </a:t>
            </a:r>
            <a:r>
              <a:rPr lang="en-US" sz="1800" u="sng" baseline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starting at the radix point</a:t>
            </a:r>
          </a:p>
          <a:p>
            <a:pPr>
              <a:spcBef>
                <a:spcPct val="0"/>
              </a:spcBef>
            </a:pPr>
            <a:r>
              <a:rPr lang="en-US" sz="1800" b="0" baseline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800" baseline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Append</a:t>
            </a:r>
            <a:r>
              <a:rPr lang="en-US" sz="1800" b="0" baseline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 leading </a:t>
            </a:r>
            <a:r>
              <a:rPr lang="en-US" sz="1800" baseline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0’s</a:t>
            </a:r>
            <a:r>
              <a:rPr lang="en-US" sz="1800" b="0" baseline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 to the left of integer part and trailing 0’s to the right of the fraction part as needed</a:t>
            </a:r>
          </a:p>
          <a:p>
            <a:pPr>
              <a:spcBef>
                <a:spcPct val="0"/>
              </a:spcBef>
            </a:pPr>
            <a:r>
              <a:rPr lang="en-US" sz="1800" b="0" baseline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 Express each group of 4 bits in hex  </a:t>
            </a:r>
          </a:p>
        </p:txBody>
      </p:sp>
      <p:sp>
        <p:nvSpPr>
          <p:cNvPr id="52230" name="Rectangle 5"/>
          <p:cNvSpPr>
            <a:spLocks noChangeArrowheads="1"/>
          </p:cNvSpPr>
          <p:nvPr/>
        </p:nvSpPr>
        <p:spPr bwMode="auto">
          <a:xfrm>
            <a:off x="1228725" y="4894263"/>
            <a:ext cx="641350" cy="358775"/>
          </a:xfrm>
          <a:prstGeom prst="rect">
            <a:avLst/>
          </a:prstGeom>
          <a:solidFill>
            <a:srgbClr val="FF99CC">
              <a:alpha val="47058"/>
            </a:srgbClr>
          </a:solidFill>
          <a:ln w="1651">
            <a:solidFill>
              <a:srgbClr val="FFFF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2231" name="Rectangle 6"/>
          <p:cNvSpPr>
            <a:spLocks noChangeArrowheads="1"/>
          </p:cNvSpPr>
          <p:nvPr/>
        </p:nvSpPr>
        <p:spPr bwMode="auto">
          <a:xfrm>
            <a:off x="5581650" y="4908550"/>
            <a:ext cx="639763" cy="358775"/>
          </a:xfrm>
          <a:prstGeom prst="rect">
            <a:avLst/>
          </a:prstGeom>
          <a:solidFill>
            <a:srgbClr val="FF99CC">
              <a:alpha val="47058"/>
            </a:srgbClr>
          </a:solidFill>
          <a:ln w="1651">
            <a:solidFill>
              <a:srgbClr val="FFFF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2232" name="Line 7"/>
          <p:cNvSpPr>
            <a:spLocks noChangeShapeType="1"/>
          </p:cNvSpPr>
          <p:nvPr/>
        </p:nvSpPr>
        <p:spPr bwMode="auto">
          <a:xfrm>
            <a:off x="4132263" y="4813300"/>
            <a:ext cx="855662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52233" name="Line 8"/>
          <p:cNvSpPr>
            <a:spLocks noChangeShapeType="1"/>
          </p:cNvSpPr>
          <p:nvPr/>
        </p:nvSpPr>
        <p:spPr bwMode="auto">
          <a:xfrm>
            <a:off x="3046413" y="4814888"/>
            <a:ext cx="855662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234" name="Text Box 9"/>
          <p:cNvSpPr txBox="1">
            <a:spLocks noChangeArrowheads="1"/>
          </p:cNvSpPr>
          <p:nvPr/>
        </p:nvSpPr>
        <p:spPr bwMode="auto">
          <a:xfrm>
            <a:off x="185738" y="4587875"/>
            <a:ext cx="1458912" cy="274638"/>
          </a:xfrm>
          <a:prstGeom prst="rect">
            <a:avLst/>
          </a:prstGeom>
          <a:noFill/>
          <a:ln w="1651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800" b="0" baseline="0">
                <a:solidFill>
                  <a:srgbClr val="CC00CC"/>
                </a:solidFill>
                <a:latin typeface="Arial" pitchFamily="34" charset="0"/>
                <a:cs typeface="Arial" pitchFamily="34" charset="0"/>
              </a:rPr>
              <a:t>Appended 0’s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Chapter 1            </a:t>
            </a:r>
            <a:fld id="{85D50339-A099-445A-B900-123C3958FB86}" type="slidenum">
              <a:rPr lang="en-US" smtClean="0"/>
              <a:pPr/>
              <a:t>34</a:t>
            </a:fld>
            <a:endParaRPr lang="en-US" smtClean="0"/>
          </a:p>
        </p:txBody>
      </p:sp>
      <p:sp>
        <p:nvSpPr>
          <p:cNvPr id="53251" name="Rectangle 2"/>
          <p:cNvSpPr>
            <a:spLocks noGrp="1" noChangeArrowheads="1"/>
          </p:cNvSpPr>
          <p:nvPr>
            <p:ph type="title"/>
          </p:nvPr>
        </p:nvSpPr>
        <p:spPr>
          <a:xfrm>
            <a:off x="612775" y="358775"/>
            <a:ext cx="7772400" cy="719138"/>
          </a:xfrm>
        </p:spPr>
        <p:txBody>
          <a:bodyPr/>
          <a:lstStyle/>
          <a:p>
            <a:r>
              <a:rPr lang="en-US" sz="2800" smtClean="0">
                <a:solidFill>
                  <a:srgbClr val="000066"/>
                </a:solidFill>
              </a:rPr>
              <a:t>Using Binary Bits to Represent Information: </a:t>
            </a:r>
            <a:r>
              <a:rPr lang="en-US" sz="2800" smtClean="0">
                <a:solidFill>
                  <a:srgbClr val="6600FF"/>
                </a:solidFill>
              </a:rPr>
              <a:t>Numbers</a:t>
            </a:r>
            <a:r>
              <a:rPr lang="en-US" sz="2800" smtClean="0">
                <a:solidFill>
                  <a:srgbClr val="000066"/>
                </a:solidFill>
              </a:rPr>
              <a:t> and </a:t>
            </a:r>
            <a:r>
              <a:rPr lang="en-US" sz="2800" smtClean="0">
                <a:solidFill>
                  <a:srgbClr val="CC00CC"/>
                </a:solidFill>
              </a:rPr>
              <a:t>Codes</a:t>
            </a:r>
          </a:p>
        </p:txBody>
      </p:sp>
      <p:sp>
        <p:nvSpPr>
          <p:cNvPr id="5325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09550" y="1320800"/>
            <a:ext cx="8934450" cy="5537200"/>
          </a:xfrm>
          <a:solidFill>
            <a:srgbClr val="FFFFFF"/>
          </a:solidFill>
        </p:spPr>
        <p:txBody>
          <a:bodyPr/>
          <a:lstStyle/>
          <a:p>
            <a:r>
              <a:rPr lang="en-US" sz="2800" smtClean="0">
                <a:latin typeface="Arial" pitchFamily="34" charset="0"/>
                <a:cs typeface="Arial" pitchFamily="34" charset="0"/>
              </a:rPr>
              <a:t>We can assign any combination of binary bits   (called a code word) to represent </a:t>
            </a:r>
            <a:r>
              <a:rPr lang="en-US" sz="2800" smtClean="0">
                <a:solidFill>
                  <a:srgbClr val="CC3300"/>
                </a:solidFill>
                <a:latin typeface="Arial" pitchFamily="34" charset="0"/>
                <a:cs typeface="Arial" pitchFamily="34" charset="0"/>
              </a:rPr>
              <a:t>any information item</a:t>
            </a:r>
            <a:r>
              <a:rPr lang="en-US" sz="2800" smtClean="0">
                <a:latin typeface="Arial" pitchFamily="34" charset="0"/>
                <a:cs typeface="Arial" pitchFamily="34" charset="0"/>
              </a:rPr>
              <a:t> as long as data is </a:t>
            </a:r>
            <a:r>
              <a:rPr lang="en-US" sz="2800" b="1" smtClean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uniquely represented</a:t>
            </a:r>
          </a:p>
          <a:p>
            <a:r>
              <a:rPr lang="en-US" sz="2800" smtClean="0">
                <a:latin typeface="Arial" pitchFamily="34" charset="0"/>
                <a:cs typeface="Arial" pitchFamily="34" charset="0"/>
              </a:rPr>
              <a:t>Two Basic Types of Information:</a:t>
            </a:r>
          </a:p>
          <a:p>
            <a:pPr marL="457200" lvl="1" indent="0"/>
            <a:r>
              <a:rPr lang="en-US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mtClean="0">
                <a:solidFill>
                  <a:srgbClr val="6600FF"/>
                </a:solidFill>
                <a:latin typeface="Arial" pitchFamily="34" charset="0"/>
                <a:cs typeface="Arial" pitchFamily="34" charset="0"/>
              </a:rPr>
              <a:t>Numeric (e.g. signed or unsigned integers)</a:t>
            </a:r>
            <a:endParaRPr lang="en-US" smtClean="0">
              <a:latin typeface="Arial" pitchFamily="34" charset="0"/>
              <a:cs typeface="Arial" pitchFamily="34" charset="0"/>
            </a:endParaRPr>
          </a:p>
          <a:p>
            <a:pPr lvl="2"/>
            <a:r>
              <a:rPr lang="en-US" smtClean="0">
                <a:latin typeface="Arial" pitchFamily="34" charset="0"/>
                <a:cs typeface="Arial" pitchFamily="34" charset="0"/>
              </a:rPr>
              <a:t>Code tied to binary numbers</a:t>
            </a:r>
          </a:p>
          <a:p>
            <a:pPr lvl="2"/>
            <a:r>
              <a:rPr lang="en-US" smtClean="0">
                <a:latin typeface="Arial" pitchFamily="34" charset="0"/>
                <a:cs typeface="Arial" pitchFamily="34" charset="0"/>
              </a:rPr>
              <a:t>Better use codes that allow simple implementation of common arithmetic operations</a:t>
            </a:r>
          </a:p>
          <a:p>
            <a:pPr lvl="2"/>
            <a:endParaRPr lang="en-US" sz="800" smtClean="0">
              <a:latin typeface="Arial" pitchFamily="34" charset="0"/>
              <a:cs typeface="Arial" pitchFamily="34" charset="0"/>
            </a:endParaRPr>
          </a:p>
          <a:p>
            <a:pPr marL="457200" lvl="1" indent="0"/>
            <a:r>
              <a:rPr lang="en-US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mtClean="0">
                <a:solidFill>
                  <a:srgbClr val="CC00CC"/>
                </a:solidFill>
                <a:latin typeface="Arial" pitchFamily="34" charset="0"/>
                <a:cs typeface="Arial" pitchFamily="34" charset="0"/>
              </a:rPr>
              <a:t>Non-numeric (e.g. symbols, colors, the alphabet)</a:t>
            </a:r>
          </a:p>
          <a:p>
            <a:pPr lvl="2"/>
            <a:r>
              <a:rPr lang="en-US" smtClean="0">
                <a:latin typeface="Arial" pitchFamily="34" charset="0"/>
                <a:cs typeface="Arial" pitchFamily="34" charset="0"/>
              </a:rPr>
              <a:t>Code </a:t>
            </a:r>
            <a:r>
              <a:rPr lang="en-US" smtClean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not tied</a:t>
            </a:r>
            <a:r>
              <a:rPr lang="en-US" smtClean="0">
                <a:latin typeface="Arial" pitchFamily="34" charset="0"/>
                <a:cs typeface="Arial" pitchFamily="34" charset="0"/>
              </a:rPr>
              <a:t> to binary numbers </a:t>
            </a:r>
          </a:p>
          <a:p>
            <a:pPr lvl="2"/>
            <a:r>
              <a:rPr lang="en-US" smtClean="0">
                <a:latin typeface="Arial" pitchFamily="34" charset="0"/>
                <a:cs typeface="Arial" pitchFamily="34" charset="0"/>
              </a:rPr>
              <a:t>Greater flexibility: No arithmetic operations involved</a:t>
            </a:r>
          </a:p>
          <a:p>
            <a:pPr lvl="2"/>
            <a:endParaRPr lang="en-US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Chapter 1            </a:t>
            </a:r>
            <a:fld id="{73049AE8-A441-46D0-A5C5-979943A1D20A}" type="slidenum">
              <a:rPr lang="en-US" smtClean="0"/>
              <a:pPr/>
              <a:t>35</a:t>
            </a:fld>
            <a:endParaRPr lang="en-US" smtClean="0"/>
          </a:p>
        </p:txBody>
      </p:sp>
      <p:sp>
        <p:nvSpPr>
          <p:cNvPr id="54275" name="Rectangle 2"/>
          <p:cNvSpPr>
            <a:spLocks noGrp="1" noChangeArrowheads="1"/>
          </p:cNvSpPr>
          <p:nvPr>
            <p:ph type="title"/>
          </p:nvPr>
        </p:nvSpPr>
        <p:spPr>
          <a:xfrm>
            <a:off x="742950" y="0"/>
            <a:ext cx="8212138" cy="1020763"/>
          </a:xfrm>
        </p:spPr>
        <p:txBody>
          <a:bodyPr/>
          <a:lstStyle/>
          <a:p>
            <a:r>
              <a:rPr lang="en-US" sz="2400" smtClean="0">
                <a:solidFill>
                  <a:srgbClr val="9933FF"/>
                </a:solidFill>
              </a:rPr>
              <a:t>Given n digits of radix r</a:t>
            </a:r>
            <a:r>
              <a:rPr lang="en-US" sz="2400" smtClean="0"/>
              <a:t>, what is the maximum number of different information items that can be represented?</a:t>
            </a:r>
          </a:p>
        </p:txBody>
      </p:sp>
      <p:sp>
        <p:nvSpPr>
          <p:cNvPr id="5427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314450"/>
            <a:ext cx="9144000" cy="5543550"/>
          </a:xfrm>
          <a:solidFill>
            <a:srgbClr val="FFFFFF"/>
          </a:solidFill>
        </p:spPr>
        <p:txBody>
          <a:bodyPr/>
          <a:lstStyle/>
          <a:p>
            <a:r>
              <a:rPr lang="en-US" sz="2800" smtClean="0">
                <a:latin typeface="Arial" pitchFamily="34" charset="0"/>
                <a:cs typeface="Arial" pitchFamily="34" charset="0"/>
              </a:rPr>
              <a:t>With </a:t>
            </a:r>
            <a:r>
              <a:rPr lang="en-US" sz="2800" i="1" smtClean="0">
                <a:latin typeface="Arial" pitchFamily="34" charset="0"/>
                <a:cs typeface="Arial" pitchFamily="34" charset="0"/>
              </a:rPr>
              <a:t>n</a:t>
            </a:r>
            <a:r>
              <a:rPr lang="en-US" sz="2800" smtClean="0">
                <a:latin typeface="Arial" pitchFamily="34" charset="0"/>
                <a:cs typeface="Arial" pitchFamily="34" charset="0"/>
              </a:rPr>
              <a:t> digits in radix </a:t>
            </a:r>
            <a:r>
              <a:rPr lang="en-US" sz="2800" i="1" smtClean="0">
                <a:latin typeface="Arial" pitchFamily="34" charset="0"/>
                <a:cs typeface="Arial" pitchFamily="34" charset="0"/>
              </a:rPr>
              <a:t>r,</a:t>
            </a:r>
            <a:r>
              <a:rPr lang="en-US" sz="2800" smtClean="0">
                <a:latin typeface="Arial" pitchFamily="34" charset="0"/>
                <a:cs typeface="Arial" pitchFamily="34" charset="0"/>
              </a:rPr>
              <a:t> there are </a:t>
            </a:r>
            <a:r>
              <a:rPr lang="en-US" sz="2800" i="1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r</a:t>
            </a:r>
            <a:r>
              <a:rPr lang="en-US" sz="2800" i="1" baseline="30000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n</a:t>
            </a:r>
            <a:r>
              <a:rPr lang="en-US" sz="2800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 distinct combinations (codes),</a:t>
            </a:r>
            <a:r>
              <a:rPr lang="en-US" sz="2800" smtClean="0">
                <a:latin typeface="Arial" pitchFamily="34" charset="0"/>
                <a:cs typeface="Arial" pitchFamily="34" charset="0"/>
              </a:rPr>
              <a:t> i.e. a maximum of </a:t>
            </a:r>
            <a:r>
              <a:rPr lang="en-US" sz="2800" i="1" smtClean="0">
                <a:latin typeface="Arial" pitchFamily="34" charset="0"/>
                <a:cs typeface="Arial" pitchFamily="34" charset="0"/>
              </a:rPr>
              <a:t>r</a:t>
            </a:r>
            <a:r>
              <a:rPr lang="en-US" sz="2800" i="1" baseline="30000" smtClean="0">
                <a:latin typeface="Arial" pitchFamily="34" charset="0"/>
                <a:cs typeface="Arial" pitchFamily="34" charset="0"/>
              </a:rPr>
              <a:t>n</a:t>
            </a:r>
            <a:r>
              <a:rPr lang="en-US" sz="2800" smtClean="0">
                <a:latin typeface="Arial" pitchFamily="34" charset="0"/>
                <a:cs typeface="Arial" pitchFamily="34" charset="0"/>
              </a:rPr>
              <a:t> items can be uniquely represented</a:t>
            </a:r>
          </a:p>
          <a:p>
            <a:pPr>
              <a:spcBef>
                <a:spcPct val="0"/>
              </a:spcBef>
            </a:pPr>
            <a:r>
              <a:rPr lang="en-US" sz="2800" smtClean="0">
                <a:latin typeface="Arial" pitchFamily="34" charset="0"/>
                <a:cs typeface="Arial" pitchFamily="34" charset="0"/>
              </a:rPr>
              <a:t>If you represent only a subset of m items, m &lt; </a:t>
            </a:r>
            <a:r>
              <a:rPr lang="en-US" sz="2800" i="1" smtClean="0">
                <a:latin typeface="Arial" pitchFamily="34" charset="0"/>
                <a:cs typeface="Arial" pitchFamily="34" charset="0"/>
              </a:rPr>
              <a:t>r</a:t>
            </a:r>
            <a:r>
              <a:rPr lang="en-US" sz="2800" i="1" baseline="30000" smtClean="0">
                <a:latin typeface="Arial" pitchFamily="34" charset="0"/>
                <a:cs typeface="Arial" pitchFamily="34" charset="0"/>
              </a:rPr>
              <a:t>n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2800" smtClean="0">
                <a:latin typeface="Arial" pitchFamily="34" charset="0"/>
                <a:cs typeface="Arial" pitchFamily="34" charset="0"/>
              </a:rPr>
              <a:t>   , this leaves (</a:t>
            </a:r>
            <a:r>
              <a:rPr lang="en-US" sz="2800" i="1" smtClean="0">
                <a:latin typeface="Arial" pitchFamily="34" charset="0"/>
                <a:cs typeface="Arial" pitchFamily="34" charset="0"/>
              </a:rPr>
              <a:t>r</a:t>
            </a:r>
            <a:r>
              <a:rPr lang="en-US" sz="2800" i="1" baseline="30000" smtClean="0">
                <a:latin typeface="Arial" pitchFamily="34" charset="0"/>
                <a:cs typeface="Arial" pitchFamily="34" charset="0"/>
              </a:rPr>
              <a:t>n</a:t>
            </a:r>
            <a:r>
              <a:rPr lang="en-US" sz="2800" i="1" smtClean="0">
                <a:latin typeface="Arial" pitchFamily="34" charset="0"/>
                <a:cs typeface="Arial" pitchFamily="34" charset="0"/>
              </a:rPr>
              <a:t> – m) </a:t>
            </a:r>
            <a:r>
              <a:rPr lang="en-US" sz="2800" smtClean="0">
                <a:latin typeface="Arial" pitchFamily="34" charset="0"/>
                <a:cs typeface="Arial" pitchFamily="34" charset="0"/>
              </a:rPr>
              <a:t>codes </a:t>
            </a:r>
            <a:r>
              <a:rPr lang="en-US" sz="2800" u="sng" smtClean="0">
                <a:solidFill>
                  <a:srgbClr val="6600FF"/>
                </a:solidFill>
                <a:latin typeface="Arial" pitchFamily="34" charset="0"/>
                <a:cs typeface="Arial" pitchFamily="34" charset="0"/>
              </a:rPr>
              <a:t>unused</a:t>
            </a:r>
            <a:r>
              <a:rPr lang="en-US" sz="2800" smtClean="0">
                <a:latin typeface="Arial" pitchFamily="34" charset="0"/>
                <a:cs typeface="Arial" pitchFamily="34" charset="0"/>
              </a:rPr>
              <a:t> </a:t>
            </a:r>
          </a:p>
          <a:p>
            <a:r>
              <a:rPr lang="en-US" sz="2400" smtClean="0">
                <a:latin typeface="Arial" pitchFamily="34" charset="0"/>
                <a:cs typeface="Arial" pitchFamily="34" charset="0"/>
              </a:rPr>
              <a:t>Examples:</a:t>
            </a:r>
          </a:p>
          <a:p>
            <a:pPr lvl="1"/>
            <a:r>
              <a:rPr lang="en-US" sz="2400" smtClean="0">
                <a:solidFill>
                  <a:srgbClr val="CC3300"/>
                </a:solidFill>
                <a:latin typeface="Arial" pitchFamily="34" charset="0"/>
                <a:cs typeface="Arial" pitchFamily="34" charset="0"/>
              </a:rPr>
              <a:t>2</a:t>
            </a:r>
            <a:r>
              <a:rPr lang="en-US" sz="240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decimal</a:t>
            </a:r>
            <a:r>
              <a:rPr lang="en-US" sz="2400" smtClean="0">
                <a:latin typeface="Arial" pitchFamily="34" charset="0"/>
                <a:cs typeface="Arial" pitchFamily="34" charset="0"/>
              </a:rPr>
              <a:t> digits (</a:t>
            </a:r>
            <a:r>
              <a:rPr lang="en-US" sz="2400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r = 10</a:t>
            </a:r>
            <a:r>
              <a:rPr lang="en-US" sz="2400" smtClean="0">
                <a:latin typeface="Arial" pitchFamily="34" charset="0"/>
                <a:cs typeface="Arial" pitchFamily="34" charset="0"/>
              </a:rPr>
              <a:t>) can represent up to </a:t>
            </a:r>
            <a:r>
              <a:rPr lang="en-US" sz="2400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10</a:t>
            </a:r>
            <a:r>
              <a:rPr lang="en-US" sz="2400" baseline="30000" smtClean="0">
                <a:solidFill>
                  <a:srgbClr val="CC3300"/>
                </a:solidFill>
                <a:latin typeface="Arial" pitchFamily="34" charset="0"/>
                <a:cs typeface="Arial" pitchFamily="34" charset="0"/>
              </a:rPr>
              <a:t>2</a:t>
            </a:r>
            <a:r>
              <a:rPr lang="en-US" sz="2400" smtClean="0">
                <a:latin typeface="Arial" pitchFamily="34" charset="0"/>
                <a:cs typeface="Arial" pitchFamily="34" charset="0"/>
              </a:rPr>
              <a:t> = 100 elements: (00, 01, 02, …, 98, 99) </a:t>
            </a:r>
          </a:p>
          <a:p>
            <a:pPr lvl="1"/>
            <a:r>
              <a:rPr lang="en-US" sz="2400" smtClean="0">
                <a:solidFill>
                  <a:srgbClr val="CC3300"/>
                </a:solidFill>
                <a:latin typeface="Arial" pitchFamily="34" charset="0"/>
                <a:cs typeface="Arial" pitchFamily="34" charset="0"/>
              </a:rPr>
              <a:t>3</a:t>
            </a:r>
            <a:r>
              <a:rPr lang="en-US" sz="2400" smtClean="0">
                <a:latin typeface="Arial" pitchFamily="34" charset="0"/>
                <a:cs typeface="Arial" pitchFamily="34" charset="0"/>
              </a:rPr>
              <a:t> binary bits (</a:t>
            </a:r>
            <a:r>
              <a:rPr lang="en-US" sz="2400" i="1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r</a:t>
            </a:r>
            <a:r>
              <a:rPr lang="en-US" sz="2400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 = 2</a:t>
            </a:r>
            <a:r>
              <a:rPr lang="en-US" sz="2400" smtClean="0">
                <a:latin typeface="Arial" pitchFamily="34" charset="0"/>
                <a:cs typeface="Arial" pitchFamily="34" charset="0"/>
              </a:rPr>
              <a:t>) can represent up to </a:t>
            </a:r>
            <a:r>
              <a:rPr lang="en-US" sz="2400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2</a:t>
            </a:r>
            <a:r>
              <a:rPr lang="en-US" sz="2400" baseline="30000" smtClean="0">
                <a:solidFill>
                  <a:srgbClr val="CC3300"/>
                </a:solidFill>
                <a:latin typeface="Arial" pitchFamily="34" charset="0"/>
                <a:cs typeface="Arial" pitchFamily="34" charset="0"/>
              </a:rPr>
              <a:t>3</a:t>
            </a:r>
            <a:r>
              <a:rPr lang="en-US" sz="2400" smtClean="0">
                <a:latin typeface="Arial" pitchFamily="34" charset="0"/>
                <a:cs typeface="Arial" pitchFamily="34" charset="0"/>
              </a:rPr>
              <a:t> = 8 elements: (</a:t>
            </a:r>
            <a:r>
              <a:rPr lang="en-US" sz="2400" smtClean="0">
                <a:solidFill>
                  <a:srgbClr val="0066CC"/>
                </a:solidFill>
                <a:latin typeface="Arial" pitchFamily="34" charset="0"/>
                <a:cs typeface="Arial" pitchFamily="34" charset="0"/>
              </a:rPr>
              <a:t>000</a:t>
            </a:r>
            <a:r>
              <a:rPr lang="en-US" sz="2400" smtClean="0">
                <a:latin typeface="Arial" pitchFamily="34" charset="0"/>
                <a:cs typeface="Arial" pitchFamily="34" charset="0"/>
              </a:rPr>
              <a:t>, 001, </a:t>
            </a:r>
            <a:r>
              <a:rPr lang="en-US" sz="2400" smtClean="0">
                <a:solidFill>
                  <a:srgbClr val="0066CC"/>
                </a:solidFill>
                <a:latin typeface="Arial" pitchFamily="34" charset="0"/>
                <a:cs typeface="Arial" pitchFamily="34" charset="0"/>
              </a:rPr>
              <a:t>010</a:t>
            </a:r>
            <a:r>
              <a:rPr lang="en-US" sz="2400" smtClean="0">
                <a:latin typeface="Arial" pitchFamily="34" charset="0"/>
                <a:cs typeface="Arial" pitchFamily="34" charset="0"/>
              </a:rPr>
              <a:t>, </a:t>
            </a:r>
            <a:r>
              <a:rPr lang="en-US" sz="2400" smtClean="0">
                <a:solidFill>
                  <a:srgbClr val="0066CC"/>
                </a:solidFill>
                <a:latin typeface="Arial" pitchFamily="34" charset="0"/>
                <a:cs typeface="Arial" pitchFamily="34" charset="0"/>
              </a:rPr>
              <a:t>011</a:t>
            </a:r>
            <a:r>
              <a:rPr lang="en-US" sz="2400" smtClean="0">
                <a:latin typeface="Arial" pitchFamily="34" charset="0"/>
                <a:cs typeface="Arial" pitchFamily="34" charset="0"/>
              </a:rPr>
              <a:t>, </a:t>
            </a:r>
            <a:r>
              <a:rPr lang="en-US" sz="2400" smtClean="0">
                <a:solidFill>
                  <a:srgbClr val="0066CC"/>
                </a:solidFill>
                <a:latin typeface="Arial" pitchFamily="34" charset="0"/>
                <a:cs typeface="Arial" pitchFamily="34" charset="0"/>
              </a:rPr>
              <a:t>100</a:t>
            </a:r>
            <a:r>
              <a:rPr lang="en-US" sz="2400" smtClean="0">
                <a:latin typeface="Arial" pitchFamily="34" charset="0"/>
                <a:cs typeface="Arial" pitchFamily="34" charset="0"/>
              </a:rPr>
              <a:t>, </a:t>
            </a:r>
            <a:r>
              <a:rPr lang="en-US" sz="2400" smtClean="0">
                <a:solidFill>
                  <a:srgbClr val="0066CC"/>
                </a:solidFill>
                <a:latin typeface="Arial" pitchFamily="34" charset="0"/>
                <a:cs typeface="Arial" pitchFamily="34" charset="0"/>
              </a:rPr>
              <a:t>101</a:t>
            </a:r>
            <a:r>
              <a:rPr lang="en-US" sz="2400" smtClean="0">
                <a:latin typeface="Arial" pitchFamily="34" charset="0"/>
                <a:cs typeface="Arial" pitchFamily="34" charset="0"/>
              </a:rPr>
              <a:t>, 110, </a:t>
            </a:r>
            <a:r>
              <a:rPr lang="en-US" sz="2400" smtClean="0">
                <a:solidFill>
                  <a:srgbClr val="0066CC"/>
                </a:solidFill>
                <a:latin typeface="Arial" pitchFamily="34" charset="0"/>
                <a:cs typeface="Arial" pitchFamily="34" charset="0"/>
              </a:rPr>
              <a:t>111</a:t>
            </a:r>
            <a:r>
              <a:rPr lang="en-US" sz="2400" smtClean="0">
                <a:latin typeface="Arial" pitchFamily="34" charset="0"/>
                <a:cs typeface="Arial" pitchFamily="34" charset="0"/>
              </a:rPr>
              <a:t>)</a:t>
            </a:r>
          </a:p>
          <a:p>
            <a:pPr lvl="1"/>
            <a:r>
              <a:rPr lang="en-US" sz="2400" smtClean="0">
                <a:latin typeface="Arial" pitchFamily="34" charset="0"/>
                <a:cs typeface="Arial" pitchFamily="34" charset="0"/>
              </a:rPr>
              <a:t>If only the blue 6 codes are used, the remaining 2 codes are unused and maybe we </a:t>
            </a:r>
            <a:r>
              <a:rPr lang="en-US" sz="2400" b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don’t care</a:t>
            </a:r>
            <a:r>
              <a:rPr lang="en-US" sz="2400" smtClean="0">
                <a:latin typeface="Arial" pitchFamily="34" charset="0"/>
                <a:cs typeface="Arial" pitchFamily="34" charset="0"/>
              </a:rPr>
              <a:t> what the output would be for them- this simplifies the circuits needed, see Unit 2</a:t>
            </a:r>
          </a:p>
        </p:txBody>
      </p:sp>
      <p:sp>
        <p:nvSpPr>
          <p:cNvPr id="54277" name="Text Box 4"/>
          <p:cNvSpPr txBox="1">
            <a:spLocks noChangeArrowheads="1"/>
          </p:cNvSpPr>
          <p:nvPr/>
        </p:nvSpPr>
        <p:spPr bwMode="auto">
          <a:xfrm>
            <a:off x="0" y="0"/>
            <a:ext cx="727075" cy="519113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baseline="0"/>
              <a:t>Q 1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Chapter 1            </a:t>
            </a:r>
            <a:fld id="{4A3709F4-5A2C-47DE-9CED-1F0824739FA2}" type="slidenum">
              <a:rPr lang="en-US" smtClean="0"/>
              <a:pPr/>
              <a:t>36</a:t>
            </a:fld>
            <a:endParaRPr lang="en-US" smtClean="0"/>
          </a:p>
        </p:txBody>
      </p:sp>
      <p:sp>
        <p:nvSpPr>
          <p:cNvPr id="552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314450"/>
            <a:ext cx="9144000" cy="5543550"/>
          </a:xfrm>
          <a:solidFill>
            <a:srgbClr val="FFFFFF"/>
          </a:solidFill>
        </p:spPr>
        <p:txBody>
          <a:bodyPr/>
          <a:lstStyle/>
          <a:p>
            <a:r>
              <a:rPr lang="en-US" sz="3600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r</a:t>
            </a:r>
            <a:r>
              <a:rPr lang="en-US" sz="4000" i="1" baseline="30000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n </a:t>
            </a:r>
            <a:r>
              <a:rPr lang="en-US" sz="3600" smtClean="0">
                <a:solidFill>
                  <a:srgbClr val="000066"/>
                </a:solidFill>
                <a:latin typeface="Arial" pitchFamily="34" charset="0"/>
                <a:cs typeface="Arial" pitchFamily="34" charset="0"/>
                <a:sym typeface="Symbol" pitchFamily="18" charset="2"/>
              </a:rPr>
              <a:t></a:t>
            </a:r>
            <a:r>
              <a:rPr lang="en-US" sz="3600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600" i="1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M</a:t>
            </a:r>
            <a:r>
              <a:rPr lang="en-US" sz="3600" smtClean="0">
                <a:solidFill>
                  <a:srgbClr val="000066"/>
                </a:solidFill>
                <a:latin typeface="Arial" pitchFamily="34" charset="0"/>
                <a:cs typeface="Arial" pitchFamily="34" charset="0"/>
                <a:sym typeface="Symbol" pitchFamily="18" charset="2"/>
              </a:rPr>
              <a:t>  &gt;</a:t>
            </a:r>
            <a:r>
              <a:rPr lang="en-US" sz="3600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 r</a:t>
            </a:r>
            <a:r>
              <a:rPr lang="en-US" sz="4000" baseline="30000" smtClean="0">
                <a:solidFill>
                  <a:srgbClr val="000066"/>
                </a:solidFill>
                <a:latin typeface="Arial" pitchFamily="34" charset="0"/>
                <a:cs typeface="Arial" pitchFamily="34" charset="0"/>
                <a:sym typeface="Symbol" pitchFamily="18" charset="2"/>
              </a:rPr>
              <a:t>(</a:t>
            </a:r>
            <a:r>
              <a:rPr lang="en-US" sz="4000" i="1" baseline="30000" smtClean="0">
                <a:solidFill>
                  <a:srgbClr val="000066"/>
                </a:solidFill>
                <a:latin typeface="Arial" pitchFamily="34" charset="0"/>
                <a:cs typeface="Arial" pitchFamily="34" charset="0"/>
                <a:sym typeface="Symbol" pitchFamily="18" charset="2"/>
              </a:rPr>
              <a:t>n </a:t>
            </a:r>
            <a:r>
              <a:rPr lang="en-US" sz="4000" baseline="30000" smtClean="0">
                <a:solidFill>
                  <a:srgbClr val="000066"/>
                </a:solidFill>
                <a:latin typeface="Arial" pitchFamily="34" charset="0"/>
                <a:cs typeface="Arial" pitchFamily="34" charset="0"/>
                <a:sym typeface="Symbol" pitchFamily="18" charset="2"/>
              </a:rPr>
              <a:t>– 1) </a:t>
            </a:r>
          </a:p>
          <a:p>
            <a:pPr lvl="2">
              <a:spcBef>
                <a:spcPct val="0"/>
              </a:spcBef>
              <a:buClrTx/>
              <a:buFontTx/>
              <a:buNone/>
            </a:pPr>
            <a:r>
              <a:rPr lang="en-US" sz="2800" smtClean="0">
                <a:solidFill>
                  <a:srgbClr val="000066"/>
                </a:solidFill>
                <a:latin typeface="Arial" pitchFamily="34" charset="0"/>
                <a:cs typeface="Arial" pitchFamily="34" charset="0"/>
                <a:sym typeface="Symbol" pitchFamily="18" charset="2"/>
              </a:rPr>
              <a:t>i.e.  </a:t>
            </a:r>
            <a:r>
              <a:rPr lang="en-US" sz="2800" i="1" smtClean="0">
                <a:solidFill>
                  <a:srgbClr val="000066"/>
                </a:solidFill>
                <a:latin typeface="Arial" pitchFamily="34" charset="0"/>
                <a:cs typeface="Arial" pitchFamily="34" charset="0"/>
                <a:sym typeface="Symbol" pitchFamily="18" charset="2"/>
              </a:rPr>
              <a:t>n</a:t>
            </a:r>
            <a:r>
              <a:rPr lang="en-US" sz="2800" smtClean="0">
                <a:solidFill>
                  <a:srgbClr val="000066"/>
                </a:solidFill>
                <a:latin typeface="Arial" pitchFamily="34" charset="0"/>
                <a:cs typeface="Arial" pitchFamily="34" charset="0"/>
                <a:sym typeface="Symbol" pitchFamily="18" charset="2"/>
              </a:rPr>
              <a:t> = the smallest integer that is ≥ [log</a:t>
            </a:r>
            <a:r>
              <a:rPr lang="en-US" sz="2800" baseline="-16000" smtClean="0">
                <a:solidFill>
                  <a:srgbClr val="000066"/>
                </a:solidFill>
                <a:latin typeface="Arial" pitchFamily="34" charset="0"/>
                <a:cs typeface="Arial" pitchFamily="34" charset="0"/>
                <a:sym typeface="Symbol" pitchFamily="18" charset="2"/>
              </a:rPr>
              <a:t>r</a:t>
            </a:r>
            <a:r>
              <a:rPr lang="en-US" sz="2800" smtClean="0">
                <a:solidFill>
                  <a:srgbClr val="000066"/>
                </a:solidFill>
                <a:latin typeface="Arial" pitchFamily="34" charset="0"/>
                <a:cs typeface="Arial" pitchFamily="34" charset="0"/>
                <a:sym typeface="Symbol" pitchFamily="18" charset="2"/>
              </a:rPr>
              <a:t> </a:t>
            </a:r>
            <a:r>
              <a:rPr lang="en-US" sz="2800" i="1" smtClean="0">
                <a:solidFill>
                  <a:srgbClr val="000066"/>
                </a:solidFill>
                <a:latin typeface="Arial" pitchFamily="34" charset="0"/>
                <a:cs typeface="Arial" pitchFamily="34" charset="0"/>
                <a:sym typeface="Symbol" pitchFamily="18" charset="2"/>
              </a:rPr>
              <a:t>M</a:t>
            </a:r>
            <a:r>
              <a:rPr lang="en-US" sz="2800" smtClean="0">
                <a:solidFill>
                  <a:srgbClr val="000066"/>
                </a:solidFill>
                <a:latin typeface="Arial" pitchFamily="34" charset="0"/>
                <a:cs typeface="Arial" pitchFamily="34" charset="0"/>
                <a:sym typeface="Symbol" pitchFamily="18" charset="2"/>
              </a:rPr>
              <a:t>]</a:t>
            </a:r>
          </a:p>
          <a:p>
            <a:r>
              <a:rPr lang="en-US" smtClean="0">
                <a:latin typeface="Arial" pitchFamily="34" charset="0"/>
                <a:cs typeface="Arial" pitchFamily="34" charset="0"/>
                <a:sym typeface="Symbol" pitchFamily="18" charset="2"/>
              </a:rPr>
              <a:t>Example: What is the minimum # of binary bits are required to represent the 10 </a:t>
            </a:r>
            <a:r>
              <a:rPr lang="en-US" u="sng" smtClean="0">
                <a:latin typeface="Arial" pitchFamily="34" charset="0"/>
                <a:cs typeface="Arial" pitchFamily="34" charset="0"/>
                <a:sym typeface="Symbol" pitchFamily="18" charset="2"/>
              </a:rPr>
              <a:t>decimal digits</a:t>
            </a:r>
            <a:r>
              <a:rPr lang="en-US" smtClean="0">
                <a:latin typeface="Arial" pitchFamily="34" charset="0"/>
                <a:cs typeface="Arial" pitchFamily="34" charset="0"/>
                <a:sym typeface="Symbol" pitchFamily="18" charset="2"/>
              </a:rPr>
              <a:t> with a binary code?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mtClean="0">
                <a:latin typeface="Arial" pitchFamily="34" charset="0"/>
                <a:cs typeface="Arial" pitchFamily="34" charset="0"/>
                <a:sym typeface="Symbol" pitchFamily="18" charset="2"/>
              </a:rPr>
              <a:t>	</a:t>
            </a:r>
            <a:r>
              <a:rPr lang="en-US" sz="2800" smtClean="0">
                <a:latin typeface="Arial" pitchFamily="34" charset="0"/>
                <a:cs typeface="Arial" pitchFamily="34" charset="0"/>
                <a:sym typeface="Symbol" pitchFamily="18" charset="2"/>
              </a:rPr>
              <a:t>n = </a:t>
            </a:r>
            <a:r>
              <a:rPr lang="en-US" sz="2800" smtClean="0">
                <a:solidFill>
                  <a:srgbClr val="CC3300"/>
                </a:solidFill>
                <a:latin typeface="Arial" pitchFamily="34" charset="0"/>
                <a:cs typeface="Arial" pitchFamily="34" charset="0"/>
                <a:sym typeface="Symbol" pitchFamily="18" charset="2"/>
              </a:rPr>
              <a:t>smallest</a:t>
            </a:r>
            <a:r>
              <a:rPr lang="en-US" sz="2800" smtClean="0">
                <a:latin typeface="Arial" pitchFamily="34" charset="0"/>
                <a:cs typeface="Arial" pitchFamily="34" charset="0"/>
                <a:sym typeface="Symbol" pitchFamily="18" charset="2"/>
              </a:rPr>
              <a:t> integer that is ≥ log</a:t>
            </a:r>
            <a:r>
              <a:rPr lang="en-US" sz="2800" baseline="-25000" smtClean="0">
                <a:latin typeface="Arial" pitchFamily="34" charset="0"/>
                <a:cs typeface="Arial" pitchFamily="34" charset="0"/>
                <a:sym typeface="Symbol" pitchFamily="18" charset="2"/>
              </a:rPr>
              <a:t>2</a:t>
            </a:r>
            <a:r>
              <a:rPr lang="en-US" sz="2800" smtClean="0">
                <a:latin typeface="Arial" pitchFamily="34" charset="0"/>
                <a:cs typeface="Arial" pitchFamily="34" charset="0"/>
                <a:sym typeface="Symbol" pitchFamily="18" charset="2"/>
              </a:rPr>
              <a:t> (10)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2800" smtClean="0">
                <a:latin typeface="Arial" pitchFamily="34" charset="0"/>
                <a:cs typeface="Arial" pitchFamily="34" charset="0"/>
                <a:sym typeface="Symbol" pitchFamily="18" charset="2"/>
              </a:rPr>
              <a:t> 						≥ 3.33 </a:t>
            </a:r>
            <a:r>
              <a:rPr lang="en-US" sz="2800" smtClean="0">
                <a:latin typeface="Arial" pitchFamily="34" charset="0"/>
                <a:cs typeface="Arial" pitchFamily="34" charset="0"/>
                <a:sym typeface="Wingdings" pitchFamily="2" charset="2"/>
              </a:rPr>
              <a:t> n = </a:t>
            </a:r>
            <a:r>
              <a:rPr lang="en-US" sz="2800" smtClean="0">
                <a:solidFill>
                  <a:srgbClr val="6600FF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4 </a:t>
            </a:r>
            <a:r>
              <a:rPr lang="en-US" smtClean="0">
                <a:solidFill>
                  <a:srgbClr val="000066"/>
                </a:solidFill>
                <a:latin typeface="Arial" pitchFamily="34" charset="0"/>
                <a:cs typeface="Arial" pitchFamily="34" charset="0"/>
                <a:sym typeface="Symbol" pitchFamily="18" charset="2"/>
              </a:rPr>
              <a:t> </a:t>
            </a:r>
          </a:p>
        </p:txBody>
      </p:sp>
      <p:sp>
        <p:nvSpPr>
          <p:cNvPr id="55300" name="Rectangle 18"/>
          <p:cNvSpPr>
            <a:spLocks noChangeArrowheads="1"/>
          </p:cNvSpPr>
          <p:nvPr/>
        </p:nvSpPr>
        <p:spPr bwMode="auto">
          <a:xfrm>
            <a:off x="334963" y="4768850"/>
            <a:ext cx="4213225" cy="1163638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3200" b="0" baseline="0">
                <a:solidFill>
                  <a:srgbClr val="000066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 </a:t>
            </a:r>
            <a:r>
              <a:rPr lang="en-US" sz="3200" b="0" baseline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need at least </a:t>
            </a:r>
            <a:r>
              <a:rPr lang="en-US" sz="3200" b="0" baseline="0">
                <a:solidFill>
                  <a:srgbClr val="9933FF"/>
                </a:solidFill>
                <a:latin typeface="Arial" pitchFamily="34" charset="0"/>
                <a:cs typeface="Arial" pitchFamily="34" charset="0"/>
              </a:rPr>
              <a:t>4 bits</a:t>
            </a:r>
            <a:r>
              <a:rPr lang="en-US" sz="3200" b="0" baseline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:</a:t>
            </a:r>
          </a:p>
          <a:p>
            <a:pPr>
              <a:buFont typeface="Wingdings" pitchFamily="2" charset="2"/>
              <a:buNone/>
            </a:pPr>
            <a:r>
              <a:rPr lang="en-US" sz="3200" b="0" baseline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   2</a:t>
            </a:r>
            <a:r>
              <a:rPr lang="en-US" sz="3200" b="0" i="1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4 </a:t>
            </a:r>
            <a:r>
              <a:rPr lang="en-US" sz="3200" b="0" baseline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&gt; </a:t>
            </a:r>
            <a:r>
              <a:rPr lang="en-US" sz="3200" b="0" i="1" baseline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10</a:t>
            </a:r>
            <a:r>
              <a:rPr lang="en-US" sz="3200" b="0" baseline="0">
                <a:solidFill>
                  <a:srgbClr val="000066"/>
                </a:solidFill>
                <a:latin typeface="Arial" pitchFamily="34" charset="0"/>
                <a:cs typeface="Arial" pitchFamily="34" charset="0"/>
                <a:sym typeface="Symbol" pitchFamily="18" charset="2"/>
              </a:rPr>
              <a:t>  &gt;</a:t>
            </a:r>
            <a:r>
              <a:rPr lang="en-US" sz="3200" b="0" baseline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 2</a:t>
            </a:r>
            <a:r>
              <a:rPr lang="en-US" sz="3200" b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3</a:t>
            </a:r>
            <a:endParaRPr lang="en-US" sz="3200" b="0" baseline="0">
              <a:solidFill>
                <a:srgbClr val="000066"/>
              </a:solidFill>
              <a:latin typeface="Arial" pitchFamily="34" charset="0"/>
              <a:cs typeface="Arial" pitchFamily="34" charset="0"/>
              <a:sym typeface="Symbol" pitchFamily="18" charset="2"/>
            </a:endParaRPr>
          </a:p>
        </p:txBody>
      </p:sp>
      <p:sp>
        <p:nvSpPr>
          <p:cNvPr id="55301" name="Text Box 19"/>
          <p:cNvSpPr txBox="1">
            <a:spLocks noChangeArrowheads="1"/>
          </p:cNvSpPr>
          <p:nvPr/>
        </p:nvSpPr>
        <p:spPr bwMode="auto">
          <a:xfrm>
            <a:off x="2809875" y="5967413"/>
            <a:ext cx="6129338" cy="457200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2400" b="0" baseline="0">
                <a:latin typeface="Arial" pitchFamily="34" charset="0"/>
                <a:cs typeface="Arial" pitchFamily="34" charset="0"/>
              </a:rPr>
              <a:t>How many</a:t>
            </a:r>
            <a:r>
              <a:rPr lang="en-US" sz="2400" baseline="0">
                <a:latin typeface="Arial" pitchFamily="34" charset="0"/>
                <a:cs typeface="Arial" pitchFamily="34" charset="0"/>
              </a:rPr>
              <a:t> spare codes do we have here?</a:t>
            </a:r>
          </a:p>
        </p:txBody>
      </p:sp>
      <p:sp>
        <p:nvSpPr>
          <p:cNvPr id="55302" name="Rectangle 20"/>
          <p:cNvSpPr>
            <a:spLocks noChangeArrowheads="1"/>
          </p:cNvSpPr>
          <p:nvPr/>
        </p:nvSpPr>
        <p:spPr bwMode="auto">
          <a:xfrm>
            <a:off x="742950" y="0"/>
            <a:ext cx="8401050" cy="1020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2400" baseline="0">
                <a:solidFill>
                  <a:srgbClr val="9933FF"/>
                </a:solidFill>
                <a:latin typeface="Helvetica" pitchFamily="34" charset="0"/>
              </a:rPr>
              <a:t>Given M different information items to represent</a:t>
            </a:r>
            <a:r>
              <a:rPr lang="en-US" sz="2400" baseline="0">
                <a:solidFill>
                  <a:schemeClr val="tx1"/>
                </a:solidFill>
                <a:latin typeface="Helvetica" pitchFamily="34" charset="0"/>
              </a:rPr>
              <a:t>, what is the minimum number (n) of radix r digits do we need?</a:t>
            </a:r>
          </a:p>
        </p:txBody>
      </p:sp>
      <p:sp>
        <p:nvSpPr>
          <p:cNvPr id="55303" name="Text Box 21"/>
          <p:cNvSpPr txBox="1">
            <a:spLocks noChangeArrowheads="1"/>
          </p:cNvSpPr>
          <p:nvPr/>
        </p:nvSpPr>
        <p:spPr bwMode="auto">
          <a:xfrm>
            <a:off x="0" y="0"/>
            <a:ext cx="727075" cy="519113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baseline="0"/>
              <a:t>Q 2</a:t>
            </a:r>
          </a:p>
        </p:txBody>
      </p:sp>
      <p:sp>
        <p:nvSpPr>
          <p:cNvPr id="55304" name="Rectangle 24"/>
          <p:cNvSpPr>
            <a:spLocks noChangeArrowheads="1"/>
          </p:cNvSpPr>
          <p:nvPr/>
        </p:nvSpPr>
        <p:spPr bwMode="auto">
          <a:xfrm>
            <a:off x="623888" y="5384800"/>
            <a:ext cx="581025" cy="550863"/>
          </a:xfrm>
          <a:prstGeom prst="rect">
            <a:avLst/>
          </a:prstGeom>
          <a:solidFill>
            <a:srgbClr val="FFFF99">
              <a:alpha val="52940"/>
            </a:srgbClr>
          </a:solidFill>
          <a:ln w="1651">
            <a:solidFill>
              <a:srgbClr val="FFFF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Chapter 1            </a:t>
            </a:r>
            <a:fld id="{19B02C8C-1B43-495F-B3BE-51916EC3E8F7}" type="slidenum">
              <a:rPr lang="en-US" smtClean="0"/>
              <a:pPr/>
              <a:t>37</a:t>
            </a:fld>
            <a:endParaRPr lang="en-US" smtClean="0"/>
          </a:p>
        </p:txBody>
      </p:sp>
      <p:sp>
        <p:nvSpPr>
          <p:cNvPr id="56323" name="Rectangle 2"/>
          <p:cNvSpPr>
            <a:spLocks noGrp="1" noChangeArrowheads="1"/>
          </p:cNvSpPr>
          <p:nvPr>
            <p:ph type="title"/>
          </p:nvPr>
        </p:nvSpPr>
        <p:spPr>
          <a:xfrm>
            <a:off x="612775" y="323850"/>
            <a:ext cx="7772400" cy="754063"/>
          </a:xfrm>
        </p:spPr>
        <p:txBody>
          <a:bodyPr/>
          <a:lstStyle/>
          <a:p>
            <a:r>
              <a:rPr lang="en-US" sz="2800" smtClean="0">
                <a:solidFill>
                  <a:srgbClr val="000066"/>
                </a:solidFill>
              </a:rPr>
              <a:t>Using Binary to represent </a:t>
            </a:r>
            <a:r>
              <a:rPr lang="en-US" sz="2800" smtClean="0">
                <a:solidFill>
                  <a:srgbClr val="FF0066"/>
                </a:solidFill>
              </a:rPr>
              <a:t>Symbols</a:t>
            </a:r>
            <a:r>
              <a:rPr lang="en-US" sz="2800" smtClean="0">
                <a:solidFill>
                  <a:srgbClr val="000066"/>
                </a:solidFill>
              </a:rPr>
              <a:t>:</a:t>
            </a:r>
            <a:br>
              <a:rPr lang="en-US" sz="2800" smtClean="0">
                <a:solidFill>
                  <a:srgbClr val="000066"/>
                </a:solidFill>
              </a:rPr>
            </a:br>
            <a:r>
              <a:rPr lang="en-US" sz="2800" smtClean="0">
                <a:solidFill>
                  <a:srgbClr val="000066"/>
                </a:solidFill>
              </a:rPr>
              <a:t>1. ASCII Character Codes</a:t>
            </a:r>
          </a:p>
        </p:txBody>
      </p:sp>
      <p:sp>
        <p:nvSpPr>
          <p:cNvPr id="5632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404938"/>
            <a:ext cx="9144000" cy="5132387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800" smtClean="0">
                <a:latin typeface="Arial" pitchFamily="34" charset="0"/>
                <a:cs typeface="Arial" pitchFamily="34" charset="0"/>
              </a:rPr>
              <a:t>American Standard Code for Information Interchange (ASCII) </a:t>
            </a:r>
          </a:p>
          <a:p>
            <a:pPr>
              <a:lnSpc>
                <a:spcPct val="90000"/>
              </a:lnSpc>
            </a:pPr>
            <a:r>
              <a:rPr lang="en-US" sz="2800" smtClean="0">
                <a:latin typeface="Arial" pitchFamily="34" charset="0"/>
                <a:cs typeface="Arial" pitchFamily="34" charset="0"/>
              </a:rPr>
              <a:t>Popular for representing information as character-based textual data   </a:t>
            </a:r>
          </a:p>
          <a:p>
            <a:pPr>
              <a:lnSpc>
                <a:spcPct val="90000"/>
              </a:lnSpc>
            </a:pPr>
            <a:r>
              <a:rPr lang="en-US" sz="2800" smtClean="0">
                <a:latin typeface="Arial" pitchFamily="34" charset="0"/>
                <a:cs typeface="Arial" pitchFamily="34" charset="0"/>
              </a:rPr>
              <a:t>Uses 7-bits (i.e. 2</a:t>
            </a:r>
            <a:r>
              <a:rPr lang="en-US" sz="2800" baseline="30000" smtClean="0">
                <a:latin typeface="Arial" pitchFamily="34" charset="0"/>
                <a:cs typeface="Arial" pitchFamily="34" charset="0"/>
              </a:rPr>
              <a:t>7</a:t>
            </a:r>
            <a:r>
              <a:rPr lang="en-US" sz="2800" smtClean="0">
                <a:latin typeface="Arial" pitchFamily="34" charset="0"/>
                <a:cs typeface="Arial" pitchFamily="34" charset="0"/>
              </a:rPr>
              <a:t> = 128 combinations) to represent:</a:t>
            </a:r>
          </a:p>
          <a:p>
            <a:pPr lvl="1">
              <a:lnSpc>
                <a:spcPct val="90000"/>
              </a:lnSpc>
            </a:pPr>
            <a:r>
              <a:rPr lang="en-US" sz="2400" smtClean="0">
                <a:latin typeface="Arial" pitchFamily="34" charset="0"/>
                <a:cs typeface="Arial" pitchFamily="34" charset="0"/>
              </a:rPr>
              <a:t>94 Graphic printing characters (alphanumeric, symbols,…)  </a:t>
            </a:r>
          </a:p>
          <a:p>
            <a:pPr lvl="1">
              <a:lnSpc>
                <a:spcPct val="90000"/>
              </a:lnSpc>
            </a:pPr>
            <a:r>
              <a:rPr lang="en-US" sz="2400" smtClean="0">
                <a:latin typeface="Arial" pitchFamily="34" charset="0"/>
                <a:cs typeface="Arial" pitchFamily="34" charset="0"/>
              </a:rPr>
              <a:t>34 </a:t>
            </a:r>
            <a:r>
              <a:rPr lang="en-US" sz="2400" smtClean="0">
                <a:solidFill>
                  <a:srgbClr val="CC3300"/>
                </a:solidFill>
                <a:latin typeface="Arial" pitchFamily="34" charset="0"/>
                <a:cs typeface="Arial" pitchFamily="34" charset="0"/>
              </a:rPr>
              <a:t>Non-printable</a:t>
            </a:r>
            <a:r>
              <a:rPr lang="en-US" sz="2400" smtClean="0">
                <a:latin typeface="Arial" pitchFamily="34" charset="0"/>
                <a:cs typeface="Arial" pitchFamily="34" charset="0"/>
              </a:rPr>
              <a:t> characters</a:t>
            </a:r>
          </a:p>
          <a:p>
            <a:pPr>
              <a:lnSpc>
                <a:spcPct val="90000"/>
              </a:lnSpc>
            </a:pPr>
            <a:r>
              <a:rPr lang="en-US" sz="2800" smtClean="0">
                <a:solidFill>
                  <a:srgbClr val="CC3300"/>
                </a:solidFill>
                <a:latin typeface="Arial" pitchFamily="34" charset="0"/>
                <a:cs typeface="Arial" pitchFamily="34" charset="0"/>
              </a:rPr>
              <a:t>Non-printable characters</a:t>
            </a:r>
            <a:r>
              <a:rPr lang="en-US" sz="2800" smtClean="0">
                <a:latin typeface="Arial" pitchFamily="34" charset="0"/>
                <a:cs typeface="Arial" pitchFamily="34" charset="0"/>
              </a:rPr>
              <a:t> are used for: </a:t>
            </a:r>
          </a:p>
          <a:p>
            <a:pPr lvl="1">
              <a:lnSpc>
                <a:spcPct val="90000"/>
              </a:lnSpc>
            </a:pPr>
            <a:r>
              <a:rPr lang="en-US" sz="2400" smtClean="0">
                <a:latin typeface="Arial" pitchFamily="34" charset="0"/>
                <a:cs typeface="Arial" pitchFamily="34" charset="0"/>
              </a:rPr>
              <a:t>Text formatting (e.g. BS = Backspace, CR = carriage return)</a:t>
            </a:r>
          </a:p>
          <a:p>
            <a:pPr lvl="1">
              <a:lnSpc>
                <a:spcPct val="90000"/>
              </a:lnSpc>
            </a:pPr>
            <a:r>
              <a:rPr lang="en-US" sz="2400" smtClean="0">
                <a:latin typeface="Arial" pitchFamily="34" charset="0"/>
                <a:cs typeface="Arial" pitchFamily="34" charset="0"/>
              </a:rPr>
              <a:t>Record marking and flow control (e.g. STX and ETX start and end </a:t>
            </a:r>
            <a:r>
              <a:rPr lang="en-US" sz="2400" smtClean="0">
                <a:solidFill>
                  <a:srgbClr val="FF3399"/>
                </a:solidFill>
                <a:latin typeface="Arial" pitchFamily="34" charset="0"/>
                <a:cs typeface="Arial" pitchFamily="34" charset="0"/>
              </a:rPr>
              <a:t>text</a:t>
            </a:r>
            <a:r>
              <a:rPr lang="en-US" sz="2400" smtClean="0">
                <a:latin typeface="Arial" pitchFamily="34" charset="0"/>
                <a:cs typeface="Arial" pitchFamily="34" charset="0"/>
              </a:rPr>
              <a:t> areas)</a:t>
            </a:r>
          </a:p>
          <a:p>
            <a:pPr lvl="1">
              <a:lnSpc>
                <a:spcPct val="90000"/>
              </a:lnSpc>
            </a:pPr>
            <a:r>
              <a:rPr lang="en-US" sz="2400" smtClean="0">
                <a:latin typeface="Arial" pitchFamily="34" charset="0"/>
                <a:cs typeface="Arial" pitchFamily="34" charset="0"/>
              </a:rPr>
              <a:t>Communication handshaking, e.g. ACK</a:t>
            </a:r>
            <a:endParaRPr lang="en-US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Chapter 1            </a:t>
            </a:r>
            <a:fld id="{C086C7EB-B849-4F62-A983-1F90D7141236}" type="slidenum">
              <a:rPr lang="en-US" smtClean="0"/>
              <a:pPr/>
              <a:t>38</a:t>
            </a:fld>
            <a:endParaRPr lang="en-US" smtClean="0"/>
          </a:p>
        </p:txBody>
      </p:sp>
      <p:sp>
        <p:nvSpPr>
          <p:cNvPr id="57347" name="Rectangle 2"/>
          <p:cNvSpPr>
            <a:spLocks noGrp="1" noChangeArrowheads="1"/>
          </p:cNvSpPr>
          <p:nvPr>
            <p:ph type="title"/>
          </p:nvPr>
        </p:nvSpPr>
        <p:spPr>
          <a:xfrm>
            <a:off x="612775" y="139700"/>
            <a:ext cx="7772400" cy="430213"/>
          </a:xfrm>
        </p:spPr>
        <p:txBody>
          <a:bodyPr/>
          <a:lstStyle/>
          <a:p>
            <a:r>
              <a:rPr lang="en-US" sz="2800" smtClean="0">
                <a:solidFill>
                  <a:srgbClr val="000066"/>
                </a:solidFill>
              </a:rPr>
              <a:t>ASCII Character Codes</a:t>
            </a:r>
          </a:p>
        </p:txBody>
      </p:sp>
      <p:pic>
        <p:nvPicPr>
          <p:cNvPr id="57348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1563" y="1252538"/>
            <a:ext cx="7923212" cy="5605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7349" name="Rectangle 4"/>
          <p:cNvSpPr>
            <a:spLocks noChangeArrowheads="1"/>
          </p:cNvSpPr>
          <p:nvPr/>
        </p:nvSpPr>
        <p:spPr bwMode="auto">
          <a:xfrm>
            <a:off x="139700" y="792163"/>
            <a:ext cx="347663" cy="260350"/>
          </a:xfrm>
          <a:prstGeom prst="rect">
            <a:avLst/>
          </a:prstGeom>
          <a:solidFill>
            <a:srgbClr val="3366FF">
              <a:alpha val="20000"/>
            </a:srgbClr>
          </a:solidFill>
          <a:ln w="1651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7350" name="Text Box 5"/>
          <p:cNvSpPr txBox="1">
            <a:spLocks noChangeArrowheads="1"/>
          </p:cNvSpPr>
          <p:nvPr/>
        </p:nvSpPr>
        <p:spPr bwMode="auto">
          <a:xfrm>
            <a:off x="534988" y="717550"/>
            <a:ext cx="2998787" cy="366713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1800" baseline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Non-Printable Characters</a:t>
            </a:r>
          </a:p>
        </p:txBody>
      </p:sp>
      <p:sp>
        <p:nvSpPr>
          <p:cNvPr id="57351" name="Line 6"/>
          <p:cNvSpPr>
            <a:spLocks noChangeShapeType="1"/>
          </p:cNvSpPr>
          <p:nvPr/>
        </p:nvSpPr>
        <p:spPr bwMode="auto">
          <a:xfrm>
            <a:off x="1828800" y="1481138"/>
            <a:ext cx="0" cy="277812"/>
          </a:xfrm>
          <a:prstGeom prst="line">
            <a:avLst/>
          </a:prstGeom>
          <a:noFill/>
          <a:ln w="1588">
            <a:solidFill>
              <a:srgbClr val="6600FF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57352" name="Text Box 7"/>
          <p:cNvSpPr txBox="1">
            <a:spLocks noChangeArrowheads="1"/>
          </p:cNvSpPr>
          <p:nvPr/>
        </p:nvSpPr>
        <p:spPr bwMode="auto">
          <a:xfrm>
            <a:off x="1601788" y="1239838"/>
            <a:ext cx="496887" cy="274637"/>
          </a:xfrm>
          <a:prstGeom prst="rect">
            <a:avLst/>
          </a:prstGeom>
          <a:noFill/>
          <a:ln w="1651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1800" b="0" baseline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LSB</a:t>
            </a:r>
          </a:p>
        </p:txBody>
      </p:sp>
      <p:sp>
        <p:nvSpPr>
          <p:cNvPr id="57353" name="Line 8"/>
          <p:cNvSpPr>
            <a:spLocks noChangeShapeType="1"/>
          </p:cNvSpPr>
          <p:nvPr/>
        </p:nvSpPr>
        <p:spPr bwMode="auto">
          <a:xfrm>
            <a:off x="5256213" y="1042988"/>
            <a:ext cx="0" cy="277812"/>
          </a:xfrm>
          <a:prstGeom prst="line">
            <a:avLst/>
          </a:prstGeom>
          <a:noFill/>
          <a:ln w="1588">
            <a:solidFill>
              <a:srgbClr val="6600FF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57354" name="Text Box 9"/>
          <p:cNvSpPr txBox="1">
            <a:spLocks noChangeArrowheads="1"/>
          </p:cNvSpPr>
          <p:nvPr/>
        </p:nvSpPr>
        <p:spPr bwMode="auto">
          <a:xfrm>
            <a:off x="5040313" y="777875"/>
            <a:ext cx="496887" cy="274638"/>
          </a:xfrm>
          <a:prstGeom prst="rect">
            <a:avLst/>
          </a:prstGeom>
          <a:noFill/>
          <a:ln w="1651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1800" b="0" baseline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MSB</a:t>
            </a:r>
          </a:p>
        </p:txBody>
      </p:sp>
      <p:sp>
        <p:nvSpPr>
          <p:cNvPr id="57355" name="Text Box 10"/>
          <p:cNvSpPr txBox="1">
            <a:spLocks noChangeArrowheads="1"/>
          </p:cNvSpPr>
          <p:nvPr/>
        </p:nvSpPr>
        <p:spPr bwMode="auto">
          <a:xfrm>
            <a:off x="5957888" y="201613"/>
            <a:ext cx="2511425" cy="604837"/>
          </a:xfrm>
          <a:prstGeom prst="rect">
            <a:avLst/>
          </a:prstGeom>
          <a:noFill/>
          <a:ln w="1651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1800" b="0" baseline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A = 1</a:t>
            </a:r>
            <a:r>
              <a:rPr lang="en-US" sz="1800" b="0" baseline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0</a:t>
            </a:r>
            <a:r>
              <a:rPr lang="en-US" sz="1800" b="0" baseline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0 0001 = 41 Hex</a:t>
            </a:r>
          </a:p>
          <a:p>
            <a:pPr>
              <a:buFont typeface="Wingdings" pitchFamily="2" charset="2"/>
              <a:buNone/>
            </a:pPr>
            <a:r>
              <a:rPr lang="en-US" sz="1800" b="0" baseline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a = 1</a:t>
            </a:r>
            <a:r>
              <a:rPr lang="en-US" sz="1800" b="0" baseline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1</a:t>
            </a:r>
            <a:r>
              <a:rPr lang="en-US" sz="1800" b="0" baseline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0 0001 = 61 Hex</a:t>
            </a:r>
          </a:p>
        </p:txBody>
      </p:sp>
      <p:sp>
        <p:nvSpPr>
          <p:cNvPr id="57356" name="Rectangle 11"/>
          <p:cNvSpPr>
            <a:spLocks noChangeArrowheads="1"/>
          </p:cNvSpPr>
          <p:nvPr/>
        </p:nvSpPr>
        <p:spPr bwMode="auto">
          <a:xfrm>
            <a:off x="5988050" y="2552700"/>
            <a:ext cx="347663" cy="260350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7357" name="Rectangle 12"/>
          <p:cNvSpPr>
            <a:spLocks noChangeArrowheads="1"/>
          </p:cNvSpPr>
          <p:nvPr/>
        </p:nvSpPr>
        <p:spPr bwMode="auto">
          <a:xfrm>
            <a:off x="7505700" y="2565400"/>
            <a:ext cx="347663" cy="260350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7358" name="Line 13"/>
          <p:cNvSpPr>
            <a:spLocks noChangeShapeType="1"/>
          </p:cNvSpPr>
          <p:nvPr/>
        </p:nvSpPr>
        <p:spPr bwMode="auto">
          <a:xfrm>
            <a:off x="6343650" y="2682875"/>
            <a:ext cx="1157288" cy="0"/>
          </a:xfrm>
          <a:prstGeom prst="line">
            <a:avLst/>
          </a:prstGeom>
          <a:noFill/>
          <a:ln w="1588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57359" name="Line 14"/>
          <p:cNvSpPr>
            <a:spLocks noChangeShapeType="1"/>
          </p:cNvSpPr>
          <p:nvPr/>
        </p:nvSpPr>
        <p:spPr bwMode="auto">
          <a:xfrm flipV="1">
            <a:off x="787400" y="2673350"/>
            <a:ext cx="5670550" cy="12700"/>
          </a:xfrm>
          <a:prstGeom prst="line">
            <a:avLst/>
          </a:prstGeom>
          <a:noFill/>
          <a:ln w="1588">
            <a:solidFill>
              <a:srgbClr val="6600FF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7360" name="Line 15"/>
          <p:cNvSpPr>
            <a:spLocks noChangeShapeType="1"/>
          </p:cNvSpPr>
          <p:nvPr/>
        </p:nvSpPr>
        <p:spPr bwMode="auto">
          <a:xfrm>
            <a:off x="6215063" y="1527175"/>
            <a:ext cx="0" cy="1436688"/>
          </a:xfrm>
          <a:prstGeom prst="line">
            <a:avLst/>
          </a:prstGeom>
          <a:noFill/>
          <a:ln w="1588">
            <a:solidFill>
              <a:srgbClr val="6600FF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7361" name="Line 16"/>
          <p:cNvSpPr>
            <a:spLocks noChangeShapeType="1"/>
          </p:cNvSpPr>
          <p:nvPr/>
        </p:nvSpPr>
        <p:spPr bwMode="auto">
          <a:xfrm>
            <a:off x="682625" y="3076575"/>
            <a:ext cx="0" cy="178593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57362" name="Text Box 17"/>
          <p:cNvSpPr txBox="1">
            <a:spLocks noChangeArrowheads="1"/>
          </p:cNvSpPr>
          <p:nvPr/>
        </p:nvSpPr>
        <p:spPr bwMode="auto">
          <a:xfrm>
            <a:off x="227013" y="3833813"/>
            <a:ext cx="725487" cy="630237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1600" baseline="0">
                <a:latin typeface="Arial" pitchFamily="34" charset="0"/>
                <a:cs typeface="Arial" pitchFamily="34" charset="0"/>
              </a:rPr>
              <a:t>16</a:t>
            </a:r>
          </a:p>
          <a:p>
            <a:pPr>
              <a:buFont typeface="Wingdings" pitchFamily="2" charset="2"/>
              <a:buNone/>
            </a:pPr>
            <a:r>
              <a:rPr lang="en-US" sz="1600" baseline="0">
                <a:latin typeface="Arial" pitchFamily="34" charset="0"/>
                <a:cs typeface="Arial" pitchFamily="34" charset="0"/>
              </a:rPr>
              <a:t>Rows</a:t>
            </a:r>
          </a:p>
        </p:txBody>
      </p:sp>
      <p:sp>
        <p:nvSpPr>
          <p:cNvPr id="57363" name="Line 18"/>
          <p:cNvSpPr>
            <a:spLocks noChangeShapeType="1"/>
          </p:cNvSpPr>
          <p:nvPr/>
        </p:nvSpPr>
        <p:spPr bwMode="auto">
          <a:xfrm>
            <a:off x="3294063" y="1495425"/>
            <a:ext cx="146685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57364" name="Text Box 20"/>
          <p:cNvSpPr txBox="1">
            <a:spLocks noChangeArrowheads="1"/>
          </p:cNvSpPr>
          <p:nvPr/>
        </p:nvSpPr>
        <p:spPr bwMode="auto">
          <a:xfrm>
            <a:off x="3470275" y="1141413"/>
            <a:ext cx="1222375" cy="336550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1600" baseline="0">
                <a:latin typeface="Arial" pitchFamily="34" charset="0"/>
                <a:cs typeface="Arial" pitchFamily="34" charset="0"/>
              </a:rPr>
              <a:t>8 Columns</a:t>
            </a:r>
          </a:p>
        </p:txBody>
      </p:sp>
      <p:sp>
        <p:nvSpPr>
          <p:cNvPr id="57365" name="Text Box 22"/>
          <p:cNvSpPr txBox="1">
            <a:spLocks noChangeArrowheads="1"/>
          </p:cNvSpPr>
          <p:nvPr/>
        </p:nvSpPr>
        <p:spPr bwMode="auto">
          <a:xfrm>
            <a:off x="217488" y="5133975"/>
            <a:ext cx="806450" cy="630238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1600" baseline="0">
                <a:solidFill>
                  <a:srgbClr val="A50021"/>
                </a:solidFill>
                <a:latin typeface="Arial" pitchFamily="34" charset="0"/>
                <a:cs typeface="Arial" pitchFamily="34" charset="0"/>
              </a:rPr>
              <a:t>16 x 8 </a:t>
            </a:r>
          </a:p>
          <a:p>
            <a:pPr>
              <a:buFont typeface="Wingdings" pitchFamily="2" charset="2"/>
              <a:buNone/>
            </a:pPr>
            <a:r>
              <a:rPr lang="en-US" sz="1600" baseline="0">
                <a:solidFill>
                  <a:srgbClr val="A50021"/>
                </a:solidFill>
                <a:latin typeface="Arial" pitchFamily="34" charset="0"/>
                <a:cs typeface="Arial" pitchFamily="34" charset="0"/>
              </a:rPr>
              <a:t>= 128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Chapter 1            </a:t>
            </a:r>
            <a:fld id="{4EE281B7-B410-4A95-BA5E-A7B3DAE33924}" type="slidenum">
              <a:rPr lang="en-US" smtClean="0"/>
              <a:pPr/>
              <a:t>39</a:t>
            </a:fld>
            <a:endParaRPr lang="en-US" smtClean="0"/>
          </a:p>
        </p:txBody>
      </p:sp>
      <p:sp>
        <p:nvSpPr>
          <p:cNvPr id="58371" name="Rectangle 2"/>
          <p:cNvSpPr>
            <a:spLocks noGrp="1" noChangeArrowheads="1"/>
          </p:cNvSpPr>
          <p:nvPr>
            <p:ph type="title"/>
          </p:nvPr>
        </p:nvSpPr>
        <p:spPr>
          <a:xfrm>
            <a:off x="715963" y="358775"/>
            <a:ext cx="7772400" cy="661988"/>
          </a:xfrm>
        </p:spPr>
        <p:txBody>
          <a:bodyPr/>
          <a:lstStyle/>
          <a:p>
            <a:r>
              <a:rPr lang="en-US" smtClean="0"/>
              <a:t>2. UNICODE</a:t>
            </a:r>
          </a:p>
        </p:txBody>
      </p:sp>
      <p:sp>
        <p:nvSpPr>
          <p:cNvPr id="583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73063" y="1360488"/>
            <a:ext cx="8501062" cy="5259387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en-US" smtClean="0">
                <a:latin typeface="Arial" pitchFamily="34" charset="0"/>
                <a:cs typeface="Arial" pitchFamily="34" charset="0"/>
              </a:rPr>
              <a:t>	Extends ASCII to 65,536 universal  characters codes</a:t>
            </a:r>
          </a:p>
          <a:p>
            <a:pPr marL="457200" lvl="1" indent="0">
              <a:spcBef>
                <a:spcPct val="50000"/>
              </a:spcBef>
            </a:pPr>
            <a:r>
              <a:rPr lang="en-US" smtClean="0">
                <a:latin typeface="Arial" pitchFamily="34" charset="0"/>
                <a:cs typeface="Arial" pitchFamily="34" charset="0"/>
              </a:rPr>
              <a:t> 2 byte (16-bit) code words</a:t>
            </a:r>
          </a:p>
          <a:p>
            <a:pPr marL="457200" lvl="1" indent="0">
              <a:spcBef>
                <a:spcPct val="50000"/>
              </a:spcBef>
            </a:pPr>
            <a:r>
              <a:rPr lang="en-US" smtClean="0">
                <a:latin typeface="Arial" pitchFamily="34" charset="0"/>
                <a:cs typeface="Arial" pitchFamily="34" charset="0"/>
              </a:rPr>
              <a:t> For encoding characters in world languages</a:t>
            </a:r>
          </a:p>
          <a:p>
            <a:pPr marL="457200" lvl="1" indent="0">
              <a:spcBef>
                <a:spcPct val="50000"/>
              </a:spcBef>
            </a:pPr>
            <a:r>
              <a:rPr lang="en-US" smtClean="0">
                <a:latin typeface="Arial" pitchFamily="34" charset="0"/>
                <a:cs typeface="Arial" pitchFamily="34" charset="0"/>
              </a:rPr>
              <a:t> Used in many modern applications</a:t>
            </a:r>
          </a:p>
          <a:p>
            <a:pPr marL="457200" lvl="1" indent="0">
              <a:spcBef>
                <a:spcPct val="50000"/>
              </a:spcBef>
            </a:pPr>
            <a:r>
              <a:rPr lang="en-US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mtClean="0">
                <a:solidFill>
                  <a:srgbClr val="9933FF"/>
                </a:solidFill>
                <a:latin typeface="Arial" pitchFamily="34" charset="0"/>
                <a:cs typeface="Arial" pitchFamily="34" charset="0"/>
              </a:rPr>
              <a:t>Arabic codes</a:t>
            </a:r>
            <a:r>
              <a:rPr lang="en-US" smtClean="0">
                <a:latin typeface="Arial" pitchFamily="34" charset="0"/>
                <a:cs typeface="Arial" pitchFamily="34" charset="0"/>
              </a:rPr>
              <a:t>: from 0600 to 06FF (hex)</a:t>
            </a:r>
          </a:p>
          <a:p>
            <a:pPr marL="457200" lvl="1" indent="0">
              <a:spcBef>
                <a:spcPct val="50000"/>
              </a:spcBef>
              <a:buFontTx/>
              <a:buNone/>
            </a:pPr>
            <a:r>
              <a:rPr lang="en-US" smtClean="0">
                <a:latin typeface="Arial" pitchFamily="34" charset="0"/>
                <a:cs typeface="Arial" pitchFamily="34" charset="0"/>
              </a:rPr>
              <a:t>			   How many codes are used for 				   Arabic? </a:t>
            </a:r>
            <a:r>
              <a:rPr lang="en-US" smtClean="0">
                <a:solidFill>
                  <a:srgbClr val="6600FF"/>
                </a:solidFill>
                <a:latin typeface="Arial" pitchFamily="34" charset="0"/>
                <a:cs typeface="Arial" pitchFamily="34" charset="0"/>
              </a:rPr>
              <a:t>Answer after 			            	   we cover hexadecimal arithmetic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Slide Number Placeholder 4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Chapter 1            </a:t>
            </a:r>
            <a:fld id="{3D5DCBE0-F917-4EAF-A43F-88522CF0E16C}" type="slidenum">
              <a:rPr lang="en-US" smtClean="0"/>
              <a:pPr/>
              <a:t>4</a:t>
            </a:fld>
            <a:endParaRPr lang="en-US" smtClean="0"/>
          </a:p>
        </p:txBody>
      </p:sp>
      <p:sp>
        <p:nvSpPr>
          <p:cNvPr id="23555" name="Rectangle 2"/>
          <p:cNvSpPr>
            <a:spLocks noGrp="1" noChangeArrowheads="1"/>
          </p:cNvSpPr>
          <p:nvPr>
            <p:ph type="title"/>
          </p:nvPr>
        </p:nvSpPr>
        <p:spPr>
          <a:xfrm>
            <a:off x="488950" y="350838"/>
            <a:ext cx="7772400" cy="696912"/>
          </a:xfrm>
        </p:spPr>
        <p:txBody>
          <a:bodyPr/>
          <a:lstStyle/>
          <a:p>
            <a:r>
              <a:rPr lang="en-US" smtClean="0">
                <a:latin typeface="Arial" pitchFamily="34" charset="0"/>
                <a:cs typeface="Arial" pitchFamily="34" charset="0"/>
              </a:rPr>
              <a:t>Digital Information</a:t>
            </a:r>
          </a:p>
        </p:txBody>
      </p:sp>
      <p:sp>
        <p:nvSpPr>
          <p:cNvPr id="23556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1282700"/>
            <a:ext cx="8763000" cy="2209800"/>
          </a:xfrm>
        </p:spPr>
        <p:txBody>
          <a:bodyPr/>
          <a:lstStyle/>
          <a:p>
            <a:r>
              <a:rPr lang="en-US" sz="280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Digital </a:t>
            </a:r>
            <a:r>
              <a:rPr lang="en-US" sz="280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</a:t>
            </a:r>
            <a:r>
              <a:rPr lang="en-US" sz="280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 Discrete, Not continuous</a:t>
            </a:r>
          </a:p>
          <a:p>
            <a:r>
              <a:rPr lang="en-US" sz="280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Digital information assume a limited (finite) set of “</a:t>
            </a:r>
            <a:r>
              <a:rPr lang="en-US" sz="2800" i="1" smtClean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Discrete</a:t>
            </a:r>
            <a:r>
              <a:rPr lang="en-US" sz="280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” values, </a:t>
            </a:r>
            <a:r>
              <a:rPr lang="en-US" sz="2800" smtClean="0">
                <a:solidFill>
                  <a:srgbClr val="6600FF"/>
                </a:solidFill>
                <a:latin typeface="Arial" pitchFamily="34" charset="0"/>
                <a:cs typeface="Arial" pitchFamily="34" charset="0"/>
              </a:rPr>
              <a:t>not</a:t>
            </a:r>
            <a:r>
              <a:rPr lang="en-US" sz="280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 a continuous range of values</a:t>
            </a:r>
          </a:p>
          <a:p>
            <a:r>
              <a:rPr lang="en-US" sz="280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Values change abruptly (</a:t>
            </a:r>
            <a:r>
              <a:rPr lang="en-US" sz="2800" smtClean="0">
                <a:solidFill>
                  <a:srgbClr val="6600FF"/>
                </a:solidFill>
                <a:latin typeface="Arial" pitchFamily="34" charset="0"/>
                <a:cs typeface="Arial" pitchFamily="34" charset="0"/>
              </a:rPr>
              <a:t>not</a:t>
            </a:r>
            <a:r>
              <a:rPr lang="en-US" sz="280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 smoothly) by “</a:t>
            </a:r>
            <a:r>
              <a:rPr lang="en-US" sz="2800" i="1" smtClean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Jumping</a:t>
            </a:r>
            <a:r>
              <a:rPr lang="en-US" sz="280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” between values</a:t>
            </a:r>
          </a:p>
          <a:p>
            <a:r>
              <a:rPr lang="en-US" sz="2800" b="1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Examples:</a:t>
            </a:r>
          </a:p>
          <a:p>
            <a:pPr lvl="1"/>
            <a:r>
              <a:rPr lang="en-US" sz="240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The Alphabet</a:t>
            </a:r>
          </a:p>
          <a:p>
            <a:pPr lvl="1"/>
            <a:r>
              <a:rPr lang="en-US" sz="240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Position of a switch</a:t>
            </a:r>
          </a:p>
          <a:p>
            <a:pPr lvl="1"/>
            <a:r>
              <a:rPr lang="en-US" sz="210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DNA sequences</a:t>
            </a:r>
            <a:r>
              <a:rPr lang="en-US" sz="240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b="1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(TAGC)</a:t>
            </a:r>
          </a:p>
          <a:p>
            <a:pPr lvl="1"/>
            <a:r>
              <a:rPr lang="en-US" sz="240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Energy levels of</a:t>
            </a:r>
          </a:p>
          <a:p>
            <a:pPr lvl="1">
              <a:buFontTx/>
              <a:buNone/>
            </a:pPr>
            <a:r>
              <a:rPr lang="en-US" sz="240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   electrons in atoms</a:t>
            </a:r>
          </a:p>
          <a:p>
            <a:pPr lvl="1">
              <a:buFontTx/>
              <a:buNone/>
            </a:pPr>
            <a:endParaRPr lang="en-US" sz="2400" smtClean="0">
              <a:solidFill>
                <a:schemeClr val="accent2"/>
              </a:solidFill>
              <a:latin typeface="Arial" pitchFamily="34" charset="0"/>
              <a:cs typeface="Arial" pitchFamily="34" charset="0"/>
            </a:endParaRPr>
          </a:p>
          <a:p>
            <a:pPr lvl="1"/>
            <a:endParaRPr lang="en-US" sz="2400" smtClean="0">
              <a:solidFill>
                <a:schemeClr val="accent2"/>
              </a:solidFill>
              <a:latin typeface="Arial" pitchFamily="34" charset="0"/>
              <a:cs typeface="Arial" pitchFamily="34" charset="0"/>
            </a:endParaRPr>
          </a:p>
          <a:p>
            <a:pPr>
              <a:buFont typeface="Wingdings" pitchFamily="2" charset="2"/>
              <a:buNone/>
            </a:pPr>
            <a:endParaRPr lang="en-US" sz="2800" b="1" smtClean="0">
              <a:solidFill>
                <a:schemeClr val="accent2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3557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3463" y="3719513"/>
            <a:ext cx="5570537" cy="2566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8" name="Rectangle 5"/>
          <p:cNvSpPr>
            <a:spLocks noChangeArrowheads="1"/>
          </p:cNvSpPr>
          <p:nvPr/>
        </p:nvSpPr>
        <p:spPr bwMode="auto">
          <a:xfrm>
            <a:off x="7435850" y="3581400"/>
            <a:ext cx="892175" cy="701675"/>
          </a:xfrm>
          <a:prstGeom prst="rect">
            <a:avLst/>
          </a:prstGeom>
          <a:solidFill>
            <a:srgbClr val="FF99CC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sz="2000" b="0" baseline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Digital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sz="2000" b="0" baseline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Signal</a:t>
            </a:r>
          </a:p>
        </p:txBody>
      </p:sp>
      <p:sp>
        <p:nvSpPr>
          <p:cNvPr id="23559" name="Text Box 6"/>
          <p:cNvSpPr txBox="1">
            <a:spLocks noChangeArrowheads="1"/>
          </p:cNvSpPr>
          <p:nvPr/>
        </p:nvSpPr>
        <p:spPr bwMode="auto">
          <a:xfrm>
            <a:off x="4348163" y="3673475"/>
            <a:ext cx="185102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sz="2000" b="0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Only </a:t>
            </a:r>
            <a:r>
              <a:rPr lang="en-US" sz="2000" b="0" baseline="0">
                <a:solidFill>
                  <a:srgbClr val="660066"/>
                </a:solidFill>
                <a:latin typeface="Arial" pitchFamily="34" charset="0"/>
                <a:cs typeface="Arial" pitchFamily="34" charset="0"/>
              </a:rPr>
              <a:t>4</a:t>
            </a:r>
            <a:r>
              <a:rPr lang="en-US" sz="2000" b="0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b="0" baseline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allowed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sz="2000" b="0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Signal levels </a:t>
            </a:r>
          </a:p>
        </p:txBody>
      </p:sp>
      <p:sp>
        <p:nvSpPr>
          <p:cNvPr id="23560" name="Text Box 7"/>
          <p:cNvSpPr txBox="1">
            <a:spLocks noChangeArrowheads="1"/>
          </p:cNvSpPr>
          <p:nvPr/>
        </p:nvSpPr>
        <p:spPr bwMode="auto">
          <a:xfrm>
            <a:off x="3343275" y="6181725"/>
            <a:ext cx="5602288" cy="641350"/>
          </a:xfrm>
          <a:prstGeom prst="rect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sz="1800" baseline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If we have only </a:t>
            </a:r>
            <a:r>
              <a:rPr lang="en-US" sz="1800" baseline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two</a:t>
            </a:r>
            <a:r>
              <a:rPr lang="en-US" sz="1800" baseline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 signal levels </a:t>
            </a:r>
            <a:r>
              <a:rPr lang="en-US" sz="1800" baseline="0">
                <a:solidFill>
                  <a:srgbClr val="000066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 </a:t>
            </a:r>
            <a:r>
              <a:rPr lang="en-US" sz="1800" baseline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Binary signal 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sz="1800" baseline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… So binary is a special case of digital</a:t>
            </a:r>
          </a:p>
        </p:txBody>
      </p:sp>
      <p:sp>
        <p:nvSpPr>
          <p:cNvPr id="23561" name="Line 12"/>
          <p:cNvSpPr>
            <a:spLocks noChangeShapeType="1"/>
          </p:cNvSpPr>
          <p:nvPr/>
        </p:nvSpPr>
        <p:spPr bwMode="auto">
          <a:xfrm flipH="1">
            <a:off x="4040188" y="4270375"/>
            <a:ext cx="346075" cy="115888"/>
          </a:xfrm>
          <a:prstGeom prst="line">
            <a:avLst/>
          </a:prstGeom>
          <a:noFill/>
          <a:ln w="1588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3562" name="Line 13"/>
          <p:cNvSpPr>
            <a:spLocks noChangeShapeType="1"/>
          </p:cNvSpPr>
          <p:nvPr/>
        </p:nvSpPr>
        <p:spPr bwMode="auto">
          <a:xfrm flipH="1">
            <a:off x="4040188" y="4259263"/>
            <a:ext cx="358775" cy="566737"/>
          </a:xfrm>
          <a:prstGeom prst="line">
            <a:avLst/>
          </a:prstGeom>
          <a:noFill/>
          <a:ln w="1588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3563" name="Line 14"/>
          <p:cNvSpPr>
            <a:spLocks noChangeShapeType="1"/>
          </p:cNvSpPr>
          <p:nvPr/>
        </p:nvSpPr>
        <p:spPr bwMode="auto">
          <a:xfrm flipH="1">
            <a:off x="4062413" y="4270375"/>
            <a:ext cx="323850" cy="995363"/>
          </a:xfrm>
          <a:prstGeom prst="line">
            <a:avLst/>
          </a:prstGeom>
          <a:noFill/>
          <a:ln w="1588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3564" name="Line 15"/>
          <p:cNvSpPr>
            <a:spLocks noChangeShapeType="1"/>
          </p:cNvSpPr>
          <p:nvPr/>
        </p:nvSpPr>
        <p:spPr bwMode="auto">
          <a:xfrm flipH="1">
            <a:off x="4086225" y="4283075"/>
            <a:ext cx="288925" cy="1457325"/>
          </a:xfrm>
          <a:prstGeom prst="line">
            <a:avLst/>
          </a:prstGeom>
          <a:noFill/>
          <a:ln w="1588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Slide Number Placeholder 4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Chapter 1            </a:t>
            </a:r>
            <a:fld id="{EE07F9C7-D359-4AC0-B2A9-B61B681631B0}" type="slidenum">
              <a:rPr lang="en-US" smtClean="0"/>
              <a:pPr/>
              <a:t>40</a:t>
            </a:fld>
            <a:endParaRPr lang="en-US" smtClean="0"/>
          </a:p>
        </p:txBody>
      </p:sp>
      <p:sp>
        <p:nvSpPr>
          <p:cNvPr id="2052" name="Rectangle 2"/>
          <p:cNvSpPr>
            <a:spLocks noGrp="1" noChangeArrowheads="1"/>
          </p:cNvSpPr>
          <p:nvPr>
            <p:ph type="title"/>
          </p:nvPr>
        </p:nvSpPr>
        <p:spPr>
          <a:xfrm>
            <a:off x="438150" y="219075"/>
            <a:ext cx="7829550" cy="871538"/>
          </a:xfrm>
        </p:spPr>
        <p:txBody>
          <a:bodyPr/>
          <a:lstStyle/>
          <a:p>
            <a:r>
              <a:rPr lang="en-US" sz="2800" smtClean="0">
                <a:solidFill>
                  <a:srgbClr val="000066"/>
                </a:solidFill>
              </a:rPr>
              <a:t>Using Binary to represent </a:t>
            </a:r>
            <a:r>
              <a:rPr lang="en-US" sz="2800" smtClean="0">
                <a:solidFill>
                  <a:srgbClr val="FF0066"/>
                </a:solidFill>
              </a:rPr>
              <a:t>Numbers</a:t>
            </a:r>
            <a:r>
              <a:rPr lang="en-US" sz="2800" smtClean="0">
                <a:solidFill>
                  <a:srgbClr val="000066"/>
                </a:solidFill>
              </a:rPr>
              <a:t>:</a:t>
            </a:r>
            <a:r>
              <a:rPr lang="en-US" sz="2800" smtClean="0"/>
              <a:t>  </a:t>
            </a:r>
            <a:br>
              <a:rPr lang="en-US" sz="2800" smtClean="0"/>
            </a:br>
            <a:r>
              <a:rPr lang="en-US" sz="2800" smtClean="0"/>
              <a:t>e.g. 0-9 using 4 bits (16 codes)</a:t>
            </a:r>
          </a:p>
        </p:txBody>
      </p:sp>
      <p:sp>
        <p:nvSpPr>
          <p:cNvPr id="2053" name="Rectangle 574"/>
          <p:cNvSpPr>
            <a:spLocks noChangeArrowheads="1"/>
          </p:cNvSpPr>
          <p:nvPr/>
        </p:nvSpPr>
        <p:spPr bwMode="auto">
          <a:xfrm>
            <a:off x="236538" y="1295400"/>
            <a:ext cx="8664575" cy="1095375"/>
          </a:xfrm>
          <a:prstGeom prst="rect">
            <a:avLst/>
          </a:prstGeom>
          <a:noFill/>
          <a:ln w="1651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0"/>
              </a:spcBef>
              <a:buClr>
                <a:schemeClr val="hlink"/>
              </a:buClr>
              <a:buFont typeface="Wingdings" pitchFamily="2" charset="2"/>
              <a:buNone/>
            </a:pPr>
            <a:r>
              <a:rPr lang="en-US" sz="2400" b="0" baseline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There are                different ways to map the 10 decimal elements to the 16 binary codes of 4 bits. 4 of those are shown below: </a:t>
            </a:r>
          </a:p>
        </p:txBody>
      </p:sp>
      <p:graphicFrame>
        <p:nvGraphicFramePr>
          <p:cNvPr id="2050" name="Object 734"/>
          <p:cNvGraphicFramePr>
            <a:graphicFrameLocks noChangeAspect="1"/>
          </p:cNvGraphicFramePr>
          <p:nvPr>
            <p:ph sz="half" idx="2"/>
          </p:nvPr>
        </p:nvGraphicFramePr>
        <p:xfrm>
          <a:off x="1677988" y="1239838"/>
          <a:ext cx="1049337" cy="506412"/>
        </p:xfrm>
        <a:graphic>
          <a:graphicData uri="http://schemas.openxmlformats.org/presentationml/2006/ole">
            <p:oleObj spid="_x0000_s2050" name="Equation" r:id="rId3" imgW="736560" imgH="355320" progId="Equation.3">
              <p:embed/>
            </p:oleObj>
          </a:graphicData>
        </a:graphic>
      </p:graphicFrame>
      <p:sp>
        <p:nvSpPr>
          <p:cNvPr id="2054" name="Rectangle 750"/>
          <p:cNvSpPr>
            <a:spLocks noChangeArrowheads="1"/>
          </p:cNvSpPr>
          <p:nvPr/>
        </p:nvSpPr>
        <p:spPr bwMode="auto">
          <a:xfrm>
            <a:off x="2106613" y="5475288"/>
            <a:ext cx="903287" cy="612775"/>
          </a:xfrm>
          <a:prstGeom prst="rect">
            <a:avLst/>
          </a:prstGeom>
          <a:solidFill>
            <a:srgbClr val="FF0000">
              <a:alpha val="23137"/>
            </a:srgbClr>
          </a:solidFill>
          <a:ln w="1651">
            <a:solidFill>
              <a:srgbClr val="FFFF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grpSp>
        <p:nvGrpSpPr>
          <p:cNvPr id="2055" name="Group 759"/>
          <p:cNvGrpSpPr>
            <a:grpSpLocks/>
          </p:cNvGrpSpPr>
          <p:nvPr/>
        </p:nvGrpSpPr>
        <p:grpSpPr bwMode="auto">
          <a:xfrm>
            <a:off x="147638" y="2338388"/>
            <a:ext cx="7953375" cy="4248150"/>
            <a:chOff x="93" y="1473"/>
            <a:chExt cx="5010" cy="2676"/>
          </a:xfrm>
        </p:grpSpPr>
        <p:pic>
          <p:nvPicPr>
            <p:cNvPr id="2086" name="Picture 737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93" y="1473"/>
              <a:ext cx="5010" cy="26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087" name="Rectangle 738"/>
            <p:cNvSpPr>
              <a:spLocks noChangeArrowheads="1"/>
            </p:cNvSpPr>
            <p:nvPr/>
          </p:nvSpPr>
          <p:spPr bwMode="auto">
            <a:xfrm>
              <a:off x="2406" y="1874"/>
              <a:ext cx="613" cy="1079"/>
            </a:xfrm>
            <a:prstGeom prst="rect">
              <a:avLst/>
            </a:prstGeom>
            <a:solidFill>
              <a:srgbClr val="FFCC00">
                <a:alpha val="32156"/>
              </a:srgbClr>
            </a:solidFill>
            <a:ln w="1651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88" name="Rectangle 739"/>
            <p:cNvSpPr>
              <a:spLocks noChangeArrowheads="1"/>
            </p:cNvSpPr>
            <p:nvPr/>
          </p:nvSpPr>
          <p:spPr bwMode="auto">
            <a:xfrm>
              <a:off x="2379" y="2983"/>
              <a:ext cx="613" cy="1079"/>
            </a:xfrm>
            <a:prstGeom prst="rect">
              <a:avLst/>
            </a:prstGeom>
            <a:solidFill>
              <a:srgbClr val="000066">
                <a:alpha val="21960"/>
              </a:srgbClr>
            </a:solidFill>
            <a:ln w="1651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89" name="Rectangle 740"/>
            <p:cNvSpPr>
              <a:spLocks noChangeArrowheads="1"/>
            </p:cNvSpPr>
            <p:nvPr/>
          </p:nvSpPr>
          <p:spPr bwMode="auto">
            <a:xfrm>
              <a:off x="3392" y="1861"/>
              <a:ext cx="613" cy="1079"/>
            </a:xfrm>
            <a:prstGeom prst="rect">
              <a:avLst/>
            </a:prstGeom>
            <a:solidFill>
              <a:srgbClr val="FFCC00">
                <a:alpha val="32156"/>
              </a:srgbClr>
            </a:solidFill>
            <a:ln w="1651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90" name="Rectangle 741"/>
            <p:cNvSpPr>
              <a:spLocks noChangeArrowheads="1"/>
            </p:cNvSpPr>
            <p:nvPr/>
          </p:nvSpPr>
          <p:spPr bwMode="auto">
            <a:xfrm>
              <a:off x="3364" y="2999"/>
              <a:ext cx="613" cy="1079"/>
            </a:xfrm>
            <a:prstGeom prst="rect">
              <a:avLst/>
            </a:prstGeom>
            <a:solidFill>
              <a:srgbClr val="000066">
                <a:alpha val="21960"/>
              </a:srgbClr>
            </a:solidFill>
            <a:ln w="1651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91" name="Line 742"/>
            <p:cNvSpPr>
              <a:spLocks noChangeShapeType="1"/>
            </p:cNvSpPr>
            <p:nvPr/>
          </p:nvSpPr>
          <p:spPr bwMode="auto">
            <a:xfrm>
              <a:off x="2187" y="2960"/>
              <a:ext cx="2005" cy="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92" name="AutoShape 744"/>
            <p:cNvSpPr>
              <a:spLocks noChangeArrowheads="1"/>
            </p:cNvSpPr>
            <p:nvPr/>
          </p:nvSpPr>
          <p:spPr bwMode="auto">
            <a:xfrm>
              <a:off x="2158" y="2799"/>
              <a:ext cx="153" cy="307"/>
            </a:xfrm>
            <a:prstGeom prst="upDownArrow">
              <a:avLst>
                <a:gd name="adj1" fmla="val 50000"/>
                <a:gd name="adj2" fmla="val 40131"/>
              </a:avLst>
            </a:prstGeom>
            <a:solidFill>
              <a:srgbClr val="FF0000"/>
            </a:solidFill>
            <a:ln w="1588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93" name="Text Box 745"/>
            <p:cNvSpPr txBox="1">
              <a:spLocks noChangeArrowheads="1"/>
            </p:cNvSpPr>
            <p:nvPr/>
          </p:nvSpPr>
          <p:spPr bwMode="auto">
            <a:xfrm rot="-5400000">
              <a:off x="1293" y="2806"/>
              <a:ext cx="1486" cy="250"/>
            </a:xfrm>
            <a:prstGeom prst="rect">
              <a:avLst/>
            </a:prstGeom>
            <a:solidFill>
              <a:srgbClr val="FFFFFF"/>
            </a:solidFill>
            <a:ln w="1651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Wingdings" pitchFamily="2" charset="2"/>
                <a:buNone/>
              </a:pPr>
              <a:r>
                <a:rPr lang="en-US" sz="2000" b="0" baseline="0">
                  <a:solidFill>
                    <a:srgbClr val="000066"/>
                  </a:solidFill>
                  <a:latin typeface="Arial" pitchFamily="34" charset="0"/>
                  <a:cs typeface="Arial" pitchFamily="34" charset="0"/>
                </a:rPr>
                <a:t>1’s Complementing</a:t>
              </a:r>
            </a:p>
          </p:txBody>
        </p:sp>
      </p:grpSp>
      <p:sp>
        <p:nvSpPr>
          <p:cNvPr id="2056" name="AutoShape 747"/>
          <p:cNvSpPr>
            <a:spLocks noChangeArrowheads="1"/>
          </p:cNvSpPr>
          <p:nvPr/>
        </p:nvSpPr>
        <p:spPr bwMode="auto">
          <a:xfrm>
            <a:off x="7702550" y="4165600"/>
            <a:ext cx="254000" cy="382588"/>
          </a:xfrm>
          <a:prstGeom prst="downArrow">
            <a:avLst>
              <a:gd name="adj1" fmla="val 50000"/>
              <a:gd name="adj2" fmla="val 37656"/>
            </a:avLst>
          </a:prstGeom>
          <a:solidFill>
            <a:srgbClr val="6600FF"/>
          </a:solidFill>
          <a:ln w="1588">
            <a:solidFill>
              <a:srgbClr val="FFFF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057" name="Text Box 748"/>
          <p:cNvSpPr txBox="1">
            <a:spLocks noChangeArrowheads="1"/>
          </p:cNvSpPr>
          <p:nvPr/>
        </p:nvSpPr>
        <p:spPr bwMode="auto">
          <a:xfrm>
            <a:off x="8032750" y="3863975"/>
            <a:ext cx="1200150" cy="2289175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800" baseline="0">
                <a:solidFill>
                  <a:srgbClr val="9933FF"/>
                </a:solidFill>
                <a:latin typeface="Arial" pitchFamily="34" charset="0"/>
                <a:cs typeface="Arial" pitchFamily="34" charset="0"/>
              </a:rPr>
              <a:t>Gray: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800" baseline="0">
                <a:solidFill>
                  <a:srgbClr val="9933FF"/>
                </a:solidFill>
                <a:latin typeface="Arial" pitchFamily="34" charset="0"/>
                <a:cs typeface="Arial" pitchFamily="34" charset="0"/>
              </a:rPr>
              <a:t>Always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800" baseline="0">
                <a:solidFill>
                  <a:srgbClr val="FF3399"/>
                </a:solidFill>
                <a:latin typeface="Arial" pitchFamily="34" charset="0"/>
                <a:cs typeface="Arial" pitchFamily="34" charset="0"/>
              </a:rPr>
              <a:t>only 1-bit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800" baseline="0">
                <a:solidFill>
                  <a:srgbClr val="9933FF"/>
                </a:solidFill>
                <a:latin typeface="Arial" pitchFamily="34" charset="0"/>
                <a:cs typeface="Arial" pitchFamily="34" charset="0"/>
              </a:rPr>
              <a:t>changes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800" baseline="0">
                <a:solidFill>
                  <a:srgbClr val="9933FF"/>
                </a:solidFill>
                <a:latin typeface="Arial" pitchFamily="34" charset="0"/>
                <a:cs typeface="Arial" pitchFamily="34" charset="0"/>
              </a:rPr>
              <a:t>between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800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adjacent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800" baseline="0">
                <a:solidFill>
                  <a:srgbClr val="9933FF"/>
                </a:solidFill>
                <a:latin typeface="Arial" pitchFamily="34" charset="0"/>
                <a:cs typeface="Arial" pitchFamily="34" charset="0"/>
              </a:rPr>
              <a:t>codes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endParaRPr lang="en-US" sz="1800" baseline="0">
              <a:solidFill>
                <a:srgbClr val="9933F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058" name="AutoShape 751"/>
          <p:cNvSpPr>
            <a:spLocks noChangeArrowheads="1"/>
          </p:cNvSpPr>
          <p:nvPr/>
        </p:nvSpPr>
        <p:spPr bwMode="auto">
          <a:xfrm>
            <a:off x="1890713" y="5557838"/>
            <a:ext cx="254000" cy="382587"/>
          </a:xfrm>
          <a:prstGeom prst="downArrow">
            <a:avLst>
              <a:gd name="adj1" fmla="val 50000"/>
              <a:gd name="adj2" fmla="val 37656"/>
            </a:avLst>
          </a:prstGeom>
          <a:solidFill>
            <a:srgbClr val="CC3300"/>
          </a:solidFill>
          <a:ln w="1588">
            <a:solidFill>
              <a:srgbClr val="FFFF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059" name="Text Box 752"/>
          <p:cNvSpPr txBox="1">
            <a:spLocks noChangeArrowheads="1"/>
          </p:cNvSpPr>
          <p:nvPr/>
        </p:nvSpPr>
        <p:spPr bwMode="auto">
          <a:xfrm>
            <a:off x="1092200" y="6216650"/>
            <a:ext cx="1136650" cy="641350"/>
          </a:xfrm>
          <a:prstGeom prst="rect">
            <a:avLst/>
          </a:prstGeom>
          <a:solidFill>
            <a:srgbClr val="FFFFFF"/>
          </a:solidFill>
          <a:ln w="1651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800" baseline="0">
                <a:solidFill>
                  <a:srgbClr val="CC3300"/>
                </a:solidFill>
                <a:latin typeface="Arial" pitchFamily="34" charset="0"/>
                <a:cs typeface="Arial" pitchFamily="34" charset="0"/>
              </a:rPr>
              <a:t>All 4 bits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800" baseline="0">
                <a:solidFill>
                  <a:srgbClr val="CC3300"/>
                </a:solidFill>
                <a:latin typeface="Arial" pitchFamily="34" charset="0"/>
                <a:cs typeface="Arial" pitchFamily="34" charset="0"/>
              </a:rPr>
              <a:t>Change </a:t>
            </a:r>
          </a:p>
        </p:txBody>
      </p:sp>
      <p:sp>
        <p:nvSpPr>
          <p:cNvPr id="2060" name="Rectangle 754"/>
          <p:cNvSpPr>
            <a:spLocks noChangeArrowheads="1"/>
          </p:cNvSpPr>
          <p:nvPr/>
        </p:nvSpPr>
        <p:spPr bwMode="auto">
          <a:xfrm>
            <a:off x="2222500" y="5462588"/>
            <a:ext cx="787400" cy="625475"/>
          </a:xfrm>
          <a:prstGeom prst="rect">
            <a:avLst/>
          </a:prstGeom>
          <a:solidFill>
            <a:srgbClr val="FF0000">
              <a:alpha val="12157"/>
            </a:srgbClr>
          </a:solidFill>
          <a:ln w="1651">
            <a:solidFill>
              <a:srgbClr val="FFFF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061" name="Text Box 758"/>
          <p:cNvSpPr txBox="1">
            <a:spLocks noChangeArrowheads="1"/>
          </p:cNvSpPr>
          <p:nvPr/>
        </p:nvSpPr>
        <p:spPr bwMode="auto">
          <a:xfrm>
            <a:off x="1749425" y="2027238"/>
            <a:ext cx="1822450" cy="366712"/>
          </a:xfrm>
          <a:prstGeom prst="rect">
            <a:avLst/>
          </a:prstGeom>
          <a:noFill/>
          <a:ln w="1651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800" baseline="0">
                <a:solidFill>
                  <a:srgbClr val="6600FF"/>
                </a:solidFill>
                <a:latin typeface="Arial" pitchFamily="34" charset="0"/>
                <a:cs typeface="Arial" pitchFamily="34" charset="0"/>
              </a:rPr>
              <a:t>Straight Binary</a:t>
            </a:r>
          </a:p>
        </p:txBody>
      </p:sp>
      <p:sp>
        <p:nvSpPr>
          <p:cNvPr id="2062" name="Line 760"/>
          <p:cNvSpPr>
            <a:spLocks noChangeShapeType="1"/>
          </p:cNvSpPr>
          <p:nvPr/>
        </p:nvSpPr>
        <p:spPr bwMode="auto">
          <a:xfrm flipV="1">
            <a:off x="1504950" y="5707063"/>
            <a:ext cx="369888" cy="485775"/>
          </a:xfrm>
          <a:prstGeom prst="line">
            <a:avLst/>
          </a:prstGeom>
          <a:noFill/>
          <a:ln w="1588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063" name="Oval 761"/>
          <p:cNvSpPr>
            <a:spLocks noChangeArrowheads="1"/>
          </p:cNvSpPr>
          <p:nvPr/>
        </p:nvSpPr>
        <p:spPr bwMode="auto">
          <a:xfrm>
            <a:off x="7681913" y="369888"/>
            <a:ext cx="138112" cy="146050"/>
          </a:xfrm>
          <a:prstGeom prst="ellipse">
            <a:avLst/>
          </a:prstGeom>
          <a:solidFill>
            <a:srgbClr val="336600"/>
          </a:solidFill>
          <a:ln w="1588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064" name="Oval 762"/>
          <p:cNvSpPr>
            <a:spLocks noChangeArrowheads="1"/>
          </p:cNvSpPr>
          <p:nvPr/>
        </p:nvSpPr>
        <p:spPr bwMode="auto">
          <a:xfrm>
            <a:off x="7681913" y="555625"/>
            <a:ext cx="138112" cy="146050"/>
          </a:xfrm>
          <a:prstGeom prst="ellipse">
            <a:avLst/>
          </a:prstGeom>
          <a:solidFill>
            <a:srgbClr val="336600"/>
          </a:solidFill>
          <a:ln w="1588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065" name="Oval 763"/>
          <p:cNvSpPr>
            <a:spLocks noChangeArrowheads="1"/>
          </p:cNvSpPr>
          <p:nvPr/>
        </p:nvSpPr>
        <p:spPr bwMode="auto">
          <a:xfrm>
            <a:off x="7681913" y="879475"/>
            <a:ext cx="138112" cy="146050"/>
          </a:xfrm>
          <a:prstGeom prst="ellipse">
            <a:avLst/>
          </a:prstGeom>
          <a:solidFill>
            <a:srgbClr val="336600"/>
          </a:solidFill>
          <a:ln w="1588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066" name="Oval 764"/>
          <p:cNvSpPr>
            <a:spLocks noChangeArrowheads="1"/>
          </p:cNvSpPr>
          <p:nvPr/>
        </p:nvSpPr>
        <p:spPr bwMode="auto">
          <a:xfrm>
            <a:off x="8285163" y="476250"/>
            <a:ext cx="138112" cy="146050"/>
          </a:xfrm>
          <a:prstGeom prst="ellipse">
            <a:avLst/>
          </a:prstGeom>
          <a:solidFill>
            <a:srgbClr val="CC3300"/>
          </a:solidFill>
          <a:ln w="1588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067" name="Oval 765"/>
          <p:cNvSpPr>
            <a:spLocks noChangeArrowheads="1"/>
          </p:cNvSpPr>
          <p:nvPr/>
        </p:nvSpPr>
        <p:spPr bwMode="auto">
          <a:xfrm>
            <a:off x="8285163" y="661988"/>
            <a:ext cx="138112" cy="146050"/>
          </a:xfrm>
          <a:prstGeom prst="ellipse">
            <a:avLst/>
          </a:prstGeom>
          <a:solidFill>
            <a:srgbClr val="CC3300"/>
          </a:solidFill>
          <a:ln w="1588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068" name="Oval 766"/>
          <p:cNvSpPr>
            <a:spLocks noChangeArrowheads="1"/>
          </p:cNvSpPr>
          <p:nvPr/>
        </p:nvSpPr>
        <p:spPr bwMode="auto">
          <a:xfrm>
            <a:off x="8285163" y="985838"/>
            <a:ext cx="138112" cy="146050"/>
          </a:xfrm>
          <a:prstGeom prst="ellipse">
            <a:avLst/>
          </a:prstGeom>
          <a:solidFill>
            <a:srgbClr val="CC3300"/>
          </a:solidFill>
          <a:ln w="1588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069" name="Oval 767"/>
          <p:cNvSpPr>
            <a:spLocks noChangeArrowheads="1"/>
          </p:cNvSpPr>
          <p:nvPr/>
        </p:nvSpPr>
        <p:spPr bwMode="auto">
          <a:xfrm>
            <a:off x="8275638" y="280988"/>
            <a:ext cx="138112" cy="146050"/>
          </a:xfrm>
          <a:prstGeom prst="ellipse">
            <a:avLst/>
          </a:prstGeom>
          <a:solidFill>
            <a:srgbClr val="CC3300"/>
          </a:solidFill>
          <a:ln w="1588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070" name="Text Box 768"/>
          <p:cNvSpPr txBox="1">
            <a:spLocks noChangeArrowheads="1"/>
          </p:cNvSpPr>
          <p:nvPr/>
        </p:nvSpPr>
        <p:spPr bwMode="auto">
          <a:xfrm>
            <a:off x="8426450" y="176213"/>
            <a:ext cx="520700" cy="274637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1200" baseline="0">
                <a:solidFill>
                  <a:srgbClr val="CC3300"/>
                </a:solidFill>
                <a:latin typeface="Arial" pitchFamily="34" charset="0"/>
                <a:cs typeface="Arial" pitchFamily="34" charset="0"/>
              </a:rPr>
              <a:t>0000</a:t>
            </a:r>
          </a:p>
        </p:txBody>
      </p:sp>
      <p:sp>
        <p:nvSpPr>
          <p:cNvPr id="2071" name="Text Box 769"/>
          <p:cNvSpPr txBox="1">
            <a:spLocks noChangeArrowheads="1"/>
          </p:cNvSpPr>
          <p:nvPr/>
        </p:nvSpPr>
        <p:spPr bwMode="auto">
          <a:xfrm>
            <a:off x="8450263" y="908050"/>
            <a:ext cx="520700" cy="274638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1200" baseline="0">
                <a:solidFill>
                  <a:srgbClr val="CC3300"/>
                </a:solidFill>
                <a:latin typeface="Arial" pitchFamily="34" charset="0"/>
                <a:cs typeface="Arial" pitchFamily="34" charset="0"/>
              </a:rPr>
              <a:t>1111</a:t>
            </a:r>
          </a:p>
        </p:txBody>
      </p:sp>
      <p:sp>
        <p:nvSpPr>
          <p:cNvPr id="2072" name="Text Box 770"/>
          <p:cNvSpPr txBox="1">
            <a:spLocks noChangeArrowheads="1"/>
          </p:cNvSpPr>
          <p:nvPr/>
        </p:nvSpPr>
        <p:spPr bwMode="auto">
          <a:xfrm>
            <a:off x="8439150" y="361950"/>
            <a:ext cx="520700" cy="274638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1200" baseline="0">
                <a:solidFill>
                  <a:srgbClr val="CC3300"/>
                </a:solidFill>
                <a:latin typeface="Arial" pitchFamily="34" charset="0"/>
                <a:cs typeface="Arial" pitchFamily="34" charset="0"/>
              </a:rPr>
              <a:t>0001</a:t>
            </a:r>
          </a:p>
        </p:txBody>
      </p:sp>
      <p:sp>
        <p:nvSpPr>
          <p:cNvPr id="2073" name="Text Box 771"/>
          <p:cNvSpPr txBox="1">
            <a:spLocks noChangeArrowheads="1"/>
          </p:cNvSpPr>
          <p:nvPr/>
        </p:nvSpPr>
        <p:spPr bwMode="auto">
          <a:xfrm>
            <a:off x="7458075" y="273050"/>
            <a:ext cx="260350" cy="274638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1200" baseline="0"/>
              <a:t>0</a:t>
            </a:r>
          </a:p>
        </p:txBody>
      </p:sp>
      <p:sp>
        <p:nvSpPr>
          <p:cNvPr id="2074" name="Text Box 772"/>
          <p:cNvSpPr txBox="1">
            <a:spLocks noChangeArrowheads="1"/>
          </p:cNvSpPr>
          <p:nvPr/>
        </p:nvSpPr>
        <p:spPr bwMode="auto">
          <a:xfrm>
            <a:off x="7448550" y="446088"/>
            <a:ext cx="268288" cy="274637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1200" baseline="0">
                <a:latin typeface="Arial" pitchFamily="34" charset="0"/>
                <a:cs typeface="Arial" pitchFamily="34" charset="0"/>
              </a:rPr>
              <a:t>1</a:t>
            </a:r>
          </a:p>
        </p:txBody>
      </p:sp>
      <p:sp>
        <p:nvSpPr>
          <p:cNvPr id="2075" name="Text Box 773"/>
          <p:cNvSpPr txBox="1">
            <a:spLocks noChangeArrowheads="1"/>
          </p:cNvSpPr>
          <p:nvPr/>
        </p:nvSpPr>
        <p:spPr bwMode="auto">
          <a:xfrm>
            <a:off x="7461250" y="841375"/>
            <a:ext cx="268288" cy="274638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1200" baseline="0">
                <a:latin typeface="Arial" pitchFamily="34" charset="0"/>
                <a:cs typeface="Arial" pitchFamily="34" charset="0"/>
              </a:rPr>
              <a:t>9</a:t>
            </a:r>
          </a:p>
        </p:txBody>
      </p:sp>
      <p:sp>
        <p:nvSpPr>
          <p:cNvPr id="2076" name="Line 774"/>
          <p:cNvSpPr>
            <a:spLocks noChangeShapeType="1"/>
          </p:cNvSpPr>
          <p:nvPr/>
        </p:nvSpPr>
        <p:spPr bwMode="auto">
          <a:xfrm flipV="1">
            <a:off x="7778750" y="336550"/>
            <a:ext cx="520700" cy="80963"/>
          </a:xfrm>
          <a:prstGeom prst="line">
            <a:avLst/>
          </a:prstGeom>
          <a:noFill/>
          <a:ln w="1588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077" name="Line 776"/>
          <p:cNvSpPr>
            <a:spLocks noChangeShapeType="1"/>
          </p:cNvSpPr>
          <p:nvPr/>
        </p:nvSpPr>
        <p:spPr bwMode="auto">
          <a:xfrm flipV="1">
            <a:off x="7769225" y="534988"/>
            <a:ext cx="520700" cy="80962"/>
          </a:xfrm>
          <a:prstGeom prst="line">
            <a:avLst/>
          </a:prstGeom>
          <a:noFill/>
          <a:ln w="1588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078" name="Line 777"/>
          <p:cNvSpPr>
            <a:spLocks noChangeShapeType="1"/>
          </p:cNvSpPr>
          <p:nvPr/>
        </p:nvSpPr>
        <p:spPr bwMode="auto">
          <a:xfrm flipV="1">
            <a:off x="7769225" y="871538"/>
            <a:ext cx="520700" cy="80962"/>
          </a:xfrm>
          <a:prstGeom prst="line">
            <a:avLst/>
          </a:prstGeom>
          <a:noFill/>
          <a:ln w="1588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079" name="Text Box 779"/>
          <p:cNvSpPr txBox="1">
            <a:spLocks noChangeArrowheads="1"/>
          </p:cNvSpPr>
          <p:nvPr/>
        </p:nvSpPr>
        <p:spPr bwMode="auto">
          <a:xfrm>
            <a:off x="7483475" y="0"/>
            <a:ext cx="409575" cy="336550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1600" baseline="0">
                <a:latin typeface="Arial" pitchFamily="34" charset="0"/>
                <a:cs typeface="Arial" pitchFamily="34" charset="0"/>
              </a:rPr>
              <a:t>10</a:t>
            </a:r>
          </a:p>
        </p:txBody>
      </p:sp>
      <p:sp>
        <p:nvSpPr>
          <p:cNvPr id="2080" name="Text Box 780"/>
          <p:cNvSpPr txBox="1">
            <a:spLocks noChangeArrowheads="1"/>
          </p:cNvSpPr>
          <p:nvPr/>
        </p:nvSpPr>
        <p:spPr bwMode="auto">
          <a:xfrm>
            <a:off x="8132763" y="0"/>
            <a:ext cx="409575" cy="336550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1600" baseline="0">
                <a:latin typeface="Arial" pitchFamily="34" charset="0"/>
                <a:cs typeface="Arial" pitchFamily="34" charset="0"/>
              </a:rPr>
              <a:t>16</a:t>
            </a:r>
          </a:p>
        </p:txBody>
      </p:sp>
      <p:sp>
        <p:nvSpPr>
          <p:cNvPr id="2081" name="Line 781"/>
          <p:cNvSpPr>
            <a:spLocks noChangeShapeType="1"/>
          </p:cNvSpPr>
          <p:nvPr/>
        </p:nvSpPr>
        <p:spPr bwMode="auto">
          <a:xfrm flipV="1">
            <a:off x="3021013" y="3136900"/>
            <a:ext cx="752475" cy="1019175"/>
          </a:xfrm>
          <a:prstGeom prst="line">
            <a:avLst/>
          </a:prstGeom>
          <a:noFill/>
          <a:ln w="1588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082" name="Line 782"/>
          <p:cNvSpPr>
            <a:spLocks noChangeShapeType="1"/>
          </p:cNvSpPr>
          <p:nvPr/>
        </p:nvSpPr>
        <p:spPr bwMode="auto">
          <a:xfrm flipV="1">
            <a:off x="3035300" y="5257800"/>
            <a:ext cx="752475" cy="1019175"/>
          </a:xfrm>
          <a:prstGeom prst="line">
            <a:avLst/>
          </a:prstGeom>
          <a:noFill/>
          <a:ln w="1588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083" name="Text Box 783"/>
          <p:cNvSpPr txBox="1">
            <a:spLocks noChangeArrowheads="1"/>
          </p:cNvSpPr>
          <p:nvPr/>
        </p:nvSpPr>
        <p:spPr bwMode="auto">
          <a:xfrm>
            <a:off x="8078788" y="2235200"/>
            <a:ext cx="1065212" cy="762000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2000" b="0" baseline="0"/>
              <a:t>4 coding</a:t>
            </a:r>
          </a:p>
          <a:p>
            <a:pPr>
              <a:buFont typeface="Wingdings" pitchFamily="2" charset="2"/>
              <a:buNone/>
            </a:pPr>
            <a:r>
              <a:rPr lang="en-US" sz="2000" b="0" baseline="0"/>
              <a:t>schemes</a:t>
            </a:r>
          </a:p>
        </p:txBody>
      </p:sp>
      <p:sp>
        <p:nvSpPr>
          <p:cNvPr id="2084" name="AutoShape 784"/>
          <p:cNvSpPr>
            <a:spLocks noChangeArrowheads="1"/>
          </p:cNvSpPr>
          <p:nvPr/>
        </p:nvSpPr>
        <p:spPr bwMode="auto">
          <a:xfrm>
            <a:off x="1941513" y="4143375"/>
            <a:ext cx="254000" cy="382588"/>
          </a:xfrm>
          <a:prstGeom prst="downArrow">
            <a:avLst>
              <a:gd name="adj1" fmla="val 50000"/>
              <a:gd name="adj2" fmla="val 37656"/>
            </a:avLst>
          </a:prstGeom>
          <a:solidFill>
            <a:srgbClr val="CC3300"/>
          </a:solidFill>
          <a:ln w="1588">
            <a:solidFill>
              <a:srgbClr val="FFFF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085" name="Text Box 785"/>
          <p:cNvSpPr txBox="1">
            <a:spLocks noChangeArrowheads="1"/>
          </p:cNvSpPr>
          <p:nvPr/>
        </p:nvSpPr>
        <p:spPr bwMode="auto">
          <a:xfrm>
            <a:off x="7000875" y="2762250"/>
            <a:ext cx="758825" cy="244475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1000" baseline="0">
                <a:latin typeface="Arial" pitchFamily="34" charset="0"/>
                <a:cs typeface="Arial" pitchFamily="34" charset="0"/>
              </a:rPr>
              <a:t>G2 G1 G0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Chapter 1            </a:t>
            </a:r>
            <a:fld id="{0AC78883-BA59-40AA-8303-9BD45DF88233}" type="slidenum">
              <a:rPr lang="en-US" smtClean="0"/>
              <a:pPr/>
              <a:t>41</a:t>
            </a:fld>
            <a:endParaRPr lang="en-US" smtClean="0"/>
          </a:p>
        </p:txBody>
      </p:sp>
      <p:sp>
        <p:nvSpPr>
          <p:cNvPr id="59395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196850"/>
            <a:ext cx="8269288" cy="823913"/>
          </a:xfrm>
        </p:spPr>
        <p:txBody>
          <a:bodyPr/>
          <a:lstStyle/>
          <a:p>
            <a:r>
              <a:rPr lang="en-US" sz="2600" smtClean="0">
                <a:solidFill>
                  <a:srgbClr val="000066"/>
                </a:solidFill>
              </a:rPr>
              <a:t>Gray Code: Advantages for </a:t>
            </a:r>
            <a:br>
              <a:rPr lang="en-US" sz="2600" smtClean="0">
                <a:solidFill>
                  <a:srgbClr val="000066"/>
                </a:solidFill>
              </a:rPr>
            </a:br>
            <a:r>
              <a:rPr lang="en-US" sz="2600" smtClean="0">
                <a:solidFill>
                  <a:srgbClr val="000066"/>
                </a:solidFill>
              </a:rPr>
              <a:t>Optical Encoding of Angular Shaft Position </a:t>
            </a:r>
            <a:endParaRPr lang="en-US" sz="2600" b="0" smtClean="0">
              <a:solidFill>
                <a:srgbClr val="000066"/>
              </a:solidFill>
            </a:endParaRPr>
          </a:p>
        </p:txBody>
      </p:sp>
      <p:sp>
        <p:nvSpPr>
          <p:cNvPr id="593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44475" y="1314450"/>
            <a:ext cx="8732838" cy="5027613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endParaRPr lang="en-US" sz="2800" smtClean="0">
              <a:latin typeface="Arial" pitchFamily="34" charset="0"/>
              <a:cs typeface="Arial" pitchFamily="34" charset="0"/>
            </a:endParaRPr>
          </a:p>
          <a:p>
            <a:pPr>
              <a:buFont typeface="Wingdings" pitchFamily="2" charset="2"/>
              <a:buNone/>
            </a:pPr>
            <a:endParaRPr lang="en-US" sz="280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9397" name="Text Box 89"/>
          <p:cNvSpPr txBox="1">
            <a:spLocks noChangeArrowheads="1"/>
          </p:cNvSpPr>
          <p:nvPr/>
        </p:nvSpPr>
        <p:spPr bwMode="auto">
          <a:xfrm>
            <a:off x="2906713" y="2111375"/>
            <a:ext cx="1635125" cy="519113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baseline="0">
                <a:solidFill>
                  <a:schemeClr val="bg1"/>
                </a:solidFill>
              </a:rPr>
              <a:t>0</a:t>
            </a:r>
          </a:p>
        </p:txBody>
      </p:sp>
      <p:sp>
        <p:nvSpPr>
          <p:cNvPr id="59398" name="Text Box 91"/>
          <p:cNvSpPr txBox="1">
            <a:spLocks noChangeArrowheads="1"/>
          </p:cNvSpPr>
          <p:nvPr/>
        </p:nvSpPr>
        <p:spPr bwMode="auto">
          <a:xfrm>
            <a:off x="4271963" y="2260600"/>
            <a:ext cx="361950" cy="519113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baseline="0">
                <a:solidFill>
                  <a:schemeClr val="bg1"/>
                </a:solidFill>
              </a:rPr>
              <a:t>0</a:t>
            </a:r>
          </a:p>
        </p:txBody>
      </p:sp>
      <p:sp>
        <p:nvSpPr>
          <p:cNvPr id="59399" name="Rectangle 98"/>
          <p:cNvSpPr>
            <a:spLocks noChangeArrowheads="1"/>
          </p:cNvSpPr>
          <p:nvPr/>
        </p:nvSpPr>
        <p:spPr bwMode="auto">
          <a:xfrm>
            <a:off x="463550" y="6192838"/>
            <a:ext cx="7893050" cy="665162"/>
          </a:xfrm>
          <a:prstGeom prst="rect">
            <a:avLst/>
          </a:prstGeom>
          <a:solidFill>
            <a:srgbClr val="FFFFFF"/>
          </a:solidFill>
          <a:ln w="1588">
            <a:solidFill>
              <a:srgbClr val="FFFF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9400" name="Freeform 26"/>
          <p:cNvSpPr>
            <a:spLocks/>
          </p:cNvSpPr>
          <p:nvPr/>
        </p:nvSpPr>
        <p:spPr bwMode="auto">
          <a:xfrm>
            <a:off x="2533650" y="3554413"/>
            <a:ext cx="995363" cy="1403350"/>
          </a:xfrm>
          <a:custGeom>
            <a:avLst/>
            <a:gdLst>
              <a:gd name="T0" fmla="*/ 0 w 311"/>
              <a:gd name="T1" fmla="*/ 2147483647 h 439"/>
              <a:gd name="T2" fmla="*/ 0 w 311"/>
              <a:gd name="T3" fmla="*/ 0 h 439"/>
              <a:gd name="T4" fmla="*/ 2147483647 w 311"/>
              <a:gd name="T5" fmla="*/ 2147483647 h 439"/>
              <a:gd name="T6" fmla="*/ 2147483647 w 311"/>
              <a:gd name="T7" fmla="*/ 2147483647 h 439"/>
              <a:gd name="T8" fmla="*/ 0 w 311"/>
              <a:gd name="T9" fmla="*/ 2147483647 h 43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11"/>
              <a:gd name="T16" fmla="*/ 0 h 439"/>
              <a:gd name="T17" fmla="*/ 311 w 311"/>
              <a:gd name="T18" fmla="*/ 439 h 43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11" h="439">
                <a:moveTo>
                  <a:pt x="0" y="439"/>
                </a:moveTo>
                <a:cubicBezTo>
                  <a:pt x="0" y="0"/>
                  <a:pt x="0" y="0"/>
                  <a:pt x="0" y="0"/>
                </a:cubicBezTo>
                <a:cubicBezTo>
                  <a:pt x="121" y="0"/>
                  <a:pt x="231" y="49"/>
                  <a:pt x="311" y="128"/>
                </a:cubicBezTo>
                <a:cubicBezTo>
                  <a:pt x="311" y="128"/>
                  <a:pt x="311" y="128"/>
                  <a:pt x="311" y="128"/>
                </a:cubicBezTo>
                <a:lnTo>
                  <a:pt x="0" y="439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9401" name="Freeform 27"/>
          <p:cNvSpPr>
            <a:spLocks noEditPoints="1"/>
          </p:cNvSpPr>
          <p:nvPr/>
        </p:nvSpPr>
        <p:spPr bwMode="auto">
          <a:xfrm>
            <a:off x="1090613" y="3513138"/>
            <a:ext cx="2889250" cy="2887662"/>
          </a:xfrm>
          <a:custGeom>
            <a:avLst/>
            <a:gdLst>
              <a:gd name="T0" fmla="*/ 0 w 903"/>
              <a:gd name="T1" fmla="*/ 2147483647 h 903"/>
              <a:gd name="T2" fmla="*/ 2147483647 w 903"/>
              <a:gd name="T3" fmla="*/ 2147483647 h 903"/>
              <a:gd name="T4" fmla="*/ 2147483647 w 903"/>
              <a:gd name="T5" fmla="*/ 2147483647 h 903"/>
              <a:gd name="T6" fmla="*/ 2147483647 w 903"/>
              <a:gd name="T7" fmla="*/ 0 h 903"/>
              <a:gd name="T8" fmla="*/ 0 w 903"/>
              <a:gd name="T9" fmla="*/ 2147483647 h 903"/>
              <a:gd name="T10" fmla="*/ 2147483647 w 903"/>
              <a:gd name="T11" fmla="*/ 2147483647 h 903"/>
              <a:gd name="T12" fmla="*/ 2147483647 w 903"/>
              <a:gd name="T13" fmla="*/ 2147483647 h 903"/>
              <a:gd name="T14" fmla="*/ 2147483647 w 903"/>
              <a:gd name="T15" fmla="*/ 2147483647 h 903"/>
              <a:gd name="T16" fmla="*/ 2147483647 w 903"/>
              <a:gd name="T17" fmla="*/ 2147483647 h 903"/>
              <a:gd name="T18" fmla="*/ 2147483647 w 903"/>
              <a:gd name="T19" fmla="*/ 2147483647 h 903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903"/>
              <a:gd name="T31" fmla="*/ 0 h 903"/>
              <a:gd name="T32" fmla="*/ 903 w 903"/>
              <a:gd name="T33" fmla="*/ 903 h 903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903" h="903">
                <a:moveTo>
                  <a:pt x="0" y="452"/>
                </a:moveTo>
                <a:cubicBezTo>
                  <a:pt x="0" y="700"/>
                  <a:pt x="202" y="903"/>
                  <a:pt x="451" y="903"/>
                </a:cubicBezTo>
                <a:cubicBezTo>
                  <a:pt x="700" y="903"/>
                  <a:pt x="903" y="700"/>
                  <a:pt x="903" y="452"/>
                </a:cubicBezTo>
                <a:cubicBezTo>
                  <a:pt x="903" y="203"/>
                  <a:pt x="700" y="0"/>
                  <a:pt x="451" y="0"/>
                </a:cubicBezTo>
                <a:cubicBezTo>
                  <a:pt x="202" y="0"/>
                  <a:pt x="0" y="203"/>
                  <a:pt x="0" y="452"/>
                </a:cubicBezTo>
                <a:moveTo>
                  <a:pt x="25" y="452"/>
                </a:moveTo>
                <a:cubicBezTo>
                  <a:pt x="25" y="216"/>
                  <a:pt x="216" y="25"/>
                  <a:pt x="451" y="25"/>
                </a:cubicBezTo>
                <a:cubicBezTo>
                  <a:pt x="686" y="25"/>
                  <a:pt x="878" y="216"/>
                  <a:pt x="878" y="452"/>
                </a:cubicBezTo>
                <a:cubicBezTo>
                  <a:pt x="878" y="687"/>
                  <a:pt x="686" y="878"/>
                  <a:pt x="451" y="878"/>
                </a:cubicBezTo>
                <a:cubicBezTo>
                  <a:pt x="216" y="878"/>
                  <a:pt x="25" y="687"/>
                  <a:pt x="25" y="452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9402" name="Oval 28"/>
          <p:cNvSpPr>
            <a:spLocks noChangeArrowheads="1"/>
          </p:cNvSpPr>
          <p:nvPr/>
        </p:nvSpPr>
        <p:spPr bwMode="auto">
          <a:xfrm>
            <a:off x="1550988" y="3973513"/>
            <a:ext cx="1968500" cy="1966912"/>
          </a:xfrm>
          <a:prstGeom prst="ellipse">
            <a:avLst/>
          </a:prstGeom>
          <a:noFill/>
          <a:ln w="26988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9403" name="Oval 29"/>
          <p:cNvSpPr>
            <a:spLocks noChangeArrowheads="1"/>
          </p:cNvSpPr>
          <p:nvPr/>
        </p:nvSpPr>
        <p:spPr bwMode="auto">
          <a:xfrm>
            <a:off x="1919288" y="4340225"/>
            <a:ext cx="1231900" cy="1231900"/>
          </a:xfrm>
          <a:prstGeom prst="ellipse">
            <a:avLst/>
          </a:prstGeom>
          <a:noFill/>
          <a:ln w="26988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9404" name="Oval 30"/>
          <p:cNvSpPr>
            <a:spLocks noChangeArrowheads="1"/>
          </p:cNvSpPr>
          <p:nvPr/>
        </p:nvSpPr>
        <p:spPr bwMode="auto">
          <a:xfrm>
            <a:off x="2278063" y="4699000"/>
            <a:ext cx="511175" cy="515938"/>
          </a:xfrm>
          <a:prstGeom prst="ellipse">
            <a:avLst/>
          </a:prstGeom>
          <a:solidFill>
            <a:srgbClr val="000000"/>
          </a:solidFill>
          <a:ln w="26988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9405" name="Freeform 31"/>
          <p:cNvSpPr>
            <a:spLocks/>
          </p:cNvSpPr>
          <p:nvPr/>
        </p:nvSpPr>
        <p:spPr bwMode="auto">
          <a:xfrm>
            <a:off x="2533650" y="4340225"/>
            <a:ext cx="617538" cy="1231900"/>
          </a:xfrm>
          <a:custGeom>
            <a:avLst/>
            <a:gdLst>
              <a:gd name="T0" fmla="*/ 0 w 193"/>
              <a:gd name="T1" fmla="*/ 0 h 385"/>
              <a:gd name="T2" fmla="*/ 2147483647 w 193"/>
              <a:gd name="T3" fmla="*/ 2147483647 h 385"/>
              <a:gd name="T4" fmla="*/ 0 w 193"/>
              <a:gd name="T5" fmla="*/ 2147483647 h 385"/>
              <a:gd name="T6" fmla="*/ 0 60000 65536"/>
              <a:gd name="T7" fmla="*/ 0 60000 65536"/>
              <a:gd name="T8" fmla="*/ 0 60000 65536"/>
              <a:gd name="T9" fmla="*/ 0 w 193"/>
              <a:gd name="T10" fmla="*/ 0 h 385"/>
              <a:gd name="T11" fmla="*/ 193 w 193"/>
              <a:gd name="T12" fmla="*/ 385 h 385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93" h="385">
                <a:moveTo>
                  <a:pt x="0" y="0"/>
                </a:moveTo>
                <a:cubicBezTo>
                  <a:pt x="106" y="0"/>
                  <a:pt x="193" y="86"/>
                  <a:pt x="193" y="193"/>
                </a:cubicBezTo>
                <a:cubicBezTo>
                  <a:pt x="193" y="299"/>
                  <a:pt x="106" y="385"/>
                  <a:pt x="0" y="385"/>
                </a:cubicBezTo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9406" name="Line 32"/>
          <p:cNvSpPr>
            <a:spLocks noChangeShapeType="1"/>
          </p:cNvSpPr>
          <p:nvPr/>
        </p:nvSpPr>
        <p:spPr bwMode="auto">
          <a:xfrm>
            <a:off x="1128713" y="4957763"/>
            <a:ext cx="2809875" cy="1587"/>
          </a:xfrm>
          <a:prstGeom prst="line">
            <a:avLst/>
          </a:prstGeom>
          <a:noFill/>
          <a:ln w="26988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9407" name="Line 33"/>
          <p:cNvSpPr>
            <a:spLocks noChangeShapeType="1"/>
          </p:cNvSpPr>
          <p:nvPr/>
        </p:nvSpPr>
        <p:spPr bwMode="auto">
          <a:xfrm flipV="1">
            <a:off x="2533650" y="3554413"/>
            <a:ext cx="1588" cy="2805112"/>
          </a:xfrm>
          <a:prstGeom prst="line">
            <a:avLst/>
          </a:prstGeom>
          <a:noFill/>
          <a:ln w="26988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9408" name="Line 34"/>
          <p:cNvSpPr>
            <a:spLocks noChangeShapeType="1"/>
          </p:cNvSpPr>
          <p:nvPr/>
        </p:nvSpPr>
        <p:spPr bwMode="auto">
          <a:xfrm>
            <a:off x="1541463" y="3963988"/>
            <a:ext cx="1987550" cy="1985962"/>
          </a:xfrm>
          <a:prstGeom prst="line">
            <a:avLst/>
          </a:prstGeom>
          <a:noFill/>
          <a:ln w="26988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9409" name="Line 35"/>
          <p:cNvSpPr>
            <a:spLocks noChangeShapeType="1"/>
          </p:cNvSpPr>
          <p:nvPr/>
        </p:nvSpPr>
        <p:spPr bwMode="auto">
          <a:xfrm flipV="1">
            <a:off x="1541463" y="3963988"/>
            <a:ext cx="1987550" cy="1985962"/>
          </a:xfrm>
          <a:prstGeom prst="line">
            <a:avLst/>
          </a:prstGeom>
          <a:noFill/>
          <a:ln w="26988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9410" name="Freeform 36"/>
          <p:cNvSpPr>
            <a:spLocks/>
          </p:cNvSpPr>
          <p:nvPr/>
        </p:nvSpPr>
        <p:spPr bwMode="auto">
          <a:xfrm>
            <a:off x="2533650" y="3973513"/>
            <a:ext cx="985838" cy="1598612"/>
          </a:xfrm>
          <a:custGeom>
            <a:avLst/>
            <a:gdLst>
              <a:gd name="T0" fmla="*/ 0 w 308"/>
              <a:gd name="T1" fmla="*/ 2147483647 h 500"/>
              <a:gd name="T2" fmla="*/ 0 w 308"/>
              <a:gd name="T3" fmla="*/ 0 h 500"/>
              <a:gd name="T4" fmla="*/ 2147483647 w 308"/>
              <a:gd name="T5" fmla="*/ 2147483647 h 500"/>
              <a:gd name="T6" fmla="*/ 2147483647 w 308"/>
              <a:gd name="T7" fmla="*/ 2147483647 h 500"/>
              <a:gd name="T8" fmla="*/ 0 60000 65536"/>
              <a:gd name="T9" fmla="*/ 0 60000 65536"/>
              <a:gd name="T10" fmla="*/ 0 60000 65536"/>
              <a:gd name="T11" fmla="*/ 0 60000 65536"/>
              <a:gd name="T12" fmla="*/ 0 w 308"/>
              <a:gd name="T13" fmla="*/ 0 h 500"/>
              <a:gd name="T14" fmla="*/ 308 w 308"/>
              <a:gd name="T15" fmla="*/ 500 h 5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08" h="500">
                <a:moveTo>
                  <a:pt x="0" y="500"/>
                </a:moveTo>
                <a:cubicBezTo>
                  <a:pt x="0" y="0"/>
                  <a:pt x="0" y="0"/>
                  <a:pt x="0" y="0"/>
                </a:cubicBezTo>
                <a:cubicBezTo>
                  <a:pt x="170" y="0"/>
                  <a:pt x="308" y="138"/>
                  <a:pt x="308" y="308"/>
                </a:cubicBezTo>
                <a:cubicBezTo>
                  <a:pt x="80" y="308"/>
                  <a:pt x="80" y="308"/>
                  <a:pt x="80" y="308"/>
                </a:cubicBezTo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9411" name="Freeform 37"/>
          <p:cNvSpPr>
            <a:spLocks/>
          </p:cNvSpPr>
          <p:nvPr/>
        </p:nvSpPr>
        <p:spPr bwMode="auto">
          <a:xfrm>
            <a:off x="3230563" y="4957763"/>
            <a:ext cx="708025" cy="992187"/>
          </a:xfrm>
          <a:custGeom>
            <a:avLst/>
            <a:gdLst>
              <a:gd name="T0" fmla="*/ 0 w 221"/>
              <a:gd name="T1" fmla="*/ 2147483647 h 310"/>
              <a:gd name="T2" fmla="*/ 2147483647 w 221"/>
              <a:gd name="T3" fmla="*/ 2147483647 h 310"/>
              <a:gd name="T4" fmla="*/ 2147483647 w 221"/>
              <a:gd name="T5" fmla="*/ 0 h 310"/>
              <a:gd name="T6" fmla="*/ 2147483647 w 221"/>
              <a:gd name="T7" fmla="*/ 0 h 310"/>
              <a:gd name="T8" fmla="*/ 0 w 221"/>
              <a:gd name="T9" fmla="*/ 2147483647 h 31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21"/>
              <a:gd name="T16" fmla="*/ 0 h 310"/>
              <a:gd name="T17" fmla="*/ 221 w 221"/>
              <a:gd name="T18" fmla="*/ 310 h 31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21" h="310">
                <a:moveTo>
                  <a:pt x="0" y="217"/>
                </a:moveTo>
                <a:cubicBezTo>
                  <a:pt x="93" y="310"/>
                  <a:pt x="93" y="310"/>
                  <a:pt x="93" y="310"/>
                </a:cubicBezTo>
                <a:cubicBezTo>
                  <a:pt x="172" y="230"/>
                  <a:pt x="221" y="121"/>
                  <a:pt x="221" y="0"/>
                </a:cubicBezTo>
                <a:cubicBezTo>
                  <a:pt x="90" y="0"/>
                  <a:pt x="90" y="0"/>
                  <a:pt x="90" y="0"/>
                </a:cubicBezTo>
                <a:cubicBezTo>
                  <a:pt x="90" y="84"/>
                  <a:pt x="55" y="161"/>
                  <a:pt x="0" y="217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9412" name="Freeform 38"/>
          <p:cNvSpPr>
            <a:spLocks/>
          </p:cNvSpPr>
          <p:nvPr/>
        </p:nvSpPr>
        <p:spPr bwMode="auto">
          <a:xfrm>
            <a:off x="1550988" y="4957763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60000 65536"/>
              <a:gd name="T7" fmla="*/ 0 60000 65536"/>
              <a:gd name="T8" fmla="*/ 0 60000 65536"/>
              <a:gd name="T9" fmla="*/ 0 w 1587"/>
              <a:gd name="T10" fmla="*/ 0 h 1587"/>
              <a:gd name="T11" fmla="*/ 1587 w 1587"/>
              <a:gd name="T12" fmla="*/ 1587 h 1587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587" h="1587">
                <a:moveTo>
                  <a:pt x="0" y="0"/>
                </a:move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9413" name="Freeform 39"/>
          <p:cNvSpPr>
            <a:spLocks/>
          </p:cNvSpPr>
          <p:nvPr/>
        </p:nvSpPr>
        <p:spPr bwMode="auto">
          <a:xfrm>
            <a:off x="2533650" y="5572125"/>
            <a:ext cx="1588" cy="787400"/>
          </a:xfrm>
          <a:custGeom>
            <a:avLst/>
            <a:gdLst>
              <a:gd name="T0" fmla="*/ 0 w 1588"/>
              <a:gd name="T1" fmla="*/ 2147483647 h 496"/>
              <a:gd name="T2" fmla="*/ 0 w 1588"/>
              <a:gd name="T3" fmla="*/ 0 h 496"/>
              <a:gd name="T4" fmla="*/ 0 w 1588"/>
              <a:gd name="T5" fmla="*/ 2147483647 h 496"/>
              <a:gd name="T6" fmla="*/ 0 60000 65536"/>
              <a:gd name="T7" fmla="*/ 0 60000 65536"/>
              <a:gd name="T8" fmla="*/ 0 60000 65536"/>
              <a:gd name="T9" fmla="*/ 0 w 1588"/>
              <a:gd name="T10" fmla="*/ 0 h 496"/>
              <a:gd name="T11" fmla="*/ 1588 w 1588"/>
              <a:gd name="T12" fmla="*/ 496 h 49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588" h="496">
                <a:moveTo>
                  <a:pt x="0" y="496"/>
                </a:moveTo>
                <a:lnTo>
                  <a:pt x="0" y="0"/>
                </a:lnTo>
                <a:lnTo>
                  <a:pt x="0" y="496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9414" name="Freeform 40"/>
          <p:cNvSpPr>
            <a:spLocks/>
          </p:cNvSpPr>
          <p:nvPr/>
        </p:nvSpPr>
        <p:spPr bwMode="auto">
          <a:xfrm>
            <a:off x="1541463" y="4957763"/>
            <a:ext cx="992187" cy="1401762"/>
          </a:xfrm>
          <a:custGeom>
            <a:avLst/>
            <a:gdLst>
              <a:gd name="T0" fmla="*/ 2147483647 w 310"/>
              <a:gd name="T1" fmla="*/ 0 h 438"/>
              <a:gd name="T2" fmla="*/ 2147483647 w 310"/>
              <a:gd name="T3" fmla="*/ 2147483647 h 438"/>
              <a:gd name="T4" fmla="*/ 2147483647 w 310"/>
              <a:gd name="T5" fmla="*/ 2147483647 h 438"/>
              <a:gd name="T6" fmla="*/ 0 w 310"/>
              <a:gd name="T7" fmla="*/ 2147483647 h 438"/>
              <a:gd name="T8" fmla="*/ 0 w 310"/>
              <a:gd name="T9" fmla="*/ 2147483647 h 438"/>
              <a:gd name="T10" fmla="*/ 2147483647 w 310"/>
              <a:gd name="T11" fmla="*/ 2147483647 h 438"/>
              <a:gd name="T12" fmla="*/ 2147483647 w 310"/>
              <a:gd name="T13" fmla="*/ 0 h 438"/>
              <a:gd name="T14" fmla="*/ 2147483647 w 310"/>
              <a:gd name="T15" fmla="*/ 0 h 438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310"/>
              <a:gd name="T25" fmla="*/ 0 h 438"/>
              <a:gd name="T26" fmla="*/ 310 w 310"/>
              <a:gd name="T27" fmla="*/ 438 h 438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310" h="438">
                <a:moveTo>
                  <a:pt x="118" y="0"/>
                </a:moveTo>
                <a:cubicBezTo>
                  <a:pt x="118" y="106"/>
                  <a:pt x="204" y="192"/>
                  <a:pt x="310" y="192"/>
                </a:cubicBezTo>
                <a:cubicBezTo>
                  <a:pt x="310" y="438"/>
                  <a:pt x="310" y="438"/>
                  <a:pt x="310" y="438"/>
                </a:cubicBezTo>
                <a:cubicBezTo>
                  <a:pt x="189" y="438"/>
                  <a:pt x="79" y="389"/>
                  <a:pt x="0" y="310"/>
                </a:cubicBezTo>
                <a:cubicBezTo>
                  <a:pt x="0" y="310"/>
                  <a:pt x="0" y="310"/>
                  <a:pt x="0" y="310"/>
                </a:cubicBezTo>
                <a:cubicBezTo>
                  <a:pt x="93" y="217"/>
                  <a:pt x="93" y="217"/>
                  <a:pt x="93" y="217"/>
                </a:cubicBezTo>
                <a:cubicBezTo>
                  <a:pt x="37" y="161"/>
                  <a:pt x="3" y="84"/>
                  <a:pt x="3" y="0"/>
                </a:cubicBezTo>
                <a:lnTo>
                  <a:pt x="118" y="0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9415" name="Freeform 41"/>
          <p:cNvSpPr>
            <a:spLocks/>
          </p:cNvSpPr>
          <p:nvPr/>
        </p:nvSpPr>
        <p:spPr bwMode="auto">
          <a:xfrm>
            <a:off x="1128713" y="3963988"/>
            <a:ext cx="711200" cy="993775"/>
          </a:xfrm>
          <a:custGeom>
            <a:avLst/>
            <a:gdLst>
              <a:gd name="T0" fmla="*/ 2147483647 w 222"/>
              <a:gd name="T1" fmla="*/ 2147483647 h 311"/>
              <a:gd name="T2" fmla="*/ 2147483647 w 222"/>
              <a:gd name="T3" fmla="*/ 2147483647 h 311"/>
              <a:gd name="T4" fmla="*/ 2147483647 w 222"/>
              <a:gd name="T5" fmla="*/ 0 h 311"/>
              <a:gd name="T6" fmla="*/ 2147483647 w 222"/>
              <a:gd name="T7" fmla="*/ 2147483647 h 311"/>
              <a:gd name="T8" fmla="*/ 0 w 222"/>
              <a:gd name="T9" fmla="*/ 2147483647 h 311"/>
              <a:gd name="T10" fmla="*/ 2147483647 w 222"/>
              <a:gd name="T11" fmla="*/ 2147483647 h 31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22"/>
              <a:gd name="T19" fmla="*/ 0 h 311"/>
              <a:gd name="T20" fmla="*/ 222 w 222"/>
              <a:gd name="T21" fmla="*/ 311 h 311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22" h="311">
                <a:moveTo>
                  <a:pt x="132" y="311"/>
                </a:moveTo>
                <a:cubicBezTo>
                  <a:pt x="132" y="226"/>
                  <a:pt x="166" y="149"/>
                  <a:pt x="222" y="93"/>
                </a:cubicBezTo>
                <a:cubicBezTo>
                  <a:pt x="129" y="0"/>
                  <a:pt x="129" y="0"/>
                  <a:pt x="129" y="0"/>
                </a:cubicBezTo>
                <a:cubicBezTo>
                  <a:pt x="128" y="1"/>
                  <a:pt x="128" y="1"/>
                  <a:pt x="128" y="1"/>
                </a:cubicBezTo>
                <a:cubicBezTo>
                  <a:pt x="49" y="81"/>
                  <a:pt x="0" y="190"/>
                  <a:pt x="0" y="311"/>
                </a:cubicBezTo>
                <a:cubicBezTo>
                  <a:pt x="132" y="311"/>
                  <a:pt x="132" y="311"/>
                  <a:pt x="132" y="311"/>
                </a:cubicBezTo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9416" name="Rectangle 42"/>
          <p:cNvSpPr>
            <a:spLocks noChangeArrowheads="1"/>
          </p:cNvSpPr>
          <p:nvPr/>
        </p:nvSpPr>
        <p:spPr bwMode="auto">
          <a:xfrm>
            <a:off x="1909763" y="3768725"/>
            <a:ext cx="134937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1600" b="0" baseline="0">
                <a:solidFill>
                  <a:srgbClr val="000000"/>
                </a:solidFill>
                <a:latin typeface="TimesTen" pitchFamily="18" charset="0"/>
              </a:rPr>
              <a:t>B</a:t>
            </a:r>
            <a:endParaRPr lang="en-US" baseline="0"/>
          </a:p>
        </p:txBody>
      </p:sp>
      <p:sp>
        <p:nvSpPr>
          <p:cNvPr id="59417" name="Rectangle 43"/>
          <p:cNvSpPr>
            <a:spLocks noChangeArrowheads="1"/>
          </p:cNvSpPr>
          <p:nvPr/>
        </p:nvSpPr>
        <p:spPr bwMode="auto">
          <a:xfrm>
            <a:off x="2062163" y="3868738"/>
            <a:ext cx="69850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1100" b="0" baseline="0">
                <a:solidFill>
                  <a:srgbClr val="000000"/>
                </a:solidFill>
                <a:latin typeface="TimesTen" pitchFamily="18" charset="0"/>
              </a:rPr>
              <a:t>0</a:t>
            </a:r>
            <a:endParaRPr lang="en-US" baseline="0"/>
          </a:p>
        </p:txBody>
      </p:sp>
      <p:sp>
        <p:nvSpPr>
          <p:cNvPr id="59418" name="Rectangle 44"/>
          <p:cNvSpPr>
            <a:spLocks noChangeArrowheads="1"/>
          </p:cNvSpPr>
          <p:nvPr/>
        </p:nvSpPr>
        <p:spPr bwMode="auto">
          <a:xfrm>
            <a:off x="1555750" y="3405188"/>
            <a:ext cx="3048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1600" b="0" baseline="0">
                <a:solidFill>
                  <a:srgbClr val="000000"/>
                </a:solidFill>
                <a:latin typeface="TimesTen" pitchFamily="18" charset="0"/>
              </a:rPr>
              <a:t>111</a:t>
            </a:r>
            <a:endParaRPr lang="en-US" baseline="0"/>
          </a:p>
        </p:txBody>
      </p:sp>
      <p:sp>
        <p:nvSpPr>
          <p:cNvPr id="59419" name="Rectangle 45"/>
          <p:cNvSpPr>
            <a:spLocks noChangeArrowheads="1"/>
          </p:cNvSpPr>
          <p:nvPr/>
        </p:nvSpPr>
        <p:spPr bwMode="auto">
          <a:xfrm>
            <a:off x="809625" y="4294188"/>
            <a:ext cx="3048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1600" b="0" baseline="0">
                <a:solidFill>
                  <a:srgbClr val="000000"/>
                </a:solidFill>
                <a:latin typeface="TimesTen" pitchFamily="18" charset="0"/>
              </a:rPr>
              <a:t>110</a:t>
            </a:r>
            <a:endParaRPr lang="en-US" baseline="0"/>
          </a:p>
        </p:txBody>
      </p:sp>
      <p:sp>
        <p:nvSpPr>
          <p:cNvPr id="59420" name="Rectangle 46"/>
          <p:cNvSpPr>
            <a:spLocks noChangeArrowheads="1"/>
          </p:cNvSpPr>
          <p:nvPr/>
        </p:nvSpPr>
        <p:spPr bwMode="auto">
          <a:xfrm>
            <a:off x="3157538" y="3405188"/>
            <a:ext cx="3048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1600" b="0" baseline="0">
                <a:solidFill>
                  <a:srgbClr val="000000"/>
                </a:solidFill>
                <a:latin typeface="TimesTen" pitchFamily="18" charset="0"/>
              </a:rPr>
              <a:t>000</a:t>
            </a:r>
            <a:endParaRPr lang="en-US" baseline="0"/>
          </a:p>
        </p:txBody>
      </p:sp>
      <p:sp>
        <p:nvSpPr>
          <p:cNvPr id="59421" name="Rectangle 47"/>
          <p:cNvSpPr>
            <a:spLocks noChangeArrowheads="1"/>
          </p:cNvSpPr>
          <p:nvPr/>
        </p:nvSpPr>
        <p:spPr bwMode="auto">
          <a:xfrm>
            <a:off x="3951288" y="4283075"/>
            <a:ext cx="3048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1600" b="0" baseline="0">
                <a:solidFill>
                  <a:srgbClr val="000000"/>
                </a:solidFill>
                <a:latin typeface="TimesTen" pitchFamily="18" charset="0"/>
              </a:rPr>
              <a:t>001</a:t>
            </a:r>
            <a:endParaRPr lang="en-US" baseline="0"/>
          </a:p>
        </p:txBody>
      </p:sp>
      <p:sp>
        <p:nvSpPr>
          <p:cNvPr id="59422" name="Rectangle 48"/>
          <p:cNvSpPr>
            <a:spLocks noChangeArrowheads="1"/>
          </p:cNvSpPr>
          <p:nvPr/>
        </p:nvSpPr>
        <p:spPr bwMode="auto">
          <a:xfrm>
            <a:off x="3925888" y="5434013"/>
            <a:ext cx="3048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1600" b="0" baseline="0">
                <a:solidFill>
                  <a:srgbClr val="000000"/>
                </a:solidFill>
                <a:latin typeface="TimesTen" pitchFamily="18" charset="0"/>
              </a:rPr>
              <a:t>010</a:t>
            </a:r>
            <a:endParaRPr lang="en-US" baseline="0"/>
          </a:p>
        </p:txBody>
      </p:sp>
      <p:sp>
        <p:nvSpPr>
          <p:cNvPr id="59423" name="Rectangle 49"/>
          <p:cNvSpPr>
            <a:spLocks noChangeArrowheads="1"/>
          </p:cNvSpPr>
          <p:nvPr/>
        </p:nvSpPr>
        <p:spPr bwMode="auto">
          <a:xfrm>
            <a:off x="3116263" y="6303963"/>
            <a:ext cx="3048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1600" b="0" baseline="0">
                <a:solidFill>
                  <a:srgbClr val="000000"/>
                </a:solidFill>
                <a:latin typeface="TimesTen" pitchFamily="18" charset="0"/>
              </a:rPr>
              <a:t>011</a:t>
            </a:r>
            <a:endParaRPr lang="en-US" baseline="0"/>
          </a:p>
        </p:txBody>
      </p:sp>
      <p:sp>
        <p:nvSpPr>
          <p:cNvPr id="59424" name="Rectangle 50"/>
          <p:cNvSpPr>
            <a:spLocks noChangeArrowheads="1"/>
          </p:cNvSpPr>
          <p:nvPr/>
        </p:nvSpPr>
        <p:spPr bwMode="auto">
          <a:xfrm>
            <a:off x="1604963" y="6303963"/>
            <a:ext cx="3048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1600" b="0" baseline="0">
                <a:solidFill>
                  <a:srgbClr val="000000"/>
                </a:solidFill>
                <a:latin typeface="TimesTen" pitchFamily="18" charset="0"/>
              </a:rPr>
              <a:t>100</a:t>
            </a:r>
            <a:endParaRPr lang="en-US" baseline="0"/>
          </a:p>
        </p:txBody>
      </p:sp>
      <p:sp>
        <p:nvSpPr>
          <p:cNvPr id="59425" name="Rectangle 51"/>
          <p:cNvSpPr>
            <a:spLocks noChangeArrowheads="1"/>
          </p:cNvSpPr>
          <p:nvPr/>
        </p:nvSpPr>
        <p:spPr bwMode="auto">
          <a:xfrm>
            <a:off x="866775" y="5505450"/>
            <a:ext cx="3048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1600" b="0" baseline="0">
                <a:solidFill>
                  <a:srgbClr val="000000"/>
                </a:solidFill>
                <a:latin typeface="TimesTen" pitchFamily="18" charset="0"/>
              </a:rPr>
              <a:t>101</a:t>
            </a:r>
            <a:endParaRPr lang="en-US" baseline="0"/>
          </a:p>
        </p:txBody>
      </p:sp>
      <p:sp>
        <p:nvSpPr>
          <p:cNvPr id="59426" name="Rectangle 52"/>
          <p:cNvSpPr>
            <a:spLocks noChangeArrowheads="1"/>
          </p:cNvSpPr>
          <p:nvPr/>
        </p:nvSpPr>
        <p:spPr bwMode="auto">
          <a:xfrm>
            <a:off x="2101850" y="4094163"/>
            <a:ext cx="134938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1600" b="0" baseline="0">
                <a:solidFill>
                  <a:srgbClr val="000000"/>
                </a:solidFill>
                <a:latin typeface="TimesTen" pitchFamily="18" charset="0"/>
              </a:rPr>
              <a:t>B</a:t>
            </a:r>
            <a:endParaRPr lang="en-US" baseline="0"/>
          </a:p>
        </p:txBody>
      </p:sp>
      <p:sp>
        <p:nvSpPr>
          <p:cNvPr id="59427" name="Rectangle 53"/>
          <p:cNvSpPr>
            <a:spLocks noChangeArrowheads="1"/>
          </p:cNvSpPr>
          <p:nvPr/>
        </p:nvSpPr>
        <p:spPr bwMode="auto">
          <a:xfrm>
            <a:off x="2252663" y="4194175"/>
            <a:ext cx="69850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1100" b="0" baseline="0">
                <a:solidFill>
                  <a:srgbClr val="000000"/>
                </a:solidFill>
                <a:latin typeface="TimesTen" pitchFamily="18" charset="0"/>
              </a:rPr>
              <a:t>1</a:t>
            </a:r>
            <a:endParaRPr lang="en-US" baseline="0"/>
          </a:p>
        </p:txBody>
      </p:sp>
      <p:sp>
        <p:nvSpPr>
          <p:cNvPr id="59428" name="Rectangle 54"/>
          <p:cNvSpPr>
            <a:spLocks noChangeArrowheads="1"/>
          </p:cNvSpPr>
          <p:nvPr/>
        </p:nvSpPr>
        <p:spPr bwMode="auto">
          <a:xfrm>
            <a:off x="2255838" y="4406900"/>
            <a:ext cx="134937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1600" b="0" baseline="0">
                <a:solidFill>
                  <a:srgbClr val="000000"/>
                </a:solidFill>
                <a:latin typeface="TimesTen" pitchFamily="18" charset="0"/>
              </a:rPr>
              <a:t>B</a:t>
            </a:r>
            <a:endParaRPr lang="en-US" baseline="0"/>
          </a:p>
        </p:txBody>
      </p:sp>
      <p:sp>
        <p:nvSpPr>
          <p:cNvPr id="59429" name="Rectangle 55"/>
          <p:cNvSpPr>
            <a:spLocks noChangeArrowheads="1"/>
          </p:cNvSpPr>
          <p:nvPr/>
        </p:nvSpPr>
        <p:spPr bwMode="auto">
          <a:xfrm>
            <a:off x="2408238" y="4506913"/>
            <a:ext cx="69850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1100" b="0" baseline="0">
                <a:solidFill>
                  <a:srgbClr val="000000"/>
                </a:solidFill>
                <a:latin typeface="TimesTen" pitchFamily="18" charset="0"/>
              </a:rPr>
              <a:t>2</a:t>
            </a:r>
            <a:endParaRPr lang="en-US" baseline="0"/>
          </a:p>
        </p:txBody>
      </p:sp>
      <p:sp>
        <p:nvSpPr>
          <p:cNvPr id="59430" name="Rectangle 56"/>
          <p:cNvSpPr>
            <a:spLocks noChangeArrowheads="1"/>
          </p:cNvSpPr>
          <p:nvPr/>
        </p:nvSpPr>
        <p:spPr bwMode="auto">
          <a:xfrm>
            <a:off x="654050" y="6613525"/>
            <a:ext cx="3382963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1600" b="0" baseline="0">
                <a:solidFill>
                  <a:srgbClr val="000000"/>
                </a:solidFill>
                <a:latin typeface="TimesTen" pitchFamily="18" charset="0"/>
              </a:rPr>
              <a:t>(a) Binary Code for Positions 0 through 7</a:t>
            </a:r>
            <a:endParaRPr lang="en-US" baseline="0"/>
          </a:p>
        </p:txBody>
      </p:sp>
      <p:sp>
        <p:nvSpPr>
          <p:cNvPr id="59431" name="Freeform 57"/>
          <p:cNvSpPr>
            <a:spLocks noEditPoints="1"/>
          </p:cNvSpPr>
          <p:nvPr/>
        </p:nvSpPr>
        <p:spPr bwMode="auto">
          <a:xfrm>
            <a:off x="5092700" y="3513138"/>
            <a:ext cx="2889250" cy="2887662"/>
          </a:xfrm>
          <a:custGeom>
            <a:avLst/>
            <a:gdLst>
              <a:gd name="T0" fmla="*/ 0 w 903"/>
              <a:gd name="T1" fmla="*/ 2147483647 h 903"/>
              <a:gd name="T2" fmla="*/ 2147483647 w 903"/>
              <a:gd name="T3" fmla="*/ 2147483647 h 903"/>
              <a:gd name="T4" fmla="*/ 2147483647 w 903"/>
              <a:gd name="T5" fmla="*/ 2147483647 h 903"/>
              <a:gd name="T6" fmla="*/ 2147483647 w 903"/>
              <a:gd name="T7" fmla="*/ 0 h 903"/>
              <a:gd name="T8" fmla="*/ 0 w 903"/>
              <a:gd name="T9" fmla="*/ 2147483647 h 903"/>
              <a:gd name="T10" fmla="*/ 2147483647 w 903"/>
              <a:gd name="T11" fmla="*/ 2147483647 h 903"/>
              <a:gd name="T12" fmla="*/ 2147483647 w 903"/>
              <a:gd name="T13" fmla="*/ 2147483647 h 903"/>
              <a:gd name="T14" fmla="*/ 2147483647 w 903"/>
              <a:gd name="T15" fmla="*/ 2147483647 h 903"/>
              <a:gd name="T16" fmla="*/ 2147483647 w 903"/>
              <a:gd name="T17" fmla="*/ 2147483647 h 903"/>
              <a:gd name="T18" fmla="*/ 2147483647 w 903"/>
              <a:gd name="T19" fmla="*/ 2147483647 h 903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903"/>
              <a:gd name="T31" fmla="*/ 0 h 903"/>
              <a:gd name="T32" fmla="*/ 903 w 903"/>
              <a:gd name="T33" fmla="*/ 903 h 903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903" h="903">
                <a:moveTo>
                  <a:pt x="0" y="452"/>
                </a:moveTo>
                <a:cubicBezTo>
                  <a:pt x="0" y="700"/>
                  <a:pt x="202" y="903"/>
                  <a:pt x="451" y="903"/>
                </a:cubicBezTo>
                <a:cubicBezTo>
                  <a:pt x="700" y="903"/>
                  <a:pt x="903" y="700"/>
                  <a:pt x="903" y="452"/>
                </a:cubicBezTo>
                <a:cubicBezTo>
                  <a:pt x="903" y="203"/>
                  <a:pt x="700" y="0"/>
                  <a:pt x="451" y="0"/>
                </a:cubicBezTo>
                <a:cubicBezTo>
                  <a:pt x="202" y="0"/>
                  <a:pt x="0" y="203"/>
                  <a:pt x="0" y="452"/>
                </a:cubicBezTo>
                <a:moveTo>
                  <a:pt x="25" y="452"/>
                </a:moveTo>
                <a:cubicBezTo>
                  <a:pt x="25" y="216"/>
                  <a:pt x="216" y="25"/>
                  <a:pt x="451" y="25"/>
                </a:cubicBezTo>
                <a:cubicBezTo>
                  <a:pt x="687" y="25"/>
                  <a:pt x="878" y="216"/>
                  <a:pt x="878" y="452"/>
                </a:cubicBezTo>
                <a:cubicBezTo>
                  <a:pt x="878" y="687"/>
                  <a:pt x="687" y="878"/>
                  <a:pt x="451" y="878"/>
                </a:cubicBezTo>
                <a:cubicBezTo>
                  <a:pt x="216" y="878"/>
                  <a:pt x="25" y="687"/>
                  <a:pt x="25" y="452"/>
                </a:cubicBezTo>
                <a:close/>
              </a:path>
            </a:pathLst>
          </a:custGeom>
          <a:solidFill>
            <a:srgbClr val="00A0C6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9432" name="Oval 58"/>
          <p:cNvSpPr>
            <a:spLocks noChangeArrowheads="1"/>
          </p:cNvSpPr>
          <p:nvPr/>
        </p:nvSpPr>
        <p:spPr bwMode="auto">
          <a:xfrm>
            <a:off x="5554663" y="3973513"/>
            <a:ext cx="1966912" cy="1966912"/>
          </a:xfrm>
          <a:prstGeom prst="ellipse">
            <a:avLst/>
          </a:prstGeom>
          <a:noFill/>
          <a:ln w="26988">
            <a:solidFill>
              <a:srgbClr val="00A0C6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9433" name="Oval 59"/>
          <p:cNvSpPr>
            <a:spLocks noChangeArrowheads="1"/>
          </p:cNvSpPr>
          <p:nvPr/>
        </p:nvSpPr>
        <p:spPr bwMode="auto">
          <a:xfrm>
            <a:off x="5921375" y="4340225"/>
            <a:ext cx="1231900" cy="1231900"/>
          </a:xfrm>
          <a:prstGeom prst="ellipse">
            <a:avLst/>
          </a:prstGeom>
          <a:noFill/>
          <a:ln w="26988">
            <a:solidFill>
              <a:srgbClr val="00A0C6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9434" name="Oval 60"/>
          <p:cNvSpPr>
            <a:spLocks noChangeArrowheads="1"/>
          </p:cNvSpPr>
          <p:nvPr/>
        </p:nvSpPr>
        <p:spPr bwMode="auto">
          <a:xfrm>
            <a:off x="6280150" y="4699000"/>
            <a:ext cx="512763" cy="515938"/>
          </a:xfrm>
          <a:prstGeom prst="ellipse">
            <a:avLst/>
          </a:prstGeom>
          <a:solidFill>
            <a:srgbClr val="00A0C6"/>
          </a:solidFill>
          <a:ln w="26988">
            <a:solidFill>
              <a:srgbClr val="00A0C6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9435" name="Freeform 61"/>
          <p:cNvSpPr>
            <a:spLocks/>
          </p:cNvSpPr>
          <p:nvPr/>
        </p:nvSpPr>
        <p:spPr bwMode="auto">
          <a:xfrm>
            <a:off x="6535738" y="4340225"/>
            <a:ext cx="617537" cy="1231900"/>
          </a:xfrm>
          <a:custGeom>
            <a:avLst/>
            <a:gdLst>
              <a:gd name="T0" fmla="*/ 0 w 193"/>
              <a:gd name="T1" fmla="*/ 0 h 385"/>
              <a:gd name="T2" fmla="*/ 2147483647 w 193"/>
              <a:gd name="T3" fmla="*/ 2147483647 h 385"/>
              <a:gd name="T4" fmla="*/ 0 w 193"/>
              <a:gd name="T5" fmla="*/ 2147483647 h 385"/>
              <a:gd name="T6" fmla="*/ 0 60000 65536"/>
              <a:gd name="T7" fmla="*/ 0 60000 65536"/>
              <a:gd name="T8" fmla="*/ 0 60000 65536"/>
              <a:gd name="T9" fmla="*/ 0 w 193"/>
              <a:gd name="T10" fmla="*/ 0 h 385"/>
              <a:gd name="T11" fmla="*/ 193 w 193"/>
              <a:gd name="T12" fmla="*/ 385 h 385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93" h="385">
                <a:moveTo>
                  <a:pt x="0" y="0"/>
                </a:moveTo>
                <a:cubicBezTo>
                  <a:pt x="106" y="0"/>
                  <a:pt x="193" y="86"/>
                  <a:pt x="193" y="193"/>
                </a:cubicBezTo>
                <a:cubicBezTo>
                  <a:pt x="193" y="299"/>
                  <a:pt x="106" y="385"/>
                  <a:pt x="0" y="385"/>
                </a:cubicBezTo>
              </a:path>
            </a:pathLst>
          </a:custGeom>
          <a:solidFill>
            <a:srgbClr val="00A0C6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9436" name="Line 62"/>
          <p:cNvSpPr>
            <a:spLocks noChangeShapeType="1"/>
          </p:cNvSpPr>
          <p:nvPr/>
        </p:nvSpPr>
        <p:spPr bwMode="auto">
          <a:xfrm>
            <a:off x="5132388" y="4957763"/>
            <a:ext cx="2808287" cy="1587"/>
          </a:xfrm>
          <a:prstGeom prst="line">
            <a:avLst/>
          </a:prstGeom>
          <a:noFill/>
          <a:ln w="26988">
            <a:solidFill>
              <a:srgbClr val="00A0C6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9437" name="Line 63"/>
          <p:cNvSpPr>
            <a:spLocks noChangeShapeType="1"/>
          </p:cNvSpPr>
          <p:nvPr/>
        </p:nvSpPr>
        <p:spPr bwMode="auto">
          <a:xfrm flipV="1">
            <a:off x="6535738" y="3554413"/>
            <a:ext cx="1587" cy="2805112"/>
          </a:xfrm>
          <a:prstGeom prst="line">
            <a:avLst/>
          </a:prstGeom>
          <a:noFill/>
          <a:ln w="26988">
            <a:solidFill>
              <a:srgbClr val="00A0C6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9438" name="Line 64"/>
          <p:cNvSpPr>
            <a:spLocks noChangeShapeType="1"/>
          </p:cNvSpPr>
          <p:nvPr/>
        </p:nvSpPr>
        <p:spPr bwMode="auto">
          <a:xfrm>
            <a:off x="5545138" y="3963988"/>
            <a:ext cx="1985962" cy="1985962"/>
          </a:xfrm>
          <a:prstGeom prst="line">
            <a:avLst/>
          </a:prstGeom>
          <a:noFill/>
          <a:ln w="26988">
            <a:solidFill>
              <a:srgbClr val="00A0C6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9439" name="Line 65"/>
          <p:cNvSpPr>
            <a:spLocks noChangeShapeType="1"/>
          </p:cNvSpPr>
          <p:nvPr/>
        </p:nvSpPr>
        <p:spPr bwMode="auto">
          <a:xfrm flipV="1">
            <a:off x="5545138" y="3963988"/>
            <a:ext cx="1985962" cy="1985962"/>
          </a:xfrm>
          <a:prstGeom prst="line">
            <a:avLst/>
          </a:prstGeom>
          <a:noFill/>
          <a:ln w="26988">
            <a:solidFill>
              <a:srgbClr val="00A0C6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9440" name="Freeform 66"/>
          <p:cNvSpPr>
            <a:spLocks/>
          </p:cNvSpPr>
          <p:nvPr/>
        </p:nvSpPr>
        <p:spPr bwMode="auto">
          <a:xfrm>
            <a:off x="5554663" y="4957763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60000 65536"/>
              <a:gd name="T7" fmla="*/ 0 60000 65536"/>
              <a:gd name="T8" fmla="*/ 0 60000 65536"/>
              <a:gd name="T9" fmla="*/ 0 w 1587"/>
              <a:gd name="T10" fmla="*/ 0 h 1587"/>
              <a:gd name="T11" fmla="*/ 1587 w 1587"/>
              <a:gd name="T12" fmla="*/ 1587 h 1587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587" h="1587">
                <a:moveTo>
                  <a:pt x="0" y="0"/>
                </a:moveTo>
                <a:lnTo>
                  <a:pt x="0" y="0"/>
                </a:lnTo>
                <a:close/>
              </a:path>
            </a:pathLst>
          </a:custGeom>
          <a:solidFill>
            <a:srgbClr val="00A0C6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9441" name="Freeform 67"/>
          <p:cNvSpPr>
            <a:spLocks/>
          </p:cNvSpPr>
          <p:nvPr/>
        </p:nvSpPr>
        <p:spPr bwMode="auto">
          <a:xfrm>
            <a:off x="6535738" y="5572125"/>
            <a:ext cx="1587" cy="787400"/>
          </a:xfrm>
          <a:custGeom>
            <a:avLst/>
            <a:gdLst>
              <a:gd name="T0" fmla="*/ 0 w 1587"/>
              <a:gd name="T1" fmla="*/ 2147483647 h 496"/>
              <a:gd name="T2" fmla="*/ 0 w 1587"/>
              <a:gd name="T3" fmla="*/ 0 h 496"/>
              <a:gd name="T4" fmla="*/ 0 w 1587"/>
              <a:gd name="T5" fmla="*/ 2147483647 h 496"/>
              <a:gd name="T6" fmla="*/ 0 60000 65536"/>
              <a:gd name="T7" fmla="*/ 0 60000 65536"/>
              <a:gd name="T8" fmla="*/ 0 60000 65536"/>
              <a:gd name="T9" fmla="*/ 0 w 1587"/>
              <a:gd name="T10" fmla="*/ 0 h 496"/>
              <a:gd name="T11" fmla="*/ 1587 w 1587"/>
              <a:gd name="T12" fmla="*/ 496 h 49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587" h="496">
                <a:moveTo>
                  <a:pt x="0" y="496"/>
                </a:moveTo>
                <a:lnTo>
                  <a:pt x="0" y="0"/>
                </a:lnTo>
                <a:lnTo>
                  <a:pt x="0" y="496"/>
                </a:lnTo>
                <a:close/>
              </a:path>
            </a:pathLst>
          </a:custGeom>
          <a:solidFill>
            <a:srgbClr val="00A0C6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9442" name="Freeform 68"/>
          <p:cNvSpPr>
            <a:spLocks/>
          </p:cNvSpPr>
          <p:nvPr/>
        </p:nvSpPr>
        <p:spPr bwMode="auto">
          <a:xfrm>
            <a:off x="5554663" y="3973513"/>
            <a:ext cx="1966912" cy="984250"/>
          </a:xfrm>
          <a:custGeom>
            <a:avLst/>
            <a:gdLst>
              <a:gd name="T0" fmla="*/ 2147483647 w 615"/>
              <a:gd name="T1" fmla="*/ 2147483647 h 308"/>
              <a:gd name="T2" fmla="*/ 2147483647 w 615"/>
              <a:gd name="T3" fmla="*/ 2147483647 h 308"/>
              <a:gd name="T4" fmla="*/ 2147483647 w 615"/>
              <a:gd name="T5" fmla="*/ 0 h 308"/>
              <a:gd name="T6" fmla="*/ 0 w 615"/>
              <a:gd name="T7" fmla="*/ 2147483647 h 308"/>
              <a:gd name="T8" fmla="*/ 2147483647 w 615"/>
              <a:gd name="T9" fmla="*/ 2147483647 h 308"/>
              <a:gd name="T10" fmla="*/ 2147483647 w 615"/>
              <a:gd name="T11" fmla="*/ 2147483647 h 308"/>
              <a:gd name="T12" fmla="*/ 2147483647 w 615"/>
              <a:gd name="T13" fmla="*/ 2147483647 h 30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615"/>
              <a:gd name="T22" fmla="*/ 0 h 308"/>
              <a:gd name="T23" fmla="*/ 615 w 615"/>
              <a:gd name="T24" fmla="*/ 308 h 30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615" h="308">
                <a:moveTo>
                  <a:pt x="307" y="308"/>
                </a:moveTo>
                <a:cubicBezTo>
                  <a:pt x="615" y="308"/>
                  <a:pt x="615" y="308"/>
                  <a:pt x="615" y="308"/>
                </a:cubicBezTo>
                <a:cubicBezTo>
                  <a:pt x="615" y="138"/>
                  <a:pt x="477" y="0"/>
                  <a:pt x="307" y="0"/>
                </a:cubicBezTo>
                <a:cubicBezTo>
                  <a:pt x="138" y="0"/>
                  <a:pt x="0" y="138"/>
                  <a:pt x="0" y="308"/>
                </a:cubicBezTo>
                <a:cubicBezTo>
                  <a:pt x="115" y="308"/>
                  <a:pt x="115" y="308"/>
                  <a:pt x="115" y="308"/>
                </a:cubicBezTo>
                <a:cubicBezTo>
                  <a:pt x="115" y="201"/>
                  <a:pt x="201" y="115"/>
                  <a:pt x="307" y="115"/>
                </a:cubicBezTo>
                <a:lnTo>
                  <a:pt x="307" y="308"/>
                </a:lnTo>
                <a:close/>
              </a:path>
            </a:pathLst>
          </a:custGeom>
          <a:solidFill>
            <a:srgbClr val="00A0C6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9443" name="Freeform 69"/>
          <p:cNvSpPr>
            <a:spLocks/>
          </p:cNvSpPr>
          <p:nvPr/>
        </p:nvSpPr>
        <p:spPr bwMode="auto">
          <a:xfrm>
            <a:off x="5545138" y="3554413"/>
            <a:ext cx="1985962" cy="706437"/>
          </a:xfrm>
          <a:custGeom>
            <a:avLst/>
            <a:gdLst>
              <a:gd name="T0" fmla="*/ 2147483647 w 621"/>
              <a:gd name="T1" fmla="*/ 2147483647 h 221"/>
              <a:gd name="T2" fmla="*/ 2147483647 w 621"/>
              <a:gd name="T3" fmla="*/ 2147483647 h 221"/>
              <a:gd name="T4" fmla="*/ 2147483647 w 621"/>
              <a:gd name="T5" fmla="*/ 2147483647 h 221"/>
              <a:gd name="T6" fmla="*/ 2147483647 w 621"/>
              <a:gd name="T7" fmla="*/ 2147483647 h 221"/>
              <a:gd name="T8" fmla="*/ 2147483647 w 621"/>
              <a:gd name="T9" fmla="*/ 2147483647 h 221"/>
              <a:gd name="T10" fmla="*/ 2147483647 w 621"/>
              <a:gd name="T11" fmla="*/ 2147483647 h 221"/>
              <a:gd name="T12" fmla="*/ 2147483647 w 621"/>
              <a:gd name="T13" fmla="*/ 0 h 221"/>
              <a:gd name="T14" fmla="*/ 0 w 621"/>
              <a:gd name="T15" fmla="*/ 2147483647 h 221"/>
              <a:gd name="T16" fmla="*/ 0 w 621"/>
              <a:gd name="T17" fmla="*/ 2147483647 h 221"/>
              <a:gd name="T18" fmla="*/ 2147483647 w 621"/>
              <a:gd name="T19" fmla="*/ 2147483647 h 221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621"/>
              <a:gd name="T31" fmla="*/ 0 h 221"/>
              <a:gd name="T32" fmla="*/ 621 w 621"/>
              <a:gd name="T33" fmla="*/ 221 h 221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621" h="221">
                <a:moveTo>
                  <a:pt x="93" y="221"/>
                </a:moveTo>
                <a:cubicBezTo>
                  <a:pt x="149" y="166"/>
                  <a:pt x="225" y="131"/>
                  <a:pt x="310" y="131"/>
                </a:cubicBezTo>
                <a:cubicBezTo>
                  <a:pt x="395" y="131"/>
                  <a:pt x="472" y="166"/>
                  <a:pt x="528" y="221"/>
                </a:cubicBezTo>
                <a:cubicBezTo>
                  <a:pt x="528" y="221"/>
                  <a:pt x="528" y="221"/>
                  <a:pt x="528" y="221"/>
                </a:cubicBezTo>
                <a:cubicBezTo>
                  <a:pt x="621" y="128"/>
                  <a:pt x="621" y="128"/>
                  <a:pt x="621" y="128"/>
                </a:cubicBezTo>
                <a:cubicBezTo>
                  <a:pt x="620" y="127"/>
                  <a:pt x="620" y="127"/>
                  <a:pt x="620" y="127"/>
                </a:cubicBezTo>
                <a:cubicBezTo>
                  <a:pt x="541" y="48"/>
                  <a:pt x="431" y="0"/>
                  <a:pt x="310" y="0"/>
                </a:cubicBezTo>
                <a:cubicBezTo>
                  <a:pt x="189" y="0"/>
                  <a:pt x="79" y="49"/>
                  <a:pt x="0" y="128"/>
                </a:cubicBezTo>
                <a:cubicBezTo>
                  <a:pt x="0" y="128"/>
                  <a:pt x="0" y="128"/>
                  <a:pt x="0" y="128"/>
                </a:cubicBezTo>
                <a:cubicBezTo>
                  <a:pt x="93" y="221"/>
                  <a:pt x="93" y="221"/>
                  <a:pt x="93" y="221"/>
                </a:cubicBezTo>
                <a:close/>
              </a:path>
            </a:pathLst>
          </a:custGeom>
          <a:solidFill>
            <a:srgbClr val="00A0C6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9444" name="Freeform 70"/>
          <p:cNvSpPr>
            <a:spLocks/>
          </p:cNvSpPr>
          <p:nvPr/>
        </p:nvSpPr>
        <p:spPr bwMode="auto">
          <a:xfrm>
            <a:off x="5545138" y="5653088"/>
            <a:ext cx="1985962" cy="706437"/>
          </a:xfrm>
          <a:custGeom>
            <a:avLst/>
            <a:gdLst>
              <a:gd name="T0" fmla="*/ 0 w 621"/>
              <a:gd name="T1" fmla="*/ 2147483647 h 221"/>
              <a:gd name="T2" fmla="*/ 2147483647 w 621"/>
              <a:gd name="T3" fmla="*/ 0 h 221"/>
              <a:gd name="T4" fmla="*/ 2147483647 w 621"/>
              <a:gd name="T5" fmla="*/ 0 h 221"/>
              <a:gd name="T6" fmla="*/ 2147483647 w 621"/>
              <a:gd name="T7" fmla="*/ 2147483647 h 221"/>
              <a:gd name="T8" fmla="*/ 2147483647 w 621"/>
              <a:gd name="T9" fmla="*/ 0 h 221"/>
              <a:gd name="T10" fmla="*/ 2147483647 w 621"/>
              <a:gd name="T11" fmla="*/ 0 h 221"/>
              <a:gd name="T12" fmla="*/ 2147483647 w 621"/>
              <a:gd name="T13" fmla="*/ 2147483647 h 221"/>
              <a:gd name="T14" fmla="*/ 2147483647 w 621"/>
              <a:gd name="T15" fmla="*/ 2147483647 h 221"/>
              <a:gd name="T16" fmla="*/ 0 w 621"/>
              <a:gd name="T17" fmla="*/ 2147483647 h 221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621"/>
              <a:gd name="T28" fmla="*/ 0 h 221"/>
              <a:gd name="T29" fmla="*/ 621 w 621"/>
              <a:gd name="T30" fmla="*/ 221 h 221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621" h="221">
                <a:moveTo>
                  <a:pt x="0" y="93"/>
                </a:moveTo>
                <a:cubicBezTo>
                  <a:pt x="93" y="0"/>
                  <a:pt x="93" y="0"/>
                  <a:pt x="93" y="0"/>
                </a:cubicBezTo>
                <a:cubicBezTo>
                  <a:pt x="93" y="0"/>
                  <a:pt x="93" y="0"/>
                  <a:pt x="93" y="0"/>
                </a:cubicBezTo>
                <a:cubicBezTo>
                  <a:pt x="149" y="55"/>
                  <a:pt x="225" y="90"/>
                  <a:pt x="310" y="90"/>
                </a:cubicBezTo>
                <a:cubicBezTo>
                  <a:pt x="395" y="90"/>
                  <a:pt x="472" y="55"/>
                  <a:pt x="528" y="0"/>
                </a:cubicBezTo>
                <a:cubicBezTo>
                  <a:pt x="528" y="0"/>
                  <a:pt x="528" y="0"/>
                  <a:pt x="528" y="0"/>
                </a:cubicBezTo>
                <a:cubicBezTo>
                  <a:pt x="621" y="93"/>
                  <a:pt x="621" y="93"/>
                  <a:pt x="621" y="93"/>
                </a:cubicBezTo>
                <a:cubicBezTo>
                  <a:pt x="541" y="172"/>
                  <a:pt x="431" y="221"/>
                  <a:pt x="310" y="221"/>
                </a:cubicBezTo>
                <a:cubicBezTo>
                  <a:pt x="189" y="221"/>
                  <a:pt x="79" y="172"/>
                  <a:pt x="0" y="93"/>
                </a:cubicBezTo>
                <a:close/>
              </a:path>
            </a:pathLst>
          </a:custGeom>
          <a:solidFill>
            <a:srgbClr val="00A0C6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9445" name="Rectangle 77"/>
          <p:cNvSpPr>
            <a:spLocks noChangeArrowheads="1"/>
          </p:cNvSpPr>
          <p:nvPr/>
        </p:nvSpPr>
        <p:spPr bwMode="auto">
          <a:xfrm>
            <a:off x="4811713" y="5372100"/>
            <a:ext cx="3048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1600" b="0" baseline="0">
                <a:solidFill>
                  <a:srgbClr val="000000"/>
                </a:solidFill>
                <a:latin typeface="TimesTen" pitchFamily="18" charset="0"/>
              </a:rPr>
              <a:t>111</a:t>
            </a:r>
            <a:endParaRPr lang="en-US" baseline="0"/>
          </a:p>
        </p:txBody>
      </p:sp>
      <p:sp>
        <p:nvSpPr>
          <p:cNvPr id="59446" name="Rectangle 78"/>
          <p:cNvSpPr>
            <a:spLocks noChangeArrowheads="1"/>
          </p:cNvSpPr>
          <p:nvPr/>
        </p:nvSpPr>
        <p:spPr bwMode="auto">
          <a:xfrm>
            <a:off x="4811713" y="4232275"/>
            <a:ext cx="3048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1600" b="0" baseline="0">
                <a:solidFill>
                  <a:srgbClr val="000000"/>
                </a:solidFill>
                <a:latin typeface="TimesTen" pitchFamily="18" charset="0"/>
              </a:rPr>
              <a:t>101</a:t>
            </a:r>
            <a:endParaRPr lang="en-US" baseline="0"/>
          </a:p>
        </p:txBody>
      </p:sp>
      <p:sp>
        <p:nvSpPr>
          <p:cNvPr id="59447" name="Rectangle 79"/>
          <p:cNvSpPr>
            <a:spLocks noChangeArrowheads="1"/>
          </p:cNvSpPr>
          <p:nvPr/>
        </p:nvSpPr>
        <p:spPr bwMode="auto">
          <a:xfrm>
            <a:off x="5564188" y="3416300"/>
            <a:ext cx="3048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1600" b="0" baseline="0">
                <a:solidFill>
                  <a:srgbClr val="000000"/>
                </a:solidFill>
                <a:latin typeface="TimesTen" pitchFamily="18" charset="0"/>
              </a:rPr>
              <a:t>100</a:t>
            </a:r>
            <a:endParaRPr lang="en-US" baseline="0"/>
          </a:p>
        </p:txBody>
      </p:sp>
      <p:sp>
        <p:nvSpPr>
          <p:cNvPr id="59448" name="Rectangle 80"/>
          <p:cNvSpPr>
            <a:spLocks noChangeArrowheads="1"/>
          </p:cNvSpPr>
          <p:nvPr/>
        </p:nvSpPr>
        <p:spPr bwMode="auto">
          <a:xfrm>
            <a:off x="7159625" y="3416300"/>
            <a:ext cx="3048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1600" b="0" baseline="0">
                <a:solidFill>
                  <a:srgbClr val="000000"/>
                </a:solidFill>
                <a:latin typeface="TimesTen" pitchFamily="18" charset="0"/>
              </a:rPr>
              <a:t>000</a:t>
            </a:r>
            <a:endParaRPr lang="en-US" baseline="0"/>
          </a:p>
        </p:txBody>
      </p:sp>
      <p:sp>
        <p:nvSpPr>
          <p:cNvPr id="59449" name="Rectangle 81"/>
          <p:cNvSpPr>
            <a:spLocks noChangeArrowheads="1"/>
          </p:cNvSpPr>
          <p:nvPr/>
        </p:nvSpPr>
        <p:spPr bwMode="auto">
          <a:xfrm>
            <a:off x="7934325" y="4264025"/>
            <a:ext cx="3048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1600" b="0" baseline="0">
                <a:solidFill>
                  <a:srgbClr val="000000"/>
                </a:solidFill>
                <a:latin typeface="TimesTen" pitchFamily="18" charset="0"/>
              </a:rPr>
              <a:t>001</a:t>
            </a:r>
            <a:endParaRPr lang="en-US" baseline="0"/>
          </a:p>
        </p:txBody>
      </p:sp>
      <p:sp>
        <p:nvSpPr>
          <p:cNvPr id="59450" name="Rectangle 82"/>
          <p:cNvSpPr>
            <a:spLocks noChangeArrowheads="1"/>
          </p:cNvSpPr>
          <p:nvPr/>
        </p:nvSpPr>
        <p:spPr bwMode="auto">
          <a:xfrm>
            <a:off x="7902575" y="5487988"/>
            <a:ext cx="3048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1600" b="0" baseline="0">
                <a:solidFill>
                  <a:srgbClr val="000000"/>
                </a:solidFill>
                <a:latin typeface="TimesTen" pitchFamily="18" charset="0"/>
              </a:rPr>
              <a:t>011</a:t>
            </a:r>
            <a:endParaRPr lang="en-US" baseline="0"/>
          </a:p>
        </p:txBody>
      </p:sp>
      <p:sp>
        <p:nvSpPr>
          <p:cNvPr id="59451" name="Rectangle 83"/>
          <p:cNvSpPr>
            <a:spLocks noChangeArrowheads="1"/>
          </p:cNvSpPr>
          <p:nvPr/>
        </p:nvSpPr>
        <p:spPr bwMode="auto">
          <a:xfrm>
            <a:off x="7102475" y="6303963"/>
            <a:ext cx="3048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1600" b="0" baseline="0">
                <a:solidFill>
                  <a:srgbClr val="000000"/>
                </a:solidFill>
                <a:latin typeface="TimesTen" pitchFamily="18" charset="0"/>
              </a:rPr>
              <a:t>010</a:t>
            </a:r>
            <a:endParaRPr lang="en-US" baseline="0"/>
          </a:p>
        </p:txBody>
      </p:sp>
      <p:sp>
        <p:nvSpPr>
          <p:cNvPr id="59452" name="Rectangle 84"/>
          <p:cNvSpPr>
            <a:spLocks noChangeArrowheads="1"/>
          </p:cNvSpPr>
          <p:nvPr/>
        </p:nvSpPr>
        <p:spPr bwMode="auto">
          <a:xfrm>
            <a:off x="5586413" y="6303963"/>
            <a:ext cx="3048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1600" b="0" baseline="0">
                <a:solidFill>
                  <a:srgbClr val="000000"/>
                </a:solidFill>
                <a:latin typeface="TimesTen" pitchFamily="18" charset="0"/>
              </a:rPr>
              <a:t>110</a:t>
            </a:r>
            <a:endParaRPr lang="en-US" baseline="0"/>
          </a:p>
        </p:txBody>
      </p:sp>
      <p:sp>
        <p:nvSpPr>
          <p:cNvPr id="59453" name="Rectangle 85"/>
          <p:cNvSpPr>
            <a:spLocks noChangeArrowheads="1"/>
          </p:cNvSpPr>
          <p:nvPr/>
        </p:nvSpPr>
        <p:spPr bwMode="auto">
          <a:xfrm>
            <a:off x="4716463" y="6607175"/>
            <a:ext cx="3246437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1600" b="0" baseline="0">
                <a:solidFill>
                  <a:srgbClr val="000000"/>
                </a:solidFill>
                <a:latin typeface="TimesTen" pitchFamily="18" charset="0"/>
              </a:rPr>
              <a:t>(b) Gray Code for Positions 0 through 7</a:t>
            </a:r>
            <a:endParaRPr lang="en-US" baseline="0"/>
          </a:p>
        </p:txBody>
      </p:sp>
      <p:sp>
        <p:nvSpPr>
          <p:cNvPr id="59454" name="Text Box 87"/>
          <p:cNvSpPr txBox="1">
            <a:spLocks noChangeArrowheads="1"/>
          </p:cNvSpPr>
          <p:nvPr/>
        </p:nvSpPr>
        <p:spPr bwMode="auto">
          <a:xfrm>
            <a:off x="2697163" y="3802063"/>
            <a:ext cx="361950" cy="519112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baseline="0">
                <a:solidFill>
                  <a:schemeClr val="bg1"/>
                </a:solidFill>
              </a:rPr>
              <a:t>0</a:t>
            </a:r>
          </a:p>
        </p:txBody>
      </p:sp>
      <p:sp>
        <p:nvSpPr>
          <p:cNvPr id="59455" name="Text Box 88"/>
          <p:cNvSpPr txBox="1">
            <a:spLocks noChangeArrowheads="1"/>
          </p:cNvSpPr>
          <p:nvPr/>
        </p:nvSpPr>
        <p:spPr bwMode="auto">
          <a:xfrm>
            <a:off x="3092450" y="4394200"/>
            <a:ext cx="361950" cy="519113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baseline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59456" name="Text Box 90"/>
          <p:cNvSpPr txBox="1">
            <a:spLocks noChangeArrowheads="1"/>
          </p:cNvSpPr>
          <p:nvPr/>
        </p:nvSpPr>
        <p:spPr bwMode="auto">
          <a:xfrm>
            <a:off x="3057525" y="5041900"/>
            <a:ext cx="361950" cy="519113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baseline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59457" name="Text Box 92"/>
          <p:cNvSpPr txBox="1">
            <a:spLocks noChangeArrowheads="1"/>
          </p:cNvSpPr>
          <p:nvPr/>
        </p:nvSpPr>
        <p:spPr bwMode="auto">
          <a:xfrm>
            <a:off x="2641600" y="5457825"/>
            <a:ext cx="361950" cy="519113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baseline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59458" name="Text Box 93"/>
          <p:cNvSpPr txBox="1">
            <a:spLocks noChangeArrowheads="1"/>
          </p:cNvSpPr>
          <p:nvPr/>
        </p:nvSpPr>
        <p:spPr bwMode="auto">
          <a:xfrm>
            <a:off x="2051050" y="5468938"/>
            <a:ext cx="361950" cy="519112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baseline="0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59459" name="Rectangle 94"/>
          <p:cNvSpPr>
            <a:spLocks noChangeArrowheads="1"/>
          </p:cNvSpPr>
          <p:nvPr/>
        </p:nvSpPr>
        <p:spPr bwMode="auto">
          <a:xfrm>
            <a:off x="2454275" y="5246688"/>
            <a:ext cx="196850" cy="1354137"/>
          </a:xfrm>
          <a:prstGeom prst="rect">
            <a:avLst/>
          </a:prstGeom>
          <a:solidFill>
            <a:srgbClr val="FF0000">
              <a:alpha val="32156"/>
            </a:srgbClr>
          </a:solidFill>
          <a:ln w="1651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9460" name="Rectangle 99"/>
          <p:cNvSpPr>
            <a:spLocks noChangeArrowheads="1"/>
          </p:cNvSpPr>
          <p:nvPr/>
        </p:nvSpPr>
        <p:spPr bwMode="auto">
          <a:xfrm>
            <a:off x="0" y="1227138"/>
            <a:ext cx="9144000" cy="2133600"/>
          </a:xfrm>
          <a:prstGeom prst="rect">
            <a:avLst/>
          </a:prstGeom>
          <a:noFill/>
          <a:ln w="1651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463550" indent="-463550">
              <a:spcBef>
                <a:spcPct val="0"/>
              </a:spcBef>
              <a:buClr>
                <a:schemeClr val="hlink"/>
              </a:buClr>
            </a:pPr>
            <a:r>
              <a:rPr lang="en-US" sz="2000" b="0" baseline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 The 3 optical sources/sensors (or sector marks) may not be perfectly aligned</a:t>
            </a:r>
          </a:p>
          <a:p>
            <a:pPr marL="463550" indent="-463550">
              <a:spcBef>
                <a:spcPct val="0"/>
              </a:spcBef>
              <a:buClr>
                <a:schemeClr val="hlink"/>
              </a:buClr>
            </a:pPr>
            <a:r>
              <a:rPr lang="en-US" sz="2000" b="0" baseline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 Some may change before the others at sector crossings</a:t>
            </a:r>
          </a:p>
          <a:p>
            <a:pPr marL="463550" indent="-463550">
              <a:spcBef>
                <a:spcPct val="0"/>
              </a:spcBef>
              <a:buClr>
                <a:schemeClr val="hlink"/>
              </a:buClr>
            </a:pPr>
            <a:r>
              <a:rPr lang="en-US" sz="2000" b="0" baseline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 For example, at the crossing between positions 3 and 4:</a:t>
            </a:r>
          </a:p>
          <a:p>
            <a:pPr marL="463550" indent="-463550">
              <a:spcBef>
                <a:spcPct val="0"/>
              </a:spcBef>
              <a:buClr>
                <a:schemeClr val="hlink"/>
              </a:buClr>
              <a:buFont typeface="Wingdings" pitchFamily="2" charset="2"/>
              <a:buNone/>
            </a:pPr>
            <a:r>
              <a:rPr lang="en-US" sz="2000" b="0" baseline="0">
                <a:solidFill>
                  <a:srgbClr val="000066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      </a:t>
            </a:r>
            <a:r>
              <a:rPr lang="en-US" sz="2000" baseline="0">
                <a:solidFill>
                  <a:srgbClr val="0066CC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Gray:</a:t>
            </a:r>
            <a:r>
              <a:rPr lang="en-US" sz="2000" b="0" baseline="0">
                <a:solidFill>
                  <a:srgbClr val="0066CC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 Only bit G0 changes  code can change only from 111 to 110         (i.e. correct new code is the only possibility)</a:t>
            </a:r>
          </a:p>
          <a:p>
            <a:pPr marL="463550" indent="-463550">
              <a:spcBef>
                <a:spcPct val="0"/>
              </a:spcBef>
              <a:buClr>
                <a:schemeClr val="hlink"/>
              </a:buClr>
              <a:buFont typeface="Wingdings" pitchFamily="2" charset="2"/>
              <a:buNone/>
            </a:pPr>
            <a:r>
              <a:rPr lang="en-US" sz="2000" b="0" baseline="0">
                <a:solidFill>
                  <a:srgbClr val="000066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      </a:t>
            </a:r>
            <a:r>
              <a:rPr lang="en-US" sz="2000" baseline="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Binary:</a:t>
            </a:r>
            <a:r>
              <a:rPr lang="en-US" sz="2000" b="0" baseline="0">
                <a:solidFill>
                  <a:srgbClr val="000066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sz="2000" b="0" baseline="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All 3 bits change  several wrong intermediate codes can be generated (e.g. 110). If read, they give wrong information on shaft position</a:t>
            </a:r>
            <a:endParaRPr lang="en-US" sz="2000" b="0" baseline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9461" name="Text Box 100"/>
          <p:cNvSpPr txBox="1">
            <a:spLocks noChangeArrowheads="1"/>
          </p:cNvSpPr>
          <p:nvPr/>
        </p:nvSpPr>
        <p:spPr bwMode="auto">
          <a:xfrm>
            <a:off x="7726363" y="5784850"/>
            <a:ext cx="879475" cy="274638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1200" baseline="0">
                <a:latin typeface="Arial" pitchFamily="34" charset="0"/>
                <a:cs typeface="Arial" pitchFamily="34" charset="0"/>
              </a:rPr>
              <a:t>G2 G1 G0</a:t>
            </a:r>
          </a:p>
        </p:txBody>
      </p:sp>
      <p:sp>
        <p:nvSpPr>
          <p:cNvPr id="59462" name="Text Box 105"/>
          <p:cNvSpPr txBox="1">
            <a:spLocks noChangeArrowheads="1"/>
          </p:cNvSpPr>
          <p:nvPr/>
        </p:nvSpPr>
        <p:spPr bwMode="auto">
          <a:xfrm>
            <a:off x="5584825" y="4960938"/>
            <a:ext cx="361950" cy="519112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baseline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59463" name="Text Box 106"/>
          <p:cNvSpPr txBox="1">
            <a:spLocks noChangeArrowheads="1"/>
          </p:cNvSpPr>
          <p:nvPr/>
        </p:nvSpPr>
        <p:spPr bwMode="auto">
          <a:xfrm>
            <a:off x="6096000" y="5524500"/>
            <a:ext cx="361950" cy="519113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baseline="0">
                <a:solidFill>
                  <a:srgbClr val="CC3300"/>
                </a:solidFill>
              </a:rPr>
              <a:t>4</a:t>
            </a:r>
          </a:p>
        </p:txBody>
      </p:sp>
      <p:sp>
        <p:nvSpPr>
          <p:cNvPr id="59464" name="Text Box 108"/>
          <p:cNvSpPr txBox="1">
            <a:spLocks noChangeArrowheads="1"/>
          </p:cNvSpPr>
          <p:nvPr/>
        </p:nvSpPr>
        <p:spPr bwMode="auto">
          <a:xfrm>
            <a:off x="80963" y="5986463"/>
            <a:ext cx="184150" cy="519112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endParaRPr lang="en-US" baseline="0"/>
          </a:p>
        </p:txBody>
      </p:sp>
      <p:sp>
        <p:nvSpPr>
          <p:cNvPr id="59465" name="Text Box 109"/>
          <p:cNvSpPr txBox="1">
            <a:spLocks noChangeArrowheads="1"/>
          </p:cNvSpPr>
          <p:nvPr/>
        </p:nvSpPr>
        <p:spPr bwMode="auto">
          <a:xfrm>
            <a:off x="0" y="6013450"/>
            <a:ext cx="1035050" cy="641350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800" b="0" baseline="0">
                <a:latin typeface="Arial" pitchFamily="34" charset="0"/>
                <a:cs typeface="Arial" pitchFamily="34" charset="0"/>
              </a:rPr>
              <a:t>Shaft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800" b="0" baseline="0">
                <a:latin typeface="Arial" pitchFamily="34" charset="0"/>
                <a:cs typeface="Arial" pitchFamily="34" charset="0"/>
              </a:rPr>
              <a:t>Rotation</a:t>
            </a:r>
          </a:p>
        </p:txBody>
      </p:sp>
      <p:sp>
        <p:nvSpPr>
          <p:cNvPr id="59466" name="Text Box 110"/>
          <p:cNvSpPr txBox="1">
            <a:spLocks noChangeArrowheads="1"/>
          </p:cNvSpPr>
          <p:nvPr/>
        </p:nvSpPr>
        <p:spPr bwMode="auto">
          <a:xfrm>
            <a:off x="7826375" y="3724275"/>
            <a:ext cx="1193800" cy="366713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1800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White = 1</a:t>
            </a:r>
          </a:p>
        </p:txBody>
      </p:sp>
      <p:sp>
        <p:nvSpPr>
          <p:cNvPr id="59467" name="Text Box 111"/>
          <p:cNvSpPr txBox="1">
            <a:spLocks noChangeArrowheads="1"/>
          </p:cNvSpPr>
          <p:nvPr/>
        </p:nvSpPr>
        <p:spPr bwMode="auto">
          <a:xfrm>
            <a:off x="4478338" y="6232525"/>
            <a:ext cx="1011237" cy="304800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1400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3 sensors</a:t>
            </a:r>
          </a:p>
        </p:txBody>
      </p:sp>
      <p:sp>
        <p:nvSpPr>
          <p:cNvPr id="59468" name="Text Box 112"/>
          <p:cNvSpPr txBox="1">
            <a:spLocks noChangeArrowheads="1"/>
          </p:cNvSpPr>
          <p:nvPr/>
        </p:nvSpPr>
        <p:spPr bwMode="auto">
          <a:xfrm>
            <a:off x="2017713" y="6346825"/>
            <a:ext cx="1011237" cy="304800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1400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3 sensors</a:t>
            </a:r>
          </a:p>
        </p:txBody>
      </p:sp>
      <p:pic>
        <p:nvPicPr>
          <p:cNvPr id="59469" name="Picture 1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15213" y="0"/>
            <a:ext cx="1728787" cy="1227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9470" name="Line 114"/>
          <p:cNvSpPr>
            <a:spLocks noChangeShapeType="1"/>
          </p:cNvSpPr>
          <p:nvPr/>
        </p:nvSpPr>
        <p:spPr bwMode="auto">
          <a:xfrm flipV="1">
            <a:off x="6894513" y="769938"/>
            <a:ext cx="1436687" cy="2828925"/>
          </a:xfrm>
          <a:prstGeom prst="line">
            <a:avLst/>
          </a:prstGeom>
          <a:noFill/>
          <a:ln w="1588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59471" name="Rectangle 117"/>
          <p:cNvSpPr>
            <a:spLocks noChangeArrowheads="1"/>
          </p:cNvSpPr>
          <p:nvPr/>
        </p:nvSpPr>
        <p:spPr bwMode="auto">
          <a:xfrm rot="-2766804">
            <a:off x="5251451" y="5305425"/>
            <a:ext cx="1452562" cy="388937"/>
          </a:xfrm>
          <a:prstGeom prst="rect">
            <a:avLst/>
          </a:prstGeom>
          <a:solidFill>
            <a:srgbClr val="FF0000">
              <a:alpha val="25882"/>
            </a:srgbClr>
          </a:solidFill>
          <a:ln w="1651">
            <a:solidFill>
              <a:srgbClr val="FFFF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Chapter 1            </a:t>
            </a:r>
            <a:fld id="{E27E7DF6-577F-4FF0-BCA9-356A48DC0BFF}" type="slidenum">
              <a:rPr lang="en-US" smtClean="0"/>
              <a:pPr/>
              <a:t>42</a:t>
            </a:fld>
            <a:endParaRPr lang="en-US" smtClean="0"/>
          </a:p>
        </p:txBody>
      </p:sp>
      <p:sp>
        <p:nvSpPr>
          <p:cNvPr id="60419" name="Rectangle 2"/>
          <p:cNvSpPr>
            <a:spLocks noGrp="1" noChangeArrowheads="1"/>
          </p:cNvSpPr>
          <p:nvPr>
            <p:ph type="title"/>
          </p:nvPr>
        </p:nvSpPr>
        <p:spPr>
          <a:xfrm>
            <a:off x="715963" y="277813"/>
            <a:ext cx="7772400" cy="742950"/>
          </a:xfrm>
        </p:spPr>
        <p:txBody>
          <a:bodyPr/>
          <a:lstStyle/>
          <a:p>
            <a:r>
              <a:rPr lang="en-US" smtClean="0">
                <a:solidFill>
                  <a:srgbClr val="000066"/>
                </a:solidFill>
              </a:rPr>
              <a:t>Binary-Coded Decimal (BCD)</a:t>
            </a:r>
          </a:p>
        </p:txBody>
      </p:sp>
      <p:sp>
        <p:nvSpPr>
          <p:cNvPr id="6042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314450"/>
            <a:ext cx="8964613" cy="5543550"/>
          </a:xfrm>
          <a:solidFill>
            <a:srgbClr val="FFFFFF"/>
          </a:solidFill>
        </p:spPr>
        <p:txBody>
          <a:bodyPr/>
          <a:lstStyle/>
          <a:p>
            <a:r>
              <a:rPr lang="en-US" sz="2400" smtClean="0">
                <a:latin typeface="Arial" pitchFamily="34" charset="0"/>
                <a:cs typeface="Arial" pitchFamily="34" charset="0"/>
              </a:rPr>
              <a:t>The BCD code consists of the first ten values (0 to 9) of the  16 4-bit (8,4,2,1) binary codes</a:t>
            </a:r>
          </a:p>
          <a:p>
            <a:pPr>
              <a:spcBef>
                <a:spcPct val="0"/>
              </a:spcBef>
            </a:pPr>
            <a:r>
              <a:rPr lang="en-US" sz="2400" smtClean="0">
                <a:latin typeface="Arial" pitchFamily="34" charset="0"/>
                <a:cs typeface="Arial" pitchFamily="34" charset="0"/>
              </a:rPr>
              <a:t>Can be used to </a:t>
            </a:r>
            <a:r>
              <a:rPr lang="en-US" sz="2400" smtClean="0">
                <a:solidFill>
                  <a:srgbClr val="A50021"/>
                </a:solidFill>
                <a:latin typeface="Arial" pitchFamily="34" charset="0"/>
                <a:cs typeface="Arial" pitchFamily="34" charset="0"/>
              </a:rPr>
              <a:t>encode</a:t>
            </a:r>
            <a:r>
              <a:rPr lang="en-US" sz="2400" smtClean="0">
                <a:latin typeface="Arial" pitchFamily="34" charset="0"/>
                <a:cs typeface="Arial" pitchFamily="34" charset="0"/>
              </a:rPr>
              <a:t> 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2400" smtClean="0">
                <a:latin typeface="Arial" pitchFamily="34" charset="0"/>
                <a:cs typeface="Arial" pitchFamily="34" charset="0"/>
              </a:rPr>
              <a:t>    the digits of a decimal number separately                              in in binary, e.g. </a:t>
            </a:r>
          </a:p>
          <a:p>
            <a:pPr>
              <a:buFont typeface="Wingdings" pitchFamily="2" charset="2"/>
              <a:buNone/>
            </a:pPr>
            <a:r>
              <a:rPr lang="en-US" sz="2400" smtClean="0">
                <a:latin typeface="Arial" pitchFamily="34" charset="0"/>
                <a:cs typeface="Arial" pitchFamily="34" charset="0"/>
              </a:rPr>
              <a:t>    (</a:t>
            </a:r>
            <a:r>
              <a:rPr lang="en-US" sz="2400" smtClean="0">
                <a:solidFill>
                  <a:srgbClr val="0066CC"/>
                </a:solidFill>
                <a:latin typeface="Arial" pitchFamily="34" charset="0"/>
                <a:cs typeface="Arial" pitchFamily="34" charset="0"/>
              </a:rPr>
              <a:t>8</a:t>
            </a:r>
            <a:r>
              <a:rPr lang="en-US" sz="2400" smtClean="0">
                <a:latin typeface="Arial" pitchFamily="34" charset="0"/>
                <a:cs typeface="Arial" pitchFamily="34" charset="0"/>
              </a:rPr>
              <a:t>6</a:t>
            </a:r>
            <a:r>
              <a:rPr lang="en-US" sz="2400" smtClean="0">
                <a:solidFill>
                  <a:srgbClr val="FF3399"/>
                </a:solidFill>
                <a:latin typeface="Arial" pitchFamily="34" charset="0"/>
                <a:cs typeface="Arial" pitchFamily="34" charset="0"/>
              </a:rPr>
              <a:t>3</a:t>
            </a:r>
            <a:r>
              <a:rPr lang="en-US" sz="2400" smtClean="0">
                <a:latin typeface="Arial" pitchFamily="34" charset="0"/>
                <a:cs typeface="Arial" pitchFamily="34" charset="0"/>
              </a:rPr>
              <a:t>)</a:t>
            </a:r>
            <a:r>
              <a:rPr lang="en-US" sz="2400" baseline="-25000" smtClean="0">
                <a:latin typeface="Arial" pitchFamily="34" charset="0"/>
                <a:cs typeface="Arial" pitchFamily="34" charset="0"/>
              </a:rPr>
              <a:t>10</a:t>
            </a:r>
            <a:r>
              <a:rPr lang="en-US" sz="2400" smtClean="0">
                <a:latin typeface="Arial" pitchFamily="34" charset="0"/>
                <a:cs typeface="Arial" pitchFamily="34" charset="0"/>
              </a:rPr>
              <a:t> = (</a:t>
            </a:r>
            <a:r>
              <a:rPr lang="en-US" sz="2400" smtClean="0">
                <a:solidFill>
                  <a:srgbClr val="0066CC"/>
                </a:solidFill>
                <a:latin typeface="Arial" pitchFamily="34" charset="0"/>
                <a:cs typeface="Arial" pitchFamily="34" charset="0"/>
              </a:rPr>
              <a:t>1000</a:t>
            </a:r>
            <a:r>
              <a:rPr lang="en-US" sz="2400" smtClean="0">
                <a:latin typeface="Arial" pitchFamily="34" charset="0"/>
                <a:cs typeface="Arial" pitchFamily="34" charset="0"/>
              </a:rPr>
              <a:t>  0110  </a:t>
            </a:r>
            <a:r>
              <a:rPr lang="en-US" sz="2400" smtClean="0">
                <a:solidFill>
                  <a:srgbClr val="FF3399"/>
                </a:solidFill>
                <a:latin typeface="Arial" pitchFamily="34" charset="0"/>
                <a:cs typeface="Arial" pitchFamily="34" charset="0"/>
              </a:rPr>
              <a:t>0011</a:t>
            </a:r>
            <a:r>
              <a:rPr lang="en-US" sz="2400" smtClean="0">
                <a:latin typeface="Arial" pitchFamily="34" charset="0"/>
                <a:cs typeface="Arial" pitchFamily="34" charset="0"/>
              </a:rPr>
              <a:t>)</a:t>
            </a:r>
            <a:r>
              <a:rPr lang="en-US" sz="2400" baseline="-25000" smtClean="0">
                <a:latin typeface="Arial" pitchFamily="34" charset="0"/>
                <a:cs typeface="Arial" pitchFamily="34" charset="0"/>
              </a:rPr>
              <a:t>BCD</a:t>
            </a:r>
            <a:endParaRPr lang="en-US" sz="2400" smtClean="0">
              <a:latin typeface="Arial" pitchFamily="34" charset="0"/>
              <a:cs typeface="Arial" pitchFamily="34" charset="0"/>
            </a:endParaRPr>
          </a:p>
          <a:p>
            <a:r>
              <a:rPr lang="en-US" sz="2400" smtClean="0">
                <a:latin typeface="Arial" pitchFamily="34" charset="0"/>
                <a:cs typeface="Arial" pitchFamily="34" charset="0"/>
              </a:rPr>
              <a:t>Note this is different from                                            </a:t>
            </a:r>
            <a:r>
              <a:rPr lang="en-US" sz="2400" smtClean="0">
                <a:solidFill>
                  <a:srgbClr val="6600FF"/>
                </a:solidFill>
                <a:latin typeface="Arial" pitchFamily="34" charset="0"/>
                <a:cs typeface="Arial" pitchFamily="34" charset="0"/>
              </a:rPr>
              <a:t>converting</a:t>
            </a:r>
            <a:r>
              <a:rPr lang="en-US" sz="2400" smtClean="0">
                <a:latin typeface="Arial" pitchFamily="34" charset="0"/>
                <a:cs typeface="Arial" pitchFamily="34" charset="0"/>
              </a:rPr>
              <a:t> the decimal number                                                to binary:</a:t>
            </a:r>
          </a:p>
          <a:p>
            <a:pPr lvl="1">
              <a:buFontTx/>
              <a:buNone/>
            </a:pPr>
            <a:r>
              <a:rPr lang="en-US" sz="2400" smtClean="0">
                <a:latin typeface="Arial" pitchFamily="34" charset="0"/>
                <a:cs typeface="Arial" pitchFamily="34" charset="0"/>
              </a:rPr>
              <a:t>(863)</a:t>
            </a:r>
            <a:r>
              <a:rPr lang="en-US" sz="2400" baseline="-25000" smtClean="0">
                <a:latin typeface="Arial" pitchFamily="34" charset="0"/>
                <a:cs typeface="Arial" pitchFamily="34" charset="0"/>
              </a:rPr>
              <a:t>10</a:t>
            </a:r>
            <a:r>
              <a:rPr lang="en-US" sz="2400" smtClean="0">
                <a:latin typeface="Arial" pitchFamily="34" charset="0"/>
                <a:cs typeface="Arial" pitchFamily="34" charset="0"/>
              </a:rPr>
              <a:t> = (1101011111)</a:t>
            </a:r>
            <a:r>
              <a:rPr lang="en-US" sz="2400" baseline="-25000" smtClean="0">
                <a:latin typeface="Arial" pitchFamily="34" charset="0"/>
                <a:cs typeface="Arial" pitchFamily="34" charset="0"/>
              </a:rPr>
              <a:t>2</a:t>
            </a:r>
            <a:endParaRPr lang="en-US" sz="2000" smtClean="0">
              <a:latin typeface="Arial" pitchFamily="34" charset="0"/>
              <a:cs typeface="Arial" pitchFamily="34" charset="0"/>
            </a:endParaRPr>
          </a:p>
          <a:p>
            <a:r>
              <a:rPr lang="en-US" sz="2400" smtClean="0">
                <a:latin typeface="Arial" pitchFamily="34" charset="0"/>
                <a:cs typeface="Arial" pitchFamily="34" charset="0"/>
              </a:rPr>
              <a:t>Which is a more concise representation?</a:t>
            </a:r>
          </a:p>
          <a:p>
            <a:pPr>
              <a:spcBef>
                <a:spcPct val="10000"/>
              </a:spcBef>
            </a:pPr>
            <a:r>
              <a:rPr lang="en-US" sz="2400" smtClean="0">
                <a:latin typeface="Arial" pitchFamily="34" charset="0"/>
                <a:cs typeface="Arial" pitchFamily="34" charset="0"/>
              </a:rPr>
              <a:t>BCD is Basis for </a:t>
            </a:r>
            <a:r>
              <a:rPr lang="en-US" sz="2400" smtClean="0">
                <a:solidFill>
                  <a:srgbClr val="FF3399"/>
                </a:solidFill>
                <a:latin typeface="Arial" pitchFamily="34" charset="0"/>
                <a:cs typeface="Arial" pitchFamily="34" charset="0"/>
              </a:rPr>
              <a:t>BCD computer                                              arithmetic:</a:t>
            </a:r>
            <a:r>
              <a:rPr lang="en-US" sz="2400" smtClean="0">
                <a:latin typeface="Arial" pitchFamily="34" charset="0"/>
                <a:cs typeface="Arial" pitchFamily="34" charset="0"/>
              </a:rPr>
              <a:t> e.g. BCD addition, </a:t>
            </a:r>
          </a:p>
          <a:p>
            <a:pPr>
              <a:spcBef>
                <a:spcPct val="10000"/>
              </a:spcBef>
              <a:buFont typeface="Wingdings" pitchFamily="2" charset="2"/>
              <a:buNone/>
            </a:pPr>
            <a:r>
              <a:rPr lang="en-US" sz="2400" smtClean="0">
                <a:latin typeface="Arial" pitchFamily="34" charset="0"/>
                <a:cs typeface="Arial" pitchFamily="34" charset="0"/>
              </a:rPr>
              <a:t>    subtraction, etc. See later</a:t>
            </a:r>
          </a:p>
        </p:txBody>
      </p:sp>
      <p:sp>
        <p:nvSpPr>
          <p:cNvPr id="60421" name="Text Box 67"/>
          <p:cNvSpPr txBox="1">
            <a:spLocks noChangeArrowheads="1"/>
          </p:cNvSpPr>
          <p:nvPr/>
        </p:nvSpPr>
        <p:spPr bwMode="auto">
          <a:xfrm>
            <a:off x="5449888" y="4403725"/>
            <a:ext cx="971550" cy="609600"/>
          </a:xfrm>
          <a:prstGeom prst="rect">
            <a:avLst/>
          </a:prstGeom>
          <a:noFill/>
          <a:ln w="1651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2000" b="0" baseline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10 BCD Codes</a:t>
            </a:r>
          </a:p>
        </p:txBody>
      </p:sp>
      <p:grpSp>
        <p:nvGrpSpPr>
          <p:cNvPr id="60422" name="Group 70"/>
          <p:cNvGrpSpPr>
            <a:grpSpLocks/>
          </p:cNvGrpSpPr>
          <p:nvPr/>
        </p:nvGrpSpPr>
        <p:grpSpPr bwMode="auto">
          <a:xfrm>
            <a:off x="6546850" y="2476500"/>
            <a:ext cx="2443163" cy="4202113"/>
            <a:chOff x="4073" y="1291"/>
            <a:chExt cx="1539" cy="2647"/>
          </a:xfrm>
        </p:grpSpPr>
        <p:pic>
          <p:nvPicPr>
            <p:cNvPr id="60424" name="Picture 65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073" y="1291"/>
              <a:ext cx="1539" cy="26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0425" name="Rectangle 66"/>
            <p:cNvSpPr>
              <a:spLocks noChangeArrowheads="1"/>
            </p:cNvSpPr>
            <p:nvPr/>
          </p:nvSpPr>
          <p:spPr bwMode="auto">
            <a:xfrm>
              <a:off x="4083" y="1597"/>
              <a:ext cx="1509" cy="1451"/>
            </a:xfrm>
            <a:prstGeom prst="rect">
              <a:avLst/>
            </a:prstGeom>
            <a:solidFill>
              <a:srgbClr val="FF0000">
                <a:alpha val="27843"/>
              </a:srgbClr>
            </a:solidFill>
            <a:ln w="1651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0426" name="Rectangle 68"/>
            <p:cNvSpPr>
              <a:spLocks noChangeArrowheads="1"/>
            </p:cNvSpPr>
            <p:nvPr/>
          </p:nvSpPr>
          <p:spPr bwMode="auto">
            <a:xfrm>
              <a:off x="4084" y="3063"/>
              <a:ext cx="1524" cy="875"/>
            </a:xfrm>
            <a:prstGeom prst="rect">
              <a:avLst/>
            </a:prstGeom>
            <a:solidFill>
              <a:srgbClr val="0000FF">
                <a:alpha val="27843"/>
              </a:srgbClr>
            </a:solidFill>
            <a:ln w="1651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60423" name="Text Box 69"/>
          <p:cNvSpPr txBox="1">
            <a:spLocks noChangeArrowheads="1"/>
          </p:cNvSpPr>
          <p:nvPr/>
        </p:nvSpPr>
        <p:spPr bwMode="auto">
          <a:xfrm>
            <a:off x="4957763" y="5638800"/>
            <a:ext cx="1573212" cy="1219200"/>
          </a:xfrm>
          <a:prstGeom prst="rect">
            <a:avLst/>
          </a:prstGeom>
          <a:noFill/>
          <a:ln w="1651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2000" b="0" baseline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6 </a:t>
            </a:r>
            <a:r>
              <a:rPr lang="en-US" sz="2000" b="0" baseline="0">
                <a:solidFill>
                  <a:srgbClr val="A50021"/>
                </a:solidFill>
                <a:latin typeface="Arial" pitchFamily="34" charset="0"/>
                <a:cs typeface="Arial" pitchFamily="34" charset="0"/>
              </a:rPr>
              <a:t>Unused</a:t>
            </a:r>
            <a:r>
              <a:rPr lang="en-US" sz="2000" b="0" baseline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2000" b="0" baseline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Binary Codes 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2000" b="0" baseline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(don’t care conditions)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Chapter 1            </a:t>
            </a:r>
            <a:fld id="{CFD5DFBB-7882-4370-B0F0-2E733396D946}" type="slidenum">
              <a:rPr lang="en-US" smtClean="0"/>
              <a:pPr/>
              <a:t>43</a:t>
            </a:fld>
            <a:endParaRPr lang="en-US" smtClean="0"/>
          </a:p>
        </p:txBody>
      </p:sp>
      <p:sp>
        <p:nvSpPr>
          <p:cNvPr id="61443" name="Rectangle 2"/>
          <p:cNvSpPr>
            <a:spLocks noGrp="1" noChangeArrowheads="1"/>
          </p:cNvSpPr>
          <p:nvPr>
            <p:ph type="title"/>
          </p:nvPr>
        </p:nvSpPr>
        <p:spPr>
          <a:xfrm>
            <a:off x="646113" y="311150"/>
            <a:ext cx="7772400" cy="731838"/>
          </a:xfrm>
        </p:spPr>
        <p:txBody>
          <a:bodyPr/>
          <a:lstStyle/>
          <a:p>
            <a:r>
              <a:rPr lang="en-US" smtClean="0"/>
              <a:t>Error-Detection Codes</a:t>
            </a:r>
          </a:p>
        </p:txBody>
      </p:sp>
      <p:sp>
        <p:nvSpPr>
          <p:cNvPr id="6144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87325" y="1314450"/>
            <a:ext cx="8766175" cy="5224463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u="sng" smtClean="0">
                <a:latin typeface="Arial" pitchFamily="34" charset="0"/>
                <a:cs typeface="Arial" pitchFamily="34" charset="0"/>
              </a:rPr>
              <a:t>Redundancy</a:t>
            </a:r>
            <a:r>
              <a:rPr lang="en-US" smtClean="0">
                <a:latin typeface="Arial" pitchFamily="34" charset="0"/>
                <a:cs typeface="Arial" pitchFamily="34" charset="0"/>
              </a:rPr>
              <a:t> (additional information), in the form of extra bits, can be appended to the binary code for the data to allow </a:t>
            </a:r>
            <a:r>
              <a:rPr lang="en-US" smtClean="0">
                <a:solidFill>
                  <a:srgbClr val="CC3300"/>
                </a:solidFill>
                <a:latin typeface="Arial" pitchFamily="34" charset="0"/>
                <a:cs typeface="Arial" pitchFamily="34" charset="0"/>
              </a:rPr>
              <a:t>error detection</a:t>
            </a:r>
            <a:r>
              <a:rPr lang="en-US" smtClean="0">
                <a:latin typeface="Arial" pitchFamily="34" charset="0"/>
                <a:cs typeface="Arial" pitchFamily="34" charset="0"/>
              </a:rPr>
              <a:t>, and possibly </a:t>
            </a:r>
            <a:r>
              <a:rPr lang="en-US" smtClean="0">
                <a:solidFill>
                  <a:srgbClr val="6600FF"/>
                </a:solidFill>
                <a:latin typeface="Arial" pitchFamily="34" charset="0"/>
                <a:cs typeface="Arial" pitchFamily="34" charset="0"/>
              </a:rPr>
              <a:t>error correction</a:t>
            </a:r>
            <a:r>
              <a:rPr lang="en-US" smtClean="0">
                <a:latin typeface="Arial" pitchFamily="34" charset="0"/>
                <a:cs typeface="Arial" pitchFamily="34" charset="0"/>
              </a:rPr>
              <a:t>   </a:t>
            </a:r>
          </a:p>
          <a:p>
            <a:pPr>
              <a:lnSpc>
                <a:spcPct val="90000"/>
              </a:lnSpc>
            </a:pPr>
            <a:r>
              <a:rPr lang="en-US" smtClean="0">
                <a:latin typeface="Arial" pitchFamily="34" charset="0"/>
                <a:cs typeface="Arial" pitchFamily="34" charset="0"/>
              </a:rPr>
              <a:t>A simple form of redundancy is the </a:t>
            </a:r>
            <a:r>
              <a:rPr lang="en-US" u="sng" smtClean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parity bit</a:t>
            </a:r>
            <a:r>
              <a:rPr lang="en-US" smtClean="0">
                <a:latin typeface="Arial" pitchFamily="34" charset="0"/>
                <a:cs typeface="Arial" pitchFamily="34" charset="0"/>
              </a:rPr>
              <a:t>, an extra bit appended to the code word to make the </a:t>
            </a:r>
            <a:r>
              <a:rPr lang="en-US" b="1" smtClean="0">
                <a:solidFill>
                  <a:srgbClr val="A50021"/>
                </a:solidFill>
                <a:latin typeface="Arial" pitchFamily="34" charset="0"/>
                <a:cs typeface="Arial" pitchFamily="34" charset="0"/>
              </a:rPr>
              <a:t>total number of 1’s odd or even</a:t>
            </a:r>
            <a:r>
              <a:rPr lang="en-US" smtClean="0">
                <a:latin typeface="Arial" pitchFamily="34" charset="0"/>
                <a:cs typeface="Arial" pitchFamily="34" charset="0"/>
              </a:rPr>
              <a:t>. Parity can detect all single-bit errors and some multiple-bit errors</a:t>
            </a:r>
          </a:p>
          <a:p>
            <a:pPr lvl="1">
              <a:lnSpc>
                <a:spcPct val="90000"/>
              </a:lnSpc>
            </a:pPr>
            <a:r>
              <a:rPr lang="en-US" u="sng" smtClean="0">
                <a:solidFill>
                  <a:srgbClr val="6600FF"/>
                </a:solidFill>
                <a:latin typeface="Arial" pitchFamily="34" charset="0"/>
                <a:cs typeface="Arial" pitchFamily="34" charset="0"/>
              </a:rPr>
              <a:t>Even parity bit</a:t>
            </a:r>
            <a:r>
              <a:rPr lang="en-US" u="sng" smtClean="0">
                <a:latin typeface="Arial" pitchFamily="34" charset="0"/>
                <a:cs typeface="Arial" pitchFamily="34" charset="0"/>
              </a:rPr>
              <a:t>:</a:t>
            </a:r>
            <a:r>
              <a:rPr lang="en-US" smtClean="0">
                <a:latin typeface="Arial" pitchFamily="34" charset="0"/>
                <a:cs typeface="Arial" pitchFamily="34" charset="0"/>
              </a:rPr>
              <a:t> Makes total number of 1’s even</a:t>
            </a:r>
          </a:p>
          <a:p>
            <a:pPr lvl="1">
              <a:lnSpc>
                <a:spcPct val="90000"/>
              </a:lnSpc>
            </a:pPr>
            <a:r>
              <a:rPr lang="en-US" u="sng" smtClean="0">
                <a:solidFill>
                  <a:srgbClr val="336600"/>
                </a:solidFill>
                <a:latin typeface="Arial" pitchFamily="34" charset="0"/>
                <a:cs typeface="Arial" pitchFamily="34" charset="0"/>
              </a:rPr>
              <a:t>Odd parity:</a:t>
            </a:r>
            <a:r>
              <a:rPr lang="en-US" smtClean="0">
                <a:latin typeface="Arial" pitchFamily="34" charset="0"/>
                <a:cs typeface="Arial" pitchFamily="34" charset="0"/>
              </a:rPr>
              <a:t> Makes total number of 1’s odd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Chapter 1            </a:t>
            </a:r>
            <a:fld id="{1144BA09-B8DC-451F-9997-70D2262CA492}" type="slidenum">
              <a:rPr lang="en-US" smtClean="0"/>
              <a:pPr/>
              <a:t>44</a:t>
            </a:fld>
            <a:endParaRPr lang="en-US" smtClean="0"/>
          </a:p>
        </p:txBody>
      </p:sp>
      <p:graphicFrame>
        <p:nvGraphicFramePr>
          <p:cNvPr id="332802" name="Group 2"/>
          <p:cNvGraphicFramePr>
            <a:graphicFrameLocks noGrp="1"/>
          </p:cNvGraphicFramePr>
          <p:nvPr/>
        </p:nvGraphicFramePr>
        <p:xfrm>
          <a:off x="1524000" y="1360488"/>
          <a:ext cx="5759450" cy="3632202"/>
        </p:xfrm>
        <a:graphic>
          <a:graphicData uri="http://schemas.openxmlformats.org/drawingml/2006/table">
            <a:tbl>
              <a:tblPr/>
              <a:tblGrid>
                <a:gridCol w="2890838"/>
                <a:gridCol w="2868612"/>
              </a:tblGrid>
              <a:tr h="77152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718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877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718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718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718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877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56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877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2499" name="Rectangle 34"/>
          <p:cNvSpPr>
            <a:spLocks noGrp="1" noChangeArrowheads="1"/>
          </p:cNvSpPr>
          <p:nvPr>
            <p:ph type="title"/>
          </p:nvPr>
        </p:nvSpPr>
        <p:spPr>
          <a:xfrm>
            <a:off x="0" y="477838"/>
            <a:ext cx="8532813" cy="628650"/>
          </a:xfrm>
        </p:spPr>
        <p:txBody>
          <a:bodyPr/>
          <a:lstStyle/>
          <a:p>
            <a:r>
              <a:rPr lang="en-US" sz="2400" smtClean="0">
                <a:solidFill>
                  <a:srgbClr val="000066"/>
                </a:solidFill>
              </a:rPr>
              <a:t>Example: 4-Bit Parity Code (3 bits of data + </a:t>
            </a:r>
            <a:r>
              <a:rPr lang="en-US" sz="2400" smtClean="0">
                <a:solidFill>
                  <a:srgbClr val="6600FF"/>
                </a:solidFill>
              </a:rPr>
              <a:t>1 parity bit</a:t>
            </a:r>
            <a:r>
              <a:rPr lang="en-US" sz="2400" smtClean="0">
                <a:solidFill>
                  <a:srgbClr val="000066"/>
                </a:solidFill>
              </a:rPr>
              <a:t>)</a:t>
            </a:r>
          </a:p>
        </p:txBody>
      </p:sp>
      <p:sp>
        <p:nvSpPr>
          <p:cNvPr id="62500" name="Rectangle 35"/>
          <p:cNvSpPr>
            <a:spLocks noGrp="1" noChangeArrowheads="1"/>
          </p:cNvSpPr>
          <p:nvPr>
            <p:ph type="body" idx="1"/>
          </p:nvPr>
        </p:nvSpPr>
        <p:spPr>
          <a:xfrm>
            <a:off x="638175" y="1192213"/>
            <a:ext cx="7772400" cy="5241925"/>
          </a:xfrm>
        </p:spPr>
        <p:txBody>
          <a:bodyPr/>
          <a:lstStyle/>
          <a:p>
            <a:pPr>
              <a:lnSpc>
                <a:spcPct val="90000"/>
              </a:lnSpc>
              <a:buFont typeface="Wingdings" pitchFamily="2" charset="2"/>
              <a:buNone/>
            </a:pPr>
            <a:endParaRPr lang="en-US" sz="2800" b="1" smtClean="0"/>
          </a:p>
          <a:p>
            <a:pPr>
              <a:lnSpc>
                <a:spcPct val="90000"/>
              </a:lnSpc>
            </a:pPr>
            <a:endParaRPr lang="en-US" sz="2800" b="1" smtClean="0"/>
          </a:p>
          <a:p>
            <a:pPr>
              <a:lnSpc>
                <a:spcPct val="90000"/>
              </a:lnSpc>
            </a:pPr>
            <a:endParaRPr lang="en-US" sz="2800" smtClean="0"/>
          </a:p>
          <a:p>
            <a:pPr>
              <a:lnSpc>
                <a:spcPct val="90000"/>
              </a:lnSpc>
            </a:pPr>
            <a:endParaRPr lang="en-US" sz="2800" smtClean="0"/>
          </a:p>
          <a:p>
            <a:pPr>
              <a:lnSpc>
                <a:spcPct val="90000"/>
              </a:lnSpc>
            </a:pPr>
            <a:endParaRPr lang="en-US" sz="2800" smtClean="0"/>
          </a:p>
          <a:p>
            <a:pPr>
              <a:lnSpc>
                <a:spcPct val="90000"/>
              </a:lnSpc>
            </a:pPr>
            <a:endParaRPr lang="en-US" sz="2800" smtClean="0"/>
          </a:p>
          <a:p>
            <a:pPr>
              <a:lnSpc>
                <a:spcPct val="90000"/>
              </a:lnSpc>
            </a:pPr>
            <a:endParaRPr lang="en-US" sz="2800" smtClean="0"/>
          </a:p>
          <a:p>
            <a:pPr>
              <a:lnSpc>
                <a:spcPct val="90000"/>
              </a:lnSpc>
            </a:pPr>
            <a:endParaRPr lang="en-US" sz="2200" b="1" smtClean="0">
              <a:cs typeface="Times New Roman" pitchFamily="18" charset="0"/>
            </a:endParaRPr>
          </a:p>
          <a:p>
            <a:pPr>
              <a:lnSpc>
                <a:spcPct val="90000"/>
              </a:lnSpc>
            </a:pPr>
            <a:endParaRPr lang="en-US" sz="2600" b="1" smtClean="0">
              <a:cs typeface="Times New Roman" pitchFamily="18" charset="0"/>
            </a:endParaRPr>
          </a:p>
        </p:txBody>
      </p:sp>
      <p:sp>
        <p:nvSpPr>
          <p:cNvPr id="62501" name="Rectangle 36"/>
          <p:cNvSpPr>
            <a:spLocks noChangeArrowheads="1"/>
          </p:cNvSpPr>
          <p:nvPr/>
        </p:nvSpPr>
        <p:spPr bwMode="auto">
          <a:xfrm>
            <a:off x="2095500" y="1336675"/>
            <a:ext cx="1938338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baseline="0">
                <a:solidFill>
                  <a:srgbClr val="6600FF"/>
                </a:solidFill>
                <a:latin typeface="Arial" pitchFamily="34" charset="0"/>
                <a:cs typeface="Arial" pitchFamily="34" charset="0"/>
              </a:rPr>
              <a:t>Even Parity</a:t>
            </a:r>
            <a:endParaRPr lang="en-US" sz="2400" baseline="0">
              <a:solidFill>
                <a:srgbClr val="6600F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2502" name="Rectangle 37"/>
          <p:cNvSpPr>
            <a:spLocks noChangeArrowheads="1"/>
          </p:cNvSpPr>
          <p:nvPr/>
        </p:nvSpPr>
        <p:spPr bwMode="auto">
          <a:xfrm>
            <a:off x="3916363" y="1427163"/>
            <a:ext cx="98425" cy="42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baseline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endParaRPr lang="en-US" sz="2400" baseline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2503" name="Rectangle 38"/>
          <p:cNvSpPr>
            <a:spLocks noChangeArrowheads="1"/>
          </p:cNvSpPr>
          <p:nvPr/>
        </p:nvSpPr>
        <p:spPr bwMode="auto">
          <a:xfrm>
            <a:off x="4935538" y="1335088"/>
            <a:ext cx="1798637" cy="42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baseline="0">
                <a:solidFill>
                  <a:srgbClr val="CC3300"/>
                </a:solidFill>
                <a:latin typeface="Arial" pitchFamily="34" charset="0"/>
                <a:cs typeface="Arial" pitchFamily="34" charset="0"/>
              </a:rPr>
              <a:t>Odd Parity</a:t>
            </a:r>
            <a:endParaRPr lang="en-US" sz="2400" baseline="0">
              <a:solidFill>
                <a:srgbClr val="CC33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2504" name="Rectangle 39"/>
          <p:cNvSpPr>
            <a:spLocks noChangeArrowheads="1"/>
          </p:cNvSpPr>
          <p:nvPr/>
        </p:nvSpPr>
        <p:spPr bwMode="auto">
          <a:xfrm>
            <a:off x="6613525" y="1427163"/>
            <a:ext cx="98425" cy="42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baseline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endParaRPr lang="en-US" sz="2400" baseline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2505" name="Rectangle 40"/>
          <p:cNvSpPr>
            <a:spLocks noChangeArrowheads="1"/>
          </p:cNvSpPr>
          <p:nvPr/>
        </p:nvSpPr>
        <p:spPr bwMode="auto">
          <a:xfrm>
            <a:off x="1814513" y="1709738"/>
            <a:ext cx="1336675" cy="42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2400" b="0" baseline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Message</a:t>
            </a:r>
            <a:r>
              <a:rPr lang="en-US" baseline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endParaRPr lang="en-US" sz="2400" baseline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2506" name="Rectangle 41"/>
          <p:cNvSpPr>
            <a:spLocks noChangeArrowheads="1"/>
          </p:cNvSpPr>
          <p:nvPr/>
        </p:nvSpPr>
        <p:spPr bwMode="auto">
          <a:xfrm>
            <a:off x="3135313" y="1741488"/>
            <a:ext cx="119062" cy="42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baseline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-</a:t>
            </a:r>
            <a:endParaRPr lang="en-US" sz="2400" baseline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2507" name="Rectangle 42"/>
          <p:cNvSpPr>
            <a:spLocks noChangeArrowheads="1"/>
          </p:cNvSpPr>
          <p:nvPr/>
        </p:nvSpPr>
        <p:spPr bwMode="auto">
          <a:xfrm>
            <a:off x="3267075" y="1695450"/>
            <a:ext cx="877888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baseline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0" baseline="0">
                <a:solidFill>
                  <a:srgbClr val="6600FF"/>
                </a:solidFill>
                <a:latin typeface="Arial" pitchFamily="34" charset="0"/>
                <a:cs typeface="Arial" pitchFamily="34" charset="0"/>
              </a:rPr>
              <a:t>Parity</a:t>
            </a:r>
          </a:p>
        </p:txBody>
      </p:sp>
      <p:sp>
        <p:nvSpPr>
          <p:cNvPr id="62508" name="Rectangle 43"/>
          <p:cNvSpPr>
            <a:spLocks noChangeArrowheads="1"/>
          </p:cNvSpPr>
          <p:nvPr/>
        </p:nvSpPr>
        <p:spPr bwMode="auto">
          <a:xfrm>
            <a:off x="4270375" y="1741488"/>
            <a:ext cx="98425" cy="42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baseline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endParaRPr lang="en-US" sz="2400" baseline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2509" name="Rectangle 44"/>
          <p:cNvSpPr>
            <a:spLocks noChangeArrowheads="1"/>
          </p:cNvSpPr>
          <p:nvPr/>
        </p:nvSpPr>
        <p:spPr bwMode="auto">
          <a:xfrm>
            <a:off x="4545013" y="1665288"/>
            <a:ext cx="1336675" cy="42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2400" b="0" baseline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Message</a:t>
            </a:r>
            <a:r>
              <a:rPr lang="en-US" baseline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endParaRPr lang="en-US" sz="2400" baseline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2510" name="Rectangle 45"/>
          <p:cNvSpPr>
            <a:spLocks noChangeArrowheads="1"/>
          </p:cNvSpPr>
          <p:nvPr/>
        </p:nvSpPr>
        <p:spPr bwMode="auto">
          <a:xfrm>
            <a:off x="5880100" y="1741488"/>
            <a:ext cx="119063" cy="42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baseline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-</a:t>
            </a:r>
            <a:endParaRPr lang="en-US" sz="2400" baseline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2511" name="Rectangle 46"/>
          <p:cNvSpPr>
            <a:spLocks noChangeArrowheads="1"/>
          </p:cNvSpPr>
          <p:nvPr/>
        </p:nvSpPr>
        <p:spPr bwMode="auto">
          <a:xfrm>
            <a:off x="6026150" y="1665288"/>
            <a:ext cx="877888" cy="42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baseline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0" baseline="0">
                <a:solidFill>
                  <a:srgbClr val="336600"/>
                </a:solidFill>
                <a:latin typeface="Arial" pitchFamily="34" charset="0"/>
                <a:cs typeface="Arial" pitchFamily="34" charset="0"/>
              </a:rPr>
              <a:t>Parity</a:t>
            </a:r>
          </a:p>
        </p:txBody>
      </p:sp>
      <p:sp>
        <p:nvSpPr>
          <p:cNvPr id="62512" name="Rectangle 47"/>
          <p:cNvSpPr>
            <a:spLocks noChangeArrowheads="1"/>
          </p:cNvSpPr>
          <p:nvPr/>
        </p:nvSpPr>
        <p:spPr bwMode="auto">
          <a:xfrm>
            <a:off x="2544763" y="2117725"/>
            <a:ext cx="892175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baseline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000</a:t>
            </a:r>
            <a:r>
              <a:rPr lang="en-US" baseline="0">
                <a:solidFill>
                  <a:srgbClr val="6600FF"/>
                </a:solidFill>
                <a:latin typeface="Arial" pitchFamily="34" charset="0"/>
                <a:cs typeface="Arial" pitchFamily="34" charset="0"/>
              </a:rPr>
              <a:t>0</a:t>
            </a:r>
            <a:r>
              <a:rPr lang="en-US" baseline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endParaRPr lang="en-US" sz="2400" baseline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2513" name="Rectangle 49"/>
          <p:cNvSpPr>
            <a:spLocks noChangeArrowheads="1"/>
          </p:cNvSpPr>
          <p:nvPr/>
        </p:nvSpPr>
        <p:spPr bwMode="auto">
          <a:xfrm>
            <a:off x="3260725" y="2179638"/>
            <a:ext cx="98425" cy="42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baseline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endParaRPr lang="en-US" sz="2400" baseline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2514" name="Rectangle 50"/>
          <p:cNvSpPr>
            <a:spLocks noChangeArrowheads="1"/>
          </p:cNvSpPr>
          <p:nvPr/>
        </p:nvSpPr>
        <p:spPr bwMode="auto">
          <a:xfrm>
            <a:off x="3522663" y="2179638"/>
            <a:ext cx="98425" cy="42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baseline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endParaRPr lang="en-US" sz="2400" baseline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2515" name="Rectangle 51"/>
          <p:cNvSpPr>
            <a:spLocks noChangeArrowheads="1"/>
          </p:cNvSpPr>
          <p:nvPr/>
        </p:nvSpPr>
        <p:spPr bwMode="auto">
          <a:xfrm>
            <a:off x="5278438" y="2071688"/>
            <a:ext cx="892175" cy="42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baseline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000</a:t>
            </a:r>
            <a:r>
              <a:rPr lang="en-US" baseline="0">
                <a:solidFill>
                  <a:srgbClr val="CC3300"/>
                </a:solidFill>
                <a:latin typeface="Arial" pitchFamily="34" charset="0"/>
                <a:cs typeface="Arial" pitchFamily="34" charset="0"/>
              </a:rPr>
              <a:t>1</a:t>
            </a:r>
            <a:r>
              <a:rPr lang="en-US" baseline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endParaRPr lang="en-US" sz="2400" baseline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2516" name="Rectangle 53"/>
          <p:cNvSpPr>
            <a:spLocks noChangeArrowheads="1"/>
          </p:cNvSpPr>
          <p:nvPr/>
        </p:nvSpPr>
        <p:spPr bwMode="auto">
          <a:xfrm>
            <a:off x="6008688" y="2179638"/>
            <a:ext cx="98425" cy="42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baseline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endParaRPr lang="en-US" sz="2400" baseline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2517" name="Rectangle 54"/>
          <p:cNvSpPr>
            <a:spLocks noChangeArrowheads="1"/>
          </p:cNvSpPr>
          <p:nvPr/>
        </p:nvSpPr>
        <p:spPr bwMode="auto">
          <a:xfrm>
            <a:off x="6270625" y="2179638"/>
            <a:ext cx="98425" cy="42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baseline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endParaRPr lang="en-US" sz="2400" baseline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2518" name="Rectangle 55"/>
          <p:cNvSpPr>
            <a:spLocks noChangeArrowheads="1"/>
          </p:cNvSpPr>
          <p:nvPr/>
        </p:nvSpPr>
        <p:spPr bwMode="auto">
          <a:xfrm>
            <a:off x="2544763" y="2466975"/>
            <a:ext cx="892175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baseline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001</a:t>
            </a:r>
            <a:r>
              <a:rPr lang="en-US" baseline="0">
                <a:solidFill>
                  <a:srgbClr val="6600FF"/>
                </a:solidFill>
                <a:latin typeface="Arial" pitchFamily="34" charset="0"/>
                <a:cs typeface="Arial" pitchFamily="34" charset="0"/>
              </a:rPr>
              <a:t>1</a:t>
            </a:r>
            <a:r>
              <a:rPr lang="en-US" baseline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endParaRPr lang="en-US" sz="2400" baseline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2519" name="Rectangle 57"/>
          <p:cNvSpPr>
            <a:spLocks noChangeArrowheads="1"/>
          </p:cNvSpPr>
          <p:nvPr/>
        </p:nvSpPr>
        <p:spPr bwMode="auto">
          <a:xfrm>
            <a:off x="3260725" y="2528888"/>
            <a:ext cx="98425" cy="42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baseline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endParaRPr lang="en-US" sz="2400" baseline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2520" name="Rectangle 58"/>
          <p:cNvSpPr>
            <a:spLocks noChangeArrowheads="1"/>
          </p:cNvSpPr>
          <p:nvPr/>
        </p:nvSpPr>
        <p:spPr bwMode="auto">
          <a:xfrm>
            <a:off x="3522663" y="2528888"/>
            <a:ext cx="98425" cy="42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baseline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endParaRPr lang="en-US" sz="2400" baseline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2521" name="Rectangle 59"/>
          <p:cNvSpPr>
            <a:spLocks noChangeArrowheads="1"/>
          </p:cNvSpPr>
          <p:nvPr/>
        </p:nvSpPr>
        <p:spPr bwMode="auto">
          <a:xfrm>
            <a:off x="5278438" y="2420938"/>
            <a:ext cx="892175" cy="42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baseline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001</a:t>
            </a:r>
            <a:r>
              <a:rPr lang="en-US" baseline="0">
                <a:solidFill>
                  <a:srgbClr val="CC3300"/>
                </a:solidFill>
                <a:latin typeface="Arial" pitchFamily="34" charset="0"/>
                <a:cs typeface="Arial" pitchFamily="34" charset="0"/>
              </a:rPr>
              <a:t>0</a:t>
            </a:r>
            <a:r>
              <a:rPr lang="en-US" baseline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endParaRPr lang="en-US" sz="2400" baseline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2522" name="Rectangle 61"/>
          <p:cNvSpPr>
            <a:spLocks noChangeArrowheads="1"/>
          </p:cNvSpPr>
          <p:nvPr/>
        </p:nvSpPr>
        <p:spPr bwMode="auto">
          <a:xfrm>
            <a:off x="6008688" y="2528888"/>
            <a:ext cx="98425" cy="42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baseline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endParaRPr lang="en-US" sz="2400" baseline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2523" name="Rectangle 62"/>
          <p:cNvSpPr>
            <a:spLocks noChangeArrowheads="1"/>
          </p:cNvSpPr>
          <p:nvPr/>
        </p:nvSpPr>
        <p:spPr bwMode="auto">
          <a:xfrm>
            <a:off x="6270625" y="2528888"/>
            <a:ext cx="98425" cy="42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baseline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endParaRPr lang="en-US" sz="2400" baseline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2524" name="Rectangle 63"/>
          <p:cNvSpPr>
            <a:spLocks noChangeArrowheads="1"/>
          </p:cNvSpPr>
          <p:nvPr/>
        </p:nvSpPr>
        <p:spPr bwMode="auto">
          <a:xfrm>
            <a:off x="2544763" y="2814638"/>
            <a:ext cx="892175" cy="42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baseline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010</a:t>
            </a:r>
            <a:r>
              <a:rPr lang="en-US" baseline="0">
                <a:solidFill>
                  <a:srgbClr val="6600FF"/>
                </a:solidFill>
                <a:latin typeface="Arial" pitchFamily="34" charset="0"/>
                <a:cs typeface="Arial" pitchFamily="34" charset="0"/>
              </a:rPr>
              <a:t>1</a:t>
            </a:r>
            <a:r>
              <a:rPr lang="en-US" baseline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endParaRPr lang="en-US" sz="2400" baseline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2525" name="Rectangle 65"/>
          <p:cNvSpPr>
            <a:spLocks noChangeArrowheads="1"/>
          </p:cNvSpPr>
          <p:nvPr/>
        </p:nvSpPr>
        <p:spPr bwMode="auto">
          <a:xfrm>
            <a:off x="3260725" y="2876550"/>
            <a:ext cx="98425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baseline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endParaRPr lang="en-US" sz="2400" baseline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2526" name="Rectangle 66"/>
          <p:cNvSpPr>
            <a:spLocks noChangeArrowheads="1"/>
          </p:cNvSpPr>
          <p:nvPr/>
        </p:nvSpPr>
        <p:spPr bwMode="auto">
          <a:xfrm>
            <a:off x="3522663" y="2876550"/>
            <a:ext cx="98425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baseline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endParaRPr lang="en-US" sz="2400" baseline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2527" name="Rectangle 67"/>
          <p:cNvSpPr>
            <a:spLocks noChangeArrowheads="1"/>
          </p:cNvSpPr>
          <p:nvPr/>
        </p:nvSpPr>
        <p:spPr bwMode="auto">
          <a:xfrm>
            <a:off x="5278438" y="2768600"/>
            <a:ext cx="892175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baseline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010</a:t>
            </a:r>
            <a:r>
              <a:rPr lang="en-US" baseline="0">
                <a:solidFill>
                  <a:srgbClr val="CC3300"/>
                </a:solidFill>
                <a:latin typeface="Arial" pitchFamily="34" charset="0"/>
                <a:cs typeface="Arial" pitchFamily="34" charset="0"/>
              </a:rPr>
              <a:t>0</a:t>
            </a:r>
            <a:r>
              <a:rPr lang="en-US" baseline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endParaRPr lang="en-US" sz="2400" baseline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2528" name="Rectangle 69"/>
          <p:cNvSpPr>
            <a:spLocks noChangeArrowheads="1"/>
          </p:cNvSpPr>
          <p:nvPr/>
        </p:nvSpPr>
        <p:spPr bwMode="auto">
          <a:xfrm>
            <a:off x="6008688" y="2876550"/>
            <a:ext cx="98425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baseline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endParaRPr lang="en-US" sz="2400" baseline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2529" name="Rectangle 70"/>
          <p:cNvSpPr>
            <a:spLocks noChangeArrowheads="1"/>
          </p:cNvSpPr>
          <p:nvPr/>
        </p:nvSpPr>
        <p:spPr bwMode="auto">
          <a:xfrm>
            <a:off x="6270625" y="2876550"/>
            <a:ext cx="98425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baseline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endParaRPr lang="en-US" sz="2400" baseline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2530" name="Rectangle 71"/>
          <p:cNvSpPr>
            <a:spLocks noChangeArrowheads="1"/>
          </p:cNvSpPr>
          <p:nvPr/>
        </p:nvSpPr>
        <p:spPr bwMode="auto">
          <a:xfrm>
            <a:off x="2544763" y="3163888"/>
            <a:ext cx="892175" cy="42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baseline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011</a:t>
            </a:r>
            <a:r>
              <a:rPr lang="en-US" baseline="0">
                <a:solidFill>
                  <a:srgbClr val="6600FF"/>
                </a:solidFill>
                <a:latin typeface="Arial" pitchFamily="34" charset="0"/>
                <a:cs typeface="Arial" pitchFamily="34" charset="0"/>
              </a:rPr>
              <a:t>0</a:t>
            </a:r>
            <a:r>
              <a:rPr lang="en-US" baseline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endParaRPr lang="en-US" sz="2400" baseline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2531" name="Rectangle 73"/>
          <p:cNvSpPr>
            <a:spLocks noChangeArrowheads="1"/>
          </p:cNvSpPr>
          <p:nvPr/>
        </p:nvSpPr>
        <p:spPr bwMode="auto">
          <a:xfrm>
            <a:off x="3260725" y="3225800"/>
            <a:ext cx="98425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baseline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endParaRPr lang="en-US" sz="2400" baseline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2532" name="Rectangle 74"/>
          <p:cNvSpPr>
            <a:spLocks noChangeArrowheads="1"/>
          </p:cNvSpPr>
          <p:nvPr/>
        </p:nvSpPr>
        <p:spPr bwMode="auto">
          <a:xfrm>
            <a:off x="3522663" y="3225800"/>
            <a:ext cx="98425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baseline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endParaRPr lang="en-US" sz="2400" baseline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2533" name="Rectangle 75"/>
          <p:cNvSpPr>
            <a:spLocks noChangeArrowheads="1"/>
          </p:cNvSpPr>
          <p:nvPr/>
        </p:nvSpPr>
        <p:spPr bwMode="auto">
          <a:xfrm>
            <a:off x="5278438" y="3117850"/>
            <a:ext cx="892175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baseline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011</a:t>
            </a:r>
            <a:r>
              <a:rPr lang="en-US" baseline="0">
                <a:solidFill>
                  <a:srgbClr val="CC3300"/>
                </a:solidFill>
                <a:latin typeface="Arial" pitchFamily="34" charset="0"/>
                <a:cs typeface="Arial" pitchFamily="34" charset="0"/>
              </a:rPr>
              <a:t>1</a:t>
            </a:r>
            <a:r>
              <a:rPr lang="en-US" baseline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endParaRPr lang="en-US" sz="2400" baseline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2534" name="Rectangle 77"/>
          <p:cNvSpPr>
            <a:spLocks noChangeArrowheads="1"/>
          </p:cNvSpPr>
          <p:nvPr/>
        </p:nvSpPr>
        <p:spPr bwMode="auto">
          <a:xfrm>
            <a:off x="6008688" y="3225800"/>
            <a:ext cx="98425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baseline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endParaRPr lang="en-US" sz="2400" baseline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2535" name="Rectangle 78"/>
          <p:cNvSpPr>
            <a:spLocks noChangeArrowheads="1"/>
          </p:cNvSpPr>
          <p:nvPr/>
        </p:nvSpPr>
        <p:spPr bwMode="auto">
          <a:xfrm>
            <a:off x="6270625" y="3225800"/>
            <a:ext cx="98425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baseline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endParaRPr lang="en-US" sz="2400" baseline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2536" name="Rectangle 79"/>
          <p:cNvSpPr>
            <a:spLocks noChangeArrowheads="1"/>
          </p:cNvSpPr>
          <p:nvPr/>
        </p:nvSpPr>
        <p:spPr bwMode="auto">
          <a:xfrm>
            <a:off x="2544763" y="3513138"/>
            <a:ext cx="892175" cy="42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baseline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100</a:t>
            </a:r>
            <a:r>
              <a:rPr lang="en-US" baseline="0">
                <a:solidFill>
                  <a:srgbClr val="6600FF"/>
                </a:solidFill>
                <a:latin typeface="Arial" pitchFamily="34" charset="0"/>
                <a:cs typeface="Arial" pitchFamily="34" charset="0"/>
              </a:rPr>
              <a:t>1</a:t>
            </a:r>
            <a:r>
              <a:rPr lang="en-US" baseline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endParaRPr lang="en-US" sz="2400" baseline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2537" name="Rectangle 81"/>
          <p:cNvSpPr>
            <a:spLocks noChangeArrowheads="1"/>
          </p:cNvSpPr>
          <p:nvPr/>
        </p:nvSpPr>
        <p:spPr bwMode="auto">
          <a:xfrm>
            <a:off x="3260725" y="3575050"/>
            <a:ext cx="98425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baseline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endParaRPr lang="en-US" sz="2400" baseline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2538" name="Rectangle 82"/>
          <p:cNvSpPr>
            <a:spLocks noChangeArrowheads="1"/>
          </p:cNvSpPr>
          <p:nvPr/>
        </p:nvSpPr>
        <p:spPr bwMode="auto">
          <a:xfrm>
            <a:off x="3522663" y="3575050"/>
            <a:ext cx="98425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baseline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endParaRPr lang="en-US" sz="2400" baseline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2539" name="Rectangle 83"/>
          <p:cNvSpPr>
            <a:spLocks noChangeArrowheads="1"/>
          </p:cNvSpPr>
          <p:nvPr/>
        </p:nvSpPr>
        <p:spPr bwMode="auto">
          <a:xfrm>
            <a:off x="5278438" y="3467100"/>
            <a:ext cx="892175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baseline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100</a:t>
            </a:r>
            <a:r>
              <a:rPr lang="en-US" baseline="0">
                <a:solidFill>
                  <a:srgbClr val="CC3300"/>
                </a:solidFill>
                <a:latin typeface="Arial" pitchFamily="34" charset="0"/>
                <a:cs typeface="Arial" pitchFamily="34" charset="0"/>
              </a:rPr>
              <a:t>0</a:t>
            </a:r>
            <a:r>
              <a:rPr lang="en-US" baseline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endParaRPr lang="en-US" sz="2400" baseline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2540" name="Rectangle 85"/>
          <p:cNvSpPr>
            <a:spLocks noChangeArrowheads="1"/>
          </p:cNvSpPr>
          <p:nvPr/>
        </p:nvSpPr>
        <p:spPr bwMode="auto">
          <a:xfrm>
            <a:off x="6008688" y="3575050"/>
            <a:ext cx="98425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baseline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endParaRPr lang="en-US" sz="2400" baseline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2541" name="Rectangle 86"/>
          <p:cNvSpPr>
            <a:spLocks noChangeArrowheads="1"/>
          </p:cNvSpPr>
          <p:nvPr/>
        </p:nvSpPr>
        <p:spPr bwMode="auto">
          <a:xfrm>
            <a:off x="6270625" y="3575050"/>
            <a:ext cx="98425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baseline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endParaRPr lang="en-US" sz="2400" baseline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2542" name="Rectangle 87"/>
          <p:cNvSpPr>
            <a:spLocks noChangeArrowheads="1"/>
          </p:cNvSpPr>
          <p:nvPr/>
        </p:nvSpPr>
        <p:spPr bwMode="auto">
          <a:xfrm>
            <a:off x="2544763" y="3862388"/>
            <a:ext cx="892175" cy="42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baseline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101</a:t>
            </a:r>
            <a:r>
              <a:rPr lang="en-US" baseline="0">
                <a:solidFill>
                  <a:srgbClr val="6600FF"/>
                </a:solidFill>
                <a:latin typeface="Arial" pitchFamily="34" charset="0"/>
                <a:cs typeface="Arial" pitchFamily="34" charset="0"/>
              </a:rPr>
              <a:t>0</a:t>
            </a:r>
            <a:r>
              <a:rPr lang="en-US" baseline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endParaRPr lang="en-US" sz="2400" baseline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2543" name="Rectangle 89"/>
          <p:cNvSpPr>
            <a:spLocks noChangeArrowheads="1"/>
          </p:cNvSpPr>
          <p:nvPr/>
        </p:nvSpPr>
        <p:spPr bwMode="auto">
          <a:xfrm>
            <a:off x="3260725" y="3924300"/>
            <a:ext cx="98425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baseline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endParaRPr lang="en-US" sz="2400" baseline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2544" name="Rectangle 90"/>
          <p:cNvSpPr>
            <a:spLocks noChangeArrowheads="1"/>
          </p:cNvSpPr>
          <p:nvPr/>
        </p:nvSpPr>
        <p:spPr bwMode="auto">
          <a:xfrm>
            <a:off x="3522663" y="3924300"/>
            <a:ext cx="98425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baseline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endParaRPr lang="en-US" sz="2400" baseline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2545" name="Rectangle 91"/>
          <p:cNvSpPr>
            <a:spLocks noChangeArrowheads="1"/>
          </p:cNvSpPr>
          <p:nvPr/>
        </p:nvSpPr>
        <p:spPr bwMode="auto">
          <a:xfrm>
            <a:off x="5278438" y="3816350"/>
            <a:ext cx="793750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baseline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101</a:t>
            </a:r>
            <a:r>
              <a:rPr lang="en-US" baseline="0">
                <a:solidFill>
                  <a:srgbClr val="CC3300"/>
                </a:solidFill>
                <a:latin typeface="Arial" pitchFamily="34" charset="0"/>
                <a:cs typeface="Arial" pitchFamily="34" charset="0"/>
              </a:rPr>
              <a:t>1</a:t>
            </a:r>
            <a:endParaRPr lang="en-US" sz="2400" baseline="0">
              <a:solidFill>
                <a:srgbClr val="CC33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2546" name="Rectangle 93"/>
          <p:cNvSpPr>
            <a:spLocks noChangeArrowheads="1"/>
          </p:cNvSpPr>
          <p:nvPr/>
        </p:nvSpPr>
        <p:spPr bwMode="auto">
          <a:xfrm>
            <a:off x="6008688" y="3924300"/>
            <a:ext cx="98425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baseline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endParaRPr lang="en-US" sz="2400" baseline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2547" name="Rectangle 94"/>
          <p:cNvSpPr>
            <a:spLocks noChangeArrowheads="1"/>
          </p:cNvSpPr>
          <p:nvPr/>
        </p:nvSpPr>
        <p:spPr bwMode="auto">
          <a:xfrm>
            <a:off x="6270625" y="3924300"/>
            <a:ext cx="98425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baseline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endParaRPr lang="en-US" sz="2400" baseline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2548" name="Rectangle 95"/>
          <p:cNvSpPr>
            <a:spLocks noChangeArrowheads="1"/>
          </p:cNvSpPr>
          <p:nvPr/>
        </p:nvSpPr>
        <p:spPr bwMode="auto">
          <a:xfrm>
            <a:off x="2544763" y="4211638"/>
            <a:ext cx="892175" cy="42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baseline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110</a:t>
            </a:r>
            <a:r>
              <a:rPr lang="en-US" baseline="0">
                <a:solidFill>
                  <a:srgbClr val="6600FF"/>
                </a:solidFill>
                <a:latin typeface="Arial" pitchFamily="34" charset="0"/>
                <a:cs typeface="Arial" pitchFamily="34" charset="0"/>
              </a:rPr>
              <a:t>0</a:t>
            </a:r>
            <a:r>
              <a:rPr lang="en-US" baseline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endParaRPr lang="en-US" sz="2400" baseline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2549" name="Rectangle 97"/>
          <p:cNvSpPr>
            <a:spLocks noChangeArrowheads="1"/>
          </p:cNvSpPr>
          <p:nvPr/>
        </p:nvSpPr>
        <p:spPr bwMode="auto">
          <a:xfrm>
            <a:off x="3260725" y="4273550"/>
            <a:ext cx="98425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baseline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endParaRPr lang="en-US" sz="2400" baseline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2550" name="Rectangle 98"/>
          <p:cNvSpPr>
            <a:spLocks noChangeArrowheads="1"/>
          </p:cNvSpPr>
          <p:nvPr/>
        </p:nvSpPr>
        <p:spPr bwMode="auto">
          <a:xfrm>
            <a:off x="3522663" y="4273550"/>
            <a:ext cx="98425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baseline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endParaRPr lang="en-US" sz="2400" baseline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2551" name="Rectangle 99"/>
          <p:cNvSpPr>
            <a:spLocks noChangeArrowheads="1"/>
          </p:cNvSpPr>
          <p:nvPr/>
        </p:nvSpPr>
        <p:spPr bwMode="auto">
          <a:xfrm>
            <a:off x="5278438" y="4165600"/>
            <a:ext cx="892175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baseline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110</a:t>
            </a:r>
            <a:r>
              <a:rPr lang="en-US" baseline="0">
                <a:solidFill>
                  <a:srgbClr val="CC3300"/>
                </a:solidFill>
                <a:latin typeface="Arial" pitchFamily="34" charset="0"/>
                <a:cs typeface="Arial" pitchFamily="34" charset="0"/>
              </a:rPr>
              <a:t>1</a:t>
            </a:r>
            <a:r>
              <a:rPr lang="en-US" baseline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endParaRPr lang="en-US" sz="2400" baseline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2552" name="Rectangle 101"/>
          <p:cNvSpPr>
            <a:spLocks noChangeArrowheads="1"/>
          </p:cNvSpPr>
          <p:nvPr/>
        </p:nvSpPr>
        <p:spPr bwMode="auto">
          <a:xfrm>
            <a:off x="6008688" y="4273550"/>
            <a:ext cx="98425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baseline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endParaRPr lang="en-US" sz="2400" baseline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2553" name="Rectangle 102"/>
          <p:cNvSpPr>
            <a:spLocks noChangeArrowheads="1"/>
          </p:cNvSpPr>
          <p:nvPr/>
        </p:nvSpPr>
        <p:spPr bwMode="auto">
          <a:xfrm>
            <a:off x="6270625" y="4273550"/>
            <a:ext cx="98425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baseline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endParaRPr lang="en-US" sz="2400" baseline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2554" name="Rectangle 103"/>
          <p:cNvSpPr>
            <a:spLocks noChangeArrowheads="1"/>
          </p:cNvSpPr>
          <p:nvPr/>
        </p:nvSpPr>
        <p:spPr bwMode="auto">
          <a:xfrm>
            <a:off x="2544763" y="4560888"/>
            <a:ext cx="892175" cy="42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baseline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111</a:t>
            </a:r>
            <a:r>
              <a:rPr lang="en-US" baseline="0">
                <a:solidFill>
                  <a:srgbClr val="6600FF"/>
                </a:solidFill>
                <a:latin typeface="Arial" pitchFamily="34" charset="0"/>
                <a:cs typeface="Arial" pitchFamily="34" charset="0"/>
              </a:rPr>
              <a:t>1</a:t>
            </a:r>
            <a:r>
              <a:rPr lang="en-US" baseline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endParaRPr lang="en-US" sz="2400" baseline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2555" name="Rectangle 105"/>
          <p:cNvSpPr>
            <a:spLocks noChangeArrowheads="1"/>
          </p:cNvSpPr>
          <p:nvPr/>
        </p:nvSpPr>
        <p:spPr bwMode="auto">
          <a:xfrm>
            <a:off x="3260725" y="4622800"/>
            <a:ext cx="98425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baseline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endParaRPr lang="en-US" sz="2400" baseline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2556" name="Rectangle 106"/>
          <p:cNvSpPr>
            <a:spLocks noChangeArrowheads="1"/>
          </p:cNvSpPr>
          <p:nvPr/>
        </p:nvSpPr>
        <p:spPr bwMode="auto">
          <a:xfrm>
            <a:off x="3522663" y="4622800"/>
            <a:ext cx="98425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baseline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endParaRPr lang="en-US" sz="2400" baseline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2557" name="Rectangle 107"/>
          <p:cNvSpPr>
            <a:spLocks noChangeArrowheads="1"/>
          </p:cNvSpPr>
          <p:nvPr/>
        </p:nvSpPr>
        <p:spPr bwMode="auto">
          <a:xfrm>
            <a:off x="5278438" y="4514850"/>
            <a:ext cx="892175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baseline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111</a:t>
            </a:r>
            <a:r>
              <a:rPr lang="en-US" baseline="0">
                <a:solidFill>
                  <a:srgbClr val="CC3300"/>
                </a:solidFill>
                <a:latin typeface="Arial" pitchFamily="34" charset="0"/>
                <a:cs typeface="Arial" pitchFamily="34" charset="0"/>
              </a:rPr>
              <a:t>0</a:t>
            </a:r>
            <a:r>
              <a:rPr lang="en-US" baseline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endParaRPr lang="en-US" sz="2400" baseline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2558" name="Rectangle 109"/>
          <p:cNvSpPr>
            <a:spLocks noChangeArrowheads="1"/>
          </p:cNvSpPr>
          <p:nvPr/>
        </p:nvSpPr>
        <p:spPr bwMode="auto">
          <a:xfrm>
            <a:off x="6008688" y="4622800"/>
            <a:ext cx="98425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baseline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endParaRPr lang="en-US" sz="2400" baseline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2559" name="Rectangle 110"/>
          <p:cNvSpPr>
            <a:spLocks noChangeArrowheads="1"/>
          </p:cNvSpPr>
          <p:nvPr/>
        </p:nvSpPr>
        <p:spPr bwMode="auto">
          <a:xfrm>
            <a:off x="6270625" y="4622800"/>
            <a:ext cx="98425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baseline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endParaRPr lang="en-US" sz="2400" baseline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2560" name="Rectangle 111"/>
          <p:cNvSpPr>
            <a:spLocks noChangeArrowheads="1"/>
          </p:cNvSpPr>
          <p:nvPr/>
        </p:nvSpPr>
        <p:spPr bwMode="auto">
          <a:xfrm>
            <a:off x="241300" y="5100638"/>
            <a:ext cx="8902700" cy="1223962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90000"/>
              </a:lnSpc>
              <a:buClr>
                <a:schemeClr val="hlink"/>
              </a:buClr>
              <a:buFont typeface="Wingdings" pitchFamily="2" charset="2"/>
              <a:buNone/>
            </a:pPr>
            <a:r>
              <a:rPr lang="en-US" sz="2400" b="0" baseline="0">
                <a:solidFill>
                  <a:srgbClr val="000066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 </a:t>
            </a:r>
            <a:r>
              <a:rPr lang="en-US" sz="2400" b="0" baseline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Note: Odd parity is the </a:t>
            </a:r>
            <a:r>
              <a:rPr lang="en-US" sz="2400" baseline="0">
                <a:solidFill>
                  <a:srgbClr val="FF3399"/>
                </a:solidFill>
                <a:latin typeface="Arial" pitchFamily="34" charset="0"/>
                <a:cs typeface="Arial" pitchFamily="34" charset="0"/>
              </a:rPr>
              <a:t>complement</a:t>
            </a:r>
            <a:r>
              <a:rPr lang="en-US" sz="2400" b="0" baseline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0" baseline="0">
                <a:solidFill>
                  <a:srgbClr val="CC3300"/>
                </a:solidFill>
                <a:latin typeface="Arial" pitchFamily="34" charset="0"/>
                <a:cs typeface="Arial" pitchFamily="34" charset="0"/>
              </a:rPr>
              <a:t>(inversion)</a:t>
            </a:r>
            <a:r>
              <a:rPr lang="en-US" sz="2400" b="0" baseline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 of even parity</a:t>
            </a:r>
          </a:p>
          <a:p>
            <a:pPr>
              <a:lnSpc>
                <a:spcPct val="90000"/>
              </a:lnSpc>
              <a:buClr>
                <a:schemeClr val="hlink"/>
              </a:buClr>
              <a:buFont typeface="Wingdings" pitchFamily="2" charset="2"/>
              <a:buChar char="à"/>
            </a:pPr>
            <a:r>
              <a:rPr lang="en-US" sz="2400" b="0" baseline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Question: can the parity scheme detect 1, 2, or 3 bit errors?</a:t>
            </a:r>
          </a:p>
          <a:p>
            <a:pPr>
              <a:lnSpc>
                <a:spcPct val="90000"/>
              </a:lnSpc>
              <a:buClr>
                <a:schemeClr val="hlink"/>
              </a:buClr>
              <a:buFont typeface="Wingdings" pitchFamily="2" charset="2"/>
              <a:buChar char="à"/>
            </a:pPr>
            <a:r>
              <a:rPr lang="en-US" sz="2400" b="0" baseline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We will design circuits that generate parity bits in Unit 3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Slide Number Placeholder 2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Chapter 1            </a:t>
            </a:r>
            <a:fld id="{BF3B213A-5AC6-4780-9131-2F4C004910FE}" type="slidenum">
              <a:rPr lang="en-US" smtClean="0"/>
              <a:pPr/>
              <a:t>45</a:t>
            </a:fld>
            <a:endParaRPr lang="en-US" smtClean="0"/>
          </a:p>
        </p:txBody>
      </p:sp>
      <p:sp>
        <p:nvSpPr>
          <p:cNvPr id="63491" name="Rectangle 2"/>
          <p:cNvSpPr>
            <a:spLocks noGrp="1" noChangeArrowheads="1"/>
          </p:cNvSpPr>
          <p:nvPr>
            <p:ph type="title"/>
          </p:nvPr>
        </p:nvSpPr>
        <p:spPr>
          <a:xfrm>
            <a:off x="149225" y="0"/>
            <a:ext cx="8994775" cy="1020763"/>
          </a:xfrm>
        </p:spPr>
        <p:txBody>
          <a:bodyPr/>
          <a:lstStyle/>
          <a:p>
            <a:r>
              <a:rPr lang="en-US" sz="2800" smtClean="0"/>
              <a:t>Range of values (smallest to largest) of </a:t>
            </a:r>
            <a:r>
              <a:rPr lang="en-US" sz="2800" smtClean="0">
                <a:solidFill>
                  <a:srgbClr val="660066"/>
                </a:solidFill>
              </a:rPr>
              <a:t>unsigned</a:t>
            </a:r>
            <a:r>
              <a:rPr lang="en-US" sz="2800" smtClean="0"/>
              <a:t> integers and fractions represented using n bits</a:t>
            </a:r>
          </a:p>
        </p:txBody>
      </p:sp>
      <p:sp>
        <p:nvSpPr>
          <p:cNvPr id="63492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1314450"/>
            <a:ext cx="9144000" cy="5543550"/>
          </a:xfrm>
          <a:solidFill>
            <a:srgbClr val="FFFFFF"/>
          </a:solidFill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800" b="1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Unsigned</a:t>
            </a:r>
            <a:r>
              <a:rPr lang="en-US" sz="2800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 integer</a:t>
            </a:r>
            <a:r>
              <a:rPr lang="en-US" sz="2800" smtClean="0">
                <a:latin typeface="Arial" pitchFamily="34" charset="0"/>
                <a:cs typeface="Arial" pitchFamily="34" charset="0"/>
              </a:rPr>
              <a:t> values range: </a:t>
            </a:r>
            <a:r>
              <a:rPr lang="en-US" sz="2800" b="1" smtClean="0">
                <a:solidFill>
                  <a:srgbClr val="6600FF"/>
                </a:solidFill>
                <a:latin typeface="Arial" pitchFamily="34" charset="0"/>
                <a:cs typeface="Arial" pitchFamily="34" charset="0"/>
              </a:rPr>
              <a:t>0 to 2</a:t>
            </a:r>
            <a:r>
              <a:rPr lang="en-US" sz="2800" b="1" baseline="30000" smtClean="0">
                <a:solidFill>
                  <a:srgbClr val="6600FF"/>
                </a:solidFill>
                <a:latin typeface="Arial" pitchFamily="34" charset="0"/>
                <a:cs typeface="Arial" pitchFamily="34" charset="0"/>
              </a:rPr>
              <a:t>n</a:t>
            </a:r>
            <a:r>
              <a:rPr lang="en-US" sz="2800" b="1" smtClean="0">
                <a:solidFill>
                  <a:srgbClr val="6600FF"/>
                </a:solidFill>
                <a:latin typeface="Arial" pitchFamily="34" charset="0"/>
                <a:cs typeface="Arial" pitchFamily="34" charset="0"/>
              </a:rPr>
              <a:t>-1</a:t>
            </a:r>
          </a:p>
          <a:p>
            <a:pPr>
              <a:lnSpc>
                <a:spcPct val="90000"/>
              </a:lnSpc>
            </a:pPr>
            <a:endParaRPr lang="en-US" sz="120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sz="2800" smtClean="0">
                <a:latin typeface="Arial" pitchFamily="34" charset="0"/>
                <a:cs typeface="Arial" pitchFamily="34" charset="0"/>
              </a:rPr>
              <a:t>		00……0 = </a:t>
            </a:r>
            <a:r>
              <a:rPr lang="en-US" sz="2800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0</a:t>
            </a:r>
          </a:p>
          <a:p>
            <a:pPr>
              <a:lnSpc>
                <a:spcPct val="90000"/>
              </a:lnSpc>
              <a:spcBef>
                <a:spcPct val="0"/>
              </a:spcBef>
              <a:buFont typeface="Wingdings" pitchFamily="2" charset="2"/>
              <a:buNone/>
            </a:pPr>
            <a:r>
              <a:rPr lang="en-US" sz="2800" smtClean="0">
                <a:latin typeface="Arial" pitchFamily="34" charset="0"/>
                <a:cs typeface="Arial" pitchFamily="34" charset="0"/>
              </a:rPr>
              <a:t>  to    11……1 = 1 x 2</a:t>
            </a:r>
            <a:r>
              <a:rPr lang="en-US" sz="2800" baseline="30000" smtClean="0">
                <a:latin typeface="Arial" pitchFamily="34" charset="0"/>
                <a:cs typeface="Arial" pitchFamily="34" charset="0"/>
              </a:rPr>
              <a:t>0</a:t>
            </a:r>
            <a:r>
              <a:rPr lang="en-US" sz="2800" smtClean="0">
                <a:latin typeface="Arial" pitchFamily="34" charset="0"/>
                <a:cs typeface="Arial" pitchFamily="34" charset="0"/>
              </a:rPr>
              <a:t> + 1 x 2</a:t>
            </a:r>
            <a:r>
              <a:rPr lang="en-US" sz="2800" baseline="30000" smtClean="0">
                <a:latin typeface="Arial" pitchFamily="34" charset="0"/>
                <a:cs typeface="Arial" pitchFamily="34" charset="0"/>
              </a:rPr>
              <a:t>1</a:t>
            </a:r>
            <a:r>
              <a:rPr lang="en-US" sz="2800" smtClean="0">
                <a:latin typeface="Arial" pitchFamily="34" charset="0"/>
                <a:cs typeface="Arial" pitchFamily="34" charset="0"/>
              </a:rPr>
              <a:t> + …. + 1 x 2</a:t>
            </a:r>
            <a:r>
              <a:rPr lang="en-US" sz="2800" baseline="30000" smtClean="0">
                <a:latin typeface="Arial" pitchFamily="34" charset="0"/>
                <a:cs typeface="Arial" pitchFamily="34" charset="0"/>
              </a:rPr>
              <a:t>(n-1)</a:t>
            </a:r>
            <a:r>
              <a:rPr lang="en-US" sz="2800" smtClean="0">
                <a:latin typeface="Arial" pitchFamily="34" charset="0"/>
                <a:cs typeface="Arial" pitchFamily="34" charset="0"/>
              </a:rPr>
              <a:t> = </a:t>
            </a:r>
            <a:r>
              <a:rPr lang="en-US" sz="2800" smtClean="0">
                <a:solidFill>
                  <a:srgbClr val="CC3300"/>
                </a:solidFill>
                <a:latin typeface="Arial" pitchFamily="34" charset="0"/>
                <a:cs typeface="Arial" pitchFamily="34" charset="0"/>
              </a:rPr>
              <a:t>2</a:t>
            </a:r>
            <a:r>
              <a:rPr lang="en-US" sz="2800" baseline="30000" smtClean="0">
                <a:solidFill>
                  <a:srgbClr val="CC3300"/>
                </a:solidFill>
                <a:latin typeface="Arial" pitchFamily="34" charset="0"/>
                <a:cs typeface="Arial" pitchFamily="34" charset="0"/>
              </a:rPr>
              <a:t>n</a:t>
            </a:r>
            <a:r>
              <a:rPr lang="en-US" sz="2800" smtClean="0">
                <a:solidFill>
                  <a:srgbClr val="CC3300"/>
                </a:solidFill>
                <a:latin typeface="Arial" pitchFamily="34" charset="0"/>
                <a:cs typeface="Arial" pitchFamily="34" charset="0"/>
              </a:rPr>
              <a:t>-1</a:t>
            </a:r>
          </a:p>
          <a:p>
            <a:pPr>
              <a:lnSpc>
                <a:spcPct val="90000"/>
              </a:lnSpc>
              <a:spcBef>
                <a:spcPct val="0"/>
              </a:spcBef>
              <a:buFont typeface="Wingdings" pitchFamily="2" charset="2"/>
              <a:buNone/>
            </a:pPr>
            <a:endParaRPr lang="en-US" sz="100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90000"/>
              </a:lnSpc>
              <a:spcBef>
                <a:spcPct val="0"/>
              </a:spcBef>
              <a:buFont typeface="Wingdings" pitchFamily="2" charset="2"/>
              <a:buNone/>
            </a:pPr>
            <a:r>
              <a:rPr lang="en-US" sz="2800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e.g. for n = 8 bits (a byte): Range: 0 </a:t>
            </a:r>
            <a:r>
              <a:rPr lang="en-US" sz="2800" smtClean="0">
                <a:latin typeface="Arial" pitchFamily="34" charset="0"/>
                <a:cs typeface="Arial" pitchFamily="34" charset="0"/>
              </a:rPr>
              <a:t>to</a:t>
            </a:r>
            <a:r>
              <a:rPr lang="en-US" sz="2800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smtClean="0">
                <a:solidFill>
                  <a:srgbClr val="CC3300"/>
                </a:solidFill>
                <a:latin typeface="Arial" pitchFamily="34" charset="0"/>
                <a:cs typeface="Arial" pitchFamily="34" charset="0"/>
              </a:rPr>
              <a:t>2</a:t>
            </a:r>
            <a:r>
              <a:rPr lang="en-US" sz="2800" baseline="30000" smtClean="0">
                <a:solidFill>
                  <a:srgbClr val="CC3300"/>
                </a:solidFill>
                <a:latin typeface="Arial" pitchFamily="34" charset="0"/>
                <a:cs typeface="Arial" pitchFamily="34" charset="0"/>
              </a:rPr>
              <a:t>8</a:t>
            </a:r>
            <a:r>
              <a:rPr lang="en-US" sz="2800" smtClean="0">
                <a:solidFill>
                  <a:srgbClr val="CC3300"/>
                </a:solidFill>
                <a:latin typeface="Arial" pitchFamily="34" charset="0"/>
                <a:cs typeface="Arial" pitchFamily="34" charset="0"/>
              </a:rPr>
              <a:t>-1</a:t>
            </a:r>
            <a:r>
              <a:rPr lang="en-US" sz="2800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 = 0 to </a:t>
            </a:r>
            <a:r>
              <a:rPr lang="en-US" sz="2800" smtClean="0">
                <a:solidFill>
                  <a:srgbClr val="CC3300"/>
                </a:solidFill>
                <a:latin typeface="Arial" pitchFamily="34" charset="0"/>
                <a:cs typeface="Arial" pitchFamily="34" charset="0"/>
              </a:rPr>
              <a:t>255</a:t>
            </a:r>
          </a:p>
          <a:p>
            <a:pPr>
              <a:lnSpc>
                <a:spcPct val="90000"/>
              </a:lnSpc>
              <a:spcBef>
                <a:spcPct val="0"/>
              </a:spcBef>
              <a:buFont typeface="Wingdings" pitchFamily="2" charset="2"/>
              <a:buNone/>
            </a:pPr>
            <a:endParaRPr lang="en-US" sz="100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90000"/>
              </a:lnSpc>
            </a:pPr>
            <a:r>
              <a:rPr lang="en-US" sz="2800" b="1" smtClean="0">
                <a:solidFill>
                  <a:srgbClr val="A50021"/>
                </a:solidFill>
                <a:latin typeface="Arial" pitchFamily="34" charset="0"/>
                <a:cs typeface="Arial" pitchFamily="34" charset="0"/>
              </a:rPr>
              <a:t>Unsigned</a:t>
            </a:r>
            <a:r>
              <a:rPr lang="en-US" sz="2800" smtClean="0">
                <a:solidFill>
                  <a:srgbClr val="A50021"/>
                </a:solidFill>
                <a:latin typeface="Arial" pitchFamily="34" charset="0"/>
                <a:cs typeface="Arial" pitchFamily="34" charset="0"/>
              </a:rPr>
              <a:t> fraction</a:t>
            </a:r>
            <a:r>
              <a:rPr lang="en-US" sz="2800" smtClean="0">
                <a:latin typeface="Arial" pitchFamily="34" charset="0"/>
                <a:cs typeface="Arial" pitchFamily="34" charset="0"/>
              </a:rPr>
              <a:t> values range: </a:t>
            </a:r>
            <a:r>
              <a:rPr lang="en-US" sz="2800" b="1" smtClean="0">
                <a:solidFill>
                  <a:srgbClr val="660066"/>
                </a:solidFill>
                <a:latin typeface="Arial" pitchFamily="34" charset="0"/>
                <a:cs typeface="Arial" pitchFamily="34" charset="0"/>
              </a:rPr>
              <a:t>0.0 to [2</a:t>
            </a:r>
            <a:r>
              <a:rPr lang="en-US" sz="2800" b="1" baseline="30000" smtClean="0">
                <a:solidFill>
                  <a:srgbClr val="660066"/>
                </a:solidFill>
                <a:latin typeface="Arial" pitchFamily="34" charset="0"/>
                <a:cs typeface="Arial" pitchFamily="34" charset="0"/>
              </a:rPr>
              <a:t>n</a:t>
            </a:r>
            <a:r>
              <a:rPr lang="en-US" sz="2800" b="1" smtClean="0">
                <a:solidFill>
                  <a:srgbClr val="660066"/>
                </a:solidFill>
                <a:latin typeface="Arial" pitchFamily="34" charset="0"/>
                <a:cs typeface="Arial" pitchFamily="34" charset="0"/>
              </a:rPr>
              <a:t>-1]/2</a:t>
            </a:r>
            <a:r>
              <a:rPr lang="en-US" sz="2800" b="1" baseline="30000" smtClean="0">
                <a:solidFill>
                  <a:srgbClr val="660066"/>
                </a:solidFill>
                <a:latin typeface="Arial" pitchFamily="34" charset="0"/>
                <a:cs typeface="Arial" pitchFamily="34" charset="0"/>
              </a:rPr>
              <a:t>n</a:t>
            </a:r>
            <a:r>
              <a:rPr lang="en-US" sz="2800" baseline="30000" smtClean="0">
                <a:latin typeface="Arial" pitchFamily="34" charset="0"/>
                <a:cs typeface="Arial" pitchFamily="34" charset="0"/>
              </a:rPr>
              <a:t> </a:t>
            </a:r>
            <a:endParaRPr lang="en-US" sz="280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sz="2800" smtClean="0">
                <a:latin typeface="Arial" pitchFamily="34" charset="0"/>
                <a:cs typeface="Arial" pitchFamily="34" charset="0"/>
                <a:sym typeface="Symbol" pitchFamily="18" charset="2"/>
              </a:rPr>
              <a:t>		0.00….0 = 0</a:t>
            </a:r>
          </a:p>
          <a:p>
            <a:pPr>
              <a:lnSpc>
                <a:spcPct val="90000"/>
              </a:lnSpc>
              <a:spcBef>
                <a:spcPct val="0"/>
              </a:spcBef>
              <a:buFont typeface="Wingdings" pitchFamily="2" charset="2"/>
              <a:buNone/>
            </a:pPr>
            <a:r>
              <a:rPr lang="en-US" sz="2800" smtClean="0">
                <a:latin typeface="Arial" pitchFamily="34" charset="0"/>
                <a:cs typeface="Arial" pitchFamily="34" charset="0"/>
              </a:rPr>
              <a:t>  to    0.11..…1 = 1 x 2</a:t>
            </a:r>
            <a:r>
              <a:rPr lang="en-US" sz="2800" baseline="30000" smtClean="0">
                <a:latin typeface="Arial" pitchFamily="34" charset="0"/>
                <a:cs typeface="Arial" pitchFamily="34" charset="0"/>
              </a:rPr>
              <a:t>-1</a:t>
            </a:r>
            <a:r>
              <a:rPr lang="en-US" sz="2800" smtClean="0">
                <a:latin typeface="Arial" pitchFamily="34" charset="0"/>
                <a:cs typeface="Arial" pitchFamily="34" charset="0"/>
              </a:rPr>
              <a:t> + 1 x 2</a:t>
            </a:r>
            <a:r>
              <a:rPr lang="en-US" sz="2800" baseline="30000" smtClean="0">
                <a:latin typeface="Arial" pitchFamily="34" charset="0"/>
                <a:cs typeface="Arial" pitchFamily="34" charset="0"/>
              </a:rPr>
              <a:t>-2</a:t>
            </a:r>
            <a:r>
              <a:rPr lang="en-US" sz="2800" smtClean="0">
                <a:latin typeface="Arial" pitchFamily="34" charset="0"/>
                <a:cs typeface="Arial" pitchFamily="34" charset="0"/>
              </a:rPr>
              <a:t> + …. + 1 x 2</a:t>
            </a:r>
            <a:r>
              <a:rPr lang="en-US" sz="2800" baseline="30000" smtClean="0">
                <a:latin typeface="Arial" pitchFamily="34" charset="0"/>
                <a:cs typeface="Arial" pitchFamily="34" charset="0"/>
              </a:rPr>
              <a:t>-n</a:t>
            </a:r>
            <a:r>
              <a:rPr lang="en-US" smtClean="0">
                <a:latin typeface="Arial" pitchFamily="34" charset="0"/>
                <a:cs typeface="Arial" pitchFamily="34" charset="0"/>
                <a:sym typeface="Symbol" pitchFamily="18" charset="2"/>
              </a:rPr>
              <a:t>	       	             </a:t>
            </a:r>
            <a:r>
              <a:rPr lang="en-US" sz="2800" smtClean="0">
                <a:latin typeface="Arial" pitchFamily="34" charset="0"/>
                <a:cs typeface="Arial" pitchFamily="34" charset="0"/>
              </a:rPr>
              <a:t>= 2</a:t>
            </a:r>
            <a:r>
              <a:rPr lang="en-US" sz="2800" baseline="30000" smtClean="0">
                <a:latin typeface="Arial" pitchFamily="34" charset="0"/>
                <a:cs typeface="Arial" pitchFamily="34" charset="0"/>
              </a:rPr>
              <a:t>n</a:t>
            </a:r>
            <a:r>
              <a:rPr lang="en-US" sz="2800" smtClean="0">
                <a:latin typeface="Arial" pitchFamily="34" charset="0"/>
                <a:cs typeface="Arial" pitchFamily="34" charset="0"/>
              </a:rPr>
              <a:t> [1 x 2</a:t>
            </a:r>
            <a:r>
              <a:rPr lang="en-US" sz="2800" baseline="30000" smtClean="0">
                <a:latin typeface="Arial" pitchFamily="34" charset="0"/>
                <a:cs typeface="Arial" pitchFamily="34" charset="0"/>
              </a:rPr>
              <a:t>-1</a:t>
            </a:r>
            <a:r>
              <a:rPr lang="en-US" sz="2800" smtClean="0">
                <a:latin typeface="Arial" pitchFamily="34" charset="0"/>
                <a:cs typeface="Arial" pitchFamily="34" charset="0"/>
              </a:rPr>
              <a:t> + 1 x 2</a:t>
            </a:r>
            <a:r>
              <a:rPr lang="en-US" sz="2800" baseline="30000" smtClean="0">
                <a:latin typeface="Arial" pitchFamily="34" charset="0"/>
                <a:cs typeface="Arial" pitchFamily="34" charset="0"/>
              </a:rPr>
              <a:t>-2</a:t>
            </a:r>
            <a:r>
              <a:rPr lang="en-US" sz="2800" smtClean="0">
                <a:latin typeface="Arial" pitchFamily="34" charset="0"/>
                <a:cs typeface="Arial" pitchFamily="34" charset="0"/>
              </a:rPr>
              <a:t> + …. + 1 x 2</a:t>
            </a:r>
            <a:r>
              <a:rPr lang="en-US" sz="2800" baseline="30000" smtClean="0">
                <a:latin typeface="Arial" pitchFamily="34" charset="0"/>
                <a:cs typeface="Arial" pitchFamily="34" charset="0"/>
              </a:rPr>
              <a:t>-n</a:t>
            </a:r>
            <a:r>
              <a:rPr lang="en-US" sz="2800" smtClean="0">
                <a:latin typeface="Arial" pitchFamily="34" charset="0"/>
                <a:cs typeface="Arial" pitchFamily="34" charset="0"/>
              </a:rPr>
              <a:t>]/2</a:t>
            </a:r>
            <a:r>
              <a:rPr lang="en-US" sz="2800" baseline="30000" smtClean="0">
                <a:latin typeface="Arial" pitchFamily="34" charset="0"/>
                <a:cs typeface="Arial" pitchFamily="34" charset="0"/>
              </a:rPr>
              <a:t>n</a:t>
            </a:r>
            <a:r>
              <a:rPr lang="en-US" smtClean="0">
                <a:latin typeface="Arial" pitchFamily="34" charset="0"/>
                <a:cs typeface="Arial" pitchFamily="34" charset="0"/>
                <a:sym typeface="Symbol" pitchFamily="18" charset="2"/>
              </a:rPr>
              <a:t> </a:t>
            </a:r>
            <a:r>
              <a:rPr lang="en-US" sz="2800" smtClean="0">
                <a:latin typeface="Arial" pitchFamily="34" charset="0"/>
                <a:cs typeface="Arial" pitchFamily="34" charset="0"/>
              </a:rPr>
              <a:t>		     = [1 x 2</a:t>
            </a:r>
            <a:r>
              <a:rPr lang="en-US" sz="2800" baseline="30000" smtClean="0">
                <a:latin typeface="Arial" pitchFamily="34" charset="0"/>
                <a:cs typeface="Arial" pitchFamily="34" charset="0"/>
              </a:rPr>
              <a:t>n-1</a:t>
            </a:r>
            <a:r>
              <a:rPr lang="en-US" sz="2800" smtClean="0">
                <a:latin typeface="Arial" pitchFamily="34" charset="0"/>
                <a:cs typeface="Arial" pitchFamily="34" charset="0"/>
              </a:rPr>
              <a:t> + 1 x 2</a:t>
            </a:r>
            <a:r>
              <a:rPr lang="en-US" sz="2800" baseline="30000" smtClean="0">
                <a:latin typeface="Arial" pitchFamily="34" charset="0"/>
                <a:cs typeface="Arial" pitchFamily="34" charset="0"/>
              </a:rPr>
              <a:t>(n-2)</a:t>
            </a:r>
            <a:r>
              <a:rPr lang="en-US" sz="2800" smtClean="0">
                <a:latin typeface="Arial" pitchFamily="34" charset="0"/>
                <a:cs typeface="Arial" pitchFamily="34" charset="0"/>
              </a:rPr>
              <a:t> + …. + 1 x 2</a:t>
            </a:r>
            <a:r>
              <a:rPr lang="en-US" sz="2800" baseline="30000" smtClean="0">
                <a:latin typeface="Arial" pitchFamily="34" charset="0"/>
                <a:cs typeface="Arial" pitchFamily="34" charset="0"/>
              </a:rPr>
              <a:t>0</a:t>
            </a:r>
            <a:r>
              <a:rPr lang="en-US" sz="2800" smtClean="0">
                <a:latin typeface="Arial" pitchFamily="34" charset="0"/>
                <a:cs typeface="Arial" pitchFamily="34" charset="0"/>
              </a:rPr>
              <a:t>]/2</a:t>
            </a:r>
            <a:r>
              <a:rPr lang="en-US" sz="2800" baseline="30000" smtClean="0">
                <a:latin typeface="Arial" pitchFamily="34" charset="0"/>
                <a:cs typeface="Arial" pitchFamily="34" charset="0"/>
              </a:rPr>
              <a:t>n</a:t>
            </a:r>
            <a:r>
              <a:rPr lang="en-US" smtClean="0">
                <a:latin typeface="Arial" pitchFamily="34" charset="0"/>
                <a:cs typeface="Arial" pitchFamily="34" charset="0"/>
                <a:sym typeface="Symbol" pitchFamily="18" charset="2"/>
              </a:rPr>
              <a:t> 	             </a:t>
            </a:r>
            <a:r>
              <a:rPr lang="en-US" sz="2800" smtClean="0">
                <a:latin typeface="Arial" pitchFamily="34" charset="0"/>
                <a:cs typeface="Arial" pitchFamily="34" charset="0"/>
              </a:rPr>
              <a:t>= [2</a:t>
            </a:r>
            <a:r>
              <a:rPr lang="en-US" sz="2800" baseline="30000" smtClean="0">
                <a:latin typeface="Arial" pitchFamily="34" charset="0"/>
                <a:cs typeface="Arial" pitchFamily="34" charset="0"/>
              </a:rPr>
              <a:t>n</a:t>
            </a:r>
            <a:r>
              <a:rPr lang="en-US" sz="2800" smtClean="0">
                <a:latin typeface="Arial" pitchFamily="34" charset="0"/>
                <a:cs typeface="Arial" pitchFamily="34" charset="0"/>
              </a:rPr>
              <a:t>-1]/2</a:t>
            </a:r>
            <a:r>
              <a:rPr lang="en-US" sz="2800" baseline="30000" smtClean="0">
                <a:latin typeface="Arial" pitchFamily="34" charset="0"/>
                <a:cs typeface="Arial" pitchFamily="34" charset="0"/>
              </a:rPr>
              <a:t>n    </a:t>
            </a:r>
            <a:r>
              <a:rPr lang="en-US" sz="2000" smtClean="0">
                <a:solidFill>
                  <a:srgbClr val="6600FF"/>
                </a:solidFill>
                <a:latin typeface="Arial" pitchFamily="34" charset="0"/>
                <a:cs typeface="Arial" pitchFamily="34" charset="0"/>
                <a:sym typeface="Symbol" pitchFamily="18" charset="2"/>
              </a:rPr>
              <a:t>(an n-bit integer shifted right 8 places!)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smtClean="0">
                <a:solidFill>
                  <a:srgbClr val="A50021"/>
                </a:solidFill>
                <a:latin typeface="Arial" pitchFamily="34" charset="0"/>
                <a:cs typeface="Arial" pitchFamily="34" charset="0"/>
                <a:sym typeface="Symbol" pitchFamily="18" charset="2"/>
              </a:rPr>
              <a:t> </a:t>
            </a:r>
            <a:r>
              <a:rPr lang="en-US" sz="2800" smtClean="0">
                <a:solidFill>
                  <a:srgbClr val="A50021"/>
                </a:solidFill>
                <a:latin typeface="Arial" pitchFamily="34" charset="0"/>
                <a:cs typeface="Arial" pitchFamily="34" charset="0"/>
              </a:rPr>
              <a:t>e.g. for n = 8 bits (a byte): 0 to [2</a:t>
            </a:r>
            <a:r>
              <a:rPr lang="en-US" sz="2800" baseline="30000" smtClean="0">
                <a:solidFill>
                  <a:srgbClr val="A50021"/>
                </a:solidFill>
                <a:latin typeface="Arial" pitchFamily="34" charset="0"/>
                <a:cs typeface="Arial" pitchFamily="34" charset="0"/>
              </a:rPr>
              <a:t>8</a:t>
            </a:r>
            <a:r>
              <a:rPr lang="en-US" sz="2800" smtClean="0">
                <a:solidFill>
                  <a:srgbClr val="A50021"/>
                </a:solidFill>
                <a:latin typeface="Arial" pitchFamily="34" charset="0"/>
                <a:cs typeface="Arial" pitchFamily="34" charset="0"/>
              </a:rPr>
              <a:t>-1]/2</a:t>
            </a:r>
            <a:r>
              <a:rPr lang="en-US" sz="2800" baseline="30000" smtClean="0">
                <a:solidFill>
                  <a:srgbClr val="A50021"/>
                </a:solidFill>
                <a:latin typeface="Arial" pitchFamily="34" charset="0"/>
                <a:cs typeface="Arial" pitchFamily="34" charset="0"/>
              </a:rPr>
              <a:t>8</a:t>
            </a:r>
            <a:r>
              <a:rPr lang="en-US" sz="2800" smtClean="0">
                <a:solidFill>
                  <a:srgbClr val="A50021"/>
                </a:solidFill>
                <a:latin typeface="Arial" pitchFamily="34" charset="0"/>
                <a:cs typeface="Arial" pitchFamily="34" charset="0"/>
              </a:rPr>
              <a:t> = 0 to 0.9961</a:t>
            </a:r>
          </a:p>
        </p:txBody>
      </p:sp>
      <p:sp>
        <p:nvSpPr>
          <p:cNvPr id="63493" name="Text Box 4"/>
          <p:cNvSpPr txBox="1">
            <a:spLocks noChangeArrowheads="1"/>
          </p:cNvSpPr>
          <p:nvPr/>
        </p:nvSpPr>
        <p:spPr bwMode="auto">
          <a:xfrm>
            <a:off x="754063" y="1739900"/>
            <a:ext cx="1582737" cy="336550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Wingdings" pitchFamily="2" charset="2"/>
              <a:buNone/>
            </a:pPr>
            <a:r>
              <a:rPr lang="en-US" sz="1600" b="0" baseline="0">
                <a:solidFill>
                  <a:srgbClr val="6600FF"/>
                </a:solidFill>
                <a:latin typeface="Arial" pitchFamily="34" charset="0"/>
                <a:cs typeface="Arial" pitchFamily="34" charset="0"/>
              </a:rPr>
              <a:t>(n-1)       2  1  0   </a:t>
            </a:r>
          </a:p>
        </p:txBody>
      </p:sp>
      <p:sp>
        <p:nvSpPr>
          <p:cNvPr id="63494" name="Text Box 5"/>
          <p:cNvSpPr txBox="1">
            <a:spLocks noChangeArrowheads="1"/>
          </p:cNvSpPr>
          <p:nvPr/>
        </p:nvSpPr>
        <p:spPr bwMode="auto">
          <a:xfrm>
            <a:off x="1174750" y="3778250"/>
            <a:ext cx="1582738" cy="336550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Wingdings" pitchFamily="2" charset="2"/>
              <a:buNone/>
            </a:pPr>
            <a:r>
              <a:rPr lang="en-US" sz="1600" b="0" baseline="0">
                <a:solidFill>
                  <a:srgbClr val="6600FF"/>
                </a:solidFill>
                <a:latin typeface="Arial" pitchFamily="34" charset="0"/>
                <a:cs typeface="Arial" pitchFamily="34" charset="0"/>
              </a:rPr>
              <a:t> -1 …….  -n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Chapter 1            </a:t>
            </a:r>
            <a:fld id="{FC97BC63-4BDD-4BA4-BDD1-C8B59040076B}" type="slidenum">
              <a:rPr lang="en-US" smtClean="0"/>
              <a:pPr/>
              <a:t>46</a:t>
            </a:fld>
            <a:endParaRPr lang="en-US" smtClean="0"/>
          </a:p>
        </p:txBody>
      </p:sp>
      <p:sp>
        <p:nvSpPr>
          <p:cNvPr id="64515" name="Rectangle 2"/>
          <p:cNvSpPr>
            <a:spLocks noGrp="1" noChangeArrowheads="1"/>
          </p:cNvSpPr>
          <p:nvPr>
            <p:ph type="title"/>
          </p:nvPr>
        </p:nvSpPr>
        <p:spPr>
          <a:xfrm>
            <a:off x="715963" y="266700"/>
            <a:ext cx="7772400" cy="754063"/>
          </a:xfrm>
        </p:spPr>
        <p:txBody>
          <a:bodyPr/>
          <a:lstStyle/>
          <a:p>
            <a:r>
              <a:rPr lang="en-US" sz="3600" smtClean="0">
                <a:solidFill>
                  <a:srgbClr val="660066"/>
                </a:solidFill>
              </a:rPr>
              <a:t>3. Basic Computer Arithmetic</a:t>
            </a:r>
          </a:p>
        </p:txBody>
      </p:sp>
      <p:sp>
        <p:nvSpPr>
          <p:cNvPr id="6451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4625" y="1314450"/>
            <a:ext cx="8969375" cy="5543550"/>
          </a:xfrm>
          <a:solidFill>
            <a:schemeClr val="bg1"/>
          </a:solidFill>
        </p:spPr>
        <p:txBody>
          <a:bodyPr/>
          <a:lstStyle/>
          <a:p>
            <a:pPr marL="457200" indent="-457200">
              <a:lnSpc>
                <a:spcPct val="80000"/>
              </a:lnSpc>
              <a:buFont typeface="Wingdings" pitchFamily="2" charset="2"/>
              <a:buNone/>
            </a:pPr>
            <a:r>
              <a:rPr lang="en-US" sz="2800" b="1" smtClean="0">
                <a:solidFill>
                  <a:srgbClr val="660066"/>
                </a:solidFill>
                <a:latin typeface="Arial" pitchFamily="34" charset="0"/>
                <a:cs typeface="Arial" pitchFamily="34" charset="0"/>
              </a:rPr>
              <a:t>1. Single Bit Arithmetic:</a:t>
            </a:r>
          </a:p>
          <a:p>
            <a:pPr marL="838200" lvl="1" indent="-381000">
              <a:lnSpc>
                <a:spcPct val="80000"/>
              </a:lnSpc>
            </a:pPr>
            <a:r>
              <a:rPr lang="en-US" sz="2400" smtClean="0">
                <a:solidFill>
                  <a:srgbClr val="6600FF"/>
                </a:solidFill>
                <a:latin typeface="Arial" pitchFamily="34" charset="0"/>
                <a:cs typeface="Arial" pitchFamily="34" charset="0"/>
              </a:rPr>
              <a:t>Addition</a:t>
            </a:r>
            <a:r>
              <a:rPr lang="en-US" sz="2400" smtClean="0">
                <a:latin typeface="Arial" pitchFamily="34" charset="0"/>
                <a:cs typeface="Arial" pitchFamily="34" charset="0"/>
              </a:rPr>
              <a:t> with Carry, </a:t>
            </a:r>
            <a:r>
              <a:rPr lang="en-US" sz="2400" smtClean="0">
                <a:solidFill>
                  <a:srgbClr val="6600FF"/>
                </a:solidFill>
                <a:latin typeface="Arial" pitchFamily="34" charset="0"/>
                <a:cs typeface="Arial" pitchFamily="34" charset="0"/>
              </a:rPr>
              <a:t>Subtraction</a:t>
            </a:r>
            <a:r>
              <a:rPr lang="en-US" sz="2400" smtClean="0">
                <a:latin typeface="Arial" pitchFamily="34" charset="0"/>
                <a:cs typeface="Arial" pitchFamily="34" charset="0"/>
              </a:rPr>
              <a:t> with Borrow, and </a:t>
            </a:r>
            <a:r>
              <a:rPr lang="en-US" sz="2400" smtClean="0">
                <a:solidFill>
                  <a:srgbClr val="6600FF"/>
                </a:solidFill>
                <a:latin typeface="Arial" pitchFamily="34" charset="0"/>
                <a:cs typeface="Arial" pitchFamily="34" charset="0"/>
              </a:rPr>
              <a:t>Multiplication</a:t>
            </a:r>
          </a:p>
          <a:p>
            <a:pPr marL="457200" indent="-457200">
              <a:lnSpc>
                <a:spcPct val="80000"/>
              </a:lnSpc>
              <a:buFont typeface="Wingdings" pitchFamily="2" charset="2"/>
              <a:buNone/>
            </a:pPr>
            <a:r>
              <a:rPr lang="en-US" sz="2800" b="1" smtClean="0">
                <a:solidFill>
                  <a:srgbClr val="CC3300"/>
                </a:solidFill>
                <a:latin typeface="Arial" pitchFamily="34" charset="0"/>
                <a:cs typeface="Arial" pitchFamily="34" charset="0"/>
              </a:rPr>
              <a:t>2.  Multiple Bits Arithmetic:</a:t>
            </a:r>
          </a:p>
          <a:p>
            <a:pPr marL="457200" indent="-457200">
              <a:lnSpc>
                <a:spcPct val="80000"/>
              </a:lnSpc>
              <a:buFont typeface="Wingdings" pitchFamily="2" charset="2"/>
              <a:buAutoNum type="alphaLcPeriod"/>
            </a:pPr>
            <a:r>
              <a:rPr lang="en-US" sz="2800" b="1" smtClean="0">
                <a:solidFill>
                  <a:srgbClr val="660066"/>
                </a:solidFill>
                <a:latin typeface="Arial" pitchFamily="34" charset="0"/>
                <a:cs typeface="Arial" pitchFamily="34" charset="0"/>
              </a:rPr>
              <a:t>On Unsigned Binary Integers</a:t>
            </a:r>
            <a:r>
              <a:rPr lang="en-US" sz="2800" b="1" smtClean="0">
                <a:solidFill>
                  <a:srgbClr val="CC33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smtClean="0">
                <a:latin typeface="Arial" pitchFamily="34" charset="0"/>
                <a:cs typeface="Arial" pitchFamily="34" charset="0"/>
              </a:rPr>
              <a:t>	</a:t>
            </a:r>
          </a:p>
          <a:p>
            <a:pPr marL="838200" lvl="1" indent="-381000">
              <a:buClrTx/>
            </a:pPr>
            <a:r>
              <a:rPr lang="en-US" sz="2400" smtClean="0">
                <a:latin typeface="Arial" pitchFamily="34" charset="0"/>
                <a:cs typeface="Arial" pitchFamily="34" charset="0"/>
              </a:rPr>
              <a:t>Binary Addition, Subtraction, and Multiplication </a:t>
            </a:r>
          </a:p>
          <a:p>
            <a:pPr marL="838200" lvl="1" indent="-381000">
              <a:buClrTx/>
            </a:pPr>
            <a:r>
              <a:rPr lang="en-US" sz="2400" smtClean="0">
                <a:latin typeface="Arial" pitchFamily="34" charset="0"/>
                <a:cs typeface="Arial" pitchFamily="34" charset="0"/>
              </a:rPr>
              <a:t>BCD Addition</a:t>
            </a:r>
          </a:p>
          <a:p>
            <a:pPr marL="457200" indent="-457200">
              <a:lnSpc>
                <a:spcPct val="80000"/>
              </a:lnSpc>
              <a:buFont typeface="Wingdings" pitchFamily="2" charset="2"/>
              <a:buNone/>
            </a:pPr>
            <a:r>
              <a:rPr lang="en-US" sz="2800" b="1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b. On Signed Binary Integers</a:t>
            </a:r>
            <a:r>
              <a:rPr lang="en-US" sz="2800" b="1" smtClean="0">
                <a:solidFill>
                  <a:srgbClr val="660066"/>
                </a:solidFill>
                <a:latin typeface="Arial" pitchFamily="34" charset="0"/>
                <a:cs typeface="Arial" pitchFamily="34" charset="0"/>
              </a:rPr>
              <a:t> </a:t>
            </a:r>
            <a:endParaRPr lang="en-US" sz="2800" smtClean="0">
              <a:latin typeface="Arial" pitchFamily="34" charset="0"/>
              <a:cs typeface="Arial" pitchFamily="34" charset="0"/>
            </a:endParaRPr>
          </a:p>
          <a:p>
            <a:pPr marL="838200" lvl="1" indent="-381000">
              <a:lnSpc>
                <a:spcPct val="80000"/>
              </a:lnSpc>
            </a:pPr>
            <a:r>
              <a:rPr lang="en-US" sz="2400" smtClean="0">
                <a:latin typeface="Arial" pitchFamily="34" charset="0"/>
                <a:cs typeface="Arial" pitchFamily="34" charset="0"/>
              </a:rPr>
              <a:t>Signed-magnitude</a:t>
            </a:r>
          </a:p>
          <a:p>
            <a:pPr marL="838200" lvl="1" indent="-381000">
              <a:lnSpc>
                <a:spcPct val="80000"/>
              </a:lnSpc>
            </a:pPr>
            <a:r>
              <a:rPr lang="en-US" sz="2400" smtClean="0">
                <a:latin typeface="Arial" pitchFamily="34" charset="0"/>
                <a:cs typeface="Arial" pitchFamily="34" charset="0"/>
              </a:rPr>
              <a:t>1’s and 2’s complement </a:t>
            </a:r>
            <a:endParaRPr lang="en-US" sz="2400" b="1" smtClean="0">
              <a:solidFill>
                <a:srgbClr val="660066"/>
              </a:solidFill>
              <a:latin typeface="Arial" pitchFamily="34" charset="0"/>
              <a:cs typeface="Arial" pitchFamily="34" charset="0"/>
            </a:endParaRPr>
          </a:p>
          <a:p>
            <a:pPr marL="457200" indent="-457200">
              <a:lnSpc>
                <a:spcPct val="80000"/>
              </a:lnSpc>
              <a:buFont typeface="Wingdings" pitchFamily="2" charset="2"/>
              <a:buNone/>
            </a:pPr>
            <a:r>
              <a:rPr lang="en-US" sz="2800" b="1" smtClean="0">
                <a:latin typeface="Arial" pitchFamily="34" charset="0"/>
                <a:cs typeface="Arial" pitchFamily="34" charset="0"/>
              </a:rPr>
              <a:t>c. Floating Point Binary Arithmetic: </a:t>
            </a:r>
            <a:r>
              <a:rPr lang="en-US" sz="2400" b="1" smtClean="0">
                <a:solidFill>
                  <a:srgbClr val="9933FF"/>
                </a:solidFill>
                <a:latin typeface="Arial" pitchFamily="34" charset="0"/>
                <a:cs typeface="Arial" pitchFamily="34" charset="0"/>
              </a:rPr>
              <a:t>e.g. 0.2357 x 10</a:t>
            </a:r>
            <a:r>
              <a:rPr lang="en-US" sz="2400" b="1" baseline="30000" smtClean="0">
                <a:solidFill>
                  <a:srgbClr val="9933FF"/>
                </a:solidFill>
                <a:latin typeface="Arial" pitchFamily="34" charset="0"/>
                <a:cs typeface="Arial" pitchFamily="34" charset="0"/>
                <a:sym typeface="Symbol" pitchFamily="18" charset="2"/>
              </a:rPr>
              <a:t></a:t>
            </a:r>
            <a:r>
              <a:rPr lang="en-US" sz="2400" b="1" baseline="30000" smtClean="0">
                <a:solidFill>
                  <a:srgbClr val="9933FF"/>
                </a:solidFill>
                <a:latin typeface="Arial" pitchFamily="34" charset="0"/>
                <a:cs typeface="Arial" pitchFamily="34" charset="0"/>
              </a:rPr>
              <a:t>6</a:t>
            </a:r>
          </a:p>
          <a:p>
            <a:pPr marL="457200" indent="-457200">
              <a:lnSpc>
                <a:spcPct val="80000"/>
              </a:lnSpc>
              <a:buFont typeface="Wingdings" pitchFamily="2" charset="2"/>
              <a:buNone/>
            </a:pPr>
            <a:r>
              <a:rPr lang="en-US" sz="2400" smtClean="0">
                <a:latin typeface="Arial" pitchFamily="34" charset="0"/>
                <a:cs typeface="Arial" pitchFamily="34" charset="0"/>
              </a:rPr>
              <a:t>	</a:t>
            </a:r>
            <a:r>
              <a:rPr lang="en-US" sz="2400" smtClean="0">
                <a:solidFill>
                  <a:srgbClr val="FF3399"/>
                </a:solidFill>
                <a:latin typeface="Arial" pitchFamily="34" charset="0"/>
                <a:cs typeface="Arial" pitchFamily="34" charset="0"/>
              </a:rPr>
              <a:t>Not covered in this course</a:t>
            </a:r>
          </a:p>
          <a:p>
            <a:pPr marL="457200" indent="-457200">
              <a:lnSpc>
                <a:spcPct val="80000"/>
              </a:lnSpc>
              <a:buFont typeface="Wingdings" pitchFamily="2" charset="2"/>
              <a:buNone/>
            </a:pPr>
            <a:r>
              <a:rPr lang="en-US" sz="2400" b="1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3. 	</a:t>
            </a:r>
            <a:r>
              <a:rPr lang="en-US" sz="2800" b="1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Octal and Hex arithmetic: Unsigned addition, subtraction and multiplication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7" name="Slide Number Placeholder 2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Chapter 1            </a:t>
            </a:r>
            <a:fld id="{953006A8-4C17-4061-A1F3-833984CDE290}" type="slidenum">
              <a:rPr lang="en-US" smtClean="0"/>
              <a:pPr/>
              <a:t>47</a:t>
            </a:fld>
            <a:endParaRPr lang="en-US" smtClean="0"/>
          </a:p>
        </p:txBody>
      </p:sp>
      <p:sp>
        <p:nvSpPr>
          <p:cNvPr id="3078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28600"/>
            <a:ext cx="7772400" cy="838200"/>
          </a:xfrm>
        </p:spPr>
        <p:txBody>
          <a:bodyPr/>
          <a:lstStyle/>
          <a:p>
            <a:r>
              <a:rPr lang="en-US" smtClean="0"/>
              <a:t>1. Single Bit Binary </a:t>
            </a:r>
            <a:r>
              <a:rPr lang="en-US" smtClean="0">
                <a:solidFill>
                  <a:srgbClr val="6600FF"/>
                </a:solidFill>
              </a:rPr>
              <a:t>Addition</a:t>
            </a:r>
            <a:r>
              <a:rPr lang="en-US" smtClean="0"/>
              <a:t> with </a:t>
            </a:r>
            <a:r>
              <a:rPr lang="en-US" smtClean="0">
                <a:solidFill>
                  <a:srgbClr val="A50021"/>
                </a:solidFill>
              </a:rPr>
              <a:t>Carry</a:t>
            </a:r>
          </a:p>
        </p:txBody>
      </p:sp>
      <p:graphicFrame>
        <p:nvGraphicFramePr>
          <p:cNvPr id="3074" name="Object 3"/>
          <p:cNvGraphicFramePr>
            <a:graphicFrameLocks noChangeAspect="1"/>
          </p:cNvGraphicFramePr>
          <p:nvPr/>
        </p:nvGraphicFramePr>
        <p:xfrm>
          <a:off x="693738" y="1365250"/>
          <a:ext cx="7397750" cy="4943475"/>
        </p:xfrm>
        <a:graphic>
          <a:graphicData uri="http://schemas.openxmlformats.org/presentationml/2006/ole">
            <p:oleObj spid="_x0000_s3074" name="Document" r:id="rId3" imgW="7624024" imgH="5085549" progId="Word.Document.8">
              <p:embed/>
            </p:oleObj>
          </a:graphicData>
        </a:graphic>
      </p:graphicFrame>
      <p:graphicFrame>
        <p:nvGraphicFramePr>
          <p:cNvPr id="151556" name="Object 4"/>
          <p:cNvGraphicFramePr>
            <a:graphicFrameLocks noChangeAspect="1"/>
          </p:cNvGraphicFramePr>
          <p:nvPr/>
        </p:nvGraphicFramePr>
        <p:xfrm>
          <a:off x="3355975" y="4270375"/>
          <a:ext cx="4873625" cy="1876425"/>
        </p:xfrm>
        <a:graphic>
          <a:graphicData uri="http://schemas.openxmlformats.org/presentationml/2006/ole">
            <p:oleObj spid="_x0000_s3075" name="Document" r:id="rId4" imgW="5012354" imgH="1929485" progId="Word.Document.8">
              <p:embed/>
            </p:oleObj>
          </a:graphicData>
        </a:graphic>
      </p:graphicFrame>
      <p:graphicFrame>
        <p:nvGraphicFramePr>
          <p:cNvPr id="151557" name="Object 5"/>
          <p:cNvGraphicFramePr>
            <a:graphicFrameLocks noChangeAspect="1"/>
          </p:cNvGraphicFramePr>
          <p:nvPr/>
        </p:nvGraphicFramePr>
        <p:xfrm>
          <a:off x="3355975" y="2360613"/>
          <a:ext cx="4816475" cy="1876425"/>
        </p:xfrm>
        <a:graphic>
          <a:graphicData uri="http://schemas.openxmlformats.org/presentationml/2006/ole">
            <p:oleObj spid="_x0000_s3076" name="Document" r:id="rId5" imgW="4969833" imgH="1928046" progId="Word.Document.8">
              <p:embed/>
            </p:oleObj>
          </a:graphicData>
        </a:graphic>
      </p:graphicFrame>
      <p:sp>
        <p:nvSpPr>
          <p:cNvPr id="3079" name="Rectangle 88"/>
          <p:cNvSpPr>
            <a:spLocks noChangeArrowheads="1"/>
          </p:cNvSpPr>
          <p:nvPr/>
        </p:nvSpPr>
        <p:spPr bwMode="auto">
          <a:xfrm>
            <a:off x="4237038" y="2767013"/>
            <a:ext cx="323850" cy="1260475"/>
          </a:xfrm>
          <a:prstGeom prst="rect">
            <a:avLst/>
          </a:prstGeom>
          <a:solidFill>
            <a:srgbClr val="CC99FF">
              <a:alpha val="41960"/>
            </a:srgbClr>
          </a:solidFill>
          <a:ln w="1651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080" name="Rectangle 89"/>
          <p:cNvSpPr>
            <a:spLocks noChangeArrowheads="1"/>
          </p:cNvSpPr>
          <p:nvPr/>
        </p:nvSpPr>
        <p:spPr bwMode="auto">
          <a:xfrm>
            <a:off x="4251325" y="4656138"/>
            <a:ext cx="323850" cy="1260475"/>
          </a:xfrm>
          <a:prstGeom prst="rect">
            <a:avLst/>
          </a:prstGeom>
          <a:solidFill>
            <a:srgbClr val="CC99FF">
              <a:alpha val="41960"/>
            </a:srgbClr>
          </a:solidFill>
          <a:ln w="1651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081" name="Line 90"/>
          <p:cNvSpPr>
            <a:spLocks noChangeShapeType="1"/>
          </p:cNvSpPr>
          <p:nvPr/>
        </p:nvSpPr>
        <p:spPr bwMode="auto">
          <a:xfrm flipH="1">
            <a:off x="7800975" y="2686050"/>
            <a:ext cx="185738" cy="0"/>
          </a:xfrm>
          <a:prstGeom prst="line">
            <a:avLst/>
          </a:prstGeom>
          <a:noFill/>
          <a:ln w="1588">
            <a:solidFill>
              <a:srgbClr val="FFFFFF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082" name="Line 91"/>
          <p:cNvSpPr>
            <a:spLocks noChangeShapeType="1"/>
          </p:cNvSpPr>
          <p:nvPr/>
        </p:nvSpPr>
        <p:spPr bwMode="auto">
          <a:xfrm flipH="1">
            <a:off x="7813675" y="2651125"/>
            <a:ext cx="149225" cy="0"/>
          </a:xfrm>
          <a:prstGeom prst="line">
            <a:avLst/>
          </a:prstGeom>
          <a:noFill/>
          <a:ln w="1588">
            <a:solidFill>
              <a:srgbClr val="FFFFFF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083" name="Line 92"/>
          <p:cNvSpPr>
            <a:spLocks noChangeShapeType="1"/>
          </p:cNvSpPr>
          <p:nvPr/>
        </p:nvSpPr>
        <p:spPr bwMode="auto">
          <a:xfrm flipH="1">
            <a:off x="7813675" y="2662238"/>
            <a:ext cx="195263" cy="11112"/>
          </a:xfrm>
          <a:prstGeom prst="line">
            <a:avLst/>
          </a:prstGeom>
          <a:noFill/>
          <a:ln w="1588">
            <a:solidFill>
              <a:srgbClr val="FFFFFF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084" name="Line 93"/>
          <p:cNvSpPr>
            <a:spLocks noChangeShapeType="1"/>
          </p:cNvSpPr>
          <p:nvPr/>
        </p:nvSpPr>
        <p:spPr bwMode="auto">
          <a:xfrm flipH="1">
            <a:off x="7778750" y="2662238"/>
            <a:ext cx="219075" cy="11112"/>
          </a:xfrm>
          <a:prstGeom prst="line">
            <a:avLst/>
          </a:prstGeom>
          <a:noFill/>
          <a:ln w="1588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085" name="Line 94"/>
          <p:cNvSpPr>
            <a:spLocks noChangeShapeType="1"/>
          </p:cNvSpPr>
          <p:nvPr/>
        </p:nvSpPr>
        <p:spPr bwMode="auto">
          <a:xfrm flipH="1">
            <a:off x="7767638" y="4586288"/>
            <a:ext cx="219075" cy="11112"/>
          </a:xfrm>
          <a:prstGeom prst="line">
            <a:avLst/>
          </a:prstGeom>
          <a:noFill/>
          <a:ln w="1588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086" name="Line 95"/>
          <p:cNvSpPr>
            <a:spLocks noChangeShapeType="1"/>
          </p:cNvSpPr>
          <p:nvPr/>
        </p:nvSpPr>
        <p:spPr bwMode="auto">
          <a:xfrm flipH="1">
            <a:off x="7421563" y="5537200"/>
            <a:ext cx="219075" cy="11113"/>
          </a:xfrm>
          <a:prstGeom prst="line">
            <a:avLst/>
          </a:prstGeom>
          <a:noFill/>
          <a:ln w="1588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087" name="Line 96"/>
          <p:cNvSpPr>
            <a:spLocks noChangeShapeType="1"/>
          </p:cNvSpPr>
          <p:nvPr/>
        </p:nvSpPr>
        <p:spPr bwMode="auto">
          <a:xfrm flipH="1">
            <a:off x="7421563" y="3616325"/>
            <a:ext cx="219075" cy="11113"/>
          </a:xfrm>
          <a:prstGeom prst="line">
            <a:avLst/>
          </a:prstGeom>
          <a:noFill/>
          <a:ln w="1588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088" name="Line 97"/>
          <p:cNvSpPr>
            <a:spLocks noChangeShapeType="1"/>
          </p:cNvSpPr>
          <p:nvPr/>
        </p:nvSpPr>
        <p:spPr bwMode="auto">
          <a:xfrm flipH="1">
            <a:off x="4402138" y="2665413"/>
            <a:ext cx="219075" cy="11112"/>
          </a:xfrm>
          <a:prstGeom prst="line">
            <a:avLst/>
          </a:prstGeom>
          <a:noFill/>
          <a:ln w="1588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089" name="Line 98"/>
          <p:cNvSpPr>
            <a:spLocks noChangeShapeType="1"/>
          </p:cNvSpPr>
          <p:nvPr/>
        </p:nvSpPr>
        <p:spPr bwMode="auto">
          <a:xfrm flipH="1">
            <a:off x="4067175" y="3641725"/>
            <a:ext cx="219075" cy="11113"/>
          </a:xfrm>
          <a:prstGeom prst="line">
            <a:avLst/>
          </a:prstGeom>
          <a:noFill/>
          <a:ln w="1588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090" name="Line 99"/>
          <p:cNvSpPr>
            <a:spLocks noChangeShapeType="1"/>
          </p:cNvSpPr>
          <p:nvPr/>
        </p:nvSpPr>
        <p:spPr bwMode="auto">
          <a:xfrm flipH="1">
            <a:off x="4448175" y="4573588"/>
            <a:ext cx="219075" cy="11112"/>
          </a:xfrm>
          <a:prstGeom prst="line">
            <a:avLst/>
          </a:prstGeom>
          <a:noFill/>
          <a:ln w="1588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091" name="Line 100"/>
          <p:cNvSpPr>
            <a:spLocks noChangeShapeType="1"/>
          </p:cNvSpPr>
          <p:nvPr/>
        </p:nvSpPr>
        <p:spPr bwMode="auto">
          <a:xfrm flipH="1">
            <a:off x="4090988" y="5527675"/>
            <a:ext cx="219075" cy="11113"/>
          </a:xfrm>
          <a:prstGeom prst="line">
            <a:avLst/>
          </a:prstGeom>
          <a:noFill/>
          <a:ln w="1588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092" name="Rectangle 101"/>
          <p:cNvSpPr>
            <a:spLocks noChangeArrowheads="1"/>
          </p:cNvSpPr>
          <p:nvPr/>
        </p:nvSpPr>
        <p:spPr bwMode="auto">
          <a:xfrm>
            <a:off x="1135063" y="3090863"/>
            <a:ext cx="1063625" cy="949325"/>
          </a:xfrm>
          <a:prstGeom prst="rect">
            <a:avLst/>
          </a:prstGeom>
          <a:solidFill>
            <a:srgbClr val="FFFFFF"/>
          </a:solidFill>
          <a:ln w="1588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buFont typeface="Wingdings" pitchFamily="2" charset="2"/>
              <a:buNone/>
            </a:pPr>
            <a:r>
              <a:rPr lang="en-US" sz="1800" b="0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1-bit</a:t>
            </a:r>
          </a:p>
          <a:p>
            <a:pPr algn="ctr">
              <a:buFont typeface="Wingdings" pitchFamily="2" charset="2"/>
              <a:buNone/>
            </a:pPr>
            <a:r>
              <a:rPr lang="en-US" sz="1800" b="0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Adder</a:t>
            </a:r>
          </a:p>
        </p:txBody>
      </p:sp>
      <p:sp>
        <p:nvSpPr>
          <p:cNvPr id="3093" name="Line 102"/>
          <p:cNvSpPr>
            <a:spLocks noChangeShapeType="1"/>
          </p:cNvSpPr>
          <p:nvPr/>
        </p:nvSpPr>
        <p:spPr bwMode="auto">
          <a:xfrm>
            <a:off x="2198688" y="3333750"/>
            <a:ext cx="406400" cy="0"/>
          </a:xfrm>
          <a:prstGeom prst="line">
            <a:avLst/>
          </a:prstGeom>
          <a:noFill/>
          <a:ln w="1588">
            <a:solidFill>
              <a:schemeClr val="tx1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094" name="Line 104"/>
          <p:cNvSpPr>
            <a:spLocks noChangeShapeType="1"/>
          </p:cNvSpPr>
          <p:nvPr/>
        </p:nvSpPr>
        <p:spPr bwMode="auto">
          <a:xfrm>
            <a:off x="1933575" y="4040188"/>
            <a:ext cx="0" cy="382587"/>
          </a:xfrm>
          <a:prstGeom prst="line">
            <a:avLst/>
          </a:prstGeom>
          <a:noFill/>
          <a:ln w="1588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095" name="Line 105"/>
          <p:cNvSpPr>
            <a:spLocks noChangeShapeType="1"/>
          </p:cNvSpPr>
          <p:nvPr/>
        </p:nvSpPr>
        <p:spPr bwMode="auto">
          <a:xfrm>
            <a:off x="1435100" y="4051300"/>
            <a:ext cx="0" cy="196850"/>
          </a:xfrm>
          <a:prstGeom prst="line">
            <a:avLst/>
          </a:prstGeom>
          <a:noFill/>
          <a:ln w="1588">
            <a:solidFill>
              <a:srgbClr val="FFFFFF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096" name="Line 106"/>
          <p:cNvSpPr>
            <a:spLocks noChangeShapeType="1"/>
          </p:cNvSpPr>
          <p:nvPr/>
        </p:nvSpPr>
        <p:spPr bwMode="auto">
          <a:xfrm flipH="1">
            <a:off x="822325" y="4225925"/>
            <a:ext cx="566738" cy="0"/>
          </a:xfrm>
          <a:prstGeom prst="line">
            <a:avLst/>
          </a:prstGeom>
          <a:noFill/>
          <a:ln w="1588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097" name="Line 107"/>
          <p:cNvSpPr>
            <a:spLocks noChangeShapeType="1"/>
          </p:cNvSpPr>
          <p:nvPr/>
        </p:nvSpPr>
        <p:spPr bwMode="auto">
          <a:xfrm>
            <a:off x="1400175" y="4040188"/>
            <a:ext cx="0" cy="196850"/>
          </a:xfrm>
          <a:prstGeom prst="line">
            <a:avLst/>
          </a:prstGeom>
          <a:noFill/>
          <a:ln w="1588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098" name="Line 108"/>
          <p:cNvSpPr>
            <a:spLocks noChangeShapeType="1"/>
          </p:cNvSpPr>
          <p:nvPr/>
        </p:nvSpPr>
        <p:spPr bwMode="auto">
          <a:xfrm flipH="1">
            <a:off x="1889125" y="2779713"/>
            <a:ext cx="11113" cy="312737"/>
          </a:xfrm>
          <a:prstGeom prst="line">
            <a:avLst/>
          </a:prstGeom>
          <a:noFill/>
          <a:ln w="1588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099" name="Line 109"/>
          <p:cNvSpPr>
            <a:spLocks noChangeShapeType="1"/>
          </p:cNvSpPr>
          <p:nvPr/>
        </p:nvSpPr>
        <p:spPr bwMode="auto">
          <a:xfrm>
            <a:off x="1495425" y="2768600"/>
            <a:ext cx="0" cy="325438"/>
          </a:xfrm>
          <a:prstGeom prst="line">
            <a:avLst/>
          </a:prstGeom>
          <a:noFill/>
          <a:ln w="1588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100" name="Text Box 110"/>
          <p:cNvSpPr txBox="1">
            <a:spLocks noChangeArrowheads="1"/>
          </p:cNvSpPr>
          <p:nvPr/>
        </p:nvSpPr>
        <p:spPr bwMode="auto">
          <a:xfrm>
            <a:off x="1887538" y="2717800"/>
            <a:ext cx="336550" cy="366713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1800" baseline="0">
                <a:solidFill>
                  <a:srgbClr val="660066"/>
                </a:solidFill>
                <a:latin typeface="Arial" pitchFamily="34" charset="0"/>
                <a:cs typeface="Arial" pitchFamily="34" charset="0"/>
              </a:rPr>
              <a:t>X</a:t>
            </a:r>
          </a:p>
        </p:txBody>
      </p:sp>
      <p:sp>
        <p:nvSpPr>
          <p:cNvPr id="3101" name="Text Box 111"/>
          <p:cNvSpPr txBox="1">
            <a:spLocks noChangeArrowheads="1"/>
          </p:cNvSpPr>
          <p:nvPr/>
        </p:nvSpPr>
        <p:spPr bwMode="auto">
          <a:xfrm>
            <a:off x="1160463" y="2732088"/>
            <a:ext cx="336550" cy="366712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1800" baseline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Y</a:t>
            </a:r>
          </a:p>
        </p:txBody>
      </p:sp>
      <p:sp>
        <p:nvSpPr>
          <p:cNvPr id="3102" name="Text Box 112"/>
          <p:cNvSpPr txBox="1">
            <a:spLocks noChangeArrowheads="1"/>
          </p:cNvSpPr>
          <p:nvPr/>
        </p:nvSpPr>
        <p:spPr bwMode="auto">
          <a:xfrm>
            <a:off x="2225675" y="3355975"/>
            <a:ext cx="323850" cy="366713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1800" baseline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Z</a:t>
            </a:r>
          </a:p>
        </p:txBody>
      </p:sp>
      <p:sp>
        <p:nvSpPr>
          <p:cNvPr id="3103" name="Text Box 113"/>
          <p:cNvSpPr txBox="1">
            <a:spLocks noChangeArrowheads="1"/>
          </p:cNvSpPr>
          <p:nvPr/>
        </p:nvSpPr>
        <p:spPr bwMode="auto">
          <a:xfrm>
            <a:off x="1935163" y="4064000"/>
            <a:ext cx="336550" cy="366713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1800" baseline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S</a:t>
            </a:r>
          </a:p>
        </p:txBody>
      </p:sp>
      <p:sp>
        <p:nvSpPr>
          <p:cNvPr id="3104" name="Text Box 114"/>
          <p:cNvSpPr txBox="1">
            <a:spLocks noChangeArrowheads="1"/>
          </p:cNvSpPr>
          <p:nvPr/>
        </p:nvSpPr>
        <p:spPr bwMode="auto">
          <a:xfrm>
            <a:off x="812800" y="3865563"/>
            <a:ext cx="349250" cy="366712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1800" baseline="0">
                <a:solidFill>
                  <a:srgbClr val="FF00FF"/>
                </a:solidFill>
                <a:latin typeface="Arial" pitchFamily="34" charset="0"/>
                <a:cs typeface="Arial" pitchFamily="34" charset="0"/>
              </a:rPr>
              <a:t>C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15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15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15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15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1" name="Slide Number Placeholder 2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Chapter 1            </a:t>
            </a:r>
            <a:fld id="{F85DE5D2-B8D5-4E32-97D4-8E96C3923830}" type="slidenum">
              <a:rPr lang="en-US" smtClean="0"/>
              <a:pPr/>
              <a:t>48</a:t>
            </a:fld>
            <a:endParaRPr lang="en-US" smtClean="0"/>
          </a:p>
        </p:txBody>
      </p:sp>
      <p:sp>
        <p:nvSpPr>
          <p:cNvPr id="410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28600"/>
            <a:ext cx="7772400" cy="838200"/>
          </a:xfrm>
        </p:spPr>
        <p:txBody>
          <a:bodyPr/>
          <a:lstStyle/>
          <a:p>
            <a:r>
              <a:rPr lang="en-US" sz="2800" smtClean="0"/>
              <a:t>Single Bit Binary </a:t>
            </a:r>
            <a:r>
              <a:rPr lang="en-US" sz="2800" smtClean="0">
                <a:solidFill>
                  <a:srgbClr val="0066CC"/>
                </a:solidFill>
              </a:rPr>
              <a:t>Subtraction</a:t>
            </a:r>
            <a:r>
              <a:rPr lang="en-US" sz="2800" smtClean="0"/>
              <a:t> with </a:t>
            </a:r>
            <a:r>
              <a:rPr lang="en-US" sz="2800" smtClean="0">
                <a:solidFill>
                  <a:srgbClr val="660066"/>
                </a:solidFill>
              </a:rPr>
              <a:t>Borrow</a:t>
            </a:r>
          </a:p>
        </p:txBody>
      </p:sp>
      <p:graphicFrame>
        <p:nvGraphicFramePr>
          <p:cNvPr id="4098" name="Object 3"/>
          <p:cNvGraphicFramePr>
            <a:graphicFrameLocks noChangeAspect="1"/>
          </p:cNvGraphicFramePr>
          <p:nvPr/>
        </p:nvGraphicFramePr>
        <p:xfrm>
          <a:off x="300038" y="1365250"/>
          <a:ext cx="8843962" cy="5162550"/>
        </p:xfrm>
        <a:graphic>
          <a:graphicData uri="http://schemas.openxmlformats.org/presentationml/2006/ole">
            <p:oleObj spid="_x0000_s4098" name="Document" r:id="rId3" imgW="8025459" imgH="5076191" progId="Word.Document.8">
              <p:embed/>
            </p:oleObj>
          </a:graphicData>
        </a:graphic>
      </p:graphicFrame>
      <p:graphicFrame>
        <p:nvGraphicFramePr>
          <p:cNvPr id="344068" name="Object 4"/>
          <p:cNvGraphicFramePr>
            <a:graphicFrameLocks noChangeAspect="1"/>
          </p:cNvGraphicFramePr>
          <p:nvPr/>
        </p:nvGraphicFramePr>
        <p:xfrm>
          <a:off x="3355975" y="4259263"/>
          <a:ext cx="4849813" cy="1874837"/>
        </p:xfrm>
        <a:graphic>
          <a:graphicData uri="http://schemas.openxmlformats.org/presentationml/2006/ole">
            <p:oleObj spid="_x0000_s4099" name="Document" r:id="rId4" imgW="4986102" imgH="1928046" progId="Word.Document.8">
              <p:embed/>
            </p:oleObj>
          </a:graphicData>
        </a:graphic>
      </p:graphicFrame>
      <p:graphicFrame>
        <p:nvGraphicFramePr>
          <p:cNvPr id="344069" name="Object 5"/>
          <p:cNvGraphicFramePr>
            <a:graphicFrameLocks noChangeAspect="1"/>
          </p:cNvGraphicFramePr>
          <p:nvPr/>
        </p:nvGraphicFramePr>
        <p:xfrm>
          <a:off x="3355975" y="2360613"/>
          <a:ext cx="4757738" cy="1841500"/>
        </p:xfrm>
        <a:graphic>
          <a:graphicData uri="http://schemas.openxmlformats.org/presentationml/2006/ole">
            <p:oleObj spid="_x0000_s4100" name="Document" r:id="rId5" imgW="4969751" imgH="1928046" progId="Word.Document.8">
              <p:embed/>
            </p:oleObj>
          </a:graphicData>
        </a:graphic>
      </p:graphicFrame>
      <p:sp>
        <p:nvSpPr>
          <p:cNvPr id="4103" name="Rectangle 6"/>
          <p:cNvSpPr>
            <a:spLocks noChangeArrowheads="1"/>
          </p:cNvSpPr>
          <p:nvPr/>
        </p:nvSpPr>
        <p:spPr bwMode="auto">
          <a:xfrm>
            <a:off x="4237038" y="2767013"/>
            <a:ext cx="323850" cy="1260475"/>
          </a:xfrm>
          <a:prstGeom prst="rect">
            <a:avLst/>
          </a:prstGeom>
          <a:solidFill>
            <a:srgbClr val="CC99FF">
              <a:alpha val="41960"/>
            </a:srgbClr>
          </a:solidFill>
          <a:ln w="1651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104" name="Rectangle 7"/>
          <p:cNvSpPr>
            <a:spLocks noChangeArrowheads="1"/>
          </p:cNvSpPr>
          <p:nvPr/>
        </p:nvSpPr>
        <p:spPr bwMode="auto">
          <a:xfrm>
            <a:off x="4251325" y="4656138"/>
            <a:ext cx="323850" cy="1260475"/>
          </a:xfrm>
          <a:prstGeom prst="rect">
            <a:avLst/>
          </a:prstGeom>
          <a:solidFill>
            <a:srgbClr val="CC99FF">
              <a:alpha val="41960"/>
            </a:srgbClr>
          </a:solidFill>
          <a:ln w="1651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105" name="Line 8"/>
          <p:cNvSpPr>
            <a:spLocks noChangeShapeType="1"/>
          </p:cNvSpPr>
          <p:nvPr/>
        </p:nvSpPr>
        <p:spPr bwMode="auto">
          <a:xfrm flipH="1">
            <a:off x="7778750" y="2662238"/>
            <a:ext cx="219075" cy="11112"/>
          </a:xfrm>
          <a:prstGeom prst="line">
            <a:avLst/>
          </a:prstGeom>
          <a:noFill/>
          <a:ln w="1588">
            <a:solidFill>
              <a:schemeClr val="tx1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106" name="Line 9"/>
          <p:cNvSpPr>
            <a:spLocks noChangeShapeType="1"/>
          </p:cNvSpPr>
          <p:nvPr/>
        </p:nvSpPr>
        <p:spPr bwMode="auto">
          <a:xfrm flipH="1">
            <a:off x="7421563" y="3616325"/>
            <a:ext cx="219075" cy="11113"/>
          </a:xfrm>
          <a:prstGeom prst="line">
            <a:avLst/>
          </a:prstGeom>
          <a:noFill/>
          <a:ln w="1588">
            <a:solidFill>
              <a:schemeClr val="tx1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107" name="Line 10"/>
          <p:cNvSpPr>
            <a:spLocks noChangeShapeType="1"/>
          </p:cNvSpPr>
          <p:nvPr/>
        </p:nvSpPr>
        <p:spPr bwMode="auto">
          <a:xfrm flipH="1">
            <a:off x="7896225" y="4573588"/>
            <a:ext cx="219075" cy="11112"/>
          </a:xfrm>
          <a:prstGeom prst="line">
            <a:avLst/>
          </a:prstGeom>
          <a:noFill/>
          <a:ln w="1588">
            <a:solidFill>
              <a:schemeClr val="tx1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108" name="Line 11"/>
          <p:cNvSpPr>
            <a:spLocks noChangeShapeType="1"/>
          </p:cNvSpPr>
          <p:nvPr/>
        </p:nvSpPr>
        <p:spPr bwMode="auto">
          <a:xfrm flipH="1">
            <a:off x="7539038" y="5527675"/>
            <a:ext cx="219075" cy="11113"/>
          </a:xfrm>
          <a:prstGeom prst="line">
            <a:avLst/>
          </a:prstGeom>
          <a:noFill/>
          <a:ln w="1588">
            <a:solidFill>
              <a:schemeClr val="tx1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109" name="Line 12"/>
          <p:cNvSpPr>
            <a:spLocks noChangeShapeType="1"/>
          </p:cNvSpPr>
          <p:nvPr/>
        </p:nvSpPr>
        <p:spPr bwMode="auto">
          <a:xfrm flipH="1">
            <a:off x="4457700" y="2641600"/>
            <a:ext cx="219075" cy="11113"/>
          </a:xfrm>
          <a:prstGeom prst="line">
            <a:avLst/>
          </a:prstGeom>
          <a:noFill/>
          <a:ln w="1588">
            <a:solidFill>
              <a:schemeClr val="tx1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110" name="Line 13"/>
          <p:cNvSpPr>
            <a:spLocks noChangeShapeType="1"/>
          </p:cNvSpPr>
          <p:nvPr/>
        </p:nvSpPr>
        <p:spPr bwMode="auto">
          <a:xfrm flipH="1">
            <a:off x="4100513" y="3595688"/>
            <a:ext cx="219075" cy="11112"/>
          </a:xfrm>
          <a:prstGeom prst="line">
            <a:avLst/>
          </a:prstGeom>
          <a:noFill/>
          <a:ln w="1588">
            <a:solidFill>
              <a:schemeClr val="tx1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111" name="Line 14"/>
          <p:cNvSpPr>
            <a:spLocks noChangeShapeType="1"/>
          </p:cNvSpPr>
          <p:nvPr/>
        </p:nvSpPr>
        <p:spPr bwMode="auto">
          <a:xfrm flipH="1">
            <a:off x="4459288" y="4573588"/>
            <a:ext cx="219075" cy="11112"/>
          </a:xfrm>
          <a:prstGeom prst="line">
            <a:avLst/>
          </a:prstGeom>
          <a:noFill/>
          <a:ln w="1588">
            <a:solidFill>
              <a:schemeClr val="tx1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112" name="Line 15"/>
          <p:cNvSpPr>
            <a:spLocks noChangeShapeType="1"/>
          </p:cNvSpPr>
          <p:nvPr/>
        </p:nvSpPr>
        <p:spPr bwMode="auto">
          <a:xfrm flipH="1">
            <a:off x="4102100" y="5527675"/>
            <a:ext cx="219075" cy="11113"/>
          </a:xfrm>
          <a:prstGeom prst="line">
            <a:avLst/>
          </a:prstGeom>
          <a:noFill/>
          <a:ln w="1588">
            <a:solidFill>
              <a:schemeClr val="tx1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113" name="Rectangle 16"/>
          <p:cNvSpPr>
            <a:spLocks noChangeArrowheads="1"/>
          </p:cNvSpPr>
          <p:nvPr/>
        </p:nvSpPr>
        <p:spPr bwMode="auto">
          <a:xfrm>
            <a:off x="1158875" y="3611563"/>
            <a:ext cx="1063625" cy="949325"/>
          </a:xfrm>
          <a:prstGeom prst="rect">
            <a:avLst/>
          </a:prstGeom>
          <a:solidFill>
            <a:srgbClr val="FFFFFF"/>
          </a:solidFill>
          <a:ln w="1588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buFont typeface="Wingdings" pitchFamily="2" charset="2"/>
              <a:buNone/>
            </a:pPr>
            <a:r>
              <a:rPr lang="en-US" sz="1800" b="0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1-bit</a:t>
            </a:r>
          </a:p>
          <a:p>
            <a:pPr algn="ctr">
              <a:buFont typeface="Wingdings" pitchFamily="2" charset="2"/>
              <a:buNone/>
            </a:pPr>
            <a:r>
              <a:rPr lang="en-US" sz="1800" b="0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Subtractor</a:t>
            </a:r>
          </a:p>
        </p:txBody>
      </p:sp>
      <p:sp>
        <p:nvSpPr>
          <p:cNvPr id="4114" name="Line 17"/>
          <p:cNvSpPr>
            <a:spLocks noChangeShapeType="1"/>
          </p:cNvSpPr>
          <p:nvPr/>
        </p:nvSpPr>
        <p:spPr bwMode="auto">
          <a:xfrm>
            <a:off x="2222500" y="3854450"/>
            <a:ext cx="406400" cy="0"/>
          </a:xfrm>
          <a:prstGeom prst="line">
            <a:avLst/>
          </a:prstGeom>
          <a:noFill/>
          <a:ln w="1588">
            <a:solidFill>
              <a:schemeClr val="tx1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115" name="Line 18"/>
          <p:cNvSpPr>
            <a:spLocks noChangeShapeType="1"/>
          </p:cNvSpPr>
          <p:nvPr/>
        </p:nvSpPr>
        <p:spPr bwMode="auto">
          <a:xfrm>
            <a:off x="1957388" y="4560888"/>
            <a:ext cx="0" cy="382587"/>
          </a:xfrm>
          <a:prstGeom prst="line">
            <a:avLst/>
          </a:prstGeom>
          <a:noFill/>
          <a:ln w="1588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4116" name="Line 19"/>
          <p:cNvSpPr>
            <a:spLocks noChangeShapeType="1"/>
          </p:cNvSpPr>
          <p:nvPr/>
        </p:nvSpPr>
        <p:spPr bwMode="auto">
          <a:xfrm>
            <a:off x="1458913" y="4572000"/>
            <a:ext cx="0" cy="196850"/>
          </a:xfrm>
          <a:prstGeom prst="line">
            <a:avLst/>
          </a:prstGeom>
          <a:noFill/>
          <a:ln w="1588">
            <a:solidFill>
              <a:srgbClr val="FFFFFF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4117" name="Line 20"/>
          <p:cNvSpPr>
            <a:spLocks noChangeShapeType="1"/>
          </p:cNvSpPr>
          <p:nvPr/>
        </p:nvSpPr>
        <p:spPr bwMode="auto">
          <a:xfrm flipH="1">
            <a:off x="846138" y="4746625"/>
            <a:ext cx="566737" cy="0"/>
          </a:xfrm>
          <a:prstGeom prst="line">
            <a:avLst/>
          </a:prstGeom>
          <a:noFill/>
          <a:ln w="1588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4118" name="Line 21"/>
          <p:cNvSpPr>
            <a:spLocks noChangeShapeType="1"/>
          </p:cNvSpPr>
          <p:nvPr/>
        </p:nvSpPr>
        <p:spPr bwMode="auto">
          <a:xfrm>
            <a:off x="1423988" y="4560888"/>
            <a:ext cx="0" cy="196850"/>
          </a:xfrm>
          <a:prstGeom prst="line">
            <a:avLst/>
          </a:prstGeom>
          <a:noFill/>
          <a:ln w="1588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4119" name="Line 22"/>
          <p:cNvSpPr>
            <a:spLocks noChangeShapeType="1"/>
          </p:cNvSpPr>
          <p:nvPr/>
        </p:nvSpPr>
        <p:spPr bwMode="auto">
          <a:xfrm flipH="1">
            <a:off x="1912938" y="3300413"/>
            <a:ext cx="11112" cy="312737"/>
          </a:xfrm>
          <a:prstGeom prst="line">
            <a:avLst/>
          </a:prstGeom>
          <a:noFill/>
          <a:ln w="1588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4120" name="Line 23"/>
          <p:cNvSpPr>
            <a:spLocks noChangeShapeType="1"/>
          </p:cNvSpPr>
          <p:nvPr/>
        </p:nvSpPr>
        <p:spPr bwMode="auto">
          <a:xfrm>
            <a:off x="1519238" y="3289300"/>
            <a:ext cx="0" cy="325438"/>
          </a:xfrm>
          <a:prstGeom prst="line">
            <a:avLst/>
          </a:prstGeom>
          <a:noFill/>
          <a:ln w="1588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4121" name="Text Box 24"/>
          <p:cNvSpPr txBox="1">
            <a:spLocks noChangeArrowheads="1"/>
          </p:cNvSpPr>
          <p:nvPr/>
        </p:nvSpPr>
        <p:spPr bwMode="auto">
          <a:xfrm>
            <a:off x="1911350" y="3238500"/>
            <a:ext cx="336550" cy="366713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1800" baseline="0">
                <a:solidFill>
                  <a:srgbClr val="660066"/>
                </a:solidFill>
                <a:latin typeface="Arial" pitchFamily="34" charset="0"/>
                <a:cs typeface="Arial" pitchFamily="34" charset="0"/>
              </a:rPr>
              <a:t>X</a:t>
            </a:r>
          </a:p>
        </p:txBody>
      </p:sp>
      <p:sp>
        <p:nvSpPr>
          <p:cNvPr id="4122" name="Text Box 25"/>
          <p:cNvSpPr txBox="1">
            <a:spLocks noChangeArrowheads="1"/>
          </p:cNvSpPr>
          <p:nvPr/>
        </p:nvSpPr>
        <p:spPr bwMode="auto">
          <a:xfrm>
            <a:off x="1184275" y="3252788"/>
            <a:ext cx="336550" cy="366712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1800" baseline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Y</a:t>
            </a:r>
          </a:p>
        </p:txBody>
      </p:sp>
      <p:sp>
        <p:nvSpPr>
          <p:cNvPr id="4123" name="Text Box 26"/>
          <p:cNvSpPr txBox="1">
            <a:spLocks noChangeArrowheads="1"/>
          </p:cNvSpPr>
          <p:nvPr/>
        </p:nvSpPr>
        <p:spPr bwMode="auto">
          <a:xfrm>
            <a:off x="2249488" y="3865563"/>
            <a:ext cx="323850" cy="366712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1800" baseline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Z</a:t>
            </a:r>
          </a:p>
        </p:txBody>
      </p:sp>
      <p:sp>
        <p:nvSpPr>
          <p:cNvPr id="4124" name="Text Box 27"/>
          <p:cNvSpPr txBox="1">
            <a:spLocks noChangeArrowheads="1"/>
          </p:cNvSpPr>
          <p:nvPr/>
        </p:nvSpPr>
        <p:spPr bwMode="auto">
          <a:xfrm>
            <a:off x="1958975" y="4584700"/>
            <a:ext cx="349250" cy="366713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1800" baseline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D</a:t>
            </a:r>
          </a:p>
        </p:txBody>
      </p:sp>
      <p:sp>
        <p:nvSpPr>
          <p:cNvPr id="4125" name="Text Box 28"/>
          <p:cNvSpPr txBox="1">
            <a:spLocks noChangeArrowheads="1"/>
          </p:cNvSpPr>
          <p:nvPr/>
        </p:nvSpPr>
        <p:spPr bwMode="auto">
          <a:xfrm>
            <a:off x="836613" y="4386263"/>
            <a:ext cx="349250" cy="366712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1800" baseline="0">
                <a:solidFill>
                  <a:srgbClr val="FF00FF"/>
                </a:solidFill>
                <a:latin typeface="Arial" pitchFamily="34" charset="0"/>
                <a:cs typeface="Arial" pitchFamily="34" charset="0"/>
              </a:rPr>
              <a:t>B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40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40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440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440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Slide Number Placeholder 2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Chapter 1            </a:t>
            </a:r>
            <a:fld id="{DA3233AB-06A5-449F-921C-B2DF1BCE1440}" type="slidenum">
              <a:rPr lang="en-US" smtClean="0"/>
              <a:pPr/>
              <a:t>49</a:t>
            </a:fld>
            <a:endParaRPr lang="en-US" smtClean="0"/>
          </a:p>
        </p:txBody>
      </p:sp>
      <p:graphicFrame>
        <p:nvGraphicFramePr>
          <p:cNvPr id="5122" name="Object 3"/>
          <p:cNvGraphicFramePr>
            <a:graphicFrameLocks noChangeAspect="1"/>
          </p:cNvGraphicFramePr>
          <p:nvPr/>
        </p:nvGraphicFramePr>
        <p:xfrm>
          <a:off x="555625" y="1446213"/>
          <a:ext cx="8345488" cy="5637212"/>
        </p:xfrm>
        <a:graphic>
          <a:graphicData uri="http://schemas.openxmlformats.org/presentationml/2006/ole">
            <p:oleObj spid="_x0000_s5122" name="Document" r:id="rId3" imgW="8474103" imgH="5719353" progId="Word.Document.8">
              <p:embed/>
            </p:oleObj>
          </a:graphicData>
        </a:graphic>
      </p:graphicFrame>
      <p:sp>
        <p:nvSpPr>
          <p:cNvPr id="5124" name="Rectangle 4"/>
          <p:cNvSpPr>
            <a:spLocks noChangeArrowheads="1"/>
          </p:cNvSpPr>
          <p:nvPr/>
        </p:nvSpPr>
        <p:spPr bwMode="auto">
          <a:xfrm>
            <a:off x="466725" y="182563"/>
            <a:ext cx="77724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spcBef>
                <a:spcPct val="0"/>
              </a:spcBef>
              <a:buFontTx/>
              <a:buNone/>
            </a:pPr>
            <a:r>
              <a:rPr lang="en-US" baseline="0">
                <a:solidFill>
                  <a:schemeClr val="tx1"/>
                </a:solidFill>
                <a:latin typeface="Helvetica" pitchFamily="34" charset="0"/>
              </a:rPr>
              <a:t>Single Bit Binary </a:t>
            </a:r>
            <a:r>
              <a:rPr lang="en-US" baseline="0">
                <a:solidFill>
                  <a:srgbClr val="A50021"/>
                </a:solidFill>
                <a:latin typeface="Helvetica" pitchFamily="34" charset="0"/>
              </a:rPr>
              <a:t>Multiplication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Chapter 1            </a:t>
            </a:r>
            <a:fld id="{522692AF-9AAF-456B-B3EE-D653398014B1}" type="slidenum">
              <a:rPr lang="en-US" smtClean="0"/>
              <a:pPr/>
              <a:t>5</a:t>
            </a:fld>
            <a:endParaRPr lang="en-US" smtClean="0"/>
          </a:p>
        </p:txBody>
      </p:sp>
      <p:sp>
        <p:nvSpPr>
          <p:cNvPr id="24579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31763" y="1284288"/>
            <a:ext cx="8850312" cy="5573712"/>
          </a:xfrm>
          <a:solidFill>
            <a:srgbClr val="FFFFFF"/>
          </a:solidFill>
        </p:spPr>
        <p:txBody>
          <a:bodyPr/>
          <a:lstStyle/>
          <a:p>
            <a:pPr marL="0" indent="0">
              <a:tabLst>
                <a:tab pos="449263" algn="l"/>
              </a:tabLst>
            </a:pPr>
            <a:r>
              <a:rPr lang="en-US" sz="2800" smtClean="0">
                <a:latin typeface="Arial" pitchFamily="34" charset="0"/>
                <a:cs typeface="Arial" pitchFamily="34" charset="0"/>
              </a:rPr>
              <a:t> It is a lot </a:t>
            </a:r>
            <a:r>
              <a:rPr lang="en-US" sz="2800" b="1" i="1" smtClean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easier</a:t>
            </a:r>
            <a:r>
              <a:rPr lang="en-US" sz="2800" smtClean="0">
                <a:latin typeface="Arial" pitchFamily="34" charset="0"/>
                <a:cs typeface="Arial" pitchFamily="34" charset="0"/>
              </a:rPr>
              <a:t> to </a:t>
            </a:r>
            <a:r>
              <a:rPr lang="en-US" sz="2800" b="1" smtClean="0">
                <a:latin typeface="Arial" pitchFamily="34" charset="0"/>
                <a:cs typeface="Arial" pitchFamily="34" charset="0"/>
              </a:rPr>
              <a:t>design</a:t>
            </a:r>
            <a:r>
              <a:rPr lang="en-US" sz="280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digital</a:t>
            </a:r>
            <a:r>
              <a:rPr lang="en-US" sz="2800" smtClean="0">
                <a:latin typeface="Arial" pitchFamily="34" charset="0"/>
                <a:cs typeface="Arial" pitchFamily="34" charset="0"/>
              </a:rPr>
              <a:t> systems than analog ones, Why?</a:t>
            </a:r>
          </a:p>
          <a:p>
            <a:pPr marL="763588" lvl="1" indent="-220663">
              <a:tabLst>
                <a:tab pos="449263" algn="l"/>
              </a:tabLst>
            </a:pPr>
            <a:r>
              <a:rPr lang="en-US" sz="2400" smtClean="0">
                <a:latin typeface="Arial" pitchFamily="34" charset="0"/>
                <a:cs typeface="Arial" pitchFamily="34" charset="0"/>
              </a:rPr>
              <a:t>Much simpler to deal with a </a:t>
            </a:r>
            <a:r>
              <a:rPr lang="en-US" sz="2400" smtClean="0">
                <a:solidFill>
                  <a:srgbClr val="CC3300"/>
                </a:solidFill>
                <a:latin typeface="Arial" pitchFamily="34" charset="0"/>
                <a:cs typeface="Arial" pitchFamily="34" charset="0"/>
              </a:rPr>
              <a:t>limited set</a:t>
            </a:r>
            <a:r>
              <a:rPr lang="en-US" sz="2400" smtClean="0">
                <a:latin typeface="Arial" pitchFamily="34" charset="0"/>
                <a:cs typeface="Arial" pitchFamily="34" charset="0"/>
              </a:rPr>
              <a:t> of values as inputs and outputs for the circuits</a:t>
            </a:r>
          </a:p>
          <a:p>
            <a:pPr marL="763588" lvl="1" indent="-220663">
              <a:tabLst>
                <a:tab pos="449263" algn="l"/>
              </a:tabLst>
            </a:pPr>
            <a:r>
              <a:rPr lang="en-US" sz="2400" smtClean="0">
                <a:latin typeface="Arial" pitchFamily="34" charset="0"/>
                <a:cs typeface="Arial" pitchFamily="34" charset="0"/>
              </a:rPr>
              <a:t>Greater tolerance to drift, noise </a:t>
            </a:r>
            <a:r>
              <a:rPr lang="en-US" sz="2400" smtClean="0">
                <a:latin typeface="Arial" pitchFamily="34" charset="0"/>
                <a:cs typeface="Arial" pitchFamily="34" charset="0"/>
                <a:sym typeface="Wingdings" pitchFamily="2" charset="2"/>
              </a:rPr>
              <a:t> low</a:t>
            </a:r>
            <a:r>
              <a:rPr lang="en-US" sz="2400" smtClean="0">
                <a:latin typeface="Arial" pitchFamily="34" charset="0"/>
                <a:cs typeface="Arial" pitchFamily="34" charset="0"/>
              </a:rPr>
              <a:t> error rates</a:t>
            </a:r>
          </a:p>
          <a:p>
            <a:pPr marL="763588" lvl="1" indent="-220663">
              <a:buFontTx/>
              <a:buNone/>
              <a:tabLst>
                <a:tab pos="449263" algn="l"/>
              </a:tabLst>
            </a:pPr>
            <a:endParaRPr lang="en-US" sz="2400" smtClean="0">
              <a:latin typeface="Arial" pitchFamily="34" charset="0"/>
              <a:cs typeface="Arial" pitchFamily="34" charset="0"/>
            </a:endParaRPr>
          </a:p>
          <a:p>
            <a:pPr marL="763588" lvl="1" indent="-220663">
              <a:tabLst>
                <a:tab pos="449263" algn="l"/>
              </a:tabLst>
            </a:pPr>
            <a:r>
              <a:rPr lang="en-US" sz="2400" smtClean="0">
                <a:latin typeface="Arial" pitchFamily="34" charset="0"/>
                <a:cs typeface="Arial" pitchFamily="34" charset="0"/>
              </a:rPr>
              <a:t>Digital circuits </a:t>
            </a:r>
            <a:r>
              <a:rPr lang="en-US" sz="2400" smtClean="0">
                <a:latin typeface="Arial" pitchFamily="34" charset="0"/>
                <a:cs typeface="Arial" pitchFamily="34" charset="0"/>
                <a:sym typeface="Wingdings" pitchFamily="2" charset="2"/>
              </a:rPr>
              <a:t>are more available, </a:t>
            </a:r>
            <a:r>
              <a:rPr lang="en-US" sz="2400" smtClean="0">
                <a:latin typeface="Arial" pitchFamily="34" charset="0"/>
                <a:cs typeface="Arial" pitchFamily="34" charset="0"/>
              </a:rPr>
              <a:t>simpler and cheaper (VLSI) </a:t>
            </a:r>
          </a:p>
          <a:p>
            <a:pPr marL="763588" lvl="1" indent="-220663">
              <a:tabLst>
                <a:tab pos="449263" algn="l"/>
              </a:tabLst>
            </a:pPr>
            <a:r>
              <a:rPr lang="en-US" sz="2400" smtClean="0">
                <a:latin typeface="Arial" pitchFamily="34" charset="0"/>
                <a:cs typeface="Arial" pitchFamily="34" charset="0"/>
              </a:rPr>
              <a:t>It is also more advantageous to </a:t>
            </a:r>
            <a:r>
              <a:rPr lang="en-US" sz="2400" smtClean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store</a:t>
            </a:r>
            <a:r>
              <a:rPr lang="en-US" sz="2400" smtClean="0">
                <a:latin typeface="Arial" pitchFamily="34" charset="0"/>
                <a:cs typeface="Arial" pitchFamily="34" charset="0"/>
              </a:rPr>
              <a:t> and </a:t>
            </a:r>
            <a:r>
              <a:rPr lang="en-US" sz="2400" smtClean="0">
                <a:solidFill>
                  <a:srgbClr val="9933FF"/>
                </a:solidFill>
                <a:latin typeface="Arial" pitchFamily="34" charset="0"/>
                <a:cs typeface="Arial" pitchFamily="34" charset="0"/>
              </a:rPr>
              <a:t>communicate </a:t>
            </a:r>
            <a:r>
              <a:rPr lang="en-US" sz="2400" smtClean="0">
                <a:latin typeface="Arial" pitchFamily="34" charset="0"/>
                <a:cs typeface="Arial" pitchFamily="34" charset="0"/>
              </a:rPr>
              <a:t>information digitally</a:t>
            </a:r>
          </a:p>
          <a:p>
            <a:pPr marL="763588" lvl="1" indent="-220663">
              <a:tabLst>
                <a:tab pos="449263" algn="l"/>
              </a:tabLst>
            </a:pPr>
            <a:endParaRPr lang="en-US" sz="1800" smtClean="0">
              <a:latin typeface="Arial" pitchFamily="34" charset="0"/>
              <a:cs typeface="Arial" pitchFamily="34" charset="0"/>
            </a:endParaRPr>
          </a:p>
          <a:p>
            <a:pPr marL="0" indent="0">
              <a:tabLst>
                <a:tab pos="449263" algn="l"/>
              </a:tabLst>
            </a:pPr>
            <a:r>
              <a:rPr lang="en-US" sz="2800" smtClean="0">
                <a:latin typeface="Arial" pitchFamily="34" charset="0"/>
                <a:cs typeface="Arial" pitchFamily="34" charset="0"/>
              </a:rPr>
              <a:t> Dilemma here: Our natural world is mainly </a:t>
            </a:r>
            <a:r>
              <a:rPr lang="en-US" sz="2800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analog</a:t>
            </a:r>
            <a:r>
              <a:rPr lang="en-US" sz="2800" smtClean="0">
                <a:latin typeface="Arial" pitchFamily="34" charset="0"/>
                <a:cs typeface="Arial" pitchFamily="34" charset="0"/>
              </a:rPr>
              <a:t>… but it is easier to process it </a:t>
            </a:r>
            <a:r>
              <a:rPr lang="en-US" sz="2800" smtClean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digitally</a:t>
            </a:r>
            <a:r>
              <a:rPr lang="en-US" sz="2800" smtClean="0">
                <a:latin typeface="Arial" pitchFamily="34" charset="0"/>
                <a:cs typeface="Arial" pitchFamily="34" charset="0"/>
              </a:rPr>
              <a:t>!    </a:t>
            </a:r>
          </a:p>
        </p:txBody>
      </p:sp>
      <p:sp>
        <p:nvSpPr>
          <p:cNvPr id="24580" name="Rectangle 4"/>
          <p:cNvSpPr>
            <a:spLocks noGrp="1" noChangeArrowheads="1"/>
          </p:cNvSpPr>
          <p:nvPr>
            <p:ph type="title"/>
          </p:nvPr>
        </p:nvSpPr>
        <p:spPr>
          <a:xfrm>
            <a:off x="488950" y="350838"/>
            <a:ext cx="7772400" cy="696912"/>
          </a:xfrm>
          <a:noFill/>
        </p:spPr>
        <p:txBody>
          <a:bodyPr/>
          <a:lstStyle/>
          <a:p>
            <a:r>
              <a:rPr lang="en-US" smtClean="0"/>
              <a:t>Analog Vs Digital</a:t>
            </a:r>
          </a:p>
        </p:txBody>
      </p:sp>
      <p:sp>
        <p:nvSpPr>
          <p:cNvPr id="24581" name="Text Box 5"/>
          <p:cNvSpPr txBox="1">
            <a:spLocks noChangeArrowheads="1"/>
          </p:cNvSpPr>
          <p:nvPr/>
        </p:nvSpPr>
        <p:spPr bwMode="auto">
          <a:xfrm>
            <a:off x="200025" y="3408363"/>
            <a:ext cx="876300" cy="519112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b="0" baseline="0">
                <a:latin typeface="Arial" pitchFamily="34" charset="0"/>
                <a:cs typeface="Arial" pitchFamily="34" charset="0"/>
              </a:rPr>
              <a:t>Also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Chapter 1            </a:t>
            </a:r>
            <a:fld id="{0A6047F9-DDDF-499E-9F22-9411DA22A92E}" type="slidenum">
              <a:rPr lang="en-US" smtClean="0"/>
              <a:pPr/>
              <a:t>50</a:t>
            </a:fld>
            <a:endParaRPr lang="en-US" smtClean="0"/>
          </a:p>
        </p:txBody>
      </p:sp>
      <p:sp>
        <p:nvSpPr>
          <p:cNvPr id="65539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0" y="1303338"/>
            <a:ext cx="9144000" cy="5554662"/>
          </a:xfrm>
        </p:spPr>
        <p:txBody>
          <a:bodyPr/>
          <a:lstStyle/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2800" smtClean="0">
                <a:latin typeface="Arial" pitchFamily="34" charset="0"/>
                <a:cs typeface="Arial" pitchFamily="34" charset="0"/>
              </a:rPr>
              <a:t>Extending bit operation to multiple bit: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2800" smtClean="0">
                <a:solidFill>
                  <a:srgbClr val="3399FF"/>
                </a:solidFill>
                <a:latin typeface="Arial" pitchFamily="34" charset="0"/>
                <a:cs typeface="Arial" pitchFamily="34" charset="0"/>
              </a:rPr>
              <a:t>Generated carries to the bit</a:t>
            </a:r>
          </a:p>
          <a:p>
            <a:pPr>
              <a:lnSpc>
                <a:spcPct val="80000"/>
              </a:lnSpc>
              <a:buClr>
                <a:schemeClr val="tx1"/>
              </a:buClr>
              <a:buFont typeface="Wingdings" pitchFamily="2" charset="2"/>
              <a:buNone/>
            </a:pPr>
            <a:r>
              <a:rPr lang="en-US" sz="280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			0</a:t>
            </a:r>
            <a:r>
              <a:rPr lang="en-US" sz="2800" smtClean="0">
                <a:solidFill>
                  <a:srgbClr val="336600"/>
                </a:solidFill>
                <a:latin typeface="Arial" pitchFamily="34" charset="0"/>
                <a:cs typeface="Arial" pitchFamily="34" charset="0"/>
              </a:rPr>
              <a:t>0000</a:t>
            </a:r>
            <a:r>
              <a:rPr lang="en-US" sz="2800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0</a:t>
            </a:r>
            <a:r>
              <a:rPr lang="en-US" sz="2800" smtClean="0">
                <a:latin typeface="Arial" pitchFamily="34" charset="0"/>
                <a:cs typeface="Arial" pitchFamily="34" charset="0"/>
              </a:rPr>
              <a:t>   </a:t>
            </a:r>
            <a:r>
              <a:rPr lang="en-US" sz="280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1</a:t>
            </a:r>
            <a:r>
              <a:rPr lang="en-US" sz="2800" smtClean="0">
                <a:solidFill>
                  <a:srgbClr val="336600"/>
                </a:solidFill>
                <a:latin typeface="Arial" pitchFamily="34" charset="0"/>
                <a:cs typeface="Arial" pitchFamily="34" charset="0"/>
              </a:rPr>
              <a:t>0110</a:t>
            </a:r>
            <a:r>
              <a:rPr lang="en-US" sz="2800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0</a:t>
            </a:r>
          </a:p>
          <a:p>
            <a:pPr>
              <a:lnSpc>
                <a:spcPct val="80000"/>
              </a:lnSpc>
              <a:buClr>
                <a:schemeClr val="tx1"/>
              </a:buClr>
              <a:buFont typeface="Wingdings" pitchFamily="2" charset="2"/>
              <a:buNone/>
            </a:pPr>
            <a:r>
              <a:rPr lang="en-US" sz="2800" smtClean="0">
                <a:latin typeface="Arial" pitchFamily="34" charset="0"/>
                <a:cs typeface="Arial" pitchFamily="34" charset="0"/>
              </a:rPr>
              <a:t>Augend	  01100     10110 </a:t>
            </a:r>
          </a:p>
          <a:p>
            <a:pPr>
              <a:lnSpc>
                <a:spcPct val="80000"/>
              </a:lnSpc>
              <a:buClr>
                <a:schemeClr val="tx1"/>
              </a:buClr>
              <a:buFont typeface="Wingdings" pitchFamily="2" charset="2"/>
              <a:buNone/>
            </a:pPr>
            <a:r>
              <a:rPr lang="en-US" sz="2800" smtClean="0">
                <a:latin typeface="Arial" pitchFamily="34" charset="0"/>
                <a:cs typeface="Arial" pitchFamily="34" charset="0"/>
              </a:rPr>
              <a:t>Addend      </a:t>
            </a:r>
            <a:r>
              <a:rPr lang="en-US" sz="2800" u="sng" smtClean="0">
                <a:latin typeface="Arial" pitchFamily="34" charset="0"/>
                <a:cs typeface="Arial" pitchFamily="34" charset="0"/>
              </a:rPr>
              <a:t>+10001</a:t>
            </a:r>
            <a:r>
              <a:rPr lang="en-US" sz="2800" smtClean="0">
                <a:latin typeface="Arial" pitchFamily="34" charset="0"/>
                <a:cs typeface="Arial" pitchFamily="34" charset="0"/>
              </a:rPr>
              <a:t>   </a:t>
            </a:r>
            <a:r>
              <a:rPr lang="en-US" sz="2800" u="sng" smtClean="0">
                <a:latin typeface="Arial" pitchFamily="34" charset="0"/>
                <a:cs typeface="Arial" pitchFamily="34" charset="0"/>
              </a:rPr>
              <a:t>+10111</a:t>
            </a:r>
            <a:endParaRPr lang="en-US" sz="280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80000"/>
              </a:lnSpc>
              <a:buClr>
                <a:schemeClr val="tx1"/>
              </a:buClr>
              <a:buFont typeface="Wingdings" pitchFamily="2" charset="2"/>
              <a:buNone/>
            </a:pPr>
            <a:r>
              <a:rPr lang="en-US" sz="2800" smtClean="0">
                <a:latin typeface="Arial" pitchFamily="34" charset="0"/>
                <a:cs typeface="Arial" pitchFamily="34" charset="0"/>
              </a:rPr>
              <a:t>Sum             11101     01101</a:t>
            </a:r>
          </a:p>
          <a:p>
            <a:pPr>
              <a:lnSpc>
                <a:spcPct val="80000"/>
              </a:lnSpc>
              <a:buClr>
                <a:schemeClr val="tx1"/>
              </a:buClr>
              <a:buFont typeface="Wingdings" pitchFamily="2" charset="2"/>
              <a:buNone/>
            </a:pPr>
            <a:endParaRPr lang="en-US" sz="280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2800" smtClean="0">
                <a:latin typeface="Arial" pitchFamily="34" charset="0"/>
                <a:cs typeface="Arial" pitchFamily="34" charset="0"/>
              </a:rPr>
              <a:t>Notes:  </a:t>
            </a:r>
          </a:p>
          <a:p>
            <a:pPr>
              <a:lnSpc>
                <a:spcPct val="80000"/>
              </a:lnSpc>
            </a:pPr>
            <a:r>
              <a:rPr lang="en-US" sz="2800" smtClean="0">
                <a:latin typeface="Arial" pitchFamily="34" charset="0"/>
                <a:cs typeface="Arial" pitchFamily="34" charset="0"/>
              </a:rPr>
              <a:t>Assume </a:t>
            </a:r>
            <a:r>
              <a:rPr lang="en-US" sz="2800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0</a:t>
            </a:r>
            <a:r>
              <a:rPr lang="en-US" sz="2800" smtClean="0">
                <a:latin typeface="Arial" pitchFamily="34" charset="0"/>
                <a:cs typeface="Arial" pitchFamily="34" charset="0"/>
              </a:rPr>
              <a:t> default Carry-In to the least significant bit</a:t>
            </a:r>
          </a:p>
          <a:p>
            <a:pPr>
              <a:lnSpc>
                <a:spcPct val="80000"/>
              </a:lnSpc>
            </a:pPr>
            <a:r>
              <a:rPr lang="en-US" sz="2800" smtClean="0">
                <a:latin typeface="Arial" pitchFamily="34" charset="0"/>
                <a:cs typeface="Arial" pitchFamily="34" charset="0"/>
              </a:rPr>
              <a:t>The </a:t>
            </a:r>
            <a:r>
              <a:rPr lang="en-US" sz="280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red</a:t>
            </a:r>
            <a:r>
              <a:rPr lang="en-US" sz="2800" smtClean="0">
                <a:latin typeface="Arial" pitchFamily="34" charset="0"/>
                <a:cs typeface="Arial" pitchFamily="34" charset="0"/>
              </a:rPr>
              <a:t> carry is end-carry from the most significant bit</a:t>
            </a:r>
          </a:p>
          <a:p>
            <a:pPr>
              <a:lnSpc>
                <a:spcPct val="80000"/>
              </a:lnSpc>
            </a:pPr>
            <a:r>
              <a:rPr lang="en-US" sz="2800" smtClean="0">
                <a:latin typeface="Arial" pitchFamily="34" charset="0"/>
                <a:cs typeface="Arial" pitchFamily="34" charset="0"/>
              </a:rPr>
              <a:t>In unsigned addition, an end carry represents an overflow- Result is larger than can be represented in the used number of bits (here 5 bits)</a:t>
            </a:r>
          </a:p>
        </p:txBody>
      </p:sp>
      <p:sp>
        <p:nvSpPr>
          <p:cNvPr id="65540" name="Rectangle 3"/>
          <p:cNvSpPr>
            <a:spLocks noGrp="1" noChangeArrowheads="1"/>
          </p:cNvSpPr>
          <p:nvPr>
            <p:ph type="title"/>
          </p:nvPr>
        </p:nvSpPr>
        <p:spPr>
          <a:xfrm>
            <a:off x="685800" y="228600"/>
            <a:ext cx="6934200" cy="838200"/>
          </a:xfrm>
        </p:spPr>
        <p:txBody>
          <a:bodyPr/>
          <a:lstStyle/>
          <a:p>
            <a:r>
              <a:rPr lang="en-US" sz="2800" smtClean="0">
                <a:solidFill>
                  <a:srgbClr val="CC3300"/>
                </a:solidFill>
              </a:rPr>
              <a:t>2. Unsigned Numbers (Multiple Bit)  Binary</a:t>
            </a:r>
            <a:r>
              <a:rPr lang="en-US" sz="2800" smtClean="0"/>
              <a:t> </a:t>
            </a:r>
            <a:r>
              <a:rPr lang="en-US" sz="2800" smtClean="0">
                <a:solidFill>
                  <a:srgbClr val="6600FF"/>
                </a:solidFill>
              </a:rPr>
              <a:t>Addition</a:t>
            </a:r>
          </a:p>
        </p:txBody>
      </p:sp>
      <p:sp>
        <p:nvSpPr>
          <p:cNvPr id="65541" name="Text Box 6"/>
          <p:cNvSpPr txBox="1">
            <a:spLocks noChangeArrowheads="1"/>
          </p:cNvSpPr>
          <p:nvPr/>
        </p:nvSpPr>
        <p:spPr bwMode="auto">
          <a:xfrm>
            <a:off x="6448425" y="2551113"/>
            <a:ext cx="2695575" cy="1460500"/>
          </a:xfrm>
          <a:prstGeom prst="rect">
            <a:avLst/>
          </a:prstGeom>
          <a:noFill/>
          <a:ln w="1651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2400" b="0" baseline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Verify results by doing the operation on the equivalent </a:t>
            </a:r>
            <a:r>
              <a:rPr lang="en-US" sz="2400" b="0" baseline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decimal values</a:t>
            </a:r>
            <a:endParaRPr lang="en-US" sz="2400" b="0" baseline="0">
              <a:solidFill>
                <a:srgbClr val="000066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5542" name="Line 7"/>
          <p:cNvSpPr>
            <a:spLocks noChangeShapeType="1"/>
          </p:cNvSpPr>
          <p:nvPr/>
        </p:nvSpPr>
        <p:spPr bwMode="auto">
          <a:xfrm>
            <a:off x="1443038" y="2420938"/>
            <a:ext cx="392112" cy="0"/>
          </a:xfrm>
          <a:prstGeom prst="line">
            <a:avLst/>
          </a:prstGeom>
          <a:noFill/>
          <a:ln w="28575">
            <a:solidFill>
              <a:srgbClr val="CC33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65543" name="Text Box 8"/>
          <p:cNvSpPr txBox="1">
            <a:spLocks noChangeArrowheads="1"/>
          </p:cNvSpPr>
          <p:nvPr/>
        </p:nvSpPr>
        <p:spPr bwMode="auto">
          <a:xfrm>
            <a:off x="4840288" y="2017713"/>
            <a:ext cx="3336925" cy="366712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1800" baseline="0">
                <a:latin typeface="Arial" pitchFamily="34" charset="0"/>
                <a:cs typeface="Arial" pitchFamily="34" charset="0"/>
              </a:rPr>
              <a:t>Always 0 for 1</a:t>
            </a:r>
            <a:r>
              <a:rPr lang="en-US" sz="1800">
                <a:latin typeface="Arial" pitchFamily="34" charset="0"/>
                <a:cs typeface="Arial" pitchFamily="34" charset="0"/>
              </a:rPr>
              <a:t>st</a:t>
            </a:r>
            <a:r>
              <a:rPr lang="en-US" sz="1800" baseline="0">
                <a:latin typeface="Arial" pitchFamily="34" charset="0"/>
                <a:cs typeface="Arial" pitchFamily="34" charset="0"/>
              </a:rPr>
              <a:t> bit (1</a:t>
            </a:r>
            <a:r>
              <a:rPr lang="en-US" sz="1800">
                <a:latin typeface="Arial" pitchFamily="34" charset="0"/>
                <a:cs typeface="Arial" pitchFamily="34" charset="0"/>
              </a:rPr>
              <a:t>st</a:t>
            </a:r>
            <a:r>
              <a:rPr lang="en-US" sz="1800" baseline="0">
                <a:latin typeface="Arial" pitchFamily="34" charset="0"/>
                <a:cs typeface="Arial" pitchFamily="34" charset="0"/>
              </a:rPr>
              <a:t> stage)</a:t>
            </a:r>
          </a:p>
        </p:txBody>
      </p:sp>
      <p:sp>
        <p:nvSpPr>
          <p:cNvPr id="65544" name="Line 9"/>
          <p:cNvSpPr>
            <a:spLocks noChangeShapeType="1"/>
          </p:cNvSpPr>
          <p:nvPr/>
        </p:nvSpPr>
        <p:spPr bwMode="auto">
          <a:xfrm flipH="1">
            <a:off x="4606925" y="2276475"/>
            <a:ext cx="231775" cy="188913"/>
          </a:xfrm>
          <a:prstGeom prst="line">
            <a:avLst/>
          </a:prstGeom>
          <a:noFill/>
          <a:ln w="1588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65545" name="Line 10"/>
          <p:cNvSpPr>
            <a:spLocks noChangeShapeType="1"/>
          </p:cNvSpPr>
          <p:nvPr/>
        </p:nvSpPr>
        <p:spPr bwMode="auto">
          <a:xfrm flipH="1">
            <a:off x="3121025" y="2273300"/>
            <a:ext cx="1728788" cy="93663"/>
          </a:xfrm>
          <a:prstGeom prst="line">
            <a:avLst/>
          </a:prstGeom>
          <a:noFill/>
          <a:ln w="1588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65546" name="Text Box 13"/>
          <p:cNvSpPr txBox="1">
            <a:spLocks noChangeArrowheads="1"/>
          </p:cNvSpPr>
          <p:nvPr/>
        </p:nvSpPr>
        <p:spPr bwMode="auto">
          <a:xfrm>
            <a:off x="444500" y="2235200"/>
            <a:ext cx="1033463" cy="304800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1400" baseline="0">
                <a:solidFill>
                  <a:srgbClr val="FF3399"/>
                </a:solidFill>
                <a:latin typeface="Arial" pitchFamily="34" charset="0"/>
                <a:cs typeface="Arial" pitchFamily="34" charset="0"/>
              </a:rPr>
              <a:t>End Carry</a:t>
            </a:r>
          </a:p>
        </p:txBody>
      </p:sp>
      <p:sp>
        <p:nvSpPr>
          <p:cNvPr id="65547" name="Text Box 14"/>
          <p:cNvSpPr txBox="1">
            <a:spLocks noChangeArrowheads="1"/>
          </p:cNvSpPr>
          <p:nvPr/>
        </p:nvSpPr>
        <p:spPr bwMode="auto">
          <a:xfrm>
            <a:off x="1603375" y="3781425"/>
            <a:ext cx="2070100" cy="696913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1800" baseline="0" dirty="0">
                <a:latin typeface="Arial" pitchFamily="34" charset="0"/>
                <a:cs typeface="Arial" pitchFamily="34" charset="0"/>
              </a:rPr>
              <a:t>12 + 17 = 29</a:t>
            </a:r>
          </a:p>
          <a:p>
            <a:pPr>
              <a:buFont typeface="Wingdings" pitchFamily="2" charset="2"/>
              <a:buNone/>
            </a:pPr>
            <a:r>
              <a:rPr lang="en-US" sz="1800" baseline="0" dirty="0">
                <a:latin typeface="Arial" pitchFamily="34" charset="0"/>
                <a:cs typeface="Arial" pitchFamily="34" charset="0"/>
              </a:rPr>
              <a:t>&lt; </a:t>
            </a:r>
            <a:r>
              <a:rPr lang="en-US" sz="1800" baseline="0" dirty="0" smtClean="0">
                <a:latin typeface="Arial" pitchFamily="34" charset="0"/>
                <a:cs typeface="Arial" pitchFamily="34" charset="0"/>
              </a:rPr>
              <a:t>32, </a:t>
            </a:r>
            <a:r>
              <a:rPr lang="en-US" sz="1800" baseline="0" dirty="0">
                <a:latin typeface="Arial" pitchFamily="34" charset="0"/>
                <a:cs typeface="Arial" pitchFamily="34" charset="0"/>
              </a:rPr>
              <a:t>No overflow</a:t>
            </a:r>
          </a:p>
        </p:txBody>
      </p:sp>
      <p:sp>
        <p:nvSpPr>
          <p:cNvPr id="65548" name="Line 15"/>
          <p:cNvSpPr>
            <a:spLocks noChangeShapeType="1"/>
          </p:cNvSpPr>
          <p:nvPr/>
        </p:nvSpPr>
        <p:spPr bwMode="auto">
          <a:xfrm>
            <a:off x="1770063" y="2584450"/>
            <a:ext cx="35560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5549" name="Text Box 17"/>
          <p:cNvSpPr txBox="1">
            <a:spLocks noChangeArrowheads="1"/>
          </p:cNvSpPr>
          <p:nvPr/>
        </p:nvSpPr>
        <p:spPr bwMode="auto">
          <a:xfrm>
            <a:off x="3657600" y="3789363"/>
            <a:ext cx="3016250" cy="1357312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1800" baseline="0" dirty="0">
                <a:solidFill>
                  <a:srgbClr val="A50021"/>
                </a:solidFill>
                <a:latin typeface="Arial" pitchFamily="34" charset="0"/>
                <a:cs typeface="Arial" pitchFamily="34" charset="0"/>
              </a:rPr>
              <a:t>22 + 23 = 45</a:t>
            </a:r>
          </a:p>
          <a:p>
            <a:pPr>
              <a:buFont typeface="Wingdings" pitchFamily="2" charset="2"/>
              <a:buNone/>
            </a:pPr>
            <a:r>
              <a:rPr lang="en-US" sz="1800" u="sng" baseline="0" dirty="0">
                <a:solidFill>
                  <a:srgbClr val="A50021"/>
                </a:solidFill>
                <a:latin typeface="Arial" pitchFamily="34" charset="0"/>
                <a:cs typeface="Arial" pitchFamily="34" charset="0"/>
              </a:rPr>
              <a:t>&gt;</a:t>
            </a:r>
            <a:r>
              <a:rPr lang="en-US" sz="1800" baseline="0" dirty="0">
                <a:solidFill>
                  <a:srgbClr val="A5002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800" baseline="0" dirty="0" smtClean="0">
                <a:solidFill>
                  <a:srgbClr val="A50021"/>
                </a:solidFill>
                <a:latin typeface="Arial" pitchFamily="34" charset="0"/>
                <a:cs typeface="Arial" pitchFamily="34" charset="0"/>
              </a:rPr>
              <a:t>32, </a:t>
            </a:r>
            <a:r>
              <a:rPr lang="en-US" sz="1800" baseline="0" dirty="0">
                <a:solidFill>
                  <a:srgbClr val="A50021"/>
                </a:solidFill>
                <a:latin typeface="Arial" pitchFamily="34" charset="0"/>
                <a:cs typeface="Arial" pitchFamily="34" charset="0"/>
              </a:rPr>
              <a:t>overflow</a:t>
            </a:r>
          </a:p>
          <a:p>
            <a:pPr>
              <a:buFont typeface="Wingdings" pitchFamily="2" charset="2"/>
              <a:buNone/>
            </a:pPr>
            <a:r>
              <a:rPr lang="en-US" sz="1800" baseline="0" dirty="0">
                <a:solidFill>
                  <a:srgbClr val="A50021"/>
                </a:solidFill>
                <a:latin typeface="Arial" pitchFamily="34" charset="0"/>
                <a:cs typeface="Arial" pitchFamily="34" charset="0"/>
              </a:rPr>
              <a:t>Result too large for 5 bits!</a:t>
            </a:r>
          </a:p>
          <a:p>
            <a:pPr>
              <a:buFont typeface="Wingdings" pitchFamily="2" charset="2"/>
              <a:buNone/>
            </a:pPr>
            <a:endParaRPr lang="en-US" sz="1800" baseline="0" dirty="0">
              <a:solidFill>
                <a:srgbClr val="A5002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Chapter 1            </a:t>
            </a:r>
            <a:fld id="{61B5EFDF-0662-487D-AC23-0CE67CD000E8}" type="slidenum">
              <a:rPr lang="en-US" smtClean="0"/>
              <a:pPr/>
              <a:t>51</a:t>
            </a:fld>
            <a:endParaRPr lang="en-US" smtClean="0"/>
          </a:p>
        </p:txBody>
      </p:sp>
      <p:sp>
        <p:nvSpPr>
          <p:cNvPr id="66563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0" y="1303338"/>
            <a:ext cx="9144000" cy="5554662"/>
          </a:xfrm>
          <a:solidFill>
            <a:srgbClr val="FFFFFF"/>
          </a:solidFill>
        </p:spPr>
        <p:txBody>
          <a:bodyPr/>
          <a:lstStyle/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2800" smtClean="0">
                <a:latin typeface="Arial" pitchFamily="34" charset="0"/>
                <a:cs typeface="Arial" pitchFamily="34" charset="0"/>
              </a:rPr>
              <a:t>Extending bit operation to multiple bits: (here 5 bits)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en-US" sz="90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80000"/>
              </a:lnSpc>
              <a:buClr>
                <a:schemeClr val="tx1"/>
              </a:buClr>
              <a:buFont typeface="Wingdings" pitchFamily="2" charset="2"/>
              <a:buNone/>
            </a:pPr>
            <a:r>
              <a:rPr lang="en-US" sz="2000" smtClean="0">
                <a:latin typeface="Arial" pitchFamily="34" charset="0"/>
                <a:cs typeface="Arial" pitchFamily="34" charset="0"/>
              </a:rPr>
              <a:t>Borrows </a:t>
            </a:r>
            <a:r>
              <a:rPr lang="en-US" sz="2000" smtClean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from</a:t>
            </a:r>
            <a:r>
              <a:rPr lang="en-US" sz="2000" smtClean="0">
                <a:latin typeface="Arial" pitchFamily="34" charset="0"/>
                <a:cs typeface="Arial" pitchFamily="34" charset="0"/>
              </a:rPr>
              <a:t> bit</a:t>
            </a:r>
            <a:r>
              <a:rPr lang="en-US" sz="2800" smtClean="0">
                <a:latin typeface="Arial" pitchFamily="34" charset="0"/>
                <a:cs typeface="Arial" pitchFamily="34" charset="0"/>
              </a:rPr>
              <a:t>       </a:t>
            </a:r>
            <a:r>
              <a:rPr lang="en-US" sz="280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0</a:t>
            </a:r>
            <a:r>
              <a:rPr lang="en-US" sz="2800" smtClean="0">
                <a:solidFill>
                  <a:srgbClr val="336600"/>
                </a:solidFill>
                <a:latin typeface="Arial" pitchFamily="34" charset="0"/>
                <a:cs typeface="Arial" pitchFamily="34" charset="0"/>
              </a:rPr>
              <a:t>0000</a:t>
            </a:r>
            <a:r>
              <a:rPr lang="en-US" sz="2800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0</a:t>
            </a:r>
            <a:r>
              <a:rPr lang="en-US" sz="2800" smtClean="0">
                <a:latin typeface="Arial" pitchFamily="34" charset="0"/>
                <a:cs typeface="Arial" pitchFamily="34" charset="0"/>
              </a:rPr>
              <a:t>   </a:t>
            </a:r>
            <a:r>
              <a:rPr lang="en-US" sz="280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0</a:t>
            </a:r>
            <a:r>
              <a:rPr lang="en-US" sz="2800" smtClean="0">
                <a:solidFill>
                  <a:srgbClr val="336600"/>
                </a:solidFill>
                <a:latin typeface="Arial" pitchFamily="34" charset="0"/>
                <a:cs typeface="Arial" pitchFamily="34" charset="0"/>
              </a:rPr>
              <a:t>0011</a:t>
            </a:r>
            <a:r>
              <a:rPr lang="en-US" sz="2800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0</a:t>
            </a:r>
          </a:p>
          <a:p>
            <a:pPr>
              <a:lnSpc>
                <a:spcPct val="80000"/>
              </a:lnSpc>
              <a:buClr>
                <a:schemeClr val="tx1"/>
              </a:buClr>
              <a:buFont typeface="Wingdings" pitchFamily="2" charset="2"/>
              <a:buNone/>
            </a:pPr>
            <a:r>
              <a:rPr lang="en-US" sz="2800" smtClean="0">
                <a:latin typeface="Arial" pitchFamily="34" charset="0"/>
                <a:cs typeface="Arial" pitchFamily="34" charset="0"/>
              </a:rPr>
              <a:t>Minuend	  	10110     10110 </a:t>
            </a:r>
          </a:p>
          <a:p>
            <a:pPr>
              <a:lnSpc>
                <a:spcPct val="80000"/>
              </a:lnSpc>
              <a:buClr>
                <a:schemeClr val="tx1"/>
              </a:buClr>
              <a:buFont typeface="Wingdings" pitchFamily="2" charset="2"/>
              <a:buNone/>
            </a:pPr>
            <a:r>
              <a:rPr lang="en-US" sz="2800" smtClean="0">
                <a:latin typeface="Arial" pitchFamily="34" charset="0"/>
                <a:cs typeface="Arial" pitchFamily="34" charset="0"/>
              </a:rPr>
              <a:t>Subtrahend        </a:t>
            </a:r>
            <a:r>
              <a:rPr lang="en-US" sz="2800" u="sng" smtClean="0">
                <a:latin typeface="Arial" pitchFamily="34" charset="0"/>
                <a:cs typeface="Arial" pitchFamily="34" charset="0"/>
              </a:rPr>
              <a:t>-10010</a:t>
            </a:r>
            <a:r>
              <a:rPr lang="en-US" sz="2800" smtClean="0">
                <a:latin typeface="Arial" pitchFamily="34" charset="0"/>
                <a:cs typeface="Arial" pitchFamily="34" charset="0"/>
              </a:rPr>
              <a:t>    </a:t>
            </a:r>
            <a:r>
              <a:rPr lang="en-US" sz="2800" u="sng" smtClean="0">
                <a:latin typeface="Arial" pitchFamily="34" charset="0"/>
                <a:cs typeface="Arial" pitchFamily="34" charset="0"/>
              </a:rPr>
              <a:t>-10011</a:t>
            </a:r>
            <a:endParaRPr lang="en-US" sz="280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80000"/>
              </a:lnSpc>
              <a:buClr>
                <a:schemeClr val="tx1"/>
              </a:buClr>
              <a:buFont typeface="Wingdings" pitchFamily="2" charset="2"/>
              <a:buNone/>
            </a:pPr>
            <a:r>
              <a:rPr lang="en-US" sz="2800" smtClean="0">
                <a:latin typeface="Arial" pitchFamily="34" charset="0"/>
                <a:cs typeface="Arial" pitchFamily="34" charset="0"/>
              </a:rPr>
              <a:t>Difference            00100     00011</a:t>
            </a:r>
          </a:p>
          <a:p>
            <a:pPr>
              <a:lnSpc>
                <a:spcPct val="80000"/>
              </a:lnSpc>
              <a:buClr>
                <a:schemeClr val="tx1"/>
              </a:buClr>
              <a:buFont typeface="Wingdings" pitchFamily="2" charset="2"/>
              <a:buNone/>
            </a:pPr>
            <a:endParaRPr lang="en-US" sz="80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en-US" sz="260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2600" smtClean="0">
                <a:latin typeface="Arial" pitchFamily="34" charset="0"/>
                <a:cs typeface="Arial" pitchFamily="34" charset="0"/>
              </a:rPr>
              <a:t>Notes: </a:t>
            </a:r>
          </a:p>
          <a:p>
            <a:pPr>
              <a:lnSpc>
                <a:spcPct val="80000"/>
              </a:lnSpc>
              <a:spcBef>
                <a:spcPct val="0"/>
              </a:spcBef>
            </a:pPr>
            <a:r>
              <a:rPr lang="en-US" sz="2600" smtClean="0">
                <a:latin typeface="Arial" pitchFamily="34" charset="0"/>
                <a:cs typeface="Arial" pitchFamily="34" charset="0"/>
              </a:rPr>
              <a:t>If N is larger than M, swap the two, do the operation, and </a:t>
            </a:r>
            <a:r>
              <a:rPr lang="en-US" sz="2600" b="1" smtClean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consider</a:t>
            </a:r>
            <a:r>
              <a:rPr lang="en-US" sz="2600" smtClean="0">
                <a:latin typeface="Arial" pitchFamily="34" charset="0"/>
                <a:cs typeface="Arial" pitchFamily="34" charset="0"/>
              </a:rPr>
              <a:t> the result </a:t>
            </a:r>
            <a:r>
              <a:rPr lang="en-US" sz="2500" u="sng" smtClean="0">
                <a:latin typeface="Arial" pitchFamily="34" charset="0"/>
                <a:cs typeface="Arial" pitchFamily="34" charset="0"/>
              </a:rPr>
              <a:t>negative </a:t>
            </a:r>
            <a:r>
              <a:rPr lang="en-US" sz="2500" smtClean="0">
                <a:latin typeface="Arial" pitchFamily="34" charset="0"/>
                <a:cs typeface="Arial" pitchFamily="34" charset="0"/>
              </a:rPr>
              <a:t>(</a:t>
            </a:r>
            <a:r>
              <a:rPr lang="en-US" sz="250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we do not have a sign bit yet!)</a:t>
            </a:r>
          </a:p>
          <a:p>
            <a:pPr>
              <a:lnSpc>
                <a:spcPct val="80000"/>
              </a:lnSpc>
              <a:spcBef>
                <a:spcPct val="0"/>
              </a:spcBef>
            </a:pPr>
            <a:r>
              <a:rPr lang="en-US" sz="2600" smtClean="0">
                <a:latin typeface="Arial" pitchFamily="34" charset="0"/>
                <a:cs typeface="Arial" pitchFamily="34" charset="0"/>
              </a:rPr>
              <a:t>Assume </a:t>
            </a:r>
            <a:r>
              <a:rPr lang="en-US" sz="2600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0</a:t>
            </a:r>
            <a:r>
              <a:rPr lang="en-US" sz="2600" smtClean="0">
                <a:latin typeface="Arial" pitchFamily="34" charset="0"/>
                <a:cs typeface="Arial" pitchFamily="34" charset="0"/>
              </a:rPr>
              <a:t> default Borrow-In to the least significant bit</a:t>
            </a:r>
          </a:p>
          <a:p>
            <a:pPr>
              <a:lnSpc>
                <a:spcPct val="80000"/>
              </a:lnSpc>
              <a:spcBef>
                <a:spcPct val="0"/>
              </a:spcBef>
            </a:pPr>
            <a:r>
              <a:rPr lang="en-US" sz="2600" smtClean="0">
                <a:latin typeface="Arial" pitchFamily="34" charset="0"/>
                <a:cs typeface="Arial" pitchFamily="34" charset="0"/>
              </a:rPr>
              <a:t>The </a:t>
            </a:r>
            <a:r>
              <a:rPr lang="en-US" sz="260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red</a:t>
            </a:r>
            <a:r>
              <a:rPr lang="en-US" sz="2600" smtClean="0">
                <a:latin typeface="Arial" pitchFamily="34" charset="0"/>
                <a:cs typeface="Arial" pitchFamily="34" charset="0"/>
              </a:rPr>
              <a:t> borrow is Borrow-out from the most significant bit </a:t>
            </a:r>
            <a:r>
              <a:rPr lang="en-US" sz="260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(End Borrow)</a:t>
            </a:r>
          </a:p>
          <a:p>
            <a:pPr>
              <a:lnSpc>
                <a:spcPct val="80000"/>
              </a:lnSpc>
              <a:spcBef>
                <a:spcPct val="0"/>
              </a:spcBef>
            </a:pPr>
            <a:r>
              <a:rPr lang="en-US" sz="2600" smtClean="0">
                <a:solidFill>
                  <a:srgbClr val="6600FF"/>
                </a:solidFill>
                <a:latin typeface="Arial" pitchFamily="34" charset="0"/>
                <a:cs typeface="Arial" pitchFamily="34" charset="0"/>
              </a:rPr>
              <a:t>Borrow and subtraction mechanisms are cumbersome- Will seek better solutions for subtraction (through addition)</a:t>
            </a:r>
          </a:p>
          <a:p>
            <a:pPr>
              <a:lnSpc>
                <a:spcPct val="80000"/>
              </a:lnSpc>
              <a:spcBef>
                <a:spcPct val="0"/>
              </a:spcBef>
            </a:pPr>
            <a:endParaRPr lang="en-US" sz="260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6564" name="Rectangle 3"/>
          <p:cNvSpPr>
            <a:spLocks noGrp="1" noChangeArrowheads="1"/>
          </p:cNvSpPr>
          <p:nvPr>
            <p:ph type="title"/>
          </p:nvPr>
        </p:nvSpPr>
        <p:spPr>
          <a:xfrm>
            <a:off x="307975" y="0"/>
            <a:ext cx="3203575" cy="1066800"/>
          </a:xfrm>
        </p:spPr>
        <p:txBody>
          <a:bodyPr/>
          <a:lstStyle/>
          <a:p>
            <a:r>
              <a:rPr lang="en-US" sz="2400" smtClean="0"/>
              <a:t>Unsigned Numbers </a:t>
            </a:r>
            <a:br>
              <a:rPr lang="en-US" sz="2400" smtClean="0"/>
            </a:br>
            <a:r>
              <a:rPr lang="en-US" sz="2400" smtClean="0">
                <a:solidFill>
                  <a:srgbClr val="3399FF"/>
                </a:solidFill>
              </a:rPr>
              <a:t>Binary Subtraction</a:t>
            </a:r>
            <a:br>
              <a:rPr lang="en-US" sz="2400" smtClean="0">
                <a:solidFill>
                  <a:srgbClr val="3399FF"/>
                </a:solidFill>
              </a:rPr>
            </a:br>
            <a:r>
              <a:rPr lang="en-US" sz="2400" smtClean="0">
                <a:solidFill>
                  <a:srgbClr val="3399FF"/>
                </a:solidFill>
              </a:rPr>
              <a:t>with borrow </a:t>
            </a:r>
            <a:endParaRPr lang="en-US" sz="2400" smtClean="0"/>
          </a:p>
        </p:txBody>
      </p:sp>
      <p:sp>
        <p:nvSpPr>
          <p:cNvPr id="66565" name="Rectangle 4"/>
          <p:cNvSpPr>
            <a:spLocks noChangeArrowheads="1"/>
          </p:cNvSpPr>
          <p:nvPr/>
        </p:nvSpPr>
        <p:spPr bwMode="auto">
          <a:xfrm>
            <a:off x="2871788" y="2319338"/>
            <a:ext cx="1054100" cy="1350962"/>
          </a:xfrm>
          <a:prstGeom prst="rect">
            <a:avLst/>
          </a:prstGeom>
          <a:solidFill>
            <a:srgbClr val="FFCC99">
              <a:alpha val="39999"/>
            </a:srgbClr>
          </a:solidFill>
          <a:ln w="1651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6566" name="Rectangle 5"/>
          <p:cNvSpPr>
            <a:spLocks noChangeArrowheads="1"/>
          </p:cNvSpPr>
          <p:nvPr/>
        </p:nvSpPr>
        <p:spPr bwMode="auto">
          <a:xfrm>
            <a:off x="4364038" y="2297113"/>
            <a:ext cx="1054100" cy="1292225"/>
          </a:xfrm>
          <a:prstGeom prst="rect">
            <a:avLst/>
          </a:prstGeom>
          <a:solidFill>
            <a:srgbClr val="99CCFF">
              <a:alpha val="39999"/>
            </a:srgbClr>
          </a:solidFill>
          <a:ln w="1651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6567" name="Text Box 6"/>
          <p:cNvSpPr txBox="1">
            <a:spLocks noChangeArrowheads="1"/>
          </p:cNvSpPr>
          <p:nvPr/>
        </p:nvSpPr>
        <p:spPr bwMode="auto">
          <a:xfrm>
            <a:off x="6203950" y="2081213"/>
            <a:ext cx="2695575" cy="1460500"/>
          </a:xfrm>
          <a:prstGeom prst="rect">
            <a:avLst/>
          </a:prstGeom>
          <a:noFill/>
          <a:ln w="1651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2400" b="0" baseline="0">
                <a:solidFill>
                  <a:srgbClr val="660066"/>
                </a:solidFill>
                <a:latin typeface="Arial" pitchFamily="34" charset="0"/>
                <a:cs typeface="Arial" pitchFamily="34" charset="0"/>
              </a:rPr>
              <a:t>Verify results by doing the operation on the equivalent decimal values</a:t>
            </a:r>
          </a:p>
        </p:txBody>
      </p:sp>
      <p:sp>
        <p:nvSpPr>
          <p:cNvPr id="66568" name="Text Box 7"/>
          <p:cNvSpPr txBox="1">
            <a:spLocks noChangeArrowheads="1"/>
          </p:cNvSpPr>
          <p:nvPr/>
        </p:nvSpPr>
        <p:spPr bwMode="auto">
          <a:xfrm>
            <a:off x="5464175" y="1595438"/>
            <a:ext cx="2886075" cy="336550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1600" b="0" baseline="0">
                <a:latin typeface="Arial" pitchFamily="34" charset="0"/>
                <a:cs typeface="Arial" pitchFamily="34" charset="0"/>
              </a:rPr>
              <a:t>Always 0 for 1</a:t>
            </a:r>
            <a:r>
              <a:rPr lang="en-US" sz="1600" b="0">
                <a:latin typeface="Arial" pitchFamily="34" charset="0"/>
                <a:cs typeface="Arial" pitchFamily="34" charset="0"/>
              </a:rPr>
              <a:t>st</a:t>
            </a:r>
            <a:r>
              <a:rPr lang="en-US" sz="1600" b="0" baseline="0">
                <a:latin typeface="Arial" pitchFamily="34" charset="0"/>
                <a:cs typeface="Arial" pitchFamily="34" charset="0"/>
              </a:rPr>
              <a:t> bit in 1</a:t>
            </a:r>
            <a:r>
              <a:rPr lang="en-US" sz="1600" b="0">
                <a:latin typeface="Arial" pitchFamily="34" charset="0"/>
                <a:cs typeface="Arial" pitchFamily="34" charset="0"/>
              </a:rPr>
              <a:t>st</a:t>
            </a:r>
            <a:r>
              <a:rPr lang="en-US" sz="1600" b="0" baseline="0">
                <a:latin typeface="Arial" pitchFamily="34" charset="0"/>
                <a:cs typeface="Arial" pitchFamily="34" charset="0"/>
              </a:rPr>
              <a:t> stage</a:t>
            </a:r>
          </a:p>
        </p:txBody>
      </p:sp>
      <p:sp>
        <p:nvSpPr>
          <p:cNvPr id="66569" name="Line 8"/>
          <p:cNvSpPr>
            <a:spLocks noChangeShapeType="1"/>
          </p:cNvSpPr>
          <p:nvPr/>
        </p:nvSpPr>
        <p:spPr bwMode="auto">
          <a:xfrm flipH="1">
            <a:off x="5405438" y="1874838"/>
            <a:ext cx="231775" cy="115887"/>
          </a:xfrm>
          <a:prstGeom prst="line">
            <a:avLst/>
          </a:prstGeom>
          <a:noFill/>
          <a:ln w="1588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66570" name="Line 9"/>
          <p:cNvSpPr>
            <a:spLocks noChangeShapeType="1"/>
          </p:cNvSpPr>
          <p:nvPr/>
        </p:nvSpPr>
        <p:spPr bwMode="auto">
          <a:xfrm flipH="1">
            <a:off x="3935413" y="1885950"/>
            <a:ext cx="1655762" cy="93663"/>
          </a:xfrm>
          <a:prstGeom prst="line">
            <a:avLst/>
          </a:prstGeom>
          <a:noFill/>
          <a:ln w="1588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66571" name="Text Box 11"/>
          <p:cNvSpPr txBox="1">
            <a:spLocks noChangeArrowheads="1"/>
          </p:cNvSpPr>
          <p:nvPr/>
        </p:nvSpPr>
        <p:spPr bwMode="auto">
          <a:xfrm>
            <a:off x="6365875" y="0"/>
            <a:ext cx="2778125" cy="971550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1800" u="sng" baseline="0">
                <a:latin typeface="Arial" pitchFamily="34" charset="0"/>
                <a:cs typeface="Arial" pitchFamily="34" charset="0"/>
              </a:rPr>
              <a:t>First ensure that M  </a:t>
            </a:r>
            <a:r>
              <a:rPr lang="en-US" sz="1800" u="sng" baseline="0">
                <a:latin typeface="Arial" pitchFamily="34" charset="0"/>
                <a:cs typeface="Arial" pitchFamily="34" charset="0"/>
                <a:sym typeface="Symbol" pitchFamily="18" charset="2"/>
              </a:rPr>
              <a:t> N</a:t>
            </a:r>
          </a:p>
          <a:p>
            <a:pPr>
              <a:buFont typeface="Wingdings" pitchFamily="2" charset="2"/>
              <a:buNone/>
            </a:pPr>
            <a:r>
              <a:rPr lang="en-US" sz="1800" u="sng" baseline="0">
                <a:latin typeface="Arial" pitchFamily="34" charset="0"/>
                <a:cs typeface="Arial" pitchFamily="34" charset="0"/>
                <a:sym typeface="Symbol" pitchFamily="18" charset="2"/>
              </a:rPr>
              <a:t>(by swapping numbers if necessary)</a:t>
            </a:r>
            <a:r>
              <a:rPr lang="en-US" sz="1800" u="sng" baseline="0">
                <a:latin typeface="Arial" pitchFamily="34" charset="0"/>
                <a:cs typeface="Arial" pitchFamily="34" charset="0"/>
              </a:rPr>
              <a:t>  </a:t>
            </a:r>
          </a:p>
        </p:txBody>
      </p:sp>
      <p:sp>
        <p:nvSpPr>
          <p:cNvPr id="66572" name="Rectangle 12"/>
          <p:cNvSpPr>
            <a:spLocks noChangeArrowheads="1"/>
          </p:cNvSpPr>
          <p:nvPr/>
        </p:nvSpPr>
        <p:spPr bwMode="auto">
          <a:xfrm>
            <a:off x="4402138" y="0"/>
            <a:ext cx="874712" cy="946150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baseline="0">
                <a:solidFill>
                  <a:schemeClr val="tx1"/>
                </a:solidFill>
              </a:rPr>
              <a:t>   M </a:t>
            </a:r>
            <a:br>
              <a:rPr lang="en-US" baseline="0">
                <a:solidFill>
                  <a:schemeClr val="tx1"/>
                </a:solidFill>
              </a:rPr>
            </a:br>
            <a:r>
              <a:rPr lang="en-US" baseline="0">
                <a:solidFill>
                  <a:schemeClr val="tx1"/>
                </a:solidFill>
              </a:rPr>
              <a:t>– N</a:t>
            </a:r>
          </a:p>
        </p:txBody>
      </p:sp>
      <p:sp>
        <p:nvSpPr>
          <p:cNvPr id="66573" name="Line 13"/>
          <p:cNvSpPr>
            <a:spLocks noChangeShapeType="1"/>
          </p:cNvSpPr>
          <p:nvPr/>
        </p:nvSpPr>
        <p:spPr bwMode="auto">
          <a:xfrm>
            <a:off x="4441825" y="900113"/>
            <a:ext cx="66675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6574" name="Text Box 14"/>
          <p:cNvSpPr txBox="1">
            <a:spLocks noChangeArrowheads="1"/>
          </p:cNvSpPr>
          <p:nvPr/>
        </p:nvSpPr>
        <p:spPr bwMode="auto">
          <a:xfrm>
            <a:off x="2765425" y="3722688"/>
            <a:ext cx="1282700" cy="366712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1800" baseline="0">
                <a:latin typeface="Arial" pitchFamily="34" charset="0"/>
                <a:cs typeface="Arial" pitchFamily="34" charset="0"/>
              </a:rPr>
              <a:t>22 - 18 = 4</a:t>
            </a:r>
          </a:p>
        </p:txBody>
      </p:sp>
      <p:sp>
        <p:nvSpPr>
          <p:cNvPr id="66575" name="Line 15"/>
          <p:cNvSpPr>
            <a:spLocks noChangeShapeType="1"/>
          </p:cNvSpPr>
          <p:nvPr/>
        </p:nvSpPr>
        <p:spPr bwMode="auto">
          <a:xfrm>
            <a:off x="2133600" y="2235200"/>
            <a:ext cx="35560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Chapter 1            </a:t>
            </a:r>
            <a:fld id="{20FACB6A-EE37-41D7-900E-1E38DA07E82B}" type="slidenum">
              <a:rPr lang="en-US" smtClean="0"/>
              <a:pPr/>
              <a:t>52</a:t>
            </a:fld>
            <a:endParaRPr lang="en-US" smtClean="0"/>
          </a:p>
        </p:txBody>
      </p:sp>
      <p:sp>
        <p:nvSpPr>
          <p:cNvPr id="675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314450"/>
            <a:ext cx="9144000" cy="5027613"/>
          </a:xfrm>
        </p:spPr>
        <p:txBody>
          <a:bodyPr/>
          <a:lstStyle/>
          <a:p>
            <a:r>
              <a:rPr lang="en-US" sz="2800" smtClean="0"/>
              <a:t>Algorithm:</a:t>
            </a:r>
          </a:p>
          <a:p>
            <a:pPr lvl="1"/>
            <a:r>
              <a:rPr lang="en-US" sz="2300" smtClean="0"/>
              <a:t>Subtract N from M </a:t>
            </a:r>
            <a:r>
              <a:rPr lang="en-US" sz="2300" smtClean="0">
                <a:solidFill>
                  <a:srgbClr val="3399FF"/>
                </a:solidFill>
              </a:rPr>
              <a:t>without prior comparison or swapping</a:t>
            </a:r>
          </a:p>
          <a:p>
            <a:pPr lvl="1"/>
            <a:r>
              <a:rPr lang="en-US" sz="2400" smtClean="0"/>
              <a:t>If no end borrow occurs, then M </a:t>
            </a:r>
            <a:r>
              <a:rPr lang="en-US" sz="2400" smtClean="0">
                <a:latin typeface="Symbol" pitchFamily="18" charset="2"/>
              </a:rPr>
              <a:t>³</a:t>
            </a:r>
            <a:r>
              <a:rPr lang="en-US" sz="2400" smtClean="0"/>
              <a:t> N, and the result obtained is  </a:t>
            </a:r>
            <a:r>
              <a:rPr lang="en-US" sz="2400" smtClean="0">
                <a:solidFill>
                  <a:srgbClr val="6600CC"/>
                </a:solidFill>
              </a:rPr>
              <a:t>non-negative and correct</a:t>
            </a:r>
            <a:r>
              <a:rPr lang="en-US" sz="2400" smtClean="0"/>
              <a:t>.</a:t>
            </a:r>
          </a:p>
          <a:p>
            <a:pPr lvl="1"/>
            <a:r>
              <a:rPr lang="en-US" sz="2400" smtClean="0"/>
              <a:t>If an end borrow occurs, then N &gt; M. the result is (M + 2</a:t>
            </a:r>
            <a:r>
              <a:rPr lang="en-US" sz="2400" baseline="30000" smtClean="0"/>
              <a:t>n</a:t>
            </a:r>
            <a:r>
              <a:rPr lang="en-US" sz="2400" smtClean="0"/>
              <a:t>) </a:t>
            </a:r>
            <a:r>
              <a:rPr lang="en-US" sz="2400" smtClean="0">
                <a:latin typeface="Symbol" pitchFamily="18" charset="2"/>
              </a:rPr>
              <a:t>- </a:t>
            </a:r>
            <a:r>
              <a:rPr lang="en-US" sz="2400" smtClean="0"/>
              <a:t>N.    To get N-M, we subtract the result from 2</a:t>
            </a:r>
            <a:r>
              <a:rPr lang="en-US" sz="2400" baseline="30000" smtClean="0"/>
              <a:t>n</a:t>
            </a:r>
            <a:r>
              <a:rPr lang="en-US" sz="2400" smtClean="0"/>
              <a:t> , </a:t>
            </a:r>
            <a:r>
              <a:rPr lang="en-US" sz="2400" u="sng" smtClean="0">
                <a:solidFill>
                  <a:srgbClr val="FF0000"/>
                </a:solidFill>
              </a:rPr>
              <a:t>and consider it negative.</a:t>
            </a:r>
          </a:p>
          <a:p>
            <a:r>
              <a:rPr lang="en-US" sz="2800" smtClean="0">
                <a:latin typeface="MS Shell Dlg" charset="0"/>
              </a:rPr>
              <a:t>Examples:  </a:t>
            </a:r>
          </a:p>
          <a:p>
            <a:pPr lvl="1"/>
            <a:endParaRPr lang="en-US" sz="2400" smtClean="0"/>
          </a:p>
        </p:txBody>
      </p:sp>
      <p:sp>
        <p:nvSpPr>
          <p:cNvPr id="67588" name="Text Box 4"/>
          <p:cNvSpPr txBox="1">
            <a:spLocks noChangeArrowheads="1"/>
          </p:cNvSpPr>
          <p:nvPr/>
        </p:nvSpPr>
        <p:spPr bwMode="auto">
          <a:xfrm>
            <a:off x="3124200" y="3992563"/>
            <a:ext cx="3962400" cy="277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sz="3200" baseline="0">
                <a:solidFill>
                  <a:schemeClr val="tx1"/>
                </a:solidFill>
              </a:rPr>
              <a:t> </a:t>
            </a:r>
            <a:r>
              <a:rPr lang="en-US" sz="2400" baseline="0">
                <a:solidFill>
                  <a:srgbClr val="6600CC"/>
                </a:solidFill>
              </a:rPr>
              <a:t>0</a:t>
            </a:r>
            <a:r>
              <a:rPr lang="en-US" sz="2400" baseline="0">
                <a:solidFill>
                  <a:schemeClr val="tx1"/>
                </a:solidFill>
              </a:rPr>
              <a:t>                     </a:t>
            </a:r>
            <a:r>
              <a:rPr lang="en-US" sz="2400" baseline="0">
                <a:solidFill>
                  <a:srgbClr val="FF0000"/>
                </a:solidFill>
              </a:rPr>
              <a:t>1</a:t>
            </a:r>
            <a:r>
              <a:rPr lang="en-US" sz="2400" baseline="0">
                <a:solidFill>
                  <a:schemeClr val="tx1"/>
                </a:solidFill>
              </a:rPr>
              <a:t>         </a:t>
            </a:r>
            <a:br>
              <a:rPr lang="en-US" sz="2400" baseline="0">
                <a:solidFill>
                  <a:schemeClr val="tx1"/>
                </a:solidFill>
              </a:rPr>
            </a:br>
            <a:r>
              <a:rPr lang="en-US" sz="2400" baseline="0">
                <a:solidFill>
                  <a:schemeClr val="tx1"/>
                </a:solidFill>
              </a:rPr>
              <a:t>   1001               0100</a:t>
            </a:r>
            <a:br>
              <a:rPr lang="en-US" sz="2400" baseline="0">
                <a:solidFill>
                  <a:schemeClr val="tx1"/>
                </a:solidFill>
              </a:rPr>
            </a:br>
            <a:r>
              <a:rPr lang="en-US" sz="2400" baseline="0">
                <a:solidFill>
                  <a:schemeClr val="tx1"/>
                </a:solidFill>
                <a:latin typeface="Symbol" pitchFamily="18" charset="2"/>
              </a:rPr>
              <a:t>-</a:t>
            </a:r>
            <a:r>
              <a:rPr lang="en-US" sz="2400" baseline="0">
                <a:solidFill>
                  <a:schemeClr val="tx1"/>
                </a:solidFill>
              </a:rPr>
              <a:t> </a:t>
            </a:r>
            <a:r>
              <a:rPr lang="en-US" sz="2400" u="sng" baseline="0">
                <a:solidFill>
                  <a:schemeClr val="tx1"/>
                </a:solidFill>
              </a:rPr>
              <a:t>0111</a:t>
            </a:r>
            <a:r>
              <a:rPr lang="en-US" sz="2400" baseline="0">
                <a:solidFill>
                  <a:schemeClr val="tx1"/>
                </a:solidFill>
              </a:rPr>
              <a:t>            </a:t>
            </a:r>
            <a:r>
              <a:rPr lang="en-US" sz="2400" baseline="0">
                <a:solidFill>
                  <a:schemeClr val="tx1"/>
                </a:solidFill>
                <a:latin typeface="Symbol" pitchFamily="18" charset="2"/>
              </a:rPr>
              <a:t>-</a:t>
            </a:r>
            <a:r>
              <a:rPr lang="en-US" sz="800" baseline="0">
                <a:solidFill>
                  <a:schemeClr val="tx1"/>
                </a:solidFill>
              </a:rPr>
              <a:t>  </a:t>
            </a:r>
            <a:r>
              <a:rPr lang="en-US" sz="2400" u="sng" baseline="0">
                <a:solidFill>
                  <a:schemeClr val="tx1"/>
                </a:solidFill>
              </a:rPr>
              <a:t>0111</a:t>
            </a:r>
            <a:br>
              <a:rPr lang="en-US" sz="2400" u="sng" baseline="0">
                <a:solidFill>
                  <a:schemeClr val="tx1"/>
                </a:solidFill>
              </a:rPr>
            </a:br>
            <a:r>
              <a:rPr lang="en-US" sz="2400" baseline="0">
                <a:solidFill>
                  <a:schemeClr val="tx1"/>
                </a:solidFill>
              </a:rPr>
              <a:t>   </a:t>
            </a:r>
            <a:r>
              <a:rPr lang="en-US" sz="2400" baseline="0">
                <a:solidFill>
                  <a:srgbClr val="6600CC"/>
                </a:solidFill>
              </a:rPr>
              <a:t>0010</a:t>
            </a:r>
            <a:r>
              <a:rPr lang="en-US" sz="2400" baseline="0">
                <a:solidFill>
                  <a:schemeClr val="tx1"/>
                </a:solidFill>
              </a:rPr>
              <a:t>               1101</a:t>
            </a:r>
            <a:br>
              <a:rPr lang="en-US" sz="2400" baseline="0">
                <a:solidFill>
                  <a:schemeClr val="tx1"/>
                </a:solidFill>
              </a:rPr>
            </a:br>
            <a:r>
              <a:rPr lang="en-US" sz="2400" baseline="0">
                <a:solidFill>
                  <a:schemeClr val="tx1"/>
                </a:solidFill>
              </a:rPr>
              <a:t>                        10000</a:t>
            </a:r>
            <a:br>
              <a:rPr lang="en-US" sz="2400" baseline="0">
                <a:solidFill>
                  <a:schemeClr val="tx1"/>
                </a:solidFill>
              </a:rPr>
            </a:br>
            <a:r>
              <a:rPr lang="en-US" sz="2400" baseline="0">
                <a:solidFill>
                  <a:schemeClr val="tx1"/>
                </a:solidFill>
              </a:rPr>
              <a:t>                       </a:t>
            </a:r>
            <a:r>
              <a:rPr lang="en-US" sz="2400" baseline="0">
                <a:solidFill>
                  <a:schemeClr val="tx1"/>
                </a:solidFill>
                <a:latin typeface="Symbol" pitchFamily="18" charset="2"/>
              </a:rPr>
              <a:t>-</a:t>
            </a:r>
            <a:r>
              <a:rPr lang="en-US" sz="2400" u="sng" baseline="0">
                <a:solidFill>
                  <a:schemeClr val="tx1"/>
                </a:solidFill>
                <a:latin typeface="Symbol" pitchFamily="18" charset="2"/>
              </a:rPr>
              <a:t> </a:t>
            </a:r>
            <a:r>
              <a:rPr lang="en-US" sz="2400" u="sng" baseline="0">
                <a:solidFill>
                  <a:schemeClr val="tx1"/>
                </a:solidFill>
              </a:rPr>
              <a:t>1101</a:t>
            </a:r>
            <a:br>
              <a:rPr lang="en-US" sz="2400" u="sng" baseline="0">
                <a:solidFill>
                  <a:schemeClr val="tx1"/>
                </a:solidFill>
              </a:rPr>
            </a:br>
            <a:r>
              <a:rPr lang="en-US" sz="2400" baseline="0">
                <a:solidFill>
                  <a:schemeClr val="tx1"/>
                </a:solidFill>
              </a:rPr>
              <a:t>                    (</a:t>
            </a:r>
            <a:r>
              <a:rPr lang="en-US" sz="2400" baseline="0">
                <a:solidFill>
                  <a:schemeClr val="tx1"/>
                </a:solidFill>
                <a:latin typeface="Symbol" pitchFamily="18" charset="2"/>
              </a:rPr>
              <a:t>-</a:t>
            </a:r>
            <a:r>
              <a:rPr lang="en-US" sz="2400" baseline="0">
                <a:solidFill>
                  <a:schemeClr val="tx1"/>
                </a:solidFill>
                <a:latin typeface="MS Shell Dlg" charset="0"/>
              </a:rPr>
              <a:t>)</a:t>
            </a:r>
            <a:r>
              <a:rPr lang="en-US" sz="1000" baseline="0">
                <a:solidFill>
                  <a:schemeClr val="tx1"/>
                </a:solidFill>
              </a:rPr>
              <a:t>   </a:t>
            </a:r>
            <a:r>
              <a:rPr lang="en-US" sz="2400" baseline="0">
                <a:solidFill>
                  <a:schemeClr val="tx1"/>
                </a:solidFill>
              </a:rPr>
              <a:t>0011</a:t>
            </a:r>
          </a:p>
        </p:txBody>
      </p:sp>
      <p:sp>
        <p:nvSpPr>
          <p:cNvPr id="67589" name="Text Box 5"/>
          <p:cNvSpPr txBox="1">
            <a:spLocks noChangeArrowheads="1"/>
          </p:cNvSpPr>
          <p:nvPr/>
        </p:nvSpPr>
        <p:spPr bwMode="auto">
          <a:xfrm>
            <a:off x="4457700" y="4583113"/>
            <a:ext cx="3873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1800" b="0" baseline="0">
                <a:solidFill>
                  <a:schemeClr val="tx1"/>
                </a:solidFill>
                <a:cs typeface="Arial" pitchFamily="34" charset="0"/>
              </a:rPr>
              <a:t>M</a:t>
            </a:r>
          </a:p>
        </p:txBody>
      </p:sp>
      <p:sp>
        <p:nvSpPr>
          <p:cNvPr id="67590" name="Text Box 6"/>
          <p:cNvSpPr txBox="1">
            <a:spLocks noChangeArrowheads="1"/>
          </p:cNvSpPr>
          <p:nvPr/>
        </p:nvSpPr>
        <p:spPr bwMode="auto">
          <a:xfrm>
            <a:off x="4424363" y="4886325"/>
            <a:ext cx="4254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1800" b="0" baseline="0">
                <a:solidFill>
                  <a:schemeClr val="tx1"/>
                </a:solidFill>
                <a:cs typeface="Arial" pitchFamily="34" charset="0"/>
              </a:rPr>
              <a:t>-N</a:t>
            </a:r>
          </a:p>
        </p:txBody>
      </p:sp>
      <p:sp>
        <p:nvSpPr>
          <p:cNvPr id="67591" name="Text Box 7"/>
          <p:cNvSpPr txBox="1">
            <a:spLocks noChangeArrowheads="1"/>
          </p:cNvSpPr>
          <p:nvPr/>
        </p:nvSpPr>
        <p:spPr bwMode="auto">
          <a:xfrm>
            <a:off x="5645150" y="4016375"/>
            <a:ext cx="34988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1800" b="0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End borrow caused by last stage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sz="1800" b="0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It amounts to adding 2</a:t>
            </a:r>
            <a:r>
              <a:rPr lang="en-US" sz="1800" b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n</a:t>
            </a:r>
            <a:r>
              <a:rPr lang="en-US" sz="1800" b="0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to M</a:t>
            </a:r>
          </a:p>
        </p:txBody>
      </p:sp>
      <p:sp>
        <p:nvSpPr>
          <p:cNvPr id="67592" name="Text Box 8"/>
          <p:cNvSpPr txBox="1">
            <a:spLocks noChangeArrowheads="1"/>
          </p:cNvSpPr>
          <p:nvPr/>
        </p:nvSpPr>
        <p:spPr bwMode="auto">
          <a:xfrm>
            <a:off x="6189663" y="5241925"/>
            <a:ext cx="295433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1800" b="0" baseline="0">
                <a:solidFill>
                  <a:schemeClr val="tx1"/>
                </a:solidFill>
                <a:cs typeface="Arial" pitchFamily="34" charset="0"/>
              </a:rPr>
              <a:t>This is (M + 2</a:t>
            </a:r>
            <a:r>
              <a:rPr lang="en-US" sz="1800" b="0">
                <a:solidFill>
                  <a:schemeClr val="tx1"/>
                </a:solidFill>
                <a:cs typeface="Arial" pitchFamily="34" charset="0"/>
              </a:rPr>
              <a:t>n</a:t>
            </a:r>
            <a:r>
              <a:rPr lang="en-US" sz="1800" b="0" baseline="0">
                <a:solidFill>
                  <a:schemeClr val="tx1"/>
                </a:solidFill>
                <a:cs typeface="Arial" pitchFamily="34" charset="0"/>
              </a:rPr>
              <a:t> ) </a:t>
            </a:r>
            <a:r>
              <a:rPr lang="en-US" sz="1800" b="0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–</a:t>
            </a:r>
            <a:r>
              <a:rPr lang="en-US" sz="1800" b="0" baseline="0">
                <a:solidFill>
                  <a:schemeClr val="tx1"/>
                </a:solidFill>
                <a:cs typeface="Arial" pitchFamily="34" charset="0"/>
              </a:rPr>
              <a:t> N (</a:t>
            </a:r>
            <a:r>
              <a:rPr lang="en-US" sz="1800" b="0" baseline="0">
                <a:solidFill>
                  <a:srgbClr val="FF0000"/>
                </a:solidFill>
                <a:cs typeface="Arial" pitchFamily="34" charset="0"/>
              </a:rPr>
              <a:t>Wrong</a:t>
            </a:r>
            <a:r>
              <a:rPr lang="en-US" sz="1800" b="0" baseline="0">
                <a:solidFill>
                  <a:schemeClr val="tx1"/>
                </a:solidFill>
                <a:cs typeface="Arial" pitchFamily="34" charset="0"/>
              </a:rPr>
              <a:t>)</a:t>
            </a:r>
          </a:p>
        </p:txBody>
      </p:sp>
      <p:sp>
        <p:nvSpPr>
          <p:cNvPr id="67593" name="Text Box 9"/>
          <p:cNvSpPr txBox="1">
            <a:spLocks noChangeArrowheads="1"/>
          </p:cNvSpPr>
          <p:nvPr/>
        </p:nvSpPr>
        <p:spPr bwMode="auto">
          <a:xfrm>
            <a:off x="6248400" y="5591175"/>
            <a:ext cx="2895600" cy="119062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1800" b="0" baseline="0">
                <a:solidFill>
                  <a:schemeClr val="tx1"/>
                </a:solidFill>
                <a:cs typeface="Arial" pitchFamily="34" charset="0"/>
              </a:rPr>
              <a:t>To get N-M from this: do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sz="1800" b="0" baseline="0">
                <a:solidFill>
                  <a:schemeClr val="tx1"/>
                </a:solidFill>
                <a:cs typeface="Arial" pitchFamily="34" charset="0"/>
              </a:rPr>
              <a:t>2</a:t>
            </a:r>
            <a:r>
              <a:rPr lang="en-US" sz="1800" b="0">
                <a:solidFill>
                  <a:schemeClr val="tx1"/>
                </a:solidFill>
                <a:cs typeface="Arial" pitchFamily="34" charset="0"/>
              </a:rPr>
              <a:t>n</a:t>
            </a:r>
            <a:r>
              <a:rPr lang="en-US" sz="1800" b="0" baseline="0">
                <a:solidFill>
                  <a:schemeClr val="tx1"/>
                </a:solidFill>
                <a:cs typeface="Arial" pitchFamily="34" charset="0"/>
              </a:rPr>
              <a:t> </a:t>
            </a:r>
            <a:r>
              <a:rPr lang="en-US" sz="1800" b="0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–</a:t>
            </a:r>
            <a:r>
              <a:rPr lang="en-US" sz="1800" b="0" baseline="0">
                <a:solidFill>
                  <a:schemeClr val="tx1"/>
                </a:solidFill>
                <a:cs typeface="Arial" pitchFamily="34" charset="0"/>
              </a:rPr>
              <a:t> (M+2</a:t>
            </a:r>
            <a:r>
              <a:rPr lang="en-US" sz="1800" b="0">
                <a:solidFill>
                  <a:schemeClr val="tx1"/>
                </a:solidFill>
                <a:cs typeface="Arial" pitchFamily="34" charset="0"/>
              </a:rPr>
              <a:t>n</a:t>
            </a:r>
            <a:r>
              <a:rPr lang="en-US" sz="1800" b="0" baseline="0">
                <a:solidFill>
                  <a:schemeClr val="tx1"/>
                </a:solidFill>
                <a:cs typeface="Arial" pitchFamily="34" charset="0"/>
              </a:rPr>
              <a:t>-N)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sz="1800" b="0" baseline="0">
                <a:solidFill>
                  <a:schemeClr val="tx1"/>
                </a:solidFill>
                <a:cs typeface="Arial" pitchFamily="34" charset="0"/>
              </a:rPr>
              <a:t>i.e. subtract the result from 2</a:t>
            </a:r>
            <a:r>
              <a:rPr lang="en-US" sz="1800" b="0">
                <a:solidFill>
                  <a:schemeClr val="tx1"/>
                </a:solidFill>
                <a:cs typeface="Arial" pitchFamily="34" charset="0"/>
              </a:rPr>
              <a:t>n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sz="1800" b="0" baseline="0">
                <a:solidFill>
                  <a:schemeClr val="tx1"/>
                </a:solidFill>
                <a:cs typeface="Arial" pitchFamily="34" charset="0"/>
              </a:rPr>
              <a:t>         and </a:t>
            </a:r>
            <a:r>
              <a:rPr lang="en-US" sz="1800" b="0" baseline="0">
                <a:solidFill>
                  <a:srgbClr val="FF0000"/>
                </a:solidFill>
                <a:cs typeface="Arial" pitchFamily="34" charset="0"/>
              </a:rPr>
              <a:t>call it - ive</a:t>
            </a:r>
          </a:p>
        </p:txBody>
      </p:sp>
      <p:sp>
        <p:nvSpPr>
          <p:cNvPr id="67594" name="Text Box 10"/>
          <p:cNvSpPr txBox="1">
            <a:spLocks noChangeArrowheads="1"/>
          </p:cNvSpPr>
          <p:nvPr/>
        </p:nvSpPr>
        <p:spPr bwMode="auto">
          <a:xfrm>
            <a:off x="0" y="5254625"/>
            <a:ext cx="3408363" cy="868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1700" b="0" baseline="0">
                <a:solidFill>
                  <a:srgbClr val="CC0000"/>
                </a:solidFill>
                <a:latin typeface="Arial" pitchFamily="34" charset="0"/>
                <a:cs typeface="Arial" pitchFamily="34" charset="0"/>
              </a:rPr>
              <a:t>What is the problem on the RHS?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sz="1700" b="0" baseline="0">
                <a:solidFill>
                  <a:srgbClr val="CC0000"/>
                </a:solidFill>
                <a:latin typeface="Arial" pitchFamily="34" charset="0"/>
                <a:cs typeface="Arial" pitchFamily="34" charset="0"/>
              </a:rPr>
              <a:t>How we discover it?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sz="1700" b="0" baseline="0">
                <a:solidFill>
                  <a:srgbClr val="CC0000"/>
                </a:solidFill>
                <a:latin typeface="Arial" pitchFamily="34" charset="0"/>
                <a:cs typeface="Arial" pitchFamily="34" charset="0"/>
              </a:rPr>
              <a:t>How we handle (correct) it?</a:t>
            </a:r>
          </a:p>
        </p:txBody>
      </p:sp>
      <p:sp>
        <p:nvSpPr>
          <p:cNvPr id="67595" name="Rectangle 11"/>
          <p:cNvSpPr>
            <a:spLocks noChangeArrowheads="1"/>
          </p:cNvSpPr>
          <p:nvPr/>
        </p:nvSpPr>
        <p:spPr bwMode="auto">
          <a:xfrm>
            <a:off x="4699000" y="5613400"/>
            <a:ext cx="1273175" cy="1100138"/>
          </a:xfrm>
          <a:prstGeom prst="rect">
            <a:avLst/>
          </a:prstGeom>
          <a:solidFill>
            <a:schemeClr val="accent1">
              <a:alpha val="2196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7596" name="Text Box 12"/>
          <p:cNvSpPr txBox="1">
            <a:spLocks noChangeArrowheads="1"/>
          </p:cNvSpPr>
          <p:nvPr/>
        </p:nvSpPr>
        <p:spPr bwMode="auto">
          <a:xfrm>
            <a:off x="3552825" y="5854700"/>
            <a:ext cx="11620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1800" b="0" baseline="0">
                <a:solidFill>
                  <a:srgbClr val="CC0000"/>
                </a:solidFill>
                <a:cs typeface="Arial" pitchFamily="34" charset="0"/>
              </a:rPr>
              <a:t>Correction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sz="1800" b="0" baseline="0">
                <a:solidFill>
                  <a:srgbClr val="CC0000"/>
                </a:solidFill>
                <a:cs typeface="Arial" pitchFamily="34" charset="0"/>
              </a:rPr>
              <a:t>Step</a:t>
            </a:r>
          </a:p>
        </p:txBody>
      </p:sp>
      <p:sp>
        <p:nvSpPr>
          <p:cNvPr id="67597" name="Line 13"/>
          <p:cNvSpPr>
            <a:spLocks noChangeShapeType="1"/>
          </p:cNvSpPr>
          <p:nvPr/>
        </p:nvSpPr>
        <p:spPr bwMode="auto">
          <a:xfrm flipH="1" flipV="1">
            <a:off x="6111875" y="5451475"/>
            <a:ext cx="127000" cy="111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67598" name="Text Box 14"/>
          <p:cNvSpPr txBox="1">
            <a:spLocks noChangeArrowheads="1"/>
          </p:cNvSpPr>
          <p:nvPr/>
        </p:nvSpPr>
        <p:spPr bwMode="auto">
          <a:xfrm>
            <a:off x="4075113" y="4560888"/>
            <a:ext cx="2984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1800" b="0" baseline="0">
                <a:solidFill>
                  <a:schemeClr val="tx1"/>
                </a:solidFill>
                <a:cs typeface="Arial" pitchFamily="34" charset="0"/>
              </a:rPr>
              <a:t>9</a:t>
            </a:r>
          </a:p>
        </p:txBody>
      </p:sp>
      <p:sp>
        <p:nvSpPr>
          <p:cNvPr id="67599" name="Text Box 15"/>
          <p:cNvSpPr txBox="1">
            <a:spLocks noChangeArrowheads="1"/>
          </p:cNvSpPr>
          <p:nvPr/>
        </p:nvSpPr>
        <p:spPr bwMode="auto">
          <a:xfrm>
            <a:off x="4087813" y="4899025"/>
            <a:ext cx="2984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1800" b="0" baseline="0">
                <a:solidFill>
                  <a:schemeClr val="tx1"/>
                </a:solidFill>
                <a:cs typeface="Arial" pitchFamily="34" charset="0"/>
              </a:rPr>
              <a:t>7</a:t>
            </a:r>
          </a:p>
        </p:txBody>
      </p:sp>
      <p:sp>
        <p:nvSpPr>
          <p:cNvPr id="67600" name="Text Box 16"/>
          <p:cNvSpPr txBox="1">
            <a:spLocks noChangeArrowheads="1"/>
          </p:cNvSpPr>
          <p:nvPr/>
        </p:nvSpPr>
        <p:spPr bwMode="auto">
          <a:xfrm>
            <a:off x="4087813" y="5259388"/>
            <a:ext cx="2984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1800" b="0" baseline="0">
                <a:solidFill>
                  <a:schemeClr val="tx1"/>
                </a:solidFill>
                <a:cs typeface="Arial" pitchFamily="34" charset="0"/>
              </a:rPr>
              <a:t>2</a:t>
            </a:r>
          </a:p>
        </p:txBody>
      </p:sp>
      <p:pic>
        <p:nvPicPr>
          <p:cNvPr id="67601" name="Picture 17" descr="20040929-check_mark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97363" y="5272088"/>
            <a:ext cx="319087" cy="303212"/>
          </a:xfrm>
          <a:prstGeom prst="rect">
            <a:avLst/>
          </a:prstGeom>
          <a:solidFill>
            <a:srgbClr val="008000"/>
          </a:solidFill>
          <a:ln w="9525">
            <a:noFill/>
            <a:miter lim="800000"/>
            <a:headEnd/>
            <a:tailEnd/>
          </a:ln>
        </p:spPr>
      </p:pic>
      <p:sp>
        <p:nvSpPr>
          <p:cNvPr id="67602" name="Line 18"/>
          <p:cNvSpPr>
            <a:spLocks noChangeShapeType="1"/>
          </p:cNvSpPr>
          <p:nvPr/>
        </p:nvSpPr>
        <p:spPr bwMode="auto">
          <a:xfrm flipH="1">
            <a:off x="4873625" y="5394325"/>
            <a:ext cx="173038" cy="173038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7603" name="Line 19"/>
          <p:cNvSpPr>
            <a:spLocks noChangeShapeType="1"/>
          </p:cNvSpPr>
          <p:nvPr/>
        </p:nvSpPr>
        <p:spPr bwMode="auto">
          <a:xfrm>
            <a:off x="4873625" y="5394325"/>
            <a:ext cx="173038" cy="149225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7604" name="Line 20"/>
          <p:cNvSpPr>
            <a:spLocks noChangeShapeType="1"/>
          </p:cNvSpPr>
          <p:nvPr/>
        </p:nvSpPr>
        <p:spPr bwMode="auto">
          <a:xfrm flipH="1">
            <a:off x="5405438" y="4329113"/>
            <a:ext cx="27781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pic>
        <p:nvPicPr>
          <p:cNvPr id="67605" name="Picture 21" descr="20040929-check_mark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62688" y="6415088"/>
            <a:ext cx="319087" cy="303212"/>
          </a:xfrm>
          <a:prstGeom prst="rect">
            <a:avLst/>
          </a:prstGeom>
          <a:solidFill>
            <a:srgbClr val="008000"/>
          </a:solidFill>
          <a:ln w="9525">
            <a:noFill/>
            <a:miter lim="800000"/>
            <a:headEnd/>
            <a:tailEnd/>
          </a:ln>
        </p:spPr>
      </p:pic>
      <p:sp>
        <p:nvSpPr>
          <p:cNvPr id="67606" name="Text Box 22"/>
          <p:cNvSpPr txBox="1">
            <a:spLocks noChangeArrowheads="1"/>
          </p:cNvSpPr>
          <p:nvPr/>
        </p:nvSpPr>
        <p:spPr bwMode="auto">
          <a:xfrm>
            <a:off x="5870575" y="4610100"/>
            <a:ext cx="2984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1800" b="0" baseline="0">
                <a:solidFill>
                  <a:schemeClr val="tx1"/>
                </a:solidFill>
                <a:cs typeface="Arial" pitchFamily="34" charset="0"/>
              </a:rPr>
              <a:t>4</a:t>
            </a:r>
          </a:p>
        </p:txBody>
      </p:sp>
      <p:sp>
        <p:nvSpPr>
          <p:cNvPr id="67607" name="Text Box 23"/>
          <p:cNvSpPr txBox="1">
            <a:spLocks noChangeArrowheads="1"/>
          </p:cNvSpPr>
          <p:nvPr/>
        </p:nvSpPr>
        <p:spPr bwMode="auto">
          <a:xfrm>
            <a:off x="5883275" y="4948238"/>
            <a:ext cx="2984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1800" b="0" baseline="0">
                <a:solidFill>
                  <a:schemeClr val="tx1"/>
                </a:solidFill>
                <a:cs typeface="Arial" pitchFamily="34" charset="0"/>
              </a:rPr>
              <a:t>7</a:t>
            </a:r>
          </a:p>
        </p:txBody>
      </p:sp>
      <p:sp>
        <p:nvSpPr>
          <p:cNvPr id="67608" name="Text Box 24"/>
          <p:cNvSpPr txBox="1">
            <a:spLocks noChangeArrowheads="1"/>
          </p:cNvSpPr>
          <p:nvPr/>
        </p:nvSpPr>
        <p:spPr bwMode="auto">
          <a:xfrm>
            <a:off x="5765800" y="5257800"/>
            <a:ext cx="4127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1800" b="0" baseline="0">
                <a:solidFill>
                  <a:schemeClr val="tx1"/>
                </a:solidFill>
                <a:cs typeface="Arial" pitchFamily="34" charset="0"/>
              </a:rPr>
              <a:t>13</a:t>
            </a:r>
          </a:p>
        </p:txBody>
      </p:sp>
      <p:sp>
        <p:nvSpPr>
          <p:cNvPr id="67609" name="Text Box 25"/>
          <p:cNvSpPr txBox="1">
            <a:spLocks noChangeArrowheads="1"/>
          </p:cNvSpPr>
          <p:nvPr/>
        </p:nvSpPr>
        <p:spPr bwMode="auto">
          <a:xfrm>
            <a:off x="5905500" y="5721350"/>
            <a:ext cx="4127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1800" b="0" baseline="0">
                <a:solidFill>
                  <a:schemeClr val="tx1"/>
                </a:solidFill>
                <a:cs typeface="Arial" pitchFamily="34" charset="0"/>
              </a:rPr>
              <a:t>16</a:t>
            </a:r>
          </a:p>
        </p:txBody>
      </p:sp>
      <p:sp>
        <p:nvSpPr>
          <p:cNvPr id="67610" name="Text Box 26"/>
          <p:cNvSpPr txBox="1">
            <a:spLocks noChangeArrowheads="1"/>
          </p:cNvSpPr>
          <p:nvPr/>
        </p:nvSpPr>
        <p:spPr bwMode="auto">
          <a:xfrm>
            <a:off x="5918200" y="6024563"/>
            <a:ext cx="4127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1800" b="0" baseline="0">
                <a:solidFill>
                  <a:schemeClr val="tx1"/>
                </a:solidFill>
                <a:cs typeface="Arial" pitchFamily="34" charset="0"/>
              </a:rPr>
              <a:t>13</a:t>
            </a:r>
          </a:p>
        </p:txBody>
      </p:sp>
      <p:sp>
        <p:nvSpPr>
          <p:cNvPr id="67611" name="Text Box 27"/>
          <p:cNvSpPr txBox="1">
            <a:spLocks noChangeArrowheads="1"/>
          </p:cNvSpPr>
          <p:nvPr/>
        </p:nvSpPr>
        <p:spPr bwMode="auto">
          <a:xfrm>
            <a:off x="5972175" y="6338888"/>
            <a:ext cx="2984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1800" b="0" baseline="0">
                <a:solidFill>
                  <a:schemeClr val="tx1"/>
                </a:solidFill>
                <a:cs typeface="Arial" pitchFamily="34" charset="0"/>
              </a:rPr>
              <a:t>3</a:t>
            </a:r>
          </a:p>
        </p:txBody>
      </p:sp>
      <p:sp>
        <p:nvSpPr>
          <p:cNvPr id="67612" name="Text Box 28"/>
          <p:cNvSpPr txBox="1">
            <a:spLocks noChangeArrowheads="1"/>
          </p:cNvSpPr>
          <p:nvPr/>
        </p:nvSpPr>
        <p:spPr bwMode="auto">
          <a:xfrm>
            <a:off x="0" y="6216650"/>
            <a:ext cx="3271838" cy="64135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1800" b="0" baseline="0">
                <a:solidFill>
                  <a:schemeClr val="tx1"/>
                </a:solidFill>
                <a:cs typeface="Arial" pitchFamily="34" charset="0"/>
              </a:rPr>
              <a:t>2</a:t>
            </a:r>
            <a:r>
              <a:rPr lang="en-US" sz="1800" b="0">
                <a:solidFill>
                  <a:schemeClr val="tx1"/>
                </a:solidFill>
                <a:cs typeface="Arial" pitchFamily="34" charset="0"/>
              </a:rPr>
              <a:t>n</a:t>
            </a:r>
            <a:r>
              <a:rPr lang="en-US" sz="1800" b="0" baseline="0">
                <a:solidFill>
                  <a:schemeClr val="tx1"/>
                </a:solidFill>
                <a:cs typeface="Arial" pitchFamily="34" charset="0"/>
              </a:rPr>
              <a:t> </a:t>
            </a:r>
            <a:r>
              <a:rPr lang="en-US" sz="1800" b="0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–</a:t>
            </a:r>
            <a:r>
              <a:rPr lang="en-US" sz="1800" b="0" baseline="0">
                <a:solidFill>
                  <a:schemeClr val="tx1"/>
                </a:solidFill>
                <a:cs typeface="Arial" pitchFamily="34" charset="0"/>
              </a:rPr>
              <a:t> number = its 2</a:t>
            </a:r>
            <a:r>
              <a:rPr lang="en-US" sz="1800" b="0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’</a:t>
            </a:r>
            <a:r>
              <a:rPr lang="en-US" sz="1800" b="0" baseline="0">
                <a:solidFill>
                  <a:schemeClr val="tx1"/>
                </a:solidFill>
                <a:cs typeface="Arial" pitchFamily="34" charset="0"/>
              </a:rPr>
              <a:t>s complement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sz="1800" b="0" baseline="0">
                <a:solidFill>
                  <a:schemeClr val="tx1"/>
                </a:solidFill>
                <a:cs typeface="Arial" pitchFamily="34" charset="0"/>
              </a:rPr>
              <a:t>So, 2</a:t>
            </a:r>
            <a:r>
              <a:rPr lang="en-US" sz="1800" b="0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’</a:t>
            </a:r>
            <a:r>
              <a:rPr lang="en-US" sz="1800" b="0" baseline="0">
                <a:solidFill>
                  <a:schemeClr val="tx1"/>
                </a:solidFill>
                <a:cs typeface="Arial" pitchFamily="34" charset="0"/>
              </a:rPr>
              <a:t>s complementing can help!</a:t>
            </a:r>
          </a:p>
        </p:txBody>
      </p:sp>
      <p:sp>
        <p:nvSpPr>
          <p:cNvPr id="67613" name="Rectangle 33"/>
          <p:cNvSpPr>
            <a:spLocks noGrp="1" noChangeArrowheads="1"/>
          </p:cNvSpPr>
          <p:nvPr>
            <p:ph type="title"/>
          </p:nvPr>
        </p:nvSpPr>
        <p:spPr>
          <a:xfrm>
            <a:off x="307975" y="0"/>
            <a:ext cx="3203575" cy="1066800"/>
          </a:xfrm>
          <a:noFill/>
        </p:spPr>
        <p:txBody>
          <a:bodyPr/>
          <a:lstStyle/>
          <a:p>
            <a:r>
              <a:rPr lang="en-US" sz="2400" smtClean="0"/>
              <a:t>Unsigned Numbers </a:t>
            </a:r>
            <a:br>
              <a:rPr lang="en-US" sz="2400" smtClean="0"/>
            </a:br>
            <a:r>
              <a:rPr lang="en-US" sz="2400" smtClean="0">
                <a:solidFill>
                  <a:srgbClr val="3399FF"/>
                </a:solidFill>
              </a:rPr>
              <a:t>Binary Subtraction</a:t>
            </a:r>
            <a:br>
              <a:rPr lang="en-US" sz="2400" smtClean="0">
                <a:solidFill>
                  <a:srgbClr val="3399FF"/>
                </a:solidFill>
              </a:rPr>
            </a:br>
            <a:r>
              <a:rPr lang="en-US" sz="2400" smtClean="0">
                <a:solidFill>
                  <a:srgbClr val="3399FF"/>
                </a:solidFill>
              </a:rPr>
              <a:t>with borrow</a:t>
            </a:r>
            <a:r>
              <a:rPr lang="en-US" sz="2400" smtClean="0"/>
              <a:t> </a:t>
            </a:r>
          </a:p>
        </p:txBody>
      </p:sp>
      <p:sp>
        <p:nvSpPr>
          <p:cNvPr id="67614" name="Text Box 34"/>
          <p:cNvSpPr txBox="1">
            <a:spLocks noChangeArrowheads="1"/>
          </p:cNvSpPr>
          <p:nvPr/>
        </p:nvSpPr>
        <p:spPr bwMode="auto">
          <a:xfrm>
            <a:off x="5392738" y="231775"/>
            <a:ext cx="3751262" cy="762000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2000" baseline="0">
                <a:latin typeface="Arial" pitchFamily="34" charset="0"/>
                <a:cs typeface="Arial" pitchFamily="34" charset="0"/>
              </a:rPr>
              <a:t>No restrictions, M &gt;=&lt; N</a:t>
            </a:r>
          </a:p>
          <a:p>
            <a:pPr>
              <a:buFont typeface="Wingdings" pitchFamily="2" charset="2"/>
              <a:buNone/>
            </a:pPr>
            <a:r>
              <a:rPr lang="en-US" sz="2000" baseline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No Prior Comparison of M. N</a:t>
            </a:r>
            <a:r>
              <a:rPr lang="en-US" sz="2000" baseline="0">
                <a:latin typeface="Arial" pitchFamily="34" charset="0"/>
                <a:cs typeface="Arial" pitchFamily="34" charset="0"/>
              </a:rPr>
              <a:t>   </a:t>
            </a:r>
          </a:p>
        </p:txBody>
      </p:sp>
      <p:sp>
        <p:nvSpPr>
          <p:cNvPr id="67615" name="Rectangle 35"/>
          <p:cNvSpPr>
            <a:spLocks noChangeArrowheads="1"/>
          </p:cNvSpPr>
          <p:nvPr/>
        </p:nvSpPr>
        <p:spPr bwMode="auto">
          <a:xfrm>
            <a:off x="4402138" y="0"/>
            <a:ext cx="874712" cy="946150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baseline="0">
                <a:solidFill>
                  <a:schemeClr val="tx1"/>
                </a:solidFill>
              </a:rPr>
              <a:t>   M </a:t>
            </a:r>
            <a:br>
              <a:rPr lang="en-US" baseline="0">
                <a:solidFill>
                  <a:schemeClr val="tx1"/>
                </a:solidFill>
              </a:rPr>
            </a:br>
            <a:r>
              <a:rPr lang="en-US" baseline="0">
                <a:solidFill>
                  <a:schemeClr val="tx1"/>
                </a:solidFill>
              </a:rPr>
              <a:t>– N</a:t>
            </a:r>
          </a:p>
        </p:txBody>
      </p:sp>
      <p:sp>
        <p:nvSpPr>
          <p:cNvPr id="67616" name="Line 36"/>
          <p:cNvSpPr>
            <a:spLocks noChangeShapeType="1"/>
          </p:cNvSpPr>
          <p:nvPr/>
        </p:nvSpPr>
        <p:spPr bwMode="auto">
          <a:xfrm>
            <a:off x="4441825" y="900113"/>
            <a:ext cx="66675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Chapter 1            </a:t>
            </a:r>
            <a:fld id="{5A606344-C720-404D-AFAC-5434A13B52DB}" type="slidenum">
              <a:rPr lang="en-US" smtClean="0"/>
              <a:pPr/>
              <a:t>53</a:t>
            </a:fld>
            <a:endParaRPr lang="en-US" smtClean="0"/>
          </a:p>
        </p:txBody>
      </p:sp>
      <p:sp>
        <p:nvSpPr>
          <p:cNvPr id="68611" name="Rectangle 2"/>
          <p:cNvSpPr>
            <a:spLocks noGrp="1" noChangeArrowheads="1"/>
          </p:cNvSpPr>
          <p:nvPr>
            <p:ph type="title"/>
          </p:nvPr>
        </p:nvSpPr>
        <p:spPr>
          <a:xfrm>
            <a:off x="508000" y="161925"/>
            <a:ext cx="7772400" cy="1020763"/>
          </a:xfrm>
        </p:spPr>
        <p:txBody>
          <a:bodyPr/>
          <a:lstStyle/>
          <a:p>
            <a:r>
              <a:rPr lang="en-US" sz="2400" smtClean="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  <a:t>The Complement </a:t>
            </a:r>
            <a:br>
              <a:rPr lang="en-US" sz="2400" smtClean="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</a:br>
            <a:r>
              <a:rPr lang="en-US" sz="2400" smtClean="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  <a:t>of an integer</a:t>
            </a:r>
          </a:p>
        </p:txBody>
      </p:sp>
      <p:sp>
        <p:nvSpPr>
          <p:cNvPr id="6861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36550" y="1314450"/>
            <a:ext cx="8586788" cy="5027613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For a number N of n digits in radix r we define:</a:t>
            </a:r>
          </a:p>
          <a:p>
            <a:pPr lvl="1">
              <a:lnSpc>
                <a:spcPct val="90000"/>
              </a:lnSpc>
            </a:pPr>
            <a:r>
              <a:rPr lang="en-US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The Radix (r’s) Complement</a:t>
            </a:r>
          </a:p>
          <a:p>
            <a:pPr lvl="2">
              <a:lnSpc>
                <a:spcPct val="90000"/>
              </a:lnSpc>
            </a:pPr>
            <a:r>
              <a:rPr lang="en-US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Defined as r</a:t>
            </a:r>
            <a:r>
              <a:rPr lang="en-US" sz="2800" baseline="30000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n</a:t>
            </a:r>
            <a:r>
              <a:rPr lang="en-US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 - N</a:t>
            </a:r>
          </a:p>
          <a:p>
            <a:pPr lvl="1">
              <a:lnSpc>
                <a:spcPct val="90000"/>
              </a:lnSpc>
            </a:pPr>
            <a:r>
              <a:rPr lang="en-US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The Diminished Radix [(r - 1)’s] Complement</a:t>
            </a:r>
          </a:p>
          <a:p>
            <a:pPr lvl="2">
              <a:lnSpc>
                <a:spcPct val="90000"/>
              </a:lnSpc>
            </a:pPr>
            <a:r>
              <a:rPr lang="en-US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Defined as (r</a:t>
            </a:r>
            <a:r>
              <a:rPr lang="en-US" sz="2800" baseline="30000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n</a:t>
            </a:r>
            <a:r>
              <a:rPr lang="en-US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- 1</a:t>
            </a:r>
            <a:r>
              <a:rPr lang="en-US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)</a:t>
            </a:r>
            <a:r>
              <a:rPr lang="en-US" sz="2000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 - </a:t>
            </a:r>
            <a:r>
              <a:rPr lang="en-US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N</a:t>
            </a:r>
          </a:p>
          <a:p>
            <a:pPr>
              <a:lnSpc>
                <a:spcPct val="90000"/>
              </a:lnSpc>
            </a:pPr>
            <a:r>
              <a:rPr lang="en-US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For binary number, r = 2, we have:</a:t>
            </a:r>
          </a:p>
          <a:p>
            <a:pPr lvl="1">
              <a:lnSpc>
                <a:spcPct val="90000"/>
              </a:lnSpc>
            </a:pPr>
            <a:r>
              <a:rPr lang="en-US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The 2’s Complement</a:t>
            </a:r>
          </a:p>
          <a:p>
            <a:pPr lvl="2">
              <a:lnSpc>
                <a:spcPct val="90000"/>
              </a:lnSpc>
            </a:pPr>
            <a:r>
              <a:rPr lang="en-US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Defined as 2</a:t>
            </a:r>
            <a:r>
              <a:rPr lang="en-US" sz="2800" baseline="30000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n</a:t>
            </a:r>
            <a:r>
              <a:rPr lang="en-US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 - N</a:t>
            </a:r>
          </a:p>
          <a:p>
            <a:pPr lvl="1">
              <a:lnSpc>
                <a:spcPct val="90000"/>
              </a:lnSpc>
            </a:pPr>
            <a:r>
              <a:rPr lang="en-US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The 1’s Complement</a:t>
            </a:r>
          </a:p>
          <a:p>
            <a:pPr lvl="2">
              <a:lnSpc>
                <a:spcPct val="90000"/>
              </a:lnSpc>
            </a:pPr>
            <a:r>
              <a:rPr lang="en-US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Defined as (2</a:t>
            </a:r>
            <a:r>
              <a:rPr lang="en-US" baseline="30000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n</a:t>
            </a:r>
            <a:r>
              <a:rPr lang="en-US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 -1)</a:t>
            </a:r>
            <a:r>
              <a:rPr lang="en-US" sz="2000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 - </a:t>
            </a:r>
            <a:r>
              <a:rPr lang="en-US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N</a:t>
            </a:r>
          </a:p>
        </p:txBody>
      </p:sp>
      <p:sp>
        <p:nvSpPr>
          <p:cNvPr id="68613" name="Text Box 4"/>
          <p:cNvSpPr txBox="1">
            <a:spLocks noChangeArrowheads="1"/>
          </p:cNvSpPr>
          <p:nvPr/>
        </p:nvSpPr>
        <p:spPr bwMode="auto">
          <a:xfrm>
            <a:off x="5103813" y="4572000"/>
            <a:ext cx="3860800" cy="2014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1800" baseline="0">
                <a:solidFill>
                  <a:schemeClr val="tx1"/>
                </a:solidFill>
                <a:cs typeface="Arial" pitchFamily="34" charset="0"/>
              </a:rPr>
              <a:t>For n = 4 bits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sz="1800" baseline="0">
                <a:solidFill>
                  <a:schemeClr val="tx1"/>
                </a:solidFill>
                <a:cs typeface="Arial" pitchFamily="34" charset="0"/>
              </a:rPr>
              <a:t>2</a:t>
            </a:r>
            <a:r>
              <a:rPr lang="en-US" sz="1800">
                <a:solidFill>
                  <a:schemeClr val="tx1"/>
                </a:solidFill>
                <a:cs typeface="Arial" pitchFamily="34" charset="0"/>
              </a:rPr>
              <a:t>n</a:t>
            </a:r>
            <a:r>
              <a:rPr lang="en-US" sz="1800" baseline="0">
                <a:solidFill>
                  <a:schemeClr val="tx1"/>
                </a:solidFill>
                <a:cs typeface="Arial" pitchFamily="34" charset="0"/>
              </a:rPr>
              <a:t> = 2</a:t>
            </a:r>
            <a:r>
              <a:rPr lang="en-US" sz="1800">
                <a:solidFill>
                  <a:schemeClr val="tx1"/>
                </a:solidFill>
                <a:cs typeface="Arial" pitchFamily="34" charset="0"/>
              </a:rPr>
              <a:t>4</a:t>
            </a:r>
            <a:r>
              <a:rPr lang="en-US" sz="1800" baseline="0">
                <a:solidFill>
                  <a:schemeClr val="tx1"/>
                </a:solidFill>
                <a:cs typeface="Arial" pitchFamily="34" charset="0"/>
              </a:rPr>
              <a:t> = 16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sz="1800" baseline="0">
                <a:solidFill>
                  <a:schemeClr val="tx1"/>
                </a:solidFill>
                <a:cs typeface="Arial" pitchFamily="34" charset="0"/>
              </a:rPr>
              <a:t>2</a:t>
            </a:r>
            <a:r>
              <a:rPr lang="en-US" sz="1800">
                <a:solidFill>
                  <a:schemeClr val="tx1"/>
                </a:solidFill>
                <a:cs typeface="Arial" pitchFamily="34" charset="0"/>
              </a:rPr>
              <a:t>n</a:t>
            </a:r>
            <a:r>
              <a:rPr lang="en-US" sz="1800" baseline="0">
                <a:solidFill>
                  <a:schemeClr val="tx1"/>
                </a:solidFill>
                <a:cs typeface="Arial" pitchFamily="34" charset="0"/>
              </a:rPr>
              <a:t>-1 = 16-1 = 15 = 1111  (n  1</a:t>
            </a:r>
            <a:r>
              <a:rPr lang="en-US" sz="1800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’</a:t>
            </a:r>
            <a:r>
              <a:rPr lang="en-US" sz="1800" baseline="0">
                <a:solidFill>
                  <a:schemeClr val="tx1"/>
                </a:solidFill>
                <a:cs typeface="Arial" pitchFamily="34" charset="0"/>
              </a:rPr>
              <a:t>s)</a:t>
            </a:r>
          </a:p>
          <a:p>
            <a:pPr>
              <a:spcBef>
                <a:spcPct val="0"/>
              </a:spcBef>
              <a:buFontTx/>
              <a:buNone/>
            </a:pPr>
            <a:endParaRPr lang="en-US" sz="1800" baseline="0">
              <a:solidFill>
                <a:schemeClr val="tx1"/>
              </a:solidFill>
              <a:cs typeface="Arial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sz="1800" baseline="0">
                <a:solidFill>
                  <a:schemeClr val="tx1"/>
                </a:solidFill>
                <a:cs typeface="Arial" pitchFamily="34" charset="0"/>
              </a:rPr>
              <a:t>Let N = 1001, 1</a:t>
            </a:r>
            <a:r>
              <a:rPr lang="en-US" sz="1800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’</a:t>
            </a:r>
            <a:r>
              <a:rPr lang="en-US" sz="1800" baseline="0">
                <a:solidFill>
                  <a:schemeClr val="tx1"/>
                </a:solidFill>
                <a:cs typeface="Arial" pitchFamily="34" charset="0"/>
              </a:rPr>
              <a:t>s comp of N     1111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sz="1800" baseline="0">
                <a:solidFill>
                  <a:schemeClr val="tx1"/>
                </a:solidFill>
                <a:cs typeface="Arial" pitchFamily="34" charset="0"/>
              </a:rPr>
              <a:t>                                                 - 1001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sz="1800" baseline="0">
                <a:solidFill>
                  <a:schemeClr val="tx1"/>
                </a:solidFill>
                <a:cs typeface="Arial" pitchFamily="34" charset="0"/>
              </a:rPr>
              <a:t>                                                   </a:t>
            </a:r>
            <a:r>
              <a:rPr lang="en-US" sz="1800" baseline="0">
                <a:solidFill>
                  <a:srgbClr val="6600CC"/>
                </a:solidFill>
                <a:cs typeface="Arial" pitchFamily="34" charset="0"/>
              </a:rPr>
              <a:t>0110</a:t>
            </a:r>
          </a:p>
        </p:txBody>
      </p:sp>
      <p:sp>
        <p:nvSpPr>
          <p:cNvPr id="68614" name="Line 5"/>
          <p:cNvSpPr>
            <a:spLocks noChangeShapeType="1"/>
          </p:cNvSpPr>
          <p:nvPr/>
        </p:nvSpPr>
        <p:spPr bwMode="auto">
          <a:xfrm flipV="1">
            <a:off x="7881938" y="6238875"/>
            <a:ext cx="776287" cy="349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8615" name="Text Box 6"/>
          <p:cNvSpPr txBox="1">
            <a:spLocks noChangeArrowheads="1"/>
          </p:cNvSpPr>
          <p:nvPr/>
        </p:nvSpPr>
        <p:spPr bwMode="auto">
          <a:xfrm>
            <a:off x="2917825" y="6216650"/>
            <a:ext cx="35877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1800" baseline="0">
                <a:solidFill>
                  <a:srgbClr val="CC0000"/>
                </a:solidFill>
                <a:latin typeface="Arial" pitchFamily="34" charset="0"/>
                <a:cs typeface="Arial" pitchFamily="34" charset="0"/>
              </a:rPr>
              <a:t>1’s comp. is easier to generate!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sz="1800" baseline="0">
                <a:solidFill>
                  <a:srgbClr val="CC0000"/>
                </a:solidFill>
                <a:latin typeface="Arial" pitchFamily="34" charset="0"/>
                <a:cs typeface="Arial" pitchFamily="34" charset="0"/>
              </a:rPr>
              <a:t>Then 2’s comp = 1’s comp. + 1</a:t>
            </a:r>
          </a:p>
        </p:txBody>
      </p:sp>
      <p:sp>
        <p:nvSpPr>
          <p:cNvPr id="68616" name="Text Box 7"/>
          <p:cNvSpPr txBox="1">
            <a:spLocks noChangeArrowheads="1"/>
          </p:cNvSpPr>
          <p:nvPr/>
        </p:nvSpPr>
        <p:spPr bwMode="auto">
          <a:xfrm>
            <a:off x="6535738" y="6521450"/>
            <a:ext cx="2641600" cy="336550"/>
          </a:xfrm>
          <a:prstGeom prst="rect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1600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1 </a:t>
            </a:r>
            <a:r>
              <a:rPr lang="en-US" sz="1600" baseline="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 0 , 0  1 (</a:t>
            </a:r>
            <a:r>
              <a:rPr lang="en-US" sz="1600" baseline="0">
                <a:solidFill>
                  <a:srgbClr val="FF0000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NOT</a:t>
            </a:r>
            <a:r>
              <a:rPr lang="en-US" sz="1600" baseline="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 gates)</a:t>
            </a:r>
            <a:endParaRPr lang="en-US" sz="1600" baseline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8617" name="Freeform 8"/>
          <p:cNvSpPr>
            <a:spLocks/>
          </p:cNvSpPr>
          <p:nvPr/>
        </p:nvSpPr>
        <p:spPr bwMode="auto">
          <a:xfrm>
            <a:off x="8577263" y="6110288"/>
            <a:ext cx="141287" cy="336550"/>
          </a:xfrm>
          <a:custGeom>
            <a:avLst/>
            <a:gdLst>
              <a:gd name="T0" fmla="*/ 0 w 104"/>
              <a:gd name="T1" fmla="*/ 2147483647 h 416"/>
              <a:gd name="T2" fmla="*/ 2147483647 w 104"/>
              <a:gd name="T3" fmla="*/ 2147483647 h 416"/>
              <a:gd name="T4" fmla="*/ 2147483647 w 104"/>
              <a:gd name="T5" fmla="*/ 2147483647 h 416"/>
              <a:gd name="T6" fmla="*/ 2147483647 w 104"/>
              <a:gd name="T7" fmla="*/ 2147483647 h 416"/>
              <a:gd name="T8" fmla="*/ 0 60000 65536"/>
              <a:gd name="T9" fmla="*/ 0 60000 65536"/>
              <a:gd name="T10" fmla="*/ 0 60000 65536"/>
              <a:gd name="T11" fmla="*/ 0 60000 65536"/>
              <a:gd name="T12" fmla="*/ 0 w 104"/>
              <a:gd name="T13" fmla="*/ 0 h 416"/>
              <a:gd name="T14" fmla="*/ 104 w 104"/>
              <a:gd name="T15" fmla="*/ 416 h 41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04" h="416">
                <a:moveTo>
                  <a:pt x="0" y="44"/>
                </a:moveTo>
                <a:cubicBezTo>
                  <a:pt x="36" y="22"/>
                  <a:pt x="72" y="0"/>
                  <a:pt x="88" y="52"/>
                </a:cubicBezTo>
                <a:cubicBezTo>
                  <a:pt x="104" y="104"/>
                  <a:pt x="102" y="300"/>
                  <a:pt x="95" y="358"/>
                </a:cubicBezTo>
                <a:cubicBezTo>
                  <a:pt x="88" y="416"/>
                  <a:pt x="52" y="395"/>
                  <a:pt x="44" y="402"/>
                </a:cubicBezTo>
              </a:path>
            </a:pathLst>
          </a:cu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68618" name="Text Box 9"/>
          <p:cNvSpPr txBox="1">
            <a:spLocks noChangeArrowheads="1"/>
          </p:cNvSpPr>
          <p:nvPr/>
        </p:nvSpPr>
        <p:spPr bwMode="auto">
          <a:xfrm>
            <a:off x="6176963" y="1771650"/>
            <a:ext cx="2722562" cy="1465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1800" b="0" baseline="0">
                <a:solidFill>
                  <a:schemeClr val="tx1"/>
                </a:solidFill>
                <a:cs typeface="Arial" pitchFamily="34" charset="0"/>
              </a:rPr>
              <a:t>Decimal number system: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sz="1800" b="0" baseline="0">
                <a:solidFill>
                  <a:schemeClr val="tx1"/>
                </a:solidFill>
                <a:cs typeface="Arial" pitchFamily="34" charset="0"/>
              </a:rPr>
              <a:t>r = 10, 2 digits # e.g. 57</a:t>
            </a:r>
          </a:p>
          <a:p>
            <a:pPr>
              <a:spcBef>
                <a:spcPct val="0"/>
              </a:spcBef>
              <a:buFont typeface="Wingdings" pitchFamily="2" charset="2"/>
              <a:buChar char="à"/>
            </a:pPr>
            <a:r>
              <a:rPr lang="en-US" sz="1800" b="0" baseline="0">
                <a:solidFill>
                  <a:schemeClr val="tx1"/>
                </a:solidFill>
                <a:cs typeface="Arial" pitchFamily="34" charset="0"/>
              </a:rPr>
              <a:t>10</a:t>
            </a:r>
            <a:r>
              <a:rPr lang="en-US" sz="1800" b="0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’</a:t>
            </a:r>
            <a:r>
              <a:rPr lang="en-US" sz="1800" b="0" baseline="0">
                <a:solidFill>
                  <a:schemeClr val="tx1"/>
                </a:solidFill>
                <a:cs typeface="Arial" pitchFamily="34" charset="0"/>
              </a:rPr>
              <a:t>s comp. = 10</a:t>
            </a:r>
            <a:r>
              <a:rPr lang="en-US" sz="1800" b="0">
                <a:solidFill>
                  <a:schemeClr val="tx1"/>
                </a:solidFill>
                <a:cs typeface="Arial" pitchFamily="34" charset="0"/>
              </a:rPr>
              <a:t>2</a:t>
            </a:r>
            <a:r>
              <a:rPr lang="en-US" sz="1800" b="0" baseline="0">
                <a:solidFill>
                  <a:schemeClr val="tx1"/>
                </a:solidFill>
                <a:cs typeface="Arial" pitchFamily="34" charset="0"/>
              </a:rPr>
              <a:t>-57 = 43</a:t>
            </a:r>
          </a:p>
          <a:p>
            <a:pPr>
              <a:spcBef>
                <a:spcPct val="0"/>
              </a:spcBef>
              <a:buFont typeface="Wingdings" pitchFamily="2" charset="2"/>
              <a:buChar char="à"/>
            </a:pPr>
            <a:r>
              <a:rPr lang="en-US" sz="1800" b="0" baseline="0">
                <a:solidFill>
                  <a:schemeClr val="tx1"/>
                </a:solidFill>
                <a:cs typeface="Arial" pitchFamily="34" charset="0"/>
              </a:rPr>
              <a:t> 9</a:t>
            </a:r>
            <a:r>
              <a:rPr lang="en-US" sz="1800" b="0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’</a:t>
            </a:r>
            <a:r>
              <a:rPr lang="en-US" sz="1800" b="0" baseline="0">
                <a:solidFill>
                  <a:schemeClr val="tx1"/>
                </a:solidFill>
                <a:cs typeface="Arial" pitchFamily="34" charset="0"/>
              </a:rPr>
              <a:t>s comp. = (10</a:t>
            </a:r>
            <a:r>
              <a:rPr lang="en-US" sz="1800" b="0">
                <a:solidFill>
                  <a:schemeClr val="tx1"/>
                </a:solidFill>
                <a:cs typeface="Arial" pitchFamily="34" charset="0"/>
              </a:rPr>
              <a:t>2</a:t>
            </a:r>
            <a:r>
              <a:rPr lang="en-US" sz="1800" b="0" baseline="0">
                <a:solidFill>
                  <a:schemeClr val="tx1"/>
                </a:solidFill>
                <a:cs typeface="Arial" pitchFamily="34" charset="0"/>
              </a:rPr>
              <a:t>-1)-57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800" b="0" baseline="0">
                <a:solidFill>
                  <a:schemeClr val="tx1"/>
                </a:solidFill>
                <a:cs typeface="Arial" pitchFamily="34" charset="0"/>
              </a:rPr>
              <a:t>                     = 99 - 57 = 42</a:t>
            </a:r>
          </a:p>
        </p:txBody>
      </p:sp>
      <p:sp>
        <p:nvSpPr>
          <p:cNvPr id="68619" name="Text Box 11"/>
          <p:cNvSpPr txBox="1">
            <a:spLocks noChangeArrowheads="1"/>
          </p:cNvSpPr>
          <p:nvPr/>
        </p:nvSpPr>
        <p:spPr bwMode="auto">
          <a:xfrm>
            <a:off x="4765675" y="0"/>
            <a:ext cx="4146550" cy="1027113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1800" baseline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Depends not only on the</a:t>
            </a:r>
          </a:p>
          <a:p>
            <a:pPr>
              <a:buFont typeface="Wingdings" pitchFamily="2" charset="2"/>
              <a:buNone/>
            </a:pPr>
            <a:r>
              <a:rPr lang="en-US" sz="1800" baseline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Integer N but also on the number </a:t>
            </a:r>
          </a:p>
          <a:p>
            <a:pPr>
              <a:buFont typeface="Wingdings" pitchFamily="2" charset="2"/>
              <a:buNone/>
            </a:pPr>
            <a:r>
              <a:rPr lang="en-US" sz="1800" baseline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of digits (bits) n used to represent it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Chapter 1            </a:t>
            </a:r>
            <a:fld id="{48DDEDF3-7F7D-4A47-9574-268A9217D532}" type="slidenum">
              <a:rPr lang="en-US" smtClean="0"/>
              <a:pPr/>
              <a:t>54</a:t>
            </a:fld>
            <a:endParaRPr lang="en-US" smtClean="0"/>
          </a:p>
        </p:txBody>
      </p:sp>
      <p:sp>
        <p:nvSpPr>
          <p:cNvPr id="6963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Binary 1's Complement</a:t>
            </a:r>
          </a:p>
        </p:txBody>
      </p:sp>
      <p:sp>
        <p:nvSpPr>
          <p:cNvPr id="69636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sz="2800" smtClean="0">
                <a:cs typeface="Times New Roman" pitchFamily="18" charset="0"/>
              </a:rPr>
              <a:t>For </a:t>
            </a:r>
            <a:r>
              <a:rPr lang="en-US" sz="2800" i="1" smtClean="0">
                <a:cs typeface="Times New Roman" pitchFamily="18" charset="0"/>
              </a:rPr>
              <a:t>r</a:t>
            </a:r>
            <a:r>
              <a:rPr lang="en-US" sz="2800" smtClean="0">
                <a:cs typeface="Times New Roman" pitchFamily="18" charset="0"/>
              </a:rPr>
              <a:t> = 2, </a:t>
            </a:r>
            <a:r>
              <a:rPr lang="en-US" sz="2800" i="1" smtClean="0">
                <a:cs typeface="Times New Roman" pitchFamily="18" charset="0"/>
              </a:rPr>
              <a:t>N</a:t>
            </a:r>
            <a:r>
              <a:rPr lang="en-US" sz="2800" smtClean="0">
                <a:cs typeface="Times New Roman" pitchFamily="18" charset="0"/>
              </a:rPr>
              <a:t> = 01110011</a:t>
            </a:r>
            <a:r>
              <a:rPr lang="en-US" sz="2800" baseline="-25000" smtClean="0">
                <a:cs typeface="Times New Roman" pitchFamily="18" charset="0"/>
              </a:rPr>
              <a:t>2</a:t>
            </a:r>
            <a:r>
              <a:rPr lang="en-US" sz="2800" smtClean="0">
                <a:cs typeface="Times New Roman" pitchFamily="18" charset="0"/>
              </a:rPr>
              <a:t>, </a:t>
            </a:r>
            <a:r>
              <a:rPr lang="en-US" sz="2800" i="1" smtClean="0">
                <a:cs typeface="Times New Roman" pitchFamily="18" charset="0"/>
              </a:rPr>
              <a:t>n</a:t>
            </a:r>
            <a:r>
              <a:rPr lang="en-US" sz="2800" smtClean="0">
                <a:cs typeface="Times New Roman" pitchFamily="18" charset="0"/>
              </a:rPr>
              <a:t> = 8  (8 digits):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sz="2800" smtClean="0">
                <a:cs typeface="Times New Roman" pitchFamily="18" charset="0"/>
              </a:rPr>
              <a:t>        (r</a:t>
            </a:r>
            <a:r>
              <a:rPr lang="en-US" sz="2800" baseline="30000" smtClean="0">
                <a:cs typeface="Times New Roman" pitchFamily="18" charset="0"/>
              </a:rPr>
              <a:t>n</a:t>
            </a:r>
            <a:r>
              <a:rPr lang="en-US" sz="2800" smtClean="0">
                <a:cs typeface="Times New Roman" pitchFamily="18" charset="0"/>
              </a:rPr>
              <a:t> </a:t>
            </a:r>
            <a:r>
              <a:rPr lang="en-US" smtClean="0">
                <a:cs typeface="Times New Roman" pitchFamily="18" charset="0"/>
              </a:rPr>
              <a:t>–</a:t>
            </a:r>
            <a:r>
              <a:rPr lang="en-US" sz="2800" smtClean="0">
                <a:cs typeface="Times New Roman" pitchFamily="18" charset="0"/>
              </a:rPr>
              <a:t> 1) = 256 -1 = 255</a:t>
            </a:r>
            <a:r>
              <a:rPr lang="en-US" sz="2800" baseline="-25000" smtClean="0">
                <a:cs typeface="Times New Roman" pitchFamily="18" charset="0"/>
              </a:rPr>
              <a:t>10</a:t>
            </a:r>
            <a:r>
              <a:rPr lang="en-US" sz="2800" smtClean="0">
                <a:cs typeface="Times New Roman" pitchFamily="18" charset="0"/>
              </a:rPr>
              <a:t>  or 11111111</a:t>
            </a:r>
            <a:r>
              <a:rPr lang="en-US" sz="2800" baseline="-25000" smtClean="0">
                <a:cs typeface="Times New Roman" pitchFamily="18" charset="0"/>
              </a:rPr>
              <a:t>2</a:t>
            </a:r>
          </a:p>
          <a:p>
            <a:pPr>
              <a:lnSpc>
                <a:spcPct val="90000"/>
              </a:lnSpc>
            </a:pPr>
            <a:r>
              <a:rPr lang="en-US" sz="2800" smtClean="0">
                <a:cs typeface="Times New Roman" pitchFamily="18" charset="0"/>
              </a:rPr>
              <a:t>The 1's complement of 01110011</a:t>
            </a:r>
            <a:r>
              <a:rPr lang="en-US" sz="2800" baseline="-25000" smtClean="0">
                <a:cs typeface="Times New Roman" pitchFamily="18" charset="0"/>
              </a:rPr>
              <a:t>2</a:t>
            </a:r>
            <a:r>
              <a:rPr lang="en-US" sz="2800" smtClean="0">
                <a:cs typeface="Times New Roman" pitchFamily="18" charset="0"/>
              </a:rPr>
              <a:t> is then: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sz="2800" smtClean="0">
                <a:cs typeface="Times New Roman" pitchFamily="18" charset="0"/>
              </a:rPr>
              <a:t>			11111111   (8   1’s)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sz="2800" smtClean="0">
                <a:cs typeface="Times New Roman" pitchFamily="18" charset="0"/>
              </a:rPr>
              <a:t>		      </a:t>
            </a:r>
            <a:r>
              <a:rPr lang="en-US" smtClean="0">
                <a:cs typeface="Times New Roman" pitchFamily="18" charset="0"/>
              </a:rPr>
              <a:t>–  </a:t>
            </a:r>
            <a:r>
              <a:rPr lang="en-US" sz="2800" u="sng" smtClean="0">
                <a:cs typeface="Times New Roman" pitchFamily="18" charset="0"/>
              </a:rPr>
              <a:t>01110011</a:t>
            </a:r>
            <a:endParaRPr lang="en-US" sz="2800" smtClean="0">
              <a:cs typeface="Times New Roman" pitchFamily="18" charset="0"/>
            </a:endParaRP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sz="2800" smtClean="0">
                <a:cs typeface="Times New Roman" pitchFamily="18" charset="0"/>
              </a:rPr>
              <a:t>			10001100</a:t>
            </a:r>
          </a:p>
          <a:p>
            <a:pPr>
              <a:lnSpc>
                <a:spcPct val="90000"/>
              </a:lnSpc>
            </a:pPr>
            <a:r>
              <a:rPr lang="en-US" sz="2800" smtClean="0">
                <a:cs typeface="Times New Roman" pitchFamily="18" charset="0"/>
              </a:rPr>
              <a:t>Since the 2</a:t>
            </a:r>
            <a:r>
              <a:rPr lang="en-US" sz="2800" baseline="30000" smtClean="0">
                <a:cs typeface="Times New Roman" pitchFamily="18" charset="0"/>
              </a:rPr>
              <a:t>n </a:t>
            </a:r>
            <a:r>
              <a:rPr lang="en-US" smtClean="0">
                <a:cs typeface="Times New Roman" pitchFamily="18" charset="0"/>
              </a:rPr>
              <a:t>–</a:t>
            </a:r>
            <a:r>
              <a:rPr lang="en-US" sz="2800" smtClean="0">
                <a:cs typeface="Times New Roman" pitchFamily="18" charset="0"/>
              </a:rPr>
              <a:t> 1 factor consists of n 1's and since 1 – 0 = 1 and 1 </a:t>
            </a:r>
            <a:r>
              <a:rPr lang="en-US" smtClean="0">
                <a:cs typeface="Times New Roman" pitchFamily="18" charset="0"/>
              </a:rPr>
              <a:t>–</a:t>
            </a:r>
            <a:r>
              <a:rPr lang="en-US" sz="2800" smtClean="0">
                <a:cs typeface="Times New Roman" pitchFamily="18" charset="0"/>
              </a:rPr>
              <a:t> 1 = 0, the one's complement is obtained by </a:t>
            </a:r>
            <a:r>
              <a:rPr lang="en-US" sz="2800" u="sng" smtClean="0">
                <a:solidFill>
                  <a:srgbClr val="FF0000"/>
                </a:solidFill>
                <a:cs typeface="Times New Roman" pitchFamily="18" charset="0"/>
              </a:rPr>
              <a:t>complementing</a:t>
            </a:r>
            <a:r>
              <a:rPr lang="en-US" sz="2800" u="sng" smtClean="0">
                <a:cs typeface="Times New Roman" pitchFamily="18" charset="0"/>
              </a:rPr>
              <a:t> each individual bit</a:t>
            </a:r>
            <a:r>
              <a:rPr lang="en-US" sz="2800" smtClean="0">
                <a:cs typeface="Times New Roman" pitchFamily="18" charset="0"/>
              </a:rPr>
              <a:t> (</a:t>
            </a:r>
            <a:r>
              <a:rPr lang="en-US" sz="2800" smtClean="0">
                <a:solidFill>
                  <a:srgbClr val="FF0000"/>
                </a:solidFill>
                <a:cs typeface="Times New Roman" pitchFamily="18" charset="0"/>
              </a:rPr>
              <a:t>bitwise NOT</a:t>
            </a:r>
            <a:r>
              <a:rPr lang="en-US" sz="2800" smtClean="0">
                <a:cs typeface="Times New Roman" pitchFamily="18" charset="0"/>
              </a:rPr>
              <a:t>).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Chapter 1            </a:t>
            </a:r>
            <a:fld id="{034D80E3-7404-4122-9050-3AC4BAE43DE3}" type="slidenum">
              <a:rPr lang="en-US" smtClean="0"/>
              <a:pPr/>
              <a:t>55</a:t>
            </a:fld>
            <a:endParaRPr lang="en-US" smtClean="0"/>
          </a:p>
        </p:txBody>
      </p:sp>
      <p:sp>
        <p:nvSpPr>
          <p:cNvPr id="7065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Binary 2's Complement</a:t>
            </a:r>
          </a:p>
        </p:txBody>
      </p:sp>
      <p:sp>
        <p:nvSpPr>
          <p:cNvPr id="7066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314450"/>
            <a:ext cx="8966200" cy="5332413"/>
          </a:xfrm>
        </p:spPr>
        <p:txBody>
          <a:bodyPr/>
          <a:lstStyle/>
          <a:p>
            <a:r>
              <a:rPr lang="en-US" sz="2800" smtClean="0">
                <a:cs typeface="Times New Roman" pitchFamily="18" charset="0"/>
              </a:rPr>
              <a:t>For </a:t>
            </a:r>
            <a:r>
              <a:rPr lang="en-US" sz="2800" i="1" smtClean="0">
                <a:cs typeface="Times New Roman" pitchFamily="18" charset="0"/>
              </a:rPr>
              <a:t>r</a:t>
            </a:r>
            <a:r>
              <a:rPr lang="en-US" sz="2800" smtClean="0">
                <a:cs typeface="Times New Roman" pitchFamily="18" charset="0"/>
              </a:rPr>
              <a:t> = 2, </a:t>
            </a:r>
            <a:r>
              <a:rPr lang="en-US" sz="2800" i="1" smtClean="0">
                <a:cs typeface="Times New Roman" pitchFamily="18" charset="0"/>
              </a:rPr>
              <a:t>N</a:t>
            </a:r>
            <a:r>
              <a:rPr lang="en-US" sz="2800" smtClean="0">
                <a:cs typeface="Times New Roman" pitchFamily="18" charset="0"/>
              </a:rPr>
              <a:t> = 01110011</a:t>
            </a:r>
            <a:r>
              <a:rPr lang="en-US" sz="2800" baseline="-25000" smtClean="0">
                <a:cs typeface="Times New Roman" pitchFamily="18" charset="0"/>
              </a:rPr>
              <a:t>2</a:t>
            </a:r>
            <a:r>
              <a:rPr lang="en-US" sz="2800" smtClean="0">
                <a:cs typeface="Times New Roman" pitchFamily="18" charset="0"/>
              </a:rPr>
              <a:t>, </a:t>
            </a:r>
            <a:r>
              <a:rPr lang="en-US" sz="2800" i="1" smtClean="0">
                <a:cs typeface="Times New Roman" pitchFamily="18" charset="0"/>
              </a:rPr>
              <a:t>n</a:t>
            </a:r>
            <a:r>
              <a:rPr lang="en-US" sz="2800" smtClean="0">
                <a:cs typeface="Times New Roman" pitchFamily="18" charset="0"/>
              </a:rPr>
              <a:t> = 8  (8 digits), we have:</a:t>
            </a:r>
          </a:p>
          <a:p>
            <a:pPr>
              <a:buFont typeface="Wingdings" pitchFamily="2" charset="2"/>
              <a:buNone/>
            </a:pPr>
            <a:r>
              <a:rPr lang="en-US" sz="2800" smtClean="0">
                <a:cs typeface="Times New Roman" pitchFamily="18" charset="0"/>
              </a:rPr>
              <a:t>    (2</a:t>
            </a:r>
            <a:r>
              <a:rPr lang="en-US" sz="2800" baseline="30000" smtClean="0">
                <a:cs typeface="Times New Roman" pitchFamily="18" charset="0"/>
              </a:rPr>
              <a:t>n</a:t>
            </a:r>
            <a:r>
              <a:rPr lang="en-US" sz="2800" smtClean="0">
                <a:cs typeface="Times New Roman" pitchFamily="18" charset="0"/>
              </a:rPr>
              <a:t> ) = 256</a:t>
            </a:r>
            <a:r>
              <a:rPr lang="en-US" sz="2800" baseline="-25000" smtClean="0">
                <a:cs typeface="Times New Roman" pitchFamily="18" charset="0"/>
              </a:rPr>
              <a:t>10</a:t>
            </a:r>
            <a:r>
              <a:rPr lang="en-US" sz="2800" smtClean="0">
                <a:cs typeface="Times New Roman" pitchFamily="18" charset="0"/>
              </a:rPr>
              <a:t> or </a:t>
            </a:r>
            <a:r>
              <a:rPr lang="en-US" sz="2800" smtClean="0">
                <a:solidFill>
                  <a:srgbClr val="CC0000"/>
                </a:solidFill>
                <a:cs typeface="Times New Roman" pitchFamily="18" charset="0"/>
              </a:rPr>
              <a:t>1</a:t>
            </a:r>
            <a:r>
              <a:rPr lang="en-US" sz="2800" smtClean="0">
                <a:cs typeface="Times New Roman" pitchFamily="18" charset="0"/>
              </a:rPr>
              <a:t>00000000</a:t>
            </a:r>
            <a:r>
              <a:rPr lang="en-US" sz="2800" baseline="-25000" smtClean="0">
                <a:cs typeface="Times New Roman" pitchFamily="18" charset="0"/>
              </a:rPr>
              <a:t>2  </a:t>
            </a:r>
            <a:r>
              <a:rPr lang="en-US" sz="2400" smtClean="0">
                <a:solidFill>
                  <a:srgbClr val="CC0000"/>
                </a:solidFill>
                <a:cs typeface="Times New Roman" pitchFamily="18" charset="0"/>
              </a:rPr>
              <a:t>(1 in the (n+1)th position)</a:t>
            </a:r>
          </a:p>
          <a:p>
            <a:pPr>
              <a:buFont typeface="Wingdings" pitchFamily="2" charset="2"/>
              <a:buNone/>
            </a:pPr>
            <a:endParaRPr lang="en-US" sz="2400" baseline="-25000" smtClean="0">
              <a:solidFill>
                <a:srgbClr val="CC0000"/>
              </a:solidFill>
              <a:cs typeface="Times New Roman" pitchFamily="18" charset="0"/>
            </a:endParaRPr>
          </a:p>
          <a:p>
            <a:r>
              <a:rPr lang="en-US" sz="2800" smtClean="0">
                <a:cs typeface="Times New Roman" pitchFamily="18" charset="0"/>
              </a:rPr>
              <a:t>The 2's complement of 01110011 is then:</a:t>
            </a:r>
          </a:p>
          <a:p>
            <a:pPr>
              <a:buFont typeface="Wingdings" pitchFamily="2" charset="2"/>
              <a:buNone/>
            </a:pPr>
            <a:endParaRPr lang="en-US" sz="2800" smtClean="0">
              <a:cs typeface="Times New Roman" pitchFamily="18" charset="0"/>
            </a:endParaRPr>
          </a:p>
          <a:p>
            <a:pPr>
              <a:buFont typeface="Wingdings" pitchFamily="2" charset="2"/>
              <a:buNone/>
            </a:pPr>
            <a:r>
              <a:rPr lang="en-US" sz="2800" smtClean="0">
                <a:cs typeface="Times New Roman" pitchFamily="18" charset="0"/>
              </a:rPr>
              <a:t> 			100000000</a:t>
            </a:r>
            <a:br>
              <a:rPr lang="en-US" sz="2800" smtClean="0">
                <a:cs typeface="Times New Roman" pitchFamily="18" charset="0"/>
              </a:rPr>
            </a:br>
            <a:r>
              <a:rPr lang="en-US" sz="2800" smtClean="0">
                <a:cs typeface="Times New Roman" pitchFamily="18" charset="0"/>
              </a:rPr>
              <a:t>               </a:t>
            </a:r>
            <a:r>
              <a:rPr lang="en-US" smtClean="0">
                <a:cs typeface="Times New Roman" pitchFamily="18" charset="0"/>
              </a:rPr>
              <a:t>– </a:t>
            </a:r>
            <a:r>
              <a:rPr lang="en-US" sz="2800" u="sng" smtClean="0">
                <a:cs typeface="Times New Roman" pitchFamily="18" charset="0"/>
              </a:rPr>
              <a:t>01110011</a:t>
            </a:r>
            <a:r>
              <a:rPr lang="en-US" sz="2800" smtClean="0">
                <a:cs typeface="Times New Roman" pitchFamily="18" charset="0"/>
              </a:rPr>
              <a:t> </a:t>
            </a:r>
            <a:br>
              <a:rPr lang="en-US" sz="2800" smtClean="0">
                <a:cs typeface="Times New Roman" pitchFamily="18" charset="0"/>
              </a:rPr>
            </a:br>
            <a:r>
              <a:rPr lang="en-US" sz="2800" smtClean="0">
                <a:cs typeface="Times New Roman" pitchFamily="18" charset="0"/>
              </a:rPr>
              <a:t> 		  10001101</a:t>
            </a:r>
          </a:p>
          <a:p>
            <a:r>
              <a:rPr lang="en-US" sz="2800" smtClean="0">
                <a:cs typeface="Times New Roman" pitchFamily="18" charset="0"/>
              </a:rPr>
              <a:t>Note this is the 1's complement </a:t>
            </a:r>
            <a:r>
              <a:rPr lang="en-US" sz="2800" smtClean="0">
                <a:solidFill>
                  <a:srgbClr val="FF0000"/>
                </a:solidFill>
                <a:cs typeface="Times New Roman" pitchFamily="18" charset="0"/>
              </a:rPr>
              <a:t>plus</a:t>
            </a:r>
            <a:r>
              <a:rPr lang="en-US" sz="2800" smtClean="0">
                <a:cs typeface="Times New Roman" pitchFamily="18" charset="0"/>
              </a:rPr>
              <a:t> 1</a:t>
            </a:r>
          </a:p>
          <a:p>
            <a:pPr>
              <a:buFont typeface="Wingdings" pitchFamily="2" charset="2"/>
              <a:buNone/>
            </a:pPr>
            <a:r>
              <a:rPr lang="en-US" sz="2800" b="1" smtClean="0">
                <a:solidFill>
                  <a:srgbClr val="FF0000"/>
                </a:solidFill>
                <a:cs typeface="Times New Roman" pitchFamily="18" charset="0"/>
              </a:rPr>
              <a:t>	</a:t>
            </a:r>
            <a:r>
              <a:rPr lang="en-US" sz="2400" b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 Can </a:t>
            </a:r>
            <a:r>
              <a:rPr lang="en-US" sz="2400" b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design simple hardware for generating the 2’s complement from the easier-to-generate 1’s complement</a:t>
            </a:r>
          </a:p>
        </p:txBody>
      </p:sp>
      <p:sp>
        <p:nvSpPr>
          <p:cNvPr id="70661" name="Text Box 4"/>
          <p:cNvSpPr txBox="1">
            <a:spLocks noChangeArrowheads="1"/>
          </p:cNvSpPr>
          <p:nvPr/>
        </p:nvSpPr>
        <p:spPr bwMode="auto">
          <a:xfrm>
            <a:off x="2128838" y="3260725"/>
            <a:ext cx="12985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2000" b="0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Eight   0’s</a:t>
            </a:r>
          </a:p>
        </p:txBody>
      </p:sp>
      <p:sp>
        <p:nvSpPr>
          <p:cNvPr id="70662" name="Line 5"/>
          <p:cNvSpPr>
            <a:spLocks noChangeShapeType="1"/>
          </p:cNvSpPr>
          <p:nvPr/>
        </p:nvSpPr>
        <p:spPr bwMode="auto">
          <a:xfrm>
            <a:off x="2070100" y="3671888"/>
            <a:ext cx="141763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70663" name="Text Box 6"/>
          <p:cNvSpPr txBox="1">
            <a:spLocks noChangeArrowheads="1"/>
          </p:cNvSpPr>
          <p:nvPr/>
        </p:nvSpPr>
        <p:spPr bwMode="auto">
          <a:xfrm>
            <a:off x="5873750" y="3649663"/>
            <a:ext cx="2668588" cy="457200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2400" baseline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2</a:t>
            </a:r>
            <a:r>
              <a:rPr lang="en-US" sz="240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n</a:t>
            </a:r>
            <a:r>
              <a:rPr lang="en-US" sz="2400" baseline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-N</a:t>
            </a:r>
            <a:r>
              <a:rPr lang="en-US" sz="2400" baseline="0">
                <a:latin typeface="Arial" pitchFamily="34" charset="0"/>
                <a:cs typeface="Arial" pitchFamily="34" charset="0"/>
              </a:rPr>
              <a:t> = </a:t>
            </a:r>
            <a:r>
              <a:rPr lang="en-US" sz="2400" baseline="0">
                <a:solidFill>
                  <a:srgbClr val="6600FF"/>
                </a:solidFill>
                <a:latin typeface="Arial" pitchFamily="34" charset="0"/>
                <a:cs typeface="Arial" pitchFamily="34" charset="0"/>
              </a:rPr>
              <a:t>(2</a:t>
            </a:r>
            <a:r>
              <a:rPr lang="en-US" sz="2400">
                <a:solidFill>
                  <a:srgbClr val="6600FF"/>
                </a:solidFill>
                <a:latin typeface="Arial" pitchFamily="34" charset="0"/>
                <a:cs typeface="Arial" pitchFamily="34" charset="0"/>
              </a:rPr>
              <a:t>n</a:t>
            </a:r>
            <a:r>
              <a:rPr lang="en-US" sz="2400" baseline="0">
                <a:solidFill>
                  <a:srgbClr val="6600FF"/>
                </a:solidFill>
                <a:latin typeface="Arial" pitchFamily="34" charset="0"/>
                <a:cs typeface="Arial" pitchFamily="34" charset="0"/>
              </a:rPr>
              <a:t>-1-N)</a:t>
            </a:r>
            <a:r>
              <a:rPr lang="en-US" sz="2400" baseline="0">
                <a:latin typeface="Arial" pitchFamily="34" charset="0"/>
                <a:cs typeface="Arial" pitchFamily="34" charset="0"/>
              </a:rPr>
              <a:t> +1</a:t>
            </a:r>
          </a:p>
        </p:txBody>
      </p:sp>
      <p:sp>
        <p:nvSpPr>
          <p:cNvPr id="70664" name="Text Box 7"/>
          <p:cNvSpPr txBox="1">
            <a:spLocks noChangeArrowheads="1"/>
          </p:cNvSpPr>
          <p:nvPr/>
        </p:nvSpPr>
        <p:spPr bwMode="auto">
          <a:xfrm>
            <a:off x="4756150" y="4197350"/>
            <a:ext cx="1754188" cy="336550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1600" baseline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2’s Complement</a:t>
            </a:r>
          </a:p>
        </p:txBody>
      </p:sp>
      <p:sp>
        <p:nvSpPr>
          <p:cNvPr id="70665" name="Text Box 8"/>
          <p:cNvSpPr txBox="1">
            <a:spLocks noChangeArrowheads="1"/>
          </p:cNvSpPr>
          <p:nvPr/>
        </p:nvSpPr>
        <p:spPr bwMode="auto">
          <a:xfrm>
            <a:off x="6650038" y="4175125"/>
            <a:ext cx="1754187" cy="336550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1600" baseline="0">
                <a:solidFill>
                  <a:srgbClr val="6600FF"/>
                </a:solidFill>
                <a:latin typeface="Arial" pitchFamily="34" charset="0"/>
                <a:cs typeface="Arial" pitchFamily="34" charset="0"/>
              </a:rPr>
              <a:t>1’s Complement</a:t>
            </a:r>
          </a:p>
        </p:txBody>
      </p:sp>
      <p:sp>
        <p:nvSpPr>
          <p:cNvPr id="70666" name="Line 9"/>
          <p:cNvSpPr>
            <a:spLocks noChangeShapeType="1"/>
          </p:cNvSpPr>
          <p:nvPr/>
        </p:nvSpPr>
        <p:spPr bwMode="auto">
          <a:xfrm flipH="1">
            <a:off x="5703888" y="4078288"/>
            <a:ext cx="434975" cy="174625"/>
          </a:xfrm>
          <a:prstGeom prst="line">
            <a:avLst/>
          </a:prstGeom>
          <a:noFill/>
          <a:ln w="1588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0667" name="Line 10"/>
          <p:cNvSpPr>
            <a:spLocks noChangeShapeType="1"/>
          </p:cNvSpPr>
          <p:nvPr/>
        </p:nvSpPr>
        <p:spPr bwMode="auto">
          <a:xfrm flipH="1">
            <a:off x="7300913" y="4064000"/>
            <a:ext cx="101600" cy="203200"/>
          </a:xfrm>
          <a:prstGeom prst="line">
            <a:avLst/>
          </a:prstGeom>
          <a:noFill/>
          <a:ln w="1588">
            <a:solidFill>
              <a:srgbClr val="6600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Chapter 1            </a:t>
            </a:r>
            <a:fld id="{BE8A22A5-2B7D-4FF3-B436-6EFC31EF3C5F}" type="slidenum">
              <a:rPr lang="en-US" smtClean="0"/>
              <a:pPr/>
              <a:t>56</a:t>
            </a:fld>
            <a:endParaRPr lang="en-US" smtClean="0"/>
          </a:p>
        </p:txBody>
      </p:sp>
      <p:sp>
        <p:nvSpPr>
          <p:cNvPr id="71683" name="Rectangle 2"/>
          <p:cNvSpPr>
            <a:spLocks noGrp="1" noChangeArrowheads="1"/>
          </p:cNvSpPr>
          <p:nvPr>
            <p:ph type="title"/>
          </p:nvPr>
        </p:nvSpPr>
        <p:spPr>
          <a:xfrm>
            <a:off x="374650" y="334963"/>
            <a:ext cx="8669338" cy="755650"/>
          </a:xfrm>
        </p:spPr>
        <p:txBody>
          <a:bodyPr/>
          <a:lstStyle/>
          <a:p>
            <a:r>
              <a:rPr lang="en-US" sz="2400" smtClean="0">
                <a:latin typeface="Arial" pitchFamily="34" charset="0"/>
                <a:cs typeface="Arial" pitchFamily="34" charset="0"/>
              </a:rPr>
              <a:t>Alternative 2’s Complement Method</a:t>
            </a:r>
          </a:p>
        </p:txBody>
      </p:sp>
      <p:sp>
        <p:nvSpPr>
          <p:cNvPr id="7168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19138" y="1314450"/>
            <a:ext cx="8089900" cy="5027613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800" dirty="0" smtClean="0">
                <a:cs typeface="Times New Roman" pitchFamily="18" charset="0"/>
              </a:rPr>
              <a:t>Given: an </a:t>
            </a:r>
            <a:r>
              <a:rPr lang="en-US" sz="2800" i="1" dirty="0" smtClean="0">
                <a:cs typeface="Times New Roman" pitchFamily="18" charset="0"/>
              </a:rPr>
              <a:t>n</a:t>
            </a:r>
            <a:r>
              <a:rPr lang="en-US" sz="2800" dirty="0" smtClean="0">
                <a:cs typeface="Times New Roman" pitchFamily="18" charset="0"/>
              </a:rPr>
              <a:t>-bit binary number, beginning at the </a:t>
            </a:r>
            <a:r>
              <a:rPr lang="en-US" sz="2800" dirty="0" smtClean="0">
                <a:solidFill>
                  <a:srgbClr val="CC0000"/>
                </a:solidFill>
                <a:cs typeface="Times New Roman" pitchFamily="18" charset="0"/>
              </a:rPr>
              <a:t>least significant bit</a:t>
            </a:r>
            <a:r>
              <a:rPr lang="en-US" sz="2800" dirty="0" smtClean="0">
                <a:cs typeface="Times New Roman" pitchFamily="18" charset="0"/>
              </a:rPr>
              <a:t> and proceeding to higher bits:</a:t>
            </a:r>
          </a:p>
          <a:p>
            <a:pPr lvl="1">
              <a:lnSpc>
                <a:spcPct val="90000"/>
              </a:lnSpc>
            </a:pPr>
            <a:r>
              <a:rPr lang="en-US" sz="2400" dirty="0" smtClean="0">
                <a:cs typeface="Times New Roman" pitchFamily="18" charset="0"/>
              </a:rPr>
              <a:t>Starting at the LS bit, Copy </a:t>
            </a:r>
            <a:r>
              <a:rPr lang="en-US" sz="2400" dirty="0" smtClean="0">
                <a:solidFill>
                  <a:srgbClr val="FF0000"/>
                </a:solidFill>
                <a:cs typeface="Times New Roman" pitchFamily="18" charset="0"/>
              </a:rPr>
              <a:t>all least significant 0’s</a:t>
            </a:r>
            <a:r>
              <a:rPr lang="en-US" sz="2400" dirty="0" smtClean="0">
                <a:cs typeface="Times New Roman" pitchFamily="18" charset="0"/>
              </a:rPr>
              <a:t> </a:t>
            </a:r>
          </a:p>
          <a:p>
            <a:pPr lvl="1">
              <a:lnSpc>
                <a:spcPct val="90000"/>
              </a:lnSpc>
            </a:pPr>
            <a:r>
              <a:rPr lang="en-US" sz="2400" dirty="0" smtClean="0">
                <a:cs typeface="Times New Roman" pitchFamily="18" charset="0"/>
              </a:rPr>
              <a:t>Copy also </a:t>
            </a:r>
            <a:r>
              <a:rPr lang="en-US" sz="2400" dirty="0" smtClean="0">
                <a:solidFill>
                  <a:srgbClr val="FF0000"/>
                </a:solidFill>
                <a:cs typeface="Times New Roman" pitchFamily="18" charset="0"/>
              </a:rPr>
              <a:t>the first 1</a:t>
            </a:r>
          </a:p>
          <a:p>
            <a:pPr lvl="1">
              <a:lnSpc>
                <a:spcPct val="90000"/>
              </a:lnSpc>
            </a:pPr>
            <a:r>
              <a:rPr lang="en-US" sz="2400" dirty="0" smtClean="0">
                <a:solidFill>
                  <a:srgbClr val="6600CC"/>
                </a:solidFill>
                <a:cs typeface="Times New Roman" pitchFamily="18" charset="0"/>
              </a:rPr>
              <a:t>Complement</a:t>
            </a:r>
            <a:r>
              <a:rPr lang="en-US" sz="2400" dirty="0" smtClean="0">
                <a:cs typeface="Times New Roman" pitchFamily="18" charset="0"/>
              </a:rPr>
              <a:t> </a:t>
            </a:r>
            <a:r>
              <a:rPr lang="en-US" sz="2400" dirty="0" smtClean="0">
                <a:solidFill>
                  <a:srgbClr val="FF0000"/>
                </a:solidFill>
                <a:cs typeface="Times New Roman" pitchFamily="18" charset="0"/>
              </a:rPr>
              <a:t>all remaining bits</a:t>
            </a:r>
            <a:r>
              <a:rPr lang="en-US" sz="2400" dirty="0" smtClean="0">
                <a:cs typeface="Times New Roman" pitchFamily="18" charset="0"/>
              </a:rPr>
              <a:t> thereafter.</a:t>
            </a:r>
          </a:p>
          <a:p>
            <a:pPr>
              <a:lnSpc>
                <a:spcPct val="90000"/>
              </a:lnSpc>
            </a:pPr>
            <a:r>
              <a:rPr lang="en-US" sz="2800" dirty="0" smtClean="0">
                <a:cs typeface="Times New Roman" pitchFamily="18" charset="0"/>
              </a:rPr>
              <a:t>2’s Complement Example:</a:t>
            </a:r>
          </a:p>
          <a:p>
            <a:pPr lvl="1">
              <a:lnSpc>
                <a:spcPct val="90000"/>
              </a:lnSpc>
              <a:buFontTx/>
              <a:buNone/>
            </a:pPr>
            <a:r>
              <a:rPr lang="en-US" sz="2400" dirty="0" smtClean="0">
                <a:cs typeface="Times New Roman" pitchFamily="18" charset="0"/>
              </a:rPr>
              <a:t>			</a:t>
            </a:r>
            <a:r>
              <a:rPr lang="en-US" sz="2400" dirty="0" smtClean="0">
                <a:solidFill>
                  <a:srgbClr val="6600CC"/>
                </a:solidFill>
                <a:cs typeface="Times New Roman" pitchFamily="18" charset="0"/>
              </a:rPr>
              <a:t>10010</a:t>
            </a:r>
            <a:r>
              <a:rPr lang="en-US" sz="2400" u="sng" dirty="0" smtClean="0">
                <a:solidFill>
                  <a:srgbClr val="FF0000"/>
                </a:solidFill>
                <a:cs typeface="Times New Roman" pitchFamily="18" charset="0"/>
              </a:rPr>
              <a:t>100</a:t>
            </a:r>
          </a:p>
          <a:p>
            <a:pPr lvl="1">
              <a:lnSpc>
                <a:spcPct val="90000"/>
              </a:lnSpc>
            </a:pPr>
            <a:r>
              <a:rPr lang="en-US" sz="2400" dirty="0" smtClean="0">
                <a:solidFill>
                  <a:srgbClr val="FF0000"/>
                </a:solidFill>
                <a:cs typeface="Times New Roman" pitchFamily="18" charset="0"/>
              </a:rPr>
              <a:t>Copy</a:t>
            </a:r>
            <a:r>
              <a:rPr lang="en-US" sz="2400" dirty="0" smtClean="0">
                <a:cs typeface="Times New Roman" pitchFamily="18" charset="0"/>
              </a:rPr>
              <a:t> underlined  bits:</a:t>
            </a:r>
          </a:p>
          <a:p>
            <a:pPr lvl="1">
              <a:lnSpc>
                <a:spcPct val="90000"/>
              </a:lnSpc>
              <a:buFontTx/>
              <a:buNone/>
            </a:pPr>
            <a:r>
              <a:rPr lang="en-US" sz="2400" dirty="0" smtClean="0">
                <a:cs typeface="Times New Roman" pitchFamily="18" charset="0"/>
              </a:rPr>
              <a:t>			       </a:t>
            </a:r>
            <a:endParaRPr lang="en-US" sz="2400" u="sng" dirty="0" smtClean="0">
              <a:solidFill>
                <a:srgbClr val="FF0000"/>
              </a:solidFill>
              <a:cs typeface="Times New Roman" pitchFamily="18" charset="0"/>
            </a:endParaRPr>
          </a:p>
          <a:p>
            <a:pPr lvl="1">
              <a:lnSpc>
                <a:spcPct val="90000"/>
              </a:lnSpc>
            </a:pPr>
            <a:r>
              <a:rPr lang="en-US" sz="2400" dirty="0" smtClean="0">
                <a:cs typeface="Times New Roman" pitchFamily="18" charset="0"/>
              </a:rPr>
              <a:t>and </a:t>
            </a:r>
            <a:r>
              <a:rPr lang="en-US" sz="2400" dirty="0" smtClean="0">
                <a:solidFill>
                  <a:srgbClr val="008000"/>
                </a:solidFill>
                <a:cs typeface="Times New Roman" pitchFamily="18" charset="0"/>
              </a:rPr>
              <a:t>complement</a:t>
            </a:r>
            <a:r>
              <a:rPr lang="en-US" sz="2400" dirty="0" smtClean="0">
                <a:cs typeface="Times New Roman" pitchFamily="18" charset="0"/>
              </a:rPr>
              <a:t>   all remaining bits to the left:</a:t>
            </a:r>
          </a:p>
          <a:p>
            <a:pPr lvl="1">
              <a:lnSpc>
                <a:spcPct val="90000"/>
              </a:lnSpc>
              <a:buFontTx/>
              <a:buNone/>
            </a:pPr>
            <a:r>
              <a:rPr lang="en-US" sz="2400" dirty="0" smtClean="0">
                <a:cs typeface="Times New Roman" pitchFamily="18" charset="0"/>
              </a:rPr>
              <a:t>			</a:t>
            </a:r>
            <a:r>
              <a:rPr lang="en-US" sz="2400" u="sng" dirty="0" smtClean="0">
                <a:solidFill>
                  <a:srgbClr val="008000"/>
                </a:solidFill>
                <a:cs typeface="Times New Roman" pitchFamily="18" charset="0"/>
              </a:rPr>
              <a:t>01101</a:t>
            </a:r>
            <a:r>
              <a:rPr lang="en-US" sz="2400" dirty="0" smtClean="0">
                <a:solidFill>
                  <a:srgbClr val="FF0000"/>
                </a:solidFill>
                <a:cs typeface="Times New Roman" pitchFamily="18" charset="0"/>
              </a:rPr>
              <a:t>100</a:t>
            </a:r>
            <a:r>
              <a:rPr lang="en-US" sz="2400" dirty="0" smtClean="0">
                <a:cs typeface="Times New Roman" pitchFamily="18" charset="0"/>
              </a:rPr>
              <a:t> 	</a:t>
            </a:r>
          </a:p>
        </p:txBody>
      </p:sp>
      <p:sp>
        <p:nvSpPr>
          <p:cNvPr id="71685" name="Line 4"/>
          <p:cNvSpPr>
            <a:spLocks noChangeShapeType="1"/>
          </p:cNvSpPr>
          <p:nvPr/>
        </p:nvSpPr>
        <p:spPr bwMode="auto">
          <a:xfrm flipH="1">
            <a:off x="3563938" y="4281488"/>
            <a:ext cx="1587" cy="1227137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71686" name="Line 5"/>
          <p:cNvSpPr>
            <a:spLocks noChangeShapeType="1"/>
          </p:cNvSpPr>
          <p:nvPr/>
        </p:nvSpPr>
        <p:spPr bwMode="auto">
          <a:xfrm>
            <a:off x="2965450" y="4284663"/>
            <a:ext cx="11113" cy="1225550"/>
          </a:xfrm>
          <a:prstGeom prst="line">
            <a:avLst/>
          </a:prstGeom>
          <a:noFill/>
          <a:ln w="38100">
            <a:solidFill>
              <a:srgbClr val="008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Chapter 1            </a:t>
            </a:r>
            <a:fld id="{D4677AA6-1085-4413-B35C-FD18979ECDC1}" type="slidenum">
              <a:rPr lang="en-US" smtClean="0"/>
              <a:pPr/>
              <a:t>57</a:t>
            </a:fld>
            <a:endParaRPr lang="en-US" smtClean="0"/>
          </a:p>
        </p:txBody>
      </p:sp>
      <p:sp>
        <p:nvSpPr>
          <p:cNvPr id="72707" name="Rectangle 2"/>
          <p:cNvSpPr>
            <a:spLocks noGrp="1" noChangeArrowheads="1"/>
          </p:cNvSpPr>
          <p:nvPr>
            <p:ph type="title"/>
          </p:nvPr>
        </p:nvSpPr>
        <p:spPr>
          <a:xfrm>
            <a:off x="374650" y="334963"/>
            <a:ext cx="8669338" cy="755650"/>
          </a:xfrm>
        </p:spPr>
        <p:txBody>
          <a:bodyPr/>
          <a:lstStyle/>
          <a:p>
            <a:r>
              <a:rPr lang="en-US" sz="2400" smtClean="0">
                <a:latin typeface="Arial" pitchFamily="34" charset="0"/>
                <a:cs typeface="Arial" pitchFamily="34" charset="0"/>
              </a:rPr>
              <a:t>Important Complement Remarks</a:t>
            </a:r>
          </a:p>
        </p:txBody>
      </p:sp>
      <p:sp>
        <p:nvSpPr>
          <p:cNvPr id="7270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60363" y="1314450"/>
            <a:ext cx="8448675" cy="5027613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sz="2800" smtClean="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  <a:t>Taking the complement of a complement returns you back to the original number,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2800" smtClean="0">
                <a:latin typeface="Arial" pitchFamily="34" charset="0"/>
                <a:cs typeface="Arial" pitchFamily="34" charset="0"/>
                <a:sym typeface="Wingdings" pitchFamily="2" charset="2"/>
              </a:rPr>
              <a:t></a:t>
            </a:r>
            <a:r>
              <a:rPr lang="en-US" sz="2800" smtClean="0">
                <a:latin typeface="Arial" pitchFamily="34" charset="0"/>
                <a:cs typeface="Arial" pitchFamily="34" charset="0"/>
              </a:rPr>
              <a:t>Example: 2’s complement for an n-bit number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2800" smtClean="0">
                <a:latin typeface="Arial" pitchFamily="34" charset="0"/>
                <a:cs typeface="Arial" pitchFamily="34" charset="0"/>
              </a:rPr>
              <a:t>	N</a:t>
            </a:r>
            <a:endParaRPr lang="en-US" sz="100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2800" smtClean="0">
                <a:latin typeface="Arial" pitchFamily="34" charset="0"/>
                <a:cs typeface="Arial" pitchFamily="34" charset="0"/>
              </a:rPr>
              <a:t>	2’s comp. of N = 2</a:t>
            </a:r>
            <a:r>
              <a:rPr lang="en-US" sz="2800" baseline="30000" smtClean="0">
                <a:latin typeface="Arial" pitchFamily="34" charset="0"/>
                <a:cs typeface="Arial" pitchFamily="34" charset="0"/>
              </a:rPr>
              <a:t>n</a:t>
            </a:r>
            <a:r>
              <a:rPr lang="en-US" sz="2800" smtClean="0">
                <a:latin typeface="Arial" pitchFamily="34" charset="0"/>
                <a:cs typeface="Arial" pitchFamily="34" charset="0"/>
              </a:rPr>
              <a:t>-N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2800" smtClean="0">
                <a:latin typeface="Arial" pitchFamily="34" charset="0"/>
                <a:cs typeface="Arial" pitchFamily="34" charset="0"/>
              </a:rPr>
              <a:t>	2’s comp. of the 2’s comp. of N = 2</a:t>
            </a:r>
            <a:r>
              <a:rPr lang="en-US" sz="2800" baseline="30000" smtClean="0">
                <a:latin typeface="Arial" pitchFamily="34" charset="0"/>
                <a:cs typeface="Arial" pitchFamily="34" charset="0"/>
              </a:rPr>
              <a:t>n</a:t>
            </a:r>
            <a:r>
              <a:rPr lang="en-US" sz="2800" smtClean="0">
                <a:latin typeface="Arial" pitchFamily="34" charset="0"/>
                <a:cs typeface="Arial" pitchFamily="34" charset="0"/>
              </a:rPr>
              <a:t>- (2</a:t>
            </a:r>
            <a:r>
              <a:rPr lang="en-US" sz="2800" baseline="30000" smtClean="0">
                <a:latin typeface="Arial" pitchFamily="34" charset="0"/>
                <a:cs typeface="Arial" pitchFamily="34" charset="0"/>
              </a:rPr>
              <a:t>n</a:t>
            </a:r>
            <a:r>
              <a:rPr lang="en-US" sz="2800" smtClean="0">
                <a:latin typeface="Arial" pitchFamily="34" charset="0"/>
                <a:cs typeface="Arial" pitchFamily="34" charset="0"/>
              </a:rPr>
              <a:t>-N) = N						       </a:t>
            </a:r>
            <a:endParaRPr lang="en-US" sz="2800" u="sng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>
              <a:lnSpc>
                <a:spcPct val="80000"/>
              </a:lnSpc>
            </a:pPr>
            <a:r>
              <a:rPr lang="en-US" sz="2800" smtClean="0">
                <a:solidFill>
                  <a:srgbClr val="008000"/>
                </a:solidFill>
                <a:latin typeface="Arial" pitchFamily="34" charset="0"/>
                <a:cs typeface="Arial" pitchFamily="34" charset="0"/>
              </a:rPr>
              <a:t>Complements of 0 (represented as n bits):</a:t>
            </a:r>
          </a:p>
          <a:p>
            <a:pPr lvl="1">
              <a:lnSpc>
                <a:spcPct val="80000"/>
              </a:lnSpc>
            </a:pPr>
            <a:r>
              <a:rPr lang="en-US" sz="2400" smtClean="0">
                <a:solidFill>
                  <a:srgbClr val="008000"/>
                </a:solidFill>
                <a:latin typeface="Arial" pitchFamily="34" charset="0"/>
                <a:cs typeface="Arial" pitchFamily="34" charset="0"/>
              </a:rPr>
              <a:t>1’s comp of 0 = n 1’s</a:t>
            </a:r>
          </a:p>
          <a:p>
            <a:pPr lvl="1">
              <a:lnSpc>
                <a:spcPct val="80000"/>
              </a:lnSpc>
            </a:pPr>
            <a:r>
              <a:rPr lang="en-US" sz="2400" smtClean="0">
                <a:solidFill>
                  <a:srgbClr val="008000"/>
                </a:solidFill>
                <a:latin typeface="Arial" pitchFamily="34" charset="0"/>
                <a:cs typeface="Arial" pitchFamily="34" charset="0"/>
              </a:rPr>
              <a:t>2’s comp of 0 = 1’s comp of 0 + 1 = Carry + n 0’s</a:t>
            </a:r>
          </a:p>
          <a:p>
            <a:pPr lvl="1">
              <a:lnSpc>
                <a:spcPct val="80000"/>
              </a:lnSpc>
              <a:buFontTx/>
              <a:buNone/>
            </a:pPr>
            <a:r>
              <a:rPr lang="en-US" sz="2400" smtClean="0">
                <a:solidFill>
                  <a:srgbClr val="008000"/>
                </a:solidFill>
                <a:latin typeface="Arial" pitchFamily="34" charset="0"/>
                <a:cs typeface="Arial" pitchFamily="34" charset="0"/>
              </a:rPr>
              <a:t>							 =                0</a:t>
            </a:r>
            <a:r>
              <a:rPr lang="en-US" sz="2400" smtClean="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  <a:t>		</a:t>
            </a:r>
          </a:p>
          <a:p>
            <a:pPr lvl="1">
              <a:lnSpc>
                <a:spcPct val="80000"/>
              </a:lnSpc>
              <a:buFontTx/>
              <a:buNone/>
            </a:pPr>
            <a:r>
              <a:rPr lang="en-US" sz="2400" smtClean="0">
                <a:latin typeface="Arial" pitchFamily="34" charset="0"/>
                <a:cs typeface="Arial" pitchFamily="34" charset="0"/>
              </a:rPr>
              <a:t>			</a:t>
            </a:r>
          </a:p>
        </p:txBody>
      </p:sp>
      <p:sp>
        <p:nvSpPr>
          <p:cNvPr id="72709" name="Rectangle 4"/>
          <p:cNvSpPr>
            <a:spLocks noChangeArrowheads="1"/>
          </p:cNvSpPr>
          <p:nvPr/>
        </p:nvSpPr>
        <p:spPr bwMode="auto">
          <a:xfrm>
            <a:off x="984250" y="5659438"/>
            <a:ext cx="914400" cy="450850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US" sz="1800" b="0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0000</a:t>
            </a:r>
          </a:p>
        </p:txBody>
      </p:sp>
      <p:sp>
        <p:nvSpPr>
          <p:cNvPr id="72710" name="Rectangle 5"/>
          <p:cNvSpPr>
            <a:spLocks noChangeArrowheads="1"/>
          </p:cNvSpPr>
          <p:nvPr/>
        </p:nvSpPr>
        <p:spPr bwMode="auto">
          <a:xfrm>
            <a:off x="3567113" y="5683250"/>
            <a:ext cx="914400" cy="450850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US" sz="1800" b="0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1111</a:t>
            </a:r>
          </a:p>
        </p:txBody>
      </p:sp>
      <p:sp>
        <p:nvSpPr>
          <p:cNvPr id="72711" name="Line 6"/>
          <p:cNvSpPr>
            <a:spLocks noChangeShapeType="1"/>
          </p:cNvSpPr>
          <p:nvPr/>
        </p:nvSpPr>
        <p:spPr bwMode="auto">
          <a:xfrm flipV="1">
            <a:off x="1920875" y="5821363"/>
            <a:ext cx="1631950" cy="587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72712" name="Rectangle 7"/>
          <p:cNvSpPr>
            <a:spLocks noChangeArrowheads="1"/>
          </p:cNvSpPr>
          <p:nvPr/>
        </p:nvSpPr>
        <p:spPr bwMode="auto">
          <a:xfrm>
            <a:off x="3557588" y="6240463"/>
            <a:ext cx="914400" cy="450850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US" sz="1800" b="0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0000</a:t>
            </a:r>
          </a:p>
        </p:txBody>
      </p:sp>
      <p:sp>
        <p:nvSpPr>
          <p:cNvPr id="72713" name="Text Box 8"/>
          <p:cNvSpPr txBox="1">
            <a:spLocks noChangeArrowheads="1"/>
          </p:cNvSpPr>
          <p:nvPr/>
        </p:nvSpPr>
        <p:spPr bwMode="auto">
          <a:xfrm>
            <a:off x="1852613" y="5426075"/>
            <a:ext cx="19685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1800" b="0" baseline="0">
                <a:solidFill>
                  <a:schemeClr val="tx1"/>
                </a:solidFill>
                <a:cs typeface="Arial" pitchFamily="34" charset="0"/>
              </a:rPr>
              <a:t>1</a:t>
            </a:r>
            <a:r>
              <a:rPr lang="en-US" sz="1800" b="0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’</a:t>
            </a:r>
            <a:r>
              <a:rPr lang="en-US" sz="1800" b="0" baseline="0">
                <a:solidFill>
                  <a:schemeClr val="tx1"/>
                </a:solidFill>
                <a:cs typeface="Arial" pitchFamily="34" charset="0"/>
              </a:rPr>
              <a:t>s Complementing</a:t>
            </a:r>
          </a:p>
        </p:txBody>
      </p:sp>
      <p:sp>
        <p:nvSpPr>
          <p:cNvPr id="72714" name="Text Box 9"/>
          <p:cNvSpPr txBox="1">
            <a:spLocks noChangeArrowheads="1"/>
          </p:cNvSpPr>
          <p:nvPr/>
        </p:nvSpPr>
        <p:spPr bwMode="auto">
          <a:xfrm>
            <a:off x="0" y="6216650"/>
            <a:ext cx="3435350" cy="64135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1800" b="0" baseline="0">
                <a:solidFill>
                  <a:schemeClr val="tx1"/>
                </a:solidFill>
                <a:cs typeface="Arial" pitchFamily="34" charset="0"/>
              </a:rPr>
              <a:t>2</a:t>
            </a:r>
            <a:r>
              <a:rPr lang="en-US" sz="1800" b="0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’</a:t>
            </a:r>
            <a:r>
              <a:rPr lang="en-US" sz="1800" b="0" baseline="0">
                <a:solidFill>
                  <a:schemeClr val="tx1"/>
                </a:solidFill>
                <a:cs typeface="Arial" pitchFamily="34" charset="0"/>
              </a:rPr>
              <a:t>s Complementing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sz="1800" b="0" baseline="0">
                <a:solidFill>
                  <a:schemeClr val="tx1"/>
                </a:solidFill>
                <a:cs typeface="Arial" pitchFamily="34" charset="0"/>
              </a:rPr>
              <a:t>(also by the rule on previous slide!)</a:t>
            </a:r>
          </a:p>
        </p:txBody>
      </p:sp>
      <p:sp>
        <p:nvSpPr>
          <p:cNvPr id="72715" name="Line 10"/>
          <p:cNvSpPr>
            <a:spLocks noChangeShapeType="1"/>
          </p:cNvSpPr>
          <p:nvPr/>
        </p:nvSpPr>
        <p:spPr bwMode="auto">
          <a:xfrm flipH="1">
            <a:off x="6389688" y="5278438"/>
            <a:ext cx="242887" cy="623887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2716" name="Text Box 11"/>
          <p:cNvSpPr txBox="1">
            <a:spLocks noChangeArrowheads="1"/>
          </p:cNvSpPr>
          <p:nvPr/>
        </p:nvSpPr>
        <p:spPr bwMode="auto">
          <a:xfrm>
            <a:off x="6238875" y="5832475"/>
            <a:ext cx="17907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1800" b="0" baseline="0">
                <a:solidFill>
                  <a:srgbClr val="FF0000"/>
                </a:solidFill>
                <a:cs typeface="Arial" pitchFamily="34" charset="0"/>
              </a:rPr>
              <a:t>Ignored-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sz="1800" b="0" baseline="0">
                <a:solidFill>
                  <a:srgbClr val="FF0000"/>
                </a:solidFill>
                <a:cs typeface="Arial" pitchFamily="34" charset="0"/>
              </a:rPr>
              <a:t>Outside the n bits</a:t>
            </a:r>
          </a:p>
        </p:txBody>
      </p:sp>
      <p:sp>
        <p:nvSpPr>
          <p:cNvPr id="72717" name="Line 12"/>
          <p:cNvSpPr>
            <a:spLocks noChangeShapeType="1"/>
          </p:cNvSpPr>
          <p:nvPr/>
        </p:nvSpPr>
        <p:spPr bwMode="auto">
          <a:xfrm>
            <a:off x="1920875" y="5880100"/>
            <a:ext cx="1631950" cy="5778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72718" name="Line 13"/>
          <p:cNvSpPr>
            <a:spLocks noChangeShapeType="1"/>
          </p:cNvSpPr>
          <p:nvPr/>
        </p:nvSpPr>
        <p:spPr bwMode="auto">
          <a:xfrm>
            <a:off x="4606925" y="6007100"/>
            <a:ext cx="0" cy="4175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72719" name="Text Box 14"/>
          <p:cNvSpPr txBox="1">
            <a:spLocks noChangeArrowheads="1"/>
          </p:cNvSpPr>
          <p:nvPr/>
        </p:nvSpPr>
        <p:spPr bwMode="auto">
          <a:xfrm>
            <a:off x="4711700" y="6029325"/>
            <a:ext cx="42703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1800" b="0" baseline="0">
                <a:solidFill>
                  <a:schemeClr val="tx1"/>
                </a:solidFill>
                <a:cs typeface="Arial" pitchFamily="34" charset="0"/>
              </a:rPr>
              <a:t>+1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Chapter 1            </a:t>
            </a:r>
            <a:fld id="{3B9376EF-77CA-476E-A28F-8C4BF87CB089}" type="slidenum">
              <a:rPr lang="en-US" smtClean="0"/>
              <a:pPr/>
              <a:t>58</a:t>
            </a:fld>
            <a:endParaRPr lang="en-US" smtClean="0"/>
          </a:p>
        </p:txBody>
      </p:sp>
      <p:sp>
        <p:nvSpPr>
          <p:cNvPr id="73731" name="Rectangle 2"/>
          <p:cNvSpPr>
            <a:spLocks noGrp="1" noChangeArrowheads="1"/>
          </p:cNvSpPr>
          <p:nvPr>
            <p:ph type="title"/>
          </p:nvPr>
        </p:nvSpPr>
        <p:spPr>
          <a:xfrm>
            <a:off x="260350" y="228600"/>
            <a:ext cx="8883650" cy="838200"/>
          </a:xfrm>
        </p:spPr>
        <p:txBody>
          <a:bodyPr/>
          <a:lstStyle/>
          <a:p>
            <a:r>
              <a:rPr lang="en-US" sz="2000" smtClean="0">
                <a:solidFill>
                  <a:srgbClr val="CC0000"/>
                </a:solidFill>
                <a:latin typeface="Arial" pitchFamily="34" charset="0"/>
                <a:cs typeface="Arial" pitchFamily="34" charset="0"/>
              </a:rPr>
              <a:t>Subtraction of two Unsigned Numbers  (M-N) </a:t>
            </a:r>
            <a:br>
              <a:rPr lang="en-US" sz="2000" smtClean="0">
                <a:solidFill>
                  <a:srgbClr val="CC0000"/>
                </a:solidFill>
                <a:latin typeface="Arial" pitchFamily="34" charset="0"/>
                <a:cs typeface="Arial" pitchFamily="34" charset="0"/>
              </a:rPr>
            </a:br>
            <a:r>
              <a:rPr lang="en-US" sz="2000" smtClean="0">
                <a:solidFill>
                  <a:srgbClr val="CC0000"/>
                </a:solidFill>
                <a:latin typeface="Arial" pitchFamily="34" charset="0"/>
                <a:cs typeface="Arial" pitchFamily="34" charset="0"/>
              </a:rPr>
              <a:t>Using the </a:t>
            </a:r>
            <a:r>
              <a:rPr lang="en-US" sz="2000" smtClean="0">
                <a:solidFill>
                  <a:srgbClr val="008000"/>
                </a:solidFill>
                <a:latin typeface="Arial" pitchFamily="34" charset="0"/>
                <a:cs typeface="Arial" pitchFamily="34" charset="0"/>
              </a:rPr>
              <a:t>2’s</a:t>
            </a:r>
            <a:r>
              <a:rPr lang="en-US" sz="2000" smtClean="0">
                <a:solidFill>
                  <a:srgbClr val="CC0000"/>
                </a:solidFill>
                <a:latin typeface="Arial" pitchFamily="34" charset="0"/>
                <a:cs typeface="Arial" pitchFamily="34" charset="0"/>
              </a:rPr>
              <a:t> Complement     </a:t>
            </a:r>
          </a:p>
        </p:txBody>
      </p:sp>
      <p:sp>
        <p:nvSpPr>
          <p:cNvPr id="3614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15975" y="1314450"/>
            <a:ext cx="8328025" cy="5027613"/>
          </a:xfrm>
        </p:spPr>
        <p:txBody>
          <a:bodyPr/>
          <a:lstStyle/>
          <a:p>
            <a:pPr marL="231775" indent="-231775">
              <a:defRPr/>
            </a:pPr>
            <a:r>
              <a:rPr lang="en-US" sz="2600" b="1" smtClean="0">
                <a:latin typeface="Arial" pitchFamily="34" charset="0"/>
                <a:cs typeface="Arial" pitchFamily="34" charset="0"/>
              </a:rPr>
              <a:t>For n-bit, </a:t>
            </a:r>
            <a:r>
              <a:rPr lang="en-US" sz="2600" b="1" u="sng" smtClean="0">
                <a:latin typeface="Arial" pitchFamily="34" charset="0"/>
                <a:cs typeface="Arial" pitchFamily="34" charset="0"/>
              </a:rPr>
              <a:t>unsigned</a:t>
            </a:r>
            <a:r>
              <a:rPr lang="en-US" sz="2600" b="1" smtClean="0">
                <a:latin typeface="Arial" pitchFamily="34" charset="0"/>
                <a:cs typeface="Arial" pitchFamily="34" charset="0"/>
              </a:rPr>
              <a:t> numbers M and N, find M </a:t>
            </a:r>
            <a:r>
              <a:rPr lang="en-US" sz="2600" b="1" smtClean="0">
                <a:solidFill>
                  <a:srgbClr val="6600FF"/>
                </a:solidFill>
                <a:latin typeface="Arial" pitchFamily="34" charset="0"/>
                <a:cs typeface="Arial" pitchFamily="34" charset="0"/>
                <a:sym typeface="Symbol" pitchFamily="18" charset="2"/>
              </a:rPr>
              <a:t>-</a:t>
            </a:r>
            <a:r>
              <a:rPr lang="en-US" sz="2600" b="1" smtClean="0">
                <a:latin typeface="Arial" pitchFamily="34" charset="0"/>
                <a:cs typeface="Arial" pitchFamily="34" charset="0"/>
              </a:rPr>
              <a:t> N:</a:t>
            </a:r>
          </a:p>
          <a:p>
            <a:pPr marL="231775" indent="-231775">
              <a:buFont typeface="Wingdings" pitchFamily="2" charset="2"/>
              <a:buNone/>
              <a:defRPr/>
            </a:pPr>
            <a:endParaRPr lang="en-US" sz="1200" b="1" smtClean="0">
              <a:latin typeface="Arial" pitchFamily="34" charset="0"/>
              <a:cs typeface="Arial" pitchFamily="34" charset="0"/>
            </a:endParaRPr>
          </a:p>
          <a:p>
            <a:pPr marL="917575" lvl="1">
              <a:defRPr/>
            </a:pPr>
            <a:r>
              <a:rPr lang="en-US" sz="24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Add</a:t>
            </a:r>
            <a:r>
              <a:rPr lang="en-US" sz="2400" b="1" smtClean="0">
                <a:latin typeface="Arial" pitchFamily="34" charset="0"/>
                <a:cs typeface="Arial" pitchFamily="34" charset="0"/>
              </a:rPr>
              <a:t> the 2's complement of the subtrahend N  to the minuend M:</a:t>
            </a:r>
            <a:br>
              <a:rPr lang="en-US" sz="2400" b="1" smtClean="0">
                <a:latin typeface="Arial" pitchFamily="34" charset="0"/>
                <a:cs typeface="Arial" pitchFamily="34" charset="0"/>
              </a:rPr>
            </a:br>
            <a:r>
              <a:rPr lang="en-US" sz="2400" b="1" smtClean="0">
                <a:latin typeface="Arial" pitchFamily="34" charset="0"/>
                <a:cs typeface="Arial" pitchFamily="34" charset="0"/>
              </a:rPr>
              <a:t>        M </a:t>
            </a:r>
            <a:r>
              <a:rPr lang="en-US" sz="2400" b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+</a:t>
            </a:r>
            <a:r>
              <a:rPr lang="en-US" sz="2400" b="1" smtClean="0">
                <a:latin typeface="Arial" pitchFamily="34" charset="0"/>
                <a:cs typeface="Arial" pitchFamily="34" charset="0"/>
              </a:rPr>
              <a:t> (2</a:t>
            </a:r>
            <a:r>
              <a:rPr lang="en-US" b="1" baseline="30000" smtClean="0">
                <a:latin typeface="Arial" pitchFamily="34" charset="0"/>
                <a:cs typeface="Arial" pitchFamily="34" charset="0"/>
              </a:rPr>
              <a:t>n</a:t>
            </a:r>
            <a:r>
              <a:rPr lang="en-US" sz="2400" b="1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smtClean="0">
                <a:latin typeface="Arial" pitchFamily="34" charset="0"/>
                <a:cs typeface="Arial" pitchFamily="34" charset="0"/>
                <a:sym typeface="Symbol" pitchFamily="18" charset="2"/>
              </a:rPr>
              <a:t></a:t>
            </a:r>
            <a:r>
              <a:rPr lang="en-US" sz="2400" b="1" smtClean="0">
                <a:latin typeface="Arial" pitchFamily="34" charset="0"/>
                <a:cs typeface="Arial" pitchFamily="34" charset="0"/>
              </a:rPr>
              <a:t> N) = M </a:t>
            </a:r>
            <a:r>
              <a:rPr lang="en-US" sz="2400" b="1" smtClean="0">
                <a:latin typeface="Arial" pitchFamily="34" charset="0"/>
                <a:cs typeface="Arial" pitchFamily="34" charset="0"/>
                <a:sym typeface="Symbol" pitchFamily="18" charset="2"/>
              </a:rPr>
              <a:t></a:t>
            </a:r>
            <a:r>
              <a:rPr lang="en-US" sz="2400" b="1" smtClean="0">
                <a:latin typeface="Arial" pitchFamily="34" charset="0"/>
                <a:cs typeface="Arial" pitchFamily="34" charset="0"/>
              </a:rPr>
              <a:t> N + 2</a:t>
            </a:r>
            <a:r>
              <a:rPr lang="en-US" b="1" baseline="30000" smtClean="0">
                <a:latin typeface="Arial" pitchFamily="34" charset="0"/>
                <a:cs typeface="Arial" pitchFamily="34" charset="0"/>
              </a:rPr>
              <a:t>n</a:t>
            </a:r>
          </a:p>
          <a:p>
            <a:pPr marL="917575" lvl="1">
              <a:defRPr/>
            </a:pPr>
            <a:r>
              <a:rPr lang="en-US" sz="2400" b="1" smtClean="0">
                <a:latin typeface="Arial" pitchFamily="34" charset="0"/>
                <a:cs typeface="Arial" pitchFamily="34" charset="0"/>
              </a:rPr>
              <a:t>If M </a:t>
            </a:r>
            <a:r>
              <a:rPr lang="en-US" sz="2400" b="1" u="sng" smtClean="0">
                <a:latin typeface="Arial" pitchFamily="34" charset="0"/>
                <a:cs typeface="Arial" pitchFamily="34" charset="0"/>
                <a:sym typeface="Symbol" pitchFamily="18" charset="2"/>
              </a:rPr>
              <a:t></a:t>
            </a:r>
            <a:r>
              <a:rPr lang="en-US" sz="2400" b="1" smtClean="0">
                <a:latin typeface="Arial" pitchFamily="34" charset="0"/>
                <a:cs typeface="Arial" pitchFamily="34" charset="0"/>
              </a:rPr>
              <a:t> N, the sum produces end carry (r</a:t>
            </a:r>
            <a:r>
              <a:rPr lang="en-US" b="1" baseline="30000" smtClean="0">
                <a:latin typeface="Arial" pitchFamily="34" charset="0"/>
                <a:cs typeface="Arial" pitchFamily="34" charset="0"/>
              </a:rPr>
              <a:t>n</a:t>
            </a:r>
            <a:r>
              <a:rPr lang="en-US" sz="2400" b="1" smtClean="0">
                <a:latin typeface="Arial" pitchFamily="34" charset="0"/>
                <a:cs typeface="Arial" pitchFamily="34" charset="0"/>
              </a:rPr>
              <a:t>) which is </a:t>
            </a:r>
            <a:r>
              <a:rPr lang="en-US" sz="2400" b="1" smtClean="0">
                <a:solidFill>
                  <a:srgbClr val="6600FF"/>
                </a:solidFill>
                <a:latin typeface="Arial" pitchFamily="34" charset="0"/>
                <a:cs typeface="Arial" pitchFamily="34" charset="0"/>
              </a:rPr>
              <a:t>discarded</a:t>
            </a:r>
            <a:r>
              <a:rPr lang="en-US" sz="2400" b="1" smtClean="0">
                <a:latin typeface="Arial" pitchFamily="34" charset="0"/>
                <a:cs typeface="Arial" pitchFamily="34" charset="0"/>
              </a:rPr>
              <a:t>; leaving the correct answer M - N.</a:t>
            </a:r>
          </a:p>
          <a:p>
            <a:pPr marL="917575" lvl="1">
              <a:defRPr/>
            </a:pPr>
            <a:r>
              <a:rPr lang="en-US" sz="2400" b="1" smtClean="0">
                <a:latin typeface="Arial" pitchFamily="34" charset="0"/>
                <a:cs typeface="Arial" pitchFamily="34" charset="0"/>
              </a:rPr>
              <a:t>If M &lt; N, the sum does not produce an end carry and, from above, is equal to </a:t>
            </a:r>
            <a:r>
              <a:rPr lang="en-US" sz="2400" b="1" smtClean="0">
                <a:solidFill>
                  <a:srgbClr val="A50021"/>
                </a:solidFill>
                <a:latin typeface="Arial" pitchFamily="34" charset="0"/>
                <a:cs typeface="Arial" pitchFamily="34" charset="0"/>
              </a:rPr>
              <a:t>2</a:t>
            </a:r>
            <a:r>
              <a:rPr lang="en-US" b="1" baseline="30000" smtClean="0">
                <a:solidFill>
                  <a:srgbClr val="A50021"/>
                </a:solidFill>
                <a:latin typeface="Arial" pitchFamily="34" charset="0"/>
                <a:cs typeface="Arial" pitchFamily="34" charset="0"/>
              </a:rPr>
              <a:t>n</a:t>
            </a:r>
            <a:r>
              <a:rPr lang="en-US" sz="2400" b="1" smtClean="0">
                <a:solidFill>
                  <a:srgbClr val="A5002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smtClean="0">
                <a:solidFill>
                  <a:srgbClr val="A50021"/>
                </a:solidFill>
                <a:latin typeface="Arial" pitchFamily="34" charset="0"/>
                <a:cs typeface="Arial" pitchFamily="34" charset="0"/>
                <a:sym typeface="Symbol" pitchFamily="18" charset="2"/>
              </a:rPr>
              <a:t></a:t>
            </a:r>
            <a:r>
              <a:rPr lang="en-US" sz="2400" b="1" smtClean="0">
                <a:solidFill>
                  <a:srgbClr val="A50021"/>
                </a:solidFill>
                <a:latin typeface="Arial" pitchFamily="34" charset="0"/>
                <a:cs typeface="Arial" pitchFamily="34" charset="0"/>
              </a:rPr>
              <a:t> ( N </a:t>
            </a:r>
            <a:r>
              <a:rPr lang="en-US" sz="2400" b="1" smtClean="0">
                <a:solidFill>
                  <a:srgbClr val="A50021"/>
                </a:solidFill>
                <a:latin typeface="Arial" pitchFamily="34" charset="0"/>
                <a:cs typeface="Arial" pitchFamily="34" charset="0"/>
                <a:sym typeface="Symbol" pitchFamily="18" charset="2"/>
              </a:rPr>
              <a:t></a:t>
            </a:r>
            <a:r>
              <a:rPr lang="en-US" sz="2400" b="1" smtClean="0">
                <a:solidFill>
                  <a:srgbClr val="A50021"/>
                </a:solidFill>
                <a:latin typeface="Arial" pitchFamily="34" charset="0"/>
                <a:cs typeface="Arial" pitchFamily="34" charset="0"/>
              </a:rPr>
              <a:t> M ),</a:t>
            </a:r>
            <a:r>
              <a:rPr lang="en-US" sz="2400" b="1" smtClean="0">
                <a:latin typeface="Arial" pitchFamily="34" charset="0"/>
                <a:cs typeface="Arial" pitchFamily="34" charset="0"/>
              </a:rPr>
              <a:t> i.e. the 2's complement of ( N </a:t>
            </a:r>
            <a:r>
              <a:rPr lang="en-US" sz="2400" b="1" smtClean="0">
                <a:latin typeface="Arial" pitchFamily="34" charset="0"/>
                <a:cs typeface="Arial" pitchFamily="34" charset="0"/>
                <a:sym typeface="Symbol" pitchFamily="18" charset="2"/>
              </a:rPr>
              <a:t></a:t>
            </a:r>
            <a:r>
              <a:rPr lang="en-US" sz="2400" b="1" smtClean="0">
                <a:latin typeface="Arial" pitchFamily="34" charset="0"/>
                <a:cs typeface="Arial" pitchFamily="34" charset="0"/>
              </a:rPr>
              <a:t> M ).  </a:t>
            </a:r>
          </a:p>
          <a:p>
            <a:pPr marL="917575" lvl="1">
              <a:defRPr/>
            </a:pPr>
            <a:r>
              <a:rPr lang="en-US" sz="2400" b="1" smtClean="0">
                <a:latin typeface="Arial" pitchFamily="34" charset="0"/>
                <a:cs typeface="Arial" pitchFamily="34" charset="0"/>
              </a:rPr>
              <a:t>To obtain the result, i.e. negative</a:t>
            </a:r>
            <a:r>
              <a:rPr lang="en-US" sz="2400" b="1" smtClean="0">
                <a:latin typeface="Arial" pitchFamily="34" charset="0"/>
                <a:cs typeface="Arial" pitchFamily="34" charset="0"/>
                <a:sym typeface="Symbol" pitchFamily="18" charset="2"/>
              </a:rPr>
              <a:t> (N – M):</a:t>
            </a:r>
            <a:r>
              <a:rPr lang="en-US" sz="2400" b="1" smtClean="0">
                <a:latin typeface="Arial" pitchFamily="34" charset="0"/>
                <a:cs typeface="Arial" pitchFamily="34" charset="0"/>
              </a:rPr>
              <a:t> </a:t>
            </a:r>
          </a:p>
          <a:p>
            <a:pPr marL="1260475" lvl="2">
              <a:defRPr/>
            </a:pPr>
            <a:r>
              <a:rPr lang="en-US" sz="2000" b="1" smtClean="0">
                <a:latin typeface="Arial" pitchFamily="34" charset="0"/>
                <a:cs typeface="Arial" pitchFamily="34" charset="0"/>
              </a:rPr>
              <a:t>Take the 2's complement of the sum </a:t>
            </a:r>
            <a:r>
              <a:rPr lang="en-US" sz="2000" b="1" smtClean="0">
                <a:latin typeface="Arial" pitchFamily="34" charset="0"/>
                <a:cs typeface="Arial" pitchFamily="34" charset="0"/>
                <a:sym typeface="Wingdings" pitchFamily="2" charset="2"/>
              </a:rPr>
              <a:t> (N-M)</a:t>
            </a:r>
          </a:p>
          <a:p>
            <a:pPr marL="1260475" lvl="2">
              <a:defRPr/>
            </a:pPr>
            <a:r>
              <a:rPr lang="en-US" sz="2000" b="1" smtClean="0">
                <a:latin typeface="Arial" pitchFamily="34" charset="0"/>
                <a:cs typeface="Arial" pitchFamily="34" charset="0"/>
              </a:rPr>
              <a:t>and place a </a:t>
            </a:r>
            <a:r>
              <a:rPr lang="en-US" sz="2000" b="1" smtClean="0">
                <a:latin typeface="Arial" pitchFamily="34" charset="0"/>
                <a:cs typeface="Arial" pitchFamily="34" charset="0"/>
                <a:sym typeface="Symbol" pitchFamily="18" charset="2"/>
              </a:rPr>
              <a:t></a:t>
            </a:r>
            <a:r>
              <a:rPr lang="en-US" sz="2000" b="1" smtClean="0">
                <a:latin typeface="Arial" pitchFamily="34" charset="0"/>
                <a:cs typeface="Arial" pitchFamily="34" charset="0"/>
              </a:rPr>
              <a:t> sign to its left!.</a:t>
            </a:r>
          </a:p>
        </p:txBody>
      </p:sp>
      <p:sp>
        <p:nvSpPr>
          <p:cNvPr id="73733" name="AutoShape 4"/>
          <p:cNvSpPr>
            <a:spLocks noChangeArrowheads="1"/>
          </p:cNvSpPr>
          <p:nvPr/>
        </p:nvSpPr>
        <p:spPr bwMode="auto">
          <a:xfrm>
            <a:off x="0" y="5180013"/>
            <a:ext cx="1781175" cy="1479550"/>
          </a:xfrm>
          <a:prstGeom prst="wedgeRectCallout">
            <a:avLst>
              <a:gd name="adj1" fmla="val 30037"/>
              <a:gd name="adj2" fmla="val -248606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US" sz="1800" baseline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i.e. we are doing subtraction by</a:t>
            </a:r>
            <a:r>
              <a:rPr lang="en-US" sz="1800" baseline="0">
                <a:solidFill>
                  <a:srgbClr val="CC0000"/>
                </a:solidFill>
                <a:latin typeface="Arial" pitchFamily="34" charset="0"/>
                <a:cs typeface="Arial" pitchFamily="34" charset="0"/>
              </a:rPr>
              <a:t> addition</a:t>
            </a:r>
            <a:r>
              <a:rPr lang="en-US" sz="1800" baseline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!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US" sz="1800" baseline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(Simpler)</a:t>
            </a:r>
          </a:p>
        </p:txBody>
      </p:sp>
      <p:sp>
        <p:nvSpPr>
          <p:cNvPr id="73734" name="Rectangle 5"/>
          <p:cNvSpPr>
            <a:spLocks noChangeArrowheads="1"/>
          </p:cNvSpPr>
          <p:nvPr/>
        </p:nvSpPr>
        <p:spPr bwMode="auto">
          <a:xfrm>
            <a:off x="358775" y="2025650"/>
            <a:ext cx="857250" cy="1065213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US" sz="1800" b="0" baseline="0">
                <a:solidFill>
                  <a:schemeClr val="tx1"/>
                </a:solidFill>
                <a:cs typeface="Arial" pitchFamily="34" charset="0"/>
              </a:rPr>
              <a:t>   M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US" sz="1800" baseline="0">
                <a:solidFill>
                  <a:schemeClr val="tx1"/>
                </a:solidFill>
                <a:cs typeface="Arial" pitchFamily="34" charset="0"/>
              </a:rPr>
              <a:t>-</a:t>
            </a:r>
            <a:r>
              <a:rPr lang="en-US" sz="1800" b="0" baseline="0">
                <a:solidFill>
                  <a:schemeClr val="tx1"/>
                </a:solidFill>
                <a:cs typeface="Arial" pitchFamily="34" charset="0"/>
              </a:rPr>
              <a:t> N</a:t>
            </a:r>
          </a:p>
        </p:txBody>
      </p:sp>
      <p:sp>
        <p:nvSpPr>
          <p:cNvPr id="73735" name="Line 6"/>
          <p:cNvSpPr>
            <a:spLocks noChangeShapeType="1"/>
          </p:cNvSpPr>
          <p:nvPr/>
        </p:nvSpPr>
        <p:spPr bwMode="auto">
          <a:xfrm>
            <a:off x="277813" y="2847975"/>
            <a:ext cx="8683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3736" name="Rectangle 7"/>
          <p:cNvSpPr>
            <a:spLocks noChangeArrowheads="1"/>
          </p:cNvSpPr>
          <p:nvPr/>
        </p:nvSpPr>
        <p:spPr bwMode="auto">
          <a:xfrm>
            <a:off x="4464050" y="2811463"/>
            <a:ext cx="925513" cy="381000"/>
          </a:xfrm>
          <a:prstGeom prst="rect">
            <a:avLst/>
          </a:prstGeom>
          <a:solidFill>
            <a:srgbClr val="800080">
              <a:alpha val="27058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Chapter 1            </a:t>
            </a:r>
            <a:fld id="{CC7B813D-F8E8-4195-838F-8A5B132780B9}" type="slidenum">
              <a:rPr lang="en-US" smtClean="0"/>
              <a:pPr/>
              <a:t>59</a:t>
            </a:fld>
            <a:endParaRPr lang="en-US" smtClean="0"/>
          </a:p>
        </p:txBody>
      </p:sp>
      <p:sp>
        <p:nvSpPr>
          <p:cNvPr id="74755" name="Rectangle 2"/>
          <p:cNvSpPr>
            <a:spLocks noGrp="1" noChangeArrowheads="1"/>
          </p:cNvSpPr>
          <p:nvPr>
            <p:ph type="title"/>
          </p:nvPr>
        </p:nvSpPr>
        <p:spPr>
          <a:xfrm>
            <a:off x="715963" y="150813"/>
            <a:ext cx="7772400" cy="1020762"/>
          </a:xfrm>
        </p:spPr>
        <p:txBody>
          <a:bodyPr/>
          <a:lstStyle/>
          <a:p>
            <a:r>
              <a:rPr lang="en-US" sz="2000" smtClean="0">
                <a:latin typeface="Arial" pitchFamily="34" charset="0"/>
                <a:cs typeface="Arial" pitchFamily="34" charset="0"/>
              </a:rPr>
              <a:t>Unsigned Subtraction </a:t>
            </a:r>
            <a:br>
              <a:rPr lang="en-US" sz="2000" smtClean="0">
                <a:latin typeface="Arial" pitchFamily="34" charset="0"/>
                <a:cs typeface="Arial" pitchFamily="34" charset="0"/>
              </a:rPr>
            </a:br>
            <a:r>
              <a:rPr lang="en-US" sz="2000" smtClean="0">
                <a:latin typeface="Arial" pitchFamily="34" charset="0"/>
                <a:cs typeface="Arial" pitchFamily="34" charset="0"/>
              </a:rPr>
              <a:t>with 2’s Complement 		Example 1</a:t>
            </a:r>
          </a:p>
        </p:txBody>
      </p:sp>
      <p:sp>
        <p:nvSpPr>
          <p:cNvPr id="74756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Find 01010100</a:t>
            </a:r>
            <a:r>
              <a:rPr lang="en-US" baseline="-25000" smtClean="0"/>
              <a:t>2</a:t>
            </a:r>
            <a:r>
              <a:rPr lang="en-US" smtClean="0"/>
              <a:t> – 0</a:t>
            </a:r>
            <a:r>
              <a:rPr lang="en-US" smtClean="0">
                <a:cs typeface="Times New Roman" pitchFamily="18" charset="0"/>
              </a:rPr>
              <a:t>1000011</a:t>
            </a:r>
            <a:r>
              <a:rPr lang="en-US" baseline="-25000" smtClean="0"/>
              <a:t>2</a:t>
            </a:r>
          </a:p>
          <a:p>
            <a:endParaRPr lang="en-US" baseline="-25000" smtClean="0"/>
          </a:p>
          <a:p>
            <a:pPr>
              <a:buFont typeface="Wingdings" pitchFamily="2" charset="2"/>
              <a:buNone/>
            </a:pPr>
            <a:r>
              <a:rPr lang="en-US" smtClean="0"/>
              <a:t>		  </a:t>
            </a:r>
            <a:r>
              <a:rPr lang="en-US" sz="1200" smtClean="0"/>
              <a:t> </a:t>
            </a:r>
            <a:r>
              <a:rPr lang="en-US" smtClean="0"/>
              <a:t>01010100		</a:t>
            </a:r>
            <a:r>
              <a:rPr lang="en-US" sz="1800" smtClean="0"/>
              <a:t> </a:t>
            </a:r>
            <a:r>
              <a:rPr lang="en-US" smtClean="0"/>
              <a:t>0</a:t>
            </a:r>
            <a:r>
              <a:rPr lang="en-US" smtClean="0">
                <a:cs typeface="Times New Roman" pitchFamily="18" charset="0"/>
              </a:rPr>
              <a:t>1010100</a:t>
            </a:r>
            <a:endParaRPr lang="en-US" sz="3600" smtClean="0"/>
          </a:p>
          <a:p>
            <a:pPr>
              <a:buFont typeface="Wingdings" pitchFamily="2" charset="2"/>
              <a:buNone/>
            </a:pPr>
            <a:r>
              <a:rPr lang="en-US" smtClean="0"/>
              <a:t>	    </a:t>
            </a:r>
            <a:r>
              <a:rPr lang="en-US" b="1" smtClean="0">
                <a:solidFill>
                  <a:srgbClr val="6600FF"/>
                </a:solidFill>
              </a:rPr>
              <a:t>–</a:t>
            </a:r>
            <a:r>
              <a:rPr lang="en-US" smtClean="0"/>
              <a:t>  </a:t>
            </a:r>
            <a:r>
              <a:rPr lang="en-US" u="sng" smtClean="0"/>
              <a:t>0</a:t>
            </a:r>
            <a:r>
              <a:rPr lang="en-US" u="sng" smtClean="0">
                <a:cs typeface="Times New Roman" pitchFamily="18" charset="0"/>
              </a:rPr>
              <a:t>1000011</a:t>
            </a:r>
            <a:r>
              <a:rPr lang="en-US" smtClean="0"/>
              <a:t>	      </a:t>
            </a:r>
            <a:r>
              <a:rPr lang="en-US" b="1" smtClean="0">
                <a:solidFill>
                  <a:srgbClr val="FF0000"/>
                </a:solidFill>
              </a:rPr>
              <a:t>+</a:t>
            </a:r>
            <a:r>
              <a:rPr lang="en-US" smtClean="0"/>
              <a:t> </a:t>
            </a:r>
            <a:r>
              <a:rPr lang="en-US" u="sng" smtClean="0"/>
              <a:t>10111101</a:t>
            </a:r>
          </a:p>
          <a:p>
            <a:pPr>
              <a:buFont typeface="Wingdings" pitchFamily="2" charset="2"/>
              <a:buNone/>
            </a:pPr>
            <a:r>
              <a:rPr lang="en-US" smtClean="0"/>
              <a:t>						</a:t>
            </a:r>
            <a:r>
              <a:rPr lang="en-US" sz="1000" smtClean="0"/>
              <a:t> </a:t>
            </a:r>
            <a:r>
              <a:rPr lang="en-US" smtClean="0"/>
              <a:t>00010001 = 17</a:t>
            </a:r>
          </a:p>
          <a:p>
            <a:r>
              <a:rPr lang="en-US" smtClean="0"/>
              <a:t>The end carry of </a:t>
            </a:r>
            <a:r>
              <a:rPr lang="en-US" b="1" smtClean="0">
                <a:solidFill>
                  <a:srgbClr val="FF0000"/>
                </a:solidFill>
              </a:rPr>
              <a:t>1</a:t>
            </a:r>
            <a:r>
              <a:rPr lang="en-US" smtClean="0"/>
              <a:t> indicates that                </a:t>
            </a:r>
            <a:r>
              <a:rPr lang="en-US" b="1" smtClean="0">
                <a:solidFill>
                  <a:srgbClr val="FF0000"/>
                </a:solidFill>
              </a:rPr>
              <a:t>no correction</a:t>
            </a:r>
            <a:r>
              <a:rPr lang="en-US" smtClean="0"/>
              <a:t> is required on the result .</a:t>
            </a:r>
          </a:p>
        </p:txBody>
      </p:sp>
      <p:sp>
        <p:nvSpPr>
          <p:cNvPr id="74757" name="Text Box 4"/>
          <p:cNvSpPr txBox="1">
            <a:spLocks noChangeArrowheads="1"/>
          </p:cNvSpPr>
          <p:nvPr/>
        </p:nvSpPr>
        <p:spPr bwMode="auto">
          <a:xfrm>
            <a:off x="5033963" y="2266950"/>
            <a:ext cx="3810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sz="3200" baseline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74758" name="Text Box 5"/>
          <p:cNvSpPr txBox="1">
            <a:spLocks noChangeArrowheads="1"/>
          </p:cNvSpPr>
          <p:nvPr/>
        </p:nvSpPr>
        <p:spPr bwMode="auto">
          <a:xfrm>
            <a:off x="3708400" y="2921000"/>
            <a:ext cx="1344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2400" baseline="0">
                <a:solidFill>
                  <a:srgbClr val="008000"/>
                </a:solidFill>
              </a:rPr>
              <a:t>2’s</a:t>
            </a:r>
            <a:r>
              <a:rPr lang="en-US" sz="2400" baseline="0">
                <a:solidFill>
                  <a:schemeClr val="tx1"/>
                </a:solidFill>
              </a:rPr>
              <a:t> comp</a:t>
            </a:r>
          </a:p>
        </p:txBody>
      </p:sp>
      <p:sp>
        <p:nvSpPr>
          <p:cNvPr id="74759" name="Line 6"/>
          <p:cNvSpPr>
            <a:spLocks noChangeShapeType="1"/>
          </p:cNvSpPr>
          <p:nvPr/>
        </p:nvSpPr>
        <p:spPr bwMode="auto">
          <a:xfrm>
            <a:off x="3657600" y="3352800"/>
            <a:ext cx="13716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74760" name="Text Box 7"/>
          <p:cNvSpPr txBox="1">
            <a:spLocks noChangeArrowheads="1"/>
          </p:cNvSpPr>
          <p:nvPr/>
        </p:nvSpPr>
        <p:spPr bwMode="auto">
          <a:xfrm>
            <a:off x="625475" y="2187575"/>
            <a:ext cx="4127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1800" b="0" baseline="0">
                <a:solidFill>
                  <a:schemeClr val="tx1"/>
                </a:solidFill>
                <a:cs typeface="Arial" pitchFamily="34" charset="0"/>
              </a:rPr>
              <a:t>84</a:t>
            </a:r>
          </a:p>
        </p:txBody>
      </p:sp>
      <p:sp>
        <p:nvSpPr>
          <p:cNvPr id="74761" name="Text Box 8"/>
          <p:cNvSpPr txBox="1">
            <a:spLocks noChangeArrowheads="1"/>
          </p:cNvSpPr>
          <p:nvPr/>
        </p:nvSpPr>
        <p:spPr bwMode="auto">
          <a:xfrm>
            <a:off x="476250" y="2790825"/>
            <a:ext cx="5461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1800" b="0" baseline="0">
                <a:solidFill>
                  <a:schemeClr val="tx1"/>
                </a:solidFill>
                <a:cs typeface="Arial" pitchFamily="34" charset="0"/>
              </a:rPr>
              <a:t>- 67</a:t>
            </a:r>
          </a:p>
        </p:txBody>
      </p:sp>
      <p:sp>
        <p:nvSpPr>
          <p:cNvPr id="74762" name="Text Box 9"/>
          <p:cNvSpPr txBox="1">
            <a:spLocks noChangeArrowheads="1"/>
          </p:cNvSpPr>
          <p:nvPr/>
        </p:nvSpPr>
        <p:spPr bwMode="auto">
          <a:xfrm>
            <a:off x="476250" y="3348038"/>
            <a:ext cx="5270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1800" b="0" baseline="0">
                <a:solidFill>
                  <a:schemeClr val="tx1"/>
                </a:solidFill>
                <a:cs typeface="Arial" pitchFamily="34" charset="0"/>
              </a:rPr>
              <a:t>  17</a:t>
            </a:r>
          </a:p>
        </p:txBody>
      </p:sp>
      <p:sp>
        <p:nvSpPr>
          <p:cNvPr id="74763" name="Line 10"/>
          <p:cNvSpPr>
            <a:spLocks noChangeShapeType="1"/>
          </p:cNvSpPr>
          <p:nvPr/>
        </p:nvSpPr>
        <p:spPr bwMode="auto">
          <a:xfrm>
            <a:off x="498475" y="3241675"/>
            <a:ext cx="61277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4764" name="Text Box 12"/>
          <p:cNvSpPr txBox="1">
            <a:spLocks noChangeArrowheads="1"/>
          </p:cNvSpPr>
          <p:nvPr/>
        </p:nvSpPr>
        <p:spPr bwMode="auto">
          <a:xfrm>
            <a:off x="6523038" y="1279525"/>
            <a:ext cx="2444750" cy="1027113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1800" baseline="0">
                <a:solidFill>
                  <a:srgbClr val="A50021"/>
                </a:solidFill>
                <a:latin typeface="Arial" pitchFamily="34" charset="0"/>
                <a:cs typeface="Arial" pitchFamily="34" charset="0"/>
              </a:rPr>
              <a:t>No need to compare </a:t>
            </a:r>
          </a:p>
          <a:p>
            <a:pPr>
              <a:buFont typeface="Wingdings" pitchFamily="2" charset="2"/>
              <a:buNone/>
            </a:pPr>
            <a:r>
              <a:rPr lang="en-US" sz="1800" baseline="0">
                <a:solidFill>
                  <a:srgbClr val="A50021"/>
                </a:solidFill>
                <a:latin typeface="Arial" pitchFamily="34" charset="0"/>
                <a:cs typeface="Arial" pitchFamily="34" charset="0"/>
              </a:rPr>
              <a:t>amplitudes </a:t>
            </a:r>
          </a:p>
          <a:p>
            <a:pPr>
              <a:buFont typeface="Wingdings" pitchFamily="2" charset="2"/>
              <a:buNone/>
            </a:pPr>
            <a:r>
              <a:rPr lang="en-US" sz="1800" baseline="0">
                <a:solidFill>
                  <a:srgbClr val="A50021"/>
                </a:solidFill>
                <a:latin typeface="Arial" pitchFamily="34" charset="0"/>
                <a:cs typeface="Arial" pitchFamily="34" charset="0"/>
              </a:rPr>
              <a:t>or re-arrange! </a:t>
            </a:r>
          </a:p>
        </p:txBody>
      </p:sp>
      <p:sp>
        <p:nvSpPr>
          <p:cNvPr id="74765" name="Line 13"/>
          <p:cNvSpPr>
            <a:spLocks noChangeShapeType="1"/>
          </p:cNvSpPr>
          <p:nvPr/>
        </p:nvSpPr>
        <p:spPr bwMode="auto">
          <a:xfrm flipH="1">
            <a:off x="5240338" y="2322513"/>
            <a:ext cx="231775" cy="0"/>
          </a:xfrm>
          <a:prstGeom prst="line">
            <a:avLst/>
          </a:prstGeom>
          <a:noFill/>
          <a:ln w="1588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Chapter 1            </a:t>
            </a:r>
            <a:fld id="{6A1EB78A-FE03-490A-98B7-E085BAC5E7B2}" type="slidenum">
              <a:rPr lang="en-US" smtClean="0"/>
              <a:pPr/>
              <a:t>6</a:t>
            </a:fld>
            <a:endParaRPr lang="en-US" smtClean="0"/>
          </a:p>
        </p:txBody>
      </p:sp>
      <p:sp>
        <p:nvSpPr>
          <p:cNvPr id="25603" name="Rectangle 2"/>
          <p:cNvSpPr>
            <a:spLocks noGrp="1" noChangeArrowheads="1"/>
          </p:cNvSpPr>
          <p:nvPr>
            <p:ph type="title"/>
          </p:nvPr>
        </p:nvSpPr>
        <p:spPr>
          <a:xfrm>
            <a:off x="584200" y="334963"/>
            <a:ext cx="7772400" cy="655637"/>
          </a:xfrm>
          <a:solidFill>
            <a:srgbClr val="FFCC99"/>
          </a:solidFill>
        </p:spPr>
        <p:txBody>
          <a:bodyPr/>
          <a:lstStyle/>
          <a:p>
            <a:r>
              <a:rPr lang="en-US" sz="2800" smtClean="0">
                <a:latin typeface="Arial" pitchFamily="34" charset="0"/>
                <a:cs typeface="Arial" pitchFamily="34" charset="0"/>
              </a:rPr>
              <a:t>Digital Processing in the Real World</a:t>
            </a:r>
          </a:p>
        </p:txBody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63525" y="1509713"/>
            <a:ext cx="8589963" cy="161925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40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Analog-to-digital-converters (</a:t>
            </a:r>
            <a:r>
              <a:rPr lang="en-US" sz="2400" smtClean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ADC</a:t>
            </a:r>
            <a:r>
              <a:rPr lang="en-US" sz="240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) are used to digitize raw  analog inputs.</a:t>
            </a:r>
          </a:p>
          <a:p>
            <a:pPr>
              <a:lnSpc>
                <a:spcPct val="90000"/>
              </a:lnSpc>
            </a:pPr>
            <a:r>
              <a:rPr lang="en-US" sz="240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Digital-to-analog-converters (</a:t>
            </a:r>
            <a:r>
              <a:rPr lang="en-US" sz="2400" smtClean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DAC</a:t>
            </a:r>
            <a:r>
              <a:rPr lang="en-US" sz="240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) are used to regenerate analog signals from their digitized form</a:t>
            </a:r>
          </a:p>
        </p:txBody>
      </p:sp>
      <p:pic>
        <p:nvPicPr>
          <p:cNvPr id="25605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6863" y="3225800"/>
            <a:ext cx="8847137" cy="341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6" name="Rectangle 5"/>
          <p:cNvSpPr>
            <a:spLocks noChangeArrowheads="1"/>
          </p:cNvSpPr>
          <p:nvPr/>
        </p:nvSpPr>
        <p:spPr bwMode="auto">
          <a:xfrm>
            <a:off x="4238625" y="5029200"/>
            <a:ext cx="561975" cy="352425"/>
          </a:xfrm>
          <a:prstGeom prst="rect">
            <a:avLst/>
          </a:prstGeom>
          <a:solidFill>
            <a:srgbClr val="00B0F0">
              <a:alpha val="27843"/>
            </a:srgbClr>
          </a:solidFill>
          <a:ln w="1588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5607" name="Rectangle 6"/>
          <p:cNvSpPr>
            <a:spLocks noChangeArrowheads="1"/>
          </p:cNvSpPr>
          <p:nvPr/>
        </p:nvSpPr>
        <p:spPr bwMode="auto">
          <a:xfrm>
            <a:off x="323850" y="5400675"/>
            <a:ext cx="561975" cy="352425"/>
          </a:xfrm>
          <a:prstGeom prst="rect">
            <a:avLst/>
          </a:prstGeom>
          <a:solidFill>
            <a:srgbClr val="FF0000">
              <a:alpha val="27843"/>
            </a:srgbClr>
          </a:solidFill>
          <a:ln w="1588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5608" name="Rectangle 7"/>
          <p:cNvSpPr>
            <a:spLocks noChangeArrowheads="1"/>
          </p:cNvSpPr>
          <p:nvPr/>
        </p:nvSpPr>
        <p:spPr bwMode="auto">
          <a:xfrm>
            <a:off x="7658100" y="5419725"/>
            <a:ext cx="561975" cy="352425"/>
          </a:xfrm>
          <a:prstGeom prst="rect">
            <a:avLst/>
          </a:prstGeom>
          <a:solidFill>
            <a:srgbClr val="FF0000">
              <a:alpha val="27843"/>
            </a:srgbClr>
          </a:solidFill>
          <a:ln w="1588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Chapter 1            </a:t>
            </a:r>
            <a:fld id="{9B33152D-7DCA-4102-A789-945810F4FEB9}" type="slidenum">
              <a:rPr lang="en-US" smtClean="0"/>
              <a:pPr/>
              <a:t>60</a:t>
            </a:fld>
            <a:endParaRPr lang="en-US" smtClean="0"/>
          </a:p>
        </p:txBody>
      </p:sp>
      <p:sp>
        <p:nvSpPr>
          <p:cNvPr id="75779" name="Rectangle 2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smtClean="0"/>
              <a:t>Find 01000011</a:t>
            </a:r>
            <a:r>
              <a:rPr lang="en-US" baseline="-25000" smtClean="0"/>
              <a:t>2</a:t>
            </a:r>
            <a:r>
              <a:rPr lang="en-US" smtClean="0"/>
              <a:t> – 0</a:t>
            </a:r>
            <a:r>
              <a:rPr lang="en-US" smtClean="0">
                <a:cs typeface="Times New Roman" pitchFamily="18" charset="0"/>
              </a:rPr>
              <a:t>1010100</a:t>
            </a:r>
            <a:r>
              <a:rPr lang="en-US" baseline="-25000" smtClean="0"/>
              <a:t>2</a:t>
            </a:r>
          </a:p>
          <a:p>
            <a:pPr>
              <a:lnSpc>
                <a:spcPct val="90000"/>
              </a:lnSpc>
            </a:pPr>
            <a:endParaRPr lang="en-US" baseline="-25000" smtClean="0"/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smtClean="0"/>
              <a:t>		  </a:t>
            </a:r>
            <a:r>
              <a:rPr lang="en-US" sz="1200" smtClean="0"/>
              <a:t> </a:t>
            </a:r>
            <a:r>
              <a:rPr lang="en-US" smtClean="0"/>
              <a:t>01000011		</a:t>
            </a:r>
            <a:r>
              <a:rPr lang="en-US" sz="1800" smtClean="0"/>
              <a:t> </a:t>
            </a:r>
            <a:r>
              <a:rPr lang="en-US" smtClean="0"/>
              <a:t>01000011</a:t>
            </a:r>
            <a:endParaRPr lang="en-US" sz="3600" smtClean="0"/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smtClean="0"/>
              <a:t>	    </a:t>
            </a:r>
            <a:r>
              <a:rPr lang="en-US" b="1" smtClean="0">
                <a:solidFill>
                  <a:srgbClr val="6600FF"/>
                </a:solidFill>
              </a:rPr>
              <a:t>–</a:t>
            </a:r>
            <a:r>
              <a:rPr lang="en-US" smtClean="0"/>
              <a:t>  </a:t>
            </a:r>
            <a:r>
              <a:rPr lang="en-US" u="sng" smtClean="0"/>
              <a:t>0</a:t>
            </a:r>
            <a:r>
              <a:rPr lang="en-US" u="sng" smtClean="0">
                <a:cs typeface="Times New Roman" pitchFamily="18" charset="0"/>
              </a:rPr>
              <a:t>1010100</a:t>
            </a:r>
            <a:r>
              <a:rPr lang="en-US" smtClean="0"/>
              <a:t>	      </a:t>
            </a:r>
            <a:r>
              <a:rPr lang="en-US" b="1" smtClean="0">
                <a:solidFill>
                  <a:srgbClr val="6600FF"/>
                </a:solidFill>
              </a:rPr>
              <a:t>+</a:t>
            </a:r>
            <a:r>
              <a:rPr lang="en-US" smtClean="0"/>
              <a:t> </a:t>
            </a:r>
            <a:r>
              <a:rPr lang="en-US" u="sng" smtClean="0"/>
              <a:t>10101100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smtClean="0"/>
              <a:t>						</a:t>
            </a:r>
            <a:r>
              <a:rPr lang="en-US" sz="1000" smtClean="0"/>
              <a:t> </a:t>
            </a:r>
            <a:r>
              <a:rPr lang="en-US" smtClean="0"/>
              <a:t>11101111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smtClean="0"/>
              <a:t>						</a:t>
            </a:r>
            <a:r>
              <a:rPr lang="en-US" sz="1400" smtClean="0"/>
              <a:t> </a:t>
            </a:r>
            <a:r>
              <a:rPr lang="en-US" smtClean="0"/>
              <a:t>00010001</a:t>
            </a:r>
          </a:p>
          <a:p>
            <a:pPr>
              <a:lnSpc>
                <a:spcPct val="90000"/>
              </a:lnSpc>
            </a:pPr>
            <a:r>
              <a:rPr lang="en-US" smtClean="0"/>
              <a:t>The </a:t>
            </a:r>
            <a:r>
              <a:rPr lang="en-US" b="1" smtClean="0">
                <a:solidFill>
                  <a:srgbClr val="6600FF"/>
                </a:solidFill>
              </a:rPr>
              <a:t>0</a:t>
            </a:r>
            <a:r>
              <a:rPr lang="en-US" smtClean="0"/>
              <a:t> end carry indicates that </a:t>
            </a:r>
            <a:r>
              <a:rPr lang="en-US" smtClean="0">
                <a:solidFill>
                  <a:srgbClr val="6600FF"/>
                </a:solidFill>
              </a:rPr>
              <a:t>a correction of the result is required</a:t>
            </a:r>
            <a:r>
              <a:rPr lang="en-US" smtClean="0"/>
              <a:t> (taking the 2’s comp of the result and considering it negative)</a:t>
            </a:r>
          </a:p>
          <a:p>
            <a:pPr>
              <a:lnSpc>
                <a:spcPct val="90000"/>
              </a:lnSpc>
            </a:pPr>
            <a:r>
              <a:rPr lang="en-US" smtClean="0"/>
              <a:t>Result = – (00010001) = -17</a:t>
            </a:r>
          </a:p>
          <a:p>
            <a:pPr>
              <a:lnSpc>
                <a:spcPct val="90000"/>
              </a:lnSpc>
            </a:pPr>
            <a:endParaRPr lang="en-US" smtClean="0"/>
          </a:p>
        </p:txBody>
      </p:sp>
      <p:sp>
        <p:nvSpPr>
          <p:cNvPr id="75780" name="Text Box 3"/>
          <p:cNvSpPr txBox="1">
            <a:spLocks noChangeArrowheads="1"/>
          </p:cNvSpPr>
          <p:nvPr/>
        </p:nvSpPr>
        <p:spPr bwMode="auto">
          <a:xfrm>
            <a:off x="5105400" y="1930400"/>
            <a:ext cx="3810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sz="3200" baseline="0">
                <a:solidFill>
                  <a:srgbClr val="6600FF"/>
                </a:solidFill>
              </a:rPr>
              <a:t>0</a:t>
            </a:r>
          </a:p>
        </p:txBody>
      </p:sp>
      <p:sp>
        <p:nvSpPr>
          <p:cNvPr id="75781" name="Text Box 4"/>
          <p:cNvSpPr txBox="1">
            <a:spLocks noChangeArrowheads="1"/>
          </p:cNvSpPr>
          <p:nvPr/>
        </p:nvSpPr>
        <p:spPr bwMode="auto">
          <a:xfrm>
            <a:off x="3657600" y="2895600"/>
            <a:ext cx="1344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2400" baseline="0">
                <a:solidFill>
                  <a:srgbClr val="008000"/>
                </a:solidFill>
              </a:rPr>
              <a:t>2’s</a:t>
            </a:r>
            <a:r>
              <a:rPr lang="en-US" sz="2400" baseline="0">
                <a:solidFill>
                  <a:schemeClr val="tx1"/>
                </a:solidFill>
              </a:rPr>
              <a:t> comp</a:t>
            </a:r>
          </a:p>
        </p:txBody>
      </p:sp>
      <p:sp>
        <p:nvSpPr>
          <p:cNvPr id="75782" name="Line 5"/>
          <p:cNvSpPr>
            <a:spLocks noChangeShapeType="1"/>
          </p:cNvSpPr>
          <p:nvPr/>
        </p:nvSpPr>
        <p:spPr bwMode="auto">
          <a:xfrm>
            <a:off x="3657600" y="3352800"/>
            <a:ext cx="13716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75783" name="Text Box 6"/>
          <p:cNvSpPr txBox="1">
            <a:spLocks noChangeArrowheads="1"/>
          </p:cNvSpPr>
          <p:nvPr/>
        </p:nvSpPr>
        <p:spPr bwMode="auto">
          <a:xfrm>
            <a:off x="7142163" y="3449638"/>
            <a:ext cx="1344612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2400" baseline="0">
                <a:solidFill>
                  <a:schemeClr val="tx1"/>
                </a:solidFill>
              </a:rPr>
              <a:t>Take 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sz="2400" baseline="0">
                <a:solidFill>
                  <a:srgbClr val="008000"/>
                </a:solidFill>
              </a:rPr>
              <a:t>2’s</a:t>
            </a:r>
            <a:r>
              <a:rPr lang="en-US" sz="2400" baseline="0">
                <a:solidFill>
                  <a:schemeClr val="tx1"/>
                </a:solidFill>
              </a:rPr>
              <a:t> comp</a:t>
            </a:r>
          </a:p>
        </p:txBody>
      </p:sp>
      <p:sp>
        <p:nvSpPr>
          <p:cNvPr id="75784" name="Line 7"/>
          <p:cNvSpPr>
            <a:spLocks noChangeShapeType="1"/>
          </p:cNvSpPr>
          <p:nvPr/>
        </p:nvSpPr>
        <p:spPr bwMode="auto">
          <a:xfrm>
            <a:off x="7086600" y="3733800"/>
            <a:ext cx="6350" cy="30162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75785" name="Text Box 8"/>
          <p:cNvSpPr txBox="1">
            <a:spLocks noChangeArrowheads="1"/>
          </p:cNvSpPr>
          <p:nvPr/>
        </p:nvSpPr>
        <p:spPr bwMode="auto">
          <a:xfrm>
            <a:off x="625475" y="2187575"/>
            <a:ext cx="4127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1800" b="0" baseline="0">
                <a:solidFill>
                  <a:schemeClr val="tx1"/>
                </a:solidFill>
                <a:cs typeface="Arial" pitchFamily="34" charset="0"/>
              </a:rPr>
              <a:t>67</a:t>
            </a:r>
          </a:p>
        </p:txBody>
      </p:sp>
      <p:sp>
        <p:nvSpPr>
          <p:cNvPr id="75786" name="Text Box 9"/>
          <p:cNvSpPr txBox="1">
            <a:spLocks noChangeArrowheads="1"/>
          </p:cNvSpPr>
          <p:nvPr/>
        </p:nvSpPr>
        <p:spPr bwMode="auto">
          <a:xfrm>
            <a:off x="476250" y="2790825"/>
            <a:ext cx="5461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1800" b="0" baseline="0">
                <a:solidFill>
                  <a:schemeClr val="tx1"/>
                </a:solidFill>
                <a:cs typeface="Arial" pitchFamily="34" charset="0"/>
              </a:rPr>
              <a:t>- 84</a:t>
            </a:r>
          </a:p>
        </p:txBody>
      </p:sp>
      <p:sp>
        <p:nvSpPr>
          <p:cNvPr id="75787" name="Line 10"/>
          <p:cNvSpPr>
            <a:spLocks noChangeShapeType="1"/>
          </p:cNvSpPr>
          <p:nvPr/>
        </p:nvSpPr>
        <p:spPr bwMode="auto">
          <a:xfrm flipH="1">
            <a:off x="555625" y="3252788"/>
            <a:ext cx="45085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5788" name="Text Box 11"/>
          <p:cNvSpPr txBox="1">
            <a:spLocks noChangeArrowheads="1"/>
          </p:cNvSpPr>
          <p:nvPr/>
        </p:nvSpPr>
        <p:spPr bwMode="auto">
          <a:xfrm>
            <a:off x="476250" y="3348038"/>
            <a:ext cx="5461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1800" b="0" baseline="0">
                <a:solidFill>
                  <a:schemeClr val="tx1"/>
                </a:solidFill>
                <a:cs typeface="Arial" pitchFamily="34" charset="0"/>
              </a:rPr>
              <a:t>- 17</a:t>
            </a:r>
          </a:p>
        </p:txBody>
      </p:sp>
      <p:sp>
        <p:nvSpPr>
          <p:cNvPr id="75789" name="Rectangle 12"/>
          <p:cNvSpPr>
            <a:spLocks noChangeArrowheads="1"/>
          </p:cNvSpPr>
          <p:nvPr/>
        </p:nvSpPr>
        <p:spPr bwMode="auto">
          <a:xfrm>
            <a:off x="587375" y="138113"/>
            <a:ext cx="8362950" cy="1020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2000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Unsigned Subtraction </a:t>
            </a:r>
            <a:br>
              <a:rPr lang="en-US" sz="2000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en-US" sz="2000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with 2’s Complement 	           Example 2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Chapter 1            </a:t>
            </a:r>
            <a:fld id="{A0171CB4-FC49-48C5-8F20-DD0346A2F1DD}" type="slidenum">
              <a:rPr lang="en-US" smtClean="0"/>
              <a:pPr/>
              <a:t>61</a:t>
            </a:fld>
            <a:endParaRPr lang="en-US" smtClean="0"/>
          </a:p>
        </p:txBody>
      </p:sp>
      <p:sp>
        <p:nvSpPr>
          <p:cNvPr id="76803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314325" y="1289050"/>
            <a:ext cx="8829675" cy="556895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300" b="1" smtClean="0">
                <a:latin typeface="Arial" pitchFamily="34" charset="0"/>
                <a:cs typeface="Arial" pitchFamily="34" charset="0"/>
              </a:rPr>
              <a:t>For n-bit, </a:t>
            </a:r>
            <a:r>
              <a:rPr lang="en-US" sz="2300" b="1" u="sng" smtClean="0">
                <a:latin typeface="Arial" pitchFamily="34" charset="0"/>
                <a:cs typeface="Arial" pitchFamily="34" charset="0"/>
              </a:rPr>
              <a:t>unsigned</a:t>
            </a:r>
            <a:r>
              <a:rPr lang="en-US" sz="2300" b="1" smtClean="0">
                <a:latin typeface="Arial" pitchFamily="34" charset="0"/>
                <a:cs typeface="Arial" pitchFamily="34" charset="0"/>
              </a:rPr>
              <a:t> numbers M and N, find M </a:t>
            </a:r>
            <a:r>
              <a:rPr lang="en-US" sz="2300" b="1" smtClean="0">
                <a:latin typeface="Arial" pitchFamily="34" charset="0"/>
                <a:cs typeface="Arial" pitchFamily="34" charset="0"/>
                <a:sym typeface="Symbol" pitchFamily="18" charset="2"/>
              </a:rPr>
              <a:t></a:t>
            </a:r>
            <a:r>
              <a:rPr lang="en-US" sz="2300" b="1" smtClean="0">
                <a:latin typeface="Arial" pitchFamily="34" charset="0"/>
                <a:cs typeface="Arial" pitchFamily="34" charset="0"/>
              </a:rPr>
              <a:t> N:</a:t>
            </a:r>
          </a:p>
          <a:p>
            <a:pPr lvl="1">
              <a:lnSpc>
                <a:spcPct val="90000"/>
              </a:lnSpc>
            </a:pPr>
            <a:r>
              <a:rPr lang="en-US" sz="2300" b="1" smtClean="0">
                <a:latin typeface="Arial" pitchFamily="34" charset="0"/>
                <a:cs typeface="Arial" pitchFamily="34" charset="0"/>
              </a:rPr>
              <a:t>Add the 1's complement of the subtrahend N  to the minuend M:</a:t>
            </a:r>
            <a:br>
              <a:rPr lang="en-US" sz="2300" b="1" smtClean="0">
                <a:latin typeface="Arial" pitchFamily="34" charset="0"/>
                <a:cs typeface="Arial" pitchFamily="34" charset="0"/>
              </a:rPr>
            </a:br>
            <a:r>
              <a:rPr lang="en-US" sz="2300" b="1" smtClean="0">
                <a:latin typeface="Arial" pitchFamily="34" charset="0"/>
                <a:cs typeface="Arial" pitchFamily="34" charset="0"/>
              </a:rPr>
              <a:t>        M + (2</a:t>
            </a:r>
            <a:r>
              <a:rPr lang="en-US" sz="2300" b="1" baseline="30000" smtClean="0">
                <a:latin typeface="Arial" pitchFamily="34" charset="0"/>
                <a:cs typeface="Arial" pitchFamily="34" charset="0"/>
              </a:rPr>
              <a:t>n </a:t>
            </a:r>
            <a:r>
              <a:rPr lang="en-US" sz="2300" b="1" smtClean="0">
                <a:latin typeface="Arial" pitchFamily="34" charset="0"/>
                <a:cs typeface="Arial" pitchFamily="34" charset="0"/>
                <a:sym typeface="Symbol" pitchFamily="18" charset="2"/>
              </a:rPr>
              <a:t> 1 </a:t>
            </a:r>
            <a:r>
              <a:rPr lang="en-US" sz="2300" b="1" smtClean="0">
                <a:latin typeface="Arial" pitchFamily="34" charset="0"/>
                <a:cs typeface="Arial" pitchFamily="34" charset="0"/>
              </a:rPr>
              <a:t> N) = M </a:t>
            </a:r>
            <a:r>
              <a:rPr lang="en-US" sz="2300" b="1" smtClean="0">
                <a:latin typeface="Arial" pitchFamily="34" charset="0"/>
                <a:cs typeface="Arial" pitchFamily="34" charset="0"/>
                <a:sym typeface="Symbol" pitchFamily="18" charset="2"/>
              </a:rPr>
              <a:t></a:t>
            </a:r>
            <a:r>
              <a:rPr lang="en-US" sz="2300" b="1" smtClean="0">
                <a:latin typeface="Arial" pitchFamily="34" charset="0"/>
                <a:cs typeface="Arial" pitchFamily="34" charset="0"/>
              </a:rPr>
              <a:t> N </a:t>
            </a:r>
            <a:r>
              <a:rPr lang="en-US" sz="2300" b="1" smtClean="0">
                <a:latin typeface="Arial" pitchFamily="34" charset="0"/>
                <a:cs typeface="Arial" pitchFamily="34" charset="0"/>
                <a:sym typeface="Symbol" pitchFamily="18" charset="2"/>
              </a:rPr>
              <a:t></a:t>
            </a:r>
            <a:r>
              <a:rPr lang="en-US" sz="2300" b="1" smtClean="0">
                <a:latin typeface="Arial" pitchFamily="34" charset="0"/>
                <a:cs typeface="Arial" pitchFamily="34" charset="0"/>
              </a:rPr>
              <a:t> 1 + 2</a:t>
            </a:r>
            <a:r>
              <a:rPr lang="en-US" sz="2300" b="1" baseline="30000" smtClean="0">
                <a:latin typeface="Arial" pitchFamily="34" charset="0"/>
                <a:cs typeface="Arial" pitchFamily="34" charset="0"/>
              </a:rPr>
              <a:t>n</a:t>
            </a:r>
            <a:endParaRPr lang="en-US" sz="2300" b="1" smtClean="0">
              <a:latin typeface="Arial" pitchFamily="34" charset="0"/>
              <a:cs typeface="Arial" pitchFamily="34" charset="0"/>
            </a:endParaRPr>
          </a:p>
          <a:p>
            <a:pPr lvl="1">
              <a:lnSpc>
                <a:spcPct val="90000"/>
              </a:lnSpc>
            </a:pPr>
            <a:r>
              <a:rPr lang="en-US" sz="2300" b="1" smtClean="0">
                <a:latin typeface="Arial" pitchFamily="34" charset="0"/>
                <a:cs typeface="Arial" pitchFamily="34" charset="0"/>
              </a:rPr>
              <a:t>If M </a:t>
            </a:r>
            <a:r>
              <a:rPr lang="en-US" sz="2300" b="1" u="sng" smtClean="0">
                <a:latin typeface="Arial" pitchFamily="34" charset="0"/>
                <a:cs typeface="Arial" pitchFamily="34" charset="0"/>
                <a:sym typeface="Symbol" pitchFamily="18" charset="2"/>
              </a:rPr>
              <a:t></a:t>
            </a:r>
            <a:r>
              <a:rPr lang="en-US" sz="2300" b="1" smtClean="0">
                <a:latin typeface="Arial" pitchFamily="34" charset="0"/>
                <a:cs typeface="Arial" pitchFamily="34" charset="0"/>
              </a:rPr>
              <a:t> N, the result is excess by 2</a:t>
            </a:r>
            <a:r>
              <a:rPr lang="en-US" sz="2300" b="1" baseline="30000" smtClean="0">
                <a:latin typeface="Arial" pitchFamily="34" charset="0"/>
                <a:cs typeface="Arial" pitchFamily="34" charset="0"/>
              </a:rPr>
              <a:t>n </a:t>
            </a:r>
            <a:r>
              <a:rPr lang="en-US" sz="2300" b="1" smtClean="0">
                <a:latin typeface="Arial" pitchFamily="34" charset="0"/>
                <a:cs typeface="Arial" pitchFamily="34" charset="0"/>
                <a:sym typeface="Symbol" pitchFamily="18" charset="2"/>
              </a:rPr>
              <a:t></a:t>
            </a:r>
            <a:r>
              <a:rPr lang="en-US" sz="2300" b="1" smtClean="0">
                <a:latin typeface="Arial" pitchFamily="34" charset="0"/>
                <a:cs typeface="Arial" pitchFamily="34" charset="0"/>
              </a:rPr>
              <a:t> 1 and a carry is generated.  Ignoring the carry removes 2</a:t>
            </a:r>
            <a:r>
              <a:rPr lang="en-US" sz="2300" b="1" baseline="30000" smtClean="0">
                <a:latin typeface="Arial" pitchFamily="34" charset="0"/>
                <a:cs typeface="Arial" pitchFamily="34" charset="0"/>
              </a:rPr>
              <a:t>n</a:t>
            </a:r>
            <a:r>
              <a:rPr lang="en-US" sz="2300" b="1" smtClean="0">
                <a:latin typeface="Arial" pitchFamily="34" charset="0"/>
                <a:cs typeface="Arial" pitchFamily="34" charset="0"/>
              </a:rPr>
              <a:t>, leaving the result short by 1. To fix this shortage, whenever and end carry occurs, </a:t>
            </a:r>
            <a:r>
              <a:rPr lang="en-US" sz="2300" smtClean="0">
                <a:solidFill>
                  <a:srgbClr val="CC0000"/>
                </a:solidFill>
                <a:latin typeface="Arial" pitchFamily="34" charset="0"/>
                <a:cs typeface="Arial" pitchFamily="34" charset="0"/>
              </a:rPr>
              <a:t>add it</a:t>
            </a:r>
            <a:r>
              <a:rPr lang="en-US" sz="2300" b="1" smtClean="0">
                <a:latin typeface="Arial" pitchFamily="34" charset="0"/>
                <a:cs typeface="Arial" pitchFamily="34" charset="0"/>
              </a:rPr>
              <a:t> in the LSB position. This is called the </a:t>
            </a:r>
            <a:r>
              <a:rPr lang="en-US" sz="2300" b="1" i="1" smtClean="0">
                <a:solidFill>
                  <a:srgbClr val="CC0000"/>
                </a:solidFill>
                <a:latin typeface="Arial" pitchFamily="34" charset="0"/>
                <a:cs typeface="Arial" pitchFamily="34" charset="0"/>
              </a:rPr>
              <a:t>end-around carry</a:t>
            </a:r>
            <a:r>
              <a:rPr lang="en-US" sz="2300" b="1" smtClean="0">
                <a:latin typeface="Arial" pitchFamily="34" charset="0"/>
                <a:cs typeface="Arial" pitchFamily="34" charset="0"/>
              </a:rPr>
              <a:t>.</a:t>
            </a:r>
          </a:p>
          <a:p>
            <a:pPr lvl="1">
              <a:lnSpc>
                <a:spcPct val="90000"/>
              </a:lnSpc>
            </a:pPr>
            <a:r>
              <a:rPr lang="en-US" sz="2300" b="1" smtClean="0">
                <a:latin typeface="Arial" pitchFamily="34" charset="0"/>
                <a:cs typeface="Arial" pitchFamily="34" charset="0"/>
              </a:rPr>
              <a:t>If M &lt; N, the sum does </a:t>
            </a:r>
            <a:r>
              <a:rPr lang="en-US" sz="2300" b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not</a:t>
            </a:r>
            <a:r>
              <a:rPr lang="en-US" sz="2300" b="1" smtClean="0">
                <a:latin typeface="Arial" pitchFamily="34" charset="0"/>
                <a:cs typeface="Arial" pitchFamily="34" charset="0"/>
              </a:rPr>
              <a:t> produce an end carry. The sum is equal to 2</a:t>
            </a:r>
            <a:r>
              <a:rPr lang="en-US" sz="2300" b="1" baseline="30000" smtClean="0">
                <a:latin typeface="Arial" pitchFamily="34" charset="0"/>
                <a:cs typeface="Arial" pitchFamily="34" charset="0"/>
              </a:rPr>
              <a:t>n</a:t>
            </a:r>
            <a:r>
              <a:rPr lang="en-US" sz="2300" b="1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300" b="1" smtClean="0">
                <a:latin typeface="Arial" pitchFamily="34" charset="0"/>
                <a:cs typeface="Arial" pitchFamily="34" charset="0"/>
                <a:sym typeface="Symbol" pitchFamily="18" charset="2"/>
              </a:rPr>
              <a:t> 1 </a:t>
            </a:r>
            <a:r>
              <a:rPr lang="en-US" sz="2300" b="1" smtClean="0">
                <a:latin typeface="Arial" pitchFamily="34" charset="0"/>
                <a:cs typeface="Arial" pitchFamily="34" charset="0"/>
              </a:rPr>
              <a:t> ( N </a:t>
            </a:r>
            <a:r>
              <a:rPr lang="en-US" sz="2300" b="1" smtClean="0">
                <a:latin typeface="Arial" pitchFamily="34" charset="0"/>
                <a:cs typeface="Arial" pitchFamily="34" charset="0"/>
                <a:sym typeface="Symbol" pitchFamily="18" charset="2"/>
              </a:rPr>
              <a:t></a:t>
            </a:r>
            <a:r>
              <a:rPr lang="en-US" sz="2300" b="1" smtClean="0">
                <a:latin typeface="Arial" pitchFamily="34" charset="0"/>
                <a:cs typeface="Arial" pitchFamily="34" charset="0"/>
              </a:rPr>
              <a:t> M ), the 1's complement of</a:t>
            </a:r>
            <a:br>
              <a:rPr lang="en-US" sz="2300" b="1" smtClean="0">
                <a:latin typeface="Arial" pitchFamily="34" charset="0"/>
                <a:cs typeface="Arial" pitchFamily="34" charset="0"/>
              </a:rPr>
            </a:br>
            <a:r>
              <a:rPr lang="en-US" sz="2300" b="1" smtClean="0">
                <a:latin typeface="Arial" pitchFamily="34" charset="0"/>
                <a:cs typeface="Arial" pitchFamily="34" charset="0"/>
              </a:rPr>
              <a:t>( N </a:t>
            </a:r>
            <a:r>
              <a:rPr lang="en-US" sz="2300" b="1" smtClean="0">
                <a:latin typeface="Arial" pitchFamily="34" charset="0"/>
                <a:cs typeface="Arial" pitchFamily="34" charset="0"/>
                <a:sym typeface="Symbol" pitchFamily="18" charset="2"/>
              </a:rPr>
              <a:t></a:t>
            </a:r>
            <a:r>
              <a:rPr lang="en-US" sz="2300" b="1" smtClean="0">
                <a:latin typeface="Arial" pitchFamily="34" charset="0"/>
                <a:cs typeface="Arial" pitchFamily="34" charset="0"/>
              </a:rPr>
              <a:t> M ).  </a:t>
            </a:r>
          </a:p>
          <a:p>
            <a:pPr lvl="1">
              <a:lnSpc>
                <a:spcPct val="90000"/>
              </a:lnSpc>
            </a:pPr>
            <a:r>
              <a:rPr lang="en-US" sz="2300" b="1" smtClean="0">
                <a:latin typeface="Arial" pitchFamily="34" charset="0"/>
                <a:cs typeface="Arial" pitchFamily="34" charset="0"/>
              </a:rPr>
              <a:t>So, to obtain the final result, </a:t>
            </a:r>
            <a:r>
              <a:rPr lang="en-US" sz="2300" b="1" smtClean="0">
                <a:latin typeface="Arial" pitchFamily="34" charset="0"/>
                <a:cs typeface="Arial" pitchFamily="34" charset="0"/>
                <a:sym typeface="Symbol" pitchFamily="18" charset="2"/>
              </a:rPr>
              <a:t> (N – M)</a:t>
            </a:r>
            <a:r>
              <a:rPr lang="en-US" sz="2300" b="1" smtClean="0">
                <a:latin typeface="Arial" pitchFamily="34" charset="0"/>
                <a:cs typeface="Arial" pitchFamily="34" charset="0"/>
              </a:rPr>
              <a:t>, take the </a:t>
            </a:r>
            <a:r>
              <a:rPr lang="en-US" sz="2300" b="1" smtClean="0">
                <a:latin typeface="Arial" pitchFamily="34" charset="0"/>
                <a:cs typeface="Arial" pitchFamily="34" charset="0"/>
                <a:sym typeface="Symbol" pitchFamily="18" charset="2"/>
              </a:rPr>
              <a:t>1</a:t>
            </a:r>
            <a:r>
              <a:rPr lang="en-US" sz="2300" b="1" smtClean="0">
                <a:latin typeface="Arial" pitchFamily="34" charset="0"/>
                <a:cs typeface="Arial" pitchFamily="34" charset="0"/>
              </a:rPr>
              <a:t>'s complement of the sum and place a </a:t>
            </a:r>
            <a:r>
              <a:rPr lang="en-US" sz="2300" b="1" smtClean="0">
                <a:latin typeface="Arial" pitchFamily="34" charset="0"/>
                <a:cs typeface="Arial" pitchFamily="34" charset="0"/>
                <a:sym typeface="Symbol" pitchFamily="18" charset="2"/>
              </a:rPr>
              <a:t></a:t>
            </a:r>
            <a:r>
              <a:rPr lang="en-US" sz="2300" b="1" smtClean="0">
                <a:latin typeface="Arial" pitchFamily="34" charset="0"/>
                <a:cs typeface="Arial" pitchFamily="34" charset="0"/>
              </a:rPr>
              <a:t> to its left.</a:t>
            </a:r>
          </a:p>
        </p:txBody>
      </p:sp>
      <p:sp>
        <p:nvSpPr>
          <p:cNvPr id="76804" name="Rectangle 3"/>
          <p:cNvSpPr>
            <a:spLocks noGrp="1" noChangeArrowheads="1"/>
          </p:cNvSpPr>
          <p:nvPr>
            <p:ph type="title"/>
          </p:nvPr>
        </p:nvSpPr>
        <p:spPr>
          <a:xfrm>
            <a:off x="260350" y="228600"/>
            <a:ext cx="8883650" cy="838200"/>
          </a:xfrm>
          <a:noFill/>
        </p:spPr>
        <p:txBody>
          <a:bodyPr/>
          <a:lstStyle/>
          <a:p>
            <a:r>
              <a:rPr lang="en-US" sz="2000" smtClean="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  <a:t>Subtraction of two Unsigned Numbers  (M-N) </a:t>
            </a:r>
            <a:br>
              <a:rPr lang="en-US" sz="2000" smtClean="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</a:br>
            <a:r>
              <a:rPr lang="en-US" sz="2000" smtClean="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  <a:t>Using the </a:t>
            </a:r>
            <a:r>
              <a:rPr lang="en-US" sz="200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1’s</a:t>
            </a:r>
            <a:r>
              <a:rPr lang="en-US" sz="2000" smtClean="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  <a:t> Complement     </a:t>
            </a:r>
          </a:p>
        </p:txBody>
      </p:sp>
      <p:sp>
        <p:nvSpPr>
          <p:cNvPr id="76805" name="Rectangle 4"/>
          <p:cNvSpPr>
            <a:spLocks noChangeArrowheads="1"/>
          </p:cNvSpPr>
          <p:nvPr/>
        </p:nvSpPr>
        <p:spPr bwMode="auto">
          <a:xfrm>
            <a:off x="4084638" y="2327275"/>
            <a:ext cx="1411287" cy="381000"/>
          </a:xfrm>
          <a:prstGeom prst="rect">
            <a:avLst/>
          </a:prstGeom>
          <a:solidFill>
            <a:srgbClr val="800080">
              <a:alpha val="27058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Chapter 1            </a:t>
            </a:r>
            <a:fld id="{A3E62AFC-7F9E-4748-A950-54BD9165200A}" type="slidenum">
              <a:rPr lang="en-US" smtClean="0"/>
              <a:pPr/>
              <a:t>62</a:t>
            </a:fld>
            <a:endParaRPr lang="en-US" smtClean="0"/>
          </a:p>
        </p:txBody>
      </p:sp>
      <p:sp>
        <p:nvSpPr>
          <p:cNvPr id="77827" name="Rectangle 2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Find 01010100</a:t>
            </a:r>
            <a:r>
              <a:rPr lang="en-US" baseline="-25000" smtClean="0"/>
              <a:t>2</a:t>
            </a:r>
            <a:r>
              <a:rPr lang="en-US" smtClean="0"/>
              <a:t> – 0</a:t>
            </a:r>
            <a:r>
              <a:rPr lang="en-US" smtClean="0">
                <a:cs typeface="Times New Roman" pitchFamily="18" charset="0"/>
              </a:rPr>
              <a:t>1000011</a:t>
            </a:r>
            <a:r>
              <a:rPr lang="en-US" baseline="-25000" smtClean="0"/>
              <a:t>2</a:t>
            </a:r>
          </a:p>
          <a:p>
            <a:endParaRPr lang="en-US" baseline="-25000" smtClean="0"/>
          </a:p>
          <a:p>
            <a:pPr>
              <a:buFont typeface="Wingdings" pitchFamily="2" charset="2"/>
              <a:buNone/>
            </a:pPr>
            <a:r>
              <a:rPr lang="en-US" smtClean="0"/>
              <a:t>		  </a:t>
            </a:r>
            <a:r>
              <a:rPr lang="en-US" sz="1200" smtClean="0"/>
              <a:t> </a:t>
            </a:r>
            <a:r>
              <a:rPr lang="en-US" smtClean="0"/>
              <a:t>01010100		</a:t>
            </a:r>
            <a:r>
              <a:rPr lang="en-US" sz="1800" smtClean="0"/>
              <a:t> </a:t>
            </a:r>
            <a:r>
              <a:rPr lang="en-US" smtClean="0"/>
              <a:t>0</a:t>
            </a:r>
            <a:r>
              <a:rPr lang="en-US" smtClean="0">
                <a:cs typeface="Times New Roman" pitchFamily="18" charset="0"/>
              </a:rPr>
              <a:t>1010100</a:t>
            </a:r>
            <a:endParaRPr lang="en-US" sz="3600" smtClean="0"/>
          </a:p>
          <a:p>
            <a:pPr>
              <a:buFont typeface="Wingdings" pitchFamily="2" charset="2"/>
              <a:buNone/>
            </a:pPr>
            <a:r>
              <a:rPr lang="en-US" smtClean="0"/>
              <a:t>	    –  </a:t>
            </a:r>
            <a:r>
              <a:rPr lang="en-US" u="sng" smtClean="0"/>
              <a:t>0</a:t>
            </a:r>
            <a:r>
              <a:rPr lang="en-US" u="sng" smtClean="0">
                <a:cs typeface="Times New Roman" pitchFamily="18" charset="0"/>
              </a:rPr>
              <a:t>1000011</a:t>
            </a:r>
            <a:r>
              <a:rPr lang="en-US" smtClean="0"/>
              <a:t>	      </a:t>
            </a:r>
            <a:r>
              <a:rPr lang="en-US" sz="1200" smtClean="0"/>
              <a:t> </a:t>
            </a:r>
            <a:r>
              <a:rPr lang="en-US" smtClean="0"/>
              <a:t>+ </a:t>
            </a:r>
            <a:r>
              <a:rPr lang="en-US" u="sng" smtClean="0"/>
              <a:t>10111100</a:t>
            </a:r>
          </a:p>
          <a:p>
            <a:pPr>
              <a:buFont typeface="Wingdings" pitchFamily="2" charset="2"/>
              <a:buNone/>
            </a:pPr>
            <a:r>
              <a:rPr lang="en-US" smtClean="0"/>
              <a:t>						</a:t>
            </a:r>
            <a:r>
              <a:rPr lang="en-US" sz="1000" smtClean="0"/>
              <a:t> </a:t>
            </a:r>
            <a:r>
              <a:rPr lang="en-US" smtClean="0"/>
              <a:t>00010000</a:t>
            </a:r>
          </a:p>
          <a:p>
            <a:pPr>
              <a:buFont typeface="Wingdings" pitchFamily="2" charset="2"/>
              <a:buNone/>
            </a:pPr>
            <a:r>
              <a:rPr lang="en-US" smtClean="0"/>
              <a:t>						</a:t>
            </a:r>
            <a:r>
              <a:rPr lang="en-US" u="sng" smtClean="0"/>
              <a:t>	   +1</a:t>
            </a:r>
          </a:p>
          <a:p>
            <a:pPr>
              <a:buFont typeface="Wingdings" pitchFamily="2" charset="2"/>
              <a:buNone/>
            </a:pPr>
            <a:r>
              <a:rPr lang="en-US" smtClean="0"/>
              <a:t>						</a:t>
            </a:r>
            <a:r>
              <a:rPr lang="en-US" u="sng" smtClean="0"/>
              <a:t>00010001</a:t>
            </a:r>
          </a:p>
          <a:p>
            <a:r>
              <a:rPr lang="en-US" smtClean="0">
                <a:solidFill>
                  <a:srgbClr val="FF0000"/>
                </a:solidFill>
              </a:rPr>
              <a:t>End-</a:t>
            </a:r>
            <a:r>
              <a:rPr lang="en-US" b="1" smtClean="0">
                <a:solidFill>
                  <a:srgbClr val="FF0000"/>
                </a:solidFill>
              </a:rPr>
              <a:t>around</a:t>
            </a:r>
            <a:r>
              <a:rPr lang="en-US" smtClean="0">
                <a:solidFill>
                  <a:srgbClr val="FF0000"/>
                </a:solidFill>
              </a:rPr>
              <a:t> carry</a:t>
            </a:r>
            <a:r>
              <a:rPr lang="en-US" smtClean="0"/>
              <a:t> occurs.</a:t>
            </a:r>
          </a:p>
          <a:p>
            <a:endParaRPr lang="en-US" smtClean="0"/>
          </a:p>
        </p:txBody>
      </p:sp>
      <p:sp>
        <p:nvSpPr>
          <p:cNvPr id="77828" name="Text Box 3"/>
          <p:cNvSpPr txBox="1">
            <a:spLocks noChangeArrowheads="1"/>
          </p:cNvSpPr>
          <p:nvPr/>
        </p:nvSpPr>
        <p:spPr bwMode="auto">
          <a:xfrm>
            <a:off x="5118100" y="2006600"/>
            <a:ext cx="3810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sz="3200" baseline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77829" name="Text Box 4"/>
          <p:cNvSpPr txBox="1">
            <a:spLocks noChangeArrowheads="1"/>
          </p:cNvSpPr>
          <p:nvPr/>
        </p:nvSpPr>
        <p:spPr bwMode="auto">
          <a:xfrm>
            <a:off x="3657600" y="2895600"/>
            <a:ext cx="1344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2400" baseline="0">
                <a:solidFill>
                  <a:srgbClr val="FF0000"/>
                </a:solidFill>
              </a:rPr>
              <a:t>1’s</a:t>
            </a:r>
            <a:r>
              <a:rPr lang="en-US" sz="2400" baseline="0">
                <a:solidFill>
                  <a:schemeClr val="tx1"/>
                </a:solidFill>
              </a:rPr>
              <a:t> comp</a:t>
            </a:r>
          </a:p>
        </p:txBody>
      </p:sp>
      <p:sp>
        <p:nvSpPr>
          <p:cNvPr id="77830" name="Line 5"/>
          <p:cNvSpPr>
            <a:spLocks noChangeShapeType="1"/>
          </p:cNvSpPr>
          <p:nvPr/>
        </p:nvSpPr>
        <p:spPr bwMode="auto">
          <a:xfrm>
            <a:off x="3657600" y="3352800"/>
            <a:ext cx="13716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grpSp>
        <p:nvGrpSpPr>
          <p:cNvPr id="77831" name="Group 6"/>
          <p:cNvGrpSpPr>
            <a:grpSpLocks/>
          </p:cNvGrpSpPr>
          <p:nvPr/>
        </p:nvGrpSpPr>
        <p:grpSpPr bwMode="auto">
          <a:xfrm>
            <a:off x="5448300" y="2298700"/>
            <a:ext cx="1854200" cy="2032000"/>
            <a:chOff x="3432" y="1448"/>
            <a:chExt cx="1168" cy="1296"/>
          </a:xfrm>
        </p:grpSpPr>
        <p:sp>
          <p:nvSpPr>
            <p:cNvPr id="77838" name="Line 7"/>
            <p:cNvSpPr>
              <a:spLocks noChangeShapeType="1"/>
            </p:cNvSpPr>
            <p:nvPr/>
          </p:nvSpPr>
          <p:spPr bwMode="auto">
            <a:xfrm>
              <a:off x="3432" y="1448"/>
              <a:ext cx="1168" cy="0"/>
            </a:xfrm>
            <a:prstGeom prst="line">
              <a:avLst/>
            </a:prstGeom>
            <a:noFill/>
            <a:ln w="28575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7839" name="Line 8"/>
            <p:cNvSpPr>
              <a:spLocks noChangeShapeType="1"/>
            </p:cNvSpPr>
            <p:nvPr/>
          </p:nvSpPr>
          <p:spPr bwMode="auto">
            <a:xfrm>
              <a:off x="4600" y="1448"/>
              <a:ext cx="0" cy="1296"/>
            </a:xfrm>
            <a:prstGeom prst="line">
              <a:avLst/>
            </a:prstGeom>
            <a:noFill/>
            <a:ln w="28575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7840" name="Line 9"/>
            <p:cNvSpPr>
              <a:spLocks noChangeShapeType="1"/>
            </p:cNvSpPr>
            <p:nvPr/>
          </p:nvSpPr>
          <p:spPr bwMode="auto">
            <a:xfrm flipH="1">
              <a:off x="4448" y="2744"/>
              <a:ext cx="152" cy="0"/>
            </a:xfrm>
            <a:prstGeom prst="line">
              <a:avLst/>
            </a:prstGeom>
            <a:noFill/>
            <a:ln w="28575">
              <a:solidFill>
                <a:schemeClr val="accent2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77832" name="Text Box 10"/>
          <p:cNvSpPr txBox="1">
            <a:spLocks noChangeArrowheads="1"/>
          </p:cNvSpPr>
          <p:nvPr/>
        </p:nvSpPr>
        <p:spPr bwMode="auto">
          <a:xfrm>
            <a:off x="625475" y="2187575"/>
            <a:ext cx="4127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1800" b="0" baseline="0">
                <a:solidFill>
                  <a:schemeClr val="tx1"/>
                </a:solidFill>
                <a:cs typeface="Arial" pitchFamily="34" charset="0"/>
              </a:rPr>
              <a:t>84</a:t>
            </a:r>
          </a:p>
        </p:txBody>
      </p:sp>
      <p:sp>
        <p:nvSpPr>
          <p:cNvPr id="77833" name="Text Box 11"/>
          <p:cNvSpPr txBox="1">
            <a:spLocks noChangeArrowheads="1"/>
          </p:cNvSpPr>
          <p:nvPr/>
        </p:nvSpPr>
        <p:spPr bwMode="auto">
          <a:xfrm>
            <a:off x="476250" y="2790825"/>
            <a:ext cx="5461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1800" b="0" baseline="0">
                <a:solidFill>
                  <a:schemeClr val="tx1"/>
                </a:solidFill>
                <a:cs typeface="Arial" pitchFamily="34" charset="0"/>
              </a:rPr>
              <a:t>- 67</a:t>
            </a:r>
          </a:p>
        </p:txBody>
      </p:sp>
      <p:sp>
        <p:nvSpPr>
          <p:cNvPr id="77834" name="Text Box 12"/>
          <p:cNvSpPr txBox="1">
            <a:spLocks noChangeArrowheads="1"/>
          </p:cNvSpPr>
          <p:nvPr/>
        </p:nvSpPr>
        <p:spPr bwMode="auto">
          <a:xfrm>
            <a:off x="476250" y="3348038"/>
            <a:ext cx="5270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1800" b="0" baseline="0">
                <a:solidFill>
                  <a:schemeClr val="tx1"/>
                </a:solidFill>
                <a:cs typeface="Arial" pitchFamily="34" charset="0"/>
              </a:rPr>
              <a:t>  17</a:t>
            </a:r>
          </a:p>
        </p:txBody>
      </p:sp>
      <p:sp>
        <p:nvSpPr>
          <p:cNvPr id="77835" name="Line 13"/>
          <p:cNvSpPr>
            <a:spLocks noChangeShapeType="1"/>
          </p:cNvSpPr>
          <p:nvPr/>
        </p:nvSpPr>
        <p:spPr bwMode="auto">
          <a:xfrm>
            <a:off x="450850" y="3298825"/>
            <a:ext cx="6016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7836" name="Rectangle 14"/>
          <p:cNvSpPr>
            <a:spLocks noChangeArrowheads="1"/>
          </p:cNvSpPr>
          <p:nvPr/>
        </p:nvSpPr>
        <p:spPr bwMode="auto">
          <a:xfrm>
            <a:off x="260350" y="169863"/>
            <a:ext cx="888365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2000" baseline="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  <a:t>Subtraction of two Unsigned Numbers  (M-N) </a:t>
            </a:r>
            <a:br>
              <a:rPr lang="en-US" sz="2000" baseline="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</a:br>
            <a:r>
              <a:rPr lang="en-US" sz="2000" baseline="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  <a:t>Using the </a:t>
            </a:r>
            <a:r>
              <a:rPr lang="en-US" sz="2000" baseline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1’s</a:t>
            </a:r>
            <a:r>
              <a:rPr lang="en-US" sz="2000" baseline="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  <a:t> Complement            Example 1   </a:t>
            </a:r>
          </a:p>
        </p:txBody>
      </p:sp>
      <p:sp>
        <p:nvSpPr>
          <p:cNvPr id="77837" name="Line 15"/>
          <p:cNvSpPr>
            <a:spLocks noChangeShapeType="1"/>
          </p:cNvSpPr>
          <p:nvPr/>
        </p:nvSpPr>
        <p:spPr bwMode="auto">
          <a:xfrm flipH="1">
            <a:off x="5356225" y="2351088"/>
            <a:ext cx="231775" cy="0"/>
          </a:xfrm>
          <a:prstGeom prst="line">
            <a:avLst/>
          </a:prstGeom>
          <a:noFill/>
          <a:ln w="1588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Chapter 1            </a:t>
            </a:r>
            <a:fld id="{7D7BC85B-7263-43B4-B16A-6A1AAF708874}" type="slidenum">
              <a:rPr lang="en-US" smtClean="0"/>
              <a:pPr/>
              <a:t>63</a:t>
            </a:fld>
            <a:endParaRPr lang="en-US" smtClean="0"/>
          </a:p>
        </p:txBody>
      </p:sp>
      <p:sp>
        <p:nvSpPr>
          <p:cNvPr id="78851" name="Rectangle 2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smtClean="0"/>
              <a:t>Find 01000011</a:t>
            </a:r>
            <a:r>
              <a:rPr lang="en-US" baseline="-25000" smtClean="0"/>
              <a:t>2</a:t>
            </a:r>
            <a:r>
              <a:rPr lang="en-US" smtClean="0"/>
              <a:t> – 0</a:t>
            </a:r>
            <a:r>
              <a:rPr lang="en-US" smtClean="0">
                <a:cs typeface="Times New Roman" pitchFamily="18" charset="0"/>
              </a:rPr>
              <a:t>1010100</a:t>
            </a:r>
            <a:r>
              <a:rPr lang="en-US" baseline="-25000" smtClean="0"/>
              <a:t>2</a:t>
            </a:r>
          </a:p>
          <a:p>
            <a:pPr>
              <a:lnSpc>
                <a:spcPct val="90000"/>
              </a:lnSpc>
            </a:pPr>
            <a:endParaRPr lang="en-US" baseline="-25000" smtClean="0"/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smtClean="0"/>
              <a:t>		  </a:t>
            </a:r>
            <a:r>
              <a:rPr lang="en-US" sz="1200" smtClean="0"/>
              <a:t> </a:t>
            </a:r>
            <a:r>
              <a:rPr lang="en-US" smtClean="0"/>
              <a:t>01000011		</a:t>
            </a:r>
            <a:r>
              <a:rPr lang="en-US" sz="1800" smtClean="0"/>
              <a:t> </a:t>
            </a:r>
            <a:r>
              <a:rPr lang="en-US" smtClean="0"/>
              <a:t>01000011</a:t>
            </a:r>
            <a:endParaRPr lang="en-US" sz="3600" smtClean="0"/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smtClean="0"/>
              <a:t>	    –  </a:t>
            </a:r>
            <a:r>
              <a:rPr lang="en-US" u="sng" smtClean="0"/>
              <a:t>0</a:t>
            </a:r>
            <a:r>
              <a:rPr lang="en-US" u="sng" smtClean="0">
                <a:cs typeface="Times New Roman" pitchFamily="18" charset="0"/>
              </a:rPr>
              <a:t>1010100</a:t>
            </a:r>
            <a:r>
              <a:rPr lang="en-US" smtClean="0"/>
              <a:t>	      + </a:t>
            </a:r>
            <a:r>
              <a:rPr lang="en-US" u="sng" smtClean="0"/>
              <a:t>10101011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smtClean="0"/>
              <a:t>						</a:t>
            </a:r>
            <a:r>
              <a:rPr lang="en-US" sz="1000" smtClean="0"/>
              <a:t> </a:t>
            </a:r>
            <a:r>
              <a:rPr lang="en-US" smtClean="0"/>
              <a:t>11101110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smtClean="0"/>
              <a:t>						00010001</a:t>
            </a:r>
          </a:p>
          <a:p>
            <a:pPr>
              <a:lnSpc>
                <a:spcPct val="90000"/>
              </a:lnSpc>
            </a:pPr>
            <a:r>
              <a:rPr lang="en-US" smtClean="0"/>
              <a:t>The </a:t>
            </a:r>
            <a:r>
              <a:rPr lang="en-US" smtClean="0">
                <a:solidFill>
                  <a:srgbClr val="6600FF"/>
                </a:solidFill>
              </a:rPr>
              <a:t>end carry of </a:t>
            </a:r>
            <a:r>
              <a:rPr lang="en-US" b="1" smtClean="0">
                <a:solidFill>
                  <a:srgbClr val="6600FF"/>
                </a:solidFill>
              </a:rPr>
              <a:t>0</a:t>
            </a:r>
            <a:r>
              <a:rPr lang="en-US" smtClean="0"/>
              <a:t> indicates that a correction of the result is required (1’s comp and consider negative)</a:t>
            </a:r>
          </a:p>
          <a:p>
            <a:pPr>
              <a:lnSpc>
                <a:spcPct val="90000"/>
              </a:lnSpc>
            </a:pPr>
            <a:r>
              <a:rPr lang="en-US" smtClean="0"/>
              <a:t>Result = – (00010001)</a:t>
            </a:r>
          </a:p>
        </p:txBody>
      </p:sp>
      <p:sp>
        <p:nvSpPr>
          <p:cNvPr id="78852" name="Text Box 3"/>
          <p:cNvSpPr txBox="1">
            <a:spLocks noChangeArrowheads="1"/>
          </p:cNvSpPr>
          <p:nvPr/>
        </p:nvSpPr>
        <p:spPr bwMode="auto">
          <a:xfrm>
            <a:off x="3657600" y="2819400"/>
            <a:ext cx="1344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2400" baseline="0">
                <a:solidFill>
                  <a:schemeClr val="tx1"/>
                </a:solidFill>
              </a:rPr>
              <a:t>1’s comp</a:t>
            </a:r>
          </a:p>
        </p:txBody>
      </p:sp>
      <p:sp>
        <p:nvSpPr>
          <p:cNvPr id="78853" name="Line 4"/>
          <p:cNvSpPr>
            <a:spLocks noChangeShapeType="1"/>
          </p:cNvSpPr>
          <p:nvPr/>
        </p:nvSpPr>
        <p:spPr bwMode="auto">
          <a:xfrm>
            <a:off x="3657600" y="3276600"/>
            <a:ext cx="13716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78854" name="Text Box 5"/>
          <p:cNvSpPr txBox="1">
            <a:spLocks noChangeArrowheads="1"/>
          </p:cNvSpPr>
          <p:nvPr/>
        </p:nvSpPr>
        <p:spPr bwMode="auto">
          <a:xfrm>
            <a:off x="5029200" y="2209800"/>
            <a:ext cx="3810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sz="3200" baseline="0">
                <a:solidFill>
                  <a:srgbClr val="6600FF"/>
                </a:solidFill>
              </a:rPr>
              <a:t>0</a:t>
            </a:r>
          </a:p>
        </p:txBody>
      </p:sp>
      <p:sp>
        <p:nvSpPr>
          <p:cNvPr id="78855" name="Rectangle 6"/>
          <p:cNvSpPr>
            <a:spLocks noChangeArrowheads="1"/>
          </p:cNvSpPr>
          <p:nvPr/>
        </p:nvSpPr>
        <p:spPr bwMode="auto">
          <a:xfrm>
            <a:off x="260350" y="169863"/>
            <a:ext cx="888365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2000" baseline="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  <a:t>Subtraction of two Unsigned Numbers  (M-N) </a:t>
            </a:r>
            <a:br>
              <a:rPr lang="en-US" sz="2000" baseline="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</a:br>
            <a:r>
              <a:rPr lang="en-US" sz="2000" baseline="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  <a:t>Using the </a:t>
            </a:r>
            <a:r>
              <a:rPr lang="en-US" sz="2000" baseline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1’s</a:t>
            </a:r>
            <a:r>
              <a:rPr lang="en-US" sz="2000" baseline="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  <a:t> Complement            Example 2   </a:t>
            </a:r>
          </a:p>
        </p:txBody>
      </p:sp>
      <p:sp>
        <p:nvSpPr>
          <p:cNvPr id="78856" name="Text Box 7"/>
          <p:cNvSpPr txBox="1">
            <a:spLocks noChangeArrowheads="1"/>
          </p:cNvSpPr>
          <p:nvPr/>
        </p:nvSpPr>
        <p:spPr bwMode="auto">
          <a:xfrm>
            <a:off x="625475" y="2187575"/>
            <a:ext cx="4127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1800" b="0" baseline="0">
                <a:solidFill>
                  <a:schemeClr val="tx1"/>
                </a:solidFill>
                <a:cs typeface="Arial" pitchFamily="34" charset="0"/>
              </a:rPr>
              <a:t>67</a:t>
            </a:r>
          </a:p>
        </p:txBody>
      </p:sp>
      <p:sp>
        <p:nvSpPr>
          <p:cNvPr id="78857" name="Text Box 8"/>
          <p:cNvSpPr txBox="1">
            <a:spLocks noChangeArrowheads="1"/>
          </p:cNvSpPr>
          <p:nvPr/>
        </p:nvSpPr>
        <p:spPr bwMode="auto">
          <a:xfrm>
            <a:off x="476250" y="2790825"/>
            <a:ext cx="5461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1800" b="0" baseline="0">
                <a:solidFill>
                  <a:schemeClr val="tx1"/>
                </a:solidFill>
                <a:cs typeface="Arial" pitchFamily="34" charset="0"/>
              </a:rPr>
              <a:t>- 84</a:t>
            </a:r>
          </a:p>
        </p:txBody>
      </p:sp>
      <p:sp>
        <p:nvSpPr>
          <p:cNvPr id="78858" name="Text Box 9"/>
          <p:cNvSpPr txBox="1">
            <a:spLocks noChangeArrowheads="1"/>
          </p:cNvSpPr>
          <p:nvPr/>
        </p:nvSpPr>
        <p:spPr bwMode="auto">
          <a:xfrm>
            <a:off x="395288" y="3348038"/>
            <a:ext cx="6032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1800" b="0" baseline="0">
                <a:solidFill>
                  <a:schemeClr val="tx1"/>
                </a:solidFill>
                <a:cs typeface="Arial" pitchFamily="34" charset="0"/>
              </a:rPr>
              <a:t>  -17</a:t>
            </a:r>
          </a:p>
        </p:txBody>
      </p:sp>
      <p:sp>
        <p:nvSpPr>
          <p:cNvPr id="78859" name="Line 10"/>
          <p:cNvSpPr>
            <a:spLocks noChangeShapeType="1"/>
          </p:cNvSpPr>
          <p:nvPr/>
        </p:nvSpPr>
        <p:spPr bwMode="auto">
          <a:xfrm>
            <a:off x="415925" y="3275013"/>
            <a:ext cx="70643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8860" name="Text Box 11"/>
          <p:cNvSpPr txBox="1">
            <a:spLocks noChangeArrowheads="1"/>
          </p:cNvSpPr>
          <p:nvPr/>
        </p:nvSpPr>
        <p:spPr bwMode="auto">
          <a:xfrm>
            <a:off x="7142163" y="3449638"/>
            <a:ext cx="1344612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2400" baseline="0">
                <a:solidFill>
                  <a:schemeClr val="tx1"/>
                </a:solidFill>
              </a:rPr>
              <a:t>Take 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sz="2400" baseline="0">
                <a:solidFill>
                  <a:srgbClr val="FF0000"/>
                </a:solidFill>
              </a:rPr>
              <a:t>1’s</a:t>
            </a:r>
            <a:r>
              <a:rPr lang="en-US" sz="2400" baseline="0">
                <a:solidFill>
                  <a:schemeClr val="tx1"/>
                </a:solidFill>
              </a:rPr>
              <a:t> comp</a:t>
            </a:r>
          </a:p>
        </p:txBody>
      </p:sp>
      <p:sp>
        <p:nvSpPr>
          <p:cNvPr id="78861" name="Line 12"/>
          <p:cNvSpPr>
            <a:spLocks noChangeShapeType="1"/>
          </p:cNvSpPr>
          <p:nvPr/>
        </p:nvSpPr>
        <p:spPr bwMode="auto">
          <a:xfrm>
            <a:off x="7086600" y="3733800"/>
            <a:ext cx="6350" cy="30162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Slide Number Placeholder 2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Chapter 1            </a:t>
            </a:r>
            <a:fld id="{BACBF9CF-FEBC-432B-A9DB-FBD5DB7E4DED}" type="slidenum">
              <a:rPr lang="en-US" smtClean="0"/>
              <a:pPr/>
              <a:t>64</a:t>
            </a:fld>
            <a:endParaRPr lang="en-US" smtClean="0"/>
          </a:p>
        </p:txBody>
      </p:sp>
      <p:graphicFrame>
        <p:nvGraphicFramePr>
          <p:cNvPr id="6146" name="Object 2"/>
          <p:cNvGraphicFramePr>
            <a:graphicFrameLocks noChangeAspect="1"/>
          </p:cNvGraphicFramePr>
          <p:nvPr/>
        </p:nvGraphicFramePr>
        <p:xfrm>
          <a:off x="682625" y="1446213"/>
          <a:ext cx="7940675" cy="5648325"/>
        </p:xfrm>
        <a:graphic>
          <a:graphicData uri="http://schemas.openxmlformats.org/presentationml/2006/ole">
            <p:oleObj spid="_x0000_s6146" name="Document" r:id="rId3" imgW="8064647" imgH="5728350" progId="Word.Document.8">
              <p:embed/>
            </p:oleObj>
          </a:graphicData>
        </a:graphic>
      </p:graphicFrame>
      <p:sp>
        <p:nvSpPr>
          <p:cNvPr id="6148" name="Rectangle 3"/>
          <p:cNvSpPr>
            <a:spLocks noGrp="1" noChangeArrowheads="1"/>
          </p:cNvSpPr>
          <p:nvPr>
            <p:ph type="title"/>
          </p:nvPr>
        </p:nvSpPr>
        <p:spPr>
          <a:xfrm>
            <a:off x="685800" y="228600"/>
            <a:ext cx="6934200" cy="838200"/>
          </a:xfrm>
          <a:noFill/>
        </p:spPr>
        <p:txBody>
          <a:bodyPr/>
          <a:lstStyle/>
          <a:p>
            <a:r>
              <a:rPr lang="en-US" sz="2800" smtClean="0"/>
              <a:t>Unsigned Numbers (Multiple Bits)  Binary </a:t>
            </a:r>
            <a:r>
              <a:rPr lang="en-US" sz="2800" smtClean="0">
                <a:solidFill>
                  <a:srgbClr val="A50021"/>
                </a:solidFill>
              </a:rPr>
              <a:t>Multiplication</a:t>
            </a:r>
          </a:p>
        </p:txBody>
      </p:sp>
      <p:sp>
        <p:nvSpPr>
          <p:cNvPr id="6149" name="Text Box 4"/>
          <p:cNvSpPr txBox="1">
            <a:spLocks noChangeArrowheads="1"/>
          </p:cNvSpPr>
          <p:nvPr/>
        </p:nvSpPr>
        <p:spPr bwMode="auto">
          <a:xfrm>
            <a:off x="6945313" y="5259388"/>
            <a:ext cx="2198687" cy="1219200"/>
          </a:xfrm>
          <a:prstGeom prst="rect">
            <a:avLst/>
          </a:prstGeom>
          <a:noFill/>
          <a:ln w="1651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2000" b="0" baseline="0">
                <a:solidFill>
                  <a:srgbClr val="660066"/>
                </a:solidFill>
                <a:latin typeface="Arial" pitchFamily="34" charset="0"/>
                <a:cs typeface="Arial" pitchFamily="34" charset="0"/>
              </a:rPr>
              <a:t>Verify the result by doing the operation on the equivalent decimal values</a:t>
            </a:r>
          </a:p>
        </p:txBody>
      </p:sp>
      <p:sp>
        <p:nvSpPr>
          <p:cNvPr id="6150" name="Text Box 5"/>
          <p:cNvSpPr txBox="1">
            <a:spLocks noChangeArrowheads="1"/>
          </p:cNvSpPr>
          <p:nvPr/>
        </p:nvSpPr>
        <p:spPr bwMode="auto">
          <a:xfrm>
            <a:off x="6873875" y="2382838"/>
            <a:ext cx="409575" cy="336550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1600" b="0" baseline="0">
                <a:latin typeface="Arial" pitchFamily="34" charset="0"/>
                <a:cs typeface="Arial" pitchFamily="34" charset="0"/>
              </a:rPr>
              <a:t>11</a:t>
            </a:r>
          </a:p>
        </p:txBody>
      </p:sp>
      <p:sp>
        <p:nvSpPr>
          <p:cNvPr id="6151" name="Text Box 6"/>
          <p:cNvSpPr txBox="1">
            <a:spLocks noChangeArrowheads="1"/>
          </p:cNvSpPr>
          <p:nvPr/>
        </p:nvSpPr>
        <p:spPr bwMode="auto">
          <a:xfrm>
            <a:off x="6996113" y="2768600"/>
            <a:ext cx="296862" cy="336550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1600" b="0" baseline="0">
                <a:latin typeface="Arial" pitchFamily="34" charset="0"/>
                <a:cs typeface="Arial" pitchFamily="34" charset="0"/>
              </a:rPr>
              <a:t>5</a:t>
            </a:r>
          </a:p>
        </p:txBody>
      </p:sp>
      <p:sp>
        <p:nvSpPr>
          <p:cNvPr id="6152" name="Text Box 8"/>
          <p:cNvSpPr txBox="1">
            <a:spLocks noChangeArrowheads="1"/>
          </p:cNvSpPr>
          <p:nvPr/>
        </p:nvSpPr>
        <p:spPr bwMode="auto">
          <a:xfrm>
            <a:off x="6967538" y="4581525"/>
            <a:ext cx="409575" cy="336550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1600" b="0" baseline="0">
                <a:latin typeface="Arial" pitchFamily="34" charset="0"/>
                <a:cs typeface="Arial" pitchFamily="34" charset="0"/>
              </a:rPr>
              <a:t>55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Slide Number Placeholder 2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Chapter 1            </a:t>
            </a:r>
            <a:fld id="{37B76C27-AB6E-42FF-A441-C2F27E8D7924}" type="slidenum">
              <a:rPr lang="en-US" smtClean="0"/>
              <a:pPr/>
              <a:t>65</a:t>
            </a:fld>
            <a:endParaRPr lang="en-US" smtClean="0"/>
          </a:p>
        </p:txBody>
      </p:sp>
      <p:sp>
        <p:nvSpPr>
          <p:cNvPr id="79875" name="Rectangle 2"/>
          <p:cNvSpPr>
            <a:spLocks noChangeArrowheads="1"/>
          </p:cNvSpPr>
          <p:nvPr/>
        </p:nvSpPr>
        <p:spPr bwMode="auto">
          <a:xfrm>
            <a:off x="306388" y="1230313"/>
            <a:ext cx="62230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buClr>
                <a:schemeClr val="hlink"/>
              </a:buClr>
            </a:pPr>
            <a:r>
              <a:rPr lang="en-US" sz="2400" b="0" baseline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 Use binary arithmetic to add the BCD digits:</a:t>
            </a:r>
            <a:endParaRPr lang="en-US" sz="2400" b="0" baseline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9876" name="Rectangle 3"/>
          <p:cNvSpPr>
            <a:spLocks noChangeArrowheads="1"/>
          </p:cNvSpPr>
          <p:nvPr/>
        </p:nvSpPr>
        <p:spPr bwMode="auto">
          <a:xfrm>
            <a:off x="744538" y="1603375"/>
            <a:ext cx="169862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buFont typeface="Wingdings" pitchFamily="2" charset="2"/>
              <a:buNone/>
            </a:pPr>
            <a:r>
              <a:rPr lang="en-US" sz="2400" b="0" baseline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8</a:t>
            </a:r>
            <a:endParaRPr lang="en-US" sz="2400" b="0" baseline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9877" name="Rectangle 4"/>
          <p:cNvSpPr>
            <a:spLocks noChangeArrowheads="1"/>
          </p:cNvSpPr>
          <p:nvPr/>
        </p:nvSpPr>
        <p:spPr bwMode="auto">
          <a:xfrm>
            <a:off x="2030413" y="1603375"/>
            <a:ext cx="67945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buFont typeface="Wingdings" pitchFamily="2" charset="2"/>
              <a:buNone/>
            </a:pPr>
            <a:r>
              <a:rPr lang="en-US" sz="2400" b="0" baseline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1000</a:t>
            </a:r>
            <a:endParaRPr lang="en-US" sz="2400" b="0" baseline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9878" name="Rectangle 5"/>
          <p:cNvSpPr>
            <a:spLocks noChangeArrowheads="1"/>
          </p:cNvSpPr>
          <p:nvPr/>
        </p:nvSpPr>
        <p:spPr bwMode="auto">
          <a:xfrm>
            <a:off x="2671763" y="1603375"/>
            <a:ext cx="84137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buFont typeface="Wingdings" pitchFamily="2" charset="2"/>
              <a:buNone/>
            </a:pPr>
            <a:r>
              <a:rPr lang="en-US" sz="2400" b="0" baseline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endParaRPr lang="en-US" sz="2400" b="0" baseline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9879" name="Rectangle 6"/>
          <p:cNvSpPr>
            <a:spLocks noChangeArrowheads="1"/>
          </p:cNvSpPr>
          <p:nvPr/>
        </p:nvSpPr>
        <p:spPr bwMode="auto">
          <a:xfrm>
            <a:off x="3098800" y="1603375"/>
            <a:ext cx="695325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buFont typeface="Wingdings" pitchFamily="2" charset="2"/>
              <a:buNone/>
            </a:pPr>
            <a:r>
              <a:rPr lang="en-US" sz="2400" b="0" baseline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Eight</a:t>
            </a:r>
            <a:endParaRPr lang="en-US" sz="2400" b="0" baseline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9880" name="Rectangle 7"/>
          <p:cNvSpPr>
            <a:spLocks noChangeArrowheads="1"/>
          </p:cNvSpPr>
          <p:nvPr/>
        </p:nvSpPr>
        <p:spPr bwMode="auto">
          <a:xfrm>
            <a:off x="3798888" y="1603375"/>
            <a:ext cx="84137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buFont typeface="Wingdings" pitchFamily="2" charset="2"/>
              <a:buNone/>
            </a:pPr>
            <a:r>
              <a:rPr lang="en-US" sz="2400" b="0" baseline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endParaRPr lang="en-US" sz="2400" b="0" baseline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9881" name="Rectangle 8"/>
          <p:cNvSpPr>
            <a:spLocks noChangeArrowheads="1"/>
          </p:cNvSpPr>
          <p:nvPr/>
        </p:nvSpPr>
        <p:spPr bwMode="auto">
          <a:xfrm>
            <a:off x="569913" y="1963738"/>
            <a:ext cx="347662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buFont typeface="Wingdings" pitchFamily="2" charset="2"/>
              <a:buNone/>
            </a:pPr>
            <a:r>
              <a:rPr lang="en-US" sz="2400" b="0" baseline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+5</a:t>
            </a:r>
            <a:endParaRPr lang="en-US" sz="2400" b="0" baseline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9882" name="Rectangle 9"/>
          <p:cNvSpPr>
            <a:spLocks noChangeArrowheads="1"/>
          </p:cNvSpPr>
          <p:nvPr/>
        </p:nvSpPr>
        <p:spPr bwMode="auto">
          <a:xfrm>
            <a:off x="577850" y="2276475"/>
            <a:ext cx="325438" cy="30163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9883" name="Rectangle 10"/>
          <p:cNvSpPr>
            <a:spLocks noChangeArrowheads="1"/>
          </p:cNvSpPr>
          <p:nvPr/>
        </p:nvSpPr>
        <p:spPr bwMode="auto">
          <a:xfrm>
            <a:off x="901700" y="1963738"/>
            <a:ext cx="84138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buFont typeface="Wingdings" pitchFamily="2" charset="2"/>
              <a:buNone/>
            </a:pPr>
            <a:r>
              <a:rPr lang="en-US" sz="2400" b="0" baseline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endParaRPr lang="en-US" sz="2400" b="0" baseline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9884" name="Rectangle 11"/>
          <p:cNvSpPr>
            <a:spLocks noChangeArrowheads="1"/>
          </p:cNvSpPr>
          <p:nvPr/>
        </p:nvSpPr>
        <p:spPr bwMode="auto">
          <a:xfrm>
            <a:off x="1855788" y="1963738"/>
            <a:ext cx="85725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buFont typeface="Wingdings" pitchFamily="2" charset="2"/>
              <a:buNone/>
            </a:pPr>
            <a:r>
              <a:rPr lang="en-US" sz="2400" b="0" baseline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+0101</a:t>
            </a:r>
            <a:endParaRPr lang="en-US" sz="2400" b="0" baseline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9885" name="Rectangle 12"/>
          <p:cNvSpPr>
            <a:spLocks noChangeArrowheads="1"/>
          </p:cNvSpPr>
          <p:nvPr/>
        </p:nvSpPr>
        <p:spPr bwMode="auto">
          <a:xfrm>
            <a:off x="1865313" y="2276475"/>
            <a:ext cx="782637" cy="30163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9886" name="Rectangle 13"/>
          <p:cNvSpPr>
            <a:spLocks noChangeArrowheads="1"/>
          </p:cNvSpPr>
          <p:nvPr/>
        </p:nvSpPr>
        <p:spPr bwMode="auto">
          <a:xfrm>
            <a:off x="2671763" y="1963738"/>
            <a:ext cx="84137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buFont typeface="Wingdings" pitchFamily="2" charset="2"/>
              <a:buNone/>
            </a:pPr>
            <a:r>
              <a:rPr lang="en-US" sz="2400" b="0" baseline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endParaRPr lang="en-US" sz="2400" b="0" baseline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9887" name="Rectangle 14"/>
          <p:cNvSpPr>
            <a:spLocks noChangeArrowheads="1"/>
          </p:cNvSpPr>
          <p:nvPr/>
        </p:nvSpPr>
        <p:spPr bwMode="auto">
          <a:xfrm>
            <a:off x="3054350" y="1963738"/>
            <a:ext cx="931863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buFont typeface="Wingdings" pitchFamily="2" charset="2"/>
              <a:buNone/>
            </a:pPr>
            <a:r>
              <a:rPr lang="en-US" sz="2400" b="0" baseline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Plus 5 </a:t>
            </a:r>
            <a:endParaRPr lang="en-US" sz="2400" b="0" baseline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9888" name="Rectangle 15"/>
          <p:cNvSpPr>
            <a:spLocks noChangeArrowheads="1"/>
          </p:cNvSpPr>
          <p:nvPr/>
        </p:nvSpPr>
        <p:spPr bwMode="auto">
          <a:xfrm>
            <a:off x="3948113" y="1963738"/>
            <a:ext cx="84137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buFont typeface="Wingdings" pitchFamily="2" charset="2"/>
              <a:buNone/>
            </a:pPr>
            <a:r>
              <a:rPr lang="en-US" sz="2400" b="0" baseline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endParaRPr lang="en-US" sz="2400" b="0" baseline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9889" name="Rectangle 16"/>
          <p:cNvSpPr>
            <a:spLocks noChangeArrowheads="1"/>
          </p:cNvSpPr>
          <p:nvPr/>
        </p:nvSpPr>
        <p:spPr bwMode="auto">
          <a:xfrm>
            <a:off x="582613" y="2322513"/>
            <a:ext cx="339725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buFont typeface="Wingdings" pitchFamily="2" charset="2"/>
              <a:buNone/>
            </a:pPr>
            <a:r>
              <a:rPr lang="en-US" sz="2400" b="0" baseline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13</a:t>
            </a:r>
            <a:endParaRPr lang="en-US" sz="2400" b="0" baseline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9890" name="Rectangle 17"/>
          <p:cNvSpPr>
            <a:spLocks noChangeArrowheads="1"/>
          </p:cNvSpPr>
          <p:nvPr/>
        </p:nvSpPr>
        <p:spPr bwMode="auto">
          <a:xfrm>
            <a:off x="901700" y="2322513"/>
            <a:ext cx="84138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buFont typeface="Wingdings" pitchFamily="2" charset="2"/>
              <a:buNone/>
            </a:pPr>
            <a:r>
              <a:rPr lang="en-US" sz="2400" b="0" baseline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endParaRPr lang="en-US" sz="2400" b="0" baseline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9891" name="Rectangle 18"/>
          <p:cNvSpPr>
            <a:spLocks noChangeArrowheads="1"/>
          </p:cNvSpPr>
          <p:nvPr/>
        </p:nvSpPr>
        <p:spPr bwMode="auto">
          <a:xfrm>
            <a:off x="2030413" y="2322513"/>
            <a:ext cx="67945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buFont typeface="Wingdings" pitchFamily="2" charset="2"/>
              <a:buNone/>
            </a:pPr>
            <a:r>
              <a:rPr lang="en-US" sz="2400" b="0" baseline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1101</a:t>
            </a:r>
            <a:endParaRPr lang="en-US" sz="2400" b="0" baseline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9892" name="Rectangle 19"/>
          <p:cNvSpPr>
            <a:spLocks noChangeArrowheads="1"/>
          </p:cNvSpPr>
          <p:nvPr/>
        </p:nvSpPr>
        <p:spPr bwMode="auto">
          <a:xfrm>
            <a:off x="2671763" y="2322513"/>
            <a:ext cx="84137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buFont typeface="Wingdings" pitchFamily="2" charset="2"/>
              <a:buNone/>
            </a:pPr>
            <a:r>
              <a:rPr lang="en-US" sz="2400" b="0" baseline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endParaRPr lang="en-US" sz="2400" b="0" baseline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9893" name="Rectangle 20"/>
          <p:cNvSpPr>
            <a:spLocks noChangeArrowheads="1"/>
          </p:cNvSpPr>
          <p:nvPr/>
        </p:nvSpPr>
        <p:spPr bwMode="auto">
          <a:xfrm>
            <a:off x="3040063" y="2322513"/>
            <a:ext cx="1363662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buFont typeface="Wingdings" pitchFamily="2" charset="2"/>
              <a:buNone/>
            </a:pPr>
            <a:r>
              <a:rPr lang="en-US" sz="2400" b="0" baseline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is 13 (&gt; 9)</a:t>
            </a:r>
            <a:endParaRPr lang="en-US" sz="2400" b="0" baseline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9894" name="Rectangle 21"/>
          <p:cNvSpPr>
            <a:spLocks noChangeArrowheads="1"/>
          </p:cNvSpPr>
          <p:nvPr/>
        </p:nvSpPr>
        <p:spPr bwMode="auto">
          <a:xfrm>
            <a:off x="4349750" y="2322513"/>
            <a:ext cx="84138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buFont typeface="Wingdings" pitchFamily="2" charset="2"/>
              <a:buNone/>
            </a:pPr>
            <a:r>
              <a:rPr lang="en-US" sz="2400" b="0" baseline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endParaRPr lang="en-US" sz="2400" b="0" baseline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9895" name="Rectangle 22"/>
          <p:cNvSpPr>
            <a:spLocks noChangeArrowheads="1"/>
          </p:cNvSpPr>
          <p:nvPr/>
        </p:nvSpPr>
        <p:spPr bwMode="auto">
          <a:xfrm>
            <a:off x="404813" y="2638425"/>
            <a:ext cx="8739187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buClr>
                <a:schemeClr val="hlink"/>
              </a:buClr>
            </a:pPr>
            <a:r>
              <a:rPr lang="en-US" sz="2400" b="0" baseline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 If result is &gt; 9, it </a:t>
            </a:r>
            <a:r>
              <a:rPr lang="en-US" sz="2400" b="0" baseline="0">
                <a:solidFill>
                  <a:srgbClr val="A50021"/>
                </a:solidFill>
                <a:latin typeface="Arial" pitchFamily="34" charset="0"/>
                <a:cs typeface="Arial" pitchFamily="34" charset="0"/>
              </a:rPr>
              <a:t>must generate a carry and be corrected!</a:t>
            </a:r>
          </a:p>
        </p:txBody>
      </p:sp>
      <p:sp>
        <p:nvSpPr>
          <p:cNvPr id="79896" name="Rectangle 23"/>
          <p:cNvSpPr>
            <a:spLocks noChangeArrowheads="1"/>
          </p:cNvSpPr>
          <p:nvPr/>
        </p:nvSpPr>
        <p:spPr bwMode="auto">
          <a:xfrm>
            <a:off x="392113" y="3000375"/>
            <a:ext cx="8699500" cy="73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0"/>
              </a:spcBef>
              <a:buClr>
                <a:schemeClr val="hlink"/>
              </a:buClr>
            </a:pPr>
            <a:r>
              <a:rPr lang="en-US" sz="2400" b="0" baseline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 To correct the digit, subtract 10 by adding 6 and ignoring </a:t>
            </a:r>
          </a:p>
          <a:p>
            <a:pPr>
              <a:spcBef>
                <a:spcPct val="0"/>
              </a:spcBef>
              <a:buClr>
                <a:schemeClr val="hlink"/>
              </a:buClr>
              <a:buFont typeface="Wingdings" pitchFamily="2" charset="2"/>
              <a:buNone/>
            </a:pPr>
            <a:r>
              <a:rPr lang="en-US" sz="2400" b="0" baseline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   the carry: </a:t>
            </a:r>
            <a:r>
              <a:rPr lang="en-US" sz="2400" b="0" baseline="0">
                <a:latin typeface="Arial" pitchFamily="34" charset="0"/>
                <a:cs typeface="Arial" pitchFamily="34" charset="0"/>
              </a:rPr>
              <a:t>-10 = -(16-6) = +6 -16 (the carry ignored </a:t>
            </a:r>
            <a:r>
              <a:rPr lang="en-US" sz="2400" b="0" baseline="0">
                <a:solidFill>
                  <a:srgbClr val="6600FF"/>
                </a:solidFill>
                <a:latin typeface="Arial" pitchFamily="34" charset="0"/>
                <a:cs typeface="Arial" pitchFamily="34" charset="0"/>
              </a:rPr>
              <a:t>within</a:t>
            </a:r>
            <a:r>
              <a:rPr lang="en-US" sz="2400" b="0" baseline="0">
                <a:latin typeface="Arial" pitchFamily="34" charset="0"/>
                <a:cs typeface="Arial" pitchFamily="34" charset="0"/>
              </a:rPr>
              <a:t> digit)</a:t>
            </a:r>
          </a:p>
        </p:txBody>
      </p:sp>
      <p:sp>
        <p:nvSpPr>
          <p:cNvPr id="79897" name="Rectangle 24"/>
          <p:cNvSpPr>
            <a:spLocks noChangeArrowheads="1"/>
          </p:cNvSpPr>
          <p:nvPr/>
        </p:nvSpPr>
        <p:spPr bwMode="auto">
          <a:xfrm>
            <a:off x="784225" y="3717925"/>
            <a:ext cx="169863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buFont typeface="Wingdings" pitchFamily="2" charset="2"/>
              <a:buNone/>
            </a:pPr>
            <a:r>
              <a:rPr lang="en-US" sz="2400" b="0" baseline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8</a:t>
            </a:r>
            <a:endParaRPr lang="en-US" sz="2400" b="0" baseline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9898" name="Rectangle 25"/>
          <p:cNvSpPr>
            <a:spLocks noChangeArrowheads="1"/>
          </p:cNvSpPr>
          <p:nvPr/>
        </p:nvSpPr>
        <p:spPr bwMode="auto">
          <a:xfrm>
            <a:off x="941388" y="3717925"/>
            <a:ext cx="84137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buFont typeface="Wingdings" pitchFamily="2" charset="2"/>
              <a:buNone/>
            </a:pPr>
            <a:r>
              <a:rPr lang="en-US" sz="2400" b="0" baseline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endParaRPr lang="en-US" sz="2400" b="0" baseline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9899" name="Rectangle 26"/>
          <p:cNvSpPr>
            <a:spLocks noChangeArrowheads="1"/>
          </p:cNvSpPr>
          <p:nvPr/>
        </p:nvSpPr>
        <p:spPr bwMode="auto">
          <a:xfrm>
            <a:off x="2371725" y="3717925"/>
            <a:ext cx="763588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buFont typeface="Wingdings" pitchFamily="2" charset="2"/>
              <a:buNone/>
            </a:pPr>
            <a:r>
              <a:rPr lang="en-US" sz="2400" b="0" baseline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1000 </a:t>
            </a:r>
            <a:endParaRPr lang="en-US" sz="2400" b="0" baseline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9900" name="Rectangle 27"/>
          <p:cNvSpPr>
            <a:spLocks noChangeArrowheads="1"/>
          </p:cNvSpPr>
          <p:nvPr/>
        </p:nvSpPr>
        <p:spPr bwMode="auto">
          <a:xfrm>
            <a:off x="3092450" y="3717925"/>
            <a:ext cx="84138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buFont typeface="Wingdings" pitchFamily="2" charset="2"/>
              <a:buNone/>
            </a:pPr>
            <a:r>
              <a:rPr lang="en-US" sz="2400" b="0" baseline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endParaRPr lang="en-US" sz="2400" b="0" baseline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9901" name="Rectangle 28"/>
          <p:cNvSpPr>
            <a:spLocks noChangeArrowheads="1"/>
          </p:cNvSpPr>
          <p:nvPr/>
        </p:nvSpPr>
        <p:spPr bwMode="auto">
          <a:xfrm>
            <a:off x="3348038" y="3717925"/>
            <a:ext cx="695325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buFont typeface="Wingdings" pitchFamily="2" charset="2"/>
              <a:buNone/>
            </a:pPr>
            <a:r>
              <a:rPr lang="en-US" sz="2400" b="0" baseline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Eight</a:t>
            </a:r>
            <a:endParaRPr lang="en-US" sz="2400" b="0" baseline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9902" name="Rectangle 29"/>
          <p:cNvSpPr>
            <a:spLocks noChangeArrowheads="1"/>
          </p:cNvSpPr>
          <p:nvPr/>
        </p:nvSpPr>
        <p:spPr bwMode="auto">
          <a:xfrm>
            <a:off x="4048125" y="3717925"/>
            <a:ext cx="84138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buFont typeface="Wingdings" pitchFamily="2" charset="2"/>
              <a:buNone/>
            </a:pPr>
            <a:r>
              <a:rPr lang="en-US" sz="2400" b="0" baseline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endParaRPr lang="en-US" sz="2400" b="0" baseline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9903" name="Rectangle 30"/>
          <p:cNvSpPr>
            <a:spLocks noChangeArrowheads="1"/>
          </p:cNvSpPr>
          <p:nvPr/>
        </p:nvSpPr>
        <p:spPr bwMode="auto">
          <a:xfrm>
            <a:off x="609600" y="4078288"/>
            <a:ext cx="347663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buFont typeface="Wingdings" pitchFamily="2" charset="2"/>
              <a:buNone/>
            </a:pPr>
            <a:r>
              <a:rPr lang="en-US" sz="2400" b="0" baseline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+5</a:t>
            </a:r>
            <a:endParaRPr lang="en-US" sz="2400" b="0" baseline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9904" name="Rectangle 31"/>
          <p:cNvSpPr>
            <a:spLocks noChangeArrowheads="1"/>
          </p:cNvSpPr>
          <p:nvPr/>
        </p:nvSpPr>
        <p:spPr bwMode="auto">
          <a:xfrm>
            <a:off x="617538" y="4392613"/>
            <a:ext cx="325437" cy="30162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9905" name="Rectangle 32"/>
          <p:cNvSpPr>
            <a:spLocks noChangeArrowheads="1"/>
          </p:cNvSpPr>
          <p:nvPr/>
        </p:nvSpPr>
        <p:spPr bwMode="auto">
          <a:xfrm>
            <a:off x="941388" y="4078288"/>
            <a:ext cx="84137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buFont typeface="Wingdings" pitchFamily="2" charset="2"/>
              <a:buNone/>
            </a:pPr>
            <a:r>
              <a:rPr lang="en-US" sz="2400" b="0" baseline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endParaRPr lang="en-US" sz="2400" b="0" baseline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9906" name="Rectangle 33"/>
          <p:cNvSpPr>
            <a:spLocks noChangeArrowheads="1"/>
          </p:cNvSpPr>
          <p:nvPr/>
        </p:nvSpPr>
        <p:spPr bwMode="auto">
          <a:xfrm>
            <a:off x="2197100" y="4078288"/>
            <a:ext cx="941388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buFont typeface="Wingdings" pitchFamily="2" charset="2"/>
              <a:buNone/>
            </a:pPr>
            <a:r>
              <a:rPr lang="en-US" sz="2400" b="0" baseline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+0101 </a:t>
            </a:r>
            <a:endParaRPr lang="en-US" sz="2400" b="0" baseline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9907" name="Rectangle 34"/>
          <p:cNvSpPr>
            <a:spLocks noChangeArrowheads="1"/>
          </p:cNvSpPr>
          <p:nvPr/>
        </p:nvSpPr>
        <p:spPr bwMode="auto">
          <a:xfrm>
            <a:off x="2209800" y="4392613"/>
            <a:ext cx="782638" cy="30162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9908" name="Rectangle 35"/>
          <p:cNvSpPr>
            <a:spLocks noChangeArrowheads="1"/>
          </p:cNvSpPr>
          <p:nvPr/>
        </p:nvSpPr>
        <p:spPr bwMode="auto">
          <a:xfrm>
            <a:off x="3092450" y="4078288"/>
            <a:ext cx="84138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buFont typeface="Wingdings" pitchFamily="2" charset="2"/>
              <a:buNone/>
            </a:pPr>
            <a:r>
              <a:rPr lang="en-US" sz="2400" b="0" baseline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endParaRPr lang="en-US" sz="2400" b="0" baseline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9909" name="Rectangle 36"/>
          <p:cNvSpPr>
            <a:spLocks noChangeArrowheads="1"/>
          </p:cNvSpPr>
          <p:nvPr/>
        </p:nvSpPr>
        <p:spPr bwMode="auto">
          <a:xfrm>
            <a:off x="3303588" y="4078288"/>
            <a:ext cx="931862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buFont typeface="Wingdings" pitchFamily="2" charset="2"/>
              <a:buNone/>
            </a:pPr>
            <a:r>
              <a:rPr lang="en-US" sz="2400" b="0" baseline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Plus 5 </a:t>
            </a:r>
            <a:endParaRPr lang="en-US" sz="2400" b="0" baseline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9910" name="Rectangle 37"/>
          <p:cNvSpPr>
            <a:spLocks noChangeArrowheads="1"/>
          </p:cNvSpPr>
          <p:nvPr/>
        </p:nvSpPr>
        <p:spPr bwMode="auto">
          <a:xfrm>
            <a:off x="4197350" y="4078288"/>
            <a:ext cx="84138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buFont typeface="Wingdings" pitchFamily="2" charset="2"/>
              <a:buNone/>
            </a:pPr>
            <a:r>
              <a:rPr lang="en-US" sz="2400" b="0" baseline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endParaRPr lang="en-US" sz="2400" b="0" baseline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9911" name="Rectangle 38"/>
          <p:cNvSpPr>
            <a:spLocks noChangeArrowheads="1"/>
          </p:cNvSpPr>
          <p:nvPr/>
        </p:nvSpPr>
        <p:spPr bwMode="auto">
          <a:xfrm>
            <a:off x="622300" y="4438650"/>
            <a:ext cx="339725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buFont typeface="Wingdings" pitchFamily="2" charset="2"/>
              <a:buNone/>
            </a:pPr>
            <a:r>
              <a:rPr lang="en-US" sz="2400" b="0" baseline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13</a:t>
            </a:r>
            <a:endParaRPr lang="en-US" sz="2400" b="0" baseline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9912" name="Rectangle 39"/>
          <p:cNvSpPr>
            <a:spLocks noChangeArrowheads="1"/>
          </p:cNvSpPr>
          <p:nvPr/>
        </p:nvSpPr>
        <p:spPr bwMode="auto">
          <a:xfrm>
            <a:off x="941388" y="4438650"/>
            <a:ext cx="84137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buFont typeface="Wingdings" pitchFamily="2" charset="2"/>
              <a:buNone/>
            </a:pPr>
            <a:r>
              <a:rPr lang="en-US" sz="2400" b="0" baseline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endParaRPr lang="en-US" sz="2400" b="0" baseline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9913" name="Rectangle 40"/>
          <p:cNvSpPr>
            <a:spLocks noChangeArrowheads="1"/>
          </p:cNvSpPr>
          <p:nvPr/>
        </p:nvSpPr>
        <p:spPr bwMode="auto">
          <a:xfrm>
            <a:off x="2371725" y="4438650"/>
            <a:ext cx="763588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buFont typeface="Wingdings" pitchFamily="2" charset="2"/>
              <a:buNone/>
            </a:pPr>
            <a:r>
              <a:rPr lang="en-US" sz="2400" b="0" baseline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1101 </a:t>
            </a:r>
            <a:endParaRPr lang="en-US" sz="2400" b="0" baseline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9914" name="Rectangle 41"/>
          <p:cNvSpPr>
            <a:spLocks noChangeArrowheads="1"/>
          </p:cNvSpPr>
          <p:nvPr/>
        </p:nvSpPr>
        <p:spPr bwMode="auto">
          <a:xfrm>
            <a:off x="3092450" y="4438650"/>
            <a:ext cx="84138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buFont typeface="Wingdings" pitchFamily="2" charset="2"/>
              <a:buNone/>
            </a:pPr>
            <a:r>
              <a:rPr lang="en-US" sz="2400" b="0" baseline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endParaRPr lang="en-US" sz="2400" b="0" baseline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9915" name="Rectangle 42"/>
          <p:cNvSpPr>
            <a:spLocks noChangeArrowheads="1"/>
          </p:cNvSpPr>
          <p:nvPr/>
        </p:nvSpPr>
        <p:spPr bwMode="auto">
          <a:xfrm>
            <a:off x="3248025" y="4438650"/>
            <a:ext cx="14478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buFont typeface="Wingdings" pitchFamily="2" charset="2"/>
              <a:buNone/>
            </a:pPr>
            <a:r>
              <a:rPr lang="en-US" sz="2400" b="0" baseline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13 ( is &gt; 9)</a:t>
            </a:r>
            <a:endParaRPr lang="en-US" sz="2400" b="0" baseline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9916" name="Rectangle 43"/>
          <p:cNvSpPr>
            <a:spLocks noChangeArrowheads="1"/>
          </p:cNvSpPr>
          <p:nvPr/>
        </p:nvSpPr>
        <p:spPr bwMode="auto">
          <a:xfrm>
            <a:off x="4598988" y="4438650"/>
            <a:ext cx="84137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buFont typeface="Wingdings" pitchFamily="2" charset="2"/>
              <a:buNone/>
            </a:pPr>
            <a:r>
              <a:rPr lang="en-US" sz="2400" b="0" baseline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endParaRPr lang="en-US" sz="2400" b="0" baseline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9917" name="Rectangle 44"/>
          <p:cNvSpPr>
            <a:spLocks noChangeArrowheads="1"/>
          </p:cNvSpPr>
          <p:nvPr/>
        </p:nvSpPr>
        <p:spPr bwMode="auto">
          <a:xfrm>
            <a:off x="2197100" y="4797425"/>
            <a:ext cx="941388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buFont typeface="Wingdings" pitchFamily="2" charset="2"/>
              <a:buNone/>
            </a:pPr>
            <a:r>
              <a:rPr lang="en-US" sz="2400" b="0" baseline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+0110 </a:t>
            </a:r>
            <a:endParaRPr lang="en-US" sz="2400" b="0" baseline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9918" name="Rectangle 45"/>
          <p:cNvSpPr>
            <a:spLocks noChangeArrowheads="1"/>
          </p:cNvSpPr>
          <p:nvPr/>
        </p:nvSpPr>
        <p:spPr bwMode="auto">
          <a:xfrm>
            <a:off x="2222500" y="5111750"/>
            <a:ext cx="782638" cy="30163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9919" name="Rectangle 46"/>
          <p:cNvSpPr>
            <a:spLocks noChangeArrowheads="1"/>
          </p:cNvSpPr>
          <p:nvPr/>
        </p:nvSpPr>
        <p:spPr bwMode="auto">
          <a:xfrm>
            <a:off x="3092450" y="4797425"/>
            <a:ext cx="84138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buFont typeface="Wingdings" pitchFamily="2" charset="2"/>
              <a:buNone/>
            </a:pPr>
            <a:r>
              <a:rPr lang="en-US" sz="2400" b="0" baseline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endParaRPr lang="en-US" sz="2400" b="0" baseline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9920" name="Rectangle 47"/>
          <p:cNvSpPr>
            <a:spLocks noChangeArrowheads="1"/>
          </p:cNvSpPr>
          <p:nvPr/>
        </p:nvSpPr>
        <p:spPr bwMode="auto">
          <a:xfrm>
            <a:off x="3292475" y="4773613"/>
            <a:ext cx="4697413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2400" baseline="0">
                <a:solidFill>
                  <a:srgbClr val="FF3399"/>
                </a:solidFill>
                <a:latin typeface="Arial" pitchFamily="34" charset="0"/>
                <a:cs typeface="Arial" pitchFamily="34" charset="0"/>
              </a:rPr>
              <a:t>so add 6 (always, for results &gt; 9)</a:t>
            </a:r>
          </a:p>
        </p:txBody>
      </p:sp>
      <p:sp>
        <p:nvSpPr>
          <p:cNvPr id="79921" name="Rectangle 48"/>
          <p:cNvSpPr>
            <a:spLocks noChangeArrowheads="1"/>
          </p:cNvSpPr>
          <p:nvPr/>
        </p:nvSpPr>
        <p:spPr bwMode="auto">
          <a:xfrm>
            <a:off x="3455988" y="4797425"/>
            <a:ext cx="84137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buFont typeface="Wingdings" pitchFamily="2" charset="2"/>
              <a:buNone/>
            </a:pPr>
            <a:r>
              <a:rPr lang="en-US" sz="2400" b="0" baseline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endParaRPr lang="en-US" sz="2400" b="0" baseline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9922" name="Rectangle 49"/>
          <p:cNvSpPr>
            <a:spLocks noChangeArrowheads="1"/>
          </p:cNvSpPr>
          <p:nvPr/>
        </p:nvSpPr>
        <p:spPr bwMode="auto">
          <a:xfrm>
            <a:off x="1081088" y="5157788"/>
            <a:ext cx="11938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buFont typeface="Wingdings" pitchFamily="2" charset="2"/>
              <a:buNone/>
            </a:pPr>
            <a:r>
              <a:rPr lang="en-US" sz="2400" b="0" baseline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carry = </a:t>
            </a:r>
            <a:r>
              <a:rPr lang="en-US" sz="2400" baseline="0">
                <a:solidFill>
                  <a:srgbClr val="669900"/>
                </a:solidFill>
                <a:latin typeface="Arial" pitchFamily="34" charset="0"/>
                <a:cs typeface="Arial" pitchFamily="34" charset="0"/>
              </a:rPr>
              <a:t>1</a:t>
            </a:r>
          </a:p>
        </p:txBody>
      </p:sp>
      <p:sp>
        <p:nvSpPr>
          <p:cNvPr id="79923" name="Rectangle 50"/>
          <p:cNvSpPr>
            <a:spLocks noChangeArrowheads="1"/>
          </p:cNvSpPr>
          <p:nvPr/>
        </p:nvSpPr>
        <p:spPr bwMode="auto">
          <a:xfrm>
            <a:off x="2171700" y="5297488"/>
            <a:ext cx="252413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buFont typeface="Wingdings" pitchFamily="2" charset="2"/>
              <a:buNone/>
            </a:pPr>
            <a:r>
              <a:rPr lang="en-US" sz="2400" b="0" baseline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  </a:t>
            </a:r>
            <a:endParaRPr lang="en-US" sz="2400" b="0" baseline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9924" name="Rectangle 51"/>
          <p:cNvSpPr>
            <a:spLocks noChangeArrowheads="1"/>
          </p:cNvSpPr>
          <p:nvPr/>
        </p:nvSpPr>
        <p:spPr bwMode="auto">
          <a:xfrm>
            <a:off x="2352675" y="5157788"/>
            <a:ext cx="67945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buFont typeface="Wingdings" pitchFamily="2" charset="2"/>
              <a:buNone/>
            </a:pPr>
            <a:r>
              <a:rPr lang="en-US" sz="2400" b="0" baseline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0011</a:t>
            </a:r>
            <a:endParaRPr lang="en-US" sz="2400" b="0" baseline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9925" name="Rectangle 52"/>
          <p:cNvSpPr>
            <a:spLocks noChangeArrowheads="1"/>
          </p:cNvSpPr>
          <p:nvPr/>
        </p:nvSpPr>
        <p:spPr bwMode="auto">
          <a:xfrm>
            <a:off x="2994025" y="5157788"/>
            <a:ext cx="84138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buFont typeface="Wingdings" pitchFamily="2" charset="2"/>
              <a:buNone/>
            </a:pPr>
            <a:r>
              <a:rPr lang="en-US" sz="2400" b="0" baseline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endParaRPr lang="en-US" sz="2400" b="0" baseline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9926" name="Rectangle 53"/>
          <p:cNvSpPr>
            <a:spLocks noChangeArrowheads="1"/>
          </p:cNvSpPr>
          <p:nvPr/>
        </p:nvSpPr>
        <p:spPr bwMode="auto">
          <a:xfrm>
            <a:off x="3187700" y="5157788"/>
            <a:ext cx="207645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buFont typeface="Wingdings" pitchFamily="2" charset="2"/>
              <a:buNone/>
            </a:pPr>
            <a:r>
              <a:rPr lang="en-US" sz="2400" b="0" baseline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giving 3 + carry</a:t>
            </a:r>
            <a:endParaRPr lang="en-US" sz="2400" b="0" baseline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9927" name="Rectangle 54"/>
          <p:cNvSpPr>
            <a:spLocks noChangeArrowheads="1"/>
          </p:cNvSpPr>
          <p:nvPr/>
        </p:nvSpPr>
        <p:spPr bwMode="auto">
          <a:xfrm>
            <a:off x="5108575" y="5157788"/>
            <a:ext cx="84138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buFont typeface="Wingdings" pitchFamily="2" charset="2"/>
              <a:buNone/>
            </a:pPr>
            <a:r>
              <a:rPr lang="en-US" sz="2400" b="0" baseline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endParaRPr lang="en-US" sz="2400" b="0" baseline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9928" name="Rectangle 55"/>
          <p:cNvSpPr>
            <a:spLocks noChangeArrowheads="1"/>
          </p:cNvSpPr>
          <p:nvPr/>
        </p:nvSpPr>
        <p:spPr bwMode="auto">
          <a:xfrm>
            <a:off x="1498600" y="5516563"/>
            <a:ext cx="160655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buFont typeface="Wingdings" pitchFamily="2" charset="2"/>
              <a:buNone/>
            </a:pPr>
            <a:r>
              <a:rPr lang="en-US" sz="2400" b="0" baseline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000</a:t>
            </a:r>
            <a:r>
              <a:rPr lang="en-US" sz="2400" baseline="0">
                <a:solidFill>
                  <a:srgbClr val="669900"/>
                </a:solidFill>
                <a:latin typeface="Arial" pitchFamily="34" charset="0"/>
                <a:cs typeface="Arial" pitchFamily="34" charset="0"/>
              </a:rPr>
              <a:t>1</a:t>
            </a:r>
            <a:r>
              <a:rPr lang="en-US" sz="2400" b="0" baseline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| 0011</a:t>
            </a:r>
            <a:endParaRPr lang="en-US" sz="2400" b="0" baseline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9929" name="Rectangle 56"/>
          <p:cNvSpPr>
            <a:spLocks noChangeArrowheads="1"/>
          </p:cNvSpPr>
          <p:nvPr/>
        </p:nvSpPr>
        <p:spPr bwMode="auto">
          <a:xfrm>
            <a:off x="3016250" y="5516563"/>
            <a:ext cx="84138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buFont typeface="Wingdings" pitchFamily="2" charset="2"/>
              <a:buNone/>
            </a:pPr>
            <a:r>
              <a:rPr lang="en-US" sz="2400" b="0" baseline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endParaRPr lang="en-US" sz="2400" b="0" baseline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9930" name="Rectangle 57"/>
          <p:cNvSpPr>
            <a:spLocks noChangeArrowheads="1"/>
          </p:cNvSpPr>
          <p:nvPr/>
        </p:nvSpPr>
        <p:spPr bwMode="auto">
          <a:xfrm>
            <a:off x="3308350" y="5516563"/>
            <a:ext cx="32893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buFont typeface="Wingdings" pitchFamily="2" charset="2"/>
              <a:buNone/>
            </a:pPr>
            <a:r>
              <a:rPr lang="en-US" sz="2400" b="0" baseline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Final answer (two digits)</a:t>
            </a:r>
            <a:endParaRPr lang="en-US" sz="2400" b="0" baseline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9931" name="Rectangle 58"/>
          <p:cNvSpPr>
            <a:spLocks noChangeArrowheads="1"/>
          </p:cNvSpPr>
          <p:nvPr/>
        </p:nvSpPr>
        <p:spPr bwMode="auto">
          <a:xfrm>
            <a:off x="6561138" y="5516563"/>
            <a:ext cx="84137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buFont typeface="Wingdings" pitchFamily="2" charset="2"/>
              <a:buNone/>
            </a:pPr>
            <a:r>
              <a:rPr lang="en-US" sz="2400" b="0" baseline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endParaRPr lang="en-US" sz="2400" b="0" baseline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9932" name="Rectangle 59"/>
          <p:cNvSpPr>
            <a:spLocks noChangeArrowheads="1"/>
          </p:cNvSpPr>
          <p:nvPr/>
        </p:nvSpPr>
        <p:spPr bwMode="auto">
          <a:xfrm>
            <a:off x="346075" y="5932488"/>
            <a:ext cx="8491538" cy="73025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0"/>
              </a:spcBef>
              <a:buClr>
                <a:schemeClr val="hlink"/>
              </a:buClr>
              <a:buFont typeface="Wingdings" pitchFamily="2" charset="2"/>
              <a:buNone/>
            </a:pPr>
            <a:r>
              <a:rPr lang="en-US" sz="2400" b="0" baseline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The adder circuit utilizes the resulting carry bit by sending it as </a:t>
            </a:r>
          </a:p>
          <a:p>
            <a:pPr>
              <a:spcBef>
                <a:spcPct val="0"/>
              </a:spcBef>
              <a:buClr>
                <a:schemeClr val="hlink"/>
              </a:buClr>
              <a:buFont typeface="Wingdings" pitchFamily="2" charset="2"/>
              <a:buNone/>
            </a:pPr>
            <a:r>
              <a:rPr lang="en-US" sz="2400" b="0" baseline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carry-in to the next digit</a:t>
            </a:r>
          </a:p>
        </p:txBody>
      </p:sp>
      <p:sp>
        <p:nvSpPr>
          <p:cNvPr id="79933" name="Rectangle 60"/>
          <p:cNvSpPr>
            <a:spLocks noChangeArrowheads="1"/>
          </p:cNvSpPr>
          <p:nvPr/>
        </p:nvSpPr>
        <p:spPr bwMode="auto">
          <a:xfrm>
            <a:off x="546100" y="230188"/>
            <a:ext cx="69342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spcBef>
                <a:spcPct val="0"/>
              </a:spcBef>
              <a:buFontTx/>
              <a:buNone/>
            </a:pPr>
            <a:r>
              <a:rPr lang="en-US" baseline="0">
                <a:solidFill>
                  <a:schemeClr val="tx1"/>
                </a:solidFill>
                <a:latin typeface="Helvetica" pitchFamily="34" charset="0"/>
              </a:rPr>
              <a:t>Unsigned Numbers </a:t>
            </a:r>
            <a:br>
              <a:rPr lang="en-US" baseline="0">
                <a:solidFill>
                  <a:schemeClr val="tx1"/>
                </a:solidFill>
                <a:latin typeface="Helvetica" pitchFamily="34" charset="0"/>
              </a:rPr>
            </a:br>
            <a:r>
              <a:rPr lang="en-US" baseline="0">
                <a:solidFill>
                  <a:srgbClr val="000066"/>
                </a:solidFill>
                <a:latin typeface="Helvetica" pitchFamily="34" charset="0"/>
              </a:rPr>
              <a:t>BCD Addition</a:t>
            </a:r>
          </a:p>
        </p:txBody>
      </p:sp>
      <p:sp>
        <p:nvSpPr>
          <p:cNvPr id="79934" name="Rectangle 61"/>
          <p:cNvSpPr>
            <a:spLocks noChangeArrowheads="1"/>
          </p:cNvSpPr>
          <p:nvPr/>
        </p:nvSpPr>
        <p:spPr bwMode="auto">
          <a:xfrm>
            <a:off x="7545388" y="1436688"/>
            <a:ext cx="169862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buFont typeface="Wingdings" pitchFamily="2" charset="2"/>
              <a:buNone/>
            </a:pPr>
            <a:r>
              <a:rPr lang="en-US" sz="2400" b="0" baseline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3</a:t>
            </a:r>
            <a:endParaRPr lang="en-US" sz="2400" b="0" baseline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9935" name="Rectangle 62"/>
          <p:cNvSpPr>
            <a:spLocks noChangeArrowheads="1"/>
          </p:cNvSpPr>
          <p:nvPr/>
        </p:nvSpPr>
        <p:spPr bwMode="auto">
          <a:xfrm>
            <a:off x="7370763" y="1797050"/>
            <a:ext cx="347662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buFont typeface="Wingdings" pitchFamily="2" charset="2"/>
              <a:buNone/>
            </a:pPr>
            <a:r>
              <a:rPr lang="en-US" sz="2400" b="0" baseline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+5</a:t>
            </a:r>
            <a:endParaRPr lang="en-US" sz="2400" b="0" baseline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9936" name="Rectangle 63"/>
          <p:cNvSpPr>
            <a:spLocks noChangeArrowheads="1"/>
          </p:cNvSpPr>
          <p:nvPr/>
        </p:nvSpPr>
        <p:spPr bwMode="auto">
          <a:xfrm>
            <a:off x="7426325" y="2155825"/>
            <a:ext cx="2540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buFont typeface="Wingdings" pitchFamily="2" charset="2"/>
              <a:buNone/>
            </a:pPr>
            <a:r>
              <a:rPr lang="en-US" sz="2400" b="0" baseline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8</a:t>
            </a:r>
            <a:endParaRPr lang="en-US" sz="2400" b="0" baseline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9937" name="Rectangle 64"/>
          <p:cNvSpPr>
            <a:spLocks noChangeArrowheads="1"/>
          </p:cNvSpPr>
          <p:nvPr/>
        </p:nvSpPr>
        <p:spPr bwMode="auto">
          <a:xfrm>
            <a:off x="7702550" y="2155825"/>
            <a:ext cx="84138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buFont typeface="Wingdings" pitchFamily="2" charset="2"/>
              <a:buNone/>
            </a:pPr>
            <a:r>
              <a:rPr lang="en-US" sz="2400" b="0" baseline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endParaRPr lang="en-US" sz="2400" b="0" baseline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9938" name="Line 65"/>
          <p:cNvSpPr>
            <a:spLocks noChangeShapeType="1"/>
          </p:cNvSpPr>
          <p:nvPr/>
        </p:nvSpPr>
        <p:spPr bwMode="auto">
          <a:xfrm>
            <a:off x="7272338" y="2133600"/>
            <a:ext cx="623887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9939" name="Rectangle 66"/>
          <p:cNvSpPr>
            <a:spLocks noChangeArrowheads="1"/>
          </p:cNvSpPr>
          <p:nvPr/>
        </p:nvSpPr>
        <p:spPr bwMode="auto">
          <a:xfrm>
            <a:off x="7880350" y="2184400"/>
            <a:ext cx="1158875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buFont typeface="Wingdings" pitchFamily="2" charset="2"/>
              <a:buNone/>
            </a:pPr>
            <a:r>
              <a:rPr lang="en-US" sz="2400" b="0" baseline="0">
                <a:solidFill>
                  <a:srgbClr val="6600FF"/>
                </a:solidFill>
                <a:latin typeface="Arial" pitchFamily="34" charset="0"/>
                <a:cs typeface="Arial" pitchFamily="34" charset="0"/>
              </a:rPr>
              <a:t>OK (&lt; 9)</a:t>
            </a:r>
          </a:p>
        </p:txBody>
      </p:sp>
      <p:sp>
        <p:nvSpPr>
          <p:cNvPr id="79940" name="Text Box 67"/>
          <p:cNvSpPr txBox="1">
            <a:spLocks noChangeArrowheads="1"/>
          </p:cNvSpPr>
          <p:nvPr/>
        </p:nvSpPr>
        <p:spPr bwMode="auto">
          <a:xfrm>
            <a:off x="5233988" y="3881438"/>
            <a:ext cx="3206750" cy="696912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1800" baseline="0">
                <a:solidFill>
                  <a:srgbClr val="660066"/>
                </a:solidFill>
                <a:latin typeface="Arial" pitchFamily="34" charset="0"/>
                <a:cs typeface="Arial" pitchFamily="34" charset="0"/>
              </a:rPr>
              <a:t>We try to avoid subtraction!</a:t>
            </a:r>
          </a:p>
          <a:p>
            <a:pPr>
              <a:buFont typeface="Wingdings" pitchFamily="2" charset="2"/>
              <a:buNone/>
            </a:pPr>
            <a:r>
              <a:rPr lang="en-US" sz="1800" baseline="0">
                <a:solidFill>
                  <a:srgbClr val="660066"/>
                </a:solidFill>
                <a:latin typeface="Arial" pitchFamily="34" charset="0"/>
                <a:cs typeface="Arial" pitchFamily="34" charset="0"/>
              </a:rPr>
              <a:t>Replacing it with addition!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Chapter 1            </a:t>
            </a:r>
            <a:fld id="{A848E465-8DFD-4E82-ABC3-4FDEBDACE973}" type="slidenum">
              <a:rPr lang="en-US" smtClean="0"/>
              <a:pPr/>
              <a:t>66</a:t>
            </a:fld>
            <a:endParaRPr lang="en-US" smtClean="0"/>
          </a:p>
        </p:txBody>
      </p:sp>
      <p:sp>
        <p:nvSpPr>
          <p:cNvPr id="80899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1295400"/>
            <a:ext cx="8266113" cy="5027613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en-US" sz="3600" smtClean="0">
                <a:latin typeface="Arial" pitchFamily="34" charset="0"/>
                <a:cs typeface="Arial" pitchFamily="34" charset="0"/>
              </a:rPr>
              <a:t>   Add 2905</a:t>
            </a:r>
            <a:r>
              <a:rPr lang="en-US" sz="3600" baseline="-12000" smtClean="0">
                <a:latin typeface="Arial" pitchFamily="34" charset="0"/>
                <a:cs typeface="Arial" pitchFamily="34" charset="0"/>
              </a:rPr>
              <a:t>BCD </a:t>
            </a:r>
            <a:r>
              <a:rPr lang="en-US" sz="3600" smtClean="0">
                <a:latin typeface="Arial" pitchFamily="34" charset="0"/>
                <a:cs typeface="Arial" pitchFamily="34" charset="0"/>
              </a:rPr>
              <a:t>to</a:t>
            </a:r>
            <a:r>
              <a:rPr lang="en-US" sz="3600" baseline="-1200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600" smtClean="0">
                <a:latin typeface="Arial" pitchFamily="34" charset="0"/>
                <a:cs typeface="Arial" pitchFamily="34" charset="0"/>
              </a:rPr>
              <a:t>1857</a:t>
            </a:r>
            <a:r>
              <a:rPr lang="en-US" sz="3600" baseline="-12000" smtClean="0">
                <a:latin typeface="Arial" pitchFamily="34" charset="0"/>
                <a:cs typeface="Arial" pitchFamily="34" charset="0"/>
              </a:rPr>
              <a:t>BCD </a:t>
            </a:r>
            <a:r>
              <a:rPr lang="en-US" sz="3600" smtClean="0">
                <a:latin typeface="Arial" pitchFamily="34" charset="0"/>
                <a:cs typeface="Arial" pitchFamily="34" charset="0"/>
              </a:rPr>
              <a:t>showing carries and digit corrections.</a:t>
            </a:r>
          </a:p>
          <a:p>
            <a:pPr>
              <a:buFont typeface="Wingdings" pitchFamily="2" charset="2"/>
              <a:buNone/>
            </a:pPr>
            <a:endParaRPr lang="en-US" sz="360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0900" name="Text Box 3"/>
          <p:cNvSpPr txBox="1">
            <a:spLocks noChangeArrowheads="1"/>
          </p:cNvSpPr>
          <p:nvPr/>
        </p:nvSpPr>
        <p:spPr bwMode="auto">
          <a:xfrm>
            <a:off x="2624138" y="3135313"/>
            <a:ext cx="598963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Wingdings" pitchFamily="2" charset="2"/>
              <a:buNone/>
            </a:pPr>
            <a:r>
              <a:rPr lang="en-US" sz="3600" b="0" baseline="0">
                <a:solidFill>
                  <a:srgbClr val="660066"/>
                </a:solidFill>
                <a:latin typeface="Arial" pitchFamily="34" charset="0"/>
                <a:cs typeface="Arial" pitchFamily="34" charset="0"/>
              </a:rPr>
              <a:t>0001    1000    0101    0111</a:t>
            </a:r>
          </a:p>
        </p:txBody>
      </p:sp>
      <p:sp>
        <p:nvSpPr>
          <p:cNvPr id="80901" name="Text Box 4"/>
          <p:cNvSpPr txBox="1">
            <a:spLocks noChangeArrowheads="1"/>
          </p:cNvSpPr>
          <p:nvPr/>
        </p:nvSpPr>
        <p:spPr bwMode="auto">
          <a:xfrm>
            <a:off x="2243138" y="3803650"/>
            <a:ext cx="6340475" cy="64135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Wingdings" pitchFamily="2" charset="2"/>
              <a:buNone/>
            </a:pPr>
            <a:r>
              <a:rPr lang="en-US" sz="3600" b="0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+ </a:t>
            </a:r>
            <a:r>
              <a:rPr lang="en-US" sz="3600" b="0" u="sng" baseline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0010</a:t>
            </a:r>
            <a:r>
              <a:rPr lang="en-US" sz="3600" b="0" baseline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    </a:t>
            </a:r>
            <a:r>
              <a:rPr lang="en-US" sz="3600" b="0" u="sng" baseline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1001</a:t>
            </a:r>
            <a:r>
              <a:rPr lang="en-US" sz="3600" b="0" baseline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    </a:t>
            </a:r>
            <a:r>
              <a:rPr lang="en-US" sz="3600" b="0" u="sng" baseline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0000</a:t>
            </a:r>
            <a:r>
              <a:rPr lang="en-US" sz="3600" b="0" baseline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    </a:t>
            </a:r>
            <a:r>
              <a:rPr lang="en-US" sz="3600" b="0" u="sng" baseline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0101</a:t>
            </a:r>
          </a:p>
        </p:txBody>
      </p:sp>
      <p:sp>
        <p:nvSpPr>
          <p:cNvPr id="80902" name="Text Box 5"/>
          <p:cNvSpPr txBox="1">
            <a:spLocks noChangeArrowheads="1"/>
          </p:cNvSpPr>
          <p:nvPr/>
        </p:nvSpPr>
        <p:spPr bwMode="auto">
          <a:xfrm>
            <a:off x="7958138" y="2622550"/>
            <a:ext cx="411162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Wingdings" pitchFamily="2" charset="2"/>
              <a:buNone/>
            </a:pPr>
            <a:r>
              <a:rPr lang="en-US" sz="3600" b="0" baseline="0">
                <a:solidFill>
                  <a:srgbClr val="336600"/>
                </a:solidFill>
                <a:latin typeface="Arial" pitchFamily="34" charset="0"/>
                <a:cs typeface="Arial" pitchFamily="34" charset="0"/>
              </a:rPr>
              <a:t>0</a:t>
            </a:r>
          </a:p>
        </p:txBody>
      </p:sp>
      <p:sp>
        <p:nvSpPr>
          <p:cNvPr id="80903" name="Line 6"/>
          <p:cNvSpPr>
            <a:spLocks noChangeShapeType="1"/>
          </p:cNvSpPr>
          <p:nvPr/>
        </p:nvSpPr>
        <p:spPr bwMode="auto">
          <a:xfrm>
            <a:off x="2755900" y="5692775"/>
            <a:ext cx="985838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0904" name="Line 7"/>
          <p:cNvSpPr>
            <a:spLocks noChangeShapeType="1"/>
          </p:cNvSpPr>
          <p:nvPr/>
        </p:nvSpPr>
        <p:spPr bwMode="auto">
          <a:xfrm>
            <a:off x="4302125" y="5686425"/>
            <a:ext cx="985838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0905" name="Line 8"/>
          <p:cNvSpPr>
            <a:spLocks noChangeShapeType="1"/>
          </p:cNvSpPr>
          <p:nvPr/>
        </p:nvSpPr>
        <p:spPr bwMode="auto">
          <a:xfrm>
            <a:off x="5818188" y="5692775"/>
            <a:ext cx="985837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0906" name="Line 9"/>
          <p:cNvSpPr>
            <a:spLocks noChangeShapeType="1"/>
          </p:cNvSpPr>
          <p:nvPr/>
        </p:nvSpPr>
        <p:spPr bwMode="auto">
          <a:xfrm>
            <a:off x="7335838" y="5686425"/>
            <a:ext cx="985837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0907" name="Rectangle 10"/>
          <p:cNvSpPr>
            <a:spLocks noChangeArrowheads="1"/>
          </p:cNvSpPr>
          <p:nvPr/>
        </p:nvSpPr>
        <p:spPr bwMode="auto">
          <a:xfrm>
            <a:off x="273050" y="2667000"/>
            <a:ext cx="1544638" cy="1739900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spcBef>
                <a:spcPct val="0"/>
              </a:spcBef>
              <a:buFont typeface="Wingdings" pitchFamily="2" charset="2"/>
              <a:buNone/>
            </a:pPr>
            <a:r>
              <a:rPr lang="en-US" sz="3600" b="0" baseline="0">
                <a:solidFill>
                  <a:srgbClr val="336600"/>
                </a:solidFill>
                <a:latin typeface="Arial" pitchFamily="34" charset="0"/>
                <a:cs typeface="Arial" pitchFamily="34" charset="0"/>
              </a:rPr>
              <a:t>1010</a:t>
            </a:r>
          </a:p>
          <a:p>
            <a:pPr algn="r">
              <a:spcBef>
                <a:spcPct val="0"/>
              </a:spcBef>
              <a:buFont typeface="Wingdings" pitchFamily="2" charset="2"/>
              <a:buNone/>
            </a:pPr>
            <a:r>
              <a:rPr lang="en-US" sz="3600" b="0" baseline="0">
                <a:solidFill>
                  <a:srgbClr val="660066"/>
                </a:solidFill>
                <a:latin typeface="Arial" pitchFamily="34" charset="0"/>
                <a:cs typeface="Arial" pitchFamily="34" charset="0"/>
              </a:rPr>
              <a:t>1857 </a:t>
            </a:r>
            <a:r>
              <a:rPr lang="en-US" sz="3600" b="0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+</a:t>
            </a:r>
            <a:r>
              <a:rPr lang="en-US" sz="3600" b="0" u="sng" baseline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2905</a:t>
            </a:r>
          </a:p>
        </p:txBody>
      </p:sp>
      <p:sp>
        <p:nvSpPr>
          <p:cNvPr id="80908" name="Line 11"/>
          <p:cNvSpPr>
            <a:spLocks noChangeShapeType="1"/>
          </p:cNvSpPr>
          <p:nvPr/>
        </p:nvSpPr>
        <p:spPr bwMode="auto">
          <a:xfrm>
            <a:off x="754063" y="5694363"/>
            <a:ext cx="985837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0909" name="Rectangle 12"/>
          <p:cNvSpPr>
            <a:spLocks noChangeArrowheads="1"/>
          </p:cNvSpPr>
          <p:nvPr/>
        </p:nvSpPr>
        <p:spPr bwMode="auto">
          <a:xfrm>
            <a:off x="227013" y="5735638"/>
            <a:ext cx="1544637" cy="641350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buFont typeface="Wingdings" pitchFamily="2" charset="2"/>
              <a:buNone/>
            </a:pPr>
            <a:r>
              <a:rPr lang="en-US" sz="3600" b="0" baseline="0">
                <a:solidFill>
                  <a:srgbClr val="A50021"/>
                </a:solidFill>
                <a:latin typeface="Arial" pitchFamily="34" charset="0"/>
                <a:cs typeface="Arial" pitchFamily="34" charset="0"/>
              </a:rPr>
              <a:t>4762</a:t>
            </a:r>
          </a:p>
        </p:txBody>
      </p:sp>
      <p:sp>
        <p:nvSpPr>
          <p:cNvPr id="80910" name="Text Box 13"/>
          <p:cNvSpPr txBox="1">
            <a:spLocks noChangeArrowheads="1"/>
          </p:cNvSpPr>
          <p:nvPr/>
        </p:nvSpPr>
        <p:spPr bwMode="auto">
          <a:xfrm>
            <a:off x="2614613" y="4364038"/>
            <a:ext cx="598963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Wingdings" pitchFamily="2" charset="2"/>
              <a:buNone/>
            </a:pPr>
            <a:r>
              <a:rPr lang="en-US" sz="3600" b="0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0100   </a:t>
            </a:r>
            <a:r>
              <a:rPr lang="en-US" sz="3200" b="0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10001</a:t>
            </a:r>
            <a:r>
              <a:rPr lang="en-US" sz="3600" b="0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   0110    1100</a:t>
            </a:r>
          </a:p>
        </p:txBody>
      </p:sp>
      <p:sp>
        <p:nvSpPr>
          <p:cNvPr id="80911" name="Text Box 14"/>
          <p:cNvSpPr txBox="1">
            <a:spLocks noChangeArrowheads="1"/>
          </p:cNvSpPr>
          <p:nvPr/>
        </p:nvSpPr>
        <p:spPr bwMode="auto">
          <a:xfrm>
            <a:off x="8335963" y="4479925"/>
            <a:ext cx="517525" cy="549275"/>
          </a:xfrm>
          <a:prstGeom prst="rect">
            <a:avLst/>
          </a:prstGeom>
          <a:noFill/>
          <a:ln w="1651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800" b="0" baseline="0">
                <a:solidFill>
                  <a:srgbClr val="660066"/>
                </a:solidFill>
                <a:latin typeface="Arial" pitchFamily="34" charset="0"/>
                <a:cs typeface="Arial" pitchFamily="34" charset="0"/>
              </a:rPr>
              <a:t>12&gt;9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800" b="0" baseline="0">
                <a:solidFill>
                  <a:srgbClr val="660066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+6</a:t>
            </a:r>
            <a:endParaRPr lang="en-US" sz="1800" b="0" baseline="0">
              <a:solidFill>
                <a:srgbClr val="660066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0912" name="Text Box 15"/>
          <p:cNvSpPr txBox="1">
            <a:spLocks noChangeArrowheads="1"/>
          </p:cNvSpPr>
          <p:nvPr/>
        </p:nvSpPr>
        <p:spPr bwMode="auto">
          <a:xfrm>
            <a:off x="2235200" y="5100638"/>
            <a:ext cx="6340475" cy="64135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Wingdings" pitchFamily="2" charset="2"/>
              <a:buNone/>
            </a:pPr>
            <a:r>
              <a:rPr lang="en-US" sz="3600" b="0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+ </a:t>
            </a:r>
            <a:r>
              <a:rPr lang="en-US" sz="3600" b="0" baseline="0">
                <a:solidFill>
                  <a:schemeClr val="hlink"/>
                </a:solidFill>
                <a:latin typeface="Arial" pitchFamily="34" charset="0"/>
                <a:cs typeface="Arial" pitchFamily="34" charset="0"/>
              </a:rPr>
              <a:t>0000</a:t>
            </a:r>
            <a:r>
              <a:rPr lang="en-US" sz="3600" b="0" baseline="0">
                <a:solidFill>
                  <a:srgbClr val="FF3399"/>
                </a:solidFill>
                <a:latin typeface="Arial" pitchFamily="34" charset="0"/>
                <a:cs typeface="Arial" pitchFamily="34" charset="0"/>
              </a:rPr>
              <a:t>    0110    </a:t>
            </a:r>
            <a:r>
              <a:rPr lang="en-US" sz="3600" b="0" baseline="0">
                <a:solidFill>
                  <a:schemeClr val="hlink"/>
                </a:solidFill>
                <a:latin typeface="Arial" pitchFamily="34" charset="0"/>
                <a:cs typeface="Arial" pitchFamily="34" charset="0"/>
              </a:rPr>
              <a:t>0000</a:t>
            </a:r>
            <a:r>
              <a:rPr lang="en-US" sz="3600" b="0" baseline="0">
                <a:solidFill>
                  <a:srgbClr val="FF3399"/>
                </a:solidFill>
                <a:latin typeface="Arial" pitchFamily="34" charset="0"/>
                <a:cs typeface="Arial" pitchFamily="34" charset="0"/>
              </a:rPr>
              <a:t>    0110</a:t>
            </a:r>
          </a:p>
        </p:txBody>
      </p:sp>
      <p:sp>
        <p:nvSpPr>
          <p:cNvPr id="80913" name="Text Box 16"/>
          <p:cNvSpPr txBox="1">
            <a:spLocks noChangeArrowheads="1"/>
          </p:cNvSpPr>
          <p:nvPr/>
        </p:nvSpPr>
        <p:spPr bwMode="auto">
          <a:xfrm>
            <a:off x="2640013" y="5697538"/>
            <a:ext cx="624363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Wingdings" pitchFamily="2" charset="2"/>
              <a:buNone/>
            </a:pPr>
            <a:r>
              <a:rPr lang="en-US" sz="3600" b="0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0100 1 0111    </a:t>
            </a:r>
            <a:r>
              <a:rPr lang="en-US" sz="3600" b="0" baseline="0">
                <a:solidFill>
                  <a:srgbClr val="A50021"/>
                </a:solidFill>
                <a:latin typeface="Arial" pitchFamily="34" charset="0"/>
                <a:cs typeface="Arial" pitchFamily="34" charset="0"/>
              </a:rPr>
              <a:t>0110</a:t>
            </a:r>
            <a:r>
              <a:rPr lang="en-US" sz="3600" b="0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1 </a:t>
            </a:r>
            <a:r>
              <a:rPr lang="en-US" sz="3600" b="0" baseline="0">
                <a:solidFill>
                  <a:srgbClr val="A50021"/>
                </a:solidFill>
                <a:latin typeface="Arial" pitchFamily="34" charset="0"/>
                <a:cs typeface="Arial" pitchFamily="34" charset="0"/>
              </a:rPr>
              <a:t>0010</a:t>
            </a:r>
          </a:p>
        </p:txBody>
      </p:sp>
      <p:sp>
        <p:nvSpPr>
          <p:cNvPr id="80914" name="Line 17"/>
          <p:cNvSpPr>
            <a:spLocks noChangeShapeType="1"/>
          </p:cNvSpPr>
          <p:nvPr/>
        </p:nvSpPr>
        <p:spPr bwMode="auto">
          <a:xfrm flipH="1" flipV="1">
            <a:off x="6829425" y="3078163"/>
            <a:ext cx="207963" cy="2697162"/>
          </a:xfrm>
          <a:prstGeom prst="line">
            <a:avLst/>
          </a:prstGeom>
          <a:noFill/>
          <a:ln w="1588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80915" name="Text Box 18"/>
          <p:cNvSpPr txBox="1">
            <a:spLocks noChangeArrowheads="1"/>
          </p:cNvSpPr>
          <p:nvPr/>
        </p:nvSpPr>
        <p:spPr bwMode="auto">
          <a:xfrm>
            <a:off x="6445250" y="2636838"/>
            <a:ext cx="41116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Wingdings" pitchFamily="2" charset="2"/>
              <a:buNone/>
            </a:pPr>
            <a:r>
              <a:rPr lang="en-US" sz="3600" b="0" baseline="0">
                <a:solidFill>
                  <a:srgbClr val="336600"/>
                </a:solidFill>
                <a:latin typeface="Arial" pitchFamily="34" charset="0"/>
                <a:cs typeface="Arial" pitchFamily="34" charset="0"/>
              </a:rPr>
              <a:t>1</a:t>
            </a:r>
          </a:p>
        </p:txBody>
      </p:sp>
      <p:sp>
        <p:nvSpPr>
          <p:cNvPr id="80916" name="Text Box 19"/>
          <p:cNvSpPr txBox="1">
            <a:spLocks noChangeArrowheads="1"/>
          </p:cNvSpPr>
          <p:nvPr/>
        </p:nvSpPr>
        <p:spPr bwMode="auto">
          <a:xfrm>
            <a:off x="4892675" y="2647950"/>
            <a:ext cx="41116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Wingdings" pitchFamily="2" charset="2"/>
              <a:buNone/>
            </a:pPr>
            <a:r>
              <a:rPr lang="en-US" sz="3600" b="0" baseline="0">
                <a:solidFill>
                  <a:srgbClr val="336600"/>
                </a:solidFill>
                <a:latin typeface="Arial" pitchFamily="34" charset="0"/>
                <a:cs typeface="Arial" pitchFamily="34" charset="0"/>
              </a:rPr>
              <a:t>0</a:t>
            </a:r>
          </a:p>
        </p:txBody>
      </p:sp>
      <p:sp>
        <p:nvSpPr>
          <p:cNvPr id="80917" name="Text Box 20"/>
          <p:cNvSpPr txBox="1">
            <a:spLocks noChangeArrowheads="1"/>
          </p:cNvSpPr>
          <p:nvPr/>
        </p:nvSpPr>
        <p:spPr bwMode="auto">
          <a:xfrm>
            <a:off x="5202238" y="4538663"/>
            <a:ext cx="517525" cy="549275"/>
          </a:xfrm>
          <a:prstGeom prst="rect">
            <a:avLst/>
          </a:prstGeom>
          <a:noFill/>
          <a:ln w="1651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800" b="0" baseline="0">
                <a:solidFill>
                  <a:srgbClr val="660066"/>
                </a:solidFill>
                <a:latin typeface="Arial" pitchFamily="34" charset="0"/>
                <a:cs typeface="Arial" pitchFamily="34" charset="0"/>
              </a:rPr>
              <a:t>17&gt;9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800" b="0" baseline="0">
                <a:solidFill>
                  <a:srgbClr val="660066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+6</a:t>
            </a:r>
            <a:endParaRPr lang="en-US" sz="1800" b="0" baseline="0">
              <a:solidFill>
                <a:srgbClr val="660066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0918" name="Line 21"/>
          <p:cNvSpPr>
            <a:spLocks noChangeShapeType="1"/>
          </p:cNvSpPr>
          <p:nvPr/>
        </p:nvSpPr>
        <p:spPr bwMode="auto">
          <a:xfrm flipH="1" flipV="1">
            <a:off x="3763963" y="3125788"/>
            <a:ext cx="207962" cy="2697162"/>
          </a:xfrm>
          <a:prstGeom prst="line">
            <a:avLst/>
          </a:prstGeom>
          <a:noFill/>
          <a:ln w="1588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80919" name="Text Box 22"/>
          <p:cNvSpPr txBox="1">
            <a:spLocks noChangeArrowheads="1"/>
          </p:cNvSpPr>
          <p:nvPr/>
        </p:nvSpPr>
        <p:spPr bwMode="auto">
          <a:xfrm>
            <a:off x="3379788" y="2684463"/>
            <a:ext cx="411162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Wingdings" pitchFamily="2" charset="2"/>
              <a:buNone/>
            </a:pPr>
            <a:r>
              <a:rPr lang="en-US" sz="3600" b="0" baseline="0">
                <a:solidFill>
                  <a:srgbClr val="336600"/>
                </a:solidFill>
                <a:latin typeface="Arial" pitchFamily="34" charset="0"/>
                <a:cs typeface="Arial" pitchFamily="34" charset="0"/>
              </a:rPr>
              <a:t>1</a:t>
            </a:r>
          </a:p>
        </p:txBody>
      </p:sp>
      <p:sp>
        <p:nvSpPr>
          <p:cNvPr id="80920" name="Text Box 23"/>
          <p:cNvSpPr txBox="1">
            <a:spLocks noChangeArrowheads="1"/>
          </p:cNvSpPr>
          <p:nvPr/>
        </p:nvSpPr>
        <p:spPr bwMode="auto">
          <a:xfrm>
            <a:off x="1316038" y="4922838"/>
            <a:ext cx="1287462" cy="274637"/>
          </a:xfrm>
          <a:prstGeom prst="rect">
            <a:avLst/>
          </a:prstGeom>
          <a:noFill/>
          <a:ln w="1651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800" baseline="0">
                <a:solidFill>
                  <a:srgbClr val="A50021"/>
                </a:solidFill>
                <a:latin typeface="Arial" pitchFamily="34" charset="0"/>
                <a:cs typeface="Arial" pitchFamily="34" charset="0"/>
              </a:rPr>
              <a:t>Add 6 or 0</a:t>
            </a:r>
          </a:p>
        </p:txBody>
      </p:sp>
      <p:sp>
        <p:nvSpPr>
          <p:cNvPr id="80921" name="Rectangle 24"/>
          <p:cNvSpPr>
            <a:spLocks noChangeArrowheads="1"/>
          </p:cNvSpPr>
          <p:nvPr/>
        </p:nvSpPr>
        <p:spPr bwMode="auto">
          <a:xfrm>
            <a:off x="549275" y="209550"/>
            <a:ext cx="69342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spcBef>
                <a:spcPct val="0"/>
              </a:spcBef>
              <a:buFontTx/>
              <a:buNone/>
            </a:pPr>
            <a:r>
              <a:rPr lang="en-US" baseline="0">
                <a:solidFill>
                  <a:schemeClr val="tx1"/>
                </a:solidFill>
                <a:latin typeface="Helvetica" pitchFamily="34" charset="0"/>
              </a:rPr>
              <a:t>Unsigned Numbers                            </a:t>
            </a:r>
            <a:r>
              <a:rPr lang="en-US" baseline="0">
                <a:solidFill>
                  <a:srgbClr val="000066"/>
                </a:solidFill>
                <a:latin typeface="Helvetica" pitchFamily="34" charset="0"/>
              </a:rPr>
              <a:t>BCD Addition: Example</a:t>
            </a:r>
          </a:p>
        </p:txBody>
      </p:sp>
      <p:sp>
        <p:nvSpPr>
          <p:cNvPr id="80922" name="Text Box 25"/>
          <p:cNvSpPr txBox="1">
            <a:spLocks noChangeArrowheads="1"/>
          </p:cNvSpPr>
          <p:nvPr/>
        </p:nvSpPr>
        <p:spPr bwMode="auto">
          <a:xfrm>
            <a:off x="6791325" y="4530725"/>
            <a:ext cx="517525" cy="549275"/>
          </a:xfrm>
          <a:prstGeom prst="rect">
            <a:avLst/>
          </a:prstGeom>
          <a:noFill/>
          <a:ln w="1651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800" b="0" baseline="0">
                <a:solidFill>
                  <a:srgbClr val="660066"/>
                </a:solidFill>
                <a:latin typeface="Arial" pitchFamily="34" charset="0"/>
                <a:cs typeface="Arial" pitchFamily="34" charset="0"/>
              </a:rPr>
              <a:t>6&lt;9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800" b="0" baseline="0">
                <a:solidFill>
                  <a:srgbClr val="660066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+0</a:t>
            </a:r>
            <a:endParaRPr lang="en-US" sz="1800" b="0" baseline="0">
              <a:solidFill>
                <a:srgbClr val="660066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0923" name="Text Box 26"/>
          <p:cNvSpPr txBox="1">
            <a:spLocks noChangeArrowheads="1"/>
          </p:cNvSpPr>
          <p:nvPr/>
        </p:nvSpPr>
        <p:spPr bwMode="auto">
          <a:xfrm>
            <a:off x="3765550" y="4552950"/>
            <a:ext cx="517525" cy="488950"/>
          </a:xfrm>
          <a:prstGeom prst="rect">
            <a:avLst/>
          </a:prstGeom>
          <a:noFill/>
          <a:ln w="1651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600" b="0" baseline="0">
                <a:solidFill>
                  <a:srgbClr val="660066"/>
                </a:solidFill>
                <a:latin typeface="Arial" pitchFamily="34" charset="0"/>
                <a:cs typeface="Arial" pitchFamily="34" charset="0"/>
              </a:rPr>
              <a:t>4&lt;9</a:t>
            </a: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600" b="0" baseline="0">
                <a:solidFill>
                  <a:srgbClr val="660066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+0</a:t>
            </a:r>
            <a:endParaRPr lang="en-US" sz="1600" b="0" baseline="0">
              <a:solidFill>
                <a:srgbClr val="660066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0924" name="Line 27"/>
          <p:cNvSpPr>
            <a:spLocks noChangeShapeType="1"/>
          </p:cNvSpPr>
          <p:nvPr/>
        </p:nvSpPr>
        <p:spPr bwMode="auto">
          <a:xfrm flipH="1">
            <a:off x="7097713" y="5834063"/>
            <a:ext cx="203200" cy="15875"/>
          </a:xfrm>
          <a:prstGeom prst="line">
            <a:avLst/>
          </a:prstGeom>
          <a:noFill/>
          <a:ln w="1588">
            <a:solidFill>
              <a:srgbClr val="FFFFFF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80925" name="Line 28"/>
          <p:cNvSpPr>
            <a:spLocks noChangeShapeType="1"/>
          </p:cNvSpPr>
          <p:nvPr/>
        </p:nvSpPr>
        <p:spPr bwMode="auto">
          <a:xfrm flipH="1">
            <a:off x="7126288" y="5791200"/>
            <a:ext cx="160337" cy="0"/>
          </a:xfrm>
          <a:prstGeom prst="line">
            <a:avLst/>
          </a:prstGeom>
          <a:noFill/>
          <a:ln w="1588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80926" name="Line 29"/>
          <p:cNvSpPr>
            <a:spLocks noChangeShapeType="1"/>
          </p:cNvSpPr>
          <p:nvPr/>
        </p:nvSpPr>
        <p:spPr bwMode="auto">
          <a:xfrm flipH="1">
            <a:off x="4056063" y="5811838"/>
            <a:ext cx="160337" cy="0"/>
          </a:xfrm>
          <a:prstGeom prst="line">
            <a:avLst/>
          </a:prstGeom>
          <a:noFill/>
          <a:ln w="1588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Chapter 1            </a:t>
            </a:r>
            <a:fld id="{3E0837EE-41E6-45C4-9AB9-7FBE1AEECC74}" type="slidenum">
              <a:rPr lang="en-US" smtClean="0"/>
              <a:pPr/>
              <a:t>67</a:t>
            </a:fld>
            <a:endParaRPr lang="en-US" smtClean="0"/>
          </a:p>
        </p:txBody>
      </p:sp>
      <p:sp>
        <p:nvSpPr>
          <p:cNvPr id="81923" name="Rectangle 2"/>
          <p:cNvSpPr>
            <a:spLocks noChangeArrowheads="1"/>
          </p:cNvSpPr>
          <p:nvPr/>
        </p:nvSpPr>
        <p:spPr bwMode="auto">
          <a:xfrm>
            <a:off x="549275" y="209550"/>
            <a:ext cx="69342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spcBef>
                <a:spcPct val="0"/>
              </a:spcBef>
              <a:buFontTx/>
              <a:buNone/>
            </a:pPr>
            <a:r>
              <a:rPr lang="en-US" baseline="0">
                <a:solidFill>
                  <a:schemeClr val="tx1"/>
                </a:solidFill>
                <a:latin typeface="Helvetica" pitchFamily="34" charset="0"/>
              </a:rPr>
              <a:t>Unsigned Numbers                            </a:t>
            </a:r>
            <a:r>
              <a:rPr lang="en-US" baseline="0">
                <a:solidFill>
                  <a:srgbClr val="000066"/>
                </a:solidFill>
                <a:latin typeface="Helvetica" pitchFamily="34" charset="0"/>
              </a:rPr>
              <a:t>Arithmetic in Octal &amp; Hexadecimal </a:t>
            </a:r>
          </a:p>
        </p:txBody>
      </p:sp>
      <p:pic>
        <p:nvPicPr>
          <p:cNvPr id="81924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6738" y="1636713"/>
            <a:ext cx="8035925" cy="2659062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</p:pic>
      <p:sp>
        <p:nvSpPr>
          <p:cNvPr id="81925" name="Text Box 4"/>
          <p:cNvSpPr txBox="1">
            <a:spLocks noChangeArrowheads="1"/>
          </p:cNvSpPr>
          <p:nvPr/>
        </p:nvSpPr>
        <p:spPr bwMode="auto">
          <a:xfrm>
            <a:off x="0" y="1303338"/>
            <a:ext cx="9144000" cy="366712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800" b="0" baseline="0">
                <a:latin typeface="Arial" pitchFamily="34" charset="0"/>
                <a:cs typeface="Arial" pitchFamily="34" charset="0"/>
              </a:rPr>
              <a:t>Perform digit calculations in decimal then express results in the appropriate base system</a:t>
            </a:r>
          </a:p>
        </p:txBody>
      </p:sp>
      <p:sp>
        <p:nvSpPr>
          <p:cNvPr id="81926" name="Text Box 5"/>
          <p:cNvSpPr txBox="1">
            <a:spLocks noChangeArrowheads="1"/>
          </p:cNvSpPr>
          <p:nvPr/>
        </p:nvSpPr>
        <p:spPr bwMode="auto">
          <a:xfrm>
            <a:off x="2479675" y="2555875"/>
            <a:ext cx="1054100" cy="336550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600" b="0" baseline="0">
                <a:solidFill>
                  <a:srgbClr val="660066"/>
                </a:solidFill>
                <a:latin typeface="Arial" pitchFamily="34" charset="0"/>
                <a:cs typeface="Arial" pitchFamily="34" charset="0"/>
              </a:rPr>
              <a:t>Base 16</a:t>
            </a:r>
          </a:p>
        </p:txBody>
      </p:sp>
      <p:pic>
        <p:nvPicPr>
          <p:cNvPr id="81927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0550" y="4319588"/>
            <a:ext cx="7743825" cy="2538412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</p:pic>
      <p:sp>
        <p:nvSpPr>
          <p:cNvPr id="81928" name="Text Box 7"/>
          <p:cNvSpPr txBox="1">
            <a:spLocks noChangeArrowheads="1"/>
          </p:cNvSpPr>
          <p:nvPr/>
        </p:nvSpPr>
        <p:spPr bwMode="auto">
          <a:xfrm>
            <a:off x="2968625" y="4941888"/>
            <a:ext cx="823913" cy="336550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sz="1600" b="0" baseline="0">
                <a:solidFill>
                  <a:srgbClr val="660066"/>
                </a:solidFill>
                <a:latin typeface="Arial" pitchFamily="34" charset="0"/>
                <a:cs typeface="Arial" pitchFamily="34" charset="0"/>
              </a:rPr>
              <a:t>Base 8</a:t>
            </a:r>
          </a:p>
        </p:txBody>
      </p:sp>
      <p:sp>
        <p:nvSpPr>
          <p:cNvPr id="81929" name="Text Box 8"/>
          <p:cNvSpPr txBox="1">
            <a:spLocks noChangeArrowheads="1"/>
          </p:cNvSpPr>
          <p:nvPr/>
        </p:nvSpPr>
        <p:spPr bwMode="auto">
          <a:xfrm>
            <a:off x="8131175" y="2336800"/>
            <a:ext cx="1012825" cy="815975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1400" baseline="0">
                <a:solidFill>
                  <a:srgbClr val="A50021"/>
                </a:solidFill>
                <a:latin typeface="Arial" pitchFamily="34" charset="0"/>
                <a:cs typeface="Arial" pitchFamily="34" charset="0"/>
              </a:rPr>
              <a:t>Start here</a:t>
            </a:r>
          </a:p>
          <a:p>
            <a:pPr>
              <a:buFont typeface="Wingdings" pitchFamily="2" charset="2"/>
              <a:buNone/>
            </a:pPr>
            <a:r>
              <a:rPr lang="en-US" sz="1400" baseline="0">
                <a:solidFill>
                  <a:srgbClr val="A50021"/>
                </a:solidFill>
                <a:latin typeface="Arial" pitchFamily="34" charset="0"/>
                <a:cs typeface="Arial" pitchFamily="34" charset="0"/>
              </a:rPr>
              <a:t>At the LS</a:t>
            </a:r>
          </a:p>
          <a:p>
            <a:pPr>
              <a:buFont typeface="Wingdings" pitchFamily="2" charset="2"/>
              <a:buNone/>
            </a:pPr>
            <a:r>
              <a:rPr lang="en-US" sz="1400" baseline="0">
                <a:solidFill>
                  <a:srgbClr val="A50021"/>
                </a:solidFill>
                <a:latin typeface="Arial" pitchFamily="34" charset="0"/>
                <a:cs typeface="Arial" pitchFamily="34" charset="0"/>
              </a:rPr>
              <a:t>Digit </a:t>
            </a:r>
          </a:p>
        </p:txBody>
      </p:sp>
      <p:sp>
        <p:nvSpPr>
          <p:cNvPr id="81930" name="Line 9"/>
          <p:cNvSpPr>
            <a:spLocks noChangeShapeType="1"/>
          </p:cNvSpPr>
          <p:nvPr/>
        </p:nvSpPr>
        <p:spPr bwMode="auto">
          <a:xfrm flipH="1">
            <a:off x="7402513" y="2714625"/>
            <a:ext cx="725487" cy="522288"/>
          </a:xfrm>
          <a:prstGeom prst="line">
            <a:avLst/>
          </a:prstGeom>
          <a:noFill/>
          <a:ln w="1588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81931" name="Line 10"/>
          <p:cNvSpPr>
            <a:spLocks noChangeShapeType="1"/>
          </p:cNvSpPr>
          <p:nvPr/>
        </p:nvSpPr>
        <p:spPr bwMode="auto">
          <a:xfrm flipH="1">
            <a:off x="5951538" y="4470400"/>
            <a:ext cx="84137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1932" name="Line 11"/>
          <p:cNvSpPr>
            <a:spLocks noChangeShapeType="1"/>
          </p:cNvSpPr>
          <p:nvPr/>
        </p:nvSpPr>
        <p:spPr bwMode="auto">
          <a:xfrm>
            <a:off x="5951538" y="4470400"/>
            <a:ext cx="0" cy="3048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1933" name="Text Box 14"/>
          <p:cNvSpPr txBox="1">
            <a:spLocks noChangeArrowheads="1"/>
          </p:cNvSpPr>
          <p:nvPr/>
        </p:nvSpPr>
        <p:spPr bwMode="auto">
          <a:xfrm>
            <a:off x="5978525" y="4419600"/>
            <a:ext cx="409575" cy="336550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1600" baseline="0">
                <a:solidFill>
                  <a:srgbClr val="A50021"/>
                </a:solidFill>
                <a:latin typeface="Arial" pitchFamily="34" charset="0"/>
                <a:cs typeface="Arial" pitchFamily="34" charset="0"/>
              </a:rPr>
              <a:t>10</a:t>
            </a:r>
          </a:p>
        </p:txBody>
      </p:sp>
      <p:sp>
        <p:nvSpPr>
          <p:cNvPr id="81934" name="Text Box 15"/>
          <p:cNvSpPr txBox="1">
            <a:spLocks noChangeArrowheads="1"/>
          </p:cNvSpPr>
          <p:nvPr/>
        </p:nvSpPr>
        <p:spPr bwMode="auto">
          <a:xfrm>
            <a:off x="5607050" y="4456113"/>
            <a:ext cx="296863" cy="336550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1600" baseline="0">
                <a:solidFill>
                  <a:srgbClr val="A50021"/>
                </a:solidFill>
                <a:latin typeface="Arial" pitchFamily="34" charset="0"/>
                <a:cs typeface="Arial" pitchFamily="34" charset="0"/>
              </a:rPr>
              <a:t>8</a:t>
            </a:r>
          </a:p>
        </p:txBody>
      </p:sp>
      <p:sp>
        <p:nvSpPr>
          <p:cNvPr id="81935" name="Text Box 16"/>
          <p:cNvSpPr txBox="1">
            <a:spLocks noChangeArrowheads="1"/>
          </p:cNvSpPr>
          <p:nvPr/>
        </p:nvSpPr>
        <p:spPr bwMode="auto">
          <a:xfrm>
            <a:off x="6056313" y="4165600"/>
            <a:ext cx="296862" cy="336550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1600" baseline="0">
                <a:solidFill>
                  <a:srgbClr val="A50021"/>
                </a:solidFill>
                <a:latin typeface="Arial" pitchFamily="34" charset="0"/>
                <a:cs typeface="Arial" pitchFamily="34" charset="0"/>
              </a:rPr>
              <a:t>1</a:t>
            </a:r>
          </a:p>
        </p:txBody>
      </p:sp>
      <p:sp>
        <p:nvSpPr>
          <p:cNvPr id="81936" name="Text Box 17"/>
          <p:cNvSpPr txBox="1">
            <a:spLocks noChangeArrowheads="1"/>
          </p:cNvSpPr>
          <p:nvPr/>
        </p:nvSpPr>
        <p:spPr bwMode="auto">
          <a:xfrm>
            <a:off x="6080125" y="4594225"/>
            <a:ext cx="296863" cy="336550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1600" baseline="0">
                <a:solidFill>
                  <a:srgbClr val="A50021"/>
                </a:solidFill>
                <a:latin typeface="Arial" pitchFamily="34" charset="0"/>
                <a:cs typeface="Arial" pitchFamily="34" charset="0"/>
              </a:rPr>
              <a:t>8</a:t>
            </a:r>
          </a:p>
        </p:txBody>
      </p:sp>
      <p:sp>
        <p:nvSpPr>
          <p:cNvPr id="81937" name="Line 18"/>
          <p:cNvSpPr>
            <a:spLocks noChangeShapeType="1"/>
          </p:cNvSpPr>
          <p:nvPr/>
        </p:nvSpPr>
        <p:spPr bwMode="auto">
          <a:xfrm flipH="1">
            <a:off x="6008688" y="4848225"/>
            <a:ext cx="377825" cy="0"/>
          </a:xfrm>
          <a:prstGeom prst="line">
            <a:avLst/>
          </a:prstGeom>
          <a:noFill/>
          <a:ln w="1588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1938" name="Text Box 19"/>
          <p:cNvSpPr txBox="1">
            <a:spLocks noChangeArrowheads="1"/>
          </p:cNvSpPr>
          <p:nvPr/>
        </p:nvSpPr>
        <p:spPr bwMode="auto">
          <a:xfrm>
            <a:off x="6064250" y="4783138"/>
            <a:ext cx="296863" cy="336550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1600" baseline="0">
                <a:solidFill>
                  <a:srgbClr val="A50021"/>
                </a:solidFill>
                <a:latin typeface="Arial" pitchFamily="34" charset="0"/>
                <a:cs typeface="Arial" pitchFamily="34" charset="0"/>
              </a:rPr>
              <a:t>2</a:t>
            </a:r>
          </a:p>
        </p:txBody>
      </p:sp>
      <p:sp>
        <p:nvSpPr>
          <p:cNvPr id="81939" name="Line 20"/>
          <p:cNvSpPr>
            <a:spLocks noChangeShapeType="1"/>
          </p:cNvSpPr>
          <p:nvPr/>
        </p:nvSpPr>
        <p:spPr bwMode="auto">
          <a:xfrm>
            <a:off x="6299200" y="4354513"/>
            <a:ext cx="1495425" cy="0"/>
          </a:xfrm>
          <a:prstGeom prst="line">
            <a:avLst/>
          </a:prstGeom>
          <a:noFill/>
          <a:ln w="1588">
            <a:solidFill>
              <a:schemeClr val="tx1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1940" name="Text Box 21"/>
          <p:cNvSpPr txBox="1">
            <a:spLocks noChangeArrowheads="1"/>
          </p:cNvSpPr>
          <p:nvPr/>
        </p:nvSpPr>
        <p:spPr bwMode="auto">
          <a:xfrm>
            <a:off x="7218363" y="4173538"/>
            <a:ext cx="1925637" cy="336550"/>
          </a:xfrm>
          <a:prstGeom prst="rect">
            <a:avLst/>
          </a:prstGeom>
          <a:solidFill>
            <a:schemeClr val="bg1"/>
          </a:solidFill>
          <a:ln w="1651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1600" baseline="0">
                <a:solidFill>
                  <a:srgbClr val="A50021"/>
                </a:solidFill>
                <a:latin typeface="Arial" pitchFamily="34" charset="0"/>
                <a:cs typeface="Arial" pitchFamily="34" charset="0"/>
              </a:rPr>
              <a:t>Carry to next digit</a:t>
            </a:r>
          </a:p>
        </p:txBody>
      </p:sp>
      <p:sp>
        <p:nvSpPr>
          <p:cNvPr id="81941" name="Text Box 22"/>
          <p:cNvSpPr txBox="1">
            <a:spLocks noChangeArrowheads="1"/>
          </p:cNvSpPr>
          <p:nvPr/>
        </p:nvSpPr>
        <p:spPr bwMode="auto">
          <a:xfrm>
            <a:off x="6572250" y="4718050"/>
            <a:ext cx="2174875" cy="336550"/>
          </a:xfrm>
          <a:prstGeom prst="rect">
            <a:avLst/>
          </a:prstGeom>
          <a:solidFill>
            <a:schemeClr val="bg1"/>
          </a:solidFill>
          <a:ln w="1651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1600" baseline="0">
                <a:solidFill>
                  <a:srgbClr val="A50021"/>
                </a:solidFill>
                <a:latin typeface="Arial" pitchFamily="34" charset="0"/>
                <a:cs typeface="Arial" pitchFamily="34" charset="0"/>
              </a:rPr>
              <a:t>Remains in this digit</a:t>
            </a:r>
          </a:p>
        </p:txBody>
      </p:sp>
      <p:sp>
        <p:nvSpPr>
          <p:cNvPr id="81942" name="Line 23"/>
          <p:cNvSpPr>
            <a:spLocks noChangeShapeType="1"/>
          </p:cNvSpPr>
          <p:nvPr/>
        </p:nvSpPr>
        <p:spPr bwMode="auto">
          <a:xfrm>
            <a:off x="6321425" y="4984750"/>
            <a:ext cx="958850" cy="0"/>
          </a:xfrm>
          <a:prstGeom prst="line">
            <a:avLst/>
          </a:prstGeom>
          <a:noFill/>
          <a:ln w="1588">
            <a:solidFill>
              <a:schemeClr val="tx1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Chapter 1            </a:t>
            </a:r>
            <a:fld id="{052A4A3D-D037-4130-8572-711F15F576D7}" type="slidenum">
              <a:rPr lang="en-US" smtClean="0"/>
              <a:pPr/>
              <a:t>68</a:t>
            </a:fld>
            <a:endParaRPr lang="en-US" smtClean="0"/>
          </a:p>
        </p:txBody>
      </p:sp>
      <p:sp>
        <p:nvSpPr>
          <p:cNvPr id="82947" name="Rectangle 2"/>
          <p:cNvSpPr>
            <a:spLocks noGrp="1" noChangeArrowheads="1"/>
          </p:cNvSpPr>
          <p:nvPr>
            <p:ph type="title"/>
          </p:nvPr>
        </p:nvSpPr>
        <p:spPr>
          <a:xfrm>
            <a:off x="577850" y="139700"/>
            <a:ext cx="8280400" cy="1020763"/>
          </a:xfrm>
        </p:spPr>
        <p:txBody>
          <a:bodyPr/>
          <a:lstStyle/>
          <a:p>
            <a:r>
              <a:rPr lang="en-US" sz="2400" smtClean="0">
                <a:latin typeface="Arial" pitchFamily="34" charset="0"/>
                <a:cs typeface="Arial" pitchFamily="34" charset="0"/>
              </a:rPr>
              <a:t>Integer Representations using n bits</a:t>
            </a:r>
          </a:p>
        </p:txBody>
      </p:sp>
      <p:sp>
        <p:nvSpPr>
          <p:cNvPr id="829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447800"/>
            <a:ext cx="9144000" cy="5410200"/>
          </a:xfrm>
          <a:solidFill>
            <a:srgbClr val="FFFFFF"/>
          </a:solidFill>
        </p:spPr>
        <p:txBody>
          <a:bodyPr/>
          <a:lstStyle/>
          <a:p>
            <a:pPr marL="0" indent="0">
              <a:lnSpc>
                <a:spcPct val="80000"/>
              </a:lnSpc>
            </a:pPr>
            <a:r>
              <a:rPr lang="en-US" sz="1800" i="1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smtClean="0">
                <a:solidFill>
                  <a:srgbClr val="CC0000"/>
                </a:solidFill>
                <a:latin typeface="Arial" pitchFamily="34" charset="0"/>
                <a:cs typeface="Arial" pitchFamily="34" charset="0"/>
              </a:rPr>
              <a:t>Unsigned Integers</a:t>
            </a:r>
          </a:p>
          <a:p>
            <a:pPr marL="0" indent="0">
              <a:lnSpc>
                <a:spcPct val="80000"/>
              </a:lnSpc>
              <a:buFont typeface="Wingdings" pitchFamily="2" charset="2"/>
              <a:buNone/>
            </a:pPr>
            <a:r>
              <a:rPr lang="en-US" sz="1800" b="1" smtClean="0">
                <a:latin typeface="Arial" pitchFamily="34" charset="0"/>
                <a:cs typeface="Arial" pitchFamily="34" charset="0"/>
              </a:rPr>
              <a:t>The full n bits are the magnitude of the number. The sign is </a:t>
            </a:r>
            <a:r>
              <a:rPr lang="en-US" sz="1800" b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not</a:t>
            </a:r>
            <a:r>
              <a:rPr lang="en-US" sz="1800" b="1" smtClean="0">
                <a:latin typeface="Arial" pitchFamily="34" charset="0"/>
                <a:cs typeface="Arial" pitchFamily="34" charset="0"/>
              </a:rPr>
              <a:t> represented as part of the number</a:t>
            </a:r>
          </a:p>
          <a:p>
            <a:pPr marL="0" indent="0">
              <a:lnSpc>
                <a:spcPct val="80000"/>
              </a:lnSpc>
              <a:buFont typeface="Wingdings" pitchFamily="2" charset="2"/>
              <a:buNone/>
            </a:pPr>
            <a:endParaRPr lang="en-US" sz="1800" i="1" smtClean="0">
              <a:latin typeface="Arial" pitchFamily="34" charset="0"/>
              <a:cs typeface="Arial" pitchFamily="34" charset="0"/>
            </a:endParaRPr>
          </a:p>
          <a:p>
            <a:pPr marL="0" indent="0">
              <a:lnSpc>
                <a:spcPct val="80000"/>
              </a:lnSpc>
            </a:pPr>
            <a:r>
              <a:rPr lang="en-US" sz="200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smtClean="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  <a:t>Signed Integers</a:t>
            </a:r>
          </a:p>
          <a:p>
            <a:pPr marL="0" indent="0">
              <a:lnSpc>
                <a:spcPct val="80000"/>
              </a:lnSpc>
              <a:buFont typeface="Wingdings" pitchFamily="2" charset="2"/>
              <a:buNone/>
            </a:pPr>
            <a:r>
              <a:rPr lang="en-US" sz="1800" b="1" smtClean="0">
                <a:solidFill>
                  <a:srgbClr val="008000"/>
                </a:solidFill>
                <a:latin typeface="Arial" pitchFamily="34" charset="0"/>
                <a:cs typeface="Arial" pitchFamily="34" charset="0"/>
              </a:rPr>
              <a:t>The MS bit indicates the sign: 0 = Positive, 1 = Negative</a:t>
            </a:r>
          </a:p>
          <a:p>
            <a:pPr marL="0" indent="0">
              <a:lnSpc>
                <a:spcPct val="80000"/>
              </a:lnSpc>
              <a:buFont typeface="Wingdings" pitchFamily="2" charset="2"/>
              <a:buNone/>
            </a:pPr>
            <a:endParaRPr lang="en-US" sz="800" b="1" smtClean="0">
              <a:solidFill>
                <a:srgbClr val="008000"/>
              </a:solidFill>
              <a:latin typeface="Arial" pitchFamily="34" charset="0"/>
              <a:cs typeface="Arial" pitchFamily="34" charset="0"/>
            </a:endParaRPr>
          </a:p>
          <a:p>
            <a:pPr marL="0" indent="0">
              <a:lnSpc>
                <a:spcPct val="80000"/>
              </a:lnSpc>
            </a:pPr>
            <a:r>
              <a:rPr lang="en-US" sz="1800" b="1" i="1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800" b="1" i="1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Signed-Magnitude</a:t>
            </a:r>
            <a:r>
              <a:rPr lang="en-US" sz="180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800" b="1" smtClean="0">
                <a:latin typeface="Arial" pitchFamily="34" charset="0"/>
                <a:cs typeface="Arial" pitchFamily="34" charset="0"/>
              </a:rPr>
              <a:t>The remaining (n </a:t>
            </a:r>
            <a:r>
              <a:rPr lang="en-US" sz="1600" b="1" smtClean="0">
                <a:latin typeface="Arial" pitchFamily="34" charset="0"/>
                <a:cs typeface="Arial" pitchFamily="34" charset="0"/>
              </a:rPr>
              <a:t>– </a:t>
            </a:r>
            <a:r>
              <a:rPr lang="en-US" sz="1800" b="1" smtClean="0">
                <a:latin typeface="Arial" pitchFamily="34" charset="0"/>
                <a:cs typeface="Arial" pitchFamily="34" charset="0"/>
              </a:rPr>
              <a:t>1) bits represent the </a:t>
            </a:r>
            <a:r>
              <a:rPr lang="en-US" sz="1800" b="1" smtClean="0">
                <a:solidFill>
                  <a:srgbClr val="CC0000"/>
                </a:solidFill>
                <a:latin typeface="Arial" pitchFamily="34" charset="0"/>
                <a:cs typeface="Arial" pitchFamily="34" charset="0"/>
              </a:rPr>
              <a:t>positive magnitude</a:t>
            </a:r>
            <a:r>
              <a:rPr lang="en-US" sz="1800" b="1" smtClean="0">
                <a:latin typeface="Arial" pitchFamily="34" charset="0"/>
                <a:cs typeface="Arial" pitchFamily="34" charset="0"/>
              </a:rPr>
              <a:t> of the number (sign and magnitude are </a:t>
            </a:r>
            <a:r>
              <a:rPr lang="en-US" sz="1800" b="1" smtClean="0">
                <a:solidFill>
                  <a:srgbClr val="CC0000"/>
                </a:solidFill>
                <a:latin typeface="Arial" pitchFamily="34" charset="0"/>
                <a:cs typeface="Arial" pitchFamily="34" charset="0"/>
              </a:rPr>
              <a:t>treated separately</a:t>
            </a:r>
            <a:r>
              <a:rPr lang="en-US" sz="1800" b="1" smtClean="0">
                <a:latin typeface="Arial" pitchFamily="34" charset="0"/>
                <a:cs typeface="Arial" pitchFamily="34" charset="0"/>
              </a:rPr>
              <a:t> by the hardware)</a:t>
            </a:r>
          </a:p>
          <a:p>
            <a:pPr marL="0" indent="0">
              <a:lnSpc>
                <a:spcPct val="80000"/>
              </a:lnSpc>
              <a:buFont typeface="Wingdings" pitchFamily="2" charset="2"/>
              <a:buNone/>
            </a:pPr>
            <a:endParaRPr lang="en-US" sz="1800" smtClean="0">
              <a:latin typeface="Arial" pitchFamily="34" charset="0"/>
              <a:cs typeface="Arial" pitchFamily="34" charset="0"/>
            </a:endParaRPr>
          </a:p>
          <a:p>
            <a:pPr marL="0" indent="0">
              <a:lnSpc>
                <a:spcPct val="80000"/>
              </a:lnSpc>
            </a:pPr>
            <a:r>
              <a:rPr lang="en-US" sz="1800" i="1" smtClean="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800" b="1" i="1" smtClean="0">
                <a:solidFill>
                  <a:srgbClr val="660066"/>
                </a:solidFill>
                <a:latin typeface="Arial" pitchFamily="34" charset="0"/>
                <a:cs typeface="Arial" pitchFamily="34" charset="0"/>
              </a:rPr>
              <a:t>Signed-Complement  (sign is </a:t>
            </a:r>
            <a:r>
              <a:rPr lang="en-US" sz="1800" b="1" i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part of the number</a:t>
            </a:r>
            <a:r>
              <a:rPr lang="en-US" sz="1800" b="1" i="1" smtClean="0">
                <a:solidFill>
                  <a:srgbClr val="660066"/>
                </a:solidFill>
                <a:latin typeface="Arial" pitchFamily="34" charset="0"/>
                <a:cs typeface="Arial" pitchFamily="34" charset="0"/>
              </a:rPr>
              <a:t>)</a:t>
            </a:r>
          </a:p>
          <a:p>
            <a:pPr marL="0" indent="0">
              <a:lnSpc>
                <a:spcPct val="80000"/>
              </a:lnSpc>
              <a:buFont typeface="Wingdings" pitchFamily="2" charset="2"/>
              <a:buNone/>
            </a:pPr>
            <a:r>
              <a:rPr lang="en-US" sz="1800" b="1" smtClean="0">
                <a:latin typeface="Arial" pitchFamily="34" charset="0"/>
                <a:cs typeface="Arial" pitchFamily="34" charset="0"/>
              </a:rPr>
              <a:t>     - Positive integer: Exactly as in signed-magnitude, </a:t>
            </a:r>
          </a:p>
          <a:p>
            <a:pPr marL="0" indent="0">
              <a:lnSpc>
                <a:spcPct val="80000"/>
              </a:lnSpc>
              <a:buFont typeface="Wingdings" pitchFamily="2" charset="2"/>
              <a:buNone/>
            </a:pPr>
            <a:r>
              <a:rPr lang="en-US" sz="1800" b="1" smtClean="0">
                <a:latin typeface="Arial" pitchFamily="34" charset="0"/>
                <a:cs typeface="Arial" pitchFamily="34" charset="0"/>
              </a:rPr>
              <a:t>     - Negative integer: As the </a:t>
            </a:r>
            <a:r>
              <a:rPr lang="en-US" sz="1800" b="1" smtClean="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  <a:t>complement</a:t>
            </a:r>
            <a:r>
              <a:rPr lang="en-US" sz="1800" b="1" smtClean="0">
                <a:latin typeface="Arial" pitchFamily="34" charset="0"/>
                <a:cs typeface="Arial" pitchFamily="34" charset="0"/>
              </a:rPr>
              <a:t> of the </a:t>
            </a:r>
            <a:r>
              <a:rPr lang="en-US" sz="1800" b="1" u="sng" smtClean="0">
                <a:latin typeface="Arial" pitchFamily="34" charset="0"/>
                <a:cs typeface="Arial" pitchFamily="34" charset="0"/>
              </a:rPr>
              <a:t>positive</a:t>
            </a:r>
            <a:r>
              <a:rPr lang="en-US" sz="1800" b="1" smtClean="0">
                <a:latin typeface="Arial" pitchFamily="34" charset="0"/>
                <a:cs typeface="Arial" pitchFamily="34" charset="0"/>
              </a:rPr>
              <a:t> value of the number </a:t>
            </a:r>
          </a:p>
          <a:p>
            <a:pPr marL="0" indent="0">
              <a:lnSpc>
                <a:spcPct val="80000"/>
              </a:lnSpc>
              <a:buFont typeface="Wingdings" pitchFamily="2" charset="2"/>
              <a:buNone/>
            </a:pPr>
            <a:endParaRPr lang="en-US" sz="800" b="1" smtClean="0">
              <a:latin typeface="Arial" pitchFamily="34" charset="0"/>
              <a:cs typeface="Arial" pitchFamily="34" charset="0"/>
            </a:endParaRPr>
          </a:p>
          <a:p>
            <a:pPr marL="0" indent="0">
              <a:lnSpc>
                <a:spcPct val="80000"/>
              </a:lnSpc>
              <a:buFont typeface="Wingdings" pitchFamily="2" charset="2"/>
              <a:buNone/>
            </a:pPr>
            <a:r>
              <a:rPr lang="en-US" sz="1800" b="1" smtClean="0">
                <a:latin typeface="Arial" pitchFamily="34" charset="0"/>
                <a:cs typeface="Arial" pitchFamily="34" charset="0"/>
              </a:rPr>
              <a:t>Two Types:</a:t>
            </a:r>
            <a:r>
              <a:rPr lang="en-US" sz="1800" smtClean="0">
                <a:latin typeface="Arial" pitchFamily="34" charset="0"/>
                <a:cs typeface="Arial" pitchFamily="34" charset="0"/>
              </a:rPr>
              <a:t> </a:t>
            </a:r>
          </a:p>
          <a:p>
            <a:pPr lvl="1">
              <a:lnSpc>
                <a:spcPct val="80000"/>
              </a:lnSpc>
            </a:pPr>
            <a:r>
              <a:rPr lang="en-US" sz="1600" i="1" smtClean="0">
                <a:latin typeface="Arial" pitchFamily="34" charset="0"/>
                <a:cs typeface="Arial" pitchFamily="34" charset="0"/>
              </a:rPr>
              <a:t>Signed 1's Complement </a:t>
            </a:r>
          </a:p>
          <a:p>
            <a:pPr lvl="2">
              <a:lnSpc>
                <a:spcPct val="80000"/>
              </a:lnSpc>
            </a:pPr>
            <a:r>
              <a:rPr lang="en-US" sz="1400" smtClean="0">
                <a:latin typeface="Arial" pitchFamily="34" charset="0"/>
                <a:cs typeface="Arial" pitchFamily="34" charset="0"/>
              </a:rPr>
              <a:t>Uses 1's Complement Arithmetic</a:t>
            </a:r>
          </a:p>
          <a:p>
            <a:pPr lvl="1">
              <a:lnSpc>
                <a:spcPct val="80000"/>
              </a:lnSpc>
            </a:pPr>
            <a:r>
              <a:rPr lang="en-US" sz="1600" i="1" smtClean="0">
                <a:latin typeface="Arial" pitchFamily="34" charset="0"/>
                <a:cs typeface="Arial" pitchFamily="34" charset="0"/>
              </a:rPr>
              <a:t>Signed 2's Complement</a:t>
            </a:r>
          </a:p>
          <a:p>
            <a:pPr lvl="2">
              <a:lnSpc>
                <a:spcPct val="80000"/>
              </a:lnSpc>
            </a:pPr>
            <a:r>
              <a:rPr lang="en-US" sz="1400" smtClean="0">
                <a:latin typeface="Arial" pitchFamily="34" charset="0"/>
                <a:cs typeface="Arial" pitchFamily="34" charset="0"/>
              </a:rPr>
              <a:t>Uses 2's Complement Arithmetic</a:t>
            </a:r>
          </a:p>
        </p:txBody>
      </p:sp>
      <p:grpSp>
        <p:nvGrpSpPr>
          <p:cNvPr id="82949" name="Group 4"/>
          <p:cNvGrpSpPr>
            <a:grpSpLocks/>
          </p:cNvGrpSpPr>
          <p:nvPr/>
        </p:nvGrpSpPr>
        <p:grpSpPr bwMode="auto">
          <a:xfrm>
            <a:off x="5803900" y="3802063"/>
            <a:ext cx="2287588" cy="777875"/>
            <a:chOff x="3430" y="1490"/>
            <a:chExt cx="1441" cy="490"/>
          </a:xfrm>
        </p:grpSpPr>
        <p:sp>
          <p:nvSpPr>
            <p:cNvPr id="82961" name="Rectangle 5"/>
            <p:cNvSpPr>
              <a:spLocks noChangeArrowheads="1"/>
            </p:cNvSpPr>
            <p:nvPr/>
          </p:nvSpPr>
          <p:spPr bwMode="auto">
            <a:xfrm>
              <a:off x="3726" y="1491"/>
              <a:ext cx="1145" cy="270"/>
            </a:xfrm>
            <a:prstGeom prst="rect">
              <a:avLst/>
            </a:prstGeom>
            <a:solidFill>
              <a:srgbClr val="9933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sz="1800" b="0" baseline="0">
                  <a:solidFill>
                    <a:srgbClr val="FFFFFF"/>
                  </a:solidFill>
                  <a:latin typeface="Arial" pitchFamily="34" charset="0"/>
                  <a:cs typeface="Arial" pitchFamily="34" charset="0"/>
                </a:rPr>
                <a:t>Magnitude</a:t>
              </a:r>
            </a:p>
          </p:txBody>
        </p:sp>
        <p:sp>
          <p:nvSpPr>
            <p:cNvPr id="82962" name="Rectangle 6"/>
            <p:cNvSpPr>
              <a:spLocks noChangeArrowheads="1"/>
            </p:cNvSpPr>
            <p:nvPr/>
          </p:nvSpPr>
          <p:spPr bwMode="auto">
            <a:xfrm>
              <a:off x="3430" y="1490"/>
              <a:ext cx="284" cy="270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sz="1800" b="0" baseline="0">
                  <a:solidFill>
                    <a:srgbClr val="FFFFFF"/>
                  </a:solidFill>
                  <a:latin typeface="Arial" pitchFamily="34" charset="0"/>
                  <a:cs typeface="Arial" pitchFamily="34" charset="0"/>
                </a:rPr>
                <a:t>Sign</a:t>
              </a:r>
            </a:p>
          </p:txBody>
        </p:sp>
        <p:sp>
          <p:nvSpPr>
            <p:cNvPr id="82963" name="Text Box 7"/>
            <p:cNvSpPr txBox="1">
              <a:spLocks noChangeArrowheads="1"/>
            </p:cNvSpPr>
            <p:nvPr/>
          </p:nvSpPr>
          <p:spPr bwMode="auto">
            <a:xfrm>
              <a:off x="3529" y="1749"/>
              <a:ext cx="37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1800" b="0" baseline="0">
                  <a:solidFill>
                    <a:schemeClr val="tx1"/>
                  </a:solidFill>
                  <a:cs typeface="Arial" pitchFamily="34" charset="0"/>
                </a:rPr>
                <a:t>1 bit</a:t>
              </a:r>
            </a:p>
          </p:txBody>
        </p:sp>
        <p:sp>
          <p:nvSpPr>
            <p:cNvPr id="82964" name="Text Box 8"/>
            <p:cNvSpPr txBox="1">
              <a:spLocks noChangeArrowheads="1"/>
            </p:cNvSpPr>
            <p:nvPr/>
          </p:nvSpPr>
          <p:spPr bwMode="auto">
            <a:xfrm>
              <a:off x="4156" y="1728"/>
              <a:ext cx="55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en-US" sz="1800" b="0" baseline="0">
                  <a:solidFill>
                    <a:schemeClr val="tx1"/>
                  </a:solidFill>
                  <a:cs typeface="Arial" pitchFamily="34" charset="0"/>
                </a:rPr>
                <a:t>n-1 bits</a:t>
              </a:r>
            </a:p>
          </p:txBody>
        </p:sp>
      </p:grpSp>
      <p:sp>
        <p:nvSpPr>
          <p:cNvPr id="82950" name="Rectangle 10"/>
          <p:cNvSpPr>
            <a:spLocks noChangeArrowheads="1"/>
          </p:cNvSpPr>
          <p:nvPr/>
        </p:nvSpPr>
        <p:spPr bwMode="auto">
          <a:xfrm>
            <a:off x="6286500" y="5067300"/>
            <a:ext cx="1817688" cy="428625"/>
          </a:xfrm>
          <a:prstGeom prst="rect">
            <a:avLst/>
          </a:prstGeom>
          <a:solidFill>
            <a:srgbClr val="9933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spcBef>
                <a:spcPct val="0"/>
              </a:spcBef>
              <a:buFontTx/>
              <a:buNone/>
            </a:pPr>
            <a:endParaRPr lang="en-US" sz="1800" b="0" baseline="0">
              <a:solidFill>
                <a:srgbClr val="FFFFF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2951" name="Text Box 12"/>
          <p:cNvSpPr txBox="1">
            <a:spLocks noChangeArrowheads="1"/>
          </p:cNvSpPr>
          <p:nvPr/>
        </p:nvSpPr>
        <p:spPr bwMode="auto">
          <a:xfrm>
            <a:off x="5905500" y="5499100"/>
            <a:ext cx="5969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1800" b="0" baseline="0">
                <a:solidFill>
                  <a:schemeClr val="tx1"/>
                </a:solidFill>
                <a:cs typeface="Arial" pitchFamily="34" charset="0"/>
              </a:rPr>
              <a:t>1 bit</a:t>
            </a:r>
          </a:p>
        </p:txBody>
      </p:sp>
      <p:sp>
        <p:nvSpPr>
          <p:cNvPr id="82952" name="Rectangle 13"/>
          <p:cNvSpPr>
            <a:spLocks noChangeArrowheads="1"/>
          </p:cNvSpPr>
          <p:nvPr/>
        </p:nvSpPr>
        <p:spPr bwMode="auto">
          <a:xfrm>
            <a:off x="5845175" y="2176463"/>
            <a:ext cx="2290763" cy="427037"/>
          </a:xfrm>
          <a:prstGeom prst="rect">
            <a:avLst/>
          </a:prstGeom>
          <a:solidFill>
            <a:srgbClr val="9933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US" sz="1800" b="0" baseline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Magnitude</a:t>
            </a:r>
          </a:p>
        </p:txBody>
      </p:sp>
      <p:sp>
        <p:nvSpPr>
          <p:cNvPr id="82953" name="Text Box 14"/>
          <p:cNvSpPr txBox="1">
            <a:spLocks noChangeArrowheads="1"/>
          </p:cNvSpPr>
          <p:nvPr/>
        </p:nvSpPr>
        <p:spPr bwMode="auto">
          <a:xfrm>
            <a:off x="6588125" y="2603500"/>
            <a:ext cx="6858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1800" b="0" baseline="0">
                <a:solidFill>
                  <a:schemeClr val="tx1"/>
                </a:solidFill>
                <a:cs typeface="Arial" pitchFamily="34" charset="0"/>
              </a:rPr>
              <a:t>n bits</a:t>
            </a:r>
          </a:p>
        </p:txBody>
      </p:sp>
      <p:sp>
        <p:nvSpPr>
          <p:cNvPr id="82954" name="Text Box 15"/>
          <p:cNvSpPr txBox="1">
            <a:spLocks noChangeArrowheads="1"/>
          </p:cNvSpPr>
          <p:nvPr/>
        </p:nvSpPr>
        <p:spPr bwMode="auto">
          <a:xfrm>
            <a:off x="0" y="6340475"/>
            <a:ext cx="9144000" cy="517525"/>
          </a:xfrm>
          <a:prstGeom prst="rect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1400" b="0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Example: </a:t>
            </a:r>
            <a:r>
              <a:rPr lang="en-US" sz="1400" b="0" baseline="0">
                <a:solidFill>
                  <a:srgbClr val="CC0000"/>
                </a:solidFill>
                <a:latin typeface="Arial" pitchFamily="34" charset="0"/>
                <a:cs typeface="Arial" pitchFamily="34" charset="0"/>
              </a:rPr>
              <a:t>Interpret</a:t>
            </a:r>
            <a:r>
              <a:rPr lang="en-US" sz="1400" b="0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11001 as : a. Unsigned number              b. Signed-Magnitude number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sz="1400" b="0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                                               c. Signed-1’s Complement    c. Signed-2’s Complement</a:t>
            </a:r>
          </a:p>
        </p:txBody>
      </p:sp>
      <p:sp>
        <p:nvSpPr>
          <p:cNvPr id="82955" name="Text Box 16"/>
          <p:cNvSpPr txBox="1">
            <a:spLocks noChangeArrowheads="1"/>
          </p:cNvSpPr>
          <p:nvPr/>
        </p:nvSpPr>
        <p:spPr bwMode="auto">
          <a:xfrm>
            <a:off x="6562725" y="5543550"/>
            <a:ext cx="22987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1800" b="0" baseline="0">
                <a:solidFill>
                  <a:schemeClr val="tx1"/>
                </a:solidFill>
                <a:cs typeface="Arial" pitchFamily="34" charset="0"/>
              </a:rPr>
              <a:t>Magnitude only for 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sz="1800" b="0" baseline="0">
                <a:solidFill>
                  <a:schemeClr val="tx1"/>
                </a:solidFill>
                <a:cs typeface="Arial" pitchFamily="34" charset="0"/>
              </a:rPr>
              <a:t>+ ive integers</a:t>
            </a:r>
          </a:p>
        </p:txBody>
      </p:sp>
      <p:sp>
        <p:nvSpPr>
          <p:cNvPr id="82956" name="Line 17"/>
          <p:cNvSpPr>
            <a:spLocks noChangeShapeType="1"/>
          </p:cNvSpPr>
          <p:nvPr/>
        </p:nvSpPr>
        <p:spPr bwMode="auto">
          <a:xfrm flipV="1">
            <a:off x="6851650" y="5254625"/>
            <a:ext cx="220663" cy="3476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82957" name="Rectangle 18"/>
          <p:cNvSpPr>
            <a:spLocks noChangeArrowheads="1"/>
          </p:cNvSpPr>
          <p:nvPr/>
        </p:nvSpPr>
        <p:spPr bwMode="auto">
          <a:xfrm>
            <a:off x="5843588" y="5089525"/>
            <a:ext cx="411162" cy="400050"/>
          </a:xfrm>
          <a:prstGeom prst="rect">
            <a:avLst/>
          </a:prstGeom>
          <a:solidFill>
            <a:srgbClr val="9933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spcBef>
                <a:spcPct val="0"/>
              </a:spcBef>
              <a:buFontTx/>
              <a:buNone/>
            </a:pPr>
            <a:endParaRPr lang="en-US" sz="1800" b="0" baseline="0">
              <a:solidFill>
                <a:srgbClr val="FFFFF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2958" name="Rectangle 19"/>
          <p:cNvSpPr>
            <a:spLocks noChangeArrowheads="1"/>
          </p:cNvSpPr>
          <p:nvPr/>
        </p:nvSpPr>
        <p:spPr bwMode="auto">
          <a:xfrm>
            <a:off x="5761038" y="5186363"/>
            <a:ext cx="588962" cy="336550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2400" b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Sign</a:t>
            </a:r>
          </a:p>
        </p:txBody>
      </p:sp>
      <p:sp>
        <p:nvSpPr>
          <p:cNvPr id="82959" name="Text Box 21"/>
          <p:cNvSpPr txBox="1">
            <a:spLocks noChangeArrowheads="1"/>
          </p:cNvSpPr>
          <p:nvPr/>
        </p:nvSpPr>
        <p:spPr bwMode="auto">
          <a:xfrm>
            <a:off x="8181975" y="3700463"/>
            <a:ext cx="962025" cy="560387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1400" baseline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Sign is </a:t>
            </a:r>
          </a:p>
          <a:p>
            <a:pPr>
              <a:buFont typeface="Wingdings" pitchFamily="2" charset="2"/>
              <a:buNone/>
            </a:pPr>
            <a:r>
              <a:rPr lang="en-US" sz="1400" baseline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separate </a:t>
            </a:r>
          </a:p>
        </p:txBody>
      </p:sp>
      <p:sp>
        <p:nvSpPr>
          <p:cNvPr id="82960" name="Text Box 22"/>
          <p:cNvSpPr txBox="1">
            <a:spLocks noChangeArrowheads="1"/>
          </p:cNvSpPr>
          <p:nvPr/>
        </p:nvSpPr>
        <p:spPr bwMode="auto">
          <a:xfrm>
            <a:off x="8083550" y="4897438"/>
            <a:ext cx="1049338" cy="815975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1400" baseline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Sign is </a:t>
            </a:r>
          </a:p>
          <a:p>
            <a:pPr>
              <a:buFont typeface="Wingdings" pitchFamily="2" charset="2"/>
              <a:buNone/>
            </a:pPr>
            <a:r>
              <a:rPr lang="en-US" sz="1400" baseline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part of the</a:t>
            </a:r>
          </a:p>
          <a:p>
            <a:pPr>
              <a:buFont typeface="Wingdings" pitchFamily="2" charset="2"/>
              <a:buNone/>
            </a:pPr>
            <a:r>
              <a:rPr lang="en-US" sz="1400" baseline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number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Chapter 1            </a:t>
            </a:r>
            <a:fld id="{F5CD30F7-100A-44D2-AF71-F5FCFDD305E8}" type="slidenum">
              <a:rPr lang="en-US" smtClean="0"/>
              <a:pPr/>
              <a:t>69</a:t>
            </a:fld>
            <a:endParaRPr lang="en-US" smtClean="0"/>
          </a:p>
        </p:txBody>
      </p:sp>
      <p:sp>
        <p:nvSpPr>
          <p:cNvPr id="83971" name="Rectangle 2"/>
          <p:cNvSpPr>
            <a:spLocks noGrp="1" noChangeArrowheads="1"/>
          </p:cNvSpPr>
          <p:nvPr>
            <p:ph type="title"/>
          </p:nvPr>
        </p:nvSpPr>
        <p:spPr>
          <a:xfrm>
            <a:off x="244475" y="250825"/>
            <a:ext cx="8899525" cy="838200"/>
          </a:xfrm>
        </p:spPr>
        <p:txBody>
          <a:bodyPr/>
          <a:lstStyle/>
          <a:p>
            <a:r>
              <a:rPr lang="en-US" sz="2000" smtClean="0">
                <a:solidFill>
                  <a:srgbClr val="008000"/>
                </a:solidFill>
                <a:latin typeface="Arial" pitchFamily="34" charset="0"/>
                <a:cs typeface="Arial" pitchFamily="34" charset="0"/>
              </a:rPr>
              <a:t>Signed Integer Representation in </a:t>
            </a:r>
            <a:r>
              <a:rPr lang="en-US" sz="200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3</a:t>
            </a:r>
            <a:r>
              <a:rPr lang="en-US" sz="2000" smtClean="0">
                <a:solidFill>
                  <a:srgbClr val="008000"/>
                </a:solidFill>
                <a:latin typeface="Arial" pitchFamily="34" charset="0"/>
                <a:cs typeface="Arial" pitchFamily="34" charset="0"/>
              </a:rPr>
              <a:t> notations</a:t>
            </a:r>
            <a:r>
              <a:rPr lang="en-US" sz="2000" smtClean="0">
                <a:solidFill>
                  <a:srgbClr val="CC0000"/>
                </a:solidFill>
                <a:latin typeface="Arial" pitchFamily="34" charset="0"/>
                <a:cs typeface="Arial" pitchFamily="34" charset="0"/>
              </a:rPr>
              <a:t> Examples for n = 4</a:t>
            </a:r>
          </a:p>
        </p:txBody>
      </p:sp>
      <p:pic>
        <p:nvPicPr>
          <p:cNvPr id="83972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0713" y="1257300"/>
            <a:ext cx="6681787" cy="560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3973" name="Rectangle 4"/>
          <p:cNvSpPr>
            <a:spLocks noChangeArrowheads="1"/>
          </p:cNvSpPr>
          <p:nvPr/>
        </p:nvSpPr>
        <p:spPr bwMode="auto">
          <a:xfrm>
            <a:off x="2141538" y="2130425"/>
            <a:ext cx="173037" cy="4491038"/>
          </a:xfrm>
          <a:prstGeom prst="rect">
            <a:avLst/>
          </a:prstGeom>
          <a:solidFill>
            <a:srgbClr val="FF0000">
              <a:alpha val="21176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83974" name="Rectangle 5"/>
          <p:cNvSpPr>
            <a:spLocks noChangeArrowheads="1"/>
          </p:cNvSpPr>
          <p:nvPr/>
        </p:nvSpPr>
        <p:spPr bwMode="auto">
          <a:xfrm>
            <a:off x="601663" y="3981450"/>
            <a:ext cx="544512" cy="533400"/>
          </a:xfrm>
          <a:prstGeom prst="rect">
            <a:avLst/>
          </a:prstGeom>
          <a:solidFill>
            <a:schemeClr val="accent1">
              <a:alpha val="25882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83975" name="Rectangle 6"/>
          <p:cNvSpPr>
            <a:spLocks noChangeArrowheads="1"/>
          </p:cNvSpPr>
          <p:nvPr/>
        </p:nvSpPr>
        <p:spPr bwMode="auto">
          <a:xfrm>
            <a:off x="627063" y="6324600"/>
            <a:ext cx="544512" cy="284163"/>
          </a:xfrm>
          <a:prstGeom prst="rect">
            <a:avLst/>
          </a:prstGeom>
          <a:solidFill>
            <a:srgbClr val="6600CC">
              <a:alpha val="25882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spcBef>
                <a:spcPct val="0"/>
              </a:spcBef>
              <a:buFontTx/>
              <a:buNone/>
            </a:pPr>
            <a:endParaRPr lang="en-US" sz="1800" b="0" baseline="0">
              <a:solidFill>
                <a:schemeClr val="tx1"/>
              </a:solidFill>
              <a:cs typeface="Arial" pitchFamily="34" charset="0"/>
            </a:endParaRPr>
          </a:p>
        </p:txBody>
      </p:sp>
      <p:sp>
        <p:nvSpPr>
          <p:cNvPr id="83976" name="Rectangle 7"/>
          <p:cNvSpPr>
            <a:spLocks noChangeArrowheads="1"/>
          </p:cNvSpPr>
          <p:nvPr/>
        </p:nvSpPr>
        <p:spPr bwMode="auto">
          <a:xfrm>
            <a:off x="579438" y="2117725"/>
            <a:ext cx="6018212" cy="2139950"/>
          </a:xfrm>
          <a:prstGeom prst="rect">
            <a:avLst/>
          </a:prstGeom>
          <a:solidFill>
            <a:srgbClr val="CCFFFF">
              <a:alpha val="16078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spcBef>
                <a:spcPct val="0"/>
              </a:spcBef>
              <a:buFontTx/>
              <a:buNone/>
            </a:pPr>
            <a:endParaRPr lang="en-US" sz="1800" b="0" baseline="0">
              <a:solidFill>
                <a:schemeClr val="tx1"/>
              </a:solidFill>
              <a:cs typeface="Arial" pitchFamily="34" charset="0"/>
            </a:endParaRPr>
          </a:p>
        </p:txBody>
      </p:sp>
      <p:sp>
        <p:nvSpPr>
          <p:cNvPr id="83977" name="Text Box 8"/>
          <p:cNvSpPr txBox="1">
            <a:spLocks noChangeArrowheads="1"/>
          </p:cNvSpPr>
          <p:nvPr/>
        </p:nvSpPr>
        <p:spPr bwMode="auto">
          <a:xfrm>
            <a:off x="7143750" y="2649538"/>
            <a:ext cx="200025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1800" b="0" baseline="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  <a:t>Positive numbers 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sz="1800" b="0" baseline="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  <a:t>have </a:t>
            </a:r>
            <a:r>
              <a:rPr lang="en-US" sz="1800" baseline="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  <a:t>identical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sz="1800" b="0" baseline="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  <a:t>Representation 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sz="1800" b="0" baseline="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  <a:t>in </a:t>
            </a:r>
            <a:r>
              <a:rPr lang="en-US" sz="1800" b="0" baseline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all</a:t>
            </a:r>
            <a:r>
              <a:rPr lang="en-US" sz="1800" b="0" baseline="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  <a:t> 3 notations</a:t>
            </a:r>
          </a:p>
        </p:txBody>
      </p:sp>
      <p:sp>
        <p:nvSpPr>
          <p:cNvPr id="83978" name="Freeform 9"/>
          <p:cNvSpPr>
            <a:spLocks/>
          </p:cNvSpPr>
          <p:nvPr/>
        </p:nvSpPr>
        <p:spPr bwMode="auto">
          <a:xfrm>
            <a:off x="4525963" y="3570288"/>
            <a:ext cx="314325" cy="1338262"/>
          </a:xfrm>
          <a:custGeom>
            <a:avLst/>
            <a:gdLst>
              <a:gd name="T0" fmla="*/ 0 w 220"/>
              <a:gd name="T1" fmla="*/ 2147483647 h 865"/>
              <a:gd name="T2" fmla="*/ 2147483647 w 220"/>
              <a:gd name="T3" fmla="*/ 2147483647 h 865"/>
              <a:gd name="T4" fmla="*/ 2147483647 w 220"/>
              <a:gd name="T5" fmla="*/ 2147483647 h 865"/>
              <a:gd name="T6" fmla="*/ 2147483647 w 220"/>
              <a:gd name="T7" fmla="*/ 2147483647 h 865"/>
              <a:gd name="T8" fmla="*/ 2147483647 w 220"/>
              <a:gd name="T9" fmla="*/ 2147483647 h 865"/>
              <a:gd name="T10" fmla="*/ 2147483647 w 220"/>
              <a:gd name="T11" fmla="*/ 2147483647 h 865"/>
              <a:gd name="T12" fmla="*/ 2147483647 w 220"/>
              <a:gd name="T13" fmla="*/ 2147483647 h 86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20"/>
              <a:gd name="T22" fmla="*/ 0 h 865"/>
              <a:gd name="T23" fmla="*/ 220 w 220"/>
              <a:gd name="T24" fmla="*/ 865 h 865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20" h="865">
                <a:moveTo>
                  <a:pt x="0" y="18"/>
                </a:moveTo>
                <a:cubicBezTo>
                  <a:pt x="59" y="9"/>
                  <a:pt x="119" y="0"/>
                  <a:pt x="153" y="18"/>
                </a:cubicBezTo>
                <a:cubicBezTo>
                  <a:pt x="187" y="36"/>
                  <a:pt x="194" y="68"/>
                  <a:pt x="204" y="127"/>
                </a:cubicBezTo>
                <a:cubicBezTo>
                  <a:pt x="214" y="186"/>
                  <a:pt x="210" y="278"/>
                  <a:pt x="211" y="375"/>
                </a:cubicBezTo>
                <a:cubicBezTo>
                  <a:pt x="212" y="472"/>
                  <a:pt x="220" y="632"/>
                  <a:pt x="211" y="710"/>
                </a:cubicBezTo>
                <a:cubicBezTo>
                  <a:pt x="202" y="788"/>
                  <a:pt x="191" y="817"/>
                  <a:pt x="160" y="841"/>
                </a:cubicBezTo>
                <a:cubicBezTo>
                  <a:pt x="129" y="865"/>
                  <a:pt x="45" y="854"/>
                  <a:pt x="22" y="856"/>
                </a:cubicBezTo>
              </a:path>
            </a:pathLst>
          </a:cu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83979" name="Text Box 10"/>
          <p:cNvSpPr txBox="1">
            <a:spLocks noChangeArrowheads="1"/>
          </p:cNvSpPr>
          <p:nvPr/>
        </p:nvSpPr>
        <p:spPr bwMode="auto">
          <a:xfrm>
            <a:off x="4835525" y="4292600"/>
            <a:ext cx="1050925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sz="1800" b="0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2’s Complementing </a:t>
            </a:r>
          </a:p>
        </p:txBody>
      </p:sp>
      <p:sp>
        <p:nvSpPr>
          <p:cNvPr id="83980" name="Line 11"/>
          <p:cNvSpPr>
            <a:spLocks noChangeShapeType="1"/>
          </p:cNvSpPr>
          <p:nvPr/>
        </p:nvSpPr>
        <p:spPr bwMode="auto">
          <a:xfrm flipH="1" flipV="1">
            <a:off x="139700" y="4930775"/>
            <a:ext cx="404813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3981" name="Freeform 12"/>
          <p:cNvSpPr>
            <a:spLocks/>
          </p:cNvSpPr>
          <p:nvPr/>
        </p:nvSpPr>
        <p:spPr bwMode="auto">
          <a:xfrm>
            <a:off x="6448425" y="3549650"/>
            <a:ext cx="314325" cy="1338263"/>
          </a:xfrm>
          <a:custGeom>
            <a:avLst/>
            <a:gdLst>
              <a:gd name="T0" fmla="*/ 0 w 220"/>
              <a:gd name="T1" fmla="*/ 2147483647 h 865"/>
              <a:gd name="T2" fmla="*/ 2147483647 w 220"/>
              <a:gd name="T3" fmla="*/ 2147483647 h 865"/>
              <a:gd name="T4" fmla="*/ 2147483647 w 220"/>
              <a:gd name="T5" fmla="*/ 2147483647 h 865"/>
              <a:gd name="T6" fmla="*/ 2147483647 w 220"/>
              <a:gd name="T7" fmla="*/ 2147483647 h 865"/>
              <a:gd name="T8" fmla="*/ 2147483647 w 220"/>
              <a:gd name="T9" fmla="*/ 2147483647 h 865"/>
              <a:gd name="T10" fmla="*/ 2147483647 w 220"/>
              <a:gd name="T11" fmla="*/ 2147483647 h 865"/>
              <a:gd name="T12" fmla="*/ 2147483647 w 220"/>
              <a:gd name="T13" fmla="*/ 2147483647 h 86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20"/>
              <a:gd name="T22" fmla="*/ 0 h 865"/>
              <a:gd name="T23" fmla="*/ 220 w 220"/>
              <a:gd name="T24" fmla="*/ 865 h 865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20" h="865">
                <a:moveTo>
                  <a:pt x="0" y="18"/>
                </a:moveTo>
                <a:cubicBezTo>
                  <a:pt x="59" y="9"/>
                  <a:pt x="119" y="0"/>
                  <a:pt x="153" y="18"/>
                </a:cubicBezTo>
                <a:cubicBezTo>
                  <a:pt x="187" y="36"/>
                  <a:pt x="194" y="68"/>
                  <a:pt x="204" y="127"/>
                </a:cubicBezTo>
                <a:cubicBezTo>
                  <a:pt x="214" y="186"/>
                  <a:pt x="210" y="278"/>
                  <a:pt x="211" y="375"/>
                </a:cubicBezTo>
                <a:cubicBezTo>
                  <a:pt x="212" y="472"/>
                  <a:pt x="220" y="632"/>
                  <a:pt x="211" y="710"/>
                </a:cubicBezTo>
                <a:cubicBezTo>
                  <a:pt x="202" y="788"/>
                  <a:pt x="191" y="817"/>
                  <a:pt x="160" y="841"/>
                </a:cubicBezTo>
                <a:cubicBezTo>
                  <a:pt x="129" y="865"/>
                  <a:pt x="45" y="854"/>
                  <a:pt x="22" y="856"/>
                </a:cubicBezTo>
              </a:path>
            </a:pathLst>
          </a:custGeom>
          <a:noFill/>
          <a:ln w="57150">
            <a:solidFill>
              <a:srgbClr val="CC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83982" name="Text Box 13"/>
          <p:cNvSpPr txBox="1">
            <a:spLocks noChangeArrowheads="1"/>
          </p:cNvSpPr>
          <p:nvPr/>
        </p:nvSpPr>
        <p:spPr bwMode="auto">
          <a:xfrm>
            <a:off x="6757988" y="4271963"/>
            <a:ext cx="1050925" cy="91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sz="1800" b="0" baseline="0">
                <a:solidFill>
                  <a:srgbClr val="CC0000"/>
                </a:solidFill>
                <a:latin typeface="Arial" pitchFamily="34" charset="0"/>
                <a:cs typeface="Arial" pitchFamily="34" charset="0"/>
              </a:rPr>
              <a:t>1’s Complementing </a:t>
            </a:r>
          </a:p>
        </p:txBody>
      </p:sp>
      <p:sp>
        <p:nvSpPr>
          <p:cNvPr id="83983" name="Text Box 14"/>
          <p:cNvSpPr txBox="1">
            <a:spLocks noChangeArrowheads="1"/>
          </p:cNvSpPr>
          <p:nvPr/>
        </p:nvSpPr>
        <p:spPr bwMode="auto">
          <a:xfrm>
            <a:off x="2781300" y="4340225"/>
            <a:ext cx="1162050" cy="155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1600" b="0" baseline="0">
                <a:solidFill>
                  <a:schemeClr val="tx1"/>
                </a:solidFill>
                <a:cs typeface="Arial" pitchFamily="34" charset="0"/>
              </a:rPr>
              <a:t>Unique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sz="1600" b="0" baseline="0">
                <a:solidFill>
                  <a:schemeClr val="tx1"/>
                </a:solidFill>
                <a:cs typeface="Arial" pitchFamily="34" charset="0"/>
              </a:rPr>
              <a:t>Codes only: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sz="1600" b="0" baseline="0">
                <a:solidFill>
                  <a:schemeClr val="tx1"/>
                </a:solidFill>
                <a:cs typeface="Arial" pitchFamily="34" charset="0"/>
              </a:rPr>
              <a:t>A code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sz="1600" b="0" baseline="0">
                <a:solidFill>
                  <a:schemeClr val="tx1"/>
                </a:solidFill>
                <a:cs typeface="Arial" pitchFamily="34" charset="0"/>
              </a:rPr>
              <a:t>Should not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sz="1600" b="0" baseline="0">
                <a:solidFill>
                  <a:schemeClr val="tx1"/>
                </a:solidFill>
                <a:cs typeface="Arial" pitchFamily="34" charset="0"/>
              </a:rPr>
              <a:t>Represent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sz="1600" b="0" baseline="0">
                <a:solidFill>
                  <a:schemeClr val="tx1"/>
                </a:solidFill>
                <a:cs typeface="Arial" pitchFamily="34" charset="0"/>
              </a:rPr>
              <a:t>2 numbers </a:t>
            </a:r>
          </a:p>
        </p:txBody>
      </p:sp>
      <p:sp>
        <p:nvSpPr>
          <p:cNvPr id="83984" name="Text Box 15"/>
          <p:cNvSpPr txBox="1">
            <a:spLocks noChangeArrowheads="1"/>
          </p:cNvSpPr>
          <p:nvPr/>
        </p:nvSpPr>
        <p:spPr bwMode="auto">
          <a:xfrm>
            <a:off x="7250113" y="5238750"/>
            <a:ext cx="167640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1800" b="0" baseline="0">
                <a:solidFill>
                  <a:srgbClr val="660066"/>
                </a:solidFill>
                <a:cs typeface="Arial" pitchFamily="34" charset="0"/>
              </a:rPr>
              <a:t>All Negative #s 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sz="1800" b="0" baseline="0">
                <a:solidFill>
                  <a:srgbClr val="660066"/>
                </a:solidFill>
                <a:cs typeface="Arial" pitchFamily="34" charset="0"/>
              </a:rPr>
              <a:t>Represented 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sz="1800" b="0" baseline="0">
                <a:solidFill>
                  <a:srgbClr val="660066"/>
                </a:solidFill>
                <a:cs typeface="Arial" pitchFamily="34" charset="0"/>
              </a:rPr>
              <a:t>Have MSB = 1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sz="1800" b="0" baseline="0">
                <a:solidFill>
                  <a:srgbClr val="660066"/>
                </a:solidFill>
                <a:cs typeface="Arial" pitchFamily="34" charset="0"/>
              </a:rPr>
              <a:t>(Use as sign bit)</a:t>
            </a:r>
          </a:p>
        </p:txBody>
      </p:sp>
      <p:sp>
        <p:nvSpPr>
          <p:cNvPr id="83985" name="Text Box 16"/>
          <p:cNvSpPr txBox="1">
            <a:spLocks noChangeArrowheads="1"/>
          </p:cNvSpPr>
          <p:nvPr/>
        </p:nvSpPr>
        <p:spPr bwMode="auto">
          <a:xfrm>
            <a:off x="5845175" y="766763"/>
            <a:ext cx="269398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1800" b="0" baseline="0">
                <a:solidFill>
                  <a:schemeClr val="tx1"/>
                </a:solidFill>
                <a:cs typeface="Arial" pitchFamily="34" charset="0"/>
              </a:rPr>
              <a:t>4-bits </a:t>
            </a:r>
            <a:r>
              <a:rPr lang="en-US" sz="1800" b="0" baseline="0">
                <a:solidFill>
                  <a:schemeClr val="tx1"/>
                </a:solidFill>
                <a:cs typeface="Arial" pitchFamily="34" charset="0"/>
                <a:sym typeface="Wingdings" pitchFamily="2" charset="2"/>
              </a:rPr>
              <a:t> 16 different codes</a:t>
            </a:r>
            <a:endParaRPr lang="en-US" sz="1800" b="0" baseline="0">
              <a:solidFill>
                <a:schemeClr val="tx1"/>
              </a:solidFill>
              <a:cs typeface="Arial" pitchFamily="34" charset="0"/>
            </a:endParaRPr>
          </a:p>
        </p:txBody>
      </p:sp>
      <p:sp>
        <p:nvSpPr>
          <p:cNvPr id="83986" name="Text Box 17"/>
          <p:cNvSpPr txBox="1">
            <a:spLocks noChangeArrowheads="1"/>
          </p:cNvSpPr>
          <p:nvPr/>
        </p:nvSpPr>
        <p:spPr bwMode="auto">
          <a:xfrm>
            <a:off x="2546350" y="6351588"/>
            <a:ext cx="1333500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75000"/>
              </a:lnSpc>
              <a:spcBef>
                <a:spcPct val="0"/>
              </a:spcBef>
              <a:buFontTx/>
              <a:buNone/>
            </a:pPr>
            <a:r>
              <a:rPr lang="en-US" sz="1800" b="0" baseline="0">
                <a:solidFill>
                  <a:schemeClr val="tx1"/>
                </a:solidFill>
                <a:cs typeface="Arial" pitchFamily="34" charset="0"/>
              </a:rPr>
              <a:t>16 codes </a:t>
            </a:r>
          </a:p>
          <a:p>
            <a:pPr>
              <a:lnSpc>
                <a:spcPct val="75000"/>
              </a:lnSpc>
              <a:spcBef>
                <a:spcPct val="0"/>
              </a:spcBef>
              <a:buFontTx/>
              <a:buNone/>
            </a:pPr>
            <a:r>
              <a:rPr lang="en-US" sz="1800" b="0" baseline="0">
                <a:solidFill>
                  <a:schemeClr val="tx1"/>
                </a:solidFill>
                <a:cs typeface="Arial" pitchFamily="34" charset="0"/>
              </a:rPr>
              <a:t>already used</a:t>
            </a:r>
          </a:p>
        </p:txBody>
      </p:sp>
      <p:sp>
        <p:nvSpPr>
          <p:cNvPr id="83987" name="Rectangle 18"/>
          <p:cNvSpPr>
            <a:spLocks noChangeArrowheads="1"/>
          </p:cNvSpPr>
          <p:nvPr/>
        </p:nvSpPr>
        <p:spPr bwMode="auto">
          <a:xfrm>
            <a:off x="7270750" y="6557963"/>
            <a:ext cx="993775" cy="30003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83988" name="Text Box 19"/>
          <p:cNvSpPr txBox="1">
            <a:spLocks noChangeArrowheads="1"/>
          </p:cNvSpPr>
          <p:nvPr/>
        </p:nvSpPr>
        <p:spPr bwMode="auto">
          <a:xfrm>
            <a:off x="6262688" y="6353175"/>
            <a:ext cx="1333500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75000"/>
              </a:lnSpc>
              <a:spcBef>
                <a:spcPct val="0"/>
              </a:spcBef>
              <a:buFontTx/>
              <a:buNone/>
            </a:pPr>
            <a:r>
              <a:rPr lang="en-US" sz="1800" b="0" baseline="0">
                <a:solidFill>
                  <a:schemeClr val="tx1"/>
                </a:solidFill>
                <a:cs typeface="Arial" pitchFamily="34" charset="0"/>
              </a:rPr>
              <a:t>16 codes </a:t>
            </a:r>
          </a:p>
          <a:p>
            <a:pPr>
              <a:lnSpc>
                <a:spcPct val="75000"/>
              </a:lnSpc>
              <a:spcBef>
                <a:spcPct val="0"/>
              </a:spcBef>
              <a:buFontTx/>
              <a:buNone/>
            </a:pPr>
            <a:r>
              <a:rPr lang="en-US" sz="1800" b="0" baseline="0">
                <a:solidFill>
                  <a:schemeClr val="tx1"/>
                </a:solidFill>
                <a:cs typeface="Arial" pitchFamily="34" charset="0"/>
              </a:rPr>
              <a:t>already used</a:t>
            </a:r>
          </a:p>
        </p:txBody>
      </p:sp>
      <p:sp>
        <p:nvSpPr>
          <p:cNvPr id="83989" name="Rectangle 20"/>
          <p:cNvSpPr>
            <a:spLocks noChangeArrowheads="1"/>
          </p:cNvSpPr>
          <p:nvPr/>
        </p:nvSpPr>
        <p:spPr bwMode="auto">
          <a:xfrm>
            <a:off x="5846763" y="3949700"/>
            <a:ext cx="544512" cy="533400"/>
          </a:xfrm>
          <a:prstGeom prst="rect">
            <a:avLst/>
          </a:prstGeom>
          <a:solidFill>
            <a:schemeClr val="accent1">
              <a:alpha val="25882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83990" name="Text Box 21"/>
          <p:cNvSpPr txBox="1">
            <a:spLocks noChangeArrowheads="1"/>
          </p:cNvSpPr>
          <p:nvPr/>
        </p:nvSpPr>
        <p:spPr bwMode="auto">
          <a:xfrm>
            <a:off x="6773863" y="3706813"/>
            <a:ext cx="2370137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1700" b="0" baseline="0">
                <a:solidFill>
                  <a:srgbClr val="008000"/>
                </a:solidFill>
                <a:cs typeface="Arial" pitchFamily="34" charset="0"/>
              </a:rPr>
              <a:t>Dual representations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sz="1700" b="0" baseline="0">
                <a:solidFill>
                  <a:srgbClr val="008000"/>
                </a:solidFill>
                <a:cs typeface="Arial" pitchFamily="34" charset="0"/>
              </a:rPr>
              <a:t>of the 0 is a disadvantage</a:t>
            </a:r>
          </a:p>
        </p:txBody>
      </p:sp>
      <p:sp>
        <p:nvSpPr>
          <p:cNvPr id="83991" name="Line 22"/>
          <p:cNvSpPr>
            <a:spLocks noChangeShapeType="1"/>
          </p:cNvSpPr>
          <p:nvPr/>
        </p:nvSpPr>
        <p:spPr bwMode="auto">
          <a:xfrm flipH="1">
            <a:off x="6376988" y="3946525"/>
            <a:ext cx="463550" cy="1619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83992" name="Text Box 23"/>
          <p:cNvSpPr txBox="1">
            <a:spLocks noChangeArrowheads="1"/>
          </p:cNvSpPr>
          <p:nvPr/>
        </p:nvSpPr>
        <p:spPr bwMode="auto">
          <a:xfrm>
            <a:off x="2662238" y="2146300"/>
            <a:ext cx="9556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FontTx/>
              <a:buChar char="-"/>
            </a:pPr>
            <a:r>
              <a:rPr lang="en-US" sz="1200" b="0" baseline="0">
                <a:solidFill>
                  <a:schemeClr val="tx1"/>
                </a:solidFill>
                <a:cs typeface="Arial" pitchFamily="34" charset="0"/>
              </a:rPr>
              <a:t>(2</a:t>
            </a:r>
            <a:r>
              <a:rPr lang="en-US" sz="1200" b="0">
                <a:solidFill>
                  <a:schemeClr val="tx1"/>
                </a:solidFill>
                <a:cs typeface="Arial" pitchFamily="34" charset="0"/>
              </a:rPr>
              <a:t>n-1</a:t>
            </a:r>
            <a:r>
              <a:rPr lang="en-US" sz="1200" b="0" baseline="0">
                <a:solidFill>
                  <a:schemeClr val="tx1"/>
                </a:solidFill>
                <a:cs typeface="Arial" pitchFamily="34" charset="0"/>
              </a:rPr>
              <a:t>-1)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sz="1200" b="0" baseline="0">
                <a:solidFill>
                  <a:schemeClr val="tx1"/>
                </a:solidFill>
                <a:cs typeface="Arial" pitchFamily="34" charset="0"/>
              </a:rPr>
              <a:t>To  +(2</a:t>
            </a:r>
            <a:r>
              <a:rPr lang="en-US" sz="1200" b="0">
                <a:solidFill>
                  <a:schemeClr val="tx1"/>
                </a:solidFill>
                <a:cs typeface="Arial" pitchFamily="34" charset="0"/>
              </a:rPr>
              <a:t>n-1</a:t>
            </a:r>
            <a:r>
              <a:rPr lang="en-US" sz="1200" b="0" baseline="0">
                <a:solidFill>
                  <a:schemeClr val="tx1"/>
                </a:solidFill>
                <a:cs typeface="Arial" pitchFamily="34" charset="0"/>
              </a:rPr>
              <a:t>-1)</a:t>
            </a:r>
          </a:p>
        </p:txBody>
      </p:sp>
      <p:sp>
        <p:nvSpPr>
          <p:cNvPr id="83993" name="Text Box 24"/>
          <p:cNvSpPr txBox="1">
            <a:spLocks noChangeArrowheads="1"/>
          </p:cNvSpPr>
          <p:nvPr/>
        </p:nvSpPr>
        <p:spPr bwMode="auto">
          <a:xfrm>
            <a:off x="4470400" y="2147888"/>
            <a:ext cx="9556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FontTx/>
              <a:buChar char="-"/>
            </a:pPr>
            <a:r>
              <a:rPr lang="en-US" sz="1200" b="0" baseline="0">
                <a:solidFill>
                  <a:schemeClr val="tx1"/>
                </a:solidFill>
                <a:cs typeface="Arial" pitchFamily="34" charset="0"/>
              </a:rPr>
              <a:t>(2</a:t>
            </a:r>
            <a:r>
              <a:rPr lang="en-US" sz="1200" b="0">
                <a:solidFill>
                  <a:schemeClr val="tx1"/>
                </a:solidFill>
                <a:cs typeface="Arial" pitchFamily="34" charset="0"/>
              </a:rPr>
              <a:t>n-1</a:t>
            </a:r>
            <a:r>
              <a:rPr lang="en-US" sz="1200" b="0" baseline="0">
                <a:solidFill>
                  <a:schemeClr val="tx1"/>
                </a:solidFill>
                <a:cs typeface="Arial" pitchFamily="34" charset="0"/>
              </a:rPr>
              <a:t>)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sz="1200" b="0" baseline="0">
                <a:solidFill>
                  <a:schemeClr val="tx1"/>
                </a:solidFill>
                <a:cs typeface="Arial" pitchFamily="34" charset="0"/>
              </a:rPr>
              <a:t>To  +(2</a:t>
            </a:r>
            <a:r>
              <a:rPr lang="en-US" sz="1200" b="0">
                <a:solidFill>
                  <a:schemeClr val="tx1"/>
                </a:solidFill>
                <a:cs typeface="Arial" pitchFamily="34" charset="0"/>
              </a:rPr>
              <a:t>n-1</a:t>
            </a:r>
            <a:r>
              <a:rPr lang="en-US" sz="1200" b="0" baseline="0">
                <a:solidFill>
                  <a:schemeClr val="tx1"/>
                </a:solidFill>
                <a:cs typeface="Arial" pitchFamily="34" charset="0"/>
              </a:rPr>
              <a:t>-1)</a:t>
            </a:r>
          </a:p>
        </p:txBody>
      </p:sp>
      <p:sp>
        <p:nvSpPr>
          <p:cNvPr id="83994" name="Text Box 25"/>
          <p:cNvSpPr txBox="1">
            <a:spLocks noChangeArrowheads="1"/>
          </p:cNvSpPr>
          <p:nvPr/>
        </p:nvSpPr>
        <p:spPr bwMode="auto">
          <a:xfrm>
            <a:off x="6623050" y="2124075"/>
            <a:ext cx="9556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FontTx/>
              <a:buChar char="-"/>
            </a:pPr>
            <a:r>
              <a:rPr lang="en-US" sz="1200" b="0" baseline="0">
                <a:solidFill>
                  <a:schemeClr val="tx1"/>
                </a:solidFill>
                <a:cs typeface="Arial" pitchFamily="34" charset="0"/>
              </a:rPr>
              <a:t>(2</a:t>
            </a:r>
            <a:r>
              <a:rPr lang="en-US" sz="1200" b="0">
                <a:solidFill>
                  <a:schemeClr val="tx1"/>
                </a:solidFill>
                <a:cs typeface="Arial" pitchFamily="34" charset="0"/>
              </a:rPr>
              <a:t>n-1</a:t>
            </a:r>
            <a:r>
              <a:rPr lang="en-US" sz="1200" b="0" baseline="0">
                <a:solidFill>
                  <a:schemeClr val="tx1"/>
                </a:solidFill>
                <a:cs typeface="Arial" pitchFamily="34" charset="0"/>
              </a:rPr>
              <a:t>-1)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sz="1200" b="0" baseline="0">
                <a:solidFill>
                  <a:schemeClr val="tx1"/>
                </a:solidFill>
                <a:cs typeface="Arial" pitchFamily="34" charset="0"/>
              </a:rPr>
              <a:t>To  +(2</a:t>
            </a:r>
            <a:r>
              <a:rPr lang="en-US" sz="1200" b="0">
                <a:solidFill>
                  <a:schemeClr val="tx1"/>
                </a:solidFill>
                <a:cs typeface="Arial" pitchFamily="34" charset="0"/>
              </a:rPr>
              <a:t>n-1</a:t>
            </a:r>
            <a:r>
              <a:rPr lang="en-US" sz="1200" b="0" baseline="0">
                <a:solidFill>
                  <a:schemeClr val="tx1"/>
                </a:solidFill>
                <a:cs typeface="Arial" pitchFamily="34" charset="0"/>
              </a:rPr>
              <a:t>-1)</a:t>
            </a:r>
          </a:p>
        </p:txBody>
      </p:sp>
      <p:sp>
        <p:nvSpPr>
          <p:cNvPr id="83995" name="Text Box 26"/>
          <p:cNvSpPr txBox="1">
            <a:spLocks noChangeArrowheads="1"/>
          </p:cNvSpPr>
          <p:nvPr/>
        </p:nvSpPr>
        <p:spPr bwMode="auto">
          <a:xfrm>
            <a:off x="7373938" y="2027238"/>
            <a:ext cx="1770062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Wingdings" pitchFamily="2" charset="2"/>
              <a:buChar char="ß"/>
            </a:pPr>
            <a:r>
              <a:rPr lang="en-US" sz="1400" baseline="0">
                <a:solidFill>
                  <a:srgbClr val="CC0000"/>
                </a:solidFill>
                <a:latin typeface="Arial" pitchFamily="34" charset="0"/>
                <a:cs typeface="Arial" pitchFamily="34" charset="0"/>
              </a:rPr>
              <a:t>Number  Range (4 bits</a:t>
            </a:r>
            <a:r>
              <a:rPr lang="en-US" sz="1400" baseline="0">
                <a:solidFill>
                  <a:srgbClr val="CC0000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16 values)</a:t>
            </a:r>
            <a:r>
              <a:rPr lang="en-US" sz="1400" baseline="0">
                <a:solidFill>
                  <a:srgbClr val="CC0000"/>
                </a:solidFill>
                <a:latin typeface="Arial" pitchFamily="34" charset="0"/>
                <a:cs typeface="Arial" pitchFamily="34" charset="0"/>
              </a:rPr>
              <a:t> </a:t>
            </a:r>
          </a:p>
        </p:txBody>
      </p:sp>
      <p:sp>
        <p:nvSpPr>
          <p:cNvPr id="83996" name="Text Box 27"/>
          <p:cNvSpPr txBox="1">
            <a:spLocks noChangeArrowheads="1"/>
          </p:cNvSpPr>
          <p:nvPr/>
        </p:nvSpPr>
        <p:spPr bwMode="auto">
          <a:xfrm>
            <a:off x="4424363" y="5659438"/>
            <a:ext cx="1371600" cy="549275"/>
          </a:xfrm>
          <a:prstGeom prst="rect">
            <a:avLst/>
          </a:prstGeom>
          <a:solidFill>
            <a:srgbClr val="CC99FF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1800" b="0" baseline="0">
                <a:solidFill>
                  <a:schemeClr val="tx1"/>
                </a:solidFill>
                <a:cs typeface="Arial" pitchFamily="34" charset="0"/>
              </a:rPr>
              <a:t>How to </a:t>
            </a:r>
            <a:r>
              <a:rPr lang="en-US" sz="1800" baseline="0">
                <a:solidFill>
                  <a:srgbClr val="FF0000"/>
                </a:solidFill>
                <a:cs typeface="Arial" pitchFamily="34" charset="0"/>
              </a:rPr>
              <a:t>negate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sz="1800" b="0" baseline="0">
                <a:solidFill>
                  <a:schemeClr val="tx1"/>
                </a:solidFill>
                <a:cs typeface="Arial" pitchFamily="34" charset="0"/>
              </a:rPr>
              <a:t>A number?</a:t>
            </a:r>
          </a:p>
        </p:txBody>
      </p:sp>
      <p:sp>
        <p:nvSpPr>
          <p:cNvPr id="83997" name="Rectangle 28"/>
          <p:cNvSpPr>
            <a:spLocks noChangeArrowheads="1"/>
          </p:cNvSpPr>
          <p:nvPr/>
        </p:nvSpPr>
        <p:spPr bwMode="auto">
          <a:xfrm>
            <a:off x="2138363" y="4000500"/>
            <a:ext cx="544512" cy="533400"/>
          </a:xfrm>
          <a:prstGeom prst="rect">
            <a:avLst/>
          </a:prstGeom>
          <a:solidFill>
            <a:schemeClr val="accent1">
              <a:alpha val="25882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83998" name="Text Box 29"/>
          <p:cNvSpPr txBox="1">
            <a:spLocks noChangeArrowheads="1"/>
          </p:cNvSpPr>
          <p:nvPr/>
        </p:nvSpPr>
        <p:spPr bwMode="auto">
          <a:xfrm>
            <a:off x="3055938" y="4041775"/>
            <a:ext cx="520700" cy="274638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1200" b="0" baseline="0">
                <a:latin typeface="Arial" pitchFamily="34" charset="0"/>
                <a:cs typeface="Arial" pitchFamily="34" charset="0"/>
              </a:rPr>
              <a:t>0000</a:t>
            </a:r>
          </a:p>
        </p:txBody>
      </p:sp>
      <p:sp>
        <p:nvSpPr>
          <p:cNvPr id="83999" name="Line 30"/>
          <p:cNvSpPr>
            <a:spLocks noChangeShapeType="1"/>
          </p:cNvSpPr>
          <p:nvPr/>
        </p:nvSpPr>
        <p:spPr bwMode="auto">
          <a:xfrm>
            <a:off x="3556000" y="4238625"/>
            <a:ext cx="333375" cy="101600"/>
          </a:xfrm>
          <a:prstGeom prst="line">
            <a:avLst/>
          </a:prstGeom>
          <a:noFill/>
          <a:ln w="1588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84000" name="Text Box 32"/>
          <p:cNvSpPr txBox="1">
            <a:spLocks noChangeArrowheads="1"/>
          </p:cNvSpPr>
          <p:nvPr/>
        </p:nvSpPr>
        <p:spPr bwMode="auto">
          <a:xfrm>
            <a:off x="4559300" y="6276975"/>
            <a:ext cx="1162050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1600" b="0" baseline="0">
                <a:solidFill>
                  <a:schemeClr val="tx1"/>
                </a:solidFill>
                <a:cs typeface="Arial" pitchFamily="34" charset="0"/>
              </a:rPr>
              <a:t>16</a:t>
            </a:r>
            <a:r>
              <a:rPr lang="en-US" sz="1600" b="0">
                <a:solidFill>
                  <a:schemeClr val="tx1"/>
                </a:solidFill>
                <a:cs typeface="Arial" pitchFamily="34" charset="0"/>
              </a:rPr>
              <a:t>th</a:t>
            </a:r>
            <a:r>
              <a:rPr lang="en-US" sz="1600" b="0" baseline="0">
                <a:solidFill>
                  <a:schemeClr val="tx1"/>
                </a:solidFill>
                <a:cs typeface="Arial" pitchFamily="34" charset="0"/>
              </a:rPr>
              <a:t> code 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sz="1600" b="0" baseline="0">
                <a:solidFill>
                  <a:schemeClr val="tx1"/>
                </a:solidFill>
                <a:cs typeface="Arial" pitchFamily="34" charset="0"/>
              </a:rPr>
              <a:t>Used for </a:t>
            </a:r>
            <a:r>
              <a:rPr lang="en-US" sz="1600" baseline="0">
                <a:solidFill>
                  <a:schemeClr val="tx1"/>
                </a:solidFill>
                <a:cs typeface="Arial" pitchFamily="34" charset="0"/>
              </a:rPr>
              <a:t>-8</a:t>
            </a:r>
            <a:r>
              <a:rPr lang="en-US" sz="1600" b="0" baseline="0">
                <a:solidFill>
                  <a:schemeClr val="tx1"/>
                </a:solidFill>
                <a:cs typeface="Arial" pitchFamily="34" charset="0"/>
              </a:rPr>
              <a:t> </a:t>
            </a:r>
          </a:p>
        </p:txBody>
      </p:sp>
      <p:sp>
        <p:nvSpPr>
          <p:cNvPr id="84001" name="Line 33"/>
          <p:cNvSpPr>
            <a:spLocks noChangeShapeType="1"/>
          </p:cNvSpPr>
          <p:nvPr/>
        </p:nvSpPr>
        <p:spPr bwMode="auto">
          <a:xfrm flipH="1">
            <a:off x="4397375" y="6516688"/>
            <a:ext cx="261938" cy="0"/>
          </a:xfrm>
          <a:prstGeom prst="line">
            <a:avLst/>
          </a:prstGeom>
          <a:noFill/>
          <a:ln w="1588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Chapter 1            </a:t>
            </a:r>
            <a:fld id="{E74A1679-BC1E-46FD-B4B1-1E7168A529AD}" type="slidenum">
              <a:rPr lang="en-US" smtClean="0"/>
              <a:pPr/>
              <a:t>7</a:t>
            </a:fld>
            <a:endParaRPr lang="en-US" smtClean="0"/>
          </a:p>
        </p:txBody>
      </p:sp>
      <p:sp>
        <p:nvSpPr>
          <p:cNvPr id="26627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0" y="1290638"/>
            <a:ext cx="4938713" cy="5567362"/>
          </a:xfrm>
          <a:solidFill>
            <a:srgbClr val="FFFFFF"/>
          </a:solidFill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20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Nowadays most processing, computing, and communication are done </a:t>
            </a:r>
            <a:r>
              <a:rPr lang="en-US" sz="2200" smtClean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digitally </a:t>
            </a:r>
          </a:p>
          <a:p>
            <a:pPr>
              <a:lnSpc>
                <a:spcPct val="90000"/>
              </a:lnSpc>
            </a:pPr>
            <a:r>
              <a:rPr lang="en-US" sz="2200" b="1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Solution:  </a:t>
            </a:r>
            <a:r>
              <a:rPr lang="en-US" sz="2200" smtClean="0">
                <a:latin typeface="Arial" pitchFamily="34" charset="0"/>
                <a:cs typeface="Arial" pitchFamily="34" charset="0"/>
              </a:rPr>
              <a:t>Convert analog signals to digital parameters and process them digitally</a:t>
            </a:r>
          </a:p>
          <a:p>
            <a:pPr>
              <a:lnSpc>
                <a:spcPct val="90000"/>
              </a:lnSpc>
            </a:pPr>
            <a:r>
              <a:rPr lang="en-US" sz="2200" smtClean="0">
                <a:latin typeface="Arial" pitchFamily="34" charset="0"/>
                <a:cs typeface="Arial" pitchFamily="34" charset="0"/>
              </a:rPr>
              <a:t>This requires two steps: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sz="2200" smtClean="0">
                <a:latin typeface="Arial" pitchFamily="34" charset="0"/>
                <a:cs typeface="Arial" pitchFamily="34" charset="0"/>
              </a:rPr>
              <a:t>	1. </a:t>
            </a:r>
            <a:r>
              <a:rPr lang="en-US" sz="220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Sampling</a:t>
            </a:r>
            <a:r>
              <a:rPr lang="en-US" sz="2200" smtClean="0">
                <a:latin typeface="Arial" pitchFamily="34" charset="0"/>
                <a:cs typeface="Arial" pitchFamily="34" charset="0"/>
              </a:rPr>
              <a:t> in time (impossible to handle the </a:t>
            </a:r>
            <a:r>
              <a:rPr lang="en-US" sz="2200" smtClean="0">
                <a:latin typeface="Arial" pitchFamily="34" charset="0"/>
                <a:cs typeface="Arial" pitchFamily="34" charset="0"/>
                <a:sym typeface="Symbol" pitchFamily="18" charset="2"/>
              </a:rPr>
              <a:t> number of values existing on the time axis!). Ignore signal between samples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sz="2200" smtClean="0">
                <a:latin typeface="Arial" pitchFamily="34" charset="0"/>
                <a:cs typeface="Arial" pitchFamily="34" charset="0"/>
                <a:sym typeface="Symbol" pitchFamily="18" charset="2"/>
              </a:rPr>
              <a:t>	2. </a:t>
            </a:r>
            <a:r>
              <a:rPr lang="en-US" sz="2200" smtClean="0">
                <a:solidFill>
                  <a:srgbClr val="6600FF"/>
                </a:solidFill>
                <a:latin typeface="Arial" pitchFamily="34" charset="0"/>
                <a:cs typeface="Arial" pitchFamily="34" charset="0"/>
                <a:sym typeface="Symbol" pitchFamily="18" charset="2"/>
              </a:rPr>
              <a:t>Quantization</a:t>
            </a:r>
            <a:r>
              <a:rPr lang="en-US" sz="2200" smtClean="0">
                <a:latin typeface="Arial" pitchFamily="34" charset="0"/>
                <a:cs typeface="Arial" pitchFamily="34" charset="0"/>
                <a:sym typeface="Symbol" pitchFamily="18" charset="2"/>
              </a:rPr>
              <a:t> in amplitude (impossible to handle the  number of values existing on the amplitude axis!). Approximate sample value to the nearest quantization level</a:t>
            </a:r>
            <a:endParaRPr lang="en-US" sz="2200" smtClean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662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99013" y="1849438"/>
            <a:ext cx="4344987" cy="3173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9" name="Line 5"/>
          <p:cNvSpPr>
            <a:spLocks noChangeShapeType="1"/>
          </p:cNvSpPr>
          <p:nvPr/>
        </p:nvSpPr>
        <p:spPr bwMode="auto">
          <a:xfrm>
            <a:off x="5489575" y="5213350"/>
            <a:ext cx="1073150" cy="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6630" name="Text Box 6"/>
          <p:cNvSpPr txBox="1">
            <a:spLocks noChangeArrowheads="1"/>
          </p:cNvSpPr>
          <p:nvPr/>
        </p:nvSpPr>
        <p:spPr bwMode="auto">
          <a:xfrm>
            <a:off x="4989513" y="5262563"/>
            <a:ext cx="399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sz="1800" b="0" baseline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1. Sampling </a:t>
            </a:r>
            <a:r>
              <a:rPr lang="en-US" sz="1800" b="0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at</a:t>
            </a:r>
            <a:r>
              <a:rPr lang="en-US" sz="1800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800" baseline="0">
                <a:solidFill>
                  <a:srgbClr val="FF3300"/>
                </a:solidFill>
                <a:latin typeface="Arial" pitchFamily="34" charset="0"/>
                <a:cs typeface="Arial" pitchFamily="34" charset="0"/>
              </a:rPr>
              <a:t>discrete</a:t>
            </a:r>
            <a:r>
              <a:rPr lang="en-US" sz="1800" b="0" baseline="0">
                <a:solidFill>
                  <a:srgbClr val="FF33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800" b="0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points in time</a:t>
            </a:r>
          </a:p>
        </p:txBody>
      </p:sp>
      <p:sp>
        <p:nvSpPr>
          <p:cNvPr id="26631" name="Line 7"/>
          <p:cNvSpPr>
            <a:spLocks noChangeShapeType="1"/>
          </p:cNvSpPr>
          <p:nvPr/>
        </p:nvSpPr>
        <p:spPr bwMode="auto">
          <a:xfrm flipV="1">
            <a:off x="6870700" y="4389438"/>
            <a:ext cx="0" cy="203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6632" name="Line 8"/>
          <p:cNvSpPr>
            <a:spLocks noChangeShapeType="1"/>
          </p:cNvSpPr>
          <p:nvPr/>
        </p:nvSpPr>
        <p:spPr bwMode="auto">
          <a:xfrm flipV="1">
            <a:off x="7354888" y="4389438"/>
            <a:ext cx="0" cy="203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6633" name="Line 9"/>
          <p:cNvSpPr>
            <a:spLocks noChangeShapeType="1"/>
          </p:cNvSpPr>
          <p:nvPr/>
        </p:nvSpPr>
        <p:spPr bwMode="auto">
          <a:xfrm flipH="1" flipV="1">
            <a:off x="5565775" y="2351088"/>
            <a:ext cx="1588" cy="989012"/>
          </a:xfrm>
          <a:prstGeom prst="line">
            <a:avLst/>
          </a:prstGeom>
          <a:noFill/>
          <a:ln w="76200">
            <a:solidFill>
              <a:srgbClr val="0000FF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6634" name="Text Box 10"/>
          <p:cNvSpPr txBox="1">
            <a:spLocks noChangeArrowheads="1"/>
          </p:cNvSpPr>
          <p:nvPr/>
        </p:nvSpPr>
        <p:spPr bwMode="auto">
          <a:xfrm>
            <a:off x="5530850" y="1336675"/>
            <a:ext cx="29781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sz="1800" b="0" baseline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2. Quantization </a:t>
            </a:r>
            <a:r>
              <a:rPr lang="en-US" sz="1800" b="0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to </a:t>
            </a:r>
            <a:r>
              <a:rPr lang="en-US" sz="1800" baseline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discrete</a:t>
            </a:r>
            <a:r>
              <a:rPr lang="en-US" sz="1800" b="0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sz="1800" b="0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levels in amplitude</a:t>
            </a:r>
          </a:p>
        </p:txBody>
      </p:sp>
      <p:sp>
        <p:nvSpPr>
          <p:cNvPr id="26635" name="Oval 11"/>
          <p:cNvSpPr>
            <a:spLocks noChangeArrowheads="1"/>
          </p:cNvSpPr>
          <p:nvPr/>
        </p:nvSpPr>
        <p:spPr bwMode="auto">
          <a:xfrm>
            <a:off x="5794375" y="3014663"/>
            <a:ext cx="233363" cy="184150"/>
          </a:xfrm>
          <a:prstGeom prst="ellipse">
            <a:avLst/>
          </a:prstGeom>
          <a:solidFill>
            <a:schemeClr val="accent1">
              <a:alpha val="27843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6636" name="Text Box 12"/>
          <p:cNvSpPr txBox="1">
            <a:spLocks noChangeArrowheads="1"/>
          </p:cNvSpPr>
          <p:nvPr/>
        </p:nvSpPr>
        <p:spPr bwMode="auto">
          <a:xfrm>
            <a:off x="5741988" y="6491288"/>
            <a:ext cx="3402012" cy="366712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endParaRPr lang="en-US" sz="1800" b="0" baseline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6637" name="Rectangle 13"/>
          <p:cNvSpPr>
            <a:spLocks noGrp="1" noChangeArrowheads="1"/>
          </p:cNvSpPr>
          <p:nvPr>
            <p:ph type="title"/>
          </p:nvPr>
        </p:nvSpPr>
        <p:spPr>
          <a:xfrm>
            <a:off x="488950" y="350838"/>
            <a:ext cx="7772400" cy="696912"/>
          </a:xfrm>
          <a:noFill/>
        </p:spPr>
        <p:txBody>
          <a:bodyPr/>
          <a:lstStyle/>
          <a:p>
            <a:r>
              <a:rPr lang="en-US" smtClean="0"/>
              <a:t>Digitization of Analog Signals </a:t>
            </a:r>
          </a:p>
        </p:txBody>
      </p:sp>
      <p:sp>
        <p:nvSpPr>
          <p:cNvPr id="26638" name="Oval 15"/>
          <p:cNvSpPr>
            <a:spLocks noChangeArrowheads="1"/>
          </p:cNvSpPr>
          <p:nvPr/>
        </p:nvSpPr>
        <p:spPr bwMode="auto">
          <a:xfrm>
            <a:off x="6905625" y="3019425"/>
            <a:ext cx="523875" cy="739775"/>
          </a:xfrm>
          <a:prstGeom prst="ellipse">
            <a:avLst/>
          </a:prstGeom>
          <a:solidFill>
            <a:srgbClr val="FFFFFF"/>
          </a:solidFill>
          <a:ln w="1588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buFont typeface="Wingdings" pitchFamily="2" charset="2"/>
              <a:buNone/>
            </a:pPr>
            <a:r>
              <a:rPr lang="en-US" sz="1000" baseline="0"/>
              <a:t>Ignore</a:t>
            </a:r>
          </a:p>
        </p:txBody>
      </p:sp>
      <p:sp>
        <p:nvSpPr>
          <p:cNvPr id="26639" name="Oval 16"/>
          <p:cNvSpPr>
            <a:spLocks noChangeArrowheads="1"/>
          </p:cNvSpPr>
          <p:nvPr/>
        </p:nvSpPr>
        <p:spPr bwMode="auto">
          <a:xfrm>
            <a:off x="6389688" y="2432050"/>
            <a:ext cx="479425" cy="739775"/>
          </a:xfrm>
          <a:prstGeom prst="ellipse">
            <a:avLst/>
          </a:prstGeom>
          <a:solidFill>
            <a:srgbClr val="FFFFFF"/>
          </a:solidFill>
          <a:ln w="1588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buFont typeface="Wingdings" pitchFamily="2" charset="2"/>
              <a:buNone/>
            </a:pPr>
            <a:r>
              <a:rPr lang="en-US" sz="1000" baseline="0"/>
              <a:t>Ignore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Chapter 1            </a:t>
            </a:r>
            <a:fld id="{B96904B1-5FDD-42BC-B0D3-87996E5F6E77}" type="slidenum">
              <a:rPr lang="en-US" smtClean="0"/>
              <a:pPr/>
              <a:t>70</a:t>
            </a:fld>
            <a:endParaRPr lang="en-US" smtClean="0"/>
          </a:p>
        </p:txBody>
      </p:sp>
      <p:sp>
        <p:nvSpPr>
          <p:cNvPr id="84995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566738"/>
            <a:ext cx="8113713" cy="557212"/>
          </a:xfrm>
        </p:spPr>
        <p:txBody>
          <a:bodyPr/>
          <a:lstStyle/>
          <a:p>
            <a:r>
              <a:rPr lang="en-US" sz="2000" smtClean="0">
                <a:solidFill>
                  <a:srgbClr val="008000"/>
                </a:solidFill>
                <a:latin typeface="Arial" pitchFamily="34" charset="0"/>
                <a:cs typeface="Arial" pitchFamily="34" charset="0"/>
              </a:rPr>
              <a:t>Signed-Magnitude </a:t>
            </a:r>
            <a:r>
              <a:rPr lang="en-US" sz="200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Addition/Subtraction</a:t>
            </a:r>
            <a:r>
              <a:rPr lang="en-US" sz="2000" smtClean="0">
                <a:solidFill>
                  <a:srgbClr val="00800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en-US" sz="2000" smtClean="0">
                <a:solidFill>
                  <a:srgbClr val="008000"/>
                </a:solidFill>
                <a:latin typeface="Arial" pitchFamily="34" charset="0"/>
                <a:cs typeface="Arial" pitchFamily="34" charset="0"/>
              </a:rPr>
            </a:br>
            <a:r>
              <a:rPr lang="en-US" sz="1800" smtClean="0">
                <a:solidFill>
                  <a:srgbClr val="008000"/>
                </a:solidFill>
                <a:latin typeface="Arial" pitchFamily="34" charset="0"/>
                <a:cs typeface="Arial" pitchFamily="34" charset="0"/>
              </a:rPr>
              <a:t>M</a:t>
            </a:r>
            <a:r>
              <a:rPr lang="en-US" sz="1800" smtClean="0">
                <a:solidFill>
                  <a:srgbClr val="008000"/>
                </a:solidFill>
                <a:latin typeface="Arial" pitchFamily="34" charset="0"/>
                <a:cs typeface="Arial" pitchFamily="34" charset="0"/>
                <a:sym typeface="Symbol" pitchFamily="18" charset="2"/>
              </a:rPr>
              <a:t></a:t>
            </a:r>
            <a:r>
              <a:rPr lang="en-US" sz="1800" smtClean="0">
                <a:solidFill>
                  <a:srgbClr val="008000"/>
                </a:solidFill>
                <a:latin typeface="Arial" pitchFamily="34" charset="0"/>
                <a:cs typeface="Arial" pitchFamily="34" charset="0"/>
              </a:rPr>
              <a:t>N (each of M and B can be + ive or – ive)</a:t>
            </a:r>
            <a:r>
              <a:rPr lang="en-US" sz="2000" smtClean="0">
                <a:solidFill>
                  <a:srgbClr val="008000"/>
                </a:solidFill>
                <a:latin typeface="Arial" pitchFamily="34" charset="0"/>
                <a:cs typeface="Arial" pitchFamily="34" charset="0"/>
              </a:rPr>
              <a:t> </a:t>
            </a:r>
            <a:br>
              <a:rPr lang="en-US" sz="2000" smtClean="0">
                <a:solidFill>
                  <a:srgbClr val="008000"/>
                </a:solidFill>
                <a:latin typeface="Arial" pitchFamily="34" charset="0"/>
                <a:cs typeface="Arial" pitchFamily="34" charset="0"/>
              </a:rPr>
            </a:br>
            <a:endParaRPr lang="en-US" sz="2000" smtClean="0">
              <a:solidFill>
                <a:srgbClr val="6600CC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49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314450"/>
            <a:ext cx="9144000" cy="5543550"/>
          </a:xfrm>
          <a:solidFill>
            <a:srgbClr val="FFFFFF"/>
          </a:solidFill>
        </p:spPr>
        <p:txBody>
          <a:bodyPr/>
          <a:lstStyle/>
          <a:p>
            <a:pPr marL="533400" indent="-533400">
              <a:lnSpc>
                <a:spcPct val="80000"/>
              </a:lnSpc>
            </a:pPr>
            <a:r>
              <a:rPr lang="en-US" sz="2000" smtClean="0">
                <a:latin typeface="Arial" pitchFamily="34" charset="0"/>
                <a:cs typeface="Arial" pitchFamily="34" charset="0"/>
              </a:rPr>
              <a:t>Follow rules of ordinary arithmetic</a:t>
            </a:r>
          </a:p>
          <a:p>
            <a:pPr marL="533400" indent="-533400">
              <a:lnSpc>
                <a:spcPct val="80000"/>
              </a:lnSpc>
            </a:pPr>
            <a:r>
              <a:rPr lang="en-US" sz="2000" smtClean="0">
                <a:latin typeface="Arial" pitchFamily="34" charset="0"/>
                <a:cs typeface="Arial" pitchFamily="34" charset="0"/>
              </a:rPr>
              <a:t>We </a:t>
            </a:r>
            <a:r>
              <a:rPr lang="en-US" sz="2000" smtClean="0">
                <a:solidFill>
                  <a:srgbClr val="A50021"/>
                </a:solidFill>
                <a:latin typeface="Arial" pitchFamily="34" charset="0"/>
                <a:cs typeface="Arial" pitchFamily="34" charset="0"/>
              </a:rPr>
              <a:t>compare only the signs of the two operands</a:t>
            </a:r>
            <a:r>
              <a:rPr lang="en-US" sz="2000" smtClean="0">
                <a:latin typeface="Arial" pitchFamily="34" charset="0"/>
                <a:cs typeface="Arial" pitchFamily="34" charset="0"/>
              </a:rPr>
              <a:t> and conclude the sign of the result based on </a:t>
            </a:r>
            <a:r>
              <a:rPr lang="en-US" sz="2000" smtClean="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  <a:t>these signs</a:t>
            </a:r>
            <a:r>
              <a:rPr lang="en-US" sz="2000" smtClean="0">
                <a:latin typeface="Arial" pitchFamily="34" charset="0"/>
                <a:cs typeface="Arial" pitchFamily="34" charset="0"/>
              </a:rPr>
              <a:t> and the </a:t>
            </a:r>
            <a:r>
              <a:rPr lang="en-US" sz="2000" smtClean="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  <a:t>outcome of operation</a:t>
            </a:r>
            <a:endParaRPr lang="en-US" sz="2000" smtClean="0">
              <a:latin typeface="Arial" pitchFamily="34" charset="0"/>
              <a:cs typeface="Arial" pitchFamily="34" charset="0"/>
            </a:endParaRPr>
          </a:p>
          <a:p>
            <a:pPr marL="533400" indent="-533400">
              <a:lnSpc>
                <a:spcPct val="80000"/>
              </a:lnSpc>
            </a:pPr>
            <a:r>
              <a:rPr lang="en-US" sz="2000" smtClean="0">
                <a:latin typeface="Arial" pitchFamily="34" charset="0"/>
                <a:cs typeface="Arial" pitchFamily="34" charset="0"/>
              </a:rPr>
              <a:t>Addition/Subtraction of </a:t>
            </a:r>
            <a:r>
              <a:rPr lang="en-US" sz="200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magnitudes</a:t>
            </a:r>
            <a:r>
              <a:rPr lang="en-US" sz="2000" smtClean="0">
                <a:latin typeface="Arial" pitchFamily="34" charset="0"/>
                <a:cs typeface="Arial" pitchFamily="34" charset="0"/>
              </a:rPr>
              <a:t> is similar to using </a:t>
            </a:r>
            <a:r>
              <a:rPr lang="en-US" sz="2000" smtClean="0">
                <a:solidFill>
                  <a:srgbClr val="CC0000"/>
                </a:solidFill>
                <a:latin typeface="Arial" pitchFamily="34" charset="0"/>
                <a:cs typeface="Arial" pitchFamily="34" charset="0"/>
              </a:rPr>
              <a:t>unsigned</a:t>
            </a:r>
            <a:r>
              <a:rPr lang="en-US" sz="2000" smtClean="0">
                <a:latin typeface="Arial" pitchFamily="34" charset="0"/>
                <a:cs typeface="Arial" pitchFamily="34" charset="0"/>
              </a:rPr>
              <a:t> integers</a:t>
            </a:r>
            <a:r>
              <a:rPr lang="en-US" sz="2000" smtClean="0">
                <a:cs typeface="Times New Roman" pitchFamily="18" charset="0"/>
              </a:rPr>
              <a:t> </a:t>
            </a:r>
          </a:p>
          <a:p>
            <a:pPr marL="533400" indent="-533400">
              <a:lnSpc>
                <a:spcPct val="80000"/>
              </a:lnSpc>
              <a:buFont typeface="Wingdings" pitchFamily="2" charset="2"/>
              <a:buNone/>
            </a:pPr>
            <a:r>
              <a:rPr lang="en-US" sz="2000" b="1" smtClean="0">
                <a:latin typeface="Arial" pitchFamily="34" charset="0"/>
                <a:cs typeface="Arial" pitchFamily="34" charset="0"/>
              </a:rPr>
              <a:t>        </a:t>
            </a:r>
            <a:r>
              <a:rPr lang="en-US" sz="240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Addition</a:t>
            </a:r>
            <a:r>
              <a:rPr lang="en-US" sz="2400" smtClean="0">
                <a:solidFill>
                  <a:srgbClr val="008000"/>
                </a:solidFill>
                <a:latin typeface="Arial" pitchFamily="34" charset="0"/>
                <a:cs typeface="Arial" pitchFamily="34" charset="0"/>
              </a:rPr>
              <a:t>: (operations done on magnitudes)</a:t>
            </a:r>
            <a:r>
              <a:rPr lang="en-US" sz="2000" b="1" smtClean="0">
                <a:latin typeface="Arial" pitchFamily="34" charset="0"/>
                <a:cs typeface="Arial" pitchFamily="34" charset="0"/>
              </a:rPr>
              <a:t> </a:t>
            </a:r>
          </a:p>
          <a:p>
            <a:pPr marL="533400" indent="-533400">
              <a:lnSpc>
                <a:spcPct val="80000"/>
              </a:lnSpc>
            </a:pPr>
            <a:r>
              <a:rPr lang="en-US" sz="1900" b="1" smtClean="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  <a:t>a. If the two signs are </a:t>
            </a:r>
            <a:r>
              <a:rPr lang="en-US" sz="1900" b="1" u="sng" smtClean="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  <a:t>equal</a:t>
            </a:r>
            <a:r>
              <a:rPr lang="en-US" sz="1900" b="1" smtClean="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  <a:t>:  (+A) </a:t>
            </a:r>
            <a:r>
              <a:rPr lang="en-US" sz="1900" b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+</a:t>
            </a:r>
            <a:r>
              <a:rPr lang="en-US" sz="1900" b="1" smtClean="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  <a:t> (+B) = +(A</a:t>
            </a:r>
            <a:r>
              <a:rPr lang="en-US" sz="1900" b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+</a:t>
            </a:r>
            <a:r>
              <a:rPr lang="en-US" sz="1900" b="1" smtClean="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  <a:t>B) </a:t>
            </a:r>
            <a:r>
              <a:rPr lang="en-US" sz="1900" b="1" smtClean="0">
                <a:solidFill>
                  <a:srgbClr val="660066"/>
                </a:solidFill>
                <a:latin typeface="Arial" pitchFamily="34" charset="0"/>
                <a:cs typeface="Arial" pitchFamily="34" charset="0"/>
              </a:rPr>
              <a:t>or</a:t>
            </a:r>
            <a:r>
              <a:rPr lang="en-US" sz="1900" b="1" smtClean="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  <a:t> (-A) </a:t>
            </a:r>
            <a:r>
              <a:rPr lang="en-US" sz="1900" b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+</a:t>
            </a:r>
            <a:r>
              <a:rPr lang="en-US" sz="1900" b="1" smtClean="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  <a:t> (-B) = -(A</a:t>
            </a:r>
            <a:r>
              <a:rPr lang="en-US" sz="1900" b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+</a:t>
            </a:r>
            <a:r>
              <a:rPr lang="en-US" sz="1900" b="1" smtClean="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  <a:t>B)</a:t>
            </a:r>
          </a:p>
          <a:p>
            <a:pPr marL="1352550" lvl="2" indent="-381000">
              <a:lnSpc>
                <a:spcPct val="80000"/>
              </a:lnSpc>
              <a:buFont typeface="Wingdings" pitchFamily="2" charset="2"/>
              <a:buNone/>
            </a:pPr>
            <a:r>
              <a:rPr lang="en-US" sz="2000" b="1" smtClean="0">
                <a:latin typeface="Arial" pitchFamily="34" charset="0"/>
                <a:cs typeface="Arial" pitchFamily="34" charset="0"/>
              </a:rPr>
              <a:t>1. </a:t>
            </a:r>
            <a:r>
              <a:rPr lang="en-US" sz="2000" smtClean="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  <a:t>Add</a:t>
            </a:r>
            <a:r>
              <a:rPr lang="en-US" sz="2000" b="1" smtClean="0">
                <a:latin typeface="Arial" pitchFamily="34" charset="0"/>
                <a:cs typeface="Arial" pitchFamily="34" charset="0"/>
              </a:rPr>
              <a:t> the two (unsigned) magnitudes, </a:t>
            </a:r>
            <a:r>
              <a:rPr lang="en-US" sz="2000" b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overflow can occur</a:t>
            </a:r>
          </a:p>
          <a:p>
            <a:pPr marL="1352550" lvl="2" indent="-381000">
              <a:lnSpc>
                <a:spcPct val="80000"/>
              </a:lnSpc>
              <a:buFont typeface="Wingdings" pitchFamily="2" charset="2"/>
              <a:buNone/>
            </a:pPr>
            <a:r>
              <a:rPr lang="en-US" sz="2000" b="1" smtClean="0">
                <a:latin typeface="Arial" pitchFamily="34" charset="0"/>
                <a:cs typeface="Arial" pitchFamily="34" charset="0"/>
              </a:rPr>
              <a:t>2. Check that there is no </a:t>
            </a:r>
            <a:r>
              <a:rPr lang="en-US" sz="2000" b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overflow</a:t>
            </a:r>
            <a:r>
              <a:rPr lang="en-US" sz="2000" b="1" smtClean="0">
                <a:latin typeface="Arial" pitchFamily="34" charset="0"/>
                <a:cs typeface="Arial" pitchFamily="34" charset="0"/>
              </a:rPr>
              <a:t> (an end carry out of the mag.) </a:t>
            </a:r>
            <a:endParaRPr lang="en-US" b="1" smtClean="0">
              <a:latin typeface="Arial" pitchFamily="34" charset="0"/>
              <a:cs typeface="Arial" pitchFamily="34" charset="0"/>
            </a:endParaRPr>
          </a:p>
          <a:p>
            <a:pPr marL="1352550" lvl="2" indent="-381000">
              <a:lnSpc>
                <a:spcPct val="80000"/>
              </a:lnSpc>
              <a:buFont typeface="Wingdings" pitchFamily="2" charset="2"/>
              <a:buNone/>
            </a:pPr>
            <a:r>
              <a:rPr lang="en-US" sz="2000" b="1" smtClean="0">
                <a:latin typeface="Arial" pitchFamily="34" charset="0"/>
                <a:cs typeface="Arial" pitchFamily="34" charset="0"/>
              </a:rPr>
              <a:t>3. The sign of the result is the same as the </a:t>
            </a:r>
            <a:r>
              <a:rPr lang="en-US" sz="2000" b="1" u="sng" smtClean="0">
                <a:latin typeface="Arial" pitchFamily="34" charset="0"/>
                <a:cs typeface="Arial" pitchFamily="34" charset="0"/>
              </a:rPr>
              <a:t>common</a:t>
            </a:r>
            <a:r>
              <a:rPr lang="en-US" sz="2000" b="1" smtClean="0">
                <a:latin typeface="Arial" pitchFamily="34" charset="0"/>
                <a:cs typeface="Arial" pitchFamily="34" charset="0"/>
              </a:rPr>
              <a:t> sign</a:t>
            </a:r>
          </a:p>
          <a:p>
            <a:pPr marL="533400" indent="-533400">
              <a:lnSpc>
                <a:spcPct val="80000"/>
              </a:lnSpc>
            </a:pPr>
            <a:r>
              <a:rPr lang="en-US" sz="1900" b="1" smtClean="0">
                <a:solidFill>
                  <a:srgbClr val="CC0000"/>
                </a:solidFill>
                <a:latin typeface="Arial" pitchFamily="34" charset="0"/>
                <a:cs typeface="Arial" pitchFamily="34" charset="0"/>
              </a:rPr>
              <a:t>b. If the two signs are </a:t>
            </a:r>
            <a:r>
              <a:rPr lang="en-US" sz="1900" b="1" u="sng" smtClean="0">
                <a:solidFill>
                  <a:srgbClr val="CC0000"/>
                </a:solidFill>
                <a:latin typeface="Arial" pitchFamily="34" charset="0"/>
                <a:cs typeface="Arial" pitchFamily="34" charset="0"/>
              </a:rPr>
              <a:t>different</a:t>
            </a:r>
            <a:r>
              <a:rPr lang="en-US" sz="1900" b="1" smtClean="0">
                <a:solidFill>
                  <a:srgbClr val="CC0000"/>
                </a:solidFill>
                <a:latin typeface="Arial" pitchFamily="34" charset="0"/>
                <a:cs typeface="Arial" pitchFamily="34" charset="0"/>
              </a:rPr>
              <a:t>: (+A) </a:t>
            </a:r>
            <a:r>
              <a:rPr lang="en-US" sz="1900" b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+</a:t>
            </a:r>
            <a:r>
              <a:rPr lang="en-US" sz="1900" b="1" smtClean="0">
                <a:solidFill>
                  <a:srgbClr val="CC0000"/>
                </a:solidFill>
                <a:latin typeface="Arial" pitchFamily="34" charset="0"/>
                <a:cs typeface="Arial" pitchFamily="34" charset="0"/>
              </a:rPr>
              <a:t> (-B) = +(A-B) </a:t>
            </a:r>
            <a:r>
              <a:rPr lang="en-US" sz="1900" b="1" smtClean="0">
                <a:solidFill>
                  <a:srgbClr val="660066"/>
                </a:solidFill>
                <a:latin typeface="Arial" pitchFamily="34" charset="0"/>
                <a:cs typeface="Arial" pitchFamily="34" charset="0"/>
              </a:rPr>
              <a:t>or</a:t>
            </a:r>
            <a:r>
              <a:rPr lang="en-US" sz="1900" b="1" smtClean="0">
                <a:solidFill>
                  <a:srgbClr val="CC0000"/>
                </a:solidFill>
                <a:latin typeface="Arial" pitchFamily="34" charset="0"/>
                <a:cs typeface="Arial" pitchFamily="34" charset="0"/>
              </a:rPr>
              <a:t> (-A) + (+B) = -(A-B)</a:t>
            </a:r>
          </a:p>
          <a:p>
            <a:pPr marL="1352550" lvl="2" indent="-381000">
              <a:lnSpc>
                <a:spcPct val="80000"/>
              </a:lnSpc>
              <a:buFont typeface="Wingdings" pitchFamily="2" charset="2"/>
              <a:buAutoNum type="arabicPeriod"/>
            </a:pPr>
            <a:r>
              <a:rPr lang="en-US" sz="2000" smtClean="0">
                <a:solidFill>
                  <a:srgbClr val="CC0000"/>
                </a:solidFill>
                <a:latin typeface="Arial" pitchFamily="34" charset="0"/>
                <a:cs typeface="Arial" pitchFamily="34" charset="0"/>
              </a:rPr>
              <a:t>Subtract</a:t>
            </a:r>
            <a:r>
              <a:rPr lang="en-US" sz="2000" b="1" smtClean="0">
                <a:latin typeface="Arial" pitchFamily="34" charset="0"/>
                <a:cs typeface="Arial" pitchFamily="34" charset="0"/>
              </a:rPr>
              <a:t> the second magnitude from the first</a:t>
            </a:r>
          </a:p>
          <a:p>
            <a:pPr marL="1352550" lvl="2" indent="-381000">
              <a:lnSpc>
                <a:spcPct val="80000"/>
              </a:lnSpc>
              <a:buFont typeface="Wingdings" pitchFamily="2" charset="2"/>
              <a:buNone/>
            </a:pPr>
            <a:r>
              <a:rPr lang="en-US" sz="2000" b="1" smtClean="0">
                <a:latin typeface="Arial" pitchFamily="34" charset="0"/>
                <a:cs typeface="Arial" pitchFamily="34" charset="0"/>
              </a:rPr>
              <a:t>	(Since we subtract 2 unsigned #s, </a:t>
            </a:r>
            <a:r>
              <a:rPr lang="en-US" sz="2000" b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Overflow can not occur</a:t>
            </a:r>
            <a:r>
              <a:rPr lang="en-US" sz="2000" b="1" smtClean="0">
                <a:latin typeface="Arial" pitchFamily="34" charset="0"/>
                <a:cs typeface="Arial" pitchFamily="34" charset="0"/>
              </a:rPr>
              <a:t>)</a:t>
            </a:r>
          </a:p>
          <a:p>
            <a:pPr marL="1352550" lvl="2" indent="-381000">
              <a:lnSpc>
                <a:spcPct val="80000"/>
              </a:lnSpc>
              <a:buFont typeface="Wingdings" pitchFamily="2" charset="2"/>
              <a:buNone/>
            </a:pPr>
            <a:r>
              <a:rPr lang="en-US" sz="2000" b="1" smtClean="0">
                <a:latin typeface="Arial" pitchFamily="34" charset="0"/>
                <a:cs typeface="Arial" pitchFamily="34" charset="0"/>
              </a:rPr>
              <a:t>2.   If no borrow occurs (A&gt;B), result is correct and has the sign of the </a:t>
            </a:r>
            <a:r>
              <a:rPr lang="en-US" sz="2000" b="1" u="sng" smtClean="0">
                <a:latin typeface="Arial" pitchFamily="34" charset="0"/>
                <a:cs typeface="Arial" pitchFamily="34" charset="0"/>
              </a:rPr>
              <a:t>first</a:t>
            </a:r>
            <a:r>
              <a:rPr lang="en-US" sz="2000" b="1" smtClean="0">
                <a:latin typeface="Arial" pitchFamily="34" charset="0"/>
                <a:cs typeface="Arial" pitchFamily="34" charset="0"/>
              </a:rPr>
              <a:t> operand</a:t>
            </a:r>
          </a:p>
          <a:p>
            <a:pPr marL="1352550" lvl="2" indent="-381000">
              <a:lnSpc>
                <a:spcPct val="80000"/>
              </a:lnSpc>
              <a:buFont typeface="Wingdings" pitchFamily="2" charset="2"/>
              <a:buAutoNum type="arabicPeriod" startAt="3"/>
            </a:pPr>
            <a:r>
              <a:rPr lang="en-US" sz="2000" b="1" smtClean="0">
                <a:latin typeface="Arial" pitchFamily="34" charset="0"/>
                <a:cs typeface="Arial" pitchFamily="34" charset="0"/>
              </a:rPr>
              <a:t>If a borrow occurs (A&lt;B): </a:t>
            </a:r>
            <a:r>
              <a:rPr lang="en-US" sz="2000" b="1" smtClean="0">
                <a:solidFill>
                  <a:srgbClr val="6600FF"/>
                </a:solidFill>
                <a:latin typeface="Arial" pitchFamily="34" charset="0"/>
                <a:cs typeface="Arial" pitchFamily="34" charset="0"/>
              </a:rPr>
              <a:t>Result needs correction</a:t>
            </a:r>
          </a:p>
          <a:p>
            <a:pPr marL="1352550" lvl="2" indent="-381000">
              <a:lnSpc>
                <a:spcPct val="80000"/>
              </a:lnSpc>
              <a:buFont typeface="Wingdings" pitchFamily="2" charset="2"/>
              <a:buNone/>
            </a:pPr>
            <a:r>
              <a:rPr lang="en-US" b="1" smtClean="0">
                <a:latin typeface="Arial" pitchFamily="34" charset="0"/>
                <a:cs typeface="Arial" pitchFamily="34" charset="0"/>
              </a:rPr>
              <a:t>	</a:t>
            </a:r>
            <a:r>
              <a:rPr lang="en-US" sz="2000" b="1" smtClean="0">
                <a:latin typeface="Arial" pitchFamily="34" charset="0"/>
                <a:cs typeface="Arial" pitchFamily="34" charset="0"/>
                <a:sym typeface="Wingdings" pitchFamily="2" charset="2"/>
              </a:rPr>
              <a:t> Correct it by t</a:t>
            </a:r>
            <a:r>
              <a:rPr lang="en-US" sz="2000" b="1" smtClean="0">
                <a:latin typeface="Arial" pitchFamily="34" charset="0"/>
                <a:cs typeface="Arial" pitchFamily="34" charset="0"/>
              </a:rPr>
              <a:t>aking its two’s complement and give it the sign of the </a:t>
            </a:r>
            <a:r>
              <a:rPr lang="en-US" sz="2000" b="1" u="sng" smtClean="0">
                <a:latin typeface="Arial" pitchFamily="34" charset="0"/>
                <a:cs typeface="Arial" pitchFamily="34" charset="0"/>
              </a:rPr>
              <a:t>second</a:t>
            </a:r>
            <a:r>
              <a:rPr lang="en-US" sz="2000" b="1" smtClean="0">
                <a:latin typeface="Arial" pitchFamily="34" charset="0"/>
                <a:cs typeface="Arial" pitchFamily="34" charset="0"/>
              </a:rPr>
              <a:t> operand.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Chapter 1            </a:t>
            </a:r>
            <a:fld id="{92F184FD-0AD7-4441-890D-F4D5F4A22681}" type="slidenum">
              <a:rPr lang="en-US" smtClean="0"/>
              <a:pPr/>
              <a:t>71</a:t>
            </a:fld>
            <a:endParaRPr lang="en-US" smtClean="0"/>
          </a:p>
        </p:txBody>
      </p:sp>
      <p:sp>
        <p:nvSpPr>
          <p:cNvPr id="86019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349250"/>
            <a:ext cx="8113713" cy="557213"/>
          </a:xfrm>
        </p:spPr>
        <p:txBody>
          <a:bodyPr/>
          <a:lstStyle/>
          <a:p>
            <a:r>
              <a:rPr lang="en-US" sz="2000" smtClean="0">
                <a:solidFill>
                  <a:srgbClr val="008000"/>
                </a:solidFill>
                <a:latin typeface="Arial" pitchFamily="34" charset="0"/>
                <a:cs typeface="Arial" pitchFamily="34" charset="0"/>
              </a:rPr>
              <a:t>Signed-Magnitude </a:t>
            </a:r>
            <a:r>
              <a:rPr lang="en-US" sz="200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Addition/Subtraction</a:t>
            </a:r>
            <a:r>
              <a:rPr lang="en-US" sz="2000" smtClean="0">
                <a:solidFill>
                  <a:srgbClr val="00800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en-US" sz="2000" smtClean="0">
                <a:solidFill>
                  <a:srgbClr val="008000"/>
                </a:solidFill>
                <a:latin typeface="Arial" pitchFamily="34" charset="0"/>
                <a:cs typeface="Arial" pitchFamily="34" charset="0"/>
              </a:rPr>
            </a:br>
            <a:r>
              <a:rPr lang="en-US" sz="1800" smtClean="0">
                <a:solidFill>
                  <a:srgbClr val="008000"/>
                </a:solidFill>
                <a:latin typeface="Arial" pitchFamily="34" charset="0"/>
                <a:cs typeface="Arial" pitchFamily="34" charset="0"/>
              </a:rPr>
              <a:t>M</a:t>
            </a:r>
            <a:r>
              <a:rPr lang="en-US" sz="1800" smtClean="0">
                <a:solidFill>
                  <a:srgbClr val="008000"/>
                </a:solidFill>
                <a:latin typeface="Arial" pitchFamily="34" charset="0"/>
                <a:cs typeface="Arial" pitchFamily="34" charset="0"/>
                <a:sym typeface="Symbol" pitchFamily="18" charset="2"/>
              </a:rPr>
              <a:t></a:t>
            </a:r>
            <a:r>
              <a:rPr lang="en-US" sz="1800" smtClean="0">
                <a:solidFill>
                  <a:srgbClr val="008000"/>
                </a:solidFill>
                <a:latin typeface="Arial" pitchFamily="34" charset="0"/>
                <a:cs typeface="Arial" pitchFamily="34" charset="0"/>
              </a:rPr>
              <a:t>N (each of M and B can be + ive or – ive)</a:t>
            </a:r>
            <a:r>
              <a:rPr lang="en-US" sz="2000" smtClean="0">
                <a:solidFill>
                  <a:srgbClr val="008000"/>
                </a:solidFill>
                <a:latin typeface="Arial" pitchFamily="34" charset="0"/>
                <a:cs typeface="Arial" pitchFamily="34" charset="0"/>
              </a:rPr>
              <a:t> </a:t>
            </a:r>
            <a:br>
              <a:rPr lang="en-US" sz="2000" smtClean="0">
                <a:solidFill>
                  <a:srgbClr val="008000"/>
                </a:solidFill>
                <a:latin typeface="Arial" pitchFamily="34" charset="0"/>
                <a:cs typeface="Arial" pitchFamily="34" charset="0"/>
              </a:rPr>
            </a:br>
            <a:endParaRPr lang="en-US" sz="2000" smtClean="0">
              <a:solidFill>
                <a:srgbClr val="6600CC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602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111250"/>
            <a:ext cx="9144000" cy="5746750"/>
          </a:xfrm>
          <a:solidFill>
            <a:srgbClr val="FFFFFF"/>
          </a:solidFill>
        </p:spPr>
        <p:txBody>
          <a:bodyPr/>
          <a:lstStyle/>
          <a:p>
            <a:pPr marL="533400" indent="-533400">
              <a:lnSpc>
                <a:spcPct val="80000"/>
              </a:lnSpc>
            </a:pPr>
            <a:r>
              <a:rPr lang="en-US" sz="2000" smtClean="0">
                <a:latin typeface="Arial" pitchFamily="34" charset="0"/>
                <a:cs typeface="Arial" pitchFamily="34" charset="0"/>
              </a:rPr>
              <a:t>Follow rules of ordinary arithmetic</a:t>
            </a:r>
          </a:p>
          <a:p>
            <a:pPr marL="533400" indent="-533400">
              <a:lnSpc>
                <a:spcPct val="80000"/>
              </a:lnSpc>
            </a:pPr>
            <a:r>
              <a:rPr lang="en-US" sz="2000" smtClean="0">
                <a:latin typeface="Arial" pitchFamily="34" charset="0"/>
                <a:cs typeface="Arial" pitchFamily="34" charset="0"/>
              </a:rPr>
              <a:t>We compare only the signs of the two operands and conclude the sign of the result based on </a:t>
            </a:r>
            <a:r>
              <a:rPr lang="en-US" sz="2000" smtClean="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  <a:t>these signs</a:t>
            </a:r>
            <a:r>
              <a:rPr lang="en-US" sz="2000" smtClean="0">
                <a:latin typeface="Arial" pitchFamily="34" charset="0"/>
                <a:cs typeface="Arial" pitchFamily="34" charset="0"/>
              </a:rPr>
              <a:t> and the </a:t>
            </a:r>
            <a:r>
              <a:rPr lang="en-US" sz="2000" smtClean="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  <a:t>outcome of operation</a:t>
            </a:r>
          </a:p>
          <a:p>
            <a:pPr marL="533400" indent="-533400">
              <a:lnSpc>
                <a:spcPct val="80000"/>
              </a:lnSpc>
            </a:pPr>
            <a:r>
              <a:rPr lang="en-US" sz="2000" smtClean="0">
                <a:latin typeface="Arial" pitchFamily="34" charset="0"/>
                <a:cs typeface="Arial" pitchFamily="34" charset="0"/>
              </a:rPr>
              <a:t>Addition/Subtraction of magnitudes is similar to </a:t>
            </a:r>
            <a:r>
              <a:rPr lang="en-US" sz="2000" smtClean="0">
                <a:solidFill>
                  <a:srgbClr val="CC0000"/>
                </a:solidFill>
                <a:latin typeface="Arial" pitchFamily="34" charset="0"/>
                <a:cs typeface="Arial" pitchFamily="34" charset="0"/>
              </a:rPr>
              <a:t>unsigned</a:t>
            </a:r>
            <a:r>
              <a:rPr lang="en-US" sz="2000" smtClean="0">
                <a:latin typeface="Arial" pitchFamily="34" charset="0"/>
                <a:cs typeface="Arial" pitchFamily="34" charset="0"/>
              </a:rPr>
              <a:t> integers</a:t>
            </a:r>
            <a:r>
              <a:rPr lang="en-US" sz="2000" smtClean="0">
                <a:cs typeface="Times New Roman" pitchFamily="18" charset="0"/>
              </a:rPr>
              <a:t> </a:t>
            </a:r>
          </a:p>
          <a:p>
            <a:pPr marL="533400" indent="-533400">
              <a:lnSpc>
                <a:spcPct val="80000"/>
              </a:lnSpc>
              <a:buFont typeface="Wingdings" pitchFamily="2" charset="2"/>
              <a:buNone/>
            </a:pPr>
            <a:r>
              <a:rPr lang="en-US" sz="2000" b="1" smtClean="0">
                <a:latin typeface="Arial" pitchFamily="34" charset="0"/>
                <a:cs typeface="Arial" pitchFamily="34" charset="0"/>
              </a:rPr>
              <a:t>        </a:t>
            </a:r>
            <a:r>
              <a:rPr lang="en-US" sz="2400" smtClean="0">
                <a:solidFill>
                  <a:srgbClr val="660066"/>
                </a:solidFill>
                <a:latin typeface="Arial" pitchFamily="34" charset="0"/>
                <a:cs typeface="Arial" pitchFamily="34" charset="0"/>
              </a:rPr>
              <a:t>Subtraction: (operations done on magnitudes)</a:t>
            </a:r>
            <a:r>
              <a:rPr lang="en-US" sz="2000" b="1" smtClean="0">
                <a:latin typeface="Arial" pitchFamily="34" charset="0"/>
                <a:cs typeface="Arial" pitchFamily="34" charset="0"/>
              </a:rPr>
              <a:t> </a:t>
            </a:r>
          </a:p>
          <a:p>
            <a:pPr marL="533400" indent="-533400">
              <a:lnSpc>
                <a:spcPct val="80000"/>
              </a:lnSpc>
            </a:pPr>
            <a:r>
              <a:rPr lang="en-US" sz="1800" b="1" smtClean="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  <a:t>a. If the two signs are </a:t>
            </a:r>
            <a:r>
              <a:rPr lang="en-US" sz="1800" b="1" u="sng" smtClean="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  <a:t>different</a:t>
            </a:r>
            <a:r>
              <a:rPr lang="en-US" sz="1800" b="1" smtClean="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  <a:t>: (+A) </a:t>
            </a:r>
            <a:r>
              <a:rPr lang="en-US" sz="1800" b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-</a:t>
            </a:r>
            <a:r>
              <a:rPr lang="en-US" sz="1800" b="1" smtClean="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  <a:t> (-B) = +(A+B)  or  (-A) </a:t>
            </a:r>
            <a:r>
              <a:rPr lang="en-US" sz="1800" b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-</a:t>
            </a:r>
            <a:r>
              <a:rPr lang="en-US" sz="1800" b="1" smtClean="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  <a:t> (+B) = -(A+B)</a:t>
            </a:r>
          </a:p>
          <a:p>
            <a:pPr marL="1352550" lvl="2" indent="-381000">
              <a:lnSpc>
                <a:spcPct val="80000"/>
              </a:lnSpc>
              <a:buFont typeface="Wingdings" pitchFamily="2" charset="2"/>
              <a:buNone/>
            </a:pPr>
            <a:r>
              <a:rPr lang="en-US" sz="2000" b="1" smtClean="0">
                <a:latin typeface="Arial" pitchFamily="34" charset="0"/>
                <a:cs typeface="Arial" pitchFamily="34" charset="0"/>
              </a:rPr>
              <a:t>1. </a:t>
            </a:r>
            <a:r>
              <a:rPr lang="en-US" sz="2000" smtClean="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  <a:t>Add</a:t>
            </a:r>
            <a:r>
              <a:rPr lang="en-US" sz="2000" b="1" smtClean="0">
                <a:latin typeface="Arial" pitchFamily="34" charset="0"/>
                <a:cs typeface="Arial" pitchFamily="34" charset="0"/>
              </a:rPr>
              <a:t> the two (unsigned) magnitudes, </a:t>
            </a:r>
            <a:r>
              <a:rPr lang="en-US" sz="2000" b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Overflow can occur</a:t>
            </a:r>
            <a:endParaRPr lang="en-US" sz="2000" b="1" smtClean="0">
              <a:latin typeface="Arial" pitchFamily="34" charset="0"/>
              <a:cs typeface="Arial" pitchFamily="34" charset="0"/>
            </a:endParaRPr>
          </a:p>
          <a:p>
            <a:pPr marL="1352550" lvl="2" indent="-381000">
              <a:lnSpc>
                <a:spcPct val="80000"/>
              </a:lnSpc>
              <a:buFont typeface="Wingdings" pitchFamily="2" charset="2"/>
              <a:buNone/>
            </a:pPr>
            <a:r>
              <a:rPr lang="en-US" sz="2000" b="1" smtClean="0">
                <a:latin typeface="Arial" pitchFamily="34" charset="0"/>
                <a:cs typeface="Arial" pitchFamily="34" charset="0"/>
              </a:rPr>
              <a:t>2. Check that there is no </a:t>
            </a:r>
            <a:r>
              <a:rPr lang="en-US" sz="2000" b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overflow</a:t>
            </a:r>
            <a:r>
              <a:rPr lang="en-US" sz="2000" b="1" smtClean="0">
                <a:latin typeface="Arial" pitchFamily="34" charset="0"/>
                <a:cs typeface="Arial" pitchFamily="34" charset="0"/>
              </a:rPr>
              <a:t> (an end carry out of the mag.) </a:t>
            </a:r>
            <a:endParaRPr lang="en-US" b="1" smtClean="0">
              <a:latin typeface="Arial" pitchFamily="34" charset="0"/>
              <a:cs typeface="Arial" pitchFamily="34" charset="0"/>
            </a:endParaRPr>
          </a:p>
          <a:p>
            <a:pPr marL="1352550" lvl="2" indent="-381000">
              <a:lnSpc>
                <a:spcPct val="80000"/>
              </a:lnSpc>
              <a:buFont typeface="Wingdings" pitchFamily="2" charset="2"/>
              <a:buNone/>
            </a:pPr>
            <a:r>
              <a:rPr lang="en-US" sz="2000" b="1" smtClean="0">
                <a:latin typeface="Arial" pitchFamily="34" charset="0"/>
                <a:cs typeface="Arial" pitchFamily="34" charset="0"/>
              </a:rPr>
              <a:t>3. The sign of the result is the same as the sign of the first operand</a:t>
            </a:r>
          </a:p>
          <a:p>
            <a:pPr marL="533400" indent="-533400">
              <a:lnSpc>
                <a:spcPct val="80000"/>
              </a:lnSpc>
            </a:pPr>
            <a:r>
              <a:rPr lang="en-US" sz="2000" b="1" smtClean="0">
                <a:solidFill>
                  <a:srgbClr val="CC0000"/>
                </a:solidFill>
                <a:latin typeface="Arial" pitchFamily="34" charset="0"/>
                <a:cs typeface="Arial" pitchFamily="34" charset="0"/>
              </a:rPr>
              <a:t>b. If the two signs are </a:t>
            </a:r>
            <a:r>
              <a:rPr lang="en-US" sz="2000" b="1" u="sng" smtClean="0">
                <a:solidFill>
                  <a:srgbClr val="CC0000"/>
                </a:solidFill>
                <a:latin typeface="Arial" pitchFamily="34" charset="0"/>
                <a:cs typeface="Arial" pitchFamily="34" charset="0"/>
              </a:rPr>
              <a:t>equal</a:t>
            </a:r>
            <a:r>
              <a:rPr lang="en-US" sz="2800" b="1" smtClean="0">
                <a:solidFill>
                  <a:srgbClr val="CC0000"/>
                </a:solidFill>
                <a:latin typeface="Arial" pitchFamily="34" charset="0"/>
                <a:cs typeface="Arial" pitchFamily="34" charset="0"/>
              </a:rPr>
              <a:t>: </a:t>
            </a:r>
            <a:r>
              <a:rPr lang="en-US" sz="2000" b="1" smtClean="0">
                <a:solidFill>
                  <a:srgbClr val="CC0000"/>
                </a:solidFill>
                <a:latin typeface="Arial" pitchFamily="34" charset="0"/>
                <a:cs typeface="Arial" pitchFamily="34" charset="0"/>
              </a:rPr>
              <a:t>(+A) - (+B) = +(A-B)  or (-A) - (-B) = -(A-B)</a:t>
            </a:r>
            <a:endParaRPr lang="en-US" sz="2800" b="1" smtClean="0">
              <a:solidFill>
                <a:srgbClr val="CC0000"/>
              </a:solidFill>
              <a:latin typeface="Arial" pitchFamily="34" charset="0"/>
              <a:cs typeface="Arial" pitchFamily="34" charset="0"/>
            </a:endParaRPr>
          </a:p>
          <a:p>
            <a:pPr marL="1352550" lvl="2" indent="-381000">
              <a:lnSpc>
                <a:spcPct val="80000"/>
              </a:lnSpc>
              <a:buFont typeface="Wingdings" pitchFamily="2" charset="2"/>
              <a:buAutoNum type="arabicPeriod"/>
            </a:pPr>
            <a:r>
              <a:rPr lang="en-US" sz="2000" smtClean="0">
                <a:solidFill>
                  <a:srgbClr val="CC0000"/>
                </a:solidFill>
                <a:latin typeface="Arial" pitchFamily="34" charset="0"/>
                <a:cs typeface="Arial" pitchFamily="34" charset="0"/>
              </a:rPr>
              <a:t>Subtract</a:t>
            </a:r>
            <a:r>
              <a:rPr lang="en-US" sz="2000" b="1" smtClean="0">
                <a:latin typeface="Arial" pitchFamily="34" charset="0"/>
                <a:cs typeface="Arial" pitchFamily="34" charset="0"/>
              </a:rPr>
              <a:t> the second magnitude from the first</a:t>
            </a:r>
          </a:p>
          <a:p>
            <a:pPr marL="1352550" lvl="2" indent="-381000">
              <a:lnSpc>
                <a:spcPct val="80000"/>
              </a:lnSpc>
              <a:buFont typeface="Wingdings" pitchFamily="2" charset="2"/>
              <a:buNone/>
            </a:pPr>
            <a:r>
              <a:rPr lang="en-US" sz="2000" b="1" smtClean="0">
                <a:latin typeface="Arial" pitchFamily="34" charset="0"/>
                <a:cs typeface="Arial" pitchFamily="34" charset="0"/>
              </a:rPr>
              <a:t>	(Since we subtract 2 unsigned #s, </a:t>
            </a:r>
            <a:r>
              <a:rPr lang="en-US" sz="2000" b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Overflow can not occur</a:t>
            </a:r>
            <a:r>
              <a:rPr lang="en-US" sz="2000" b="1" smtClean="0">
                <a:latin typeface="Arial" pitchFamily="34" charset="0"/>
                <a:cs typeface="Arial" pitchFamily="34" charset="0"/>
              </a:rPr>
              <a:t>)</a:t>
            </a:r>
          </a:p>
          <a:p>
            <a:pPr marL="1352550" lvl="2" indent="-381000">
              <a:lnSpc>
                <a:spcPct val="80000"/>
              </a:lnSpc>
              <a:buFont typeface="Wingdings" pitchFamily="2" charset="2"/>
              <a:buNone/>
            </a:pPr>
            <a:r>
              <a:rPr lang="en-US" sz="2000" b="1" smtClean="0">
                <a:latin typeface="Arial" pitchFamily="34" charset="0"/>
                <a:cs typeface="Arial" pitchFamily="34" charset="0"/>
              </a:rPr>
              <a:t>2.   If no borrow occurs (A&gt;B), results is correct and has the </a:t>
            </a:r>
            <a:r>
              <a:rPr lang="en-US" sz="2000" b="1" u="sng" smtClean="0">
                <a:latin typeface="Arial" pitchFamily="34" charset="0"/>
                <a:cs typeface="Arial" pitchFamily="34" charset="0"/>
              </a:rPr>
              <a:t>common sign</a:t>
            </a:r>
          </a:p>
          <a:p>
            <a:pPr marL="1352550" lvl="2" indent="-381000">
              <a:lnSpc>
                <a:spcPct val="80000"/>
              </a:lnSpc>
              <a:buFont typeface="Wingdings" pitchFamily="2" charset="2"/>
              <a:buAutoNum type="arabicPeriod" startAt="3"/>
            </a:pPr>
            <a:r>
              <a:rPr lang="en-US" sz="2000" b="1" smtClean="0">
                <a:latin typeface="Arial" pitchFamily="34" charset="0"/>
                <a:cs typeface="Arial" pitchFamily="34" charset="0"/>
              </a:rPr>
              <a:t>If a borrow occurs (A&lt;B): </a:t>
            </a:r>
            <a:r>
              <a:rPr lang="en-US" sz="2000" b="1" smtClean="0">
                <a:solidFill>
                  <a:srgbClr val="6600FF"/>
                </a:solidFill>
                <a:latin typeface="Arial" pitchFamily="34" charset="0"/>
                <a:cs typeface="Arial" pitchFamily="34" charset="0"/>
              </a:rPr>
              <a:t>Result needs correction</a:t>
            </a:r>
          </a:p>
          <a:p>
            <a:pPr marL="1352550" lvl="2" indent="-381000">
              <a:lnSpc>
                <a:spcPct val="80000"/>
              </a:lnSpc>
              <a:buFont typeface="Wingdings" pitchFamily="2" charset="2"/>
              <a:buNone/>
            </a:pPr>
            <a:r>
              <a:rPr lang="en-US" b="1" smtClean="0">
                <a:latin typeface="Arial" pitchFamily="34" charset="0"/>
                <a:cs typeface="Arial" pitchFamily="34" charset="0"/>
              </a:rPr>
              <a:t>	</a:t>
            </a:r>
            <a:r>
              <a:rPr lang="en-US" sz="1900" b="1" smtClean="0">
                <a:latin typeface="Arial" pitchFamily="34" charset="0"/>
                <a:cs typeface="Arial" pitchFamily="34" charset="0"/>
                <a:sym typeface="Wingdings" pitchFamily="2" charset="2"/>
              </a:rPr>
              <a:t> Correct it by t</a:t>
            </a:r>
            <a:r>
              <a:rPr lang="en-US" sz="1900" b="1" smtClean="0">
                <a:latin typeface="Arial" pitchFamily="34" charset="0"/>
                <a:cs typeface="Arial" pitchFamily="34" charset="0"/>
              </a:rPr>
              <a:t>aking its two’s complement and give it the </a:t>
            </a:r>
            <a:r>
              <a:rPr lang="en-US" sz="1900" b="1" u="sng" smtClean="0">
                <a:latin typeface="Arial" pitchFamily="34" charset="0"/>
                <a:cs typeface="Arial" pitchFamily="34" charset="0"/>
              </a:rPr>
              <a:t>opposite of the common sign.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Chapter 1            </a:t>
            </a:r>
            <a:fld id="{D1C4BB8C-8E8A-4913-BA94-7F4737FC947A}" type="slidenum">
              <a:rPr lang="en-US" smtClean="0"/>
              <a:pPr/>
              <a:t>72</a:t>
            </a:fld>
            <a:endParaRPr lang="en-US" smtClean="0"/>
          </a:p>
        </p:txBody>
      </p:sp>
      <p:sp>
        <p:nvSpPr>
          <p:cNvPr id="87043" name="Rectangle 2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dirty="0" smtClean="0"/>
              <a:t>Example 1:     0010</a:t>
            </a:r>
            <a:br>
              <a:rPr lang="en-US" dirty="0" smtClean="0"/>
            </a:br>
            <a:r>
              <a:rPr lang="en-US" dirty="0" smtClean="0"/>
              <a:t>                     +</a:t>
            </a:r>
            <a:r>
              <a:rPr lang="en-US" sz="1000" dirty="0" smtClean="0"/>
              <a:t> </a:t>
            </a:r>
            <a:r>
              <a:rPr lang="en-US" u="sng" dirty="0" smtClean="0"/>
              <a:t>0101</a:t>
            </a:r>
          </a:p>
          <a:p>
            <a:pPr>
              <a:lnSpc>
                <a:spcPct val="90000"/>
              </a:lnSpc>
            </a:pPr>
            <a:endParaRPr lang="en-US" sz="2400" u="sng" dirty="0" smtClean="0"/>
          </a:p>
          <a:p>
            <a:pPr>
              <a:lnSpc>
                <a:spcPct val="90000"/>
              </a:lnSpc>
            </a:pPr>
            <a:r>
              <a:rPr lang="en-US" dirty="0" smtClean="0"/>
              <a:t>Example 2:     0010</a:t>
            </a:r>
            <a:br>
              <a:rPr lang="en-US" dirty="0" smtClean="0"/>
            </a:br>
            <a:r>
              <a:rPr lang="en-US" dirty="0" smtClean="0"/>
              <a:t>                     +</a:t>
            </a:r>
            <a:r>
              <a:rPr lang="en-US" sz="1000" dirty="0" smtClean="0"/>
              <a:t> </a:t>
            </a:r>
            <a:r>
              <a:rPr lang="en-US" u="sng" dirty="0" smtClean="0"/>
              <a:t>1101</a:t>
            </a:r>
          </a:p>
          <a:p>
            <a:pPr>
              <a:lnSpc>
                <a:spcPct val="90000"/>
              </a:lnSpc>
            </a:pPr>
            <a:endParaRPr lang="en-US" sz="2000" u="sng" dirty="0" smtClean="0"/>
          </a:p>
          <a:p>
            <a:pPr>
              <a:lnSpc>
                <a:spcPct val="90000"/>
              </a:lnSpc>
            </a:pPr>
            <a:r>
              <a:rPr lang="en-US" dirty="0" smtClean="0"/>
              <a:t>Example 3:     0010</a:t>
            </a:r>
            <a:br>
              <a:rPr lang="en-US" dirty="0" smtClean="0"/>
            </a:br>
            <a:r>
              <a:rPr lang="en-US" dirty="0" smtClean="0"/>
              <a:t>                    </a:t>
            </a:r>
            <a:r>
              <a:rPr lang="en-US" sz="1000" dirty="0" smtClean="0"/>
              <a:t> </a:t>
            </a:r>
            <a:r>
              <a:rPr lang="en-US" dirty="0" smtClean="0">
                <a:latin typeface="Symbol" pitchFamily="18" charset="2"/>
              </a:rPr>
              <a:t>-</a:t>
            </a:r>
            <a:r>
              <a:rPr lang="en-US" dirty="0" smtClean="0"/>
              <a:t> </a:t>
            </a:r>
            <a:r>
              <a:rPr lang="en-US" u="sng" dirty="0" smtClean="0"/>
              <a:t>1101</a:t>
            </a:r>
          </a:p>
          <a:p>
            <a:pPr>
              <a:lnSpc>
                <a:spcPct val="90000"/>
              </a:lnSpc>
            </a:pPr>
            <a:endParaRPr lang="en-US" sz="2400" u="sng" dirty="0" smtClean="0"/>
          </a:p>
          <a:p>
            <a:pPr>
              <a:lnSpc>
                <a:spcPct val="90000"/>
              </a:lnSpc>
            </a:pPr>
            <a:r>
              <a:rPr lang="en-US" dirty="0" smtClean="0"/>
              <a:t>Example 4:     1010</a:t>
            </a:r>
            <a:br>
              <a:rPr lang="en-US" dirty="0" smtClean="0"/>
            </a:br>
            <a:r>
              <a:rPr lang="en-US" dirty="0" smtClean="0"/>
              <a:t>                    </a:t>
            </a:r>
            <a:r>
              <a:rPr lang="en-US" dirty="0" smtClean="0">
                <a:latin typeface="Symbol" pitchFamily="18" charset="2"/>
              </a:rPr>
              <a:t>-</a:t>
            </a:r>
            <a:r>
              <a:rPr lang="en-US" dirty="0" smtClean="0"/>
              <a:t> </a:t>
            </a:r>
            <a:r>
              <a:rPr lang="en-US" u="sng" dirty="0" smtClean="0"/>
              <a:t>1101</a:t>
            </a:r>
            <a:endParaRPr lang="en-US" dirty="0" smtClean="0"/>
          </a:p>
          <a:p>
            <a:pPr>
              <a:lnSpc>
                <a:spcPct val="90000"/>
              </a:lnSpc>
            </a:pPr>
            <a:endParaRPr lang="en-US" dirty="0" smtClean="0"/>
          </a:p>
        </p:txBody>
      </p:sp>
      <p:sp>
        <p:nvSpPr>
          <p:cNvPr id="87044" name="Rectangle 3"/>
          <p:cNvSpPr>
            <a:spLocks noGrp="1" noChangeArrowheads="1"/>
          </p:cNvSpPr>
          <p:nvPr>
            <p:ph type="title"/>
          </p:nvPr>
        </p:nvSpPr>
        <p:spPr>
          <a:xfrm>
            <a:off x="473075" y="277813"/>
            <a:ext cx="8524875" cy="800100"/>
          </a:xfrm>
          <a:noFill/>
        </p:spPr>
        <p:txBody>
          <a:bodyPr/>
          <a:lstStyle/>
          <a:p>
            <a:r>
              <a:rPr lang="en-US" sz="2000" smtClean="0">
                <a:solidFill>
                  <a:srgbClr val="008000"/>
                </a:solidFill>
                <a:latin typeface="Arial" pitchFamily="34" charset="0"/>
                <a:cs typeface="Arial" pitchFamily="34" charset="0"/>
              </a:rPr>
              <a:t>Signed-Magnitude Arithmetic- </a:t>
            </a:r>
            <a:r>
              <a:rPr lang="en-US" sz="2000" smtClean="0">
                <a:solidFill>
                  <a:srgbClr val="CC0000"/>
                </a:solidFill>
                <a:latin typeface="Arial" pitchFamily="34" charset="0"/>
                <a:cs typeface="Arial" pitchFamily="34" charset="0"/>
              </a:rPr>
              <a:t>Examples</a:t>
            </a:r>
            <a:br>
              <a:rPr lang="en-US" sz="2000" smtClean="0">
                <a:solidFill>
                  <a:srgbClr val="CC0000"/>
                </a:solidFill>
                <a:latin typeface="Arial" pitchFamily="34" charset="0"/>
                <a:cs typeface="Arial" pitchFamily="34" charset="0"/>
              </a:rPr>
            </a:br>
            <a:r>
              <a:rPr lang="en-US" sz="2000" smtClean="0">
                <a:latin typeface="Arial" pitchFamily="34" charset="0"/>
                <a:cs typeface="Arial" pitchFamily="34" charset="0"/>
              </a:rPr>
              <a:t>Operations are performed on </a:t>
            </a:r>
            <a:r>
              <a:rPr lang="en-US" sz="2000" smtClean="0">
                <a:solidFill>
                  <a:srgbClr val="6600FF"/>
                </a:solidFill>
                <a:latin typeface="Arial" pitchFamily="34" charset="0"/>
                <a:cs typeface="Arial" pitchFamily="34" charset="0"/>
              </a:rPr>
              <a:t>magnitudes</a:t>
            </a:r>
            <a:r>
              <a:rPr lang="en-US" sz="2000" smtClean="0">
                <a:latin typeface="Arial" pitchFamily="34" charset="0"/>
                <a:cs typeface="Arial" pitchFamily="34" charset="0"/>
              </a:rPr>
              <a:t> only, Get Sign separately</a:t>
            </a:r>
          </a:p>
        </p:txBody>
      </p:sp>
      <p:sp>
        <p:nvSpPr>
          <p:cNvPr id="87045" name="Rectangle 4"/>
          <p:cNvSpPr>
            <a:spLocks noChangeArrowheads="1"/>
          </p:cNvSpPr>
          <p:nvPr/>
        </p:nvSpPr>
        <p:spPr bwMode="auto">
          <a:xfrm>
            <a:off x="3527425" y="1309688"/>
            <a:ext cx="192088" cy="5548312"/>
          </a:xfrm>
          <a:prstGeom prst="rect">
            <a:avLst/>
          </a:prstGeom>
          <a:solidFill>
            <a:srgbClr val="FF0000">
              <a:alpha val="14117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87046" name="Text Box 5"/>
          <p:cNvSpPr txBox="1">
            <a:spLocks noChangeArrowheads="1"/>
          </p:cNvSpPr>
          <p:nvPr/>
        </p:nvSpPr>
        <p:spPr bwMode="auto">
          <a:xfrm>
            <a:off x="3444875" y="2103438"/>
            <a:ext cx="9969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3200" baseline="0">
                <a:solidFill>
                  <a:srgbClr val="6600CC"/>
                </a:solidFill>
                <a:cs typeface="Arial" pitchFamily="34" charset="0"/>
              </a:rPr>
              <a:t>0111</a:t>
            </a:r>
          </a:p>
        </p:txBody>
      </p:sp>
      <p:sp>
        <p:nvSpPr>
          <p:cNvPr id="87047" name="Text Box 6"/>
          <p:cNvSpPr txBox="1">
            <a:spLocks noChangeArrowheads="1"/>
          </p:cNvSpPr>
          <p:nvPr/>
        </p:nvSpPr>
        <p:spPr bwMode="auto">
          <a:xfrm>
            <a:off x="3444875" y="3511550"/>
            <a:ext cx="9969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3200" baseline="0">
                <a:solidFill>
                  <a:srgbClr val="CC0000"/>
                </a:solidFill>
                <a:cs typeface="Arial" pitchFamily="34" charset="0"/>
              </a:rPr>
              <a:t>1011</a:t>
            </a:r>
          </a:p>
        </p:txBody>
      </p:sp>
      <p:sp>
        <p:nvSpPr>
          <p:cNvPr id="87048" name="Text Box 7"/>
          <p:cNvSpPr txBox="1">
            <a:spLocks noChangeArrowheads="1"/>
          </p:cNvSpPr>
          <p:nvPr/>
        </p:nvSpPr>
        <p:spPr bwMode="auto">
          <a:xfrm>
            <a:off x="3440113" y="4813300"/>
            <a:ext cx="9969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3200" baseline="0">
                <a:solidFill>
                  <a:srgbClr val="6600CC"/>
                </a:solidFill>
                <a:cs typeface="Arial" pitchFamily="34" charset="0"/>
              </a:rPr>
              <a:t>0111</a:t>
            </a:r>
          </a:p>
        </p:txBody>
      </p:sp>
      <p:sp>
        <p:nvSpPr>
          <p:cNvPr id="87049" name="Text Box 8"/>
          <p:cNvSpPr txBox="1">
            <a:spLocks noChangeArrowheads="1"/>
          </p:cNvSpPr>
          <p:nvPr/>
        </p:nvSpPr>
        <p:spPr bwMode="auto">
          <a:xfrm>
            <a:off x="3402013" y="6278563"/>
            <a:ext cx="9969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3200" baseline="0">
                <a:solidFill>
                  <a:srgbClr val="CC0000"/>
                </a:solidFill>
                <a:cs typeface="Arial" pitchFamily="34" charset="0"/>
              </a:rPr>
              <a:t>0011</a:t>
            </a:r>
          </a:p>
        </p:txBody>
      </p:sp>
      <p:sp>
        <p:nvSpPr>
          <p:cNvPr id="87050" name="Text Box 9"/>
          <p:cNvSpPr txBox="1">
            <a:spLocks noChangeArrowheads="1"/>
          </p:cNvSpPr>
          <p:nvPr/>
        </p:nvSpPr>
        <p:spPr bwMode="auto">
          <a:xfrm>
            <a:off x="4908550" y="1782763"/>
            <a:ext cx="409098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2000" b="0" baseline="0">
                <a:solidFill>
                  <a:srgbClr val="CC0000"/>
                </a:solidFill>
                <a:latin typeface="Arial" pitchFamily="34" charset="0"/>
                <a:cs typeface="Arial" pitchFamily="34" charset="0"/>
              </a:rPr>
              <a:t>Addition (a), overflow did not occur</a:t>
            </a:r>
          </a:p>
        </p:txBody>
      </p:sp>
      <p:sp>
        <p:nvSpPr>
          <p:cNvPr id="87051" name="Text Box 10"/>
          <p:cNvSpPr txBox="1">
            <a:spLocks noChangeArrowheads="1"/>
          </p:cNvSpPr>
          <p:nvPr/>
        </p:nvSpPr>
        <p:spPr bwMode="auto">
          <a:xfrm>
            <a:off x="4910138" y="3057525"/>
            <a:ext cx="390207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2000" b="0" baseline="0">
                <a:solidFill>
                  <a:srgbClr val="CC0000"/>
                </a:solidFill>
                <a:latin typeface="Arial" pitchFamily="34" charset="0"/>
                <a:cs typeface="Arial" pitchFamily="34" charset="0"/>
              </a:rPr>
              <a:t>Addition (b, borrow </a:t>
            </a:r>
            <a:r>
              <a:rPr lang="en-US" sz="2000" b="0" baseline="0">
                <a:solidFill>
                  <a:srgbClr val="CC0000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 correction</a:t>
            </a:r>
            <a:r>
              <a:rPr lang="en-US" sz="2000" b="0" baseline="0">
                <a:solidFill>
                  <a:srgbClr val="CC0000"/>
                </a:solidFill>
                <a:latin typeface="Arial" pitchFamily="34" charset="0"/>
                <a:cs typeface="Arial" pitchFamily="34" charset="0"/>
              </a:rPr>
              <a:t>)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sz="2000" b="0" baseline="0">
                <a:solidFill>
                  <a:srgbClr val="CC0000"/>
                </a:solidFill>
                <a:latin typeface="Arial" pitchFamily="34" charset="0"/>
                <a:cs typeface="Arial" pitchFamily="34" charset="0"/>
              </a:rPr>
              <a:t>Overflow not possible</a:t>
            </a:r>
          </a:p>
        </p:txBody>
      </p:sp>
      <p:sp>
        <p:nvSpPr>
          <p:cNvPr id="87052" name="Text Box 11"/>
          <p:cNvSpPr txBox="1">
            <a:spLocks noChangeArrowheads="1"/>
          </p:cNvSpPr>
          <p:nvPr/>
        </p:nvSpPr>
        <p:spPr bwMode="auto">
          <a:xfrm>
            <a:off x="4618038" y="4264025"/>
            <a:ext cx="452596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2000" b="0" baseline="0">
                <a:solidFill>
                  <a:srgbClr val="CC0000"/>
                </a:solidFill>
                <a:latin typeface="Arial" pitchFamily="34" charset="0"/>
                <a:cs typeface="Arial" pitchFamily="34" charset="0"/>
              </a:rPr>
              <a:t>Subtraction (a), overflow did not occur </a:t>
            </a:r>
          </a:p>
        </p:txBody>
      </p:sp>
      <p:sp>
        <p:nvSpPr>
          <p:cNvPr id="87053" name="Text Box 12"/>
          <p:cNvSpPr txBox="1">
            <a:spLocks noChangeArrowheads="1"/>
          </p:cNvSpPr>
          <p:nvPr/>
        </p:nvSpPr>
        <p:spPr bwMode="auto">
          <a:xfrm>
            <a:off x="4876800" y="5538788"/>
            <a:ext cx="42672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2000" b="0" baseline="0">
                <a:solidFill>
                  <a:srgbClr val="CC0000"/>
                </a:solidFill>
                <a:latin typeface="Arial" pitchFamily="34" charset="0"/>
                <a:cs typeface="Arial" pitchFamily="34" charset="0"/>
              </a:rPr>
              <a:t>Subtraction (b, borrow </a:t>
            </a:r>
            <a:r>
              <a:rPr lang="en-US" sz="2000" b="0" baseline="0">
                <a:solidFill>
                  <a:srgbClr val="CC0000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 correction</a:t>
            </a:r>
            <a:r>
              <a:rPr lang="en-US" sz="2000" b="0" baseline="0">
                <a:solidFill>
                  <a:srgbClr val="CC0000"/>
                </a:solidFill>
                <a:latin typeface="Arial" pitchFamily="34" charset="0"/>
                <a:cs typeface="Arial" pitchFamily="34" charset="0"/>
              </a:rPr>
              <a:t>)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sz="2000" b="0" baseline="0">
                <a:solidFill>
                  <a:srgbClr val="CC0000"/>
                </a:solidFill>
                <a:latin typeface="Arial" pitchFamily="34" charset="0"/>
                <a:cs typeface="Arial" pitchFamily="34" charset="0"/>
              </a:rPr>
              <a:t>Overflow not possible</a:t>
            </a:r>
          </a:p>
        </p:txBody>
      </p:sp>
      <p:sp>
        <p:nvSpPr>
          <p:cNvPr id="87054" name="Text Box 13"/>
          <p:cNvSpPr txBox="1">
            <a:spLocks noChangeArrowheads="1"/>
          </p:cNvSpPr>
          <p:nvPr/>
        </p:nvSpPr>
        <p:spPr bwMode="auto">
          <a:xfrm>
            <a:off x="4464050" y="1331913"/>
            <a:ext cx="520700" cy="91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1800" b="0" baseline="0">
                <a:solidFill>
                  <a:schemeClr val="tx1"/>
                </a:solidFill>
                <a:cs typeface="Arial" pitchFamily="34" charset="0"/>
              </a:rPr>
              <a:t>+2</a:t>
            </a:r>
          </a:p>
          <a:p>
            <a:pPr>
              <a:spcBef>
                <a:spcPct val="0"/>
              </a:spcBef>
              <a:buFontTx/>
              <a:buNone/>
            </a:pPr>
            <a:endParaRPr lang="en-US" sz="1800" b="0" baseline="0">
              <a:solidFill>
                <a:schemeClr val="tx1"/>
              </a:solidFill>
              <a:cs typeface="Arial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sz="1800" b="0" baseline="0">
                <a:solidFill>
                  <a:schemeClr val="tx1"/>
                </a:solidFill>
                <a:cs typeface="Arial" pitchFamily="34" charset="0"/>
              </a:rPr>
              <a:t>+5</a:t>
            </a:r>
          </a:p>
        </p:txBody>
      </p:sp>
      <p:sp>
        <p:nvSpPr>
          <p:cNvPr id="87055" name="Text Box 14"/>
          <p:cNvSpPr txBox="1">
            <a:spLocks noChangeArrowheads="1"/>
          </p:cNvSpPr>
          <p:nvPr/>
        </p:nvSpPr>
        <p:spPr bwMode="auto">
          <a:xfrm>
            <a:off x="4500563" y="2757488"/>
            <a:ext cx="520700" cy="91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1800" b="0" baseline="0">
                <a:solidFill>
                  <a:schemeClr val="tx1"/>
                </a:solidFill>
                <a:cs typeface="Arial" pitchFamily="34" charset="0"/>
              </a:rPr>
              <a:t>+2</a:t>
            </a:r>
          </a:p>
          <a:p>
            <a:pPr>
              <a:spcBef>
                <a:spcPct val="0"/>
              </a:spcBef>
              <a:buFontTx/>
              <a:buNone/>
            </a:pPr>
            <a:endParaRPr lang="en-US" sz="1800" b="0" baseline="0">
              <a:solidFill>
                <a:schemeClr val="tx1"/>
              </a:solidFill>
              <a:cs typeface="Arial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sz="1800" b="0" baseline="0">
                <a:solidFill>
                  <a:schemeClr val="tx1"/>
                </a:solidFill>
                <a:cs typeface="Arial" pitchFamily="34" charset="0"/>
              </a:rPr>
              <a:t>- 5</a:t>
            </a:r>
          </a:p>
        </p:txBody>
      </p:sp>
      <p:sp>
        <p:nvSpPr>
          <p:cNvPr id="87056" name="Text Box 15"/>
          <p:cNvSpPr txBox="1">
            <a:spLocks noChangeArrowheads="1"/>
          </p:cNvSpPr>
          <p:nvPr/>
        </p:nvSpPr>
        <p:spPr bwMode="auto">
          <a:xfrm>
            <a:off x="4537075" y="4079875"/>
            <a:ext cx="520700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1800" b="0" baseline="0">
                <a:solidFill>
                  <a:schemeClr val="tx1"/>
                </a:solidFill>
                <a:cs typeface="Arial" pitchFamily="34" charset="0"/>
              </a:rPr>
              <a:t>+2</a:t>
            </a:r>
          </a:p>
          <a:p>
            <a:pPr>
              <a:spcBef>
                <a:spcPct val="0"/>
              </a:spcBef>
              <a:buFontTx/>
              <a:buNone/>
            </a:pPr>
            <a:endParaRPr lang="en-US" sz="1800" b="0" baseline="0">
              <a:solidFill>
                <a:schemeClr val="tx1"/>
              </a:solidFill>
              <a:cs typeface="Arial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sz="1800" b="0" baseline="0">
                <a:solidFill>
                  <a:schemeClr val="tx1"/>
                </a:solidFill>
                <a:cs typeface="Arial" pitchFamily="34" charset="0"/>
              </a:rPr>
              <a:t>- 5</a:t>
            </a:r>
          </a:p>
        </p:txBody>
      </p:sp>
      <p:sp>
        <p:nvSpPr>
          <p:cNvPr id="87057" name="Text Box 16"/>
          <p:cNvSpPr txBox="1">
            <a:spLocks noChangeArrowheads="1"/>
          </p:cNvSpPr>
          <p:nvPr/>
        </p:nvSpPr>
        <p:spPr bwMode="auto">
          <a:xfrm>
            <a:off x="4492625" y="5400675"/>
            <a:ext cx="520700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1800" b="0" baseline="0">
                <a:solidFill>
                  <a:schemeClr val="tx1"/>
                </a:solidFill>
                <a:cs typeface="Arial" pitchFamily="34" charset="0"/>
              </a:rPr>
              <a:t>- 2</a:t>
            </a:r>
          </a:p>
          <a:p>
            <a:pPr>
              <a:spcBef>
                <a:spcPct val="0"/>
              </a:spcBef>
              <a:buFontTx/>
              <a:buNone/>
            </a:pPr>
            <a:endParaRPr lang="en-US" sz="1800" b="0" baseline="0">
              <a:solidFill>
                <a:schemeClr val="tx1"/>
              </a:solidFill>
              <a:cs typeface="Arial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sz="1800" b="0" baseline="0">
                <a:solidFill>
                  <a:schemeClr val="tx1"/>
                </a:solidFill>
                <a:cs typeface="Arial" pitchFamily="34" charset="0"/>
              </a:rPr>
              <a:t>- 5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Chapter 1            </a:t>
            </a:r>
            <a:fld id="{6ABEEAF0-998D-4B33-8E16-0D78AB597D36}" type="slidenum">
              <a:rPr lang="en-US" smtClean="0"/>
              <a:pPr/>
              <a:t>73</a:t>
            </a:fld>
            <a:endParaRPr lang="en-US" smtClean="0"/>
          </a:p>
        </p:txBody>
      </p:sp>
      <p:sp>
        <p:nvSpPr>
          <p:cNvPr id="88067" name="Rectangle 2"/>
          <p:cNvSpPr>
            <a:spLocks noGrp="1" noChangeArrowheads="1"/>
          </p:cNvSpPr>
          <p:nvPr>
            <p:ph type="title"/>
          </p:nvPr>
        </p:nvSpPr>
        <p:spPr>
          <a:xfrm>
            <a:off x="454025" y="204788"/>
            <a:ext cx="8458200" cy="838200"/>
          </a:xfrm>
        </p:spPr>
        <p:txBody>
          <a:bodyPr/>
          <a:lstStyle/>
          <a:p>
            <a:r>
              <a:rPr lang="en-US" sz="2000" smtClean="0">
                <a:solidFill>
                  <a:srgbClr val="CC0000"/>
                </a:solidFill>
                <a:latin typeface="Arial" pitchFamily="34" charset="0"/>
                <a:cs typeface="Arial" pitchFamily="34" charset="0"/>
              </a:rPr>
              <a:t>Signed-Complement Arithmetic</a:t>
            </a:r>
            <a:br>
              <a:rPr lang="en-US" sz="2000" smtClean="0">
                <a:solidFill>
                  <a:srgbClr val="CC0000"/>
                </a:solidFill>
                <a:latin typeface="Arial" pitchFamily="34" charset="0"/>
                <a:cs typeface="Arial" pitchFamily="34" charset="0"/>
              </a:rPr>
            </a:br>
            <a:r>
              <a:rPr lang="en-US" sz="2000" smtClean="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  <a:t>Both addition and subtraction use addition</a:t>
            </a:r>
          </a:p>
        </p:txBody>
      </p:sp>
      <p:sp>
        <p:nvSpPr>
          <p:cNvPr id="8806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344613"/>
            <a:ext cx="8931275" cy="5513387"/>
          </a:xfrm>
        </p:spPr>
        <p:txBody>
          <a:bodyPr/>
          <a:lstStyle/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600" smtClean="0">
                <a:solidFill>
                  <a:srgbClr val="008000"/>
                </a:solidFill>
                <a:latin typeface="Arial" pitchFamily="34" charset="0"/>
                <a:cs typeface="Arial" pitchFamily="34" charset="0"/>
              </a:rPr>
              <a:t>	</a:t>
            </a:r>
            <a:r>
              <a:rPr lang="en-US" sz="200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Start with both numbers A, B represented in the complement notation</a:t>
            </a:r>
            <a:r>
              <a:rPr lang="en-US" sz="2000" smtClean="0">
                <a:solidFill>
                  <a:srgbClr val="008000"/>
                </a:solidFill>
                <a:latin typeface="Arial" pitchFamily="34" charset="0"/>
                <a:cs typeface="Arial" pitchFamily="34" charset="0"/>
              </a:rPr>
              <a:t>: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en-US" sz="2000" smtClean="0">
              <a:solidFill>
                <a:srgbClr val="008000"/>
              </a:solidFill>
              <a:latin typeface="Arial" pitchFamily="34" charset="0"/>
              <a:cs typeface="Arial" pitchFamily="34" charset="0"/>
            </a:endParaRPr>
          </a:p>
          <a:p>
            <a:pPr>
              <a:lnSpc>
                <a:spcPct val="80000"/>
              </a:lnSpc>
            </a:pPr>
            <a:r>
              <a:rPr lang="en-US" sz="2000" u="sng" smtClean="0">
                <a:solidFill>
                  <a:srgbClr val="008000"/>
                </a:solidFill>
                <a:latin typeface="Arial" pitchFamily="34" charset="0"/>
                <a:cs typeface="Arial" pitchFamily="34" charset="0"/>
              </a:rPr>
              <a:t>For Addition</a:t>
            </a:r>
            <a:r>
              <a:rPr lang="en-US" sz="2000" u="sng" smtClean="0">
                <a:latin typeface="Arial" pitchFamily="34" charset="0"/>
                <a:cs typeface="Arial" pitchFamily="34" charset="0"/>
              </a:rPr>
              <a:t>:</a:t>
            </a:r>
            <a:endParaRPr lang="en-US" sz="2000" smtClean="0">
              <a:latin typeface="Arial" pitchFamily="34" charset="0"/>
              <a:cs typeface="Arial" pitchFamily="34" charset="0"/>
            </a:endParaRPr>
          </a:p>
          <a:p>
            <a:pPr lvl="1">
              <a:lnSpc>
                <a:spcPct val="80000"/>
              </a:lnSpc>
              <a:buFontTx/>
              <a:buNone/>
            </a:pPr>
            <a:r>
              <a:rPr lang="en-US" sz="2000" smtClean="0">
                <a:latin typeface="Arial" pitchFamily="34" charset="0"/>
                <a:cs typeface="Arial" pitchFamily="34" charset="0"/>
              </a:rPr>
              <a:t>   1. Add the two numbers </a:t>
            </a:r>
            <a:r>
              <a:rPr lang="en-US" sz="2000" u="sng" smtClean="0">
                <a:latin typeface="Arial" pitchFamily="34" charset="0"/>
                <a:cs typeface="Arial" pitchFamily="34" charset="0"/>
              </a:rPr>
              <a:t>including the sign bits</a:t>
            </a:r>
            <a:r>
              <a:rPr lang="en-US" sz="2000" smtClean="0">
                <a:latin typeface="Arial" pitchFamily="34" charset="0"/>
                <a:cs typeface="Arial" pitchFamily="34" charset="0"/>
              </a:rPr>
              <a:t>, </a:t>
            </a:r>
          </a:p>
          <a:p>
            <a:pPr lvl="1">
              <a:lnSpc>
                <a:spcPct val="80000"/>
              </a:lnSpc>
              <a:buFontTx/>
              <a:buNone/>
            </a:pPr>
            <a:r>
              <a:rPr lang="en-US" sz="2000" smtClean="0">
                <a:latin typeface="Arial" pitchFamily="34" charset="0"/>
                <a:cs typeface="Arial" pitchFamily="34" charset="0"/>
              </a:rPr>
              <a:t>	</a:t>
            </a:r>
            <a:r>
              <a:rPr lang="en-US" sz="2000" smtClean="0">
                <a:latin typeface="Arial" pitchFamily="34" charset="0"/>
                <a:cs typeface="Arial" pitchFamily="34" charset="0"/>
                <a:sym typeface="Wingdings" pitchFamily="2" charset="2"/>
              </a:rPr>
              <a:t> </a:t>
            </a:r>
            <a:r>
              <a:rPr lang="en-US" sz="2000" smtClean="0">
                <a:latin typeface="Arial" pitchFamily="34" charset="0"/>
                <a:cs typeface="Arial" pitchFamily="34" charset="0"/>
              </a:rPr>
              <a:t>Discarding any carry out of the sign bits (for 2's Complement representations), </a:t>
            </a:r>
          </a:p>
          <a:p>
            <a:pPr lvl="1">
              <a:lnSpc>
                <a:spcPct val="80000"/>
              </a:lnSpc>
              <a:buFontTx/>
              <a:buNone/>
            </a:pPr>
            <a:r>
              <a:rPr lang="en-US" sz="2000" smtClean="0">
                <a:latin typeface="Arial" pitchFamily="34" charset="0"/>
                <a:cs typeface="Arial" pitchFamily="34" charset="0"/>
              </a:rPr>
              <a:t>	</a:t>
            </a:r>
            <a:r>
              <a:rPr lang="en-US" sz="2000" smtClean="0">
                <a:latin typeface="Arial" pitchFamily="34" charset="0"/>
                <a:cs typeface="Arial" pitchFamily="34" charset="0"/>
                <a:sym typeface="Wingdings" pitchFamily="2" charset="2"/>
              </a:rPr>
              <a:t> </a:t>
            </a:r>
            <a:r>
              <a:rPr lang="en-US" sz="2000" smtClean="0">
                <a:latin typeface="Arial" pitchFamily="34" charset="0"/>
                <a:cs typeface="Arial" pitchFamily="34" charset="0"/>
              </a:rPr>
              <a:t>or using it as end-around carry (for 1's Complement representation)</a:t>
            </a:r>
          </a:p>
          <a:p>
            <a:pPr lvl="1">
              <a:lnSpc>
                <a:spcPct val="80000"/>
              </a:lnSpc>
              <a:buFontTx/>
              <a:buNone/>
            </a:pPr>
            <a:r>
              <a:rPr lang="en-US" sz="2000" smtClean="0">
                <a:latin typeface="Arial" pitchFamily="34" charset="0"/>
                <a:cs typeface="Arial" pitchFamily="34" charset="0"/>
              </a:rPr>
              <a:t>   </a:t>
            </a:r>
          </a:p>
          <a:p>
            <a:pPr lvl="1">
              <a:lnSpc>
                <a:spcPct val="80000"/>
              </a:lnSpc>
              <a:buFontTx/>
              <a:buNone/>
            </a:pPr>
            <a:r>
              <a:rPr lang="en-US" sz="2000" smtClean="0">
                <a:latin typeface="Arial" pitchFamily="34" charset="0"/>
                <a:cs typeface="Arial" pitchFamily="34" charset="0"/>
              </a:rPr>
              <a:t>	This automatically determines the sign of the result</a:t>
            </a:r>
          </a:p>
          <a:p>
            <a:pPr lvl="1">
              <a:lnSpc>
                <a:spcPct val="80000"/>
              </a:lnSpc>
              <a:buFontTx/>
              <a:buNone/>
            </a:pPr>
            <a:endParaRPr lang="en-US" sz="2000" smtClean="0">
              <a:latin typeface="Arial" pitchFamily="34" charset="0"/>
              <a:cs typeface="Arial" pitchFamily="34" charset="0"/>
            </a:endParaRPr>
          </a:p>
          <a:p>
            <a:pPr lvl="1">
              <a:lnSpc>
                <a:spcPct val="80000"/>
              </a:lnSpc>
              <a:buFontTx/>
              <a:buNone/>
            </a:pPr>
            <a:r>
              <a:rPr lang="en-US" sz="2000" smtClean="0">
                <a:latin typeface="Arial" pitchFamily="34" charset="0"/>
                <a:cs typeface="Arial" pitchFamily="34" charset="0"/>
              </a:rPr>
              <a:t>   2. Overflow is possible only if both numbers </a:t>
            </a:r>
            <a:r>
              <a:rPr lang="en-US" sz="200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added</a:t>
            </a:r>
            <a:r>
              <a:rPr lang="en-US" sz="200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smtClean="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  <a:t>have the same sign.</a:t>
            </a:r>
            <a:r>
              <a:rPr lang="en-US" sz="2000" smtClean="0">
                <a:latin typeface="Arial" pitchFamily="34" charset="0"/>
                <a:cs typeface="Arial" pitchFamily="34" charset="0"/>
              </a:rPr>
              <a:t> In this case if the </a:t>
            </a:r>
            <a:r>
              <a:rPr lang="en-US" sz="2000" smtClean="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  <a:t>sign of the result is different from this common sign</a:t>
            </a:r>
            <a:r>
              <a:rPr lang="en-US" sz="2000" smtClean="0">
                <a:latin typeface="Arial" pitchFamily="34" charset="0"/>
                <a:cs typeface="Arial" pitchFamily="34" charset="0"/>
              </a:rPr>
              <a:t>, an overflow has occurred </a:t>
            </a:r>
            <a:r>
              <a:rPr lang="en-US" sz="200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(result is wrong)</a:t>
            </a:r>
          </a:p>
          <a:p>
            <a:pPr lvl="1">
              <a:lnSpc>
                <a:spcPct val="80000"/>
              </a:lnSpc>
              <a:buFontTx/>
              <a:buNone/>
            </a:pPr>
            <a:r>
              <a:rPr lang="en-US" sz="2000" smtClean="0">
                <a:latin typeface="Arial" pitchFamily="34" charset="0"/>
                <a:cs typeface="Arial" pitchFamily="34" charset="0"/>
              </a:rPr>
              <a:t>   </a:t>
            </a:r>
          </a:p>
          <a:p>
            <a:pPr>
              <a:lnSpc>
                <a:spcPct val="80000"/>
              </a:lnSpc>
            </a:pPr>
            <a:r>
              <a:rPr lang="en-US" sz="2000" u="sng" smtClean="0">
                <a:latin typeface="Arial" pitchFamily="34" charset="0"/>
                <a:cs typeface="Arial" pitchFamily="34" charset="0"/>
              </a:rPr>
              <a:t>For Subtraction:</a:t>
            </a:r>
            <a:r>
              <a:rPr lang="en-US" sz="2000" smtClean="0">
                <a:latin typeface="Arial" pitchFamily="34" charset="0"/>
                <a:cs typeface="Arial" pitchFamily="34" charset="0"/>
              </a:rPr>
              <a:t>   </a:t>
            </a:r>
            <a:r>
              <a:rPr lang="en-US" sz="2000" smtClean="0">
                <a:solidFill>
                  <a:srgbClr val="660066"/>
                </a:solidFill>
                <a:latin typeface="Arial" pitchFamily="34" charset="0"/>
                <a:cs typeface="Arial" pitchFamily="34" charset="0"/>
              </a:rPr>
              <a:t>A – B = A + (-B) = A + Comp of B</a:t>
            </a:r>
          </a:p>
          <a:p>
            <a:pPr lvl="1">
              <a:lnSpc>
                <a:spcPct val="80000"/>
              </a:lnSpc>
              <a:buFontTx/>
              <a:buNone/>
            </a:pPr>
            <a:r>
              <a:rPr lang="en-US" sz="2000" smtClean="0">
                <a:latin typeface="Arial" pitchFamily="34" charset="0"/>
                <a:cs typeface="Arial" pitchFamily="34" charset="0"/>
              </a:rPr>
              <a:t>    Form the complement of the number </a:t>
            </a:r>
            <a:r>
              <a:rPr lang="en-US" sz="2000" smtClean="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  <a:t>you are</a:t>
            </a:r>
            <a:r>
              <a:rPr lang="en-US" sz="200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smtClean="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  <a:t>subtracting</a:t>
            </a:r>
            <a:r>
              <a:rPr lang="en-US" sz="2000" smtClean="0">
                <a:latin typeface="Arial" pitchFamily="34" charset="0"/>
                <a:cs typeface="Arial" pitchFamily="34" charset="0"/>
              </a:rPr>
              <a:t> and then perform </a:t>
            </a:r>
            <a:r>
              <a:rPr lang="en-US" sz="2000" smtClean="0">
                <a:solidFill>
                  <a:srgbClr val="008000"/>
                </a:solidFill>
                <a:latin typeface="Arial" pitchFamily="34" charset="0"/>
                <a:cs typeface="Arial" pitchFamily="34" charset="0"/>
              </a:rPr>
              <a:t>addition</a:t>
            </a:r>
            <a:r>
              <a:rPr lang="en-US" sz="2000" smtClean="0">
                <a:latin typeface="Arial" pitchFamily="34" charset="0"/>
                <a:cs typeface="Arial" pitchFamily="34" charset="0"/>
              </a:rPr>
              <a:t>- applying the same addition rules above</a:t>
            </a:r>
          </a:p>
        </p:txBody>
      </p:sp>
      <p:sp>
        <p:nvSpPr>
          <p:cNvPr id="88069" name="Text Box 4"/>
          <p:cNvSpPr txBox="1">
            <a:spLocks noChangeArrowheads="1"/>
          </p:cNvSpPr>
          <p:nvPr/>
        </p:nvSpPr>
        <p:spPr bwMode="auto">
          <a:xfrm>
            <a:off x="2274888" y="6375400"/>
            <a:ext cx="6610350" cy="366713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1800" baseline="0">
                <a:latin typeface="Arial" pitchFamily="34" charset="0"/>
                <a:cs typeface="Arial" pitchFamily="34" charset="0"/>
              </a:rPr>
              <a:t>What does taking the 2’s complement of a number do to it?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Chapter 1            </a:t>
            </a:r>
            <a:fld id="{2A8B9B49-5C77-4A52-8A01-7D947773B511}" type="slidenum">
              <a:rPr lang="en-US" smtClean="0"/>
              <a:pPr/>
              <a:t>74</a:t>
            </a:fld>
            <a:endParaRPr lang="en-US" smtClean="0"/>
          </a:p>
        </p:txBody>
      </p:sp>
      <p:sp>
        <p:nvSpPr>
          <p:cNvPr id="89091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266700" y="1301750"/>
            <a:ext cx="3651250" cy="5027613"/>
          </a:xfrm>
        </p:spPr>
        <p:txBody>
          <a:bodyPr/>
          <a:lstStyle/>
          <a:p>
            <a:r>
              <a:rPr lang="en-US" smtClean="0"/>
              <a:t>Example 1:   1101</a:t>
            </a:r>
            <a:br>
              <a:rPr lang="en-US" smtClean="0"/>
            </a:br>
            <a:r>
              <a:rPr lang="en-US" smtClean="0"/>
              <a:t>                   +</a:t>
            </a:r>
            <a:r>
              <a:rPr lang="en-US" sz="1200" u="sng" smtClean="0"/>
              <a:t> </a:t>
            </a:r>
            <a:r>
              <a:rPr lang="en-US" u="sng" smtClean="0"/>
              <a:t>0011</a:t>
            </a:r>
          </a:p>
          <a:p>
            <a:pPr>
              <a:buFont typeface="Wingdings" pitchFamily="2" charset="2"/>
              <a:buNone/>
            </a:pPr>
            <a:r>
              <a:rPr lang="en-US" smtClean="0"/>
              <a:t>                         0000                                   </a:t>
            </a:r>
          </a:p>
          <a:p>
            <a:endParaRPr lang="en-US" smtClean="0"/>
          </a:p>
          <a:p>
            <a:r>
              <a:rPr lang="en-US" smtClean="0"/>
              <a:t>Example 2:   1101</a:t>
            </a:r>
            <a:br>
              <a:rPr lang="en-US" smtClean="0"/>
            </a:br>
            <a:r>
              <a:rPr lang="en-US" smtClean="0"/>
              <a:t>                   </a:t>
            </a:r>
            <a:r>
              <a:rPr lang="en-US" smtClean="0">
                <a:latin typeface="Symbol" pitchFamily="18" charset="2"/>
              </a:rPr>
              <a:t>-</a:t>
            </a:r>
            <a:r>
              <a:rPr lang="en-US" sz="1200" u="sng" smtClean="0"/>
              <a:t> </a:t>
            </a:r>
            <a:r>
              <a:rPr lang="en-US" u="sng" smtClean="0"/>
              <a:t>0011</a:t>
            </a:r>
          </a:p>
          <a:p>
            <a:endParaRPr lang="en-US" u="sng" smtClean="0"/>
          </a:p>
          <a:p>
            <a:endParaRPr lang="en-US" u="sng" smtClean="0"/>
          </a:p>
          <a:p>
            <a:endParaRPr lang="en-US" smtClean="0"/>
          </a:p>
          <a:p>
            <a:endParaRPr lang="en-US" smtClean="0"/>
          </a:p>
        </p:txBody>
      </p:sp>
      <p:sp>
        <p:nvSpPr>
          <p:cNvPr id="89092" name="Rectangle 3"/>
          <p:cNvSpPr>
            <a:spLocks noGrp="1" noChangeArrowheads="1"/>
          </p:cNvSpPr>
          <p:nvPr>
            <p:ph type="title"/>
          </p:nvPr>
        </p:nvSpPr>
        <p:spPr>
          <a:xfrm>
            <a:off x="438150" y="161925"/>
            <a:ext cx="8440738" cy="1020763"/>
          </a:xfrm>
          <a:noFill/>
        </p:spPr>
        <p:txBody>
          <a:bodyPr/>
          <a:lstStyle/>
          <a:p>
            <a:r>
              <a:rPr lang="en-US" sz="2000" smtClean="0">
                <a:solidFill>
                  <a:srgbClr val="CC0000"/>
                </a:solidFill>
                <a:latin typeface="Arial" pitchFamily="34" charset="0"/>
                <a:cs typeface="Arial" pitchFamily="34" charset="0"/>
              </a:rPr>
              <a:t>Signed Complement Arithmetic</a:t>
            </a:r>
            <a:r>
              <a:rPr lang="en-US" sz="2000" smtClean="0">
                <a:latin typeface="Arial" pitchFamily="34" charset="0"/>
                <a:cs typeface="Arial" pitchFamily="34" charset="0"/>
              </a:rPr>
              <a:t/>
            </a:r>
            <a:br>
              <a:rPr lang="en-US" sz="2000" smtClean="0">
                <a:latin typeface="Arial" pitchFamily="34" charset="0"/>
                <a:cs typeface="Arial" pitchFamily="34" charset="0"/>
              </a:rPr>
            </a:br>
            <a:r>
              <a:rPr lang="en-US" sz="2000" smtClean="0">
                <a:latin typeface="Arial" pitchFamily="34" charset="0"/>
                <a:cs typeface="Arial" pitchFamily="34" charset="0"/>
              </a:rPr>
              <a:t>Examples, n = 4 bits</a:t>
            </a:r>
          </a:p>
        </p:txBody>
      </p:sp>
      <p:sp>
        <p:nvSpPr>
          <p:cNvPr id="89093" name="Rectangle 4"/>
          <p:cNvSpPr>
            <a:spLocks noChangeArrowheads="1"/>
          </p:cNvSpPr>
          <p:nvPr/>
        </p:nvSpPr>
        <p:spPr bwMode="auto">
          <a:xfrm>
            <a:off x="5059363" y="1292225"/>
            <a:ext cx="3640137" cy="5027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buClr>
                <a:schemeClr val="hlink"/>
              </a:buClr>
            </a:pPr>
            <a:r>
              <a:rPr lang="en-US" sz="3200" b="0" baseline="0">
                <a:solidFill>
                  <a:schemeClr val="tx1"/>
                </a:solidFill>
              </a:rPr>
              <a:t>Example 1:   1101</a:t>
            </a:r>
            <a:br>
              <a:rPr lang="en-US" sz="3200" b="0" baseline="0">
                <a:solidFill>
                  <a:schemeClr val="tx1"/>
                </a:solidFill>
              </a:rPr>
            </a:br>
            <a:r>
              <a:rPr lang="en-US" sz="3200" b="0" baseline="0">
                <a:solidFill>
                  <a:schemeClr val="tx1"/>
                </a:solidFill>
              </a:rPr>
              <a:t>                   +</a:t>
            </a:r>
            <a:r>
              <a:rPr lang="en-US" sz="1200" b="0" u="sng" baseline="0">
                <a:solidFill>
                  <a:schemeClr val="tx1"/>
                </a:solidFill>
              </a:rPr>
              <a:t> </a:t>
            </a:r>
            <a:r>
              <a:rPr lang="en-US" sz="3200" b="0" u="sng" baseline="0">
                <a:solidFill>
                  <a:schemeClr val="tx1"/>
                </a:solidFill>
              </a:rPr>
              <a:t>0011</a:t>
            </a:r>
          </a:p>
          <a:p>
            <a:pPr marL="342900" indent="-342900">
              <a:buClr>
                <a:schemeClr val="hlink"/>
              </a:buClr>
              <a:buFont typeface="Wingdings" pitchFamily="2" charset="2"/>
              <a:buNone/>
            </a:pPr>
            <a:r>
              <a:rPr lang="en-US" sz="3200" b="0" baseline="0">
                <a:solidFill>
                  <a:schemeClr val="tx1"/>
                </a:solidFill>
              </a:rPr>
              <a:t>                         0000</a:t>
            </a:r>
          </a:p>
          <a:p>
            <a:pPr marL="342900" indent="-342900">
              <a:buClr>
                <a:schemeClr val="hlink"/>
              </a:buClr>
              <a:buFont typeface="Wingdings" pitchFamily="2" charset="2"/>
              <a:buNone/>
            </a:pPr>
            <a:r>
              <a:rPr lang="en-US" sz="3200" b="0" baseline="0">
                <a:solidFill>
                  <a:schemeClr val="tx1"/>
                </a:solidFill>
              </a:rPr>
              <a:t>                                </a:t>
            </a:r>
          </a:p>
          <a:p>
            <a:pPr marL="342900" indent="-342900">
              <a:buClr>
                <a:schemeClr val="hlink"/>
              </a:buClr>
            </a:pPr>
            <a:r>
              <a:rPr lang="en-US" sz="3200" b="0" baseline="0">
                <a:solidFill>
                  <a:schemeClr val="tx1"/>
                </a:solidFill>
              </a:rPr>
              <a:t>Example 2:   1101</a:t>
            </a:r>
            <a:br>
              <a:rPr lang="en-US" sz="3200" b="0" baseline="0">
                <a:solidFill>
                  <a:schemeClr val="tx1"/>
                </a:solidFill>
              </a:rPr>
            </a:br>
            <a:r>
              <a:rPr lang="en-US" sz="3200" b="0" baseline="0">
                <a:solidFill>
                  <a:schemeClr val="tx1"/>
                </a:solidFill>
              </a:rPr>
              <a:t>                   </a:t>
            </a:r>
            <a:r>
              <a:rPr lang="en-US" sz="3200" b="0" baseline="0">
                <a:solidFill>
                  <a:schemeClr val="tx1"/>
                </a:solidFill>
                <a:latin typeface="Symbol" pitchFamily="18" charset="2"/>
              </a:rPr>
              <a:t>-</a:t>
            </a:r>
            <a:r>
              <a:rPr lang="en-US" sz="1200" b="0" u="sng" baseline="0">
                <a:solidFill>
                  <a:schemeClr val="tx1"/>
                </a:solidFill>
              </a:rPr>
              <a:t> </a:t>
            </a:r>
            <a:r>
              <a:rPr lang="en-US" sz="3200" b="0" u="sng" baseline="0">
                <a:solidFill>
                  <a:schemeClr val="tx1"/>
                </a:solidFill>
              </a:rPr>
              <a:t>0011</a:t>
            </a:r>
          </a:p>
          <a:p>
            <a:pPr marL="342900" indent="-342900">
              <a:buClr>
                <a:schemeClr val="hlink"/>
              </a:buClr>
            </a:pPr>
            <a:endParaRPr lang="en-US" sz="3200" b="0" baseline="0">
              <a:solidFill>
                <a:schemeClr val="tx1"/>
              </a:solidFill>
            </a:endParaRPr>
          </a:p>
        </p:txBody>
      </p:sp>
      <p:sp>
        <p:nvSpPr>
          <p:cNvPr id="89094" name="Text Box 5"/>
          <p:cNvSpPr txBox="1">
            <a:spLocks noChangeArrowheads="1"/>
          </p:cNvSpPr>
          <p:nvPr/>
        </p:nvSpPr>
        <p:spPr bwMode="auto">
          <a:xfrm>
            <a:off x="115888" y="2865438"/>
            <a:ext cx="2887662" cy="64135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1800" b="0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Using </a:t>
            </a:r>
            <a:r>
              <a:rPr lang="en-US" sz="1800" b="0" baseline="0">
                <a:solidFill>
                  <a:srgbClr val="CC0000"/>
                </a:solidFill>
                <a:latin typeface="Arial" pitchFamily="34" charset="0"/>
                <a:cs typeface="Arial" pitchFamily="34" charset="0"/>
              </a:rPr>
              <a:t>2’s</a:t>
            </a:r>
            <a:r>
              <a:rPr lang="en-US" sz="1800" b="0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Complement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sz="1800" b="0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Notation</a:t>
            </a:r>
          </a:p>
        </p:txBody>
      </p:sp>
      <p:sp>
        <p:nvSpPr>
          <p:cNvPr id="89095" name="Text Box 6"/>
          <p:cNvSpPr txBox="1">
            <a:spLocks noChangeArrowheads="1"/>
          </p:cNvSpPr>
          <p:nvPr/>
        </p:nvSpPr>
        <p:spPr bwMode="auto">
          <a:xfrm>
            <a:off x="4740275" y="2767013"/>
            <a:ext cx="2482850" cy="64135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1800" b="0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Using </a:t>
            </a:r>
            <a:r>
              <a:rPr lang="en-US" sz="1800" b="0" baseline="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  <a:t>1’s</a:t>
            </a:r>
            <a:r>
              <a:rPr lang="en-US" sz="1800" b="0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Complement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sz="1800" b="0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Notation</a:t>
            </a:r>
          </a:p>
        </p:txBody>
      </p:sp>
      <p:sp>
        <p:nvSpPr>
          <p:cNvPr id="89096" name="Line 7"/>
          <p:cNvSpPr>
            <a:spLocks noChangeShapeType="1"/>
          </p:cNvSpPr>
          <p:nvPr/>
        </p:nvSpPr>
        <p:spPr bwMode="auto">
          <a:xfrm flipH="1">
            <a:off x="2719388" y="1343025"/>
            <a:ext cx="23177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89097" name="Text Box 8"/>
          <p:cNvSpPr txBox="1">
            <a:spLocks noChangeArrowheads="1"/>
          </p:cNvSpPr>
          <p:nvPr/>
        </p:nvSpPr>
        <p:spPr bwMode="auto">
          <a:xfrm>
            <a:off x="2917825" y="1144588"/>
            <a:ext cx="14605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1800" b="0" baseline="0">
                <a:solidFill>
                  <a:schemeClr val="tx1"/>
                </a:solidFill>
                <a:cs typeface="Arial" pitchFamily="34" charset="0"/>
              </a:rPr>
              <a:t>Carry </a:t>
            </a:r>
            <a:r>
              <a:rPr lang="en-US" sz="1800" b="0" baseline="0">
                <a:solidFill>
                  <a:srgbClr val="CC0000"/>
                </a:solidFill>
                <a:cs typeface="Arial" pitchFamily="34" charset="0"/>
              </a:rPr>
              <a:t>ignored</a:t>
            </a:r>
          </a:p>
        </p:txBody>
      </p:sp>
      <p:sp>
        <p:nvSpPr>
          <p:cNvPr id="89098" name="Text Box 9"/>
          <p:cNvSpPr txBox="1">
            <a:spLocks noChangeArrowheads="1"/>
          </p:cNvSpPr>
          <p:nvPr/>
        </p:nvSpPr>
        <p:spPr bwMode="auto">
          <a:xfrm>
            <a:off x="7264400" y="1111250"/>
            <a:ext cx="18796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1800" b="0" baseline="0">
                <a:solidFill>
                  <a:schemeClr val="tx1"/>
                </a:solidFill>
                <a:cs typeface="Arial" pitchFamily="34" charset="0"/>
              </a:rPr>
              <a:t>Carry, </a:t>
            </a:r>
            <a:r>
              <a:rPr lang="en-US" sz="1800" b="0" baseline="0">
                <a:solidFill>
                  <a:srgbClr val="6600CC"/>
                </a:solidFill>
                <a:cs typeface="Arial" pitchFamily="34" charset="0"/>
              </a:rPr>
              <a:t>End around</a:t>
            </a:r>
          </a:p>
        </p:txBody>
      </p:sp>
      <p:sp>
        <p:nvSpPr>
          <p:cNvPr id="89099" name="Line 10"/>
          <p:cNvSpPr>
            <a:spLocks noChangeShapeType="1"/>
          </p:cNvSpPr>
          <p:nvPr/>
        </p:nvSpPr>
        <p:spPr bwMode="auto">
          <a:xfrm flipH="1">
            <a:off x="7488238" y="1435100"/>
            <a:ext cx="1746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89100" name="Text Box 11"/>
          <p:cNvSpPr txBox="1">
            <a:spLocks noChangeArrowheads="1"/>
          </p:cNvSpPr>
          <p:nvPr/>
        </p:nvSpPr>
        <p:spPr bwMode="auto">
          <a:xfrm>
            <a:off x="3968750" y="1423988"/>
            <a:ext cx="520700" cy="91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1800" b="0" baseline="0">
                <a:solidFill>
                  <a:schemeClr val="tx1"/>
                </a:solidFill>
                <a:cs typeface="Arial" pitchFamily="34" charset="0"/>
              </a:rPr>
              <a:t>-3</a:t>
            </a:r>
          </a:p>
          <a:p>
            <a:pPr>
              <a:spcBef>
                <a:spcPct val="0"/>
              </a:spcBef>
              <a:buFontTx/>
              <a:buNone/>
            </a:pPr>
            <a:endParaRPr lang="en-US" sz="1800" b="0" baseline="0">
              <a:solidFill>
                <a:schemeClr val="tx1"/>
              </a:solidFill>
              <a:cs typeface="Arial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sz="1800" b="0" baseline="0">
                <a:solidFill>
                  <a:schemeClr val="tx1"/>
                </a:solidFill>
                <a:cs typeface="Arial" pitchFamily="34" charset="0"/>
              </a:rPr>
              <a:t>+3</a:t>
            </a:r>
          </a:p>
        </p:txBody>
      </p:sp>
      <p:sp>
        <p:nvSpPr>
          <p:cNvPr id="89101" name="Text Box 12"/>
          <p:cNvSpPr txBox="1">
            <a:spLocks noChangeArrowheads="1"/>
          </p:cNvSpPr>
          <p:nvPr/>
        </p:nvSpPr>
        <p:spPr bwMode="auto">
          <a:xfrm>
            <a:off x="8623300" y="1438275"/>
            <a:ext cx="520700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1800" b="0" baseline="0">
                <a:solidFill>
                  <a:schemeClr val="tx1"/>
                </a:solidFill>
                <a:cs typeface="Arial" pitchFamily="34" charset="0"/>
              </a:rPr>
              <a:t>-2</a:t>
            </a:r>
          </a:p>
          <a:p>
            <a:pPr>
              <a:spcBef>
                <a:spcPct val="0"/>
              </a:spcBef>
              <a:buFontTx/>
              <a:buNone/>
            </a:pPr>
            <a:endParaRPr lang="en-US" sz="1800" b="0" baseline="0">
              <a:solidFill>
                <a:schemeClr val="tx1"/>
              </a:solidFill>
              <a:cs typeface="Arial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sz="1800" b="0" baseline="0">
                <a:solidFill>
                  <a:schemeClr val="tx1"/>
                </a:solidFill>
                <a:cs typeface="Arial" pitchFamily="34" charset="0"/>
              </a:rPr>
              <a:t>+3</a:t>
            </a:r>
          </a:p>
        </p:txBody>
      </p:sp>
      <p:sp>
        <p:nvSpPr>
          <p:cNvPr id="89102" name="Freeform 13"/>
          <p:cNvSpPr>
            <a:spLocks/>
          </p:cNvSpPr>
          <p:nvPr/>
        </p:nvSpPr>
        <p:spPr bwMode="auto">
          <a:xfrm>
            <a:off x="7245350" y="1446213"/>
            <a:ext cx="1030288" cy="1743075"/>
          </a:xfrm>
          <a:custGeom>
            <a:avLst/>
            <a:gdLst>
              <a:gd name="T0" fmla="*/ 2147483647 w 678"/>
              <a:gd name="T1" fmla="*/ 0 h 1047"/>
              <a:gd name="T2" fmla="*/ 2147483647 w 678"/>
              <a:gd name="T3" fmla="*/ 2147483647 h 1047"/>
              <a:gd name="T4" fmla="*/ 2147483647 w 678"/>
              <a:gd name="T5" fmla="*/ 2147483647 h 1047"/>
              <a:gd name="T6" fmla="*/ 2147483647 w 678"/>
              <a:gd name="T7" fmla="*/ 2147483647 h 1047"/>
              <a:gd name="T8" fmla="*/ 2147483647 w 678"/>
              <a:gd name="T9" fmla="*/ 2147483647 h 1047"/>
              <a:gd name="T10" fmla="*/ 2147483647 w 678"/>
              <a:gd name="T11" fmla="*/ 2147483647 h 1047"/>
              <a:gd name="T12" fmla="*/ 2147483647 w 678"/>
              <a:gd name="T13" fmla="*/ 2147483647 h 1047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678"/>
              <a:gd name="T22" fmla="*/ 0 h 1047"/>
              <a:gd name="T23" fmla="*/ 678 w 678"/>
              <a:gd name="T24" fmla="*/ 1047 h 1047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678" h="1047">
                <a:moveTo>
                  <a:pt x="102" y="0"/>
                </a:moveTo>
                <a:cubicBezTo>
                  <a:pt x="85" y="2"/>
                  <a:pt x="69" y="4"/>
                  <a:pt x="59" y="44"/>
                </a:cubicBezTo>
                <a:cubicBezTo>
                  <a:pt x="49" y="84"/>
                  <a:pt x="44" y="149"/>
                  <a:pt x="44" y="241"/>
                </a:cubicBezTo>
                <a:cubicBezTo>
                  <a:pt x="44" y="333"/>
                  <a:pt x="0" y="475"/>
                  <a:pt x="59" y="598"/>
                </a:cubicBezTo>
                <a:cubicBezTo>
                  <a:pt x="118" y="721"/>
                  <a:pt x="318" y="907"/>
                  <a:pt x="401" y="977"/>
                </a:cubicBezTo>
                <a:cubicBezTo>
                  <a:pt x="484" y="1047"/>
                  <a:pt x="508" y="1025"/>
                  <a:pt x="554" y="1021"/>
                </a:cubicBezTo>
                <a:cubicBezTo>
                  <a:pt x="600" y="1017"/>
                  <a:pt x="657" y="967"/>
                  <a:pt x="678" y="956"/>
                </a:cubicBezTo>
              </a:path>
            </a:pathLst>
          </a:custGeom>
          <a:noFill/>
          <a:ln w="9525">
            <a:solidFill>
              <a:srgbClr val="6600CC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89103" name="Text Box 14"/>
          <p:cNvSpPr txBox="1">
            <a:spLocks noChangeArrowheads="1"/>
          </p:cNvSpPr>
          <p:nvPr/>
        </p:nvSpPr>
        <p:spPr bwMode="auto">
          <a:xfrm>
            <a:off x="8266113" y="2751138"/>
            <a:ext cx="3254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2400" baseline="0">
                <a:solidFill>
                  <a:srgbClr val="6600CC"/>
                </a:solidFill>
                <a:cs typeface="Arial" pitchFamily="34" charset="0"/>
              </a:rPr>
              <a:t>1</a:t>
            </a:r>
          </a:p>
        </p:txBody>
      </p:sp>
      <p:sp>
        <p:nvSpPr>
          <p:cNvPr id="89104" name="Line 15"/>
          <p:cNvSpPr>
            <a:spLocks noChangeShapeType="1"/>
          </p:cNvSpPr>
          <p:nvPr/>
        </p:nvSpPr>
        <p:spPr bwMode="auto">
          <a:xfrm flipV="1">
            <a:off x="7581900" y="3148013"/>
            <a:ext cx="982663" cy="127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9105" name="Text Box 16"/>
          <p:cNvSpPr txBox="1">
            <a:spLocks noChangeArrowheads="1"/>
          </p:cNvSpPr>
          <p:nvPr/>
        </p:nvSpPr>
        <p:spPr bwMode="auto">
          <a:xfrm>
            <a:off x="7826375" y="3111500"/>
            <a:ext cx="8239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2400" baseline="0">
                <a:solidFill>
                  <a:schemeClr val="tx1"/>
                </a:solidFill>
                <a:cs typeface="Arial" pitchFamily="34" charset="0"/>
              </a:rPr>
              <a:t>0001</a:t>
            </a:r>
          </a:p>
        </p:txBody>
      </p:sp>
      <p:sp>
        <p:nvSpPr>
          <p:cNvPr id="89106" name="Text Box 17"/>
          <p:cNvSpPr txBox="1">
            <a:spLocks noChangeArrowheads="1"/>
          </p:cNvSpPr>
          <p:nvPr/>
        </p:nvSpPr>
        <p:spPr bwMode="auto">
          <a:xfrm>
            <a:off x="2765425" y="4786313"/>
            <a:ext cx="996950" cy="1552575"/>
          </a:xfrm>
          <a:prstGeom prst="rect">
            <a:avLst/>
          </a:prstGeom>
          <a:solidFill>
            <a:srgbClr val="CCFFCC">
              <a:alpha val="43137"/>
            </a:srgbClr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2400" baseline="0">
                <a:solidFill>
                  <a:schemeClr val="tx1"/>
                </a:solidFill>
                <a:cs typeface="Arial" pitchFamily="34" charset="0"/>
              </a:rPr>
              <a:t>  1101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sz="2400" baseline="0">
                <a:solidFill>
                  <a:schemeClr val="tx1"/>
                </a:solidFill>
                <a:cs typeface="Arial" pitchFamily="34" charset="0"/>
              </a:rPr>
              <a:t>+1101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sz="2400" baseline="0">
                <a:solidFill>
                  <a:schemeClr val="tx1"/>
                </a:solidFill>
                <a:cs typeface="Arial" pitchFamily="34" charset="0"/>
              </a:rPr>
              <a:t>--------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sz="2400" baseline="0">
                <a:solidFill>
                  <a:schemeClr val="tx1"/>
                </a:solidFill>
                <a:cs typeface="Arial" pitchFamily="34" charset="0"/>
              </a:rPr>
              <a:t>  1010</a:t>
            </a:r>
          </a:p>
        </p:txBody>
      </p:sp>
      <p:sp>
        <p:nvSpPr>
          <p:cNvPr id="89107" name="Text Box 18"/>
          <p:cNvSpPr txBox="1">
            <a:spLocks noChangeArrowheads="1"/>
          </p:cNvSpPr>
          <p:nvPr/>
        </p:nvSpPr>
        <p:spPr bwMode="auto">
          <a:xfrm>
            <a:off x="3867150" y="3636963"/>
            <a:ext cx="520700" cy="91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1800" b="0" baseline="0">
                <a:solidFill>
                  <a:schemeClr val="tx1"/>
                </a:solidFill>
                <a:cs typeface="Arial" pitchFamily="34" charset="0"/>
              </a:rPr>
              <a:t>-3</a:t>
            </a:r>
          </a:p>
          <a:p>
            <a:pPr>
              <a:spcBef>
                <a:spcPct val="0"/>
              </a:spcBef>
              <a:buFontTx/>
              <a:buNone/>
            </a:pPr>
            <a:endParaRPr lang="en-US" sz="1800" b="0" baseline="0">
              <a:solidFill>
                <a:schemeClr val="tx1"/>
              </a:solidFill>
              <a:cs typeface="Arial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sz="1800" b="0" baseline="0">
                <a:solidFill>
                  <a:schemeClr val="tx1"/>
                </a:solidFill>
                <a:cs typeface="Arial" pitchFamily="34" charset="0"/>
              </a:rPr>
              <a:t>+3</a:t>
            </a:r>
          </a:p>
        </p:txBody>
      </p:sp>
      <p:sp>
        <p:nvSpPr>
          <p:cNvPr id="89108" name="Line 19"/>
          <p:cNvSpPr>
            <a:spLocks noChangeShapeType="1"/>
          </p:cNvSpPr>
          <p:nvPr/>
        </p:nvSpPr>
        <p:spPr bwMode="auto">
          <a:xfrm>
            <a:off x="2743200" y="4445000"/>
            <a:ext cx="150813" cy="866775"/>
          </a:xfrm>
          <a:prstGeom prst="line">
            <a:avLst/>
          </a:prstGeom>
          <a:noFill/>
          <a:ln w="28575">
            <a:solidFill>
              <a:srgbClr val="CC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89109" name="Text Box 20"/>
          <p:cNvSpPr txBox="1">
            <a:spLocks noChangeArrowheads="1"/>
          </p:cNvSpPr>
          <p:nvPr/>
        </p:nvSpPr>
        <p:spPr bwMode="auto">
          <a:xfrm>
            <a:off x="3786188" y="5821363"/>
            <a:ext cx="154463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1800" b="0" baseline="0">
                <a:solidFill>
                  <a:schemeClr val="tx1"/>
                </a:solidFill>
                <a:cs typeface="Arial" pitchFamily="34" charset="0"/>
              </a:rPr>
              <a:t>- ive, = - 0110 </a:t>
            </a:r>
          </a:p>
        </p:txBody>
      </p:sp>
      <p:sp>
        <p:nvSpPr>
          <p:cNvPr id="89110" name="Freeform 21"/>
          <p:cNvSpPr>
            <a:spLocks/>
          </p:cNvSpPr>
          <p:nvPr/>
        </p:nvSpPr>
        <p:spPr bwMode="auto">
          <a:xfrm>
            <a:off x="3032125" y="5856288"/>
            <a:ext cx="868363" cy="93662"/>
          </a:xfrm>
          <a:custGeom>
            <a:avLst/>
            <a:gdLst>
              <a:gd name="T0" fmla="*/ 0 w 547"/>
              <a:gd name="T1" fmla="*/ 2147483647 h 59"/>
              <a:gd name="T2" fmla="*/ 2147483647 w 547"/>
              <a:gd name="T3" fmla="*/ 2147483647 h 59"/>
              <a:gd name="T4" fmla="*/ 2147483647 w 547"/>
              <a:gd name="T5" fmla="*/ 2147483647 h 59"/>
              <a:gd name="T6" fmla="*/ 2147483647 w 547"/>
              <a:gd name="T7" fmla="*/ 2147483647 h 59"/>
              <a:gd name="T8" fmla="*/ 0 60000 65536"/>
              <a:gd name="T9" fmla="*/ 0 60000 65536"/>
              <a:gd name="T10" fmla="*/ 0 60000 65536"/>
              <a:gd name="T11" fmla="*/ 0 60000 65536"/>
              <a:gd name="T12" fmla="*/ 0 w 547"/>
              <a:gd name="T13" fmla="*/ 0 h 59"/>
              <a:gd name="T14" fmla="*/ 547 w 547"/>
              <a:gd name="T15" fmla="*/ 59 h 5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47" h="59">
                <a:moveTo>
                  <a:pt x="0" y="59"/>
                </a:moveTo>
                <a:cubicBezTo>
                  <a:pt x="28" y="37"/>
                  <a:pt x="57" y="16"/>
                  <a:pt x="132" y="8"/>
                </a:cubicBezTo>
                <a:cubicBezTo>
                  <a:pt x="207" y="0"/>
                  <a:pt x="383" y="0"/>
                  <a:pt x="452" y="8"/>
                </a:cubicBezTo>
                <a:cubicBezTo>
                  <a:pt x="521" y="16"/>
                  <a:pt x="531" y="51"/>
                  <a:pt x="547" y="59"/>
                </a:cubicBezTo>
              </a:path>
            </a:pathLst>
          </a:custGeom>
          <a:noFill/>
          <a:ln w="38100">
            <a:solidFill>
              <a:srgbClr val="CC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89111" name="Text Box 22"/>
          <p:cNvSpPr txBox="1">
            <a:spLocks noChangeArrowheads="1"/>
          </p:cNvSpPr>
          <p:nvPr/>
        </p:nvSpPr>
        <p:spPr bwMode="auto">
          <a:xfrm>
            <a:off x="7546975" y="4741863"/>
            <a:ext cx="996950" cy="1552575"/>
          </a:xfrm>
          <a:prstGeom prst="rect">
            <a:avLst/>
          </a:prstGeom>
          <a:solidFill>
            <a:srgbClr val="CCFFFF">
              <a:alpha val="32941"/>
            </a:srgbClr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2400" baseline="0">
                <a:solidFill>
                  <a:schemeClr val="tx1"/>
                </a:solidFill>
                <a:cs typeface="Arial" pitchFamily="34" charset="0"/>
              </a:rPr>
              <a:t>  1101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sz="2400" baseline="0">
                <a:solidFill>
                  <a:schemeClr val="tx1"/>
                </a:solidFill>
                <a:cs typeface="Arial" pitchFamily="34" charset="0"/>
              </a:rPr>
              <a:t>+1100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sz="2400" baseline="0">
                <a:solidFill>
                  <a:schemeClr val="tx1"/>
                </a:solidFill>
                <a:cs typeface="Arial" pitchFamily="34" charset="0"/>
              </a:rPr>
              <a:t>--------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sz="2400" baseline="0">
                <a:solidFill>
                  <a:schemeClr val="tx1"/>
                </a:solidFill>
                <a:cs typeface="Arial" pitchFamily="34" charset="0"/>
              </a:rPr>
              <a:t>  1001</a:t>
            </a:r>
          </a:p>
        </p:txBody>
      </p:sp>
      <p:sp>
        <p:nvSpPr>
          <p:cNvPr id="89112" name="Line 23"/>
          <p:cNvSpPr>
            <a:spLocks noChangeShapeType="1"/>
          </p:cNvSpPr>
          <p:nvPr/>
        </p:nvSpPr>
        <p:spPr bwMode="auto">
          <a:xfrm flipH="1">
            <a:off x="2928938" y="4818063"/>
            <a:ext cx="23177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89113" name="Text Box 24"/>
          <p:cNvSpPr txBox="1">
            <a:spLocks noChangeArrowheads="1"/>
          </p:cNvSpPr>
          <p:nvPr/>
        </p:nvSpPr>
        <p:spPr bwMode="auto">
          <a:xfrm>
            <a:off x="3127375" y="4619625"/>
            <a:ext cx="14605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1800" b="0" baseline="0">
                <a:solidFill>
                  <a:schemeClr val="tx1"/>
                </a:solidFill>
                <a:cs typeface="Arial" pitchFamily="34" charset="0"/>
              </a:rPr>
              <a:t>Carry </a:t>
            </a:r>
            <a:r>
              <a:rPr lang="en-US" sz="1800" b="0" baseline="0">
                <a:solidFill>
                  <a:srgbClr val="CC0000"/>
                </a:solidFill>
                <a:cs typeface="Arial" pitchFamily="34" charset="0"/>
              </a:rPr>
              <a:t>ignored</a:t>
            </a:r>
          </a:p>
        </p:txBody>
      </p:sp>
      <p:sp>
        <p:nvSpPr>
          <p:cNvPr id="89114" name="Text Box 25"/>
          <p:cNvSpPr txBox="1">
            <a:spLocks noChangeArrowheads="1"/>
          </p:cNvSpPr>
          <p:nvPr/>
        </p:nvSpPr>
        <p:spPr bwMode="auto">
          <a:xfrm>
            <a:off x="811213" y="5032375"/>
            <a:ext cx="15049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1800" b="0" baseline="0">
                <a:solidFill>
                  <a:srgbClr val="CC0000"/>
                </a:solidFill>
                <a:latin typeface="Arial" pitchFamily="34" charset="0"/>
                <a:cs typeface="Arial" pitchFamily="34" charset="0"/>
              </a:rPr>
              <a:t>An overflow?</a:t>
            </a:r>
          </a:p>
        </p:txBody>
      </p:sp>
      <p:sp>
        <p:nvSpPr>
          <p:cNvPr id="89115" name="Text Box 26"/>
          <p:cNvSpPr txBox="1">
            <a:spLocks noChangeArrowheads="1"/>
          </p:cNvSpPr>
          <p:nvPr/>
        </p:nvSpPr>
        <p:spPr bwMode="auto">
          <a:xfrm>
            <a:off x="882650" y="2117725"/>
            <a:ext cx="15049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1800" b="0" baseline="0">
                <a:solidFill>
                  <a:srgbClr val="CC0000"/>
                </a:solidFill>
                <a:latin typeface="Arial" pitchFamily="34" charset="0"/>
                <a:cs typeface="Arial" pitchFamily="34" charset="0"/>
              </a:rPr>
              <a:t>An overflow?</a:t>
            </a:r>
          </a:p>
        </p:txBody>
      </p:sp>
      <p:sp>
        <p:nvSpPr>
          <p:cNvPr id="89116" name="Text Box 27"/>
          <p:cNvSpPr txBox="1">
            <a:spLocks noChangeArrowheads="1"/>
          </p:cNvSpPr>
          <p:nvPr/>
        </p:nvSpPr>
        <p:spPr bwMode="auto">
          <a:xfrm>
            <a:off x="8556625" y="3616325"/>
            <a:ext cx="520700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1800" b="0" baseline="0">
                <a:solidFill>
                  <a:schemeClr val="tx1"/>
                </a:solidFill>
                <a:cs typeface="Arial" pitchFamily="34" charset="0"/>
              </a:rPr>
              <a:t>-2</a:t>
            </a:r>
          </a:p>
          <a:p>
            <a:pPr>
              <a:spcBef>
                <a:spcPct val="0"/>
              </a:spcBef>
              <a:buFontTx/>
              <a:buNone/>
            </a:pPr>
            <a:endParaRPr lang="en-US" sz="1800" b="0" baseline="0">
              <a:solidFill>
                <a:schemeClr val="tx1"/>
              </a:solidFill>
              <a:cs typeface="Arial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sz="1800" b="0" baseline="0">
                <a:solidFill>
                  <a:schemeClr val="tx1"/>
                </a:solidFill>
                <a:cs typeface="Arial" pitchFamily="34" charset="0"/>
              </a:rPr>
              <a:t>+3</a:t>
            </a:r>
          </a:p>
        </p:txBody>
      </p:sp>
      <p:sp>
        <p:nvSpPr>
          <p:cNvPr id="89117" name="Line 28"/>
          <p:cNvSpPr>
            <a:spLocks noChangeShapeType="1"/>
          </p:cNvSpPr>
          <p:nvPr/>
        </p:nvSpPr>
        <p:spPr bwMode="auto">
          <a:xfrm flipH="1" flipV="1">
            <a:off x="7478713" y="4819650"/>
            <a:ext cx="382587" cy="111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89118" name="Text Box 29"/>
          <p:cNvSpPr txBox="1">
            <a:spLocks noChangeArrowheads="1"/>
          </p:cNvSpPr>
          <p:nvPr/>
        </p:nvSpPr>
        <p:spPr bwMode="auto">
          <a:xfrm>
            <a:off x="5824538" y="5953125"/>
            <a:ext cx="154463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1800" b="0" baseline="0">
                <a:solidFill>
                  <a:schemeClr val="tx1"/>
                </a:solidFill>
                <a:cs typeface="Arial" pitchFamily="34" charset="0"/>
              </a:rPr>
              <a:t>- ive, = - 0101 </a:t>
            </a:r>
          </a:p>
        </p:txBody>
      </p:sp>
      <p:sp>
        <p:nvSpPr>
          <p:cNvPr id="89119" name="Freeform 30"/>
          <p:cNvSpPr>
            <a:spLocks/>
          </p:cNvSpPr>
          <p:nvPr/>
        </p:nvSpPr>
        <p:spPr bwMode="auto">
          <a:xfrm>
            <a:off x="5516563" y="6208713"/>
            <a:ext cx="2262187" cy="352425"/>
          </a:xfrm>
          <a:custGeom>
            <a:avLst/>
            <a:gdLst>
              <a:gd name="T0" fmla="*/ 2147483647 w 1301"/>
              <a:gd name="T1" fmla="*/ 2147483647 h 201"/>
              <a:gd name="T2" fmla="*/ 2147483647 w 1301"/>
              <a:gd name="T3" fmla="*/ 2147483647 h 201"/>
              <a:gd name="T4" fmla="*/ 2147483647 w 1301"/>
              <a:gd name="T5" fmla="*/ 2147483647 h 201"/>
              <a:gd name="T6" fmla="*/ 2147483647 w 1301"/>
              <a:gd name="T7" fmla="*/ 2147483647 h 201"/>
              <a:gd name="T8" fmla="*/ 2147483647 w 1301"/>
              <a:gd name="T9" fmla="*/ 2147483647 h 201"/>
              <a:gd name="T10" fmla="*/ 2147483647 w 1301"/>
              <a:gd name="T11" fmla="*/ 2147483647 h 20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301"/>
              <a:gd name="T19" fmla="*/ 0 h 201"/>
              <a:gd name="T20" fmla="*/ 1301 w 1301"/>
              <a:gd name="T21" fmla="*/ 201 h 201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301" h="201">
                <a:moveTo>
                  <a:pt x="1301" y="201"/>
                </a:moveTo>
                <a:cubicBezTo>
                  <a:pt x="1247" y="193"/>
                  <a:pt x="1194" y="185"/>
                  <a:pt x="1053" y="179"/>
                </a:cubicBezTo>
                <a:cubicBezTo>
                  <a:pt x="912" y="173"/>
                  <a:pt x="620" y="169"/>
                  <a:pt x="455" y="165"/>
                </a:cubicBezTo>
                <a:cubicBezTo>
                  <a:pt x="290" y="161"/>
                  <a:pt x="124" y="180"/>
                  <a:pt x="62" y="157"/>
                </a:cubicBezTo>
                <a:cubicBezTo>
                  <a:pt x="0" y="134"/>
                  <a:pt x="59" y="52"/>
                  <a:pt x="83" y="26"/>
                </a:cubicBezTo>
                <a:cubicBezTo>
                  <a:pt x="107" y="0"/>
                  <a:pt x="186" y="8"/>
                  <a:pt x="207" y="4"/>
                </a:cubicBezTo>
              </a:path>
            </a:pathLst>
          </a:cu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89120" name="Text Box 31"/>
          <p:cNvSpPr txBox="1">
            <a:spLocks noChangeArrowheads="1"/>
          </p:cNvSpPr>
          <p:nvPr/>
        </p:nvSpPr>
        <p:spPr bwMode="auto">
          <a:xfrm>
            <a:off x="5668963" y="4619625"/>
            <a:ext cx="18796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1800" b="0" baseline="0">
                <a:solidFill>
                  <a:schemeClr val="tx1"/>
                </a:solidFill>
                <a:cs typeface="Arial" pitchFamily="34" charset="0"/>
              </a:rPr>
              <a:t>Carry, </a:t>
            </a:r>
            <a:r>
              <a:rPr lang="en-US" sz="1800" b="0" baseline="0">
                <a:solidFill>
                  <a:srgbClr val="6600CC"/>
                </a:solidFill>
                <a:cs typeface="Arial" pitchFamily="34" charset="0"/>
              </a:rPr>
              <a:t>End around</a:t>
            </a:r>
          </a:p>
        </p:txBody>
      </p:sp>
      <p:sp>
        <p:nvSpPr>
          <p:cNvPr id="89121" name="Text Box 32"/>
          <p:cNvSpPr txBox="1">
            <a:spLocks noChangeArrowheads="1"/>
          </p:cNvSpPr>
          <p:nvPr/>
        </p:nvSpPr>
        <p:spPr bwMode="auto">
          <a:xfrm>
            <a:off x="7700963" y="6111875"/>
            <a:ext cx="8239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2400" baseline="0">
                <a:solidFill>
                  <a:schemeClr val="tx1"/>
                </a:solidFill>
                <a:cs typeface="Arial" pitchFamily="34" charset="0"/>
              </a:rPr>
              <a:t>      1</a:t>
            </a:r>
          </a:p>
        </p:txBody>
      </p:sp>
      <p:sp>
        <p:nvSpPr>
          <p:cNvPr id="89122" name="Text Box 33"/>
          <p:cNvSpPr txBox="1">
            <a:spLocks noChangeArrowheads="1"/>
          </p:cNvSpPr>
          <p:nvPr/>
        </p:nvSpPr>
        <p:spPr bwMode="auto">
          <a:xfrm>
            <a:off x="7667625" y="6472238"/>
            <a:ext cx="928688" cy="3651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2400" baseline="0">
                <a:solidFill>
                  <a:schemeClr val="tx1"/>
                </a:solidFill>
                <a:cs typeface="Arial" pitchFamily="34" charset="0"/>
              </a:rPr>
              <a:t>  1010     </a:t>
            </a:r>
          </a:p>
        </p:txBody>
      </p:sp>
      <p:sp>
        <p:nvSpPr>
          <p:cNvPr id="89123" name="Line 34"/>
          <p:cNvSpPr>
            <a:spLocks noChangeShapeType="1"/>
          </p:cNvSpPr>
          <p:nvPr/>
        </p:nvSpPr>
        <p:spPr bwMode="auto">
          <a:xfrm flipV="1">
            <a:off x="7629525" y="6505575"/>
            <a:ext cx="982663" cy="333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9124" name="Freeform 35"/>
          <p:cNvSpPr>
            <a:spLocks/>
          </p:cNvSpPr>
          <p:nvPr/>
        </p:nvSpPr>
        <p:spPr bwMode="auto">
          <a:xfrm>
            <a:off x="7310438" y="4987925"/>
            <a:ext cx="873125" cy="1343025"/>
          </a:xfrm>
          <a:custGeom>
            <a:avLst/>
            <a:gdLst>
              <a:gd name="T0" fmla="*/ 2147483647 w 550"/>
              <a:gd name="T1" fmla="*/ 0 h 846"/>
              <a:gd name="T2" fmla="*/ 2147483647 w 550"/>
              <a:gd name="T3" fmla="*/ 2147483647 h 846"/>
              <a:gd name="T4" fmla="*/ 2147483647 w 550"/>
              <a:gd name="T5" fmla="*/ 2147483647 h 846"/>
              <a:gd name="T6" fmla="*/ 2147483647 w 550"/>
              <a:gd name="T7" fmla="*/ 2147483647 h 846"/>
              <a:gd name="T8" fmla="*/ 2147483647 w 550"/>
              <a:gd name="T9" fmla="*/ 2147483647 h 84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50"/>
              <a:gd name="T16" fmla="*/ 0 h 846"/>
              <a:gd name="T17" fmla="*/ 550 w 550"/>
              <a:gd name="T18" fmla="*/ 846 h 84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50" h="846">
                <a:moveTo>
                  <a:pt x="18" y="0"/>
                </a:moveTo>
                <a:cubicBezTo>
                  <a:pt x="9" y="192"/>
                  <a:pt x="0" y="385"/>
                  <a:pt x="18" y="504"/>
                </a:cubicBezTo>
                <a:cubicBezTo>
                  <a:pt x="36" y="623"/>
                  <a:pt x="75" y="662"/>
                  <a:pt x="127" y="715"/>
                </a:cubicBezTo>
                <a:cubicBezTo>
                  <a:pt x="179" y="768"/>
                  <a:pt x="261" y="802"/>
                  <a:pt x="331" y="824"/>
                </a:cubicBezTo>
                <a:cubicBezTo>
                  <a:pt x="401" y="846"/>
                  <a:pt x="514" y="842"/>
                  <a:pt x="550" y="846"/>
                </a:cubicBezTo>
              </a:path>
            </a:pathLst>
          </a:custGeom>
          <a:noFill/>
          <a:ln w="19050">
            <a:solidFill>
              <a:srgbClr val="6600CC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89125" name="Line 36"/>
          <p:cNvSpPr>
            <a:spLocks noChangeShapeType="1"/>
          </p:cNvSpPr>
          <p:nvPr/>
        </p:nvSpPr>
        <p:spPr bwMode="auto">
          <a:xfrm>
            <a:off x="7513638" y="4413250"/>
            <a:ext cx="150812" cy="866775"/>
          </a:xfrm>
          <a:prstGeom prst="line">
            <a:avLst/>
          </a:prstGeom>
          <a:noFill/>
          <a:ln w="28575">
            <a:solidFill>
              <a:srgbClr val="CC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89126" name="Rectangle 37"/>
          <p:cNvSpPr>
            <a:spLocks noChangeArrowheads="1"/>
          </p:cNvSpPr>
          <p:nvPr/>
        </p:nvSpPr>
        <p:spPr bwMode="auto">
          <a:xfrm>
            <a:off x="8599488" y="6556375"/>
            <a:ext cx="544512" cy="3016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89127" name="Line 38"/>
          <p:cNvSpPr>
            <a:spLocks noChangeShapeType="1"/>
          </p:cNvSpPr>
          <p:nvPr/>
        </p:nvSpPr>
        <p:spPr bwMode="auto">
          <a:xfrm flipV="1">
            <a:off x="2974975" y="2905125"/>
            <a:ext cx="0" cy="1857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89128" name="Text Box 39"/>
          <p:cNvSpPr txBox="1">
            <a:spLocks noChangeArrowheads="1"/>
          </p:cNvSpPr>
          <p:nvPr/>
        </p:nvSpPr>
        <p:spPr bwMode="auto">
          <a:xfrm>
            <a:off x="3009900" y="2892425"/>
            <a:ext cx="9017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1800" b="0" baseline="0">
                <a:solidFill>
                  <a:schemeClr val="tx1"/>
                </a:solidFill>
                <a:cs typeface="Arial" pitchFamily="34" charset="0"/>
              </a:rPr>
              <a:t>Sign bit</a:t>
            </a:r>
          </a:p>
        </p:txBody>
      </p:sp>
      <p:sp>
        <p:nvSpPr>
          <p:cNvPr id="89129" name="Rectangle 40"/>
          <p:cNvSpPr>
            <a:spLocks noChangeArrowheads="1"/>
          </p:cNvSpPr>
          <p:nvPr/>
        </p:nvSpPr>
        <p:spPr bwMode="auto">
          <a:xfrm>
            <a:off x="2841625" y="1425575"/>
            <a:ext cx="244475" cy="1423988"/>
          </a:xfrm>
          <a:prstGeom prst="rect">
            <a:avLst/>
          </a:prstGeom>
          <a:solidFill>
            <a:srgbClr val="FF0000">
              <a:alpha val="14117"/>
            </a:srgbClr>
          </a:solidFill>
          <a:ln w="1651">
            <a:solidFill>
              <a:srgbClr val="FFFF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89130" name="Rectangle 41"/>
          <p:cNvSpPr>
            <a:spLocks noChangeArrowheads="1"/>
          </p:cNvSpPr>
          <p:nvPr/>
        </p:nvSpPr>
        <p:spPr bwMode="auto">
          <a:xfrm>
            <a:off x="2941638" y="4832350"/>
            <a:ext cx="244475" cy="1423988"/>
          </a:xfrm>
          <a:prstGeom prst="rect">
            <a:avLst/>
          </a:prstGeom>
          <a:solidFill>
            <a:srgbClr val="FF0000">
              <a:alpha val="14117"/>
            </a:srgbClr>
          </a:solidFill>
          <a:ln w="1651">
            <a:solidFill>
              <a:srgbClr val="FFFF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89131" name="Text Box 42"/>
          <p:cNvSpPr txBox="1">
            <a:spLocks noChangeArrowheads="1"/>
          </p:cNvSpPr>
          <p:nvPr/>
        </p:nvSpPr>
        <p:spPr bwMode="auto">
          <a:xfrm>
            <a:off x="2735263" y="6548438"/>
            <a:ext cx="1371600" cy="401637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75000"/>
              </a:lnSpc>
              <a:buFont typeface="Wingdings" pitchFamily="2" charset="2"/>
              <a:buNone/>
            </a:pPr>
            <a:r>
              <a:rPr lang="en-US" sz="1800" b="0">
                <a:solidFill>
                  <a:srgbClr val="FF0000"/>
                </a:solidFill>
              </a:rPr>
              <a:t>Judge Overflow </a:t>
            </a:r>
          </a:p>
          <a:p>
            <a:pPr>
              <a:lnSpc>
                <a:spcPct val="75000"/>
              </a:lnSpc>
              <a:buFont typeface="Wingdings" pitchFamily="2" charset="2"/>
              <a:buNone/>
            </a:pPr>
            <a:r>
              <a:rPr lang="en-US" sz="1800" b="0">
                <a:solidFill>
                  <a:srgbClr val="FF0000"/>
                </a:solidFill>
              </a:rPr>
              <a:t>from </a:t>
            </a:r>
            <a:r>
              <a:rPr lang="en-US" sz="1800" b="0" u="sng">
                <a:solidFill>
                  <a:srgbClr val="FF0000"/>
                </a:solidFill>
              </a:rPr>
              <a:t>addition</a:t>
            </a:r>
            <a:r>
              <a:rPr lang="en-US" sz="1800" b="0">
                <a:solidFill>
                  <a:srgbClr val="FF0000"/>
                </a:solidFill>
              </a:rPr>
              <a:t> signs</a:t>
            </a:r>
          </a:p>
        </p:txBody>
      </p:sp>
      <p:sp>
        <p:nvSpPr>
          <p:cNvPr id="89132" name="Line 43"/>
          <p:cNvSpPr>
            <a:spLocks noChangeShapeType="1"/>
          </p:cNvSpPr>
          <p:nvPr/>
        </p:nvSpPr>
        <p:spPr bwMode="auto">
          <a:xfrm flipH="1">
            <a:off x="3140075" y="5965825"/>
            <a:ext cx="150813" cy="0"/>
          </a:xfrm>
          <a:prstGeom prst="line">
            <a:avLst/>
          </a:prstGeom>
          <a:noFill/>
          <a:ln w="1588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89133" name="Line 44"/>
          <p:cNvSpPr>
            <a:spLocks noChangeShapeType="1"/>
          </p:cNvSpPr>
          <p:nvPr/>
        </p:nvSpPr>
        <p:spPr bwMode="auto">
          <a:xfrm flipH="1">
            <a:off x="2817813" y="5959475"/>
            <a:ext cx="184150" cy="0"/>
          </a:xfrm>
          <a:prstGeom prst="line">
            <a:avLst/>
          </a:prstGeom>
          <a:noFill/>
          <a:ln w="1588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89134" name="Text Box 45"/>
          <p:cNvSpPr txBox="1">
            <a:spLocks noChangeArrowheads="1"/>
          </p:cNvSpPr>
          <p:nvPr/>
        </p:nvSpPr>
        <p:spPr bwMode="auto">
          <a:xfrm>
            <a:off x="2987675" y="5729288"/>
            <a:ext cx="260350" cy="274637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1200" b="0" baseline="0">
                <a:solidFill>
                  <a:srgbClr val="6600FF"/>
                </a:solidFill>
              </a:rPr>
              <a:t>1</a:t>
            </a:r>
          </a:p>
        </p:txBody>
      </p:sp>
      <p:sp>
        <p:nvSpPr>
          <p:cNvPr id="89135" name="Text Box 46"/>
          <p:cNvSpPr txBox="1">
            <a:spLocks noChangeArrowheads="1"/>
          </p:cNvSpPr>
          <p:nvPr/>
        </p:nvSpPr>
        <p:spPr bwMode="auto">
          <a:xfrm>
            <a:off x="2751138" y="5729288"/>
            <a:ext cx="260350" cy="274637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1200" b="0" baseline="0">
                <a:solidFill>
                  <a:srgbClr val="6600FF"/>
                </a:solidFill>
              </a:rPr>
              <a:t>1</a:t>
            </a:r>
          </a:p>
        </p:txBody>
      </p:sp>
      <p:sp>
        <p:nvSpPr>
          <p:cNvPr id="89136" name="Text Box 47"/>
          <p:cNvSpPr txBox="1">
            <a:spLocks noChangeArrowheads="1"/>
          </p:cNvSpPr>
          <p:nvPr/>
        </p:nvSpPr>
        <p:spPr bwMode="auto">
          <a:xfrm>
            <a:off x="315913" y="5776913"/>
            <a:ext cx="1552575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1400" b="0" baseline="0">
                <a:solidFill>
                  <a:srgbClr val="6600FF"/>
                </a:solidFill>
                <a:latin typeface="Arial" pitchFamily="34" charset="0"/>
                <a:cs typeface="Arial" pitchFamily="34" charset="0"/>
              </a:rPr>
              <a:t>Last 2 carries are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sz="1400" b="0" baseline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identical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Chapter 1            </a:t>
            </a:r>
            <a:fld id="{A0BD7464-DB82-48B8-B105-336EEABDD622}" type="slidenum">
              <a:rPr lang="en-US" smtClean="0"/>
              <a:pPr/>
              <a:t>75</a:t>
            </a:fld>
            <a:endParaRPr lang="en-US" smtClean="0"/>
          </a:p>
        </p:txBody>
      </p:sp>
      <p:sp>
        <p:nvSpPr>
          <p:cNvPr id="90115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266700" y="1301750"/>
            <a:ext cx="3651250" cy="5027613"/>
          </a:xfrm>
        </p:spPr>
        <p:txBody>
          <a:bodyPr/>
          <a:lstStyle/>
          <a:p>
            <a:r>
              <a:rPr lang="en-US" smtClean="0"/>
              <a:t>Example 3:   1010</a:t>
            </a:r>
            <a:br>
              <a:rPr lang="en-US" smtClean="0"/>
            </a:br>
            <a:r>
              <a:rPr lang="en-US" smtClean="0"/>
              <a:t>                   +</a:t>
            </a:r>
            <a:r>
              <a:rPr lang="en-US" sz="1200" u="sng" smtClean="0"/>
              <a:t> </a:t>
            </a:r>
            <a:r>
              <a:rPr lang="en-US" u="sng" smtClean="0"/>
              <a:t>1100</a:t>
            </a:r>
          </a:p>
          <a:p>
            <a:pPr>
              <a:buFont typeface="Wingdings" pitchFamily="2" charset="2"/>
              <a:buNone/>
            </a:pPr>
            <a:r>
              <a:rPr lang="en-US" smtClean="0"/>
              <a:t>                         0110                                   </a:t>
            </a:r>
          </a:p>
          <a:p>
            <a:endParaRPr lang="en-US" smtClean="0"/>
          </a:p>
          <a:p>
            <a:pPr>
              <a:buFont typeface="Wingdings" pitchFamily="2" charset="2"/>
              <a:buNone/>
            </a:pPr>
            <a:endParaRPr lang="en-US" u="sng" smtClean="0"/>
          </a:p>
          <a:p>
            <a:endParaRPr lang="en-US" u="sng" smtClean="0"/>
          </a:p>
          <a:p>
            <a:endParaRPr lang="en-US" smtClean="0"/>
          </a:p>
          <a:p>
            <a:endParaRPr lang="en-US" smtClean="0"/>
          </a:p>
        </p:txBody>
      </p:sp>
      <p:sp>
        <p:nvSpPr>
          <p:cNvPr id="90116" name="Rectangle 3"/>
          <p:cNvSpPr>
            <a:spLocks noGrp="1" noChangeArrowheads="1"/>
          </p:cNvSpPr>
          <p:nvPr>
            <p:ph type="title"/>
          </p:nvPr>
        </p:nvSpPr>
        <p:spPr>
          <a:xfrm>
            <a:off x="438150" y="161925"/>
            <a:ext cx="8440738" cy="1020763"/>
          </a:xfrm>
          <a:noFill/>
        </p:spPr>
        <p:txBody>
          <a:bodyPr/>
          <a:lstStyle/>
          <a:p>
            <a:r>
              <a:rPr lang="en-US" sz="2000" smtClean="0">
                <a:solidFill>
                  <a:srgbClr val="CC0000"/>
                </a:solidFill>
                <a:latin typeface="Arial" pitchFamily="34" charset="0"/>
                <a:cs typeface="Arial" pitchFamily="34" charset="0"/>
              </a:rPr>
              <a:t>Signed Complement Arithmetic</a:t>
            </a:r>
            <a:r>
              <a:rPr lang="en-US" sz="2000" smtClean="0">
                <a:latin typeface="Arial" pitchFamily="34" charset="0"/>
                <a:cs typeface="Arial" pitchFamily="34" charset="0"/>
              </a:rPr>
              <a:t/>
            </a:r>
            <a:br>
              <a:rPr lang="en-US" sz="2000" smtClean="0">
                <a:latin typeface="Arial" pitchFamily="34" charset="0"/>
                <a:cs typeface="Arial" pitchFamily="34" charset="0"/>
              </a:rPr>
            </a:br>
            <a:r>
              <a:rPr lang="en-US" sz="2000" smtClean="0">
                <a:latin typeface="Arial" pitchFamily="34" charset="0"/>
                <a:cs typeface="Arial" pitchFamily="34" charset="0"/>
              </a:rPr>
              <a:t>Examples, n = 4 bits</a:t>
            </a:r>
          </a:p>
        </p:txBody>
      </p:sp>
      <p:sp>
        <p:nvSpPr>
          <p:cNvPr id="90117" name="Text Box 5"/>
          <p:cNvSpPr txBox="1">
            <a:spLocks noChangeArrowheads="1"/>
          </p:cNvSpPr>
          <p:nvPr/>
        </p:nvSpPr>
        <p:spPr bwMode="auto">
          <a:xfrm>
            <a:off x="146050" y="3238500"/>
            <a:ext cx="2887663" cy="64135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1800" b="0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Using </a:t>
            </a:r>
            <a:r>
              <a:rPr lang="en-US" sz="1800" b="0" baseline="0">
                <a:solidFill>
                  <a:srgbClr val="CC0000"/>
                </a:solidFill>
                <a:latin typeface="Arial" pitchFamily="34" charset="0"/>
                <a:cs typeface="Arial" pitchFamily="34" charset="0"/>
              </a:rPr>
              <a:t>2’s</a:t>
            </a:r>
            <a:r>
              <a:rPr lang="en-US" sz="1800" b="0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Complement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sz="1800" b="0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Notation</a:t>
            </a:r>
          </a:p>
        </p:txBody>
      </p:sp>
      <p:sp>
        <p:nvSpPr>
          <p:cNvPr id="90118" name="Line 7"/>
          <p:cNvSpPr>
            <a:spLocks noChangeShapeType="1"/>
          </p:cNvSpPr>
          <p:nvPr/>
        </p:nvSpPr>
        <p:spPr bwMode="auto">
          <a:xfrm flipH="1">
            <a:off x="2719388" y="1343025"/>
            <a:ext cx="23177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90119" name="Text Box 8"/>
          <p:cNvSpPr txBox="1">
            <a:spLocks noChangeArrowheads="1"/>
          </p:cNvSpPr>
          <p:nvPr/>
        </p:nvSpPr>
        <p:spPr bwMode="auto">
          <a:xfrm>
            <a:off x="2917825" y="1144588"/>
            <a:ext cx="14605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1800" b="0" baseline="0">
                <a:solidFill>
                  <a:schemeClr val="tx1"/>
                </a:solidFill>
                <a:cs typeface="Arial" pitchFamily="34" charset="0"/>
              </a:rPr>
              <a:t>Carry </a:t>
            </a:r>
            <a:r>
              <a:rPr lang="en-US" sz="1800" b="0" baseline="0">
                <a:solidFill>
                  <a:srgbClr val="CC0000"/>
                </a:solidFill>
                <a:cs typeface="Arial" pitchFamily="34" charset="0"/>
              </a:rPr>
              <a:t>ignored</a:t>
            </a:r>
          </a:p>
        </p:txBody>
      </p:sp>
      <p:sp>
        <p:nvSpPr>
          <p:cNvPr id="90120" name="Text Box 11"/>
          <p:cNvSpPr txBox="1">
            <a:spLocks noChangeArrowheads="1"/>
          </p:cNvSpPr>
          <p:nvPr/>
        </p:nvSpPr>
        <p:spPr bwMode="auto">
          <a:xfrm>
            <a:off x="3968750" y="1423988"/>
            <a:ext cx="520700" cy="91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1800" b="0" baseline="0">
                <a:solidFill>
                  <a:schemeClr val="tx1"/>
                </a:solidFill>
                <a:cs typeface="Arial" pitchFamily="34" charset="0"/>
              </a:rPr>
              <a:t>-6</a:t>
            </a:r>
          </a:p>
          <a:p>
            <a:pPr>
              <a:spcBef>
                <a:spcPct val="0"/>
              </a:spcBef>
              <a:buFontTx/>
              <a:buNone/>
            </a:pPr>
            <a:endParaRPr lang="en-US" sz="1800" b="0" baseline="0">
              <a:solidFill>
                <a:schemeClr val="tx1"/>
              </a:solidFill>
              <a:cs typeface="Arial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sz="1800" b="0" baseline="0">
                <a:solidFill>
                  <a:schemeClr val="tx1"/>
                </a:solidFill>
                <a:cs typeface="Arial" pitchFamily="34" charset="0"/>
              </a:rPr>
              <a:t>-4</a:t>
            </a:r>
          </a:p>
        </p:txBody>
      </p:sp>
      <p:sp>
        <p:nvSpPr>
          <p:cNvPr id="90121" name="Text Box 26"/>
          <p:cNvSpPr txBox="1">
            <a:spLocks noChangeArrowheads="1"/>
          </p:cNvSpPr>
          <p:nvPr/>
        </p:nvSpPr>
        <p:spPr bwMode="auto">
          <a:xfrm>
            <a:off x="882650" y="2117725"/>
            <a:ext cx="15049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1800" b="0" baseline="0">
                <a:solidFill>
                  <a:srgbClr val="CC0000"/>
                </a:solidFill>
                <a:latin typeface="Arial" pitchFamily="34" charset="0"/>
                <a:cs typeface="Arial" pitchFamily="34" charset="0"/>
              </a:rPr>
              <a:t>An overflow?</a:t>
            </a:r>
          </a:p>
        </p:txBody>
      </p:sp>
      <p:sp>
        <p:nvSpPr>
          <p:cNvPr id="90122" name="Rectangle 37"/>
          <p:cNvSpPr>
            <a:spLocks noChangeArrowheads="1"/>
          </p:cNvSpPr>
          <p:nvPr/>
        </p:nvSpPr>
        <p:spPr bwMode="auto">
          <a:xfrm>
            <a:off x="8599488" y="6556375"/>
            <a:ext cx="544512" cy="3016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0123" name="Line 38"/>
          <p:cNvSpPr>
            <a:spLocks noChangeShapeType="1"/>
          </p:cNvSpPr>
          <p:nvPr/>
        </p:nvSpPr>
        <p:spPr bwMode="auto">
          <a:xfrm flipV="1">
            <a:off x="2974975" y="2905125"/>
            <a:ext cx="0" cy="1857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90124" name="Text Box 39"/>
          <p:cNvSpPr txBox="1">
            <a:spLocks noChangeArrowheads="1"/>
          </p:cNvSpPr>
          <p:nvPr/>
        </p:nvSpPr>
        <p:spPr bwMode="auto">
          <a:xfrm>
            <a:off x="3009900" y="2892425"/>
            <a:ext cx="9017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1800" b="0" baseline="0">
                <a:solidFill>
                  <a:schemeClr val="tx1"/>
                </a:solidFill>
                <a:cs typeface="Arial" pitchFamily="34" charset="0"/>
              </a:rPr>
              <a:t>Sign bit</a:t>
            </a:r>
          </a:p>
        </p:txBody>
      </p:sp>
      <p:sp>
        <p:nvSpPr>
          <p:cNvPr id="90125" name="Rectangle 40"/>
          <p:cNvSpPr>
            <a:spLocks noChangeArrowheads="1"/>
          </p:cNvSpPr>
          <p:nvPr/>
        </p:nvSpPr>
        <p:spPr bwMode="auto">
          <a:xfrm>
            <a:off x="2841625" y="1425575"/>
            <a:ext cx="244475" cy="1423988"/>
          </a:xfrm>
          <a:prstGeom prst="rect">
            <a:avLst/>
          </a:prstGeom>
          <a:solidFill>
            <a:srgbClr val="FF0000">
              <a:alpha val="14117"/>
            </a:srgbClr>
          </a:solidFill>
          <a:ln w="1651">
            <a:solidFill>
              <a:srgbClr val="FFFF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0126" name="Line 43"/>
          <p:cNvSpPr>
            <a:spLocks noChangeShapeType="1"/>
          </p:cNvSpPr>
          <p:nvPr/>
        </p:nvSpPr>
        <p:spPr bwMode="auto">
          <a:xfrm flipH="1">
            <a:off x="3001963" y="2460625"/>
            <a:ext cx="130175" cy="0"/>
          </a:xfrm>
          <a:prstGeom prst="line">
            <a:avLst/>
          </a:prstGeom>
          <a:noFill/>
          <a:ln w="1588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90127" name="Line 44"/>
          <p:cNvSpPr>
            <a:spLocks noChangeShapeType="1"/>
          </p:cNvSpPr>
          <p:nvPr/>
        </p:nvSpPr>
        <p:spPr bwMode="auto">
          <a:xfrm flipH="1">
            <a:off x="2751138" y="2460625"/>
            <a:ext cx="136525" cy="0"/>
          </a:xfrm>
          <a:prstGeom prst="line">
            <a:avLst/>
          </a:prstGeom>
          <a:noFill/>
          <a:ln w="1588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90128" name="Text Box 45"/>
          <p:cNvSpPr txBox="1">
            <a:spLocks noChangeArrowheads="1"/>
          </p:cNvSpPr>
          <p:nvPr/>
        </p:nvSpPr>
        <p:spPr bwMode="auto">
          <a:xfrm>
            <a:off x="2857500" y="2181225"/>
            <a:ext cx="273050" cy="304800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1400" baseline="0"/>
              <a:t>0</a:t>
            </a:r>
          </a:p>
        </p:txBody>
      </p:sp>
      <p:sp>
        <p:nvSpPr>
          <p:cNvPr id="90129" name="Text Box 46"/>
          <p:cNvSpPr txBox="1">
            <a:spLocks noChangeArrowheads="1"/>
          </p:cNvSpPr>
          <p:nvPr/>
        </p:nvSpPr>
        <p:spPr bwMode="auto">
          <a:xfrm>
            <a:off x="2605088" y="2159000"/>
            <a:ext cx="273050" cy="304800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1400" baseline="0"/>
              <a:t>1</a:t>
            </a:r>
          </a:p>
        </p:txBody>
      </p:sp>
      <p:sp>
        <p:nvSpPr>
          <p:cNvPr id="90130" name="Text Box 47"/>
          <p:cNvSpPr txBox="1">
            <a:spLocks noChangeArrowheads="1"/>
          </p:cNvSpPr>
          <p:nvPr/>
        </p:nvSpPr>
        <p:spPr bwMode="auto">
          <a:xfrm>
            <a:off x="3919538" y="2495550"/>
            <a:ext cx="5207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1800" b="0" baseline="0">
                <a:solidFill>
                  <a:schemeClr val="tx1"/>
                </a:solidFill>
                <a:cs typeface="Arial" pitchFamily="34" charset="0"/>
              </a:rPr>
              <a:t>+4!</a:t>
            </a:r>
          </a:p>
        </p:txBody>
      </p:sp>
      <p:sp>
        <p:nvSpPr>
          <p:cNvPr id="90131" name="Text Box 48"/>
          <p:cNvSpPr txBox="1">
            <a:spLocks noChangeArrowheads="1"/>
          </p:cNvSpPr>
          <p:nvPr/>
        </p:nvSpPr>
        <p:spPr bwMode="auto">
          <a:xfrm>
            <a:off x="5149850" y="1536700"/>
            <a:ext cx="184150" cy="381000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endParaRPr lang="en-US"/>
          </a:p>
        </p:txBody>
      </p:sp>
      <p:sp>
        <p:nvSpPr>
          <p:cNvPr id="90132" name="Text Box 49"/>
          <p:cNvSpPr txBox="1">
            <a:spLocks noChangeArrowheads="1"/>
          </p:cNvSpPr>
          <p:nvPr/>
        </p:nvSpPr>
        <p:spPr bwMode="auto">
          <a:xfrm>
            <a:off x="4540250" y="1450975"/>
            <a:ext cx="4152900" cy="2093913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1400" b="0" baseline="0">
                <a:latin typeface="Arial" pitchFamily="34" charset="0"/>
                <a:cs typeface="Arial" pitchFamily="34" charset="0"/>
                <a:sym typeface="Wingdings" pitchFamily="2" charset="2"/>
              </a:rPr>
              <a:t> </a:t>
            </a:r>
            <a:r>
              <a:rPr lang="en-US" sz="1400" b="0" baseline="0">
                <a:latin typeface="Arial" pitchFamily="34" charset="0"/>
                <a:cs typeface="Arial" pitchFamily="34" charset="0"/>
              </a:rPr>
              <a:t>Largest  negative number that can be </a:t>
            </a:r>
          </a:p>
          <a:p>
            <a:pPr>
              <a:buFont typeface="Wingdings" pitchFamily="2" charset="2"/>
              <a:buNone/>
            </a:pPr>
            <a:r>
              <a:rPr lang="en-US" sz="1400" b="0" baseline="0">
                <a:latin typeface="Arial" pitchFamily="34" charset="0"/>
                <a:cs typeface="Arial" pitchFamily="34" charset="0"/>
              </a:rPr>
              <a:t>Represented in 4 bits is -8</a:t>
            </a:r>
          </a:p>
          <a:p>
            <a:pPr>
              <a:buFont typeface="Wingdings" pitchFamily="2" charset="2"/>
              <a:buChar char="à"/>
            </a:pPr>
            <a:r>
              <a:rPr lang="en-US" sz="1400" b="0" baseline="0">
                <a:latin typeface="Arial" pitchFamily="34" charset="0"/>
                <a:cs typeface="Arial" pitchFamily="34" charset="0"/>
                <a:sym typeface="Wingdings" pitchFamily="2" charset="2"/>
              </a:rPr>
              <a:t>(-6) + (-4) = -10 , i.e. overflow expected</a:t>
            </a:r>
          </a:p>
          <a:p>
            <a:pPr>
              <a:buFont typeface="Wingdings" pitchFamily="2" charset="2"/>
              <a:buChar char="à"/>
            </a:pPr>
            <a:r>
              <a:rPr lang="en-US" sz="1400" b="0" baseline="0">
                <a:latin typeface="Arial" pitchFamily="34" charset="0"/>
                <a:cs typeface="Arial" pitchFamily="34" charset="0"/>
              </a:rPr>
              <a:t>Signs of overflow from </a:t>
            </a:r>
            <a:r>
              <a:rPr lang="en-US" sz="1400" b="0" baseline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addition operation</a:t>
            </a:r>
            <a:r>
              <a:rPr lang="en-US" sz="1400" b="0" baseline="0">
                <a:latin typeface="Arial" pitchFamily="34" charset="0"/>
                <a:cs typeface="Arial" pitchFamily="34" charset="0"/>
              </a:rPr>
              <a:t>:</a:t>
            </a:r>
          </a:p>
          <a:p>
            <a:pPr>
              <a:buFontTx/>
              <a:buNone/>
            </a:pPr>
            <a:r>
              <a:rPr lang="en-US" sz="1400" b="0" baseline="0">
                <a:solidFill>
                  <a:srgbClr val="6600FF"/>
                </a:solidFill>
                <a:latin typeface="Arial" pitchFamily="34" charset="0"/>
                <a:cs typeface="Arial" pitchFamily="34" charset="0"/>
              </a:rPr>
              <a:t>       - Sign of result is different from that of the two </a:t>
            </a:r>
          </a:p>
          <a:p>
            <a:pPr>
              <a:buFontTx/>
              <a:buNone/>
            </a:pPr>
            <a:r>
              <a:rPr lang="en-US" sz="1400" b="0" baseline="0">
                <a:solidFill>
                  <a:srgbClr val="6600FF"/>
                </a:solidFill>
                <a:latin typeface="Arial" pitchFamily="34" charset="0"/>
                <a:cs typeface="Arial" pitchFamily="34" charset="0"/>
              </a:rPr>
              <a:t>        numbers added</a:t>
            </a:r>
          </a:p>
          <a:p>
            <a:pPr>
              <a:buFont typeface="Wingdings" pitchFamily="2" charset="2"/>
              <a:buNone/>
            </a:pPr>
            <a:r>
              <a:rPr lang="en-US" sz="1400" b="0" baseline="0">
                <a:solidFill>
                  <a:srgbClr val="6600FF"/>
                </a:solidFill>
                <a:latin typeface="Arial" pitchFamily="34" charset="0"/>
                <a:cs typeface="Arial" pitchFamily="34" charset="0"/>
              </a:rPr>
              <a:t>      - Last 2 carries are </a:t>
            </a:r>
            <a:r>
              <a:rPr lang="en-US" sz="1400" b="0" baseline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different</a:t>
            </a:r>
          </a:p>
          <a:p>
            <a:pPr>
              <a:buFont typeface="Wingdings" pitchFamily="2" charset="2"/>
              <a:buNone/>
            </a:pPr>
            <a:r>
              <a:rPr lang="en-US" sz="1400" b="0" baseline="0">
                <a:solidFill>
                  <a:srgbClr val="6600FF"/>
                </a:solidFill>
                <a:latin typeface="Arial" pitchFamily="34" charset="0"/>
                <a:cs typeface="Arial" pitchFamily="34" charset="0"/>
              </a:rPr>
              <a:t>      - Result is wrong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Chapter 1            </a:t>
            </a:r>
            <a:fld id="{E521024E-D1E5-4783-9937-4067EB72CC7B}" type="slidenum">
              <a:rPr lang="en-US" smtClean="0"/>
              <a:pPr/>
              <a:t>76</a:t>
            </a:fld>
            <a:endParaRPr lang="en-US" smtClean="0"/>
          </a:p>
        </p:txBody>
      </p:sp>
      <p:sp>
        <p:nvSpPr>
          <p:cNvPr id="91139" name="Rectangle 2"/>
          <p:cNvSpPr>
            <a:spLocks noGrp="1" noChangeArrowheads="1"/>
          </p:cNvSpPr>
          <p:nvPr>
            <p:ph type="title"/>
          </p:nvPr>
        </p:nvSpPr>
        <p:spPr>
          <a:xfrm>
            <a:off x="438150" y="231775"/>
            <a:ext cx="7772400" cy="1020763"/>
          </a:xfrm>
        </p:spPr>
        <p:txBody>
          <a:bodyPr/>
          <a:lstStyle/>
          <a:p>
            <a:r>
              <a:rPr lang="en-US" sz="2400" smtClean="0">
                <a:latin typeface="Arial" pitchFamily="34" charset="0"/>
                <a:cs typeface="Arial" pitchFamily="34" charset="0"/>
              </a:rPr>
              <a:t>Overflow and its Detection</a:t>
            </a:r>
          </a:p>
        </p:txBody>
      </p:sp>
      <p:sp>
        <p:nvSpPr>
          <p:cNvPr id="9114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09550" y="1279525"/>
            <a:ext cx="8789988" cy="5578475"/>
          </a:xfrm>
          <a:solidFill>
            <a:schemeClr val="bg1"/>
          </a:solidFill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sz="1800" i="1" smtClean="0">
                <a:latin typeface="Arial" pitchFamily="34" charset="0"/>
                <a:cs typeface="Arial" pitchFamily="34" charset="0"/>
              </a:rPr>
              <a:t>Overflow</a:t>
            </a:r>
            <a:r>
              <a:rPr lang="en-US" sz="1800" smtClean="0">
                <a:latin typeface="Arial" pitchFamily="34" charset="0"/>
                <a:cs typeface="Arial" pitchFamily="34" charset="0"/>
              </a:rPr>
              <a:t> occurs if the result from an n-bit addition or subtraction can not be accommodated in the n-bit hardware used and an (n+1) th bit is needed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en-US" sz="80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80000"/>
              </a:lnSpc>
            </a:pPr>
            <a:r>
              <a:rPr lang="en-US" sz="1800" smtClean="0">
                <a:latin typeface="Arial" pitchFamily="34" charset="0"/>
                <a:cs typeface="Arial" pitchFamily="34" charset="0"/>
              </a:rPr>
              <a:t>With Unsigned numbers: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800" smtClean="0">
                <a:latin typeface="Arial" pitchFamily="34" charset="0"/>
                <a:cs typeface="Arial" pitchFamily="34" charset="0"/>
              </a:rPr>
              <a:t>	</a:t>
            </a:r>
            <a:r>
              <a:rPr lang="en-US" sz="1800" smtClean="0">
                <a:latin typeface="Arial" pitchFamily="34" charset="0"/>
                <a:cs typeface="Arial" pitchFamily="34" charset="0"/>
                <a:sym typeface="Wingdings" pitchFamily="2" charset="2"/>
              </a:rPr>
              <a:t> </a:t>
            </a:r>
            <a:r>
              <a:rPr lang="en-US" sz="1800" smtClean="0">
                <a:latin typeface="Arial" pitchFamily="34" charset="0"/>
                <a:cs typeface="Arial" pitchFamily="34" charset="0"/>
              </a:rPr>
              <a:t>Overflow is possible when adding two number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800" smtClean="0">
                <a:latin typeface="Arial" pitchFamily="34" charset="0"/>
                <a:cs typeface="Arial" pitchFamily="34" charset="0"/>
              </a:rPr>
              <a:t>	</a:t>
            </a:r>
            <a:r>
              <a:rPr lang="en-US" sz="1800" smtClean="0">
                <a:latin typeface="Arial" pitchFamily="34" charset="0"/>
                <a:cs typeface="Arial" pitchFamily="34" charset="0"/>
                <a:sym typeface="Wingdings" pitchFamily="2" charset="2"/>
              </a:rPr>
              <a:t> Overflow is not possible when subtracting two number (since the results is </a:t>
            </a:r>
            <a:r>
              <a:rPr lang="en-US" sz="1800" b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  <a:sym typeface="Symbol" pitchFamily="18" charset="2"/>
              </a:rPr>
              <a:t></a:t>
            </a:r>
            <a:r>
              <a:rPr lang="en-US" sz="1800" smtClean="0">
                <a:latin typeface="Arial" pitchFamily="34" charset="0"/>
                <a:cs typeface="Arial" pitchFamily="34" charset="0"/>
                <a:sym typeface="Symbol" pitchFamily="18" charset="2"/>
              </a:rPr>
              <a:t> the largest of the two, hence fits into the n-bits)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en-US" sz="800" smtClean="0">
              <a:latin typeface="Arial" pitchFamily="34" charset="0"/>
              <a:cs typeface="Arial" pitchFamily="34" charset="0"/>
              <a:sym typeface="Symbol" pitchFamily="18" charset="2"/>
            </a:endParaRPr>
          </a:p>
          <a:p>
            <a:pPr>
              <a:lnSpc>
                <a:spcPct val="80000"/>
              </a:lnSpc>
            </a:pPr>
            <a:r>
              <a:rPr lang="en-US" sz="1800" smtClean="0">
                <a:latin typeface="Arial" pitchFamily="34" charset="0"/>
                <a:cs typeface="Arial" pitchFamily="34" charset="0"/>
              </a:rPr>
              <a:t>With Signed Numbers: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800" smtClean="0">
                <a:latin typeface="Arial" pitchFamily="34" charset="0"/>
                <a:cs typeface="Arial" pitchFamily="34" charset="0"/>
              </a:rPr>
              <a:t>	Overflow can occur when:</a:t>
            </a:r>
          </a:p>
          <a:p>
            <a:pPr lvl="1">
              <a:lnSpc>
                <a:spcPct val="80000"/>
              </a:lnSpc>
            </a:pPr>
            <a:r>
              <a:rPr lang="en-US" sz="1800" smtClean="0">
                <a:latin typeface="Arial" pitchFamily="34" charset="0"/>
                <a:cs typeface="Arial" pitchFamily="34" charset="0"/>
              </a:rPr>
              <a:t>Adding two operands of the same sign</a:t>
            </a:r>
          </a:p>
          <a:p>
            <a:pPr lvl="1">
              <a:lnSpc>
                <a:spcPct val="80000"/>
              </a:lnSpc>
            </a:pPr>
            <a:r>
              <a:rPr lang="en-US" sz="1800" smtClean="0">
                <a:latin typeface="Arial" pitchFamily="34" charset="0"/>
                <a:cs typeface="Arial" pitchFamily="34" charset="0"/>
              </a:rPr>
              <a:t>Subtracting two operands of different signs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en-US" sz="800" smtClean="0">
              <a:latin typeface="Arial" pitchFamily="34" charset="0"/>
              <a:cs typeface="Arial" pitchFamily="34" charset="0"/>
              <a:sym typeface="Symbol" pitchFamily="18" charset="2"/>
            </a:endParaRPr>
          </a:p>
          <a:p>
            <a:pPr>
              <a:lnSpc>
                <a:spcPct val="80000"/>
              </a:lnSpc>
            </a:pPr>
            <a:r>
              <a:rPr lang="en-US" sz="1800" smtClean="0">
                <a:latin typeface="Arial" pitchFamily="34" charset="0"/>
                <a:cs typeface="Arial" pitchFamily="34" charset="0"/>
              </a:rPr>
              <a:t>How to detect it:</a:t>
            </a:r>
          </a:p>
          <a:p>
            <a:pPr lvl="1">
              <a:lnSpc>
                <a:spcPct val="80000"/>
              </a:lnSpc>
            </a:pPr>
            <a:r>
              <a:rPr lang="en-US" sz="1800" smtClean="0">
                <a:latin typeface="Arial" pitchFamily="34" charset="0"/>
                <a:cs typeface="Arial" pitchFamily="34" charset="0"/>
              </a:rPr>
              <a:t>When the sign bit is not part of the binary operation, we could rely on the   end carry as an indication of overflow</a:t>
            </a:r>
          </a:p>
          <a:p>
            <a:pPr lvl="1">
              <a:lnSpc>
                <a:spcPct val="80000"/>
              </a:lnSpc>
            </a:pPr>
            <a:r>
              <a:rPr lang="en-US" sz="1800" smtClean="0">
                <a:latin typeface="Arial" pitchFamily="34" charset="0"/>
                <a:cs typeface="Arial" pitchFamily="34" charset="0"/>
              </a:rPr>
              <a:t>But with 2’s complement or 1’s complement the sign bit is used as part of the number and we can not rely on end carry to indicate overflow</a:t>
            </a:r>
          </a:p>
          <a:p>
            <a:pPr lvl="1">
              <a:lnSpc>
                <a:spcPct val="80000"/>
              </a:lnSpc>
            </a:pPr>
            <a:r>
              <a:rPr lang="en-US" sz="1800" smtClean="0">
                <a:latin typeface="Arial" pitchFamily="34" charset="0"/>
                <a:cs typeface="Arial" pitchFamily="34" charset="0"/>
              </a:rPr>
              <a:t>In this case, overflow is detected if the two input numbers that are added have the same sign while the result has the opposite sign</a:t>
            </a:r>
          </a:p>
          <a:p>
            <a:pPr lvl="1">
              <a:lnSpc>
                <a:spcPct val="80000"/>
              </a:lnSpc>
            </a:pPr>
            <a:r>
              <a:rPr lang="en-US" sz="1800" smtClean="0">
                <a:latin typeface="Arial" pitchFamily="34" charset="0"/>
                <a:cs typeface="Arial" pitchFamily="34" charset="0"/>
              </a:rPr>
              <a:t>Another way is overflow V = c</a:t>
            </a:r>
            <a:r>
              <a:rPr lang="en-US" sz="1800" baseline="-25000" smtClean="0">
                <a:latin typeface="Arial" pitchFamily="34" charset="0"/>
                <a:cs typeface="Arial" pitchFamily="34" charset="0"/>
              </a:rPr>
              <a:t>n</a:t>
            </a:r>
            <a:r>
              <a:rPr lang="en-US" sz="1800" smtClean="0">
                <a:latin typeface="Arial" pitchFamily="34" charset="0"/>
                <a:cs typeface="Arial" pitchFamily="34" charset="0"/>
              </a:rPr>
              <a:t> XOR c</a:t>
            </a:r>
            <a:r>
              <a:rPr lang="en-US" sz="1800" baseline="-25000" smtClean="0">
                <a:latin typeface="Arial" pitchFamily="34" charset="0"/>
                <a:cs typeface="Arial" pitchFamily="34" charset="0"/>
              </a:rPr>
              <a:t>n-1</a:t>
            </a:r>
            <a:r>
              <a:rPr lang="en-US" sz="1800" smtClean="0">
                <a:latin typeface="Arial" pitchFamily="34" charset="0"/>
                <a:cs typeface="Arial" pitchFamily="34" charset="0"/>
              </a:rPr>
              <a:t>. </a:t>
            </a:r>
            <a:r>
              <a:rPr lang="en-US" sz="1800" smtClean="0">
                <a:solidFill>
                  <a:srgbClr val="6600CC"/>
                </a:solidFill>
                <a:latin typeface="Arial" pitchFamily="34" charset="0"/>
                <a:cs typeface="Arial" pitchFamily="34" charset="0"/>
              </a:rPr>
              <a:t>(different carries from last 2 stages</a:t>
            </a:r>
            <a:r>
              <a:rPr lang="en-US" sz="1800" smtClean="0">
                <a:latin typeface="Arial" pitchFamily="34" charset="0"/>
                <a:cs typeface="Arial" pitchFamily="34" charset="0"/>
              </a:rPr>
              <a:t>). Works fine for 1’s complement notation and with limitations for the 2’s  Complement notation</a:t>
            </a:r>
          </a:p>
        </p:txBody>
      </p:sp>
      <p:sp>
        <p:nvSpPr>
          <p:cNvPr id="91141" name="Rectangle 4"/>
          <p:cNvSpPr>
            <a:spLocks noChangeArrowheads="1"/>
          </p:cNvSpPr>
          <p:nvPr/>
        </p:nvSpPr>
        <p:spPr bwMode="auto">
          <a:xfrm>
            <a:off x="5961063" y="3390900"/>
            <a:ext cx="3009900" cy="1063625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1800" b="0" baseline="0">
                <a:solidFill>
                  <a:schemeClr val="tx1"/>
                </a:solidFill>
                <a:cs typeface="Arial" pitchFamily="34" charset="0"/>
              </a:rPr>
              <a:t>In both cases the two numbers 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sz="1800" b="0" baseline="0">
                <a:solidFill>
                  <a:schemeClr val="tx1"/>
                </a:solidFill>
                <a:cs typeface="Arial" pitchFamily="34" charset="0"/>
              </a:rPr>
              <a:t>are added as unsigned numbers 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sz="1800" b="0" baseline="0">
                <a:solidFill>
                  <a:schemeClr val="tx1"/>
                </a:solidFill>
                <a:cs typeface="Arial" pitchFamily="34" charset="0"/>
                <a:sym typeface="Wingdings" pitchFamily="2" charset="2"/>
              </a:rPr>
              <a:t> overflow is possible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Chapter 1            </a:t>
            </a:r>
            <a:fld id="{77FFB693-70F3-4674-8290-46CD6BA1FCE4}" type="slidenum">
              <a:rPr lang="en-US" smtClean="0"/>
              <a:pPr/>
              <a:t>77</a:t>
            </a:fld>
            <a:endParaRPr lang="en-US" smtClean="0"/>
          </a:p>
        </p:txBody>
      </p:sp>
      <p:sp>
        <p:nvSpPr>
          <p:cNvPr id="92163" name="Rectangle 2"/>
          <p:cNvSpPr>
            <a:spLocks noGrp="1" noChangeArrowheads="1"/>
          </p:cNvSpPr>
          <p:nvPr>
            <p:ph type="title"/>
          </p:nvPr>
        </p:nvSpPr>
        <p:spPr>
          <a:xfrm>
            <a:off x="577850" y="185738"/>
            <a:ext cx="7772400" cy="1020762"/>
          </a:xfrm>
        </p:spPr>
        <p:txBody>
          <a:bodyPr/>
          <a:lstStyle/>
          <a:p>
            <a:r>
              <a:rPr lang="en-US" sz="2400" smtClean="0">
                <a:latin typeface="Arial" pitchFamily="34" charset="0"/>
                <a:cs typeface="Arial" pitchFamily="34" charset="0"/>
              </a:rPr>
              <a:t>Overflow Detection </a:t>
            </a:r>
          </a:p>
        </p:txBody>
      </p:sp>
      <p:sp>
        <p:nvSpPr>
          <p:cNvPr id="92164" name="Text Box 3"/>
          <p:cNvSpPr txBox="1">
            <a:spLocks noChangeArrowheads="1"/>
          </p:cNvSpPr>
          <p:nvPr/>
        </p:nvSpPr>
        <p:spPr bwMode="auto">
          <a:xfrm>
            <a:off x="1123950" y="2011363"/>
            <a:ext cx="4984750" cy="228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1800" b="0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Example, Adding with </a:t>
            </a:r>
            <a:r>
              <a:rPr lang="en-US" sz="1800" b="0" baseline="0">
                <a:solidFill>
                  <a:srgbClr val="6600FF"/>
                </a:solidFill>
                <a:latin typeface="Arial" pitchFamily="34" charset="0"/>
                <a:cs typeface="Arial" pitchFamily="34" charset="0"/>
              </a:rPr>
              <a:t>2’s complement</a:t>
            </a:r>
            <a:r>
              <a:rPr lang="en-US" sz="1800" b="0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notation:</a:t>
            </a:r>
          </a:p>
          <a:p>
            <a:pPr>
              <a:spcBef>
                <a:spcPct val="0"/>
              </a:spcBef>
              <a:buFontTx/>
              <a:buNone/>
            </a:pPr>
            <a:endParaRPr lang="en-US" sz="1800" b="0" baseline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sz="1800" b="0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Carries    0 1</a:t>
            </a:r>
          </a:p>
          <a:p>
            <a:pPr>
              <a:spcBef>
                <a:spcPct val="0"/>
              </a:spcBef>
              <a:buFontTx/>
              <a:buNone/>
            </a:pPr>
            <a:endParaRPr lang="en-US" sz="1800" b="0" baseline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sz="1800" b="0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+ 70           0 1000110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sz="1800" b="0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+ 80           0 1010000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sz="1800" b="0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___________________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sz="1800" b="0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+ 150         1 0010110</a:t>
            </a:r>
          </a:p>
        </p:txBody>
      </p:sp>
      <p:sp>
        <p:nvSpPr>
          <p:cNvPr id="92165" name="Text Box 4"/>
          <p:cNvSpPr txBox="1">
            <a:spLocks noChangeArrowheads="1"/>
          </p:cNvSpPr>
          <p:nvPr/>
        </p:nvSpPr>
        <p:spPr bwMode="auto">
          <a:xfrm>
            <a:off x="777875" y="4778375"/>
            <a:ext cx="4070350" cy="1465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1800" b="0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With 8 bits , max + ive number is +127</a:t>
            </a:r>
          </a:p>
          <a:p>
            <a:pPr>
              <a:spcBef>
                <a:spcPct val="0"/>
              </a:spcBef>
              <a:buFontTx/>
              <a:buNone/>
            </a:pPr>
            <a:endParaRPr lang="en-US" sz="1800" b="0" baseline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sz="1800" b="0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+150 &gt; +127 </a:t>
            </a:r>
            <a:r>
              <a:rPr lang="en-US" sz="1800" b="0" baseline="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 Overflow</a:t>
            </a:r>
          </a:p>
          <a:p>
            <a:pPr>
              <a:spcBef>
                <a:spcPct val="0"/>
              </a:spcBef>
              <a:buFontTx/>
              <a:buNone/>
            </a:pPr>
            <a:endParaRPr lang="en-US" sz="1800" b="0" baseline="0">
              <a:solidFill>
                <a:schemeClr val="tx1"/>
              </a:solidFill>
              <a:latin typeface="Arial" pitchFamily="34" charset="0"/>
              <a:cs typeface="Arial" pitchFamily="34" charset="0"/>
              <a:sym typeface="Wingdings" pitchFamily="2" charset="2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sz="1800" b="0" baseline="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Last 2 carries are different</a:t>
            </a:r>
            <a:endParaRPr lang="en-US" sz="1800" b="0" baseline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2166" name="Rectangle 5"/>
          <p:cNvSpPr>
            <a:spLocks noChangeArrowheads="1"/>
          </p:cNvSpPr>
          <p:nvPr/>
        </p:nvSpPr>
        <p:spPr bwMode="auto">
          <a:xfrm>
            <a:off x="2292350" y="3136900"/>
            <a:ext cx="254000" cy="1146175"/>
          </a:xfrm>
          <a:prstGeom prst="rect">
            <a:avLst/>
          </a:prstGeom>
          <a:solidFill>
            <a:schemeClr val="accent1">
              <a:alpha val="25098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2167" name="Text Box 6"/>
          <p:cNvSpPr txBox="1">
            <a:spLocks noChangeArrowheads="1"/>
          </p:cNvSpPr>
          <p:nvPr/>
        </p:nvSpPr>
        <p:spPr bwMode="auto">
          <a:xfrm>
            <a:off x="2189163" y="4294188"/>
            <a:ext cx="692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1800" b="0" baseline="0">
                <a:solidFill>
                  <a:schemeClr val="tx1"/>
                </a:solidFill>
                <a:cs typeface="Arial" pitchFamily="34" charset="0"/>
              </a:rPr>
              <a:t>Signs</a:t>
            </a:r>
          </a:p>
        </p:txBody>
      </p:sp>
      <p:sp>
        <p:nvSpPr>
          <p:cNvPr id="92168" name="Rectangle 7"/>
          <p:cNvSpPr>
            <a:spLocks noChangeArrowheads="1"/>
          </p:cNvSpPr>
          <p:nvPr/>
        </p:nvSpPr>
        <p:spPr bwMode="auto">
          <a:xfrm>
            <a:off x="2105025" y="2606675"/>
            <a:ext cx="555625" cy="276225"/>
          </a:xfrm>
          <a:prstGeom prst="rect">
            <a:avLst/>
          </a:prstGeom>
          <a:solidFill>
            <a:srgbClr val="FF0000">
              <a:alpha val="21176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2169" name="Text Box 8"/>
          <p:cNvSpPr txBox="1">
            <a:spLocks noChangeArrowheads="1"/>
          </p:cNvSpPr>
          <p:nvPr/>
        </p:nvSpPr>
        <p:spPr bwMode="auto">
          <a:xfrm>
            <a:off x="2384425" y="3636963"/>
            <a:ext cx="273050" cy="304800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1400" baseline="0"/>
              <a:t>1</a:t>
            </a:r>
          </a:p>
        </p:txBody>
      </p:sp>
      <p:sp>
        <p:nvSpPr>
          <p:cNvPr id="92170" name="Text Box 9"/>
          <p:cNvSpPr txBox="1">
            <a:spLocks noChangeArrowheads="1"/>
          </p:cNvSpPr>
          <p:nvPr/>
        </p:nvSpPr>
        <p:spPr bwMode="auto">
          <a:xfrm>
            <a:off x="2108200" y="3629025"/>
            <a:ext cx="273050" cy="304800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1400" baseline="0"/>
              <a:t>0</a:t>
            </a:r>
          </a:p>
        </p:txBody>
      </p:sp>
      <p:sp>
        <p:nvSpPr>
          <p:cNvPr id="92171" name="Line 10"/>
          <p:cNvSpPr>
            <a:spLocks noChangeShapeType="1"/>
          </p:cNvSpPr>
          <p:nvPr/>
        </p:nvSpPr>
        <p:spPr bwMode="auto">
          <a:xfrm flipH="1" flipV="1">
            <a:off x="2432050" y="3894138"/>
            <a:ext cx="158750" cy="7937"/>
          </a:xfrm>
          <a:prstGeom prst="line">
            <a:avLst/>
          </a:prstGeom>
          <a:noFill/>
          <a:ln w="1588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92172" name="Line 11"/>
          <p:cNvSpPr>
            <a:spLocks noChangeShapeType="1"/>
          </p:cNvSpPr>
          <p:nvPr/>
        </p:nvSpPr>
        <p:spPr bwMode="auto">
          <a:xfrm flipH="1" flipV="1">
            <a:off x="2233613" y="3886200"/>
            <a:ext cx="158750" cy="7938"/>
          </a:xfrm>
          <a:prstGeom prst="line">
            <a:avLst/>
          </a:prstGeom>
          <a:noFill/>
          <a:ln w="1588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Chapter 1            </a:t>
            </a:r>
            <a:fld id="{1DDC261F-C6BD-4E5A-B79E-CD0662DB3E2C}" type="slidenum">
              <a:rPr lang="en-US" smtClean="0"/>
              <a:pPr/>
              <a:t>78</a:t>
            </a:fld>
            <a:endParaRPr lang="en-US" smtClean="0"/>
          </a:p>
        </p:txBody>
      </p:sp>
      <p:sp>
        <p:nvSpPr>
          <p:cNvPr id="93187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231775"/>
            <a:ext cx="7772400" cy="766763"/>
          </a:xfrm>
        </p:spPr>
        <p:txBody>
          <a:bodyPr/>
          <a:lstStyle/>
          <a:p>
            <a:r>
              <a:rPr lang="en-US" sz="2800" smtClean="0">
                <a:solidFill>
                  <a:schemeClr val="accent2"/>
                </a:solidFill>
              </a:rPr>
              <a:t>Unit 1: </a:t>
            </a:r>
            <a:r>
              <a:rPr lang="en-US" sz="2800" b="0" smtClean="0">
                <a:solidFill>
                  <a:schemeClr val="accent2"/>
                </a:solidFill>
              </a:rPr>
              <a:t>Number Systems and Codes</a:t>
            </a:r>
            <a:br>
              <a:rPr lang="en-US" sz="2800" b="0" smtClean="0">
                <a:solidFill>
                  <a:schemeClr val="accent2"/>
                </a:solidFill>
              </a:rPr>
            </a:br>
            <a:r>
              <a:rPr lang="en-US" sz="2800" b="0" smtClean="0">
                <a:solidFill>
                  <a:schemeClr val="accent2"/>
                </a:solidFill>
              </a:rPr>
              <a:t>Overview</a:t>
            </a:r>
          </a:p>
        </p:txBody>
      </p:sp>
      <p:sp>
        <p:nvSpPr>
          <p:cNvPr id="9318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" y="1360488"/>
            <a:ext cx="8756650" cy="5032375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400" smtClean="0">
                <a:latin typeface="Arial" pitchFamily="34" charset="0"/>
                <a:cs typeface="Arial" pitchFamily="34" charset="0"/>
              </a:rPr>
              <a:t>Introduction: Information processing and representation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sz="800" smtClean="0">
                <a:latin typeface="Arial" pitchFamily="34" charset="0"/>
                <a:cs typeface="Arial" pitchFamily="34" charset="0"/>
              </a:rPr>
              <a:t>					</a:t>
            </a:r>
            <a:endParaRPr lang="en-US" sz="80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>
              <a:lnSpc>
                <a:spcPct val="90000"/>
              </a:lnSpc>
            </a:pPr>
            <a:r>
              <a:rPr lang="en-US" sz="2400" smtClean="0">
                <a:latin typeface="Arial" pitchFamily="34" charset="0"/>
                <a:cs typeface="Arial" pitchFamily="34" charset="0"/>
              </a:rPr>
              <a:t>Number Systems: Binary, Octal and Hexadecimal</a:t>
            </a:r>
            <a:endParaRPr lang="en-US" sz="240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endParaRPr lang="en-US" sz="80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>
              <a:lnSpc>
                <a:spcPct val="90000"/>
              </a:lnSpc>
            </a:pPr>
            <a:r>
              <a:rPr lang="en-US" sz="2400" smtClean="0">
                <a:latin typeface="Arial" pitchFamily="34" charset="0"/>
                <a:cs typeface="Arial" pitchFamily="34" charset="0"/>
              </a:rPr>
              <a:t>Number Base Conversion: Dec, Bin, Oct, and Hex</a:t>
            </a:r>
            <a:endParaRPr lang="en-US" sz="240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endParaRPr lang="en-US" sz="80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>
              <a:lnSpc>
                <a:spcPct val="90000"/>
              </a:lnSpc>
            </a:pPr>
            <a:r>
              <a:rPr lang="en-US" sz="2400" smtClean="0">
                <a:latin typeface="Arial" pitchFamily="34" charset="0"/>
                <a:cs typeface="Arial" pitchFamily="34" charset="0"/>
              </a:rPr>
              <a:t>Digital Codes for Numbers and Symbols</a:t>
            </a:r>
            <a:endParaRPr lang="en-US" sz="240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lvl="1">
              <a:lnSpc>
                <a:spcPct val="90000"/>
              </a:lnSpc>
            </a:pPr>
            <a:r>
              <a:rPr lang="en-US" sz="2000" smtClean="0">
                <a:solidFill>
                  <a:srgbClr val="9933FF"/>
                </a:solidFill>
                <a:latin typeface="Arial" pitchFamily="34" charset="0"/>
                <a:cs typeface="Arial" pitchFamily="34" charset="0"/>
              </a:rPr>
              <a:t> Numbers</a:t>
            </a:r>
            <a:r>
              <a:rPr lang="en-US" sz="2000" smtClean="0">
                <a:latin typeface="Arial" pitchFamily="34" charset="0"/>
                <a:cs typeface="Arial" pitchFamily="34" charset="0"/>
              </a:rPr>
              <a:t>: Binary, BCD, Excess-3, Gray, Parity                </a:t>
            </a:r>
            <a:r>
              <a:rPr lang="en-US" sz="200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	</a:t>
            </a:r>
            <a:r>
              <a:rPr lang="en-US" sz="2000" smtClean="0">
                <a:latin typeface="Arial" pitchFamily="34" charset="0"/>
                <a:cs typeface="Arial" pitchFamily="34" charset="0"/>
              </a:rPr>
              <a:t>  </a:t>
            </a:r>
          </a:p>
          <a:p>
            <a:pPr lvl="1">
              <a:lnSpc>
                <a:spcPct val="90000"/>
              </a:lnSpc>
            </a:pPr>
            <a:r>
              <a:rPr lang="en-US" sz="200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smtClean="0">
                <a:solidFill>
                  <a:srgbClr val="A50021"/>
                </a:solidFill>
                <a:latin typeface="Arial" pitchFamily="34" charset="0"/>
                <a:cs typeface="Arial" pitchFamily="34" charset="0"/>
              </a:rPr>
              <a:t>Alphanumeric (symbols) :</a:t>
            </a:r>
            <a:r>
              <a:rPr lang="en-US" sz="2000" smtClean="0">
                <a:latin typeface="Arial" pitchFamily="34" charset="0"/>
                <a:cs typeface="Arial" pitchFamily="34" charset="0"/>
              </a:rPr>
              <a:t>ASCII, Unicode</a:t>
            </a:r>
          </a:p>
          <a:p>
            <a:pPr>
              <a:lnSpc>
                <a:spcPct val="90000"/>
              </a:lnSpc>
            </a:pPr>
            <a:r>
              <a:rPr lang="en-US" sz="2400" smtClean="0">
                <a:latin typeface="Arial" pitchFamily="34" charset="0"/>
                <a:cs typeface="Arial" pitchFamily="34" charset="0"/>
              </a:rPr>
              <a:t>Computer Arithmetic on Unsigned Numbers:</a:t>
            </a:r>
            <a:endParaRPr lang="en-US" sz="240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lvl="1">
              <a:lnSpc>
                <a:spcPct val="90000"/>
              </a:lnSpc>
            </a:pPr>
            <a:r>
              <a:rPr lang="en-US" sz="2000" smtClean="0">
                <a:latin typeface="Arial" pitchFamily="34" charset="0"/>
                <a:cs typeface="Arial" pitchFamily="34" charset="0"/>
              </a:rPr>
              <a:t>Basic Operations on binary: Add, Subtract, Multiply           	</a:t>
            </a:r>
            <a:endParaRPr lang="en-US" sz="200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lvl="1">
              <a:lnSpc>
                <a:spcPct val="90000"/>
              </a:lnSpc>
            </a:pPr>
            <a:r>
              <a:rPr lang="en-US" sz="2000" smtClean="0">
                <a:latin typeface="Arial" pitchFamily="34" charset="0"/>
                <a:cs typeface="Arial" pitchFamily="34" charset="0"/>
              </a:rPr>
              <a:t>Arithmetic in Octal and Hexadecimal, BCD addition</a:t>
            </a:r>
          </a:p>
          <a:p>
            <a:pPr>
              <a:lnSpc>
                <a:spcPct val="90000"/>
              </a:lnSpc>
            </a:pPr>
            <a:r>
              <a:rPr lang="en-US" sz="2400" smtClean="0">
                <a:latin typeface="Arial" pitchFamily="34" charset="0"/>
                <a:cs typeface="Arial" pitchFamily="34" charset="0"/>
              </a:rPr>
              <a:t>Binary Signed Number Representation and Arithmetic:</a:t>
            </a:r>
            <a:endParaRPr lang="en-US" sz="240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lvl="1">
              <a:lnSpc>
                <a:spcPct val="90000"/>
              </a:lnSpc>
            </a:pPr>
            <a:r>
              <a:rPr lang="en-US" sz="2000" smtClean="0">
                <a:latin typeface="Arial" pitchFamily="34" charset="0"/>
                <a:cs typeface="Arial" pitchFamily="34" charset="0"/>
              </a:rPr>
              <a:t>Subtraction, complement notation           	</a:t>
            </a:r>
            <a:endParaRPr lang="en-US" sz="200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lvl="1">
              <a:lnSpc>
                <a:spcPct val="90000"/>
              </a:lnSpc>
            </a:pPr>
            <a:r>
              <a:rPr lang="en-US" sz="2000" smtClean="0">
                <a:latin typeface="Arial" pitchFamily="34" charset="0"/>
                <a:cs typeface="Arial" pitchFamily="34" charset="0"/>
              </a:rPr>
              <a:t>Signed representation, Addition/Subtraction, Overflow</a:t>
            </a:r>
            <a:endParaRPr lang="en-US" sz="200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Chapter 1            </a:t>
            </a:r>
            <a:fld id="{FFEDFA34-0C19-4541-B0E9-A6CAC5EB666E}" type="slidenum">
              <a:rPr lang="en-US" smtClean="0"/>
              <a:pPr/>
              <a:t>8</a:t>
            </a:fld>
            <a:endParaRPr lang="en-US" smtClean="0"/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4013" y="4857750"/>
            <a:ext cx="8270875" cy="1349375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80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Analog Signal levels are </a:t>
            </a:r>
            <a:r>
              <a:rPr lang="en-US" sz="2800" smtClean="0">
                <a:solidFill>
                  <a:srgbClr val="660066"/>
                </a:solidFill>
                <a:latin typeface="Arial" pitchFamily="34" charset="0"/>
                <a:cs typeface="Arial" pitchFamily="34" charset="0"/>
              </a:rPr>
              <a:t>mapped</a:t>
            </a:r>
            <a:r>
              <a:rPr lang="en-US" sz="280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 to the </a:t>
            </a:r>
            <a:r>
              <a:rPr lang="en-US" sz="2800" u="sng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nearest</a:t>
            </a:r>
            <a:r>
              <a:rPr lang="en-US" sz="280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value among the set of discrete voltages            </a:t>
            </a:r>
            <a:r>
              <a:rPr lang="en-US" sz="280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  <a:sym typeface="Symbol" pitchFamily="18" charset="2"/>
              </a:rPr>
              <a:t></a:t>
            </a:r>
            <a:r>
              <a:rPr lang="en-US" sz="280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 {V1, V2, V3, V4} </a:t>
            </a:r>
            <a:r>
              <a:rPr lang="en-US" sz="2800" u="sng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allowed</a:t>
            </a:r>
            <a:r>
              <a:rPr lang="en-US" sz="280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 for the digital signal</a:t>
            </a:r>
          </a:p>
        </p:txBody>
      </p:sp>
      <p:graphicFrame>
        <p:nvGraphicFramePr>
          <p:cNvPr id="1026" name="Object 4"/>
          <p:cNvGraphicFramePr>
            <a:graphicFrameLocks noChangeAspect="1"/>
          </p:cNvGraphicFramePr>
          <p:nvPr/>
        </p:nvGraphicFramePr>
        <p:xfrm>
          <a:off x="685800" y="1524000"/>
          <a:ext cx="7239000" cy="3370263"/>
        </p:xfrm>
        <a:graphic>
          <a:graphicData uri="http://schemas.openxmlformats.org/presentationml/2006/ole">
            <p:oleObj spid="_x0000_s1026" name="VISIO" r:id="rId4" imgW="5829480" imgH="2714760" progId="Visio.Drawing.11">
              <p:embed/>
            </p:oleObj>
          </a:graphicData>
        </a:graphic>
      </p:graphicFrame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542925" y="193675"/>
            <a:ext cx="8220075" cy="78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3200" baseline="0">
                <a:solidFill>
                  <a:schemeClr val="tx1"/>
                </a:solidFill>
                <a:latin typeface="Helvetica" pitchFamily="34" charset="0"/>
              </a:rPr>
              <a:t>Example: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sz="3200" baseline="0">
                <a:solidFill>
                  <a:schemeClr val="tx1"/>
                </a:solidFill>
                <a:latin typeface="Helvetica" pitchFamily="34" charset="0"/>
              </a:rPr>
              <a:t>Amplitude Quantization: 4 discrete levels</a:t>
            </a:r>
          </a:p>
        </p:txBody>
      </p:sp>
      <p:sp>
        <p:nvSpPr>
          <p:cNvPr id="1030" name="Line 6"/>
          <p:cNvSpPr>
            <a:spLocks noChangeShapeType="1"/>
          </p:cNvSpPr>
          <p:nvPr/>
        </p:nvSpPr>
        <p:spPr bwMode="auto">
          <a:xfrm flipV="1">
            <a:off x="2174875" y="3048000"/>
            <a:ext cx="0" cy="142875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031" name="Oval 7"/>
          <p:cNvSpPr>
            <a:spLocks noChangeArrowheads="1"/>
          </p:cNvSpPr>
          <p:nvPr/>
        </p:nvSpPr>
        <p:spPr bwMode="auto">
          <a:xfrm>
            <a:off x="2052638" y="2936875"/>
            <a:ext cx="254000" cy="365125"/>
          </a:xfrm>
          <a:prstGeom prst="ellipse">
            <a:avLst/>
          </a:prstGeom>
          <a:solidFill>
            <a:schemeClr val="accent1">
              <a:alpha val="30980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032" name="Line 8"/>
          <p:cNvSpPr>
            <a:spLocks noChangeShapeType="1"/>
          </p:cNvSpPr>
          <p:nvPr/>
        </p:nvSpPr>
        <p:spPr bwMode="auto">
          <a:xfrm>
            <a:off x="1471613" y="3484563"/>
            <a:ext cx="0" cy="11271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033" name="Oval 9"/>
          <p:cNvSpPr>
            <a:spLocks noChangeArrowheads="1"/>
          </p:cNvSpPr>
          <p:nvPr/>
        </p:nvSpPr>
        <p:spPr bwMode="auto">
          <a:xfrm>
            <a:off x="1381125" y="3362325"/>
            <a:ext cx="223838" cy="355600"/>
          </a:xfrm>
          <a:prstGeom prst="ellipse">
            <a:avLst/>
          </a:prstGeom>
          <a:solidFill>
            <a:schemeClr val="accent1">
              <a:alpha val="32941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034" name="AutoShape 10"/>
          <p:cNvSpPr>
            <a:spLocks noChangeArrowheads="1"/>
          </p:cNvSpPr>
          <p:nvPr/>
        </p:nvSpPr>
        <p:spPr bwMode="auto">
          <a:xfrm>
            <a:off x="2279650" y="1585913"/>
            <a:ext cx="1631950" cy="752475"/>
          </a:xfrm>
          <a:prstGeom prst="wedgeRectCallout">
            <a:avLst>
              <a:gd name="adj1" fmla="val -48736"/>
              <a:gd name="adj2" fmla="val 153167"/>
            </a:avLst>
          </a:prstGeom>
          <a:solidFill>
            <a:srgbClr val="FFFF00"/>
          </a:solidFill>
          <a:ln w="1651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>
              <a:buFont typeface="Wingdings" pitchFamily="2" charset="2"/>
              <a:buNone/>
            </a:pPr>
            <a:r>
              <a:rPr lang="en-US" sz="2000" b="0" baseline="0">
                <a:solidFill>
                  <a:srgbClr val="3333FF"/>
                </a:solidFill>
              </a:rPr>
              <a:t>Quantization</a:t>
            </a:r>
          </a:p>
          <a:p>
            <a:pPr algn="ctr">
              <a:buFont typeface="Wingdings" pitchFamily="2" charset="2"/>
              <a:buNone/>
            </a:pPr>
            <a:r>
              <a:rPr lang="en-US" sz="2000" b="0" baseline="0">
                <a:solidFill>
                  <a:srgbClr val="3333FF"/>
                </a:solidFill>
              </a:rPr>
              <a:t>Errors</a:t>
            </a:r>
          </a:p>
        </p:txBody>
      </p:sp>
      <p:sp>
        <p:nvSpPr>
          <p:cNvPr id="1035" name="Text Box 11"/>
          <p:cNvSpPr txBox="1">
            <a:spLocks noChangeArrowheads="1"/>
          </p:cNvSpPr>
          <p:nvPr/>
        </p:nvSpPr>
        <p:spPr bwMode="auto">
          <a:xfrm>
            <a:off x="4135438" y="1328738"/>
            <a:ext cx="4700587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sz="2000" b="0" baseline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Using a larger number of discrete levels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sz="2000" b="0" baseline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We can reduce the </a:t>
            </a:r>
            <a:r>
              <a:rPr lang="en-US" sz="2000" b="0" baseline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quantization errors</a:t>
            </a:r>
            <a:r>
              <a:rPr lang="en-US" sz="2000" b="0" baseline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sz="2000" b="0" baseline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(noise) we introduced!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Slide Number Placeholder 1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Chapter 1            </a:t>
            </a:r>
            <a:fld id="{EC312E89-3C34-4A78-98FD-A6F1CFF55325}" type="slidenum">
              <a:rPr lang="en-US" smtClean="0"/>
              <a:pPr/>
              <a:t>9</a:t>
            </a:fld>
            <a:endParaRPr lang="en-US" smtClean="0"/>
          </a:p>
        </p:txBody>
      </p:sp>
      <p:sp>
        <p:nvSpPr>
          <p:cNvPr id="27651" name="Text Box 5"/>
          <p:cNvSpPr txBox="1">
            <a:spLocks noChangeArrowheads="1"/>
          </p:cNvSpPr>
          <p:nvPr/>
        </p:nvSpPr>
        <p:spPr bwMode="auto">
          <a:xfrm>
            <a:off x="347663" y="1220788"/>
            <a:ext cx="862806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 eaLnBrk="1" hangingPunct="1">
              <a:spcBef>
                <a:spcPct val="50000"/>
              </a:spcBef>
              <a:buFontTx/>
              <a:buNone/>
            </a:pPr>
            <a:r>
              <a:rPr lang="en-US" sz="2000" b="0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Assume a 0 to 5 V range to represent the discrete quantization levels</a:t>
            </a:r>
          </a:p>
        </p:txBody>
      </p:sp>
      <p:sp>
        <p:nvSpPr>
          <p:cNvPr id="27652" name="Rectangle 6"/>
          <p:cNvSpPr>
            <a:spLocks noChangeArrowheads="1"/>
          </p:cNvSpPr>
          <p:nvPr/>
        </p:nvSpPr>
        <p:spPr bwMode="auto">
          <a:xfrm>
            <a:off x="542925" y="193675"/>
            <a:ext cx="8220075" cy="78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3200" baseline="0">
                <a:solidFill>
                  <a:schemeClr val="tx1"/>
                </a:solidFill>
                <a:latin typeface="Helvetica" pitchFamily="34" charset="0"/>
              </a:rPr>
              <a:t>Information Representation</a:t>
            </a:r>
            <a:br>
              <a:rPr lang="en-US" sz="3200" baseline="0">
                <a:solidFill>
                  <a:schemeClr val="tx1"/>
                </a:solidFill>
                <a:latin typeface="Helvetica" pitchFamily="34" charset="0"/>
              </a:rPr>
            </a:br>
            <a:r>
              <a:rPr lang="en-US" baseline="0">
                <a:solidFill>
                  <a:schemeClr val="tx1"/>
                </a:solidFill>
                <a:latin typeface="Helvetica" pitchFamily="34" charset="0"/>
              </a:rPr>
              <a:t>How to </a:t>
            </a:r>
            <a:r>
              <a:rPr lang="en-US" baseline="0">
                <a:solidFill>
                  <a:srgbClr val="3333FF"/>
                </a:solidFill>
                <a:latin typeface="Helvetica" pitchFamily="34" charset="0"/>
              </a:rPr>
              <a:t>represent 10 discrete levels (0 to 9)?</a:t>
            </a:r>
            <a:endParaRPr lang="en-US" baseline="0">
              <a:solidFill>
                <a:srgbClr val="FF0066"/>
              </a:solidFill>
              <a:latin typeface="Helvetica" pitchFamily="34" charset="0"/>
            </a:endParaRPr>
          </a:p>
        </p:txBody>
      </p:sp>
      <p:sp>
        <p:nvSpPr>
          <p:cNvPr id="27653" name="Text Box 7"/>
          <p:cNvSpPr txBox="1">
            <a:spLocks noChangeArrowheads="1"/>
          </p:cNvSpPr>
          <p:nvPr/>
        </p:nvSpPr>
        <p:spPr bwMode="auto">
          <a:xfrm>
            <a:off x="930275" y="1628775"/>
            <a:ext cx="3700463" cy="354013"/>
          </a:xfrm>
          <a:prstGeom prst="rect">
            <a:avLst/>
          </a:prstGeom>
          <a:noFill/>
          <a:ln w="1651">
            <a:noFill/>
            <a:miter lim="800000"/>
            <a:headEnd/>
            <a:tailEnd/>
          </a:ln>
        </p:spPr>
        <p:txBody>
          <a:bodyPr lIns="0" tIns="137160" rIns="0" bIns="0">
            <a:spAutoFit/>
          </a:bodyPr>
          <a:lstStyle/>
          <a:p>
            <a:pPr>
              <a:lnSpc>
                <a:spcPct val="50000"/>
              </a:lnSpc>
              <a:spcBef>
                <a:spcPct val="25000"/>
              </a:spcBef>
              <a:buFont typeface="Wingdings" pitchFamily="2" charset="2"/>
              <a:buNone/>
            </a:pPr>
            <a:r>
              <a:rPr lang="en-US" sz="1800" baseline="0">
                <a:latin typeface="Arial" pitchFamily="34" charset="0"/>
                <a:cs typeface="Arial" pitchFamily="34" charset="0"/>
              </a:rPr>
              <a:t>Direct 10-level Representation</a:t>
            </a:r>
            <a:r>
              <a:rPr lang="en-US" baseline="0">
                <a:latin typeface="Arial" pitchFamily="34" charset="0"/>
                <a:cs typeface="Arial" pitchFamily="34" charset="0"/>
              </a:rPr>
              <a:t> </a:t>
            </a:r>
          </a:p>
        </p:txBody>
      </p:sp>
      <p:sp>
        <p:nvSpPr>
          <p:cNvPr id="27654" name="Text Box 11"/>
          <p:cNvSpPr txBox="1">
            <a:spLocks noChangeArrowheads="1"/>
          </p:cNvSpPr>
          <p:nvPr/>
        </p:nvSpPr>
        <p:spPr bwMode="auto">
          <a:xfrm>
            <a:off x="209550" y="2127250"/>
            <a:ext cx="286543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spcBef>
                <a:spcPct val="0"/>
              </a:spcBef>
              <a:buFontTx/>
              <a:buChar char="•"/>
            </a:pPr>
            <a:r>
              <a:rPr lang="en-US" sz="2000" b="0" baseline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 Our circuits deal with: </a:t>
            </a:r>
          </a:p>
        </p:txBody>
      </p:sp>
      <p:sp>
        <p:nvSpPr>
          <p:cNvPr id="27655" name="Text Box 12"/>
          <p:cNvSpPr txBox="1">
            <a:spLocks noChangeArrowheads="1"/>
          </p:cNvSpPr>
          <p:nvPr/>
        </p:nvSpPr>
        <p:spPr bwMode="auto">
          <a:xfrm>
            <a:off x="5067300" y="1643063"/>
            <a:ext cx="4076700" cy="354012"/>
          </a:xfrm>
          <a:prstGeom prst="rect">
            <a:avLst/>
          </a:prstGeom>
          <a:noFill/>
          <a:ln w="1651">
            <a:noFill/>
            <a:miter lim="800000"/>
            <a:headEnd/>
            <a:tailEnd/>
          </a:ln>
        </p:spPr>
        <p:txBody>
          <a:bodyPr lIns="0" tIns="137160" rIns="0" bIns="0">
            <a:spAutoFit/>
          </a:bodyPr>
          <a:lstStyle/>
          <a:p>
            <a:pPr>
              <a:lnSpc>
                <a:spcPct val="50000"/>
              </a:lnSpc>
              <a:spcBef>
                <a:spcPct val="25000"/>
              </a:spcBef>
              <a:buFont typeface="Wingdings" pitchFamily="2" charset="2"/>
              <a:buNone/>
            </a:pPr>
            <a:r>
              <a:rPr lang="en-US" sz="1800" baseline="0">
                <a:solidFill>
                  <a:srgbClr val="990000"/>
                </a:solidFill>
                <a:latin typeface="Arial" pitchFamily="34" charset="0"/>
                <a:cs typeface="Arial" pitchFamily="34" charset="0"/>
              </a:rPr>
              <a:t>Using Binary (2-level) Representation</a:t>
            </a:r>
            <a:r>
              <a:rPr lang="en-US" baseline="0">
                <a:solidFill>
                  <a:srgbClr val="990000"/>
                </a:solidFill>
                <a:latin typeface="Arial" pitchFamily="34" charset="0"/>
                <a:cs typeface="Arial" pitchFamily="34" charset="0"/>
              </a:rPr>
              <a:t> </a:t>
            </a:r>
          </a:p>
        </p:txBody>
      </p:sp>
      <p:sp>
        <p:nvSpPr>
          <p:cNvPr id="27656" name="Text Box 13"/>
          <p:cNvSpPr txBox="1">
            <a:spLocks noChangeArrowheads="1"/>
          </p:cNvSpPr>
          <p:nvPr/>
        </p:nvSpPr>
        <p:spPr bwMode="auto">
          <a:xfrm>
            <a:off x="3022600" y="2125663"/>
            <a:ext cx="1847850" cy="350837"/>
          </a:xfrm>
          <a:prstGeom prst="rect">
            <a:avLst/>
          </a:prstGeom>
          <a:noFill/>
          <a:ln w="1651">
            <a:noFill/>
            <a:miter lim="800000"/>
            <a:headEnd/>
            <a:tailEnd/>
          </a:ln>
        </p:spPr>
        <p:txBody>
          <a:bodyPr lIns="0" tIns="137160" rIns="0" bIns="0">
            <a:spAutoFit/>
          </a:bodyPr>
          <a:lstStyle/>
          <a:p>
            <a:pPr>
              <a:lnSpc>
                <a:spcPct val="50000"/>
              </a:lnSpc>
              <a:spcBef>
                <a:spcPct val="25000"/>
              </a:spcBef>
              <a:buFont typeface="Wingdings" pitchFamily="2" charset="2"/>
              <a:buNone/>
            </a:pPr>
            <a:r>
              <a:rPr lang="en-US" sz="1800" b="0" baseline="0">
                <a:latin typeface="Arial" pitchFamily="34" charset="0"/>
                <a:cs typeface="Arial" pitchFamily="34" charset="0"/>
              </a:rPr>
              <a:t>Ten  Signal levels</a:t>
            </a:r>
            <a:r>
              <a:rPr lang="en-US" baseline="0">
                <a:latin typeface="Arial" pitchFamily="34" charset="0"/>
                <a:cs typeface="Arial" pitchFamily="34" charset="0"/>
              </a:rPr>
              <a:t> </a:t>
            </a:r>
          </a:p>
        </p:txBody>
      </p:sp>
      <p:sp>
        <p:nvSpPr>
          <p:cNvPr id="27657" name="Text Box 20"/>
          <p:cNvSpPr txBox="1">
            <a:spLocks noChangeArrowheads="1"/>
          </p:cNvSpPr>
          <p:nvPr/>
        </p:nvSpPr>
        <p:spPr bwMode="auto">
          <a:xfrm>
            <a:off x="223838" y="2800350"/>
            <a:ext cx="197961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spcBef>
                <a:spcPct val="0"/>
              </a:spcBef>
              <a:buFontTx/>
              <a:buChar char="•"/>
            </a:pPr>
            <a:r>
              <a:rPr lang="en-US" sz="2000" b="0" baseline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 Noise Margin: </a:t>
            </a:r>
          </a:p>
        </p:txBody>
      </p:sp>
      <p:sp>
        <p:nvSpPr>
          <p:cNvPr id="27658" name="Text Box 19"/>
          <p:cNvSpPr txBox="1">
            <a:spLocks noChangeArrowheads="1"/>
          </p:cNvSpPr>
          <p:nvPr/>
        </p:nvSpPr>
        <p:spPr bwMode="auto">
          <a:xfrm>
            <a:off x="5848350" y="2127250"/>
            <a:ext cx="3295650" cy="625475"/>
          </a:xfrm>
          <a:prstGeom prst="rect">
            <a:avLst/>
          </a:prstGeom>
          <a:noFill/>
          <a:ln w="1651">
            <a:noFill/>
            <a:miter lim="800000"/>
            <a:headEnd/>
            <a:tailEnd/>
          </a:ln>
        </p:spPr>
        <p:txBody>
          <a:bodyPr lIns="0" tIns="137160" rIns="0" bIns="0">
            <a:spAutoFit/>
          </a:bodyPr>
          <a:lstStyle/>
          <a:p>
            <a:pPr marL="457200" indent="-457200">
              <a:lnSpc>
                <a:spcPct val="60000"/>
              </a:lnSpc>
              <a:spcBef>
                <a:spcPct val="25000"/>
              </a:spcBef>
              <a:buFont typeface="Wingdings" pitchFamily="2" charset="2"/>
              <a:buNone/>
            </a:pPr>
            <a:r>
              <a:rPr lang="en-US" sz="1800" b="0" baseline="0">
                <a:solidFill>
                  <a:srgbClr val="990000"/>
                </a:solidFill>
                <a:latin typeface="Arial" pitchFamily="34" charset="0"/>
                <a:cs typeface="Arial" pitchFamily="34" charset="0"/>
              </a:rPr>
              <a:t>Two Signal levels</a:t>
            </a:r>
            <a:r>
              <a:rPr lang="en-US" baseline="0">
                <a:solidFill>
                  <a:srgbClr val="99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800" baseline="0">
                <a:solidFill>
                  <a:srgbClr val="990000"/>
                </a:solidFill>
                <a:latin typeface="Arial" pitchFamily="34" charset="0"/>
                <a:cs typeface="Arial" pitchFamily="34" charset="0"/>
              </a:rPr>
              <a:t>(ON/OFF)</a:t>
            </a:r>
          </a:p>
          <a:p>
            <a:pPr marL="457200" indent="-457200">
              <a:lnSpc>
                <a:spcPct val="60000"/>
              </a:lnSpc>
              <a:spcBef>
                <a:spcPct val="25000"/>
              </a:spcBef>
              <a:buFont typeface="Wingdings" pitchFamily="2" charset="2"/>
              <a:buNone/>
            </a:pPr>
            <a:r>
              <a:rPr lang="en-US" sz="1800" baseline="0">
                <a:solidFill>
                  <a:srgbClr val="990000"/>
                </a:solidFill>
                <a:latin typeface="Arial" pitchFamily="34" charset="0"/>
                <a:cs typeface="Arial" pitchFamily="34" charset="0"/>
              </a:rPr>
              <a:t>Simpler, reliable Circuits</a:t>
            </a:r>
          </a:p>
        </p:txBody>
      </p:sp>
      <p:sp>
        <p:nvSpPr>
          <p:cNvPr id="27659" name="Text Box 28"/>
          <p:cNvSpPr txBox="1">
            <a:spLocks noChangeArrowheads="1"/>
          </p:cNvSpPr>
          <p:nvPr/>
        </p:nvSpPr>
        <p:spPr bwMode="auto">
          <a:xfrm>
            <a:off x="69850" y="6889750"/>
            <a:ext cx="346075" cy="519113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en-US" baseline="0"/>
          </a:p>
        </p:txBody>
      </p:sp>
      <p:sp>
        <p:nvSpPr>
          <p:cNvPr id="27660" name="Text Box 22"/>
          <p:cNvSpPr txBox="1">
            <a:spLocks noChangeArrowheads="1"/>
          </p:cNvSpPr>
          <p:nvPr/>
        </p:nvSpPr>
        <p:spPr bwMode="auto">
          <a:xfrm>
            <a:off x="5862638" y="2800350"/>
            <a:ext cx="2832100" cy="560388"/>
          </a:xfrm>
          <a:prstGeom prst="rect">
            <a:avLst/>
          </a:prstGeom>
          <a:noFill/>
          <a:ln w="1651">
            <a:noFill/>
            <a:miter lim="800000"/>
            <a:headEnd/>
            <a:tailEnd/>
          </a:ln>
        </p:spPr>
        <p:txBody>
          <a:bodyPr lIns="0" tIns="137160" rIns="0" bIns="0">
            <a:spAutoFit/>
          </a:bodyPr>
          <a:lstStyle/>
          <a:p>
            <a:pPr>
              <a:lnSpc>
                <a:spcPct val="65000"/>
              </a:lnSpc>
              <a:spcBef>
                <a:spcPct val="25000"/>
              </a:spcBef>
              <a:buFont typeface="Wingdings" pitchFamily="2" charset="2"/>
              <a:buNone/>
            </a:pPr>
            <a:r>
              <a:rPr lang="en-US" sz="1800" b="0" baseline="0">
                <a:solidFill>
                  <a:srgbClr val="990000"/>
                </a:solidFill>
                <a:latin typeface="Arial" pitchFamily="34" charset="0"/>
                <a:cs typeface="Arial" pitchFamily="34" charset="0"/>
              </a:rPr>
              <a:t>(5/1)/2 = 2.5 V</a:t>
            </a:r>
          </a:p>
          <a:p>
            <a:pPr>
              <a:lnSpc>
                <a:spcPct val="65000"/>
              </a:lnSpc>
              <a:spcBef>
                <a:spcPct val="25000"/>
              </a:spcBef>
              <a:buFont typeface="Wingdings" pitchFamily="2" charset="2"/>
              <a:buNone/>
            </a:pPr>
            <a:r>
              <a:rPr lang="en-US" sz="1800" b="0" baseline="0">
                <a:solidFill>
                  <a:srgbClr val="990000"/>
                </a:solidFill>
                <a:latin typeface="Arial" pitchFamily="34" charset="0"/>
                <a:cs typeface="Arial" pitchFamily="34" charset="0"/>
              </a:rPr>
              <a:t>Larger (better)</a:t>
            </a:r>
            <a:endParaRPr lang="en-US" sz="1800" baseline="0">
              <a:solidFill>
                <a:srgbClr val="99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7661" name="Text Box 17"/>
          <p:cNvSpPr txBox="1">
            <a:spLocks noChangeArrowheads="1"/>
          </p:cNvSpPr>
          <p:nvPr/>
        </p:nvSpPr>
        <p:spPr bwMode="auto">
          <a:xfrm>
            <a:off x="7800975" y="6338888"/>
            <a:ext cx="346075" cy="519112"/>
          </a:xfrm>
          <a:prstGeom prst="rect">
            <a:avLst/>
          </a:prstGeom>
          <a:solidFill>
            <a:srgbClr val="FFFFFF"/>
          </a:solidFill>
          <a:ln w="1651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baseline="0"/>
          </a:p>
        </p:txBody>
      </p:sp>
      <p:sp>
        <p:nvSpPr>
          <p:cNvPr id="27662" name="Text Box 18"/>
          <p:cNvSpPr txBox="1">
            <a:spLocks noChangeArrowheads="1"/>
          </p:cNvSpPr>
          <p:nvPr/>
        </p:nvSpPr>
        <p:spPr bwMode="auto">
          <a:xfrm>
            <a:off x="579438" y="6338888"/>
            <a:ext cx="798512" cy="519112"/>
          </a:xfrm>
          <a:prstGeom prst="rect">
            <a:avLst/>
          </a:prstGeom>
          <a:solidFill>
            <a:srgbClr val="FFFFFF"/>
          </a:solidFill>
          <a:ln w="1651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baseline="0"/>
          </a:p>
        </p:txBody>
      </p:sp>
      <p:sp>
        <p:nvSpPr>
          <p:cNvPr id="27663" name="Line 23"/>
          <p:cNvSpPr>
            <a:spLocks noChangeShapeType="1"/>
          </p:cNvSpPr>
          <p:nvPr/>
        </p:nvSpPr>
        <p:spPr bwMode="auto">
          <a:xfrm>
            <a:off x="2625725" y="5599113"/>
            <a:ext cx="982663" cy="0"/>
          </a:xfrm>
          <a:prstGeom prst="line">
            <a:avLst/>
          </a:prstGeom>
          <a:noFill/>
          <a:ln w="317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7664" name="Line 26"/>
          <p:cNvSpPr>
            <a:spLocks noChangeShapeType="1"/>
          </p:cNvSpPr>
          <p:nvPr/>
        </p:nvSpPr>
        <p:spPr bwMode="auto">
          <a:xfrm flipV="1">
            <a:off x="6351588" y="5197475"/>
            <a:ext cx="0" cy="1516063"/>
          </a:xfrm>
          <a:prstGeom prst="line">
            <a:avLst/>
          </a:prstGeom>
          <a:noFill/>
          <a:ln w="12700">
            <a:solidFill>
              <a:srgbClr val="99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pic>
        <p:nvPicPr>
          <p:cNvPr id="27665" name="Picture 3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66775" y="3535363"/>
            <a:ext cx="6510338" cy="3322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66" name="Line 32"/>
          <p:cNvSpPr>
            <a:spLocks noChangeShapeType="1"/>
          </p:cNvSpPr>
          <p:nvPr/>
        </p:nvSpPr>
        <p:spPr bwMode="auto">
          <a:xfrm>
            <a:off x="5664200" y="5292725"/>
            <a:ext cx="1343025" cy="0"/>
          </a:xfrm>
          <a:prstGeom prst="line">
            <a:avLst/>
          </a:prstGeom>
          <a:noFill/>
          <a:ln w="1588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7667" name="Line 33"/>
          <p:cNvSpPr>
            <a:spLocks noChangeShapeType="1"/>
          </p:cNvSpPr>
          <p:nvPr/>
        </p:nvSpPr>
        <p:spPr bwMode="auto">
          <a:xfrm>
            <a:off x="2166938" y="5602288"/>
            <a:ext cx="1065212" cy="0"/>
          </a:xfrm>
          <a:prstGeom prst="line">
            <a:avLst/>
          </a:prstGeom>
          <a:noFill/>
          <a:ln w="1588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7668" name="Line 34"/>
          <p:cNvSpPr>
            <a:spLocks noChangeShapeType="1"/>
          </p:cNvSpPr>
          <p:nvPr/>
        </p:nvSpPr>
        <p:spPr bwMode="auto">
          <a:xfrm flipV="1">
            <a:off x="5983288" y="5341938"/>
            <a:ext cx="0" cy="1371600"/>
          </a:xfrm>
          <a:prstGeom prst="line">
            <a:avLst/>
          </a:prstGeom>
          <a:noFill/>
          <a:ln w="12700">
            <a:solidFill>
              <a:srgbClr val="99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5381" name="Text Box 29"/>
          <p:cNvSpPr txBox="1">
            <a:spLocks noChangeArrowheads="1"/>
          </p:cNvSpPr>
          <p:nvPr/>
        </p:nvSpPr>
        <p:spPr bwMode="auto">
          <a:xfrm>
            <a:off x="6338888" y="5216525"/>
            <a:ext cx="2798762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sz="2000" b="0" baseline="0" dirty="0">
                <a:solidFill>
                  <a:srgbClr val="FF0000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 n </a:t>
            </a:r>
            <a:r>
              <a:rPr lang="en-US" sz="2000" b="0" baseline="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b</a:t>
            </a:r>
            <a:r>
              <a:rPr lang="en-US" sz="2000" b="0" baseline="0" dirty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inary dig</a:t>
            </a:r>
            <a:r>
              <a:rPr lang="en-US" sz="2000" b="0" baseline="0" dirty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it</a:t>
            </a:r>
            <a:r>
              <a:rPr lang="en-US" sz="2000" b="0" baseline="0" dirty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s (</a:t>
            </a:r>
            <a:r>
              <a:rPr lang="en-US" sz="2000" b="0" baseline="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b</a:t>
            </a:r>
            <a:r>
              <a:rPr lang="en-US" sz="2000" b="0" baseline="0" dirty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it</a:t>
            </a:r>
            <a:r>
              <a:rPr lang="en-US" sz="2000" b="0" baseline="0" dirty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s) </a:t>
            </a:r>
          </a:p>
        </p:txBody>
      </p:sp>
      <p:sp>
        <p:nvSpPr>
          <p:cNvPr id="27670" name="Line 35"/>
          <p:cNvSpPr>
            <a:spLocks noChangeShapeType="1"/>
          </p:cNvSpPr>
          <p:nvPr/>
        </p:nvSpPr>
        <p:spPr bwMode="auto">
          <a:xfrm flipV="1">
            <a:off x="2846388" y="5570538"/>
            <a:ext cx="0" cy="173037"/>
          </a:xfrm>
          <a:prstGeom prst="line">
            <a:avLst/>
          </a:prstGeom>
          <a:noFill/>
          <a:ln w="1588">
            <a:solidFill>
              <a:schemeClr val="accent2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7671" name="Text Box 30"/>
          <p:cNvSpPr txBox="1">
            <a:spLocks noChangeArrowheads="1"/>
          </p:cNvSpPr>
          <p:nvPr/>
        </p:nvSpPr>
        <p:spPr bwMode="auto">
          <a:xfrm>
            <a:off x="6234113" y="5734050"/>
            <a:ext cx="29972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sz="1800" b="0" baseline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e.g. with n = 4 bits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sz="1800" b="0" baseline="0">
                <a:solidFill>
                  <a:srgbClr val="000066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</a:t>
            </a:r>
            <a:r>
              <a:rPr lang="en-US" sz="1800" b="0" baseline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 6 is represented as 0110</a:t>
            </a:r>
          </a:p>
        </p:txBody>
      </p:sp>
      <p:pic>
        <p:nvPicPr>
          <p:cNvPr id="27672" name="Picture 36" descr="20040929-check_mark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97625" y="4100513"/>
            <a:ext cx="5524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73" name="Text Box 37"/>
          <p:cNvSpPr txBox="1">
            <a:spLocks noChangeArrowheads="1"/>
          </p:cNvSpPr>
          <p:nvPr/>
        </p:nvSpPr>
        <p:spPr bwMode="auto">
          <a:xfrm>
            <a:off x="3687763" y="5846763"/>
            <a:ext cx="175101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sz="2000" b="0" baseline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Noise Margin </a:t>
            </a:r>
          </a:p>
        </p:txBody>
      </p:sp>
      <p:sp>
        <p:nvSpPr>
          <p:cNvPr id="27674" name="Line 38"/>
          <p:cNvSpPr>
            <a:spLocks noChangeShapeType="1"/>
          </p:cNvSpPr>
          <p:nvPr/>
        </p:nvSpPr>
        <p:spPr bwMode="auto">
          <a:xfrm flipV="1">
            <a:off x="5335588" y="5856288"/>
            <a:ext cx="555625" cy="185737"/>
          </a:xfrm>
          <a:prstGeom prst="line">
            <a:avLst/>
          </a:prstGeom>
          <a:noFill/>
          <a:ln w="1588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7675" name="Line 39"/>
          <p:cNvSpPr>
            <a:spLocks noChangeShapeType="1"/>
          </p:cNvSpPr>
          <p:nvPr/>
        </p:nvSpPr>
        <p:spPr bwMode="auto">
          <a:xfrm flipH="1" flipV="1">
            <a:off x="2892425" y="5683250"/>
            <a:ext cx="754063" cy="382588"/>
          </a:xfrm>
          <a:prstGeom prst="line">
            <a:avLst/>
          </a:prstGeom>
          <a:noFill/>
          <a:ln w="1588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7676" name="Text Box 40"/>
          <p:cNvSpPr txBox="1">
            <a:spLocks noChangeArrowheads="1"/>
          </p:cNvSpPr>
          <p:nvPr/>
        </p:nvSpPr>
        <p:spPr bwMode="auto">
          <a:xfrm>
            <a:off x="7296150" y="6507163"/>
            <a:ext cx="1847850" cy="350837"/>
          </a:xfrm>
          <a:prstGeom prst="rect">
            <a:avLst/>
          </a:prstGeom>
          <a:solidFill>
            <a:srgbClr val="FFFFFF"/>
          </a:solidFill>
          <a:ln w="1651">
            <a:noFill/>
            <a:miter lim="800000"/>
            <a:headEnd/>
            <a:tailEnd/>
          </a:ln>
        </p:spPr>
        <p:txBody>
          <a:bodyPr lIns="0" tIns="137160" rIns="0" bIns="0">
            <a:spAutoFit/>
          </a:bodyPr>
          <a:lstStyle/>
          <a:p>
            <a:pPr>
              <a:lnSpc>
                <a:spcPct val="50000"/>
              </a:lnSpc>
              <a:spcBef>
                <a:spcPct val="25000"/>
              </a:spcBef>
              <a:buFont typeface="Wingdings" pitchFamily="2" charset="2"/>
              <a:buNone/>
            </a:pPr>
            <a:endParaRPr lang="en-US" baseline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7677" name="Text Box 21"/>
          <p:cNvSpPr txBox="1">
            <a:spLocks noChangeArrowheads="1"/>
          </p:cNvSpPr>
          <p:nvPr/>
        </p:nvSpPr>
        <p:spPr bwMode="auto">
          <a:xfrm>
            <a:off x="3025775" y="2787650"/>
            <a:ext cx="1847850" cy="350838"/>
          </a:xfrm>
          <a:prstGeom prst="rect">
            <a:avLst/>
          </a:prstGeom>
          <a:noFill/>
          <a:ln w="1651">
            <a:noFill/>
            <a:miter lim="800000"/>
            <a:headEnd/>
            <a:tailEnd/>
          </a:ln>
        </p:spPr>
        <p:txBody>
          <a:bodyPr lIns="0" tIns="137160" rIns="0" bIns="0">
            <a:spAutoFit/>
          </a:bodyPr>
          <a:lstStyle/>
          <a:p>
            <a:pPr>
              <a:lnSpc>
                <a:spcPct val="50000"/>
              </a:lnSpc>
              <a:spcBef>
                <a:spcPct val="25000"/>
              </a:spcBef>
              <a:buFont typeface="Wingdings" pitchFamily="2" charset="2"/>
              <a:buNone/>
            </a:pPr>
            <a:r>
              <a:rPr lang="en-US" sz="1800" b="0" baseline="0">
                <a:latin typeface="Arial" pitchFamily="34" charset="0"/>
                <a:cs typeface="Arial" pitchFamily="34" charset="0"/>
              </a:rPr>
              <a:t>(5/9)/2 </a:t>
            </a:r>
            <a:r>
              <a:rPr lang="en-US" sz="1800" b="0" baseline="0">
                <a:latin typeface="Arial" pitchFamily="34" charset="0"/>
                <a:cs typeface="Arial" pitchFamily="34" charset="0"/>
                <a:sym typeface="Symbol" pitchFamily="18" charset="2"/>
              </a:rPr>
              <a:t></a:t>
            </a:r>
            <a:r>
              <a:rPr lang="en-US" sz="1800" b="0" baseline="0">
                <a:latin typeface="Arial" pitchFamily="34" charset="0"/>
                <a:cs typeface="Arial" pitchFamily="34" charset="0"/>
              </a:rPr>
              <a:t>  0.25   V</a:t>
            </a:r>
            <a:r>
              <a:rPr lang="en-US" baseline="0">
                <a:latin typeface="Arial" pitchFamily="34" charset="0"/>
                <a:cs typeface="Arial" pitchFamily="34" charset="0"/>
              </a:rPr>
              <a:t> </a:t>
            </a:r>
          </a:p>
        </p:txBody>
      </p:sp>
      <p:sp>
        <p:nvSpPr>
          <p:cNvPr id="27678" name="Line 46"/>
          <p:cNvSpPr>
            <a:spLocks noChangeShapeType="1"/>
          </p:cNvSpPr>
          <p:nvPr/>
        </p:nvSpPr>
        <p:spPr bwMode="auto">
          <a:xfrm flipH="1">
            <a:off x="3136900" y="3101975"/>
            <a:ext cx="207963" cy="358775"/>
          </a:xfrm>
          <a:prstGeom prst="line">
            <a:avLst/>
          </a:prstGeom>
          <a:noFill/>
          <a:ln w="1588">
            <a:solidFill>
              <a:schemeClr val="tx1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7679" name="Text Box 47"/>
          <p:cNvSpPr txBox="1">
            <a:spLocks noChangeArrowheads="1"/>
          </p:cNvSpPr>
          <p:nvPr/>
        </p:nvSpPr>
        <p:spPr bwMode="auto">
          <a:xfrm>
            <a:off x="2036763" y="3378200"/>
            <a:ext cx="1676400" cy="336550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1600" b="0" baseline="0">
                <a:solidFill>
                  <a:srgbClr val="6600FF"/>
                </a:solidFill>
                <a:latin typeface="Arial" pitchFamily="34" charset="0"/>
                <a:cs typeface="Arial" pitchFamily="34" charset="0"/>
              </a:rPr>
              <a:t>Number of steps</a:t>
            </a:r>
          </a:p>
        </p:txBody>
      </p:sp>
      <p:sp>
        <p:nvSpPr>
          <p:cNvPr id="27680" name="Text Box 48"/>
          <p:cNvSpPr txBox="1">
            <a:spLocks noChangeArrowheads="1"/>
          </p:cNvSpPr>
          <p:nvPr/>
        </p:nvSpPr>
        <p:spPr bwMode="auto">
          <a:xfrm>
            <a:off x="501650" y="4289425"/>
            <a:ext cx="1784350" cy="696913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1800" b="0" baseline="0">
                <a:latin typeface="Arial" pitchFamily="34" charset="0"/>
                <a:cs typeface="Arial" pitchFamily="34" charset="0"/>
              </a:rPr>
              <a:t>1 variable takes</a:t>
            </a:r>
          </a:p>
          <a:p>
            <a:pPr>
              <a:buFont typeface="Wingdings" pitchFamily="2" charset="2"/>
              <a:buNone/>
            </a:pPr>
            <a:r>
              <a:rPr lang="en-US" sz="1800" b="0" baseline="0">
                <a:latin typeface="Arial" pitchFamily="34" charset="0"/>
                <a:cs typeface="Arial" pitchFamily="34" charset="0"/>
              </a:rPr>
              <a:t>1 of </a:t>
            </a:r>
            <a:r>
              <a:rPr lang="en-US" sz="1800" baseline="0">
                <a:latin typeface="Arial" pitchFamily="34" charset="0"/>
                <a:cs typeface="Arial" pitchFamily="34" charset="0"/>
              </a:rPr>
              <a:t>10</a:t>
            </a:r>
            <a:r>
              <a:rPr lang="en-US" sz="1800" b="0" baseline="0">
                <a:latin typeface="Arial" pitchFamily="34" charset="0"/>
                <a:cs typeface="Arial" pitchFamily="34" charset="0"/>
              </a:rPr>
              <a:t> values</a:t>
            </a:r>
          </a:p>
        </p:txBody>
      </p:sp>
      <p:sp>
        <p:nvSpPr>
          <p:cNvPr id="27681" name="Text Box 49"/>
          <p:cNvSpPr txBox="1">
            <a:spLocks noChangeArrowheads="1"/>
          </p:cNvSpPr>
          <p:nvPr/>
        </p:nvSpPr>
        <p:spPr bwMode="auto">
          <a:xfrm>
            <a:off x="6318250" y="4648200"/>
            <a:ext cx="2703513" cy="635000"/>
          </a:xfrm>
          <a:prstGeom prst="rect">
            <a:avLst/>
          </a:prstGeom>
          <a:noFill/>
          <a:ln w="1588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1600" b="0" baseline="0">
                <a:solidFill>
                  <a:srgbClr val="A50021"/>
                </a:solidFill>
                <a:latin typeface="Arial" pitchFamily="34" charset="0"/>
                <a:cs typeface="Arial" pitchFamily="34" charset="0"/>
              </a:rPr>
              <a:t>Use n variables, each takes</a:t>
            </a:r>
          </a:p>
          <a:p>
            <a:pPr>
              <a:buFont typeface="Wingdings" pitchFamily="2" charset="2"/>
              <a:buNone/>
            </a:pPr>
            <a:r>
              <a:rPr lang="en-US" sz="1600" b="0" baseline="0">
                <a:solidFill>
                  <a:srgbClr val="A50021"/>
                </a:solidFill>
                <a:latin typeface="Arial" pitchFamily="34" charset="0"/>
                <a:cs typeface="Arial" pitchFamily="34" charset="0"/>
              </a:rPr>
              <a:t>1 of 2 values {0,1}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9">
      <a:dk1>
        <a:srgbClr val="000000"/>
      </a:dk1>
      <a:lt1>
        <a:srgbClr val="FFFFFF"/>
      </a:lt1>
      <a:dk2>
        <a:srgbClr val="008000"/>
      </a:dk2>
      <a:lt2>
        <a:srgbClr val="808080"/>
      </a:lt2>
      <a:accent1>
        <a:srgbClr val="00CC99"/>
      </a:accent1>
      <a:accent2>
        <a:srgbClr val="008000"/>
      </a:accent2>
      <a:accent3>
        <a:srgbClr val="FFFFFF"/>
      </a:accent3>
      <a:accent4>
        <a:srgbClr val="000000"/>
      </a:accent4>
      <a:accent5>
        <a:srgbClr val="AAE2CA"/>
      </a:accent5>
      <a:accent6>
        <a:srgbClr val="007300"/>
      </a:accent6>
      <a:hlink>
        <a:srgbClr val="009999"/>
      </a:hlink>
      <a:folHlink>
        <a:srgbClr val="006666"/>
      </a:folHlink>
    </a:clrScheme>
    <a:fontScheme name="Default Design">
      <a:majorFont>
        <a:latin typeface="Helvetica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FF"/>
        </a:solidFill>
        <a:ln w="1588" cap="flat" cmpd="sng" algn="ctr">
          <a:solidFill>
            <a:srgbClr val="FFFFFF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 typeface="Wingdings" pitchFamily="2" charset="2"/>
          <a:buChar char="§"/>
          <a:tabLst/>
          <a:defRPr kumimoji="0" lang="en-US" sz="2800" b="1" i="0" u="none" strike="noStrike" cap="none" normalizeH="0" baseline="30000" smtClean="0">
            <a:ln>
              <a:noFill/>
            </a:ln>
            <a:solidFill>
              <a:schemeClr val="accent2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FF"/>
        </a:solidFill>
        <a:ln w="1588" cap="flat" cmpd="sng" algn="ctr">
          <a:solidFill>
            <a:srgbClr val="FFFFFF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 typeface="Wingdings" pitchFamily="2" charset="2"/>
          <a:buChar char="§"/>
          <a:tabLst/>
          <a:defRPr kumimoji="0" lang="en-US" sz="2800" b="1" i="0" u="none" strike="noStrike" cap="none" normalizeH="0" baseline="30000" smtClean="0">
            <a:ln>
              <a:noFill/>
            </a:ln>
            <a:solidFill>
              <a:schemeClr val="accent2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FF0000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E70000"/>
        </a:accent6>
        <a:hlink>
          <a:srgbClr val="FF0000"/>
        </a:hlink>
        <a:folHlink>
          <a:srgbClr val="FF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000000"/>
        </a:dk1>
        <a:lt1>
          <a:srgbClr val="FFFFFF"/>
        </a:lt1>
        <a:dk2>
          <a:srgbClr val="008000"/>
        </a:dk2>
        <a:lt2>
          <a:srgbClr val="808080"/>
        </a:lt2>
        <a:accent1>
          <a:srgbClr val="00CC99"/>
        </a:accent1>
        <a:accent2>
          <a:srgbClr val="008000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007300"/>
        </a:accent6>
        <a:hlink>
          <a:srgbClr val="009999"/>
        </a:hlink>
        <a:folHlink>
          <a:srgbClr val="00666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25307</TotalTime>
  <Words>6809</Words>
  <Application>Microsoft Office PowerPoint</Application>
  <PresentationFormat>On-screen Show (4:3)</PresentationFormat>
  <Paragraphs>1724</Paragraphs>
  <Slides>78</Slides>
  <Notes>29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3</vt:i4>
      </vt:variant>
      <vt:variant>
        <vt:lpstr>Slide Titles</vt:lpstr>
      </vt:variant>
      <vt:variant>
        <vt:i4>78</vt:i4>
      </vt:variant>
    </vt:vector>
  </HeadingPairs>
  <TitlesOfParts>
    <vt:vector size="82" baseType="lpstr">
      <vt:lpstr>Default Design</vt:lpstr>
      <vt:lpstr>VISIO</vt:lpstr>
      <vt:lpstr>Equation</vt:lpstr>
      <vt:lpstr>Document</vt:lpstr>
      <vt:lpstr>Slide 1</vt:lpstr>
      <vt:lpstr>Unit 1: Number Systems and Codes Contents</vt:lpstr>
      <vt:lpstr>1. Introduction to Digital Systems Continuous Vs Discrete    (Analog Vs Digital)</vt:lpstr>
      <vt:lpstr>Digital Information</vt:lpstr>
      <vt:lpstr>Analog Vs Digital</vt:lpstr>
      <vt:lpstr>Digital Processing in the Real World</vt:lpstr>
      <vt:lpstr>Digitization of Analog Signals </vt:lpstr>
      <vt:lpstr>Slide 8</vt:lpstr>
      <vt:lpstr>Slide 9</vt:lpstr>
      <vt:lpstr>Binary Values:  Abstract and Physical Representations</vt:lpstr>
      <vt:lpstr>Signal Voltage Levels: Noise Considerations</vt:lpstr>
      <vt:lpstr>Types of Digital Systems</vt:lpstr>
      <vt:lpstr>Digital Processing System</vt:lpstr>
      <vt:lpstr>A Generic Digital Computer</vt:lpstr>
      <vt:lpstr>2. Number Systems Representation</vt:lpstr>
      <vt:lpstr>Examples</vt:lpstr>
      <vt:lpstr>Number Systems – Examples</vt:lpstr>
      <vt:lpstr>Commonly Used Bases</vt:lpstr>
      <vt:lpstr>Integers (0 – 16) Represented in Various Bases</vt:lpstr>
      <vt:lpstr>Binary Numbers: Special Powers of 2</vt:lpstr>
      <vt:lpstr>Positive Powers of 2 </vt:lpstr>
      <vt:lpstr>Conversion Between Number Systems</vt:lpstr>
      <vt:lpstr>Slide 23</vt:lpstr>
      <vt:lpstr>Conversion from decimal to base b:         (N)10  (?)b</vt:lpstr>
      <vt:lpstr>Converting integer from decimal to base b:</vt:lpstr>
      <vt:lpstr>Converting fraction from decimal to base b:</vt:lpstr>
      <vt:lpstr>Comment on the Fractional Part</vt:lpstr>
      <vt:lpstr>Example: Convert 153.51310 to Base 8, rounding the resulting fraction to 3 octal digits</vt:lpstr>
      <vt:lpstr>Contd. Example: Convert 153.51310 to Base 8</vt:lpstr>
      <vt:lpstr>Conversion between 2 non-decimal bases b1 and b2:  (N)b1  (?)b2:</vt:lpstr>
      <vt:lpstr>Binary, Octal, &amp; Hexadecimal Conversions</vt:lpstr>
      <vt:lpstr>Examples: Octal (Hexadecimal)        Binary</vt:lpstr>
      <vt:lpstr>Example: Octal to Hexadecimal via Binary</vt:lpstr>
      <vt:lpstr>Using Binary Bits to Represent Information: Numbers and Codes</vt:lpstr>
      <vt:lpstr>Given n digits of radix r, what is the maximum number of different information items that can be represented?</vt:lpstr>
      <vt:lpstr>Slide 36</vt:lpstr>
      <vt:lpstr>Using Binary to represent Symbols: 1. ASCII Character Codes</vt:lpstr>
      <vt:lpstr>ASCII Character Codes</vt:lpstr>
      <vt:lpstr>2. UNICODE</vt:lpstr>
      <vt:lpstr>Using Binary to represent Numbers:   e.g. 0-9 using 4 bits (16 codes)</vt:lpstr>
      <vt:lpstr>Gray Code: Advantages for  Optical Encoding of Angular Shaft Position </vt:lpstr>
      <vt:lpstr>Binary-Coded Decimal (BCD)</vt:lpstr>
      <vt:lpstr>Error-Detection Codes</vt:lpstr>
      <vt:lpstr>Example: 4-Bit Parity Code (3 bits of data + 1 parity bit)</vt:lpstr>
      <vt:lpstr>Range of values (smallest to largest) of unsigned integers and fractions represented using n bits</vt:lpstr>
      <vt:lpstr>3. Basic Computer Arithmetic</vt:lpstr>
      <vt:lpstr>1. Single Bit Binary Addition with Carry</vt:lpstr>
      <vt:lpstr>Single Bit Binary Subtraction with Borrow</vt:lpstr>
      <vt:lpstr>Slide 49</vt:lpstr>
      <vt:lpstr>2. Unsigned Numbers (Multiple Bit)  Binary Addition</vt:lpstr>
      <vt:lpstr>Unsigned Numbers  Binary Subtraction with borrow </vt:lpstr>
      <vt:lpstr>Unsigned Numbers  Binary Subtraction with borrow </vt:lpstr>
      <vt:lpstr>The Complement  of an integer</vt:lpstr>
      <vt:lpstr>Binary 1's Complement</vt:lpstr>
      <vt:lpstr>Binary 2's Complement</vt:lpstr>
      <vt:lpstr>Alternative 2’s Complement Method</vt:lpstr>
      <vt:lpstr>Important Complement Remarks</vt:lpstr>
      <vt:lpstr>Subtraction of two Unsigned Numbers  (M-N)  Using the 2’s Complement     </vt:lpstr>
      <vt:lpstr>Unsigned Subtraction  with 2’s Complement   Example 1</vt:lpstr>
      <vt:lpstr>Slide 60</vt:lpstr>
      <vt:lpstr>Subtraction of two Unsigned Numbers  (M-N)  Using the 1’s Complement     </vt:lpstr>
      <vt:lpstr>Slide 62</vt:lpstr>
      <vt:lpstr>Slide 63</vt:lpstr>
      <vt:lpstr>Unsigned Numbers (Multiple Bits)  Binary Multiplication</vt:lpstr>
      <vt:lpstr>Slide 65</vt:lpstr>
      <vt:lpstr>Slide 66</vt:lpstr>
      <vt:lpstr>Slide 67</vt:lpstr>
      <vt:lpstr>Integer Representations using n bits</vt:lpstr>
      <vt:lpstr>Signed Integer Representation in 3 notations Examples for n = 4</vt:lpstr>
      <vt:lpstr>Signed-Magnitude Addition/Subtraction MN (each of M and B can be + ive or – ive)  </vt:lpstr>
      <vt:lpstr>Signed-Magnitude Addition/Subtraction MN (each of M and B can be + ive or – ive)  </vt:lpstr>
      <vt:lpstr>Signed-Magnitude Arithmetic- Examples Operations are performed on magnitudes only, Get Sign separately</vt:lpstr>
      <vt:lpstr>Signed-Complement Arithmetic Both addition and subtraction use addition</vt:lpstr>
      <vt:lpstr>Signed Complement Arithmetic Examples, n = 4 bits</vt:lpstr>
      <vt:lpstr>Signed Complement Arithmetic Examples, n = 4 bits</vt:lpstr>
      <vt:lpstr>Overflow and its Detection</vt:lpstr>
      <vt:lpstr>Overflow Detection </vt:lpstr>
      <vt:lpstr>Unit 1: Number Systems and Codes Overview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1 - PPT - Mano &amp; Kime - 3rd Ed</dc:title>
  <dc:creator>Kime &amp; Kaminski</dc:creator>
  <dc:description>Initial Version</dc:description>
  <cp:lastModifiedBy>Dr. Marwan Abu-Amara</cp:lastModifiedBy>
  <cp:revision>680</cp:revision>
  <cp:lastPrinted>2001-01-22T17:31:50Z</cp:lastPrinted>
  <dcterms:created xsi:type="dcterms:W3CDTF">1999-02-14T20:48:18Z</dcterms:created>
  <dcterms:modified xsi:type="dcterms:W3CDTF">2010-10-16T08:25:01Z</dcterms:modified>
  <cp:category/>
</cp:coreProperties>
</file>