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</p:sldMasterIdLst>
  <p:notesMasterIdLst>
    <p:notesMasterId r:id="rId57"/>
  </p:notesMasterIdLst>
  <p:sldIdLst>
    <p:sldId id="302" r:id="rId4"/>
    <p:sldId id="257" r:id="rId5"/>
    <p:sldId id="354" r:id="rId6"/>
    <p:sldId id="355" r:id="rId7"/>
    <p:sldId id="379" r:id="rId8"/>
    <p:sldId id="366" r:id="rId9"/>
    <p:sldId id="356" r:id="rId10"/>
    <p:sldId id="357" r:id="rId11"/>
    <p:sldId id="358" r:id="rId12"/>
    <p:sldId id="278" r:id="rId13"/>
    <p:sldId id="304" r:id="rId14"/>
    <p:sldId id="306" r:id="rId15"/>
    <p:sldId id="307" r:id="rId16"/>
    <p:sldId id="308" r:id="rId17"/>
    <p:sldId id="359" r:id="rId18"/>
    <p:sldId id="313" r:id="rId19"/>
    <p:sldId id="364" r:id="rId20"/>
    <p:sldId id="365" r:id="rId21"/>
    <p:sldId id="312" r:id="rId22"/>
    <p:sldId id="314" r:id="rId23"/>
    <p:sldId id="316" r:id="rId24"/>
    <p:sldId id="362" r:id="rId25"/>
    <p:sldId id="363" r:id="rId26"/>
    <p:sldId id="320" r:id="rId27"/>
    <p:sldId id="367" r:id="rId28"/>
    <p:sldId id="368" r:id="rId29"/>
    <p:sldId id="323" r:id="rId30"/>
    <p:sldId id="324" r:id="rId31"/>
    <p:sldId id="369" r:id="rId32"/>
    <p:sldId id="327" r:id="rId33"/>
    <p:sldId id="370" r:id="rId34"/>
    <p:sldId id="371" r:id="rId35"/>
    <p:sldId id="329" r:id="rId36"/>
    <p:sldId id="346" r:id="rId37"/>
    <p:sldId id="347" r:id="rId38"/>
    <p:sldId id="348" r:id="rId39"/>
    <p:sldId id="350" r:id="rId40"/>
    <p:sldId id="332" r:id="rId41"/>
    <p:sldId id="372" r:id="rId42"/>
    <p:sldId id="373" r:id="rId43"/>
    <p:sldId id="335" r:id="rId44"/>
    <p:sldId id="336" r:id="rId45"/>
    <p:sldId id="337" r:id="rId46"/>
    <p:sldId id="338" r:id="rId47"/>
    <p:sldId id="339" r:id="rId48"/>
    <p:sldId id="340" r:id="rId49"/>
    <p:sldId id="374" r:id="rId50"/>
    <p:sldId id="375" r:id="rId51"/>
    <p:sldId id="376" r:id="rId52"/>
    <p:sldId id="377" r:id="rId53"/>
    <p:sldId id="351" r:id="rId54"/>
    <p:sldId id="352" r:id="rId55"/>
    <p:sldId id="378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FF3300"/>
    <a:srgbClr val="EAEAEA"/>
    <a:srgbClr val="8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BFAE7-09E4-4F51-8076-3A7C2EAA8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817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9CFB5-821F-4F06-AA77-77064C3399E9}" type="slidenum">
              <a:rPr lang="en-US"/>
              <a:pPr/>
              <a:t>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9D551-3D96-451B-99D6-5F1044D69851}" type="slidenum">
              <a:rPr lang="ar-SA"/>
              <a:pPr/>
              <a:t>13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FD204-277C-435C-B870-40C57C0763DE}" type="slidenum">
              <a:rPr lang="ar-SA"/>
              <a:pPr/>
              <a:t>14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9CFB5-821F-4F06-AA77-77064C3399E9}" type="slidenum">
              <a:rPr lang="en-US"/>
              <a:pPr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36900-D9C2-44B7-B89D-C1CFEEBAB370}" type="slidenum">
              <a:rPr lang="en-US"/>
              <a:pPr/>
              <a:t>16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407FB-115D-4860-B55A-40C588EA6ECC}" type="slidenum">
              <a:rPr lang="en-US"/>
              <a:pPr/>
              <a:t>19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B5C8C-08C1-48FE-B8F4-4203E68F9AA8}" type="slidenum">
              <a:rPr lang="ar-SA"/>
              <a:pPr/>
              <a:t>20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A96AB-9BB1-4BA8-9269-126FE5817019}" type="slidenum">
              <a:rPr lang="ar-SA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7DAFD-0FA8-4577-90F4-E6E6A7BB56B8}" type="slidenum">
              <a:rPr lang="ar-SA"/>
              <a:pPr/>
              <a:t>24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82C0C-9A3B-4EB4-8990-1CB9A9EBE11D}" type="slidenum">
              <a:rPr lang="ar-SA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BE5DC-89AB-44C5-95D6-1309F5277F4C}" type="slidenum">
              <a:rPr lang="ar-SA"/>
              <a:pPr/>
              <a:t>28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9B30E-1A26-49DB-A541-EC31CC24CE08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95B98-E33D-4062-B9F9-F9527FD61B86}" type="slidenum">
              <a:rPr lang="ar-SA"/>
              <a:pPr/>
              <a:t>30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9CFB5-821F-4F06-AA77-77064C3399E9}" type="slidenum">
              <a:rPr lang="en-US"/>
              <a:pPr/>
              <a:t>31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6EFC2-F2B9-42BD-ABE6-154A4FAE9A34}" type="slidenum">
              <a:rPr lang="en-US"/>
              <a:pPr/>
              <a:t>33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5652C-0BD3-4D1C-90DC-EB519D43041A}" type="slidenum">
              <a:rPr lang="en-US"/>
              <a:pPr/>
              <a:t>34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893C1-1879-4353-B714-2AF363961DE5}" type="slidenum">
              <a:rPr lang="en-US"/>
              <a:pPr/>
              <a:t>35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017A0-069C-43A1-820D-AD30B61678BB}" type="slidenum">
              <a:rPr lang="en-US"/>
              <a:pPr/>
              <a:t>36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B3670-12AB-4C9A-9653-9B2DFC78F79B}" type="slidenum">
              <a:rPr lang="en-US"/>
              <a:pPr/>
              <a:t>37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A83F0-9DE9-4C71-9FB2-2C721984C543}" type="slidenum">
              <a:rPr lang="en-US"/>
              <a:pPr/>
              <a:t>38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3C21A-2D05-45B7-9829-E721D3707669}" type="slidenum">
              <a:rPr lang="en-US"/>
              <a:pPr/>
              <a:t>41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E8A50-76BA-42A5-8A02-B8FE874D2EB4}" type="slidenum">
              <a:rPr lang="en-US"/>
              <a:pPr/>
              <a:t>42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A9B21-D03C-4145-9B65-8BF5DFD6B3DB}" type="slidenum">
              <a:rPr lang="en-US"/>
              <a:pPr/>
              <a:t>4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E2F82-2857-46CB-8132-7C8805835278}" type="slidenum">
              <a:rPr lang="en-US"/>
              <a:pPr/>
              <a:t>43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EAA6A-07C9-4752-AED1-FDCD08650C29}" type="slidenum">
              <a:rPr lang="en-US"/>
              <a:pPr/>
              <a:t>44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A2B12-4678-4549-BAEF-A0E220E822D6}" type="slidenum">
              <a:rPr lang="en-US"/>
              <a:pPr/>
              <a:t>45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07486-B354-4F24-A948-F45F8D7E81A0}" type="slidenum">
              <a:rPr lang="en-US"/>
              <a:pPr/>
              <a:t>46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8F5DD-D7A7-4AD8-9A22-184350D25371}" type="slidenum">
              <a:rPr lang="ar-SA"/>
              <a:pPr/>
              <a:t>51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0A268-A684-415D-9A18-D3D5391F5F2F}" type="slidenum">
              <a:rPr lang="ar-SA"/>
              <a:pPr/>
              <a:t>52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9A536-621D-42B1-8466-9B7532EF7E7D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E9884-F16C-442B-BC8C-0D51AAA07ABD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CAF3E-E6D9-4EDE-A4C7-FBDE50158847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E3352-0083-4E1C-8B45-48EC59DC23A5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32329-EDDA-4BC0-9CC0-A0DF8508168F}" type="slidenum">
              <a:rPr lang="ar-SA"/>
              <a:pPr/>
              <a:t>11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3F4A-38C8-45ED-A6AF-3F71D31F4F10}" type="slidenum">
              <a:rPr lang="ar-SA"/>
              <a:pPr/>
              <a:t>12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8C0D59-51DB-4251-863C-E44B5FE76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EDD826-9E04-4607-B995-118BF8BF9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32B6DF-751D-4E70-A5F7-D0BDE2967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129FFF-B62A-4070-B88C-EDD4B83CD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AB916F-8E89-4208-9F02-D8511B699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CB8DCE-5929-47DA-BA56-BACA9C47C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8A63EA-2E61-41BD-ABB8-05C054E4E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D27C87-CFEC-48FB-8E3C-872F33D5D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C12A7-2096-492D-9BD2-EF3012F82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8AAE1-4B1D-4463-BE3F-452375623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6EF362-D6BB-41DB-9FB1-298F4140D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3D75E8-E125-47EE-8042-B00356E1F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21965F-5B81-498C-9A23-EFAACF9B9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B5C1C-39FD-42D8-83C9-401F0CBD2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DEC91-C197-409B-A2D7-2F231CBB5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rmAutofit/>
          </a:bodyPr>
          <a:lstStyle>
            <a:lvl1pPr>
              <a:defRPr sz="4400" b="1"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129FFF-B62A-4070-B88C-EDD4B83CD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AB916F-8E89-4208-9F02-D8511B699C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CB8DCE-5929-47DA-BA56-BACA9C47C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63EA-2E61-41BD-ABB8-05C054E4E7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C87-CFEC-48FB-8E3C-872F33D5D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3C12A7-2096-492D-9BD2-EF3012F82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AAE1-4B1D-4463-BE3F-452375623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33542C-6E7E-49EA-9680-F68EAD6B9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2/5/2014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6EF362-D6BB-41DB-9FB1-298F4140D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21965F-5B81-498C-9A23-EFAACF9B9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C1C-39FD-42D8-83C9-401F0CBD2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EC91-C197-409B-A2D7-2F231CBB5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FCC31-A99D-46D5-80D5-BCBA28563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E7173F-012E-4F60-9B1A-E2A33D143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06B92D-D2A5-4EC0-90E3-BE006E5B59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D9C53F-1CC5-4CDF-864A-1269BAE47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CB598-E989-4D9B-A752-66CA23C73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3724C-3727-4C98-BBE0-2E8A3C1BC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72213"/>
            <a:ext cx="396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4DAB98-DC55-4745-A452-64690A02F5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0118" name="Picture 6" descr="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6267450"/>
            <a:ext cx="390525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72213"/>
            <a:ext cx="396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969F8A-0FD8-4D21-915A-4314013EF1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2/5/2014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4DAB98-DC55-4745-A452-64690A02F5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219200"/>
            <a:ext cx="6477000" cy="2971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ICS103: Programming in C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Ch2</a:t>
            </a:r>
            <a:r>
              <a:rPr lang="en-US" dirty="0" smtClean="0">
                <a:solidFill>
                  <a:srgbClr val="002060"/>
                </a:solidFill>
              </a:rPr>
              <a:t>: Overview of C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9FFF-B62A-4070-B88C-EDD4B83CD4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The  </a:t>
            </a:r>
            <a:r>
              <a:rPr lang="en-US" cap="none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dirty="0" smtClean="0"/>
              <a:t>  Function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7696200" cy="51785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main(void)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marks the beginning of the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/>
              <a:t>function where program execution begins.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Every C program has a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/>
              <a:t> function.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Braces </a:t>
            </a:r>
            <a:r>
              <a:rPr lang="en-US" sz="2400" b="1" dirty="0" smtClean="0">
                <a:solidFill>
                  <a:srgbClr val="002060"/>
                </a:solidFill>
              </a:rPr>
              <a:t>{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}</a:t>
            </a:r>
            <a:r>
              <a:rPr lang="en-US" sz="2400" dirty="0" smtClean="0"/>
              <a:t> </a:t>
            </a:r>
            <a:r>
              <a:rPr lang="en-US" sz="2400" dirty="0"/>
              <a:t>mark the beginning and end of the body of function main.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400" dirty="0"/>
              <a:t>A function body has two parts: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Declarations</a:t>
            </a:r>
            <a:r>
              <a:rPr lang="en-US" sz="2400" dirty="0" smtClean="0"/>
              <a:t> </a:t>
            </a:r>
            <a:r>
              <a:rPr lang="en-US" sz="2400" dirty="0"/>
              <a:t>- tell the compiler what memory cells are needed in the function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Executable </a:t>
            </a:r>
            <a:r>
              <a:rPr lang="en-US" sz="2400" b="1" dirty="0">
                <a:solidFill>
                  <a:srgbClr val="FF0000"/>
                </a:solidFill>
              </a:rPr>
              <a:t>statements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- (derived from the algorithm) are translated into machine language and later executed by the </a:t>
            </a:r>
            <a:r>
              <a:rPr lang="en-US" sz="2400" dirty="0" smtClean="0"/>
              <a:t>computer</a:t>
            </a:r>
            <a:endParaRPr lang="en-US" sz="2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11F233-6FEF-433D-B0DB-D6895A8A505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/>
              <a:t>Reserved words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799"/>
            <a:ext cx="8229600" cy="45926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A word that has special meaning </a:t>
            </a:r>
            <a:r>
              <a:rPr lang="en-US" sz="2800" dirty="0" smtClean="0"/>
              <a:t>to C </a:t>
            </a:r>
            <a:r>
              <a:rPr lang="en-US" sz="2800" dirty="0"/>
              <a:t>and can not be used for other purposes.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These are words that C reserves for its own </a:t>
            </a:r>
            <a:r>
              <a:rPr lang="en-US" sz="2800" dirty="0" smtClean="0"/>
              <a:t>uses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 smtClean="0"/>
              <a:t>Built-in Types: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 smtClean="0"/>
              <a:t>, etc.</a:t>
            </a:r>
            <a:endParaRPr lang="en-US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/>
              <a:t>C</a:t>
            </a:r>
            <a:r>
              <a:rPr lang="en-US" sz="2800" dirty="0" smtClean="0"/>
              <a:t>ontrol flow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, etc.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 smtClean="0"/>
              <a:t>Always </a:t>
            </a:r>
            <a:r>
              <a:rPr lang="en-US" sz="2800" dirty="0"/>
              <a:t>lower </a:t>
            </a:r>
            <a:r>
              <a:rPr lang="en-US" sz="2800" dirty="0" smtClean="0"/>
              <a:t>case</a:t>
            </a:r>
            <a:endParaRPr lang="en-US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2C9CD6-CDE5-466C-896A-C24A50BCBF2F}" type="slidenum">
              <a:rPr lang="ar-SA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23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/>
              <a:t>Standard Identifiers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7924800" cy="53340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Identifier</a:t>
            </a:r>
            <a:r>
              <a:rPr lang="en-US" sz="2800" b="1" dirty="0"/>
              <a:t> -</a:t>
            </a:r>
            <a:r>
              <a:rPr lang="en-US" sz="2800" dirty="0"/>
              <a:t> A name given </a:t>
            </a:r>
            <a:r>
              <a:rPr lang="en-US" sz="2800" dirty="0" smtClean="0"/>
              <a:t>to </a:t>
            </a:r>
            <a:r>
              <a:rPr lang="en-US" sz="2800" dirty="0"/>
              <a:t>a variable or </a:t>
            </a:r>
            <a:r>
              <a:rPr lang="en-US" sz="2800" dirty="0" smtClean="0"/>
              <a:t>a function</a:t>
            </a:r>
            <a:endParaRPr lang="en-US" sz="2800" dirty="0"/>
          </a:p>
          <a:p>
            <a:pPr>
              <a:lnSpc>
                <a:spcPct val="140000"/>
              </a:lnSpc>
              <a:spcBef>
                <a:spcPts val="5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Standard </a:t>
            </a:r>
            <a:r>
              <a:rPr lang="en-US" sz="2800" b="1" dirty="0">
                <a:solidFill>
                  <a:srgbClr val="FF0000"/>
                </a:solidFill>
              </a:rPr>
              <a:t>Identifier </a:t>
            </a:r>
            <a:r>
              <a:rPr lang="en-US" sz="2800" b="1" dirty="0"/>
              <a:t>- </a:t>
            </a:r>
            <a:r>
              <a:rPr lang="en-US" sz="2800" dirty="0"/>
              <a:t>An identifier </a:t>
            </a:r>
            <a:r>
              <a:rPr lang="en-US" sz="2800" dirty="0" smtClean="0"/>
              <a:t>defined </a:t>
            </a:r>
            <a:r>
              <a:rPr lang="en-US" sz="2800" dirty="0"/>
              <a:t>in </a:t>
            </a:r>
            <a:r>
              <a:rPr lang="en-US" sz="2800" dirty="0" smtClean="0"/>
              <a:t>a standard </a:t>
            </a:r>
            <a:r>
              <a:rPr lang="en-US" sz="2800" dirty="0"/>
              <a:t>C </a:t>
            </a:r>
            <a:r>
              <a:rPr lang="en-US" sz="2800" dirty="0" smtClean="0"/>
              <a:t>library </a:t>
            </a:r>
            <a:r>
              <a:rPr lang="en-US" sz="2800" dirty="0"/>
              <a:t>and has special meaning in C.</a:t>
            </a:r>
          </a:p>
          <a:p>
            <a:pPr lvl="1">
              <a:lnSpc>
                <a:spcPct val="140000"/>
              </a:lnSpc>
              <a:spcBef>
                <a:spcPts val="500"/>
              </a:spcBef>
            </a:pPr>
            <a:r>
              <a:rPr lang="en-US" sz="2400" dirty="0" smtClean="0"/>
              <a:t>Examples: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endParaRPr lang="en-US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40000"/>
              </a:lnSpc>
              <a:spcBef>
                <a:spcPts val="500"/>
              </a:spcBef>
            </a:pPr>
            <a:r>
              <a:rPr lang="en-US" sz="2400" dirty="0"/>
              <a:t>Standard identifiers are not </a:t>
            </a:r>
            <a:r>
              <a:rPr lang="en-US" sz="2400" dirty="0" smtClean="0"/>
              <a:t>reserved words</a:t>
            </a:r>
          </a:p>
          <a:p>
            <a:pPr lvl="1">
              <a:lnSpc>
                <a:spcPct val="140000"/>
              </a:lnSpc>
              <a:spcBef>
                <a:spcPts val="500"/>
              </a:spcBef>
            </a:pPr>
            <a:r>
              <a:rPr lang="en-US" dirty="0"/>
              <a:t>Y</a:t>
            </a:r>
            <a:r>
              <a:rPr lang="en-US" sz="2400" dirty="0" smtClean="0"/>
              <a:t>ou can </a:t>
            </a:r>
            <a:r>
              <a:rPr lang="en-US" sz="2400" dirty="0"/>
              <a:t>redefine </a:t>
            </a:r>
            <a:r>
              <a:rPr lang="en-US" sz="2400" dirty="0" smtClean="0"/>
              <a:t>standard identifiers </a:t>
            </a:r>
            <a:r>
              <a:rPr lang="en-US" sz="2400" dirty="0"/>
              <a:t>if you want </a:t>
            </a:r>
            <a:r>
              <a:rPr lang="en-US" sz="2400" dirty="0" smtClean="0"/>
              <a:t>to, but </a:t>
            </a:r>
            <a:r>
              <a:rPr lang="en-US" sz="2400" dirty="0"/>
              <a:t>it is not </a:t>
            </a:r>
            <a:r>
              <a:rPr lang="en-US" sz="2400" dirty="0" smtClean="0"/>
              <a:t>recommended.</a:t>
            </a:r>
            <a:endParaRPr lang="en-US" sz="2400" dirty="0"/>
          </a:p>
          <a:p>
            <a:pPr lvl="1">
              <a:lnSpc>
                <a:spcPct val="140000"/>
              </a:lnSpc>
              <a:spcBef>
                <a:spcPts val="500"/>
              </a:spcBef>
            </a:pPr>
            <a:r>
              <a:rPr lang="en-US" dirty="0"/>
              <a:t>For example, if you </a:t>
            </a:r>
            <a:r>
              <a:rPr lang="en-US" dirty="0" smtClean="0"/>
              <a:t>define </a:t>
            </a:r>
            <a:r>
              <a:rPr lang="en-US" dirty="0"/>
              <a:t>your own function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, then you </a:t>
            </a:r>
            <a:r>
              <a:rPr lang="en-US" dirty="0" smtClean="0"/>
              <a:t>cannot use </a:t>
            </a:r>
            <a:r>
              <a:rPr lang="en-US" dirty="0"/>
              <a:t>the </a:t>
            </a:r>
            <a:r>
              <a:rPr lang="en-US" dirty="0" smtClean="0"/>
              <a:t>C library function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>
                <a:cs typeface="Courier New" pitchFamily="49" charset="0"/>
              </a:rPr>
              <a:t>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1529B4-B1AC-4830-A8F1-54E5189CA8C5}" type="slidenum">
              <a:rPr lang="ar-SA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User-Defined </a:t>
            </a:r>
            <a:r>
              <a:rPr lang="en-US" dirty="0"/>
              <a:t>Identifiers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1"/>
            <a:ext cx="8305800" cy="55626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We choose our own identifiers </a:t>
            </a:r>
            <a:r>
              <a:rPr lang="en-US" dirty="0" smtClean="0"/>
              <a:t>to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N</a:t>
            </a:r>
            <a:r>
              <a:rPr lang="en-US" dirty="0" smtClean="0"/>
              <a:t>ame </a:t>
            </a:r>
            <a:r>
              <a:rPr lang="en-US" dirty="0"/>
              <a:t>memory cells that will hold data and program </a:t>
            </a:r>
            <a:r>
              <a:rPr lang="en-US" dirty="0" smtClean="0"/>
              <a:t>results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Name functions </a:t>
            </a:r>
            <a:r>
              <a:rPr lang="en-US" dirty="0"/>
              <a:t>that we </a:t>
            </a:r>
            <a:r>
              <a:rPr lang="en-US" dirty="0" smtClean="0"/>
              <a:t>define</a:t>
            </a:r>
            <a:endParaRPr lang="en-US" dirty="0"/>
          </a:p>
          <a:p>
            <a:pPr>
              <a:spcBef>
                <a:spcPts val="500"/>
              </a:spcBef>
            </a:pPr>
            <a:r>
              <a:rPr lang="en-US" b="1" dirty="0">
                <a:solidFill>
                  <a:srgbClr val="FF0000"/>
                </a:solidFill>
              </a:rPr>
              <a:t>Rules for Naming Identifiers: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An identifier </a:t>
            </a:r>
            <a:r>
              <a:rPr lang="en-US" sz="2400" dirty="0" smtClean="0"/>
              <a:t>consists </a:t>
            </a:r>
            <a:r>
              <a:rPr lang="en-US" sz="2400" dirty="0"/>
              <a:t>only of letters, digits, and </a:t>
            </a:r>
            <a:r>
              <a:rPr lang="en-US" sz="2400" dirty="0" smtClean="0"/>
              <a:t>underscores</a:t>
            </a:r>
            <a:endParaRPr lang="en-US" sz="2400" dirty="0"/>
          </a:p>
          <a:p>
            <a:pPr lvl="1">
              <a:spcBef>
                <a:spcPts val="500"/>
              </a:spcBef>
            </a:pPr>
            <a:r>
              <a:rPr lang="en-US" sz="2400" dirty="0"/>
              <a:t>An identifier cannot begin with a </a:t>
            </a:r>
            <a:r>
              <a:rPr lang="en-US" sz="2400" dirty="0" smtClean="0"/>
              <a:t>digit</a:t>
            </a:r>
            <a:endParaRPr lang="en-US" sz="2400" dirty="0"/>
          </a:p>
          <a:p>
            <a:pPr lvl="1">
              <a:spcBef>
                <a:spcPts val="500"/>
              </a:spcBef>
            </a:pPr>
            <a:r>
              <a:rPr lang="en-US" sz="2400" dirty="0"/>
              <a:t>A C reserved word cannot be used as an </a:t>
            </a:r>
            <a:r>
              <a:rPr lang="en-US" sz="2400" dirty="0" smtClean="0"/>
              <a:t>identifier</a:t>
            </a:r>
            <a:endParaRPr lang="en-US" sz="2400" dirty="0"/>
          </a:p>
          <a:p>
            <a:pPr lvl="1">
              <a:spcBef>
                <a:spcPts val="500"/>
              </a:spcBef>
            </a:pPr>
            <a:r>
              <a:rPr lang="en-US" sz="2400" dirty="0"/>
              <a:t>A standard </a:t>
            </a:r>
            <a:r>
              <a:rPr lang="en-US" sz="2400" dirty="0" smtClean="0"/>
              <a:t>C identifier </a:t>
            </a:r>
            <a:r>
              <a:rPr lang="en-US" sz="2400" dirty="0"/>
              <a:t>should not be </a:t>
            </a:r>
            <a:r>
              <a:rPr lang="en-US" sz="2400" dirty="0" smtClean="0"/>
              <a:t>redefined</a:t>
            </a:r>
            <a:endParaRPr lang="en-US" sz="2400" dirty="0"/>
          </a:p>
          <a:p>
            <a:pPr>
              <a:spcBef>
                <a:spcPts val="500"/>
              </a:spcBef>
            </a:pPr>
            <a:r>
              <a:rPr lang="en-US" dirty="0" smtClean="0"/>
              <a:t>Examples of Valid identifiers:</a:t>
            </a:r>
          </a:p>
          <a:p>
            <a:pPr lvl="1">
              <a:spcBef>
                <a:spcPts val="5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letter1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inches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KM_PER_MILE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Examples of Invalid </a:t>
            </a:r>
            <a:r>
              <a:rPr lang="en-US" dirty="0"/>
              <a:t>identifiers: 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1letter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Happy$trout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17DAB-95A6-4D59-8008-8EBD2272312C}" type="slidenum">
              <a:rPr lang="ar-SA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7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Guidelines </a:t>
            </a:r>
            <a:r>
              <a:rPr lang="en-US" dirty="0"/>
              <a:t>for Naming Identifiers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 smtClean="0"/>
              <a:t>Uppercase </a:t>
            </a:r>
            <a:r>
              <a:rPr lang="en-US" dirty="0"/>
              <a:t>and lowercase are different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LETTER</a:t>
            </a:r>
            <a:r>
              <a:rPr lang="en-US" dirty="0"/>
              <a:t> 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Letter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letter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are different identifiers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Avoid names that only differ by </a:t>
            </a:r>
            <a:r>
              <a:rPr lang="en-US" dirty="0" smtClean="0"/>
              <a:t>case. They </a:t>
            </a:r>
            <a:r>
              <a:rPr lang="en-US" dirty="0"/>
              <a:t>can lead to problems </a:t>
            </a:r>
            <a:r>
              <a:rPr lang="en-US" dirty="0" smtClean="0"/>
              <a:t>of finding bugs (errors) in the program.</a:t>
            </a:r>
            <a:endParaRPr lang="en-US" dirty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Choose meaningful identifiers </a:t>
            </a:r>
            <a:r>
              <a:rPr lang="en-US" dirty="0" smtClean="0"/>
              <a:t>(easy </a:t>
            </a:r>
            <a:r>
              <a:rPr lang="en-US" dirty="0"/>
              <a:t>to </a:t>
            </a:r>
            <a:r>
              <a:rPr lang="en-US" dirty="0" smtClean="0"/>
              <a:t>understand)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 smtClean="0"/>
              <a:t>Example</a:t>
            </a:r>
            <a:r>
              <a:rPr lang="en-US" dirty="0"/>
              <a:t>: 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distance = rate *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time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M</a:t>
            </a:r>
            <a:r>
              <a:rPr lang="en-US" dirty="0" smtClean="0"/>
              <a:t>eans </a:t>
            </a:r>
            <a:r>
              <a:rPr lang="en-US" dirty="0"/>
              <a:t>a lot more than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z = x * y</a:t>
            </a: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dirty="0" smtClean="0"/>
              <a:t>Choose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</a:t>
            </a:r>
            <a:r>
              <a:rPr lang="en-US" dirty="0" smtClean="0"/>
              <a:t> constants to be ALL UPPERCASE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 smtClean="0">
                <a:cs typeface="Courier New" pitchFamily="49" charset="0"/>
              </a:rPr>
              <a:t>Example: 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KMS_PER_MILE</a:t>
            </a:r>
            <a:r>
              <a:rPr lang="en-US" dirty="0" smtClean="0"/>
              <a:t>  is </a:t>
            </a:r>
            <a:r>
              <a:rPr lang="en-US" dirty="0"/>
              <a:t>a defined constant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As a variable, we </a:t>
            </a:r>
            <a:r>
              <a:rPr lang="en-US" dirty="0" smtClean="0"/>
              <a:t>can probably </a:t>
            </a:r>
            <a:r>
              <a:rPr lang="en-US" dirty="0"/>
              <a:t>name </a:t>
            </a:r>
            <a:r>
              <a:rPr lang="en-US" dirty="0" smtClean="0"/>
              <a:t>it:</a:t>
            </a:r>
          </a:p>
          <a:p>
            <a:pPr marL="622300" lvl="1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KmsPerMile</a:t>
            </a:r>
            <a:r>
              <a:rPr lang="en-US" dirty="0" smtClean="0"/>
              <a:t>   or  </a:t>
            </a:r>
            <a:r>
              <a:rPr lang="en-US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Kms_Per_Mile</a:t>
            </a: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AB1B56-8455-4407-A060-A0CC3BCC0D54}" type="slidenum">
              <a:rPr lang="ar-SA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5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Next . . 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History of C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 </a:t>
            </a:r>
            <a:r>
              <a:rPr lang="en-US" sz="2800" dirty="0"/>
              <a:t>Language Elements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Data Types and Variable Declarations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Executable </a:t>
            </a: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Statements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Input and Output Functions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General form of a C </a:t>
            </a:r>
            <a:r>
              <a:rPr lang="en-US" sz="2800" dirty="0" smtClean="0"/>
              <a:t>program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Arithmetic </a:t>
            </a:r>
            <a:r>
              <a:rPr lang="en-US" sz="2800" dirty="0" smtClean="0"/>
              <a:t>Expressions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Formatting Numbers in Program </a:t>
            </a:r>
            <a:r>
              <a:rPr lang="en-US" sz="2700" dirty="0" smtClean="0">
                <a:cs typeface="Times New Roman" pitchFamily="18" charset="0"/>
              </a:rPr>
              <a:t>Output</a:t>
            </a:r>
            <a:endParaRPr lang="en-US" sz="27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EAEAEA"/>
              </a:solidFill>
              <a:cs typeface="Times New Roman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7156E-AABD-42DC-A8D9-197242A795EF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2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7488"/>
            <a:ext cx="8229600" cy="868362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153400" cy="54864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Data Types</a:t>
            </a:r>
            <a:r>
              <a:rPr lang="en-US" sz="2800" dirty="0"/>
              <a:t>: a set of values and a set of operations that can be performed on those values</a:t>
            </a:r>
          </a:p>
          <a:p>
            <a:pPr lvl="1">
              <a:spcBef>
                <a:spcPts val="1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/>
              <a:t>: Stores </a:t>
            </a:r>
            <a:r>
              <a:rPr lang="en-US" sz="2400" dirty="0" smtClean="0"/>
              <a:t>signed integer values: </a:t>
            </a:r>
            <a:r>
              <a:rPr lang="en-US" sz="2400" dirty="0"/>
              <a:t>whole numbers</a:t>
            </a:r>
          </a:p>
          <a:p>
            <a:pPr lvl="2">
              <a:spcBef>
                <a:spcPts val="1000"/>
              </a:spcBef>
            </a:pPr>
            <a:r>
              <a:rPr lang="en-US" sz="2000" dirty="0" smtClean="0"/>
              <a:t>Examples: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65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-12345</a:t>
            </a:r>
          </a:p>
          <a:p>
            <a:pPr lvl="1">
              <a:spcBef>
                <a:spcPts val="1000"/>
              </a:spcBef>
            </a:pP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400" dirty="0"/>
              <a:t>: Stores real numbers </a:t>
            </a:r>
            <a:r>
              <a:rPr lang="en-US" sz="2400" dirty="0" smtClean="0"/>
              <a:t>that </a:t>
            </a:r>
            <a:r>
              <a:rPr lang="en-US" sz="2400" dirty="0"/>
              <a:t>use a decimal </a:t>
            </a:r>
            <a:r>
              <a:rPr lang="en-US" sz="2400" dirty="0" smtClean="0"/>
              <a:t>point</a:t>
            </a:r>
            <a:endParaRPr lang="en-US" sz="2400" dirty="0"/>
          </a:p>
          <a:p>
            <a:pPr lvl="2">
              <a:spcBef>
                <a:spcPts val="1000"/>
              </a:spcBef>
            </a:pPr>
            <a:r>
              <a:rPr lang="en-US" sz="2000" dirty="0" smtClean="0"/>
              <a:t>Examples: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3.14159</a:t>
            </a:r>
            <a:r>
              <a:rPr lang="en-US" sz="2000" dirty="0" smtClean="0"/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1.23e5</a:t>
            </a:r>
            <a:r>
              <a:rPr lang="en-US" sz="2000" dirty="0"/>
              <a:t> (which equals 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123000.0</a:t>
            </a:r>
            <a:r>
              <a:rPr lang="en-US" sz="2000" dirty="0"/>
              <a:t>)</a:t>
            </a:r>
          </a:p>
          <a:p>
            <a:pPr lvl="1">
              <a:spcBef>
                <a:spcPts val="1000"/>
              </a:spcBef>
            </a:pP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dirty="0"/>
              <a:t>: </a:t>
            </a:r>
            <a:r>
              <a:rPr lang="en-US" sz="2400" dirty="0" smtClean="0"/>
              <a:t>Stores character values</a:t>
            </a:r>
            <a:endParaRPr lang="en-US" sz="2400" dirty="0"/>
          </a:p>
          <a:p>
            <a:pPr lvl="2">
              <a:spcBef>
                <a:spcPts val="1000"/>
              </a:spcBef>
            </a:pPr>
            <a:r>
              <a:rPr lang="en-US" sz="2000" dirty="0"/>
              <a:t>Each char value is enclosed in single </a:t>
            </a:r>
            <a:r>
              <a:rPr lang="en-US" sz="2000" dirty="0" smtClean="0"/>
              <a:t>quotes: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'A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000" dirty="0"/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'*'</a:t>
            </a:r>
            <a:endParaRPr lang="en-US" sz="2000" dirty="0"/>
          </a:p>
          <a:p>
            <a:pPr lvl="2">
              <a:spcBef>
                <a:spcPts val="1000"/>
              </a:spcBef>
            </a:pPr>
            <a:r>
              <a:rPr lang="en-US" sz="2000" dirty="0"/>
              <a:t>Can be a letter, </a:t>
            </a:r>
            <a:r>
              <a:rPr lang="en-US" sz="2000" dirty="0" smtClean="0"/>
              <a:t>digit</a:t>
            </a:r>
            <a:r>
              <a:rPr lang="en-US" sz="2000" dirty="0"/>
              <a:t>, or </a:t>
            </a:r>
            <a:r>
              <a:rPr lang="en-US" sz="2000" dirty="0" smtClean="0"/>
              <a:t>special character symbol</a:t>
            </a:r>
            <a:endParaRPr lang="en-US" sz="2000" dirty="0"/>
          </a:p>
          <a:p>
            <a:pPr lvl="1">
              <a:spcBef>
                <a:spcPts val="1000"/>
              </a:spcBef>
            </a:pPr>
            <a:r>
              <a:rPr lang="en-US" sz="2400" dirty="0"/>
              <a:t>Arithmetic operations (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/>
              <a:t>) and compare </a:t>
            </a:r>
            <a:r>
              <a:rPr lang="en-US" sz="2400" dirty="0" smtClean="0"/>
              <a:t>can </a:t>
            </a:r>
            <a:r>
              <a:rPr lang="en-US" sz="2400" dirty="0"/>
              <a:t>be performed </a:t>
            </a:r>
            <a:r>
              <a:rPr lang="en-US" sz="2400" dirty="0" smtClean="0"/>
              <a:t>on 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 </a:t>
            </a:r>
            <a:r>
              <a:rPr lang="en-US" dirty="0" smtClean="0"/>
              <a:t>variables. </a:t>
            </a:r>
            <a:r>
              <a:rPr lang="en-US" sz="2400" dirty="0" smtClean="0"/>
              <a:t>Compare operations can </a:t>
            </a:r>
            <a:r>
              <a:rPr lang="en-US" sz="2400" dirty="0"/>
              <a:t>be performed </a:t>
            </a:r>
            <a:r>
              <a:rPr lang="en-US" sz="2400" dirty="0" smtClean="0"/>
              <a:t>on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dirty="0"/>
              <a:t> </a:t>
            </a:r>
            <a:r>
              <a:rPr lang="en-US" sz="2400" dirty="0" smtClean="0"/>
              <a:t>variables. </a:t>
            </a:r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5A2A41-61AB-4D82-834F-A57B9290BEE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Integer and Floating-Point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1148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Integer Types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2194569"/>
              </p:ext>
            </p:extLst>
          </p:nvPr>
        </p:nvGraphicFramePr>
        <p:xfrm>
          <a:off x="381001" y="1747520"/>
          <a:ext cx="80771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99"/>
                <a:gridCol w="1981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Type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Size in Memory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Range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short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2 bytes = 16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-32768 to +32767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unsigned short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2 bytes = 16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0 to 65535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4 bytes = 32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-2147483648 to +2147483647 </a:t>
                      </a:r>
                      <a:endParaRPr lang="en-US" b="1" baseline="30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unsigned </a:t>
                      </a:r>
                      <a:r>
                        <a:rPr lang="en-US" b="1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4 bytes = 32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0 to 4294967295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long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4 bytes = 32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Same as </a:t>
                      </a:r>
                      <a:r>
                        <a:rPr lang="en-US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long long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8 bytes = 64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-9×10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  <a:r>
                        <a:rPr lang="en-US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to +9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×</a:t>
                      </a:r>
                      <a:r>
                        <a:rPr lang="en-US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18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495800"/>
            <a:ext cx="48006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Floating-Point Types in 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3402937"/>
              </p:ext>
            </p:extLst>
          </p:nvPr>
        </p:nvGraphicFramePr>
        <p:xfrm>
          <a:off x="381000" y="5059680"/>
          <a:ext cx="7696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133600"/>
                <a:gridCol w="24384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Type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Size in Memory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Approximate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Range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Significant Digits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float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4 bytes = 32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-38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 to 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+38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8 bytes = 64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-308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 to 10</a:t>
                      </a:r>
                      <a:r>
                        <a:rPr lang="en-US" b="1" baseline="30000" dirty="0" smtClean="0">
                          <a:latin typeface="Courier New" pitchFamily="49" charset="0"/>
                          <a:cs typeface="Courier New" pitchFamily="49" charset="0"/>
                        </a:rPr>
                        <a:t>+308</a:t>
                      </a:r>
                      <a:endParaRPr lang="en-US" b="1" baseline="30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15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09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Characters and ASCII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1148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Character Type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1640882"/>
              </p:ext>
            </p:extLst>
          </p:nvPr>
        </p:nvGraphicFramePr>
        <p:xfrm>
          <a:off x="381001" y="1747520"/>
          <a:ext cx="80771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799"/>
                <a:gridCol w="1981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Type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Size in Memory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ASCII Codes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char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1 byte = 8 bits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0 to 255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90800"/>
            <a:ext cx="57912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ASCII Codes and Special Characters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7334666"/>
              </p:ext>
            </p:extLst>
          </p:nvPr>
        </p:nvGraphicFramePr>
        <p:xfrm>
          <a:off x="381000" y="3200400"/>
          <a:ext cx="26285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275"/>
                <a:gridCol w="13142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Character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ASCII Code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'0'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48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'9'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57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'A'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65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'B'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66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'Z'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90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'a'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97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'b'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98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'z'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122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3319972"/>
              </p:ext>
            </p:extLst>
          </p:nvPr>
        </p:nvGraphicFramePr>
        <p:xfrm>
          <a:off x="3368675" y="3215640"/>
          <a:ext cx="43275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151"/>
                <a:gridCol w="22383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Special Characters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itchFamily="34" charset="0"/>
                        </a:rPr>
                        <a:t>Meaning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 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Space Character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'*'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Star Character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'\n'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Newline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'\t'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Horizontal Tab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'\''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Single</a:t>
                      </a:r>
                      <a:r>
                        <a:rPr lang="en-US" b="1" baseline="0" dirty="0" smtClean="0">
                          <a:latin typeface="Calibri" pitchFamily="34" charset="0"/>
                          <a:cs typeface="Courier New" pitchFamily="49" charset="0"/>
                        </a:rPr>
                        <a:t> Quote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'\"'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Double Quote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'\\'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  <a:cs typeface="Courier New" pitchFamily="49" charset="0"/>
                        </a:rPr>
                        <a:t>Backslash</a:t>
                      </a:r>
                      <a:endParaRPr lang="en-US" b="1" dirty="0">
                        <a:latin typeface="Calibri" pitchFamily="34" charset="0"/>
                        <a:cs typeface="Courier New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'\0'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NULL</a:t>
                      </a:r>
                      <a:r>
                        <a:rPr lang="en-US" b="1" baseline="0" dirty="0" smtClean="0">
                          <a:latin typeface="Calibri" pitchFamily="34" charset="0"/>
                        </a:rPr>
                        <a:t> Character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958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944562"/>
          </a:xfrm>
        </p:spPr>
        <p:txBody>
          <a:bodyPr/>
          <a:lstStyle/>
          <a:p>
            <a:r>
              <a:rPr lang="en-US" dirty="0" smtClean="0"/>
              <a:t>Variable </a:t>
            </a:r>
            <a:r>
              <a:rPr lang="en-US" dirty="0"/>
              <a:t>Declarations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382000" cy="5562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Variables:</a:t>
            </a:r>
            <a:r>
              <a:rPr lang="en-US" sz="2800" dirty="0" smtClean="0"/>
              <a:t> </a:t>
            </a:r>
            <a:r>
              <a:rPr lang="en-US" sz="2800" dirty="0"/>
              <a:t>The memory </a:t>
            </a:r>
            <a:r>
              <a:rPr lang="en-US" sz="2800" dirty="0" smtClean="0"/>
              <a:t>cells </a:t>
            </a:r>
            <a:r>
              <a:rPr lang="en-US" sz="2800" dirty="0"/>
              <a:t>used for storing a program’s </a:t>
            </a:r>
            <a:r>
              <a:rPr lang="en-US" sz="2800" dirty="0" smtClean="0"/>
              <a:t>input data </a:t>
            </a:r>
            <a:r>
              <a:rPr lang="en-US" sz="2800" dirty="0"/>
              <a:t>and its computational results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The Value of a Variable can change at runtime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Variable declarations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Statements </a:t>
            </a:r>
            <a:r>
              <a:rPr lang="en-US" sz="2800" dirty="0"/>
              <a:t>that </a:t>
            </a:r>
            <a:r>
              <a:rPr lang="en-US" sz="2800" dirty="0" smtClean="0"/>
              <a:t>communicate </a:t>
            </a:r>
            <a:r>
              <a:rPr lang="en-US" sz="2800" dirty="0"/>
              <a:t>to the compiler the names of variables in the program and the </a:t>
            </a:r>
            <a:r>
              <a:rPr lang="en-US" sz="2800" dirty="0" smtClean="0"/>
              <a:t>type of data they </a:t>
            </a:r>
            <a:r>
              <a:rPr lang="en-US" sz="2800" dirty="0"/>
              <a:t>can store.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Examples:</a:t>
            </a:r>
          </a:p>
          <a:p>
            <a:pPr marL="36576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double miles, 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count;</a:t>
            </a:r>
          </a:p>
          <a:p>
            <a:pPr marL="36576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char   answer;</a:t>
            </a:r>
            <a:endParaRPr lang="en-US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C </a:t>
            </a:r>
            <a:r>
              <a:rPr lang="en-US" sz="2400" dirty="0"/>
              <a:t>requires </a:t>
            </a:r>
            <a:r>
              <a:rPr lang="en-US" sz="2400" dirty="0" smtClean="0"/>
              <a:t>that you declare </a:t>
            </a:r>
            <a:r>
              <a:rPr lang="en-US" sz="2400" dirty="0"/>
              <a:t>every variable </a:t>
            </a:r>
            <a:r>
              <a:rPr lang="en-US" sz="2400" dirty="0" smtClean="0"/>
              <a:t>in </a:t>
            </a:r>
            <a:r>
              <a:rPr lang="en-US" sz="2400" dirty="0"/>
              <a:t>the program.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7E0520-6E41-4748-86A1-898AC2CA2943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Outline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76200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History of C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 </a:t>
            </a:r>
            <a:r>
              <a:rPr lang="en-US" sz="2800" b="1" dirty="0">
                <a:solidFill>
                  <a:srgbClr val="FF0000"/>
                </a:solidFill>
              </a:rPr>
              <a:t>Language Elements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cs typeface="Times New Roman" pitchFamily="18" charset="0"/>
              </a:rPr>
              <a:t>Data Types and Variable Declarations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Executable </a:t>
            </a:r>
            <a:r>
              <a:rPr lang="en-US" sz="2700" dirty="0" smtClean="0">
                <a:cs typeface="Times New Roman" pitchFamily="18" charset="0"/>
              </a:rPr>
              <a:t>Statements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Input and Output </a:t>
            </a:r>
            <a:r>
              <a:rPr lang="en-US" sz="2700" dirty="0" smtClean="0">
                <a:cs typeface="Times New Roman" pitchFamily="18" charset="0"/>
              </a:rPr>
              <a:t>Functions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General form of a C </a:t>
            </a:r>
            <a:r>
              <a:rPr lang="en-US" sz="2800" dirty="0" smtClean="0"/>
              <a:t>program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Arithmetic </a:t>
            </a:r>
            <a:r>
              <a:rPr lang="en-US" sz="2800" dirty="0" smtClean="0"/>
              <a:t>Expressions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Formatting Numbers in Program </a:t>
            </a:r>
            <a:r>
              <a:rPr lang="en-US" sz="2700" dirty="0" smtClean="0">
                <a:cs typeface="Times New Roman" pitchFamily="18" charset="0"/>
              </a:rPr>
              <a:t>Output</a:t>
            </a:r>
            <a:endParaRPr lang="en-US" sz="27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EAEAEA"/>
              </a:solidFill>
              <a:cs typeface="Times New Roman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7156E-AABD-42DC-A8D9-197242A795E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/>
              <a:t>Executable Statements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153400" cy="502919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FF0000"/>
                </a:solidFill>
              </a:rPr>
              <a:t>Executable Statements</a:t>
            </a:r>
            <a:r>
              <a:rPr lang="en-US" sz="2800" dirty="0"/>
              <a:t>: C statements used to write or code the algorithm. C compiler translates the executable statements to machine code</a:t>
            </a:r>
            <a:r>
              <a:rPr lang="en-US" sz="2800" dirty="0" smtClean="0"/>
              <a:t>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Examples of executable Statements: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Assignment </a:t>
            </a:r>
            <a:r>
              <a:rPr lang="en-US" dirty="0" smtClean="0"/>
              <a:t>Statements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Function Calls, such as calling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 statement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 smtClean="0"/>
              <a:t> statements (selection) - later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statements (iteration) - later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B40B58-7AE0-411A-ACE6-4F1CB97F838D}" type="slidenum">
              <a:rPr lang="ar-SA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37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14475"/>
            <a:ext cx="8458200" cy="488632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2000"/>
              </a:spcBef>
            </a:pPr>
            <a:r>
              <a:rPr lang="en-US" sz="2800" dirty="0" smtClean="0"/>
              <a:t>Stores </a:t>
            </a:r>
            <a:r>
              <a:rPr lang="en-US" sz="2800" dirty="0"/>
              <a:t>a value or a computational result in a </a:t>
            </a:r>
            <a:r>
              <a:rPr lang="en-US" sz="2800" dirty="0" smtClean="0"/>
              <a:t>variable</a:t>
            </a:r>
            <a:endParaRPr lang="en-US" sz="2800" dirty="0"/>
          </a:p>
          <a:p>
            <a:pPr>
              <a:lnSpc>
                <a:spcPct val="140000"/>
              </a:lnSpc>
              <a:spcBef>
                <a:spcPts val="2000"/>
              </a:spcBef>
              <a:buFontTx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variable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expression;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269875" indent="0">
              <a:lnSpc>
                <a:spcPct val="140000"/>
              </a:lnSpc>
              <a:spcBef>
                <a:spcPts val="2000"/>
              </a:spcBef>
              <a:buNone/>
            </a:pP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=</a:t>
            </a:r>
            <a:r>
              <a:rPr lang="en-US" b="1" dirty="0" smtClean="0">
                <a:solidFill>
                  <a:srgbClr val="002060"/>
                </a:solidFill>
                <a:cs typeface="Courier New" pitchFamily="49" charset="0"/>
              </a:rPr>
              <a:t>  </a:t>
            </a:r>
            <a:r>
              <a:rPr lang="en-US" dirty="0" smtClean="0">
                <a:cs typeface="Courier New" pitchFamily="49" charset="0"/>
              </a:rPr>
              <a:t>is the </a:t>
            </a:r>
            <a:r>
              <a:rPr lang="en-US" b="1" dirty="0">
                <a:solidFill>
                  <a:srgbClr val="FF0000"/>
                </a:solidFill>
                <a:cs typeface="Courier New" pitchFamily="49" charset="0"/>
              </a:rPr>
              <a:t>Assignment Operator</a:t>
            </a:r>
            <a:r>
              <a:rPr lang="en-US" dirty="0">
                <a:cs typeface="Courier New" pitchFamily="49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40000"/>
              </a:lnSpc>
              <a:spcBef>
                <a:spcPts val="2000"/>
              </a:spcBef>
            </a:pPr>
            <a:r>
              <a:rPr lang="en-US" sz="2800" dirty="0"/>
              <a:t>The </a:t>
            </a:r>
            <a:r>
              <a:rPr lang="en-US" dirty="0" smtClean="0"/>
              <a:t>assignment </a:t>
            </a:r>
            <a:r>
              <a:rPr lang="en-US" sz="2800" dirty="0"/>
              <a:t>statement </a:t>
            </a:r>
            <a:r>
              <a:rPr lang="en-US" sz="2800" dirty="0" smtClean="0"/>
              <a:t>computes the expression that appears after the assignment operator and stores its value in the variable that appears </a:t>
            </a:r>
            <a:r>
              <a:rPr lang="en-US" dirty="0" smtClean="0"/>
              <a:t>to the left.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171204-F664-4ABA-AC05-E1D83F685092}" type="slidenum">
              <a:rPr lang="ar-SA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85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Effect OF</a:t>
            </a:r>
            <a:b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3600" b="1" cap="none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</a:t>
            </a:r>
            <a:r>
              <a:rPr lang="en-US" altLang="en-US" sz="3600" b="1" cap="none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KMS_PER_MILE * miles</a:t>
            </a:r>
            <a:endParaRPr lang="en-US" sz="3600" b="1" cap="none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12A7-2096-492D-9BD2-EF3012F8232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fig0203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0" y="1600200"/>
            <a:ext cx="8115190" cy="366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385" y="5424404"/>
            <a:ext cx="745001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value assigned </a:t>
            </a:r>
            <a:r>
              <a:rPr lang="en-US" sz="2400" dirty="0" smtClean="0"/>
              <a:t>to 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sz="2400" dirty="0" smtClean="0"/>
              <a:t>is </a:t>
            </a:r>
            <a:r>
              <a:rPr lang="en-US" sz="2400" dirty="0"/>
              <a:t>the result of multiplying the constant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KMS_PER_MILE</a:t>
            </a:r>
            <a:r>
              <a:rPr lang="en-US" sz="2400" dirty="0"/>
              <a:t> by the variable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miles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020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12A7-2096-492D-9BD2-EF3012F823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Effect OF:</a:t>
            </a:r>
            <a:b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3600" b="1" cap="none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sum = sum + item</a:t>
            </a:r>
            <a:endParaRPr lang="en-US" sz="3600" b="1" cap="none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048000" y="1905000"/>
            <a:ext cx="4800600" cy="3733800"/>
            <a:chOff x="-381000" y="2057400"/>
            <a:chExt cx="4800600" cy="3733800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2514600"/>
              <a:ext cx="914400" cy="5334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90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2514600"/>
              <a:ext cx="914400" cy="5334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20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90800" y="3581400"/>
              <a:ext cx="609600" cy="60960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2057400"/>
              <a:ext cx="914400" cy="3810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sum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2057400"/>
              <a:ext cx="914400" cy="3810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item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5105400"/>
              <a:ext cx="914400" cy="5334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110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4648200"/>
              <a:ext cx="914400" cy="3810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sum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6" name="Straight Arrow Connector 15"/>
            <p:cNvCxnSpPr>
              <a:stCxn id="8" idx="2"/>
              <a:endCxn id="10" idx="1"/>
            </p:cNvCxnSpPr>
            <p:nvPr/>
          </p:nvCxnSpPr>
          <p:spPr>
            <a:xfrm>
              <a:off x="1828800" y="3048000"/>
              <a:ext cx="851274" cy="622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2"/>
              <a:endCxn id="10" idx="7"/>
            </p:cNvCxnSpPr>
            <p:nvPr/>
          </p:nvCxnSpPr>
          <p:spPr>
            <a:xfrm flipH="1">
              <a:off x="3111126" y="3048000"/>
              <a:ext cx="851274" cy="622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4"/>
            </p:cNvCxnSpPr>
            <p:nvPr/>
          </p:nvCxnSpPr>
          <p:spPr>
            <a:xfrm>
              <a:off x="2895600" y="4191000"/>
              <a:ext cx="0" cy="4572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381000" y="2209800"/>
              <a:ext cx="1676400" cy="8382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alibri" pitchFamily="34" charset="0"/>
                  <a:cs typeface="Courier New" pitchFamily="49" charset="0"/>
                </a:rPr>
                <a:t>Before assignment</a:t>
              </a:r>
              <a:endParaRPr lang="en-US" sz="2400" b="1" dirty="0">
                <a:latin typeface="Calibri" pitchFamily="34" charset="0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4953000"/>
              <a:ext cx="2133600" cy="8382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alibri" pitchFamily="34" charset="0"/>
                  <a:cs typeface="Courier New" pitchFamily="49" charset="0"/>
                </a:rPr>
                <a:t>After</a:t>
              </a:r>
            </a:p>
            <a:p>
              <a:pPr algn="ctr"/>
              <a:r>
                <a:rPr lang="en-US" sz="2400" b="1" dirty="0" smtClean="0">
                  <a:latin typeface="Calibri" pitchFamily="34" charset="0"/>
                  <a:cs typeface="Courier New" pitchFamily="49" charset="0"/>
                </a:rPr>
                <a:t>assignment</a:t>
              </a:r>
              <a:endParaRPr lang="en-US" sz="2400" b="1" dirty="0">
                <a:latin typeface="Calibri" pitchFamily="34" charset="0"/>
                <a:cs typeface="Courier New" pitchFamily="49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" y="3200400"/>
            <a:ext cx="4648200" cy="1295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The assignment operator does NOT mean equality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28600" y="1752600"/>
            <a:ext cx="2247900" cy="1219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3200" dirty="0" smtClean="0">
                <a:latin typeface="Calibri" pitchFamily="34" charset="0"/>
              </a:rPr>
              <a:t>Read </a:t>
            </a:r>
            <a:r>
              <a:rPr lang="en-US" sz="32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3200" dirty="0" smtClean="0">
                <a:latin typeface="Calibri" pitchFamily="34" charset="0"/>
              </a:rPr>
              <a:t> as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3200" dirty="0" smtClean="0">
                <a:latin typeface="Calibri" pitchFamily="34" charset="0"/>
              </a:rPr>
              <a:t>"becomes"</a:t>
            </a:r>
          </a:p>
          <a:p>
            <a:pPr algn="ctr" fontAlgn="auto">
              <a:spcAft>
                <a:spcPts val="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2632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Input/Output</a:t>
            </a:r>
            <a:r>
              <a:rPr lang="en-US" dirty="0"/>
              <a:t> Operations and Functions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001000" cy="54071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Input </a:t>
            </a:r>
            <a:r>
              <a:rPr lang="en-US" sz="2800" b="1" dirty="0" smtClean="0">
                <a:solidFill>
                  <a:srgbClr val="FF0000"/>
                </a:solidFill>
              </a:rPr>
              <a:t>operation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/>
              <a:t>data transfer from the outside world into computer memory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Output </a:t>
            </a:r>
            <a:r>
              <a:rPr lang="en-US" sz="2800" b="1" dirty="0" smtClean="0">
                <a:solidFill>
                  <a:srgbClr val="FF0000"/>
                </a:solidFill>
              </a:rPr>
              <a:t>operation:</a:t>
            </a:r>
            <a:r>
              <a:rPr lang="en-US" sz="2800" dirty="0" smtClean="0"/>
              <a:t> </a:t>
            </a:r>
            <a:r>
              <a:rPr lang="en-US" sz="2800" dirty="0"/>
              <a:t>program results can be displayed to the program user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Input/Output</a:t>
            </a:r>
            <a:r>
              <a:rPr lang="en-US" sz="2800" b="1" dirty="0" smtClean="0">
                <a:solidFill>
                  <a:srgbClr val="FF0000"/>
                </a:solidFill>
              </a:rPr>
              <a:t> functions:</a:t>
            </a:r>
            <a:r>
              <a:rPr lang="en-US" sz="2800" dirty="0" smtClean="0"/>
              <a:t> </a:t>
            </a:r>
            <a:r>
              <a:rPr lang="en-US" sz="2800" dirty="0"/>
              <a:t>special program units </a:t>
            </a:r>
            <a:r>
              <a:rPr lang="en-US" sz="2800" dirty="0" smtClean="0"/>
              <a:t>that </a:t>
            </a:r>
            <a:r>
              <a:rPr lang="en-US" sz="2800" dirty="0"/>
              <a:t>do all input/output operations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output function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input function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Function </a:t>
            </a:r>
            <a:r>
              <a:rPr lang="en-US" sz="2800" b="1" dirty="0" smtClean="0">
                <a:solidFill>
                  <a:srgbClr val="FF0000"/>
                </a:solidFill>
              </a:rPr>
              <a:t>call:</a:t>
            </a:r>
            <a:r>
              <a:rPr lang="en-US" sz="2800" dirty="0" smtClean="0"/>
              <a:t> used </a:t>
            </a:r>
            <a:r>
              <a:rPr lang="en-US" sz="2800" dirty="0"/>
              <a:t>to call or activate a function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dirty="0"/>
              <a:t>A</a:t>
            </a:r>
            <a:r>
              <a:rPr lang="en-US" sz="2400" dirty="0" smtClean="0"/>
              <a:t>sking </a:t>
            </a:r>
            <a:r>
              <a:rPr lang="en-US" sz="2400" dirty="0"/>
              <a:t>another piece of code to do some work for you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80130B-D1CD-46C3-8197-3C98FAC3E740}" type="slidenum">
              <a:rPr lang="ar-SA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74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cap="none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4400" dirty="0" smtClean="0"/>
              <a:t> Function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638800"/>
            <a:ext cx="7467600" cy="53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That equals 16.0900000 kilometers.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1000" y="1905001"/>
            <a:ext cx="8305801" cy="3240088"/>
            <a:chOff x="381000" y="1905001"/>
            <a:chExt cx="8305801" cy="3240088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381000" y="1905001"/>
              <a:ext cx="8305801" cy="3240088"/>
              <a:chOff x="240" y="1200"/>
              <a:chExt cx="5232" cy="2041"/>
            </a:xfrm>
          </p:grpSpPr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240" y="1200"/>
                <a:ext cx="881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0" dirty="0">
                    <a:latin typeface="Calibri" pitchFamily="34" charset="0"/>
                  </a:rPr>
                  <a:t>function name</a:t>
                </a: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240" y="1956"/>
                <a:ext cx="523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printf</a:t>
                </a:r>
                <a:r>
                  <a:rPr lang="en-US" sz="2400" b="1" dirty="0" smtClean="0">
                    <a:latin typeface="Courier New" pitchFamily="49" charset="0"/>
                    <a:cs typeface="Courier New" pitchFamily="49" charset="0"/>
                  </a:rPr>
                  <a:t>(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"That </a:t>
                </a:r>
                <a:r>
                  <a:rPr lang="en-US" sz="2400" b="1" dirty="0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equals %f kilometers.\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n</a:t>
                </a:r>
                <a:r>
                  <a:rPr lang="en-US" sz="2400" b="1" dirty="0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"</a:t>
                </a:r>
                <a:r>
                  <a:rPr lang="en-US" sz="2400" b="1" dirty="0" smtClean="0">
                    <a:latin typeface="Courier New" pitchFamily="49" charset="0"/>
                    <a:cs typeface="Courier New" pitchFamily="49" charset="0"/>
                  </a:rPr>
                  <a:t>, </a:t>
                </a:r>
                <a:r>
                  <a:rPr lang="en-US" sz="2400" b="1" dirty="0" err="1">
                    <a:latin typeface="Courier New" pitchFamily="49" charset="0"/>
                    <a:cs typeface="Courier New" pitchFamily="49" charset="0"/>
                  </a:rPr>
                  <a:t>kms</a:t>
                </a:r>
                <a:r>
                  <a:rPr lang="en-US" sz="2400" b="1" dirty="0"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672" y="1794"/>
                <a:ext cx="0" cy="1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2112" y="1206"/>
                <a:ext cx="192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0" dirty="0">
                    <a:latin typeface="Calibri" pitchFamily="34" charset="0"/>
                  </a:rPr>
                  <a:t>function arguments</a:t>
                </a: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0" cy="2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/>
            </p:nvSpPr>
            <p:spPr bwMode="auto">
              <a:xfrm>
                <a:off x="1584" y="2640"/>
                <a:ext cx="86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0" dirty="0">
                    <a:latin typeface="Calibri" pitchFamily="34" charset="0"/>
                  </a:rPr>
                  <a:t>format string</a:t>
                </a:r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flipV="1">
                <a:off x="2016" y="2492"/>
                <a:ext cx="0" cy="1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4704" y="2630"/>
                <a:ext cx="57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>
                    <a:latin typeface="Calibri" pitchFamily="34" charset="0"/>
                  </a:rPr>
                  <a:t>print list</a:t>
                </a:r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V="1">
                <a:off x="4992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22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129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0" dirty="0">
                    <a:latin typeface="Calibri" pitchFamily="34" charset="0"/>
                  </a:rPr>
                  <a:t>place holder </a:t>
                </a: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 flipH="1" flipV="1">
                <a:off x="2784" y="2198"/>
                <a:ext cx="192" cy="4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Right Brace 16"/>
            <p:cNvSpPr/>
            <p:nvPr/>
          </p:nvSpPr>
          <p:spPr>
            <a:xfrm rot="16200000">
              <a:off x="4775994" y="-100806"/>
              <a:ext cx="304800" cy="6297612"/>
            </a:xfrm>
            <a:prstGeom prst="rightBrace">
              <a:avLst>
                <a:gd name="adj1" fmla="val 44855"/>
                <a:gd name="adj2" fmla="val 4911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Brace 17"/>
            <p:cNvSpPr/>
            <p:nvPr/>
          </p:nvSpPr>
          <p:spPr>
            <a:xfrm rot="5400000" flipV="1">
              <a:off x="4318794" y="1042194"/>
              <a:ext cx="304800" cy="5383212"/>
            </a:xfrm>
            <a:prstGeom prst="rightBrace">
              <a:avLst>
                <a:gd name="adj1" fmla="val 44855"/>
                <a:gd name="adj2" fmla="val 2622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555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Placeholders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77200" cy="2743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Placeholders </a:t>
            </a:r>
            <a:r>
              <a:rPr lang="en-US" dirty="0"/>
              <a:t>always </a:t>
            </a:r>
            <a:r>
              <a:rPr lang="en-US" dirty="0" smtClean="0"/>
              <a:t>begin </a:t>
            </a:r>
            <a:r>
              <a:rPr lang="en-US" dirty="0"/>
              <a:t>with the symbol </a:t>
            </a:r>
            <a:r>
              <a:rPr lang="en-US" b="1" dirty="0">
                <a:solidFill>
                  <a:srgbClr val="FF3300"/>
                </a:solidFill>
                <a:cs typeface="Courier New" pitchFamily="49" charset="0"/>
              </a:rPr>
              <a:t>%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marks the place in a format string where a value will be printed out or will be </a:t>
            </a:r>
            <a:r>
              <a:rPr lang="en-US" dirty="0" smtClean="0">
                <a:solidFill>
                  <a:srgbClr val="FF0000"/>
                </a:solidFill>
              </a:rPr>
              <a:t>read</a:t>
            </a:r>
            <a:endParaRPr lang="en-US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/>
              <a:t>Format strings can have multiple placeholders, if you are printing multiple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8816692"/>
              </p:ext>
            </p:extLst>
          </p:nvPr>
        </p:nvGraphicFramePr>
        <p:xfrm>
          <a:off x="838200" y="3886200"/>
          <a:ext cx="6629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29"/>
                <a:gridCol w="1853381"/>
                <a:gridCol w="3136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Placeholder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Variable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Type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Function Use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%c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char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printf</a:t>
                      </a:r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 / </a:t>
                      </a:r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scanf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%d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printf</a:t>
                      </a:r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 / </a:t>
                      </a:r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scanf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%f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printf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%lf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scanf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45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r>
              <a:rPr lang="en-US" dirty="0"/>
              <a:t>Displaying Prompts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305800" cy="27432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When input data is needed in an interactive program, you should use the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 function to display a </a:t>
            </a:r>
            <a:r>
              <a:rPr lang="en-US" b="1" dirty="0"/>
              <a:t>prompting message</a:t>
            </a:r>
            <a:r>
              <a:rPr lang="en-US" dirty="0"/>
              <a:t>, or </a:t>
            </a:r>
            <a:r>
              <a:rPr lang="en-US" b="1" dirty="0"/>
              <a:t>prompt</a:t>
            </a:r>
            <a:r>
              <a:rPr lang="en-US" dirty="0"/>
              <a:t>, that tells the user what data to enter.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8BFE50-5156-458B-A503-082AB42B2154}" type="slidenum">
              <a:rPr lang="ar-SA"/>
              <a:pPr/>
              <a:t>27</a:t>
            </a:fld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("Enter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the distance in miles&gt;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("Enter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object mass in grams&gt; ");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0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400" dirty="0"/>
              <a:t>The </a:t>
            </a:r>
            <a:r>
              <a:rPr lang="en-US" sz="4400" cap="none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4400" dirty="0"/>
              <a:t> Function</a:t>
            </a:r>
          </a:p>
        </p:txBody>
      </p:sp>
      <p:sp>
        <p:nvSpPr>
          <p:cNvPr id="54299" name="Rectangle 27"/>
          <p:cNvSpPr>
            <a:spLocks noGrp="1" noChangeArrowheads="1"/>
          </p:cNvSpPr>
          <p:nvPr>
            <p:ph sz="quarter" idx="1"/>
          </p:nvPr>
        </p:nvSpPr>
        <p:spPr>
          <a:xfrm>
            <a:off x="457200" y="3886201"/>
            <a:ext cx="7696200" cy="2819399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  <a:cs typeface="Courier New" pitchFamily="49" charset="0"/>
              </a:rPr>
              <a:t>&amp;</a:t>
            </a:r>
            <a:r>
              <a:rPr lang="en-US" dirty="0" smtClean="0"/>
              <a:t> is the </a:t>
            </a:r>
            <a:r>
              <a:rPr lang="en-US" b="1" dirty="0" smtClean="0">
                <a:solidFill>
                  <a:srgbClr val="FF0000"/>
                </a:solidFill>
              </a:rPr>
              <a:t>address operator</a:t>
            </a:r>
            <a:r>
              <a:rPr lang="en-US" dirty="0" smtClean="0"/>
              <a:t>. It tells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 smtClean="0"/>
              <a:t> the address of variable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miles</a:t>
            </a:r>
            <a:r>
              <a:rPr lang="en-US" dirty="0" smtClean="0"/>
              <a:t> in memory.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When </a:t>
            </a:r>
            <a:r>
              <a:rPr lang="en-US" dirty="0"/>
              <a:t>user inputs a value, it is stored in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miles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The placeholder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lf</a:t>
            </a:r>
            <a:r>
              <a:rPr lang="en-US" dirty="0" smtClean="0"/>
              <a:t> tells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dirty="0" smtClean="0"/>
              <a:t> the type </a:t>
            </a:r>
            <a:r>
              <a:rPr lang="en-US" dirty="0"/>
              <a:t>of data to store into variable miles.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9F80DB-111D-4761-AF8B-ED6FE83C8E4A}" type="slidenum">
              <a:rPr lang="ar-SA"/>
              <a:pPr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374" y="1219200"/>
            <a:ext cx="4875983" cy="2430463"/>
            <a:chOff x="533374" y="1219200"/>
            <a:chExt cx="4875983" cy="2430463"/>
          </a:xfrm>
        </p:grpSpPr>
        <p:grpSp>
          <p:nvGrpSpPr>
            <p:cNvPr id="54298" name="Group 26"/>
            <p:cNvGrpSpPr>
              <a:grpSpLocks/>
            </p:cNvGrpSpPr>
            <p:nvPr/>
          </p:nvGrpSpPr>
          <p:grpSpPr bwMode="auto">
            <a:xfrm>
              <a:off x="533374" y="1219200"/>
              <a:ext cx="4875983" cy="2430463"/>
              <a:chOff x="1391" y="971"/>
              <a:chExt cx="2848" cy="1531"/>
            </a:xfrm>
          </p:grpSpPr>
          <p:sp>
            <p:nvSpPr>
              <p:cNvPr id="54279" name="Text Box 7"/>
              <p:cNvSpPr txBox="1">
                <a:spLocks noChangeArrowheads="1"/>
              </p:cNvSpPr>
              <p:nvPr/>
            </p:nvSpPr>
            <p:spPr bwMode="auto">
              <a:xfrm>
                <a:off x="1391" y="1680"/>
                <a:ext cx="278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scanf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("%lf", </a:t>
                </a:r>
                <a:r>
                  <a:rPr lang="en-US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</a:rPr>
                  <a:t>&amp;</a:t>
                </a:r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miles);</a:t>
                </a:r>
              </a:p>
            </p:txBody>
          </p:sp>
          <p:grpSp>
            <p:nvGrpSpPr>
              <p:cNvPr id="54297" name="Group 25"/>
              <p:cNvGrpSpPr>
                <a:grpSpLocks/>
              </p:cNvGrpSpPr>
              <p:nvPr/>
            </p:nvGrpSpPr>
            <p:grpSpPr bwMode="auto">
              <a:xfrm>
                <a:off x="1436" y="971"/>
                <a:ext cx="2803" cy="1531"/>
                <a:chOff x="230" y="971"/>
                <a:chExt cx="2803" cy="1531"/>
              </a:xfrm>
            </p:grpSpPr>
            <p:sp>
              <p:nvSpPr>
                <p:cNvPr id="5427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30" y="971"/>
                  <a:ext cx="712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:r>
                    <a:rPr lang="en-US" sz="2400" dirty="0" smtClean="0">
                      <a:latin typeface="Calibri" pitchFamily="34" charset="0"/>
                      <a:cs typeface="Courier New" pitchFamily="49" charset="0"/>
                    </a:rPr>
                    <a:t>function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en-US" sz="2400" dirty="0" smtClean="0">
                      <a:latin typeface="Calibri" pitchFamily="34" charset="0"/>
                      <a:cs typeface="Courier New" pitchFamily="49" charset="0"/>
                    </a:rPr>
                    <a:t>name</a:t>
                  </a:r>
                  <a:endParaRPr lang="en-US" sz="2400" dirty="0">
                    <a:latin typeface="Calibri" pitchFamily="34" charset="0"/>
                    <a:cs typeface="Courier New" pitchFamily="49" charset="0"/>
                  </a:endParaRPr>
                </a:p>
              </p:txBody>
            </p:sp>
            <p:sp>
              <p:nvSpPr>
                <p:cNvPr id="54280" name="Line 8"/>
                <p:cNvSpPr>
                  <a:spLocks noChangeShapeType="1"/>
                </p:cNvSpPr>
                <p:nvPr/>
              </p:nvSpPr>
              <p:spPr bwMode="auto">
                <a:xfrm>
                  <a:off x="586" y="1483"/>
                  <a:ext cx="0" cy="25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8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86" y="1206"/>
                  <a:ext cx="164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 dirty="0">
                      <a:latin typeface="Calibri" pitchFamily="34" charset="0"/>
                      <a:ea typeface="Verdana" pitchFamily="34" charset="0"/>
                      <a:cs typeface="Verdana" pitchFamily="34" charset="0"/>
                    </a:rPr>
                    <a:t>function arguments</a:t>
                  </a:r>
                </a:p>
              </p:txBody>
            </p:sp>
            <p:sp>
              <p:nvSpPr>
                <p:cNvPr id="5428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19" y="2211"/>
                  <a:ext cx="109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 dirty="0" smtClean="0">
                      <a:latin typeface="Calibri" pitchFamily="34" charset="0"/>
                    </a:rPr>
                    <a:t>place holders</a:t>
                  </a:r>
                  <a:endParaRPr lang="en-US" sz="2400" b="0" dirty="0">
                    <a:latin typeface="Calibri" pitchFamily="34" charset="0"/>
                  </a:endParaRPr>
                </a:p>
              </p:txBody>
            </p:sp>
            <p:sp>
              <p:nvSpPr>
                <p:cNvPr id="54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298" y="1974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9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32" y="2211"/>
                  <a:ext cx="1201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 dirty="0" smtClean="0">
                      <a:latin typeface="Calibri" pitchFamily="34" charset="0"/>
                    </a:rPr>
                    <a:t>input variables</a:t>
                  </a:r>
                  <a:endParaRPr lang="en-US" sz="2400" b="0" dirty="0">
                    <a:latin typeface="Calibri" pitchFamily="34" charset="0"/>
                  </a:endParaRPr>
                </a:p>
              </p:txBody>
            </p:sp>
            <p:sp>
              <p:nvSpPr>
                <p:cNvPr id="54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21" y="1974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" name="Right Brace 1"/>
            <p:cNvSpPr/>
            <p:nvPr/>
          </p:nvSpPr>
          <p:spPr>
            <a:xfrm rot="16200000">
              <a:off x="3165815" y="872786"/>
              <a:ext cx="221571" cy="2743201"/>
            </a:xfrm>
            <a:prstGeom prst="rightBrace">
              <a:avLst>
                <a:gd name="adj1" fmla="val 3524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43600" y="1219200"/>
            <a:ext cx="2514600" cy="1981200"/>
            <a:chOff x="5943600" y="1219200"/>
            <a:chExt cx="2514600" cy="1981200"/>
          </a:xfrm>
        </p:grpSpPr>
        <p:sp>
          <p:nvSpPr>
            <p:cNvPr id="4" name="TextBox 3"/>
            <p:cNvSpPr txBox="1"/>
            <p:nvPr/>
          </p:nvSpPr>
          <p:spPr>
            <a:xfrm>
              <a:off x="5943600" y="2654300"/>
              <a:ext cx="990600" cy="5461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30.5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3600" y="2165350"/>
              <a:ext cx="9906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miles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933537" y="2120278"/>
              <a:ext cx="1041621" cy="807072"/>
            </a:xfrm>
            <a:custGeom>
              <a:avLst/>
              <a:gdLst>
                <a:gd name="connsiteX0" fmla="*/ 0 w 1041621"/>
                <a:gd name="connsiteY0" fmla="*/ 779228 h 779228"/>
                <a:gd name="connsiteX1" fmla="*/ 1041621 w 1041621"/>
                <a:gd name="connsiteY1" fmla="*/ 779228 h 779228"/>
                <a:gd name="connsiteX2" fmla="*/ 1041621 w 1041621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621" h="779228">
                  <a:moveTo>
                    <a:pt x="0" y="779228"/>
                  </a:moveTo>
                  <a:lnTo>
                    <a:pt x="1041621" y="779228"/>
                  </a:lnTo>
                  <a:lnTo>
                    <a:pt x="104162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67600" y="1639887"/>
              <a:ext cx="9906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30.5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0" y="1219200"/>
              <a:ext cx="1358347" cy="8128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ourier New" pitchFamily="49" charset="0"/>
                </a:rPr>
                <a:t>Number Entered</a:t>
              </a:r>
              <a:endParaRPr lang="en-US" sz="2400" dirty="0">
                <a:latin typeface="Calibri" pitchFamily="34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435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Reading Three Letters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char letter1, letter2, letter3;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c%c%c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&amp;letter1,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&amp;letter2,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&amp;letter3);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13853" y="2235200"/>
            <a:ext cx="2806147" cy="3937000"/>
            <a:chOff x="5728253" y="1397000"/>
            <a:chExt cx="2806147" cy="3937000"/>
          </a:xfrm>
        </p:grpSpPr>
        <p:sp>
          <p:nvSpPr>
            <p:cNvPr id="14" name="TextBox 13"/>
            <p:cNvSpPr txBox="1"/>
            <p:nvPr/>
          </p:nvSpPr>
          <p:spPr>
            <a:xfrm>
              <a:off x="5867400" y="4343400"/>
              <a:ext cx="11430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letter3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2233613"/>
              <a:ext cx="11430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letter1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7400" y="3300413"/>
              <a:ext cx="1143000" cy="43338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letter2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2654300"/>
              <a:ext cx="990600" cy="5461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933537" y="2120278"/>
              <a:ext cx="762663" cy="807072"/>
            </a:xfrm>
            <a:custGeom>
              <a:avLst/>
              <a:gdLst>
                <a:gd name="connsiteX0" fmla="*/ 0 w 1041621"/>
                <a:gd name="connsiteY0" fmla="*/ 779228 h 779228"/>
                <a:gd name="connsiteX1" fmla="*/ 1041621 w 1041621"/>
                <a:gd name="connsiteY1" fmla="*/ 779228 h 779228"/>
                <a:gd name="connsiteX2" fmla="*/ 1041621 w 1041621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621" h="779228">
                  <a:moveTo>
                    <a:pt x="0" y="779228"/>
                  </a:moveTo>
                  <a:lnTo>
                    <a:pt x="1041621" y="779228"/>
                  </a:lnTo>
                  <a:lnTo>
                    <a:pt x="104162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1600200"/>
              <a:ext cx="457200" cy="4333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C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8253" y="1397000"/>
              <a:ext cx="1358347" cy="8128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  <a:cs typeface="Courier New" pitchFamily="49" charset="0"/>
                </a:rPr>
                <a:t>Letters Entered</a:t>
              </a:r>
              <a:endParaRPr lang="en-US" sz="2400" dirty="0">
                <a:latin typeface="Calibri" pitchFamily="34" charset="0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3721100"/>
              <a:ext cx="990600" cy="5461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a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4787900"/>
              <a:ext cx="990600" cy="54610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r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34200" y="2120278"/>
              <a:ext cx="1066800" cy="1858577"/>
            </a:xfrm>
            <a:custGeom>
              <a:avLst/>
              <a:gdLst>
                <a:gd name="connsiteX0" fmla="*/ 0 w 1041621"/>
                <a:gd name="connsiteY0" fmla="*/ 779228 h 779228"/>
                <a:gd name="connsiteX1" fmla="*/ 1041621 w 1041621"/>
                <a:gd name="connsiteY1" fmla="*/ 779228 h 779228"/>
                <a:gd name="connsiteX2" fmla="*/ 1041621 w 1041621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621" h="779228">
                  <a:moveTo>
                    <a:pt x="0" y="779228"/>
                  </a:moveTo>
                  <a:lnTo>
                    <a:pt x="1041621" y="779228"/>
                  </a:lnTo>
                  <a:lnTo>
                    <a:pt x="104162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934200" y="2120278"/>
              <a:ext cx="1371600" cy="2938699"/>
            </a:xfrm>
            <a:custGeom>
              <a:avLst/>
              <a:gdLst>
                <a:gd name="connsiteX0" fmla="*/ 0 w 1041621"/>
                <a:gd name="connsiteY0" fmla="*/ 779228 h 779228"/>
                <a:gd name="connsiteX1" fmla="*/ 1041621 w 1041621"/>
                <a:gd name="connsiteY1" fmla="*/ 779228 h 779228"/>
                <a:gd name="connsiteX2" fmla="*/ 1041621 w 1041621"/>
                <a:gd name="connsiteY2" fmla="*/ 0 h 7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621" h="779228">
                  <a:moveTo>
                    <a:pt x="0" y="779228"/>
                  </a:moveTo>
                  <a:lnTo>
                    <a:pt x="1041621" y="779228"/>
                  </a:lnTo>
                  <a:lnTo>
                    <a:pt x="104162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1600200"/>
              <a:ext cx="457200" cy="4333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7200" y="1600200"/>
              <a:ext cx="457200" cy="43338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r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839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History of C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C </a:t>
            </a:r>
            <a:r>
              <a:rPr lang="en-US" sz="2800" dirty="0" smtClean="0"/>
              <a:t>was </a:t>
            </a:r>
            <a:r>
              <a:rPr lang="en-US" sz="2800" dirty="0"/>
              <a:t>developed in 1972 by Dennis Ritchie at </a:t>
            </a:r>
            <a:r>
              <a:rPr lang="en-US" sz="2800" dirty="0" smtClean="0"/>
              <a:t>AT&amp;T </a:t>
            </a:r>
            <a:r>
              <a:rPr lang="en-US" sz="2800" dirty="0"/>
              <a:t>Bell </a:t>
            </a:r>
            <a:r>
              <a:rPr lang="en-US" sz="2800" dirty="0" smtClean="0"/>
              <a:t>Laboratories.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 was designed as a programming language to write the Unix Operating System.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C became the </a:t>
            </a:r>
            <a:r>
              <a:rPr lang="en-US" sz="2800" dirty="0"/>
              <a:t>most commonly used </a:t>
            </a:r>
            <a:r>
              <a:rPr lang="en-US" sz="2800" dirty="0" smtClean="0"/>
              <a:t>language </a:t>
            </a:r>
            <a:r>
              <a:rPr lang="en-US" sz="2800" dirty="0"/>
              <a:t>for writing system software.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 is machine </a:t>
            </a:r>
            <a:r>
              <a:rPr lang="en-US" sz="2800" dirty="0"/>
              <a:t>independent: </a:t>
            </a:r>
            <a:r>
              <a:rPr lang="en-US" sz="2800" dirty="0" smtClean="0"/>
              <a:t>C programs can </a:t>
            </a:r>
            <a:r>
              <a:rPr lang="en-US" sz="2800" dirty="0"/>
              <a:t>be compiled </a:t>
            </a:r>
            <a:r>
              <a:rPr lang="en-US" sz="2800" dirty="0" smtClean="0"/>
              <a:t>to run on </a:t>
            </a:r>
            <a:r>
              <a:rPr lang="en-US" sz="2800" dirty="0"/>
              <a:t>a wide variety of </a:t>
            </a:r>
            <a:r>
              <a:rPr lang="en-US" sz="2800" dirty="0" smtClean="0"/>
              <a:t>processors and </a:t>
            </a:r>
            <a:r>
              <a:rPr lang="en-US" sz="2800" dirty="0"/>
              <a:t>operating </a:t>
            </a:r>
            <a:r>
              <a:rPr lang="en-US" sz="2800" dirty="0" smtClean="0"/>
              <a:t>systems. </a:t>
            </a:r>
            <a:endParaRPr lang="en-US" sz="2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99B7E5-630B-4C6E-BD5B-C01DD7C10BA9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3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r>
              <a:rPr lang="en-US" sz="4400" dirty="0"/>
              <a:t>R</a:t>
            </a:r>
            <a:r>
              <a:rPr lang="en-US" sz="4400" dirty="0" smtClean="0"/>
              <a:t>eturn </a:t>
            </a:r>
            <a:r>
              <a:rPr lang="en-US" sz="4400" dirty="0"/>
              <a:t>Statement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7696200" cy="5334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Syntax: 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expression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;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Example: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(0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Returning from the main function terminates the program and transfers </a:t>
            </a:r>
            <a:r>
              <a:rPr lang="en-US" dirty="0"/>
              <a:t>control </a:t>
            </a:r>
            <a:r>
              <a:rPr lang="en-US" dirty="0" smtClean="0"/>
              <a:t>back to </a:t>
            </a:r>
            <a:r>
              <a:rPr lang="en-US" dirty="0"/>
              <a:t>the operating system</a:t>
            </a:r>
            <a:r>
              <a:rPr lang="en-US" dirty="0" smtClean="0"/>
              <a:t>. Value returned is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 statement transfers control from a function back to the caller.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Once </a:t>
            </a:r>
            <a:r>
              <a:rPr lang="en-US" dirty="0"/>
              <a:t>you start writing your own functions, </a:t>
            </a:r>
            <a:r>
              <a:rPr lang="en-US" dirty="0" smtClean="0"/>
              <a:t>you will </a:t>
            </a:r>
            <a:r>
              <a:rPr lang="en-US" dirty="0"/>
              <a:t>use the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/>
              <a:t> statement to return </a:t>
            </a:r>
            <a:r>
              <a:rPr lang="en-US" dirty="0" smtClean="0"/>
              <a:t>the result of a function back </a:t>
            </a:r>
            <a:r>
              <a:rPr lang="en-US" dirty="0"/>
              <a:t>to the </a:t>
            </a:r>
            <a:r>
              <a:rPr lang="en-US" dirty="0" smtClean="0"/>
              <a:t>caller.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CBC132-81A1-4A57-BD3C-0F88CE9BCD4C}" type="slidenum">
              <a:rPr lang="ar-SA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6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Next . . 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History of C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 </a:t>
            </a:r>
            <a:r>
              <a:rPr lang="en-US" sz="2800" dirty="0"/>
              <a:t>Language Elements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cs typeface="Times New Roman" pitchFamily="18" charset="0"/>
              </a:rPr>
              <a:t>Data Types and Variable Declarations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cs typeface="Times New Roman" pitchFamily="18" charset="0"/>
              </a:rPr>
              <a:t>Executable </a:t>
            </a:r>
            <a:r>
              <a:rPr lang="en-US" sz="2700" dirty="0" smtClean="0">
                <a:cs typeface="Times New Roman" pitchFamily="18" charset="0"/>
              </a:rPr>
              <a:t>Statements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cs typeface="Times New Roman" pitchFamily="18" charset="0"/>
              </a:rPr>
              <a:t>Input and Output Functions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General form of a C </a:t>
            </a:r>
            <a:r>
              <a:rPr lang="en-US" sz="2800" b="1" dirty="0" smtClean="0">
                <a:solidFill>
                  <a:srgbClr val="FF0000"/>
                </a:solidFill>
              </a:rPr>
              <a:t>program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Arithmetic </a:t>
            </a:r>
            <a:r>
              <a:rPr lang="en-US" sz="2800" b="1" dirty="0" smtClean="0">
                <a:solidFill>
                  <a:srgbClr val="FF0000"/>
                </a:solidFill>
              </a:rPr>
              <a:t>Expressions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Formatting Numbers in Program </a:t>
            </a: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Output</a:t>
            </a:r>
            <a:endParaRPr lang="en-US" sz="27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EAEAEA"/>
              </a:solidFill>
              <a:cs typeface="Times New Roman" pitchFamily="18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7156E-AABD-42DC-A8D9-197242A795EF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6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/>
              <a:t>General Form of a 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295400"/>
            <a:ext cx="4343400" cy="2667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600" dirty="0"/>
              <a:t>Preprocessor directives </a:t>
            </a:r>
            <a:r>
              <a:rPr lang="en-US" sz="2600" dirty="0" smtClean="0"/>
              <a:t>modify the </a:t>
            </a:r>
            <a:r>
              <a:rPr lang="en-US" sz="2600" dirty="0"/>
              <a:t>text of a C program before </a:t>
            </a:r>
            <a:r>
              <a:rPr lang="en-US" sz="2600" dirty="0" smtClean="0"/>
              <a:t>compilation.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600" dirty="0"/>
              <a:t>Every variable has to be declared </a:t>
            </a:r>
            <a:r>
              <a:rPr lang="en-US" sz="2600" dirty="0" smtClean="0"/>
              <a:t>before using it.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3" descr="fig0207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000" y="1389063"/>
            <a:ext cx="3848100" cy="2741612"/>
          </a:xfrm>
          <a:prstGeom prst="rect">
            <a:avLst/>
          </a:prstGeom>
          <a:ln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038600"/>
            <a:ext cx="7772400" cy="2514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Executable statements are translated into machine language and eventually </a:t>
            </a:r>
            <a:r>
              <a:rPr lang="en-US" dirty="0" smtClean="0"/>
              <a:t>executed.</a:t>
            </a: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/>
              <a:t>Executable statements perform computations on the declared variables or input/output </a:t>
            </a:r>
            <a:r>
              <a:rPr lang="en-US" dirty="0" smtClean="0"/>
              <a:t>operations.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868362"/>
          </a:xfrm>
        </p:spPr>
        <p:txBody>
          <a:bodyPr/>
          <a:lstStyle/>
          <a:p>
            <a:r>
              <a:rPr lang="en-US" sz="4400" dirty="0"/>
              <a:t>Comments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90600"/>
            <a:ext cx="8153400" cy="5791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/>
              <a:t>Comments </a:t>
            </a:r>
            <a:r>
              <a:rPr lang="en-US" sz="2400" dirty="0" smtClean="0"/>
              <a:t>making </a:t>
            </a:r>
            <a:r>
              <a:rPr lang="en-US" sz="2400" dirty="0"/>
              <a:t>it easier for us to understand the program, but are ignored by the C compiler.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/>
              <a:t>Two forms of comments: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 comment */</a:t>
            </a:r>
            <a:r>
              <a:rPr lang="en-US" dirty="0" smtClean="0"/>
              <a:t> anything </a:t>
            </a:r>
            <a:r>
              <a:rPr lang="en-US" dirty="0"/>
              <a:t>between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/*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*/</a:t>
            </a:r>
            <a:r>
              <a:rPr lang="en-US" dirty="0" smtClean="0"/>
              <a:t> is considered </a:t>
            </a:r>
            <a:r>
              <a:rPr lang="en-US" dirty="0"/>
              <a:t>a comment, even if </a:t>
            </a:r>
            <a:r>
              <a:rPr lang="en-US" dirty="0" smtClean="0"/>
              <a:t>it spans on </a:t>
            </a:r>
            <a:r>
              <a:rPr lang="en-US" dirty="0"/>
              <a:t>multiple lines.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 C++ comment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 anything </a:t>
            </a:r>
            <a:r>
              <a:rPr lang="en-US" dirty="0"/>
              <a:t>after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dirty="0" smtClean="0"/>
              <a:t> is considered a comment until the end </a:t>
            </a:r>
            <a:r>
              <a:rPr lang="en-US" dirty="0"/>
              <a:t>of the </a:t>
            </a:r>
            <a:r>
              <a:rPr lang="en-US" dirty="0" smtClean="0"/>
              <a:t>line.</a:t>
            </a:r>
            <a:endParaRPr lang="en-US" dirty="0"/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/>
              <a:t>Comments are used to create </a:t>
            </a:r>
            <a:r>
              <a:rPr lang="en-US" sz="2400" b="1" dirty="0">
                <a:solidFill>
                  <a:srgbClr val="FF0000"/>
                </a:solidFill>
              </a:rPr>
              <a:t>Program Documentation</a:t>
            </a:r>
          </a:p>
          <a:p>
            <a:pPr lvl="1">
              <a:lnSpc>
                <a:spcPct val="110000"/>
              </a:lnSpc>
              <a:spcBef>
                <a:spcPts val="500"/>
              </a:spcBef>
            </a:pPr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others read and understand the program.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dirty="0"/>
              <a:t>The start of the program should consist of a comment that includes programmer’s name, </a:t>
            </a:r>
            <a:r>
              <a:rPr lang="en-US" sz="2400" dirty="0" smtClean="0"/>
              <a:t>date, current </a:t>
            </a:r>
            <a:r>
              <a:rPr lang="en-US" sz="2400" dirty="0"/>
              <a:t>version, </a:t>
            </a:r>
            <a:r>
              <a:rPr lang="en-US" sz="2400" dirty="0" smtClean="0"/>
              <a:t>and </a:t>
            </a:r>
            <a:r>
              <a:rPr lang="en-US" sz="2400" dirty="0"/>
              <a:t>a brief description of what the program does.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400" b="1" dirty="0"/>
              <a:t>Always Comment your Code!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C8C010-85F4-4481-A937-29B9449B40F4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1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400" dirty="0"/>
              <a:t>Programming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78486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dirty="0"/>
              <a:t>Why we need to follow conventions?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400" dirty="0"/>
              <a:t>A program that </a:t>
            </a:r>
            <a:r>
              <a:rPr lang="en-US" sz="2400" dirty="0" smtClean="0"/>
              <a:t>looks good </a:t>
            </a:r>
            <a:r>
              <a:rPr lang="en-US" sz="2400" dirty="0"/>
              <a:t>is easier to read and understand than one that is sloppy.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400" dirty="0"/>
              <a:t>80% of the </a:t>
            </a:r>
            <a:r>
              <a:rPr lang="en-US" sz="2400" dirty="0" smtClean="0"/>
              <a:t>cost of </a:t>
            </a:r>
            <a:r>
              <a:rPr lang="en-US" sz="2400" dirty="0"/>
              <a:t>software goes to maintenance.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400" dirty="0"/>
              <a:t>Hardly any software is maintained for its whole </a:t>
            </a:r>
            <a:r>
              <a:rPr lang="en-US" sz="2400" dirty="0" smtClean="0"/>
              <a:t>lifetime </a:t>
            </a:r>
            <a:r>
              <a:rPr lang="en-US" sz="2400" dirty="0"/>
              <a:t>by the original author.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400" dirty="0"/>
              <a:t>Programs that follow the typical conventions are more readable and allow engineers to understand the code more quickly and thoroughly.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dirty="0"/>
              <a:t>Check your text book </a:t>
            </a:r>
            <a:r>
              <a:rPr lang="en-US" sz="2800" dirty="0" smtClean="0"/>
              <a:t>and expert programmers on how to improve your programming style.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BA13FF-3E1E-4A28-89C5-92FC3BA015A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2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400" dirty="0"/>
              <a:t>White Spaces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800" dirty="0"/>
              <a:t>The </a:t>
            </a:r>
            <a:r>
              <a:rPr lang="en-US" sz="2800" dirty="0" smtClean="0"/>
              <a:t>compiler </a:t>
            </a:r>
            <a:r>
              <a:rPr lang="en-US" sz="2800" dirty="0"/>
              <a:t>ignores extra blanks between words and symbols, but you may insert space to improve the readability and style of a program.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800" dirty="0"/>
              <a:t>You should always leave a blank space after a comma and before and after operators such </a:t>
            </a:r>
            <a:r>
              <a:rPr lang="en-US" sz="2800" dirty="0" smtClean="0"/>
              <a:t>as: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+ − * / </a:t>
            </a:r>
            <a:r>
              <a:rPr lang="en-US" sz="2800" dirty="0" smtClean="0">
                <a:cs typeface="Courier New" pitchFamily="49" charset="0"/>
              </a:rPr>
              <a:t>and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=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800" dirty="0"/>
              <a:t>You should indent the lines of code in the body of a function.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E6EFA2-9635-4B3B-908F-508AE9471D13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1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rmAutofit/>
          </a:bodyPr>
          <a:lstStyle/>
          <a:p>
            <a:r>
              <a:rPr lang="en-US" sz="4400" dirty="0"/>
              <a:t>White Space </a:t>
            </a:r>
            <a:r>
              <a:rPr lang="en-US" sz="4400" dirty="0" smtClean="0"/>
              <a:t>Example</a:t>
            </a:r>
            <a:endParaRPr lang="en-US" sz="44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1B5A10-357A-485F-B8BD-3A6C9F60DF3B}" type="slidenum">
              <a:rPr lang="en-US"/>
              <a:pPr/>
              <a:t>36</a:t>
            </a:fld>
            <a:endParaRPr lang="en-US"/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381000" y="2393549"/>
            <a:ext cx="3687228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int main(void)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{ int foo,blah; </a:t>
            </a:r>
            <a:endParaRPr lang="en-US" sz="2400" b="1" noProof="1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("%d",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foo);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blah=foo+1;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printf("%d", blah);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return 0;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4495800" y="2393549"/>
            <a:ext cx="4055919" cy="40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main(void)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foo,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blah;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scanf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("%d",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&amp;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foo);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blah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1;</a:t>
            </a: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 printf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("%d", blah);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return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0;</a:t>
            </a:r>
            <a:endParaRPr lang="en-US" sz="2400" b="1" noProof="1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400" dirty="0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Bad: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1351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Good:</a:t>
            </a:r>
          </a:p>
        </p:txBody>
      </p:sp>
    </p:spTree>
    <p:extLst>
      <p:ext uri="{BB962C8B-B14F-4D97-AF65-F5344CB8AC3E}">
        <p14:creationId xmlns="" xmlns:p14="http://schemas.microsoft.com/office/powerpoint/2010/main" val="22948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sz="4400" dirty="0"/>
              <a:t>Bad Programming </a:t>
            </a:r>
            <a:r>
              <a:rPr lang="en-US" sz="4400" dirty="0" smtClean="0"/>
              <a:t>practices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Missing statement of purpose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Inadequate commenting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Variables names are not meaningful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Use of unnamed </a:t>
            </a:r>
            <a:r>
              <a:rPr lang="en-US" sz="2400" dirty="0" smtClean="0"/>
              <a:t>constant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Indentation does not represent program structure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Algorithm is inefficient or difficult to follow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Program does not compile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Program produces incorrect </a:t>
            </a:r>
            <a:r>
              <a:rPr lang="en-US" sz="2400" dirty="0" smtClean="0"/>
              <a:t>results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2400" dirty="0"/>
              <a:t>Insufficient testing </a:t>
            </a:r>
            <a:r>
              <a:rPr lang="en-US" sz="2400" dirty="0" smtClean="0"/>
              <a:t>(test case results </a:t>
            </a:r>
            <a:r>
              <a:rPr lang="en-US" sz="2400" dirty="0"/>
              <a:t>are different than expected, program </a:t>
            </a:r>
            <a:r>
              <a:rPr lang="en-US" sz="2400" dirty="0" smtClean="0"/>
              <a:t>is not fully tested for all cases)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6F5585-F940-4B82-995A-01E59894CB93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Arithmetic </a:t>
            </a:r>
            <a:r>
              <a:rPr lang="en-US" sz="4400" dirty="0"/>
              <a:t>Expressions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7924800" cy="5638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/>
              <a:t>To solve most programming problems, you </a:t>
            </a:r>
            <a:r>
              <a:rPr lang="en-US" dirty="0" smtClean="0"/>
              <a:t>need </a:t>
            </a:r>
            <a:r>
              <a:rPr lang="en-US" dirty="0"/>
              <a:t>to write arithmetic expressions that </a:t>
            </a:r>
            <a:r>
              <a:rPr lang="en-US" dirty="0" smtClean="0"/>
              <a:t>compute data of type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dirty="0" smtClean="0"/>
              <a:t> (and sometimes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 smtClean="0"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Arithmetic expressions contain variables, constants, function calls, arithmetic operators, as well as sub-expressions written within parentheses.</a:t>
            </a:r>
            <a:endParaRPr lang="en-US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Examples: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sum + 1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(a + b) * (c – d)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(-b +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(delta))/(2.0 * a)</a:t>
            </a:r>
            <a:endParaRPr lang="en-US" sz="26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35C2DB-87FA-4D89-94DB-BD174DD6951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Arithmetic Operators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0217088"/>
              </p:ext>
            </p:extLst>
          </p:nvPr>
        </p:nvGraphicFramePr>
        <p:xfrm>
          <a:off x="609600" y="1219200"/>
          <a:ext cx="7162800" cy="53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3098800"/>
              </a:tblGrid>
              <a:tr h="4396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Operator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Meaning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Examples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0536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+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addition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+ 2 is 7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5.0 + 2.0 is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7.0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aseline="0" dirty="0" smtClean="0">
                          <a:latin typeface="Calibri" pitchFamily="34" charset="0"/>
                        </a:rPr>
                        <a:t>'B' + 1 is 'C'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10536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–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subtraction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– 2 is 3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5.0 – 2.0 is 3.0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'B' – 1 is 'A'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827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*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multiplication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* 2 is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10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aseline="0" dirty="0" smtClean="0">
                          <a:latin typeface="Calibri" pitchFamily="34" charset="0"/>
                        </a:rPr>
                        <a:t>5.0 * 2.0 is 10.0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82705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/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division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/ 2 is 2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5.0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/ 2.0 is 2.5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471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alibri" pitchFamily="34" charset="0"/>
                        </a:rPr>
                        <a:t>%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remainder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5 % 2 is 1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240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Why </a:t>
            </a:r>
            <a:r>
              <a:rPr lang="en-US" dirty="0" smtClean="0">
                <a:cs typeface="Times New Roman" pitchFamily="18" charset="0"/>
              </a:rPr>
              <a:t>Learn C</a:t>
            </a:r>
            <a:r>
              <a:rPr lang="en-US" dirty="0">
                <a:cs typeface="Times New Roman" pitchFamily="18" charset="0"/>
              </a:rPr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 smtClean="0"/>
              <a:t>Many companies and software projects </a:t>
            </a:r>
            <a:r>
              <a:rPr lang="en-US" sz="2800" dirty="0"/>
              <a:t>do </a:t>
            </a:r>
            <a:r>
              <a:rPr lang="en-US" sz="2800" dirty="0" smtClean="0"/>
              <a:t>their </a:t>
            </a:r>
            <a:r>
              <a:rPr lang="en-US" sz="2800" dirty="0"/>
              <a:t>programming in C.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Looks good on your resume.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Small, compact </a:t>
            </a:r>
            <a:r>
              <a:rPr lang="en-US" sz="2800" dirty="0" smtClean="0"/>
              <a:t>size code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Produces optimized programs that run </a:t>
            </a:r>
            <a:r>
              <a:rPr lang="en-US" sz="2800" dirty="0" smtClean="0"/>
              <a:t>fast.</a:t>
            </a:r>
            <a:endParaRPr lang="en-US" sz="28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/>
              <a:t>Low-level access to computer memory via </a:t>
            </a:r>
            <a:r>
              <a:rPr lang="en-US" sz="2800" dirty="0" smtClean="0"/>
              <a:t>pointers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800" dirty="0" smtClean="0"/>
              <a:t>Can </a:t>
            </a:r>
            <a:r>
              <a:rPr lang="en-US" sz="2800" dirty="0"/>
              <a:t>be compiled </a:t>
            </a:r>
            <a:r>
              <a:rPr lang="en-US" sz="2800" dirty="0" smtClean="0"/>
              <a:t>to run on </a:t>
            </a:r>
            <a:r>
              <a:rPr lang="en-US" sz="2800" dirty="0"/>
              <a:t>a variety of computers.</a:t>
            </a:r>
            <a:r>
              <a:rPr lang="en-US" dirty="0"/>
              <a:t>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3F73EE-0166-499B-82FD-54501EC2BBC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83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400" dirty="0"/>
              <a:t>Operators / and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7639131"/>
              </p:ext>
            </p:extLst>
          </p:nvPr>
        </p:nvGraphicFramePr>
        <p:xfrm>
          <a:off x="304800" y="1219200"/>
          <a:ext cx="8229600" cy="391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90600"/>
                <a:gridCol w="5791200"/>
              </a:tblGrid>
              <a:tr h="3287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Example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Result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Explanation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47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8 / 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1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Integer operands </a:t>
                      </a:r>
                      <a:r>
                        <a:rPr lang="en-US" sz="2400" dirty="0" smtClean="0">
                          <a:latin typeface="Calibri" pitchFamily="34" charset="0"/>
                          <a:sym typeface="Wingdings" pitchFamily="2" charset="2"/>
                        </a:rPr>
                        <a:t> integer result</a:t>
                      </a:r>
                      <a:endParaRPr lang="en-US" sz="24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47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8.0/5.0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1.6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floating-point 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operands </a:t>
                      </a:r>
                      <a:r>
                        <a:rPr lang="en-US" sz="2400" baseline="0" dirty="0" smtClean="0">
                          <a:latin typeface="Calibri" pitchFamily="34" charset="0"/>
                          <a:sym typeface="Wingdings" pitchFamily="2" charset="2"/>
                        </a:rPr>
                        <a:t>and result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47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8 /-5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-1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One operand is negative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Calibri" pitchFamily="34" charset="0"/>
                          <a:sym typeface="Wingdings" pitchFamily="2" charset="2"/>
                        </a:rPr>
                        <a:t> negative result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447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-8 /-5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1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Both operands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are negative </a:t>
                      </a:r>
                      <a:r>
                        <a:rPr lang="en-US" sz="2400" baseline="0" dirty="0" smtClean="0">
                          <a:latin typeface="Calibri" pitchFamily="34" charset="0"/>
                          <a:sym typeface="Wingdings" pitchFamily="2" charset="2"/>
                        </a:rPr>
                        <a:t> positive result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2421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8 % 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3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Integer remainder of dividing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Calibri" pitchFamily="34" charset="0"/>
                        </a:rPr>
                        <a:t>8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by </a:t>
                      </a:r>
                      <a:r>
                        <a:rPr lang="en-US" sz="2400" b="1" baseline="0" dirty="0" smtClean="0">
                          <a:latin typeface="Calibri" pitchFamily="34" charset="0"/>
                        </a:rPr>
                        <a:t>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2421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8 %-5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 3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="0" dirty="0" smtClean="0">
                          <a:latin typeface="Calibri" pitchFamily="34" charset="0"/>
                        </a:rPr>
                        <a:t>Positive</a:t>
                      </a:r>
                      <a:r>
                        <a:rPr lang="en-US" sz="2400" b="0" baseline="0" dirty="0" smtClean="0">
                          <a:latin typeface="Calibri" pitchFamily="34" charset="0"/>
                        </a:rPr>
                        <a:t> dividend </a:t>
                      </a:r>
                      <a:r>
                        <a:rPr lang="en-US" sz="2400" b="0" baseline="0" dirty="0" smtClean="0">
                          <a:latin typeface="Calibri" pitchFamily="34" charset="0"/>
                          <a:sym typeface="Wingdings" pitchFamily="2" charset="2"/>
                        </a:rPr>
                        <a:t> positive remainder</a:t>
                      </a:r>
                      <a:endParaRPr lang="en-US" sz="24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2421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-8 % 5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onsolas" pitchFamily="49" charset="0"/>
                          <a:cs typeface="Consolas" pitchFamily="49" charset="0"/>
                        </a:rPr>
                        <a:t>-3</a:t>
                      </a:r>
                      <a:endParaRPr lang="en-US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dirty="0" smtClean="0">
                          <a:latin typeface="Calibri" pitchFamily="34" charset="0"/>
                        </a:rPr>
                        <a:t>Negative dividend </a:t>
                      </a:r>
                      <a:r>
                        <a:rPr lang="en-US" sz="2400" baseline="0" dirty="0" smtClean="0">
                          <a:latin typeface="Calibri" pitchFamily="34" charset="0"/>
                          <a:sym typeface="Wingdings" pitchFamily="2" charset="2"/>
                        </a:rPr>
                        <a:t> Negative remainder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5334000"/>
            <a:ext cx="7696200" cy="137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(m/n)*n +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m%n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is always equal to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800" dirty="0" smtClean="0"/>
              <a:t> and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2800" dirty="0" smtClean="0"/>
              <a:t> are undefined </a:t>
            </a:r>
            <a:r>
              <a:rPr lang="en-US" sz="2800" dirty="0"/>
              <a:t>when the divisor </a:t>
            </a:r>
            <a:r>
              <a:rPr lang="en-US" sz="2800" dirty="0" smtClean="0"/>
              <a:t>is </a:t>
            </a:r>
            <a:r>
              <a:rPr lang="en-US" sz="2800" b="1" dirty="0"/>
              <a:t>0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831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400" dirty="0"/>
              <a:t>Data Type of an Expression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19200"/>
            <a:ext cx="82296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 smtClean="0"/>
              <a:t>What </a:t>
            </a:r>
            <a:r>
              <a:rPr lang="en-US" dirty="0"/>
              <a:t>is the type of </a:t>
            </a:r>
            <a:r>
              <a:rPr lang="en-US" dirty="0" smtClean="0"/>
              <a:t>expression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</a:rPr>
              <a:t>x+y</a:t>
            </a:r>
            <a:r>
              <a:rPr lang="en-US" dirty="0" smtClean="0"/>
              <a:t> </a:t>
            </a:r>
            <a:r>
              <a:rPr lang="en-US" dirty="0"/>
              <a:t>when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2060"/>
                </a:solidFill>
                <a:latin typeface="Courier New" pitchFamily="49" charset="0"/>
              </a:rPr>
              <a:t>y</a:t>
            </a:r>
            <a:r>
              <a:rPr lang="en-US" dirty="0"/>
              <a:t> are </a:t>
            </a:r>
            <a:r>
              <a:rPr lang="en-US" dirty="0" smtClean="0"/>
              <a:t>both of </a:t>
            </a:r>
            <a:r>
              <a:rPr lang="en-US" dirty="0"/>
              <a:t>type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dirty="0" smtClean="0"/>
              <a:t>? (answer: type of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x+y</a:t>
            </a:r>
            <a:r>
              <a:rPr lang="en-US" dirty="0" smtClean="0"/>
              <a:t> is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data type of an expression depends on the type(s) of its </a:t>
            </a:r>
            <a:r>
              <a:rPr lang="en-US" dirty="0" smtClean="0"/>
              <a:t>operands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/>
              <a:t>If both are of type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/>
              <a:t>, then the expression is of type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/>
              <a:t>.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400" dirty="0"/>
              <a:t>If either one or both </a:t>
            </a:r>
            <a:r>
              <a:rPr lang="en-US" sz="2400" dirty="0" smtClean="0"/>
              <a:t>operands are </a:t>
            </a:r>
            <a:r>
              <a:rPr lang="en-US" sz="2400" dirty="0"/>
              <a:t>of type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400" dirty="0"/>
              <a:t>, then the expression is of type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800" dirty="0"/>
              <a:t>An </a:t>
            </a:r>
            <a:r>
              <a:rPr lang="en-US" sz="2800" dirty="0" smtClean="0"/>
              <a:t>expression </a:t>
            </a:r>
            <a:r>
              <a:rPr lang="en-US" sz="2800" dirty="0"/>
              <a:t>that has </a:t>
            </a:r>
            <a:r>
              <a:rPr lang="en-US" sz="2800" dirty="0" smtClean="0"/>
              <a:t>mixed operands </a:t>
            </a:r>
            <a:r>
              <a:rPr lang="en-US" sz="2800" dirty="0"/>
              <a:t>of </a:t>
            </a:r>
            <a:r>
              <a:rPr lang="en-US" sz="2800" dirty="0" smtClean="0"/>
              <a:t>type </a:t>
            </a:r>
            <a:r>
              <a:rPr lang="en-US" sz="2800" b="1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800" dirty="0"/>
              <a:t> is a </a:t>
            </a:r>
            <a:r>
              <a:rPr lang="en-US" sz="2800" b="1" dirty="0">
                <a:solidFill>
                  <a:srgbClr val="FF0000"/>
                </a:solidFill>
              </a:rPr>
              <a:t>mixed-type</a:t>
            </a:r>
            <a:r>
              <a:rPr lang="en-US" sz="2800" b="1" dirty="0"/>
              <a:t> </a:t>
            </a:r>
            <a:r>
              <a:rPr lang="en-US" sz="2800" dirty="0"/>
              <a:t>expression.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997665-3AED-4173-A8F1-8F72FE221E1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31838"/>
          </a:xfrm>
        </p:spPr>
        <p:txBody>
          <a:bodyPr>
            <a:noAutofit/>
          </a:bodyPr>
          <a:lstStyle/>
          <a:p>
            <a:r>
              <a:rPr lang="en-US" sz="4400" dirty="0"/>
              <a:t>Mixed-Type Assignment Statement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229600" cy="5638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/>
              <a:t>The expression being evaluated and the variable to which it is assigned have </a:t>
            </a:r>
            <a:r>
              <a:rPr lang="en-US" sz="2800" b="1" dirty="0">
                <a:solidFill>
                  <a:srgbClr val="FF0000"/>
                </a:solidFill>
              </a:rPr>
              <a:t>different data </a:t>
            </a:r>
            <a:r>
              <a:rPr lang="en-US" sz="2800" b="1" dirty="0" smtClean="0">
                <a:solidFill>
                  <a:srgbClr val="FF0000"/>
                </a:solidFill>
              </a:rPr>
              <a:t>types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The expression is first evaluated; then the result is assigned to the variable to the left side of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dirty="0" smtClean="0"/>
              <a:t>operator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Example</a:t>
            </a:r>
            <a:r>
              <a:rPr lang="en-US" sz="2400" dirty="0" smtClean="0"/>
              <a:t>: </a:t>
            </a:r>
            <a:r>
              <a:rPr lang="en-US" sz="2400" dirty="0"/>
              <a:t>what is the </a:t>
            </a:r>
            <a:r>
              <a:rPr lang="en-US" sz="2400" dirty="0" smtClean="0"/>
              <a:t>value </a:t>
            </a:r>
            <a:r>
              <a:rPr lang="en-US" sz="2400" dirty="0"/>
              <a:t>of </a:t>
            </a:r>
            <a:r>
              <a:rPr lang="en-US" sz="2400" dirty="0" smtClean="0"/>
              <a:t> </a:t>
            </a:r>
            <a:r>
              <a:rPr lang="en-US" sz="2400" b="1" dirty="0" smtClean="0"/>
              <a:t>y = </a:t>
            </a:r>
            <a:r>
              <a:rPr lang="en-US" sz="2400" b="1" dirty="0"/>
              <a:t>5/2</a:t>
            </a:r>
            <a:r>
              <a:rPr lang="en-US" sz="2400" dirty="0"/>
              <a:t> </a:t>
            </a:r>
            <a:r>
              <a:rPr lang="en-US" sz="2400" dirty="0" smtClean="0"/>
              <a:t> when </a:t>
            </a:r>
            <a:r>
              <a:rPr lang="en-US" sz="2400" b="1" dirty="0"/>
              <a:t>y</a:t>
            </a:r>
            <a:r>
              <a:rPr lang="en-US" sz="2400" dirty="0"/>
              <a:t> is of type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400" dirty="0" smtClean="0"/>
              <a:t>? (answer: </a:t>
            </a:r>
            <a:r>
              <a:rPr lang="en-US" sz="2400" b="1" dirty="0" smtClean="0"/>
              <a:t>5/2</a:t>
            </a:r>
            <a:r>
              <a:rPr lang="en-US" sz="2400" dirty="0" smtClean="0"/>
              <a:t> is </a:t>
            </a:r>
            <a:r>
              <a:rPr lang="en-US" sz="2400" b="1" dirty="0" smtClean="0"/>
              <a:t>2</a:t>
            </a:r>
            <a:r>
              <a:rPr lang="en-US" sz="2400" dirty="0" smtClean="0"/>
              <a:t>; </a:t>
            </a:r>
            <a:r>
              <a:rPr lang="en-US" sz="2400" b="1" dirty="0" smtClean="0"/>
              <a:t>y = 2.0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Warning</a:t>
            </a:r>
            <a:r>
              <a:rPr lang="en-US" sz="2800" dirty="0"/>
              <a:t>: assignment of a type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800" dirty="0"/>
              <a:t> expression to a type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800" dirty="0"/>
              <a:t> variable causes the fractional part of the expression to be lost.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Example: what is the type of the assignment </a:t>
            </a:r>
            <a:r>
              <a:rPr lang="en-US" sz="2400" b="1" dirty="0" smtClean="0"/>
              <a:t>y </a:t>
            </a:r>
            <a:r>
              <a:rPr lang="en-US" sz="2400" b="1" dirty="0"/>
              <a:t>= 5.0 / 2.0 </a:t>
            </a:r>
            <a:r>
              <a:rPr lang="en-US" sz="2400" dirty="0"/>
              <a:t>when </a:t>
            </a:r>
            <a:r>
              <a:rPr lang="en-US" sz="2400" b="1" dirty="0"/>
              <a:t>y</a:t>
            </a:r>
            <a:r>
              <a:rPr lang="en-US" sz="2400" dirty="0"/>
              <a:t> is of type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400" dirty="0" smtClean="0"/>
              <a:t>? (answer: </a:t>
            </a:r>
            <a:r>
              <a:rPr lang="en-US" sz="2400" b="1" dirty="0" smtClean="0"/>
              <a:t>5.0/2.0</a:t>
            </a:r>
            <a:r>
              <a:rPr lang="en-US" sz="2400" dirty="0" smtClean="0"/>
              <a:t> is </a:t>
            </a:r>
            <a:r>
              <a:rPr lang="en-US" sz="2400" b="1" dirty="0" smtClean="0"/>
              <a:t>2.5</a:t>
            </a:r>
            <a:r>
              <a:rPr lang="en-US" sz="2400" dirty="0" smtClean="0"/>
              <a:t>; </a:t>
            </a:r>
            <a:r>
              <a:rPr lang="en-US" sz="2400" b="1" dirty="0" smtClean="0"/>
              <a:t>y = 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F82071-0061-44B1-913D-FF93D323F139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5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400" dirty="0"/>
              <a:t>Type Conversion Through Casts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dirty="0"/>
              <a:t>C allows the programmer to convert the type of an </a:t>
            </a:r>
            <a:r>
              <a:rPr lang="en-US" sz="2800" dirty="0" smtClean="0"/>
              <a:t>expression by placing </a:t>
            </a:r>
            <a:r>
              <a:rPr lang="en-US" sz="2800" dirty="0"/>
              <a:t>the desired type in parentheses before the expression.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dirty="0"/>
              <a:t>This operation </a:t>
            </a:r>
            <a:r>
              <a:rPr lang="en-US" sz="2800" dirty="0" smtClean="0"/>
              <a:t>is called </a:t>
            </a:r>
            <a:r>
              <a:rPr lang="en-US" sz="2800" dirty="0"/>
              <a:t>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type cast</a:t>
            </a:r>
            <a:r>
              <a:rPr lang="en-US" sz="2800" dirty="0"/>
              <a:t>.</a:t>
            </a:r>
          </a:p>
          <a:p>
            <a:pPr lvl="1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>
                <a:latin typeface="Courier New" pitchFamily="49" charset="0"/>
              </a:rPr>
              <a:t>(double)5 / (double)2</a:t>
            </a:r>
            <a:r>
              <a:rPr lang="en-US" sz="2400" dirty="0"/>
              <a:t> is the </a:t>
            </a:r>
            <a:r>
              <a:rPr lang="en-US" sz="2400" b="1" dirty="0">
                <a:latin typeface="Courier New" pitchFamily="49" charset="0"/>
              </a:rPr>
              <a:t>double</a:t>
            </a:r>
            <a:r>
              <a:rPr lang="en-US" sz="2400" dirty="0"/>
              <a:t> value </a:t>
            </a:r>
            <a:r>
              <a:rPr lang="en-US" sz="2400" b="1" dirty="0" smtClean="0"/>
              <a:t>2.5</a:t>
            </a:r>
            <a:endParaRPr lang="en-US" sz="2400" dirty="0"/>
          </a:p>
          <a:p>
            <a:pPr lvl="1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</a:rPr>
              <a:t>)(9 * 0.5)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smtClean="0"/>
              <a:t>is </a:t>
            </a:r>
            <a:r>
              <a:rPr lang="en-US" sz="2400" dirty="0"/>
              <a:t>the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dirty="0"/>
              <a:t> value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2800" dirty="0"/>
              <a:t>When casting from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800" dirty="0"/>
              <a:t> to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2800" dirty="0"/>
              <a:t>, the decimal </a:t>
            </a:r>
            <a:r>
              <a:rPr lang="en-US" sz="2800" dirty="0" smtClean="0"/>
              <a:t>fraction is truncated (NOT rounded).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28222F-BC5A-40FC-8F82-F6AEEBF4293F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0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Example of The Use of Type Casts</a:t>
            </a:r>
            <a:endParaRPr lang="en-US" sz="4400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001000" cy="56388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/* Computes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 test average  */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200"/>
              </a:spcBef>
              <a:buFontTx/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main(void)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    total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    /* total score */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students;  /* number of students */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double  average;   /* average score */</a:t>
            </a:r>
          </a:p>
          <a:p>
            <a:pPr>
              <a:spcBef>
                <a:spcPts val="200"/>
              </a:spcBef>
              <a:buFontTx/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("Enter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total students score&gt;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("%d", &amp;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total);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("Enter number of students&gt; ");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("%d",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&amp;students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average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 (double)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total / (double) students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("Average score is %.2f\n", average);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 0;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8C2369-227D-4CE2-ABFB-CFFB394BEC13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2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Autofit/>
          </a:bodyPr>
          <a:lstStyle/>
          <a:p>
            <a:r>
              <a:rPr lang="en-US" sz="4400" dirty="0"/>
              <a:t>Expressions with Multiple Operators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1"/>
            <a:ext cx="8229600" cy="5334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/>
              <a:t>Operators </a:t>
            </a:r>
            <a:r>
              <a:rPr lang="en-US" sz="2800" dirty="0" smtClean="0"/>
              <a:t>are of two </a:t>
            </a:r>
            <a:r>
              <a:rPr lang="en-US" sz="2800" dirty="0"/>
              <a:t>types: </a:t>
            </a:r>
            <a:r>
              <a:rPr lang="en-US" sz="2800" b="1" dirty="0">
                <a:solidFill>
                  <a:srgbClr val="FF0000"/>
                </a:solidFill>
              </a:rPr>
              <a:t>unary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binary</a:t>
            </a:r>
            <a:endParaRPr lang="en-US" sz="2800" b="1" dirty="0"/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Unary operators </a:t>
            </a:r>
            <a:r>
              <a:rPr lang="en-US" sz="2800" dirty="0"/>
              <a:t>take only one operand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Unary minus (-) and Unary plus (+) operators</a:t>
            </a:r>
            <a:endParaRPr lang="en-US" dirty="0"/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Binary operators </a:t>
            </a:r>
            <a:r>
              <a:rPr lang="en-US" sz="2800" dirty="0"/>
              <a:t>take two </a:t>
            </a:r>
            <a:r>
              <a:rPr lang="en-US" sz="2800" dirty="0" smtClean="0"/>
              <a:t>operands</a:t>
            </a:r>
            <a:endParaRPr lang="en-US" sz="2800" dirty="0"/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b="1" dirty="0" smtClean="0"/>
              <a:t>Examples: addition (+), subtraction (–), multiplication (*), division (/) and integer remainder (%) operators</a:t>
            </a:r>
            <a:endParaRPr lang="en-US" b="1" dirty="0"/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sz="2800" dirty="0"/>
              <a:t>A single expression could have multiple operators</a:t>
            </a:r>
          </a:p>
          <a:p>
            <a:pPr lvl="1">
              <a:lnSpc>
                <a:spcPct val="150000"/>
              </a:lnSpc>
              <a:spcBef>
                <a:spcPts val="500"/>
              </a:spcBef>
            </a:pPr>
            <a:r>
              <a:rPr lang="en-US" dirty="0" smtClean="0"/>
              <a:t>Example: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b*c – d/2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089446-9DCC-4B3D-BE7A-6F1C392B1645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8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Autofit/>
          </a:bodyPr>
          <a:lstStyle/>
          <a:p>
            <a:r>
              <a:rPr lang="en-US" sz="4400" dirty="0"/>
              <a:t>Rules for Evaluating Expressions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90600"/>
            <a:ext cx="8229600" cy="56388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Parentheses </a:t>
            </a:r>
            <a:r>
              <a:rPr lang="en-US" sz="2400" b="1" dirty="0">
                <a:solidFill>
                  <a:srgbClr val="FF0000"/>
                </a:solidFill>
              </a:rPr>
              <a:t>rule </a:t>
            </a:r>
            <a:r>
              <a:rPr lang="en-US" sz="2400" dirty="0"/>
              <a:t>- All expressions in parentheses must be evaluated separately.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Nested parenthesized expressions must be evaluated from the inside out, with the innermost expression evaluated first.</a:t>
            </a:r>
          </a:p>
          <a:p>
            <a:pPr>
              <a:spcBef>
                <a:spcPts val="5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Operator </a:t>
            </a:r>
            <a:r>
              <a:rPr lang="en-US" sz="2400" b="1" dirty="0">
                <a:solidFill>
                  <a:srgbClr val="FF0000"/>
                </a:solidFill>
              </a:rPr>
              <a:t>precedence rule </a:t>
            </a:r>
            <a:r>
              <a:rPr lang="en-US" sz="2400" b="1" dirty="0"/>
              <a:t>– </a:t>
            </a:r>
            <a:r>
              <a:rPr lang="en-US" sz="2400" dirty="0"/>
              <a:t>Multiple</a:t>
            </a:r>
            <a:r>
              <a:rPr lang="en-US" sz="2400" b="1" dirty="0"/>
              <a:t> </a:t>
            </a:r>
            <a:r>
              <a:rPr lang="en-US" sz="2400" dirty="0"/>
              <a:t>operators in the same expression are evaluated in the following order: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First: 	</a:t>
            </a:r>
            <a:r>
              <a:rPr lang="en-US" sz="2200" b="1" dirty="0"/>
              <a:t>unary </a:t>
            </a:r>
            <a:r>
              <a:rPr lang="en-US" sz="2200" b="1" dirty="0" smtClean="0"/>
              <a:t>+, – </a:t>
            </a:r>
            <a:endParaRPr lang="en-US" sz="2200" b="1" dirty="0"/>
          </a:p>
          <a:p>
            <a:pPr lvl="1">
              <a:spcBef>
                <a:spcPts val="500"/>
              </a:spcBef>
            </a:pPr>
            <a:r>
              <a:rPr lang="en-US" sz="2200" dirty="0"/>
              <a:t>Second: 	</a:t>
            </a:r>
            <a:r>
              <a:rPr lang="en-US" sz="2200" b="1" dirty="0"/>
              <a:t>*, /, %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Third: 	</a:t>
            </a:r>
            <a:r>
              <a:rPr lang="en-US" sz="2200" b="1" dirty="0"/>
              <a:t>binary +, –</a:t>
            </a:r>
          </a:p>
          <a:p>
            <a:pPr>
              <a:spcBef>
                <a:spcPts val="5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Associativity </a:t>
            </a:r>
            <a:r>
              <a:rPr lang="en-US" sz="2400" b="1" dirty="0">
                <a:solidFill>
                  <a:srgbClr val="FF0000"/>
                </a:solidFill>
              </a:rPr>
              <a:t>rule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spcBef>
                <a:spcPts val="500"/>
              </a:spcBef>
            </a:pPr>
            <a:r>
              <a:rPr lang="en-US" sz="2200" dirty="0">
                <a:solidFill>
                  <a:srgbClr val="FF0000"/>
                </a:solidFill>
              </a:rPr>
              <a:t>Unary operators </a:t>
            </a:r>
            <a:r>
              <a:rPr lang="en-US" sz="2200" dirty="0"/>
              <a:t>in the same </a:t>
            </a:r>
            <a:r>
              <a:rPr lang="en-US" sz="2200" dirty="0" err="1"/>
              <a:t>subexpression</a:t>
            </a:r>
            <a:r>
              <a:rPr lang="en-US" sz="2200" dirty="0"/>
              <a:t> and at the same precedence level are </a:t>
            </a:r>
            <a:r>
              <a:rPr lang="en-US" sz="2200" dirty="0">
                <a:solidFill>
                  <a:srgbClr val="FF0000"/>
                </a:solidFill>
              </a:rPr>
              <a:t>evaluated right to left</a:t>
            </a:r>
          </a:p>
          <a:p>
            <a:pPr lvl="1">
              <a:spcBef>
                <a:spcPts val="500"/>
              </a:spcBef>
            </a:pPr>
            <a:r>
              <a:rPr lang="en-US" sz="2200" dirty="0">
                <a:solidFill>
                  <a:srgbClr val="FF0000"/>
                </a:solidFill>
              </a:rPr>
              <a:t>Binary operators </a:t>
            </a:r>
            <a:r>
              <a:rPr lang="en-US" sz="2200" dirty="0"/>
              <a:t>in the same </a:t>
            </a:r>
            <a:r>
              <a:rPr lang="en-US" sz="2200" dirty="0" err="1"/>
              <a:t>subexpression</a:t>
            </a:r>
            <a:r>
              <a:rPr lang="en-US" sz="2200" dirty="0"/>
              <a:t> and at the same precedence level are </a:t>
            </a:r>
            <a:r>
              <a:rPr lang="en-US" sz="2200" dirty="0">
                <a:solidFill>
                  <a:srgbClr val="FF0000"/>
                </a:solidFill>
              </a:rPr>
              <a:t>evaluated left to </a:t>
            </a:r>
            <a:r>
              <a:rPr lang="en-US" sz="2200" dirty="0" smtClean="0">
                <a:solidFill>
                  <a:srgbClr val="FF0000"/>
                </a:solidFill>
              </a:rPr>
              <a:t>right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2FB730-7297-418F-957A-6008E122B8F3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28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 descr="fig0208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6361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5486400" y="914400"/>
            <a:ext cx="3048000" cy="2590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  <a:t>Step-by-Step</a:t>
            </a:r>
            <a:b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  <a:t>Expression</a:t>
            </a:r>
            <a:b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4400" b="1" dirty="0" smtClean="0">
                <a:solidFill>
                  <a:srgbClr val="002060"/>
                </a:solidFill>
                <a:latin typeface="Calibri" pitchFamily="34" charset="0"/>
              </a:rPr>
              <a:t>Evaluation</a:t>
            </a:r>
            <a:endParaRPr lang="en-US" altLang="en-US" sz="4400" b="1" cap="none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1967590" cy="1321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Evaluation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Tree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2" descr="fig0209"/>
          <p:cNvPicPr preferRelativeResize="0"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2784"/>
            <a:ext cx="7543800" cy="17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27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2" descr="fig0211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08"/>
          <a:stretch>
            <a:fillRect/>
          </a:stretch>
        </p:blipFill>
        <p:spPr bwMode="auto">
          <a:xfrm>
            <a:off x="228600" y="1447800"/>
            <a:ext cx="8523104" cy="474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Evaluate:</a:t>
            </a:r>
            <a:r>
              <a:rPr lang="en-US" sz="2800" dirty="0" smtClean="0"/>
              <a:t>    </a:t>
            </a:r>
            <a:r>
              <a:rPr lang="en-US" cap="none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- (</a:t>
            </a:r>
            <a:r>
              <a:rPr lang="en-US" cap="none" dirty="0" smtClean="0">
                <a:latin typeface="Courier New" pitchFamily="49" charset="0"/>
                <a:cs typeface="Courier New" pitchFamily="49" charset="0"/>
              </a:rPr>
              <a:t>a + b/2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cap="none" dirty="0" smtClean="0">
                <a:latin typeface="Courier New" pitchFamily="49" charset="0"/>
                <a:cs typeface="Courier New" pitchFamily="49" charset="0"/>
              </a:rPr>
              <a:t>w*-y</a:t>
            </a:r>
            <a:endParaRPr lang="en-US" cap="non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16760"/>
            <a:ext cx="17526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Evaluation</a:t>
            </a:r>
          </a:p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Tree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3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Supermarket Coin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fig02_12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343625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57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11163" y="152400"/>
            <a:ext cx="781843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C Language Elements in </a:t>
            </a:r>
            <a:b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Miles-to-Kilometers Conversion Program</a:t>
            </a:r>
          </a:p>
        </p:txBody>
      </p:sp>
      <p:pic>
        <p:nvPicPr>
          <p:cNvPr id="7" name="Picture 2" descr="fig0201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5719"/>
            <a:ext cx="7620000" cy="54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61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0010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Supermarket Coin Processor (cont'd)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4" descr="fig02_12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6705600" cy="5783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31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792162"/>
          </a:xfrm>
          <a:noFill/>
          <a:ln/>
        </p:spPr>
        <p:txBody>
          <a:bodyPr>
            <a:normAutofit/>
          </a:bodyPr>
          <a:lstStyle/>
          <a:p>
            <a:r>
              <a:rPr lang="en-US" b="1" dirty="0"/>
              <a:t>Formatting </a:t>
            </a:r>
            <a:r>
              <a:rPr lang="en-US" b="1" dirty="0" smtClean="0"/>
              <a:t>Integers in </a:t>
            </a:r>
            <a:r>
              <a:rPr lang="en-US" b="1" dirty="0"/>
              <a:t>Program </a:t>
            </a:r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114697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304800" y="1066800"/>
            <a:ext cx="8382000" cy="3581400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You can specify how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/>
              <a:t> will display </a:t>
            </a:r>
            <a:r>
              <a:rPr lang="en-US" dirty="0" smtClean="0"/>
              <a:t>integers</a:t>
            </a:r>
            <a:endParaRPr lang="en-US" dirty="0"/>
          </a:p>
          <a:p>
            <a:pPr>
              <a:spcBef>
                <a:spcPts val="1500"/>
              </a:spcBef>
            </a:pPr>
            <a:r>
              <a:rPr lang="en-US" dirty="0"/>
              <a:t>F</a:t>
            </a:r>
            <a:r>
              <a:rPr lang="en-US" dirty="0" smtClean="0"/>
              <a:t>or integers, use 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b="1" u="sng" dirty="0" err="1" smtClean="0">
                <a:solidFill>
                  <a:srgbClr val="FF0000"/>
                </a:solidFill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spcBef>
                <a:spcPts val="1500"/>
              </a:spcBef>
            </a:pPr>
            <a:r>
              <a:rPr lang="en-US" sz="2600" b="1" dirty="0">
                <a:solidFill>
                  <a:srgbClr val="FF0000"/>
                </a:solidFill>
              </a:rPr>
              <a:t>%</a:t>
            </a:r>
            <a:r>
              <a:rPr lang="en-US" sz="2600" dirty="0"/>
              <a:t> </a:t>
            </a:r>
            <a:r>
              <a:rPr lang="en-US" dirty="0" smtClean="0"/>
              <a:t>start </a:t>
            </a:r>
            <a:r>
              <a:rPr lang="en-US" dirty="0"/>
              <a:t>of placeholder</a:t>
            </a:r>
          </a:p>
          <a:p>
            <a:pPr lvl="1">
              <a:spcBef>
                <a:spcPts val="15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the optional field width = number </a:t>
            </a:r>
            <a:r>
              <a:rPr lang="en-US" dirty="0"/>
              <a:t>of columns to </a:t>
            </a:r>
            <a:r>
              <a:rPr lang="en-US" dirty="0" smtClean="0"/>
              <a:t>display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If </a:t>
            </a: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less than integer size, it will be ignored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If </a:t>
            </a: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greater than integer size, spaces are added to the left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862DCD-BF6E-455D-A87F-4DCFB53098C1}" type="slidenum">
              <a:rPr lang="ar-SA"/>
              <a:pPr/>
              <a:t>51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344214" y="4850520"/>
            <a:ext cx="8494986" cy="18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92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715962"/>
          </a:xfrm>
          <a:noFill/>
          <a:ln/>
        </p:spPr>
        <p:txBody>
          <a:bodyPr>
            <a:noAutofit/>
          </a:bodyPr>
          <a:lstStyle/>
          <a:p>
            <a:r>
              <a:rPr lang="en-US" b="1" dirty="0"/>
              <a:t>Formatting </a:t>
            </a:r>
            <a:r>
              <a:rPr lang="en-US" b="1" dirty="0" smtClean="0"/>
              <a:t>Type Double Values</a:t>
            </a:r>
            <a:endParaRPr lang="en-US" b="1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1066800"/>
            <a:ext cx="8382000" cy="3048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800" dirty="0"/>
              <a:t>Use </a:t>
            </a:r>
            <a:r>
              <a:rPr lang="en-US" sz="2800" b="1" dirty="0">
                <a:solidFill>
                  <a:srgbClr val="FF0000"/>
                </a:solidFill>
              </a:rPr>
              <a:t>%</a:t>
            </a:r>
            <a:r>
              <a:rPr lang="en-US" sz="2800" b="1" u="sng" dirty="0" err="1">
                <a:solidFill>
                  <a:srgbClr val="FF0000"/>
                </a:solidFill>
              </a:rPr>
              <a:t>n.m</a:t>
            </a:r>
            <a:r>
              <a:rPr lang="en-US" sz="2800" b="1" dirty="0" err="1">
                <a:solidFill>
                  <a:srgbClr val="FF0000"/>
                </a:solidFill>
              </a:rPr>
              <a:t>f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</a:t>
            </a:r>
            <a:r>
              <a:rPr lang="en-US" sz="2800" b="1" dirty="0" smtClean="0">
                <a:solidFill>
                  <a:srgbClr val="FF0000"/>
                </a:solidFill>
              </a:rPr>
              <a:t>double values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the optional </a:t>
            </a:r>
            <a:r>
              <a:rPr lang="en-US" dirty="0"/>
              <a:t>field </a:t>
            </a:r>
            <a:r>
              <a:rPr lang="en-US" dirty="0" smtClean="0"/>
              <a:t>width</a:t>
            </a:r>
            <a:r>
              <a:rPr lang="en-US" dirty="0"/>
              <a:t> </a:t>
            </a:r>
            <a:r>
              <a:rPr lang="en-US" dirty="0" smtClean="0"/>
              <a:t>= number of digits in the whole number, the unary minus, decimal point, and fraction digits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dirty="0" smtClean="0"/>
              <a:t>If </a:t>
            </a:r>
            <a:r>
              <a:rPr lang="en-US" b="1" u="sng" dirty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less than what the number needs it will be ignored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b="1" u="sng" dirty="0" smtClean="0">
                <a:solidFill>
                  <a:srgbClr val="FF0000"/>
                </a:solidFill>
              </a:rPr>
              <a:t>.m</a:t>
            </a:r>
            <a:r>
              <a:rPr lang="en-US" dirty="0" smtClean="0"/>
              <a:t> is the number </a:t>
            </a:r>
            <a:r>
              <a:rPr lang="en-US" dirty="0"/>
              <a:t>of decimal places (optional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85BE7C-86A7-4FBF-98A7-4736319B713C}" type="slidenum">
              <a:rPr lang="ar-SA"/>
              <a:pPr/>
              <a:t>52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476553" y="4196862"/>
            <a:ext cx="7905447" cy="25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62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62000"/>
          </a:xfrm>
        </p:spPr>
        <p:txBody>
          <a:bodyPr/>
          <a:lstStyle/>
          <a:p>
            <a:r>
              <a:rPr lang="en-US" dirty="0" smtClean="0"/>
              <a:t>Common Programming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458200" cy="58674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Syntax Errors (Detected by the Compiler)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Violating one or more grammar rules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Missing semicolon (end of variable declaration or statement)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Undeclared variable (using a variable without declaration)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Comment not closed (missing </a:t>
            </a:r>
            <a:r>
              <a:rPr lang="en-US" b="1" dirty="0" smtClean="0"/>
              <a:t>*/</a:t>
            </a:r>
            <a:r>
              <a:rPr lang="en-US" dirty="0" smtClean="0"/>
              <a:t> at end of comment)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Run-Time Errors (NOT detected by compiler)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Detected by the computer when running the program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Illegal operation, such as dividing a number by zero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Program cannot run to completion</a:t>
            </a:r>
          </a:p>
          <a:p>
            <a:pPr>
              <a:spcBef>
                <a:spcPts val="5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Undetected and Logic Errors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Program runs to completion but computes wrong results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Input was not read properly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Wrong algorithm and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B916F-8E89-4208-9F02-D8511B699CE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5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Program in Memory: Before (a) and After </a:t>
            </a:r>
            <a:r>
              <a:rPr lang="en-US" altLang="en-US" sz="3600" b="1" dirty="0">
                <a:solidFill>
                  <a:srgbClr val="002060"/>
                </a:solidFill>
                <a:latin typeface="Calibri" pitchFamily="34" charset="0"/>
              </a:rPr>
              <a:t>Execution of a </a:t>
            </a:r>
            <a:r>
              <a:rPr lang="en-US" altLang="en-US" sz="3600" b="1" dirty="0" smtClean="0">
                <a:solidFill>
                  <a:srgbClr val="002060"/>
                </a:solidFill>
                <a:latin typeface="Calibri" pitchFamily="34" charset="0"/>
              </a:rPr>
              <a:t>Program </a:t>
            </a:r>
            <a:r>
              <a:rPr lang="en-US" altLang="en-US" sz="3600" b="1" dirty="0">
                <a:solidFill>
                  <a:srgbClr val="002060"/>
                </a:solidFill>
                <a:latin typeface="Calibri" pitchFamily="34" charset="0"/>
              </a:rPr>
              <a:t>(b) 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12A7-2096-492D-9BD2-EF3012F8232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 descr="fig0202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781942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31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Preprocessor Directives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7620000" cy="5410200"/>
          </a:xfrm>
        </p:spPr>
        <p:txBody>
          <a:bodyPr>
            <a:noAutofit/>
          </a:bodyPr>
          <a:lstStyle/>
          <a:p>
            <a:r>
              <a:rPr lang="en-US" sz="2800" dirty="0">
                <a:cs typeface="Times New Roman" pitchFamily="18" charset="0"/>
              </a:rPr>
              <a:t>Preprocessor directives are commands that give instructions to the C preprocessor.</a:t>
            </a:r>
          </a:p>
          <a:p>
            <a:r>
              <a:rPr lang="en-US" sz="2800" dirty="0" smtClean="0">
                <a:cs typeface="Times New Roman" pitchFamily="18" charset="0"/>
              </a:rPr>
              <a:t>The preprocessor modifies </a:t>
            </a:r>
            <a:r>
              <a:rPr lang="en-US" sz="2800" dirty="0">
                <a:cs typeface="Times New Roman" pitchFamily="18" charset="0"/>
              </a:rPr>
              <a:t>a C program prior to its compilation.</a:t>
            </a:r>
          </a:p>
          <a:p>
            <a:r>
              <a:rPr lang="en-US" sz="2800" dirty="0">
                <a:cs typeface="Times New Roman" pitchFamily="18" charset="0"/>
              </a:rPr>
              <a:t>Preprocessor directives </a:t>
            </a:r>
            <a:r>
              <a:rPr lang="en-US" sz="2800" dirty="0" smtClean="0">
                <a:cs typeface="Times New Roman" pitchFamily="18" charset="0"/>
              </a:rPr>
              <a:t>begin </a:t>
            </a:r>
            <a:r>
              <a:rPr lang="en-US" sz="2800" dirty="0">
                <a:cs typeface="Times New Roman" pitchFamily="18" charset="0"/>
              </a:rPr>
              <a:t>with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</a:t>
            </a:r>
            <a:endParaRPr lang="en-US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marL="365760" lvl="1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include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Include Standard I/O Library header file (</a:t>
            </a:r>
            <a:r>
              <a:rPr lang="en-US" b="1" dirty="0" smtClean="0">
                <a:solidFill>
                  <a:srgbClr val="002060"/>
                </a:solidFill>
                <a:cs typeface="Courier New" pitchFamily="49" charset="0"/>
              </a:rPr>
              <a:t>.h</a:t>
            </a:r>
            <a:r>
              <a:rPr lang="en-US" dirty="0" smtClean="0">
                <a:cs typeface="Courier New" pitchFamily="49" charset="0"/>
              </a:rPr>
              <a:t> file)</a:t>
            </a:r>
          </a:p>
          <a:p>
            <a:pPr marL="365760" lvl="1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#include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8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math.h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Include Standard Math </a:t>
            </a:r>
            <a:r>
              <a:rPr lang="en-US" dirty="0">
                <a:cs typeface="Courier New" pitchFamily="49" charset="0"/>
              </a:rPr>
              <a:t>Library header file </a:t>
            </a:r>
            <a:r>
              <a:rPr lang="en-US" dirty="0" smtClean="0"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2060"/>
                </a:solidFill>
                <a:cs typeface="Courier New" pitchFamily="49" charset="0"/>
              </a:rPr>
              <a:t>.h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file</a:t>
            </a:r>
            <a:r>
              <a:rPr lang="en-US" dirty="0" smtClean="0">
                <a:cs typeface="Courier New" pitchFamily="49" charset="0"/>
              </a:rPr>
              <a:t>)</a:t>
            </a:r>
          </a:p>
          <a:p>
            <a:pPr marL="365760" lvl="1" indent="0">
              <a:buNone/>
            </a:pPr>
            <a:r>
              <a:rPr lang="en-US" sz="2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 PI 3.141593</a:t>
            </a:r>
            <a:endParaRPr lang="en-US" sz="26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Define the constant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PI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7624A5-A6E7-4CBA-BC44-2627B1959789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82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000" dirty="0">
                <a:cs typeface="Times New Roman" pitchFamily="18" charset="0"/>
              </a:rPr>
              <a:t>#</a:t>
            </a:r>
            <a:r>
              <a:rPr lang="en-US" sz="4000" dirty="0" smtClean="0">
                <a:cs typeface="Times New Roman" pitchFamily="18" charset="0"/>
              </a:rPr>
              <a:t>include Directive</a:t>
            </a:r>
            <a:endParaRPr lang="en-US" sz="4000" dirty="0"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7848600" cy="5486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directive is </a:t>
            </a:r>
            <a:r>
              <a:rPr lang="en-US" sz="2800" dirty="0"/>
              <a:t>used to include other source files into your source file.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#include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directive gives a program access to a </a:t>
            </a:r>
            <a:r>
              <a:rPr lang="en-US" sz="2800" dirty="0" smtClean="0"/>
              <a:t>standard library</a:t>
            </a:r>
            <a:r>
              <a:rPr lang="en-US" sz="2800" dirty="0"/>
              <a:t>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b="1" dirty="0" smtClean="0"/>
              <a:t>Standard Libraries</a:t>
            </a:r>
            <a:r>
              <a:rPr lang="en-US" sz="2800" dirty="0" smtClean="0"/>
              <a:t> contains </a:t>
            </a:r>
            <a:r>
              <a:rPr lang="en-US" sz="2800" dirty="0"/>
              <a:t>useful functions and symbols that are predefined by the C </a:t>
            </a:r>
            <a:r>
              <a:rPr lang="en-US" sz="2800" dirty="0" smtClean="0"/>
              <a:t>language.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dirty="0" smtClean="0"/>
              <a:t>You </a:t>
            </a:r>
            <a:r>
              <a:rPr lang="en-US" sz="2400" dirty="0"/>
              <a:t>must include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400" b="1" dirty="0" smtClean="0"/>
              <a:t> </a:t>
            </a:r>
            <a:r>
              <a:rPr lang="en-US" sz="2400" dirty="0"/>
              <a:t>if you want to use the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/>
              <a:t> and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sz="2400" dirty="0"/>
              <a:t> library functions.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400" dirty="0" smtClean="0"/>
              <a:t> is called a header file 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.h</a:t>
            </a:r>
            <a:r>
              <a:rPr lang="en-US" sz="2400" dirty="0" smtClean="0"/>
              <a:t> file). It contains information about standard input and output functions that are inserted into </a:t>
            </a:r>
            <a:r>
              <a:rPr lang="en-US" sz="2400" dirty="0"/>
              <a:t>your program before compilation.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86C776-71D6-4425-B97F-CA6215CD018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8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#</a:t>
            </a:r>
            <a:r>
              <a:rPr lang="en-US" sz="4400" dirty="0" smtClean="0"/>
              <a:t>define Directive</a:t>
            </a:r>
            <a:endParaRPr lang="en-US" sz="4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77200" cy="4953000"/>
          </a:xfrm>
        </p:spPr>
        <p:txBody>
          <a:bodyPr>
            <a:noAutofit/>
          </a:bodyPr>
          <a:lstStyle/>
          <a:p>
            <a:pPr marL="358775" indent="-358775">
              <a:lnSpc>
                <a:spcPct val="130000"/>
              </a:lnSpc>
              <a:spcBef>
                <a:spcPts val="500"/>
              </a:spcBef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directive instructs the preprocessor to replace each occurrence of a text by a particular constant value before compilation.</a:t>
            </a:r>
          </a:p>
          <a:p>
            <a:pPr marL="358775" indent="-358775">
              <a:lnSpc>
                <a:spcPct val="130000"/>
              </a:lnSpc>
              <a:spcBef>
                <a:spcPts val="500"/>
              </a:spcBef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replaces all occurrences of the text you specify with </a:t>
            </a:r>
            <a:r>
              <a:rPr lang="en-US" sz="2800" dirty="0" smtClean="0"/>
              <a:t>the </a:t>
            </a:r>
            <a:r>
              <a:rPr lang="en-US" sz="2800" b="1" dirty="0" smtClean="0"/>
              <a:t>constant value </a:t>
            </a:r>
            <a:r>
              <a:rPr lang="en-US" sz="2800" dirty="0"/>
              <a:t>you specify</a:t>
            </a:r>
          </a:p>
          <a:p>
            <a:pPr lvl="2" indent="-555625">
              <a:lnSpc>
                <a:spcPct val="130000"/>
              </a:lnSpc>
              <a:spcBef>
                <a:spcPts val="500"/>
              </a:spcBef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 NAME value</a:t>
            </a:r>
          </a:p>
          <a:p>
            <a:pPr lvl="2" indent="-555625">
              <a:lnSpc>
                <a:spcPct val="130000"/>
              </a:lnSpc>
              <a:spcBef>
                <a:spcPts val="500"/>
              </a:spcBef>
              <a:buFontTx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define KMS_PER_MILES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1.609</a:t>
            </a:r>
            <a:endParaRPr lang="en-US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2" indent="-555625">
              <a:lnSpc>
                <a:spcPct val="130000"/>
              </a:lnSpc>
              <a:spcBef>
                <a:spcPts val="5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#define PI </a:t>
            </a:r>
            <a:r>
              <a:rPr lang="en-US" sz="2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3.141593</a:t>
            </a:r>
            <a:endParaRPr lang="en-US" sz="2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3AAB5-044F-4CDF-930E-8AF479E8E30F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8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14415</TotalTime>
  <Words>3270</Words>
  <Application>Microsoft Office PowerPoint</Application>
  <PresentationFormat>On-screen Show (4:3)</PresentationFormat>
  <Paragraphs>599</Paragraphs>
  <Slides>53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Presentation1</vt:lpstr>
      <vt:lpstr>1_Default Design</vt:lpstr>
      <vt:lpstr>Oriel</vt:lpstr>
      <vt:lpstr>ICS103: Programming in C  Ch2: Overview of C </vt:lpstr>
      <vt:lpstr>Outline</vt:lpstr>
      <vt:lpstr>History of C</vt:lpstr>
      <vt:lpstr>Why Learn C?</vt:lpstr>
      <vt:lpstr>C Language Elements in  Miles-to-Kilometers Conversion Program</vt:lpstr>
      <vt:lpstr>Program in Memory: Before (a) and After Execution of a Program (b) </vt:lpstr>
      <vt:lpstr>Preprocessor Directives</vt:lpstr>
      <vt:lpstr>#include Directive</vt:lpstr>
      <vt:lpstr>#define Directive</vt:lpstr>
      <vt:lpstr>The  main  Function</vt:lpstr>
      <vt:lpstr>Reserved words</vt:lpstr>
      <vt:lpstr>Standard Identifiers</vt:lpstr>
      <vt:lpstr>User-Defined Identifiers</vt:lpstr>
      <vt:lpstr>Guidelines for Naming Identifiers</vt:lpstr>
      <vt:lpstr>Next . . .</vt:lpstr>
      <vt:lpstr>Data Types</vt:lpstr>
      <vt:lpstr>Integer and Floating-Point Data Types</vt:lpstr>
      <vt:lpstr>Characters and ASCII Code</vt:lpstr>
      <vt:lpstr>Variable Declarations</vt:lpstr>
      <vt:lpstr>Executable Statements</vt:lpstr>
      <vt:lpstr>Assignment Statement</vt:lpstr>
      <vt:lpstr>Effect OF kms = KMS_PER_MILE * miles</vt:lpstr>
      <vt:lpstr>Effect OF: sum = sum + item</vt:lpstr>
      <vt:lpstr>Input/Output Operations and Functions</vt:lpstr>
      <vt:lpstr>The printf Function</vt:lpstr>
      <vt:lpstr>Placeholders</vt:lpstr>
      <vt:lpstr>Displaying Prompts</vt:lpstr>
      <vt:lpstr>The scanf Function</vt:lpstr>
      <vt:lpstr>Reading Three Letters</vt:lpstr>
      <vt:lpstr>Return Statement</vt:lpstr>
      <vt:lpstr>Next . . .</vt:lpstr>
      <vt:lpstr>General Form of a C program</vt:lpstr>
      <vt:lpstr>Comments</vt:lpstr>
      <vt:lpstr>Programming Style</vt:lpstr>
      <vt:lpstr>White Spaces</vt:lpstr>
      <vt:lpstr>White Space Example</vt:lpstr>
      <vt:lpstr>Bad Programming practices</vt:lpstr>
      <vt:lpstr>Arithmetic Expressions</vt:lpstr>
      <vt:lpstr>Arithmetic Operators</vt:lpstr>
      <vt:lpstr>Operators / and %</vt:lpstr>
      <vt:lpstr>Data Type of an Expression</vt:lpstr>
      <vt:lpstr>Mixed-Type Assignment Statement</vt:lpstr>
      <vt:lpstr>Type Conversion Through Casts</vt:lpstr>
      <vt:lpstr>Example of The Use of Type Casts</vt:lpstr>
      <vt:lpstr>Expressions with Multiple Operators</vt:lpstr>
      <vt:lpstr>Rules for Evaluating Expressions</vt:lpstr>
      <vt:lpstr>Step-by-Step Expression Evaluation</vt:lpstr>
      <vt:lpstr>Evaluate:    z - (a + b/2) + w*-y</vt:lpstr>
      <vt:lpstr>Supermarket Coin Processor</vt:lpstr>
      <vt:lpstr>Supermarket Coin Processor (cont'd)</vt:lpstr>
      <vt:lpstr>Formatting Integers in Program Output</vt:lpstr>
      <vt:lpstr>Formatting Type Double Values</vt:lpstr>
      <vt:lpstr>Common Programming Errors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Overview of C</dc:title>
  <dc:creator>Muhamed Mudawar</dc:creator>
  <cp:lastModifiedBy>Itc</cp:lastModifiedBy>
  <cp:revision>220</cp:revision>
  <dcterms:created xsi:type="dcterms:W3CDTF">2007-01-06T23:33:53Z</dcterms:created>
  <dcterms:modified xsi:type="dcterms:W3CDTF">2014-02-05T17:12:18Z</dcterms:modified>
</cp:coreProperties>
</file>