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24"/>
  </p:notesMasterIdLst>
  <p:handoutMasterIdLst>
    <p:handoutMasterId r:id="rId25"/>
  </p:handoutMasterIdLst>
  <p:sldIdLst>
    <p:sldId id="256" r:id="rId2"/>
    <p:sldId id="303" r:id="rId3"/>
    <p:sldId id="278" r:id="rId4"/>
    <p:sldId id="279" r:id="rId5"/>
    <p:sldId id="305" r:id="rId6"/>
    <p:sldId id="309" r:id="rId7"/>
    <p:sldId id="281" r:id="rId8"/>
    <p:sldId id="286" r:id="rId9"/>
    <p:sldId id="287" r:id="rId10"/>
    <p:sldId id="289" r:id="rId11"/>
    <p:sldId id="310" r:id="rId12"/>
    <p:sldId id="311" r:id="rId13"/>
    <p:sldId id="294" r:id="rId14"/>
    <p:sldId id="304" r:id="rId15"/>
    <p:sldId id="293" r:id="rId16"/>
    <p:sldId id="295" r:id="rId17"/>
    <p:sldId id="296" r:id="rId18"/>
    <p:sldId id="298" r:id="rId19"/>
    <p:sldId id="308" r:id="rId20"/>
    <p:sldId id="300" r:id="rId21"/>
    <p:sldId id="301" r:id="rId22"/>
    <p:sldId id="302" r:id="rId23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50" autoAdjust="0"/>
    <p:restoredTop sz="94660"/>
  </p:normalViewPr>
  <p:slideViewPr>
    <p:cSldViewPr>
      <p:cViewPr varScale="1">
        <p:scale>
          <a:sx n="92" d="100"/>
          <a:sy n="92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/>
            </a:lvl1pPr>
          </a:lstStyle>
          <a:p>
            <a:endParaRPr lang="en-US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endParaRPr lang="en-US"/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/>
            </a:lvl1pPr>
          </a:lstStyle>
          <a:p>
            <a:endParaRPr lang="en-US"/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fld id="{7FCD09E2-9345-42E6-ACA4-EC3552E48C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5454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defTabSz="930275">
              <a:defRPr sz="13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defTabSz="930275">
              <a:defRPr sz="13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7" tIns="46514" rIns="93027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sz="1300"/>
            </a:lvl1pPr>
          </a:lstStyle>
          <a:p>
            <a:fld id="{D930CB65-37A8-48A5-8609-D05B8BB4E8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0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1CEFB-582E-4866-819B-81AB1574C9E5}" type="slidenum">
              <a:rPr lang="en-US"/>
              <a:pPr/>
              <a:t>1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76CC9D-E6A2-4703-A48D-2C9370E17C40}" type="slidenum">
              <a:rPr lang="en-US"/>
              <a:pPr/>
              <a:t>14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6666AD-46E1-431C-8E93-7E2810E7DDE0}" type="slidenum">
              <a:rPr lang="en-US"/>
              <a:pPr/>
              <a:t>15</a:t>
            </a:fld>
            <a:endParaRPr 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A1C76-C5AC-4C34-9725-3109804FE2B1}" type="slidenum">
              <a:rPr lang="en-US"/>
              <a:pPr/>
              <a:t>16</a:t>
            </a:fld>
            <a:endParaRPr 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9CB506-3EB5-417F-A57E-6E02E53D5EC4}" type="slidenum">
              <a:rPr lang="en-US"/>
              <a:pPr/>
              <a:t>17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C6162-DBA8-4932-9881-EA64850AEABE}" type="slidenum">
              <a:rPr lang="en-US"/>
              <a:pPr/>
              <a:t>18</a:t>
            </a:fld>
            <a:endParaRPr 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A3CBE-BC49-46B7-9BAC-777CF2BA1CA6}" type="slidenum">
              <a:rPr lang="en-US"/>
              <a:pPr/>
              <a:t>20</a:t>
            </a:fld>
            <a:endParaRPr 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F23CE4-AD24-491E-9F8F-27AF42BB3719}" type="slidenum">
              <a:rPr lang="en-US"/>
              <a:pPr/>
              <a:t>21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9EB200-226D-4A72-B3E0-08EC4668DF50}" type="slidenum">
              <a:rPr lang="en-US"/>
              <a:pPr/>
              <a:t>22</a:t>
            </a:fld>
            <a:endParaRPr lang="en-US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2C43D0-ABAB-4218-9EDC-57FE31BF178E}" type="slidenum">
              <a:rPr lang="en-US"/>
              <a:pPr/>
              <a:t>2</a:t>
            </a:fld>
            <a:endParaRPr lang="en-US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203D3C-D8DE-45A4-BFC4-A14815834F8D}" type="slidenum">
              <a:rPr lang="en-US"/>
              <a:pPr/>
              <a:t>3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9A4B9-DD0C-4686-86A7-D1C8CBBD4A65}" type="slidenum">
              <a:rPr lang="en-US"/>
              <a:pPr/>
              <a:t>4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837925-50CA-4D1C-A667-362DE494EB9E}" type="slidenum">
              <a:rPr lang="en-US"/>
              <a:pPr/>
              <a:t>7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6F981-3524-457E-B914-2D23EA2C56AF}" type="slidenum">
              <a:rPr lang="en-US"/>
              <a:pPr/>
              <a:t>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DA914-A9A6-4AE0-AB15-4FCF8F129028}" type="slidenum">
              <a:rPr lang="en-US"/>
              <a:pPr/>
              <a:t>9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AFF65-D0AE-48BC-A0FD-3F7EA0C03C59}" type="slidenum">
              <a:rPr lang="en-US"/>
              <a:pPr/>
              <a:t>10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040ED-8471-4AC0-8C1D-C26A68D9D4D9}" type="slidenum">
              <a:rPr lang="en-US"/>
              <a:pPr/>
              <a:t>13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5255EA-10B1-47C5-B1EC-3246A5C11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51A9E-BC9E-474E-9334-7AE436528C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1C3D83-500E-4794-BEE7-534AE2F9C1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2E447B-4D5F-4E9D-A869-D89EA36859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9CF68D-4748-46DE-950B-A756B1C599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2A96-F1C2-45FE-BCE3-7C611F0823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AA8A5C-33AD-4B8D-9864-8C937917EA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3FBD87-8920-4F6E-9366-0C43105E38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0BEC2-96F4-4C32-B66D-7D5256615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2935866-5BED-4728-9A78-123EF83BB0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E35EE4-25FA-4F53-BBF5-43FCE073C2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AA4E7A2-3BDF-411B-995A-9DD9FDF26E19}" type="datetimeFigureOut">
              <a:rPr lang="en-US" smtClean="0"/>
              <a:pPr/>
              <a:t>02/01/2014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BC1E4A6-5B7B-4DEA-B7F0-FE03BFD5C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143000"/>
            <a:ext cx="7696200" cy="2057400"/>
          </a:xfrm>
        </p:spPr>
        <p:txBody>
          <a:bodyPr>
            <a:normAutofit/>
          </a:bodyPr>
          <a:lstStyle/>
          <a:p>
            <a:r>
              <a:rPr lang="en-US" dirty="0"/>
              <a:t>ICS103 Programming in C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Ch1: </a:t>
            </a:r>
            <a:r>
              <a:rPr lang="en-US" dirty="0"/>
              <a:t>Overview of Computers &amp;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Compiler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28763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Compilation is the process of translating the source code (high-level) into executable code (machine level).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Source file - A file containing the program code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Compiler turns the Source File into an Object File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Object file - a file containing machine language instructions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 Linker turns the Object File into an Executable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Integrated Development Environment (IDE) - a program that combines simple word processing with a compiler, linker, loader, and often other development tools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example, Eclipse or Visual Studio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CB7C935-F332-4D73-B734-C9DD389024D8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411A3157-48F6-4D96-9233-6448032D978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1981200" cy="5638800"/>
          </a:xfrm>
        </p:spPr>
        <p:txBody>
          <a:bodyPr/>
          <a:lstStyle/>
          <a:p>
            <a:pPr eaLnBrk="1" hangingPunct="1"/>
            <a:r>
              <a:rPr lang="en-US" altLang="en-US" sz="2400" b="0" smtClean="0"/>
              <a:t>Figure 1.11</a:t>
            </a:r>
            <a:r>
              <a:rPr lang="en-US" altLang="en-US" sz="3200" b="0" smtClean="0"/>
              <a:t>  </a:t>
            </a:r>
            <a:r>
              <a:rPr lang="en-US" altLang="en-US" sz="2000" smtClean="0"/>
              <a:t>Entering, Translating, </a:t>
            </a:r>
            <a:br>
              <a:rPr lang="en-US" altLang="en-US" sz="2000" smtClean="0"/>
            </a:br>
            <a:r>
              <a:rPr lang="en-US" altLang="en-US" sz="2000" smtClean="0"/>
              <a:t>and Running </a:t>
            </a:r>
            <a:br>
              <a:rPr lang="en-US" altLang="en-US" sz="2000" smtClean="0"/>
            </a:br>
            <a:r>
              <a:rPr lang="en-US" altLang="en-US" sz="2000" smtClean="0"/>
              <a:t>a High-Level Language Program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5619750" cy="639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522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32020A2-C70A-4FB1-BD83-D059C7F4DB41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818438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2800" b="0" smtClean="0"/>
              <a:t>Figure 1.12</a:t>
            </a:r>
            <a:r>
              <a:rPr lang="en-US" altLang="en-US" smtClean="0"/>
              <a:t>  </a:t>
            </a:r>
            <a:r>
              <a:rPr lang="en-US" altLang="en-US" sz="3200" smtClean="0"/>
              <a:t>Flow of Information During Program Execution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75565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65834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Software Development Method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Specify </a:t>
            </a:r>
            <a:r>
              <a:rPr lang="en-US" b="1" dirty="0"/>
              <a:t>problem</a:t>
            </a:r>
            <a:r>
              <a:rPr lang="en-US" dirty="0"/>
              <a:t> requirements</a:t>
            </a:r>
          </a:p>
          <a:p>
            <a:pPr marL="609600" indent="-609600">
              <a:buFontTx/>
              <a:buAutoNum type="arabicPeriod"/>
            </a:pPr>
            <a:r>
              <a:rPr lang="en-US" b="1" dirty="0"/>
              <a:t>Analyze</a:t>
            </a:r>
            <a:r>
              <a:rPr lang="en-US" dirty="0"/>
              <a:t> the problem</a:t>
            </a:r>
          </a:p>
          <a:p>
            <a:pPr marL="609600" indent="-609600">
              <a:buFontTx/>
              <a:buAutoNum type="arabicPeriod"/>
            </a:pPr>
            <a:r>
              <a:rPr lang="en-US" b="1" dirty="0"/>
              <a:t>Design</a:t>
            </a:r>
            <a:r>
              <a:rPr lang="en-US" dirty="0"/>
              <a:t> the algorithm to solve the problem</a:t>
            </a:r>
          </a:p>
          <a:p>
            <a:pPr marL="609600" indent="-609600">
              <a:buFontTx/>
              <a:buAutoNum type="arabicPeriod"/>
            </a:pPr>
            <a:r>
              <a:rPr lang="en-US" b="1" dirty="0"/>
              <a:t>Implement</a:t>
            </a:r>
            <a:r>
              <a:rPr lang="en-US" dirty="0"/>
              <a:t> the algorithm</a:t>
            </a:r>
          </a:p>
          <a:p>
            <a:pPr marL="609600" indent="-609600">
              <a:buFontTx/>
              <a:buAutoNum type="arabicPeriod"/>
            </a:pPr>
            <a:r>
              <a:rPr lang="en-US" b="1" dirty="0"/>
              <a:t>Test </a:t>
            </a:r>
            <a:r>
              <a:rPr lang="en-US" dirty="0"/>
              <a:t>and verify the completed program</a:t>
            </a:r>
          </a:p>
          <a:p>
            <a:pPr marL="609600" indent="-609600">
              <a:buFontTx/>
              <a:buAutoNum type="arabicPeriod"/>
            </a:pPr>
            <a:r>
              <a:rPr lang="en-US" b="1" dirty="0"/>
              <a:t>Maintain</a:t>
            </a:r>
            <a:r>
              <a:rPr lang="en-US" dirty="0"/>
              <a:t> and update the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2BFAF1A-E7CE-47DC-BDFA-D201DFEF269E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Steps Defined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43038"/>
            <a:ext cx="8229600" cy="4909036"/>
          </a:xfrm>
          <a:noFill/>
          <a:ln/>
        </p:spPr>
        <p:txBody>
          <a:bodyPr>
            <a:spAutoFit/>
          </a:bodyPr>
          <a:lstStyle/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b="1" dirty="0"/>
              <a:t>Problem </a:t>
            </a:r>
            <a:r>
              <a:rPr lang="en-US" dirty="0"/>
              <a:t>- Specifying the problem requirements forces you to understand the problem more clearly.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b="1" dirty="0"/>
              <a:t>Analysis</a:t>
            </a:r>
            <a:r>
              <a:rPr lang="en-US" dirty="0"/>
              <a:t> - Analyzing the problem involves identifying the problem’s inputs, outputs, and additional requirements.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b="1" dirty="0"/>
              <a:t>Design </a:t>
            </a:r>
            <a:r>
              <a:rPr lang="en-US" dirty="0"/>
              <a:t>- Designing the algorithm to solve the problem requires you to develop a list of steps called an </a:t>
            </a:r>
            <a:r>
              <a:rPr lang="en-US" b="1" dirty="0"/>
              <a:t>algorithm</a:t>
            </a:r>
            <a:r>
              <a:rPr lang="en-US" dirty="0"/>
              <a:t> that solves the problem and then to verify the steps.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b="1" dirty="0"/>
              <a:t>Implementation </a:t>
            </a:r>
            <a:r>
              <a:rPr lang="en-US" dirty="0"/>
              <a:t>- Implementing is writing the algorithm as a program.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b="1" dirty="0"/>
              <a:t>Testing</a:t>
            </a:r>
            <a:r>
              <a:rPr lang="en-US" dirty="0"/>
              <a:t> - Testing requires verifying that the program actually works as desired.</a:t>
            </a:r>
          </a:p>
          <a:p>
            <a:pPr marL="381000" indent="-381000">
              <a:lnSpc>
                <a:spcPct val="80000"/>
              </a:lnSpc>
              <a:buFontTx/>
              <a:buAutoNum type="arabicPeriod"/>
            </a:pPr>
            <a:r>
              <a:rPr lang="en-US" b="1" dirty="0"/>
              <a:t>Maintenance</a:t>
            </a:r>
            <a:r>
              <a:rPr lang="en-US" dirty="0"/>
              <a:t> - Maintaining involves finding previously undetected errors and keep it up-to-date. </a:t>
            </a:r>
            <a:endParaRPr lang="en-US" b="1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5F466EB-8A79-425B-B6B6-AE3F0A9EB1A8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24987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Converting Miles to Kilometers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 b="1" dirty="0"/>
              <a:t>Problem</a:t>
            </a:r>
            <a:r>
              <a:rPr lang="en-US" sz="2800" dirty="0"/>
              <a:t>: Your boss wants you to convert a list of miles to kilometers.  Since you like programming, so you decide to write a program to do the job.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 b="1" dirty="0"/>
              <a:t>Analysis</a:t>
            </a:r>
          </a:p>
          <a:p>
            <a:pPr marL="914400" lvl="1" indent="-457200">
              <a:lnSpc>
                <a:spcPct val="80000"/>
              </a:lnSpc>
              <a:buFontTx/>
              <a:buChar char="•"/>
            </a:pPr>
            <a:r>
              <a:rPr lang="en-US" sz="2400" dirty="0"/>
              <a:t>We need to get miles as input</a:t>
            </a:r>
          </a:p>
          <a:p>
            <a:pPr marL="914400" lvl="1" indent="-457200">
              <a:lnSpc>
                <a:spcPct val="80000"/>
              </a:lnSpc>
              <a:buFontTx/>
              <a:buChar char="•"/>
            </a:pPr>
            <a:r>
              <a:rPr lang="en-US" sz="2400" dirty="0"/>
              <a:t>We need to output kilometers</a:t>
            </a:r>
          </a:p>
          <a:p>
            <a:pPr marL="914400" lvl="1" indent="-457200">
              <a:lnSpc>
                <a:spcPct val="80000"/>
              </a:lnSpc>
              <a:buFontTx/>
              <a:buChar char="•"/>
            </a:pPr>
            <a:r>
              <a:rPr lang="en-US" sz="2400" dirty="0"/>
              <a:t>We know 1 mile = 1.609 kilometers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</a:pPr>
            <a:r>
              <a:rPr lang="en-US" sz="2800" b="1" dirty="0"/>
              <a:t>Design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Get distance in miles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Convert to kilometers</a:t>
            </a:r>
          </a:p>
          <a:p>
            <a:pPr marL="914400" lvl="1" indent="-457200">
              <a:lnSpc>
                <a:spcPct val="80000"/>
              </a:lnSpc>
              <a:buFontTx/>
              <a:buAutoNum type="arabicPeriod"/>
            </a:pPr>
            <a:r>
              <a:rPr lang="en-US" sz="2400" dirty="0"/>
              <a:t>Display kilometers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644FA5-C4D6-4F3B-9ED1-8697E7A0F32C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99"/>
                </a:solidFill>
              </a:rPr>
              <a:t>4. Implementation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BC7F7B1-9C88-41AD-9463-FF7978B6CEAC}" type="slidenum">
              <a:rPr lang="en-US"/>
              <a:pPr/>
              <a:t>16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62928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Miles to Kilometers cont’d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b="1" dirty="0"/>
              <a:t>5. Test</a:t>
            </a:r>
          </a:p>
          <a:p>
            <a:pPr marL="457200" lvl="1" indent="0">
              <a:buNone/>
            </a:pPr>
            <a:r>
              <a:rPr lang="en-US" dirty="0"/>
              <a:t>We need to test the previous program to make sure it works. To test we run our program and enter different values and make sure the output is correct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92FF01-E6DD-417F-AB87-504FAA3ED030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Pseudo code &amp; Flowchart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Algorithm </a:t>
            </a:r>
            <a:r>
              <a:rPr lang="en-US" sz="2800" dirty="0" smtClean="0"/>
              <a:t>- A list of steps for solving a problem.</a:t>
            </a:r>
          </a:p>
          <a:p>
            <a:r>
              <a:rPr lang="en-US" sz="2800" b="1" dirty="0" smtClean="0"/>
              <a:t>Pseudo </a:t>
            </a:r>
            <a:r>
              <a:rPr lang="en-US" sz="2800" b="1" dirty="0"/>
              <a:t>code</a:t>
            </a:r>
            <a:r>
              <a:rPr lang="en-US" sz="2800" dirty="0"/>
              <a:t> - A combination of English phrases and language constructs to describe algorithm </a:t>
            </a:r>
            <a:r>
              <a:rPr lang="en-US" sz="2800" dirty="0" smtClean="0"/>
              <a:t>steps.</a:t>
            </a:r>
            <a:endParaRPr lang="en-US" sz="2800" dirty="0"/>
          </a:p>
          <a:p>
            <a:r>
              <a:rPr lang="en-US" sz="2800" b="1" dirty="0"/>
              <a:t>Flowchart</a:t>
            </a:r>
            <a:r>
              <a:rPr lang="en-US" sz="2800" dirty="0"/>
              <a:t> - A diagram that shows the step-by-step execution of a program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BF9FCD-E555-4DC6-B897-6901F02C924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0099"/>
                </a:solidFill>
              </a:rPr>
              <a:t>Why use pseudo code?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Pseudo code cannot be compiled nor executed, and there are no real formatting or syntax rules.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It is simply one step - an important one - in producing the final code. 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The benefit of pseudo code is that it enables the programmer to concentrate on the algorithms without worrying about all the syntactic details of a particular programming language.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In fact, you can write pseudo code without even knowing what programming language you will use for the final implementation.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Example: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400" dirty="0" smtClean="0"/>
              <a:t>Input Miles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400" dirty="0" smtClean="0"/>
              <a:t>Kilometers = Miles * 1.609</a:t>
            </a:r>
          </a:p>
          <a:p>
            <a:pPr lvl="1">
              <a:lnSpc>
                <a:spcPct val="80000"/>
              </a:lnSpc>
              <a:buNone/>
            </a:pPr>
            <a:r>
              <a:rPr lang="en-US" altLang="en-US" sz="2400" dirty="0" smtClean="0"/>
              <a:t>Output Kilometers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E447B-4D5F-4E9D-A869-D89EA368599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Outline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Overview of Computers</a:t>
            </a:r>
          </a:p>
          <a:p>
            <a:pPr lvl="1"/>
            <a:r>
              <a:rPr lang="en-US" dirty="0"/>
              <a:t>Hardware</a:t>
            </a:r>
          </a:p>
          <a:p>
            <a:pPr lvl="1"/>
            <a:r>
              <a:rPr lang="en-US" dirty="0"/>
              <a:t>Software</a:t>
            </a:r>
          </a:p>
          <a:p>
            <a:r>
              <a:rPr lang="en-US" dirty="0"/>
              <a:t>Computer Languages</a:t>
            </a:r>
          </a:p>
          <a:p>
            <a:r>
              <a:rPr lang="en-US" dirty="0"/>
              <a:t>Software Development Method</a:t>
            </a:r>
          </a:p>
          <a:p>
            <a:r>
              <a:rPr lang="en-US" dirty="0"/>
              <a:t>Pseudo Code and Flowcharts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3A692D-163C-42C9-A9A9-9DBB76CC261B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Another Example of Pseudo code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</a:pPr>
            <a:r>
              <a:rPr lang="en-US" sz="2400" b="1" dirty="0"/>
              <a:t>Problem</a:t>
            </a:r>
            <a:r>
              <a:rPr lang="en-US" sz="2400" dirty="0"/>
              <a:t>: Calculate your final grade for ICS 103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b="1" dirty="0"/>
              <a:t>Specify the problem </a:t>
            </a:r>
            <a:r>
              <a:rPr lang="en-US" sz="2400" dirty="0"/>
              <a:t>- Get different grades and then compute the final grade.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b="1" dirty="0"/>
              <a:t>Analyze the problem </a:t>
            </a:r>
            <a:r>
              <a:rPr lang="en-US" sz="2400" dirty="0"/>
              <a:t>- We need to input grades for exams, labs, quizzes and the percentage each part counts for.  Then we need to output the final grade.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b="1" dirty="0"/>
              <a:t>Design</a:t>
            </a:r>
            <a:endParaRPr lang="en-US" sz="2400" dirty="0"/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2000" dirty="0"/>
              <a:t>Get the grades: quizzes, exams, and labs.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2000" dirty="0"/>
              <a:t>Grade = .30 * 2 regular exams &amp; quizzes  +  .20 * Final exam + .50 * labs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2000" dirty="0"/>
              <a:t>Output the Grade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b="1" dirty="0"/>
              <a:t>Implement </a:t>
            </a:r>
            <a:r>
              <a:rPr lang="en-US" sz="2400" dirty="0"/>
              <a:t>– Try to put some imaginary number and calculate the final grade after you learn how to program.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0B6BDE-055D-438C-9022-69848E94847D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Flowcharts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256C69-6915-4B43-8662-CBAF3D9163F6}" type="slidenum">
              <a:rPr lang="en-US"/>
              <a:pPr/>
              <a:t>21</a:t>
            </a:fld>
            <a:endParaRPr lang="en-US"/>
          </a:p>
        </p:txBody>
      </p:sp>
      <p:grpSp>
        <p:nvGrpSpPr>
          <p:cNvPr id="137233" name="Group 17"/>
          <p:cNvGrpSpPr>
            <a:grpSpLocks/>
          </p:cNvGrpSpPr>
          <p:nvPr/>
        </p:nvGrpSpPr>
        <p:grpSpPr bwMode="auto">
          <a:xfrm>
            <a:off x="1228725" y="2566988"/>
            <a:ext cx="7610475" cy="3200400"/>
            <a:chOff x="774" y="1617"/>
            <a:chExt cx="4794" cy="2016"/>
          </a:xfrm>
        </p:grpSpPr>
        <p:sp>
          <p:nvSpPr>
            <p:cNvPr id="137220" name="AutoShape 4"/>
            <p:cNvSpPr>
              <a:spLocks noChangeArrowheads="1"/>
            </p:cNvSpPr>
            <p:nvPr/>
          </p:nvSpPr>
          <p:spPr bwMode="auto">
            <a:xfrm>
              <a:off x="780" y="1644"/>
              <a:ext cx="708" cy="453"/>
            </a:xfrm>
            <a:prstGeom prst="flowChartProcess">
              <a:avLst/>
            </a:prstGeom>
            <a:solidFill>
              <a:srgbClr val="808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1" name="Text Box 5"/>
            <p:cNvSpPr txBox="1">
              <a:spLocks noChangeArrowheads="1"/>
            </p:cNvSpPr>
            <p:nvPr/>
          </p:nvSpPr>
          <p:spPr bwMode="auto">
            <a:xfrm>
              <a:off x="1674" y="1713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Process</a:t>
              </a:r>
            </a:p>
          </p:txBody>
        </p:sp>
        <p:sp>
          <p:nvSpPr>
            <p:cNvPr id="137222" name="Oval 6"/>
            <p:cNvSpPr>
              <a:spLocks noChangeArrowheads="1"/>
            </p:cNvSpPr>
            <p:nvPr/>
          </p:nvSpPr>
          <p:spPr bwMode="auto">
            <a:xfrm>
              <a:off x="3129" y="1617"/>
              <a:ext cx="720" cy="432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3" name="Text Box 7"/>
            <p:cNvSpPr txBox="1">
              <a:spLocks noChangeArrowheads="1"/>
            </p:cNvSpPr>
            <p:nvPr/>
          </p:nvSpPr>
          <p:spPr bwMode="auto">
            <a:xfrm>
              <a:off x="3984" y="1632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Start or Terminal</a:t>
              </a:r>
            </a:p>
          </p:txBody>
        </p:sp>
        <p:sp>
          <p:nvSpPr>
            <p:cNvPr id="137224" name="AutoShape 8"/>
            <p:cNvSpPr>
              <a:spLocks noChangeArrowheads="1"/>
            </p:cNvSpPr>
            <p:nvPr/>
          </p:nvSpPr>
          <p:spPr bwMode="auto">
            <a:xfrm>
              <a:off x="786" y="2337"/>
              <a:ext cx="672" cy="576"/>
            </a:xfrm>
            <a:prstGeom prst="flowChartDecision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5" name="Text Box 9"/>
            <p:cNvSpPr txBox="1">
              <a:spLocks noChangeArrowheads="1"/>
            </p:cNvSpPr>
            <p:nvPr/>
          </p:nvSpPr>
          <p:spPr bwMode="auto">
            <a:xfrm>
              <a:off x="1680" y="2481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Decision</a:t>
              </a:r>
            </a:p>
          </p:txBody>
        </p:sp>
        <p:sp>
          <p:nvSpPr>
            <p:cNvPr id="137226" name="AutoShape 10"/>
            <p:cNvSpPr>
              <a:spLocks noChangeArrowheads="1"/>
            </p:cNvSpPr>
            <p:nvPr/>
          </p:nvSpPr>
          <p:spPr bwMode="auto">
            <a:xfrm>
              <a:off x="3216" y="2337"/>
              <a:ext cx="672" cy="480"/>
            </a:xfrm>
            <a:prstGeom prst="flowChartDocumen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27" name="Text Box 11"/>
            <p:cNvSpPr txBox="1">
              <a:spLocks noChangeArrowheads="1"/>
            </p:cNvSpPr>
            <p:nvPr/>
          </p:nvSpPr>
          <p:spPr bwMode="auto">
            <a:xfrm>
              <a:off x="4080" y="2400"/>
              <a:ext cx="14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Document</a:t>
              </a:r>
            </a:p>
          </p:txBody>
        </p:sp>
        <p:sp>
          <p:nvSpPr>
            <p:cNvPr id="137228" name="AutoShape 12"/>
            <p:cNvSpPr>
              <a:spLocks noChangeArrowheads="1"/>
            </p:cNvSpPr>
            <p:nvPr/>
          </p:nvSpPr>
          <p:spPr bwMode="auto">
            <a:xfrm>
              <a:off x="774" y="3141"/>
              <a:ext cx="720" cy="480"/>
            </a:xfrm>
            <a:prstGeom prst="flowChartDisplay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0" name="AutoShape 14"/>
            <p:cNvSpPr>
              <a:spLocks noChangeArrowheads="1"/>
            </p:cNvSpPr>
            <p:nvPr/>
          </p:nvSpPr>
          <p:spPr bwMode="auto">
            <a:xfrm>
              <a:off x="3168" y="3105"/>
              <a:ext cx="768" cy="528"/>
            </a:xfrm>
            <a:prstGeom prst="flowChartManualInpu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7231" name="Text Box 15"/>
            <p:cNvSpPr txBox="1">
              <a:spLocks noChangeArrowheads="1"/>
            </p:cNvSpPr>
            <p:nvPr/>
          </p:nvSpPr>
          <p:spPr bwMode="auto">
            <a:xfrm>
              <a:off x="1728" y="3249"/>
              <a:ext cx="81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Display</a:t>
              </a:r>
            </a:p>
          </p:txBody>
        </p:sp>
        <p:sp>
          <p:nvSpPr>
            <p:cNvPr id="137232" name="Text Box 16"/>
            <p:cNvSpPr txBox="1">
              <a:spLocks noChangeArrowheads="1"/>
            </p:cNvSpPr>
            <p:nvPr/>
          </p:nvSpPr>
          <p:spPr bwMode="auto">
            <a:xfrm>
              <a:off x="4176" y="3201"/>
              <a:ext cx="12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Manual Input</a:t>
              </a:r>
            </a:p>
          </p:txBody>
        </p:sp>
      </p:grpSp>
      <p:sp>
        <p:nvSpPr>
          <p:cNvPr id="137234" name="Text Box 18"/>
          <p:cNvSpPr txBox="1">
            <a:spLocks noChangeArrowheads="1"/>
          </p:cNvSpPr>
          <p:nvPr/>
        </p:nvSpPr>
        <p:spPr bwMode="auto">
          <a:xfrm>
            <a:off x="609600" y="1343025"/>
            <a:ext cx="8077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Flowchart uses boxes and arrows to show step by step execution of a program.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7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Example of a Flowchart</a:t>
            </a:r>
          </a:p>
        </p:txBody>
      </p:sp>
      <p:sp>
        <p:nvSpPr>
          <p:cNvPr id="14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EEAED86-5356-4CD4-B3B9-F5FCD6723C74}" type="slidenum">
              <a:rPr lang="en-US"/>
              <a:pPr/>
              <a:t>22</a:t>
            </a:fld>
            <a:endParaRPr lang="en-US"/>
          </a:p>
        </p:txBody>
      </p:sp>
      <p:grpSp>
        <p:nvGrpSpPr>
          <p:cNvPr id="138254" name="Group 14"/>
          <p:cNvGrpSpPr>
            <a:grpSpLocks/>
          </p:cNvGrpSpPr>
          <p:nvPr/>
        </p:nvGrpSpPr>
        <p:grpSpPr bwMode="auto">
          <a:xfrm>
            <a:off x="733425" y="1690688"/>
            <a:ext cx="7748588" cy="4248150"/>
            <a:chOff x="399" y="1020"/>
            <a:chExt cx="4881" cy="2676"/>
          </a:xfrm>
        </p:grpSpPr>
        <p:sp>
          <p:nvSpPr>
            <p:cNvPr id="138244" name="Oval 4"/>
            <p:cNvSpPr>
              <a:spLocks noChangeArrowheads="1"/>
            </p:cNvSpPr>
            <p:nvPr/>
          </p:nvSpPr>
          <p:spPr bwMode="auto">
            <a:xfrm>
              <a:off x="537" y="1020"/>
              <a:ext cx="100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Start</a:t>
              </a:r>
            </a:p>
          </p:txBody>
        </p:sp>
        <p:sp>
          <p:nvSpPr>
            <p:cNvPr id="138245" name="AutoShape 5"/>
            <p:cNvSpPr>
              <a:spLocks noChangeArrowheads="1"/>
            </p:cNvSpPr>
            <p:nvPr/>
          </p:nvSpPr>
          <p:spPr bwMode="auto">
            <a:xfrm>
              <a:off x="399" y="1872"/>
              <a:ext cx="1296" cy="864"/>
            </a:xfrm>
            <a:prstGeom prst="flowChartManualInpu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Get Grades and</a:t>
              </a:r>
            </a:p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 percentages</a:t>
              </a:r>
            </a:p>
          </p:txBody>
        </p:sp>
        <p:sp>
          <p:nvSpPr>
            <p:cNvPr id="138246" name="Rectangle 6"/>
            <p:cNvSpPr>
              <a:spLocks noChangeArrowheads="1"/>
            </p:cNvSpPr>
            <p:nvPr/>
          </p:nvSpPr>
          <p:spPr bwMode="auto">
            <a:xfrm>
              <a:off x="2439" y="1893"/>
              <a:ext cx="1104" cy="8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Calculate </a:t>
              </a:r>
            </a:p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Final grade</a:t>
              </a:r>
            </a:p>
          </p:txBody>
        </p:sp>
        <p:sp>
          <p:nvSpPr>
            <p:cNvPr id="138247" name="AutoShape 7"/>
            <p:cNvSpPr>
              <a:spLocks noChangeArrowheads="1"/>
            </p:cNvSpPr>
            <p:nvPr/>
          </p:nvSpPr>
          <p:spPr bwMode="auto">
            <a:xfrm>
              <a:off x="4032" y="1893"/>
              <a:ext cx="1248" cy="816"/>
            </a:xfrm>
            <a:prstGeom prst="flowChartDisp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Display </a:t>
              </a:r>
            </a:p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Grade</a:t>
              </a:r>
            </a:p>
          </p:txBody>
        </p:sp>
        <p:sp>
          <p:nvSpPr>
            <p:cNvPr id="138248" name="Oval 8"/>
            <p:cNvSpPr>
              <a:spLocks noChangeArrowheads="1"/>
            </p:cNvSpPr>
            <p:nvPr/>
          </p:nvSpPr>
          <p:spPr bwMode="auto">
            <a:xfrm>
              <a:off x="4158" y="3168"/>
              <a:ext cx="1008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End</a:t>
              </a:r>
            </a:p>
          </p:txBody>
        </p:sp>
        <p:cxnSp>
          <p:nvCxnSpPr>
            <p:cNvPr id="138250" name="AutoShape 10"/>
            <p:cNvCxnSpPr>
              <a:cxnSpLocks noChangeShapeType="1"/>
              <a:stCxn id="138244" idx="4"/>
              <a:endCxn id="138245" idx="0"/>
            </p:cNvCxnSpPr>
            <p:nvPr/>
          </p:nvCxnSpPr>
          <p:spPr bwMode="auto">
            <a:xfrm>
              <a:off x="1041" y="1548"/>
              <a:ext cx="6" cy="41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8251" name="AutoShape 11"/>
            <p:cNvCxnSpPr>
              <a:cxnSpLocks noChangeShapeType="1"/>
              <a:stCxn id="138245" idx="3"/>
              <a:endCxn id="138246" idx="1"/>
            </p:cNvCxnSpPr>
            <p:nvPr/>
          </p:nvCxnSpPr>
          <p:spPr bwMode="auto">
            <a:xfrm flipV="1">
              <a:off x="1695" y="2301"/>
              <a:ext cx="744" cy="3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8252" name="AutoShape 12"/>
            <p:cNvCxnSpPr>
              <a:cxnSpLocks noChangeShapeType="1"/>
              <a:stCxn id="138246" idx="3"/>
              <a:endCxn id="138247" idx="1"/>
            </p:cNvCxnSpPr>
            <p:nvPr/>
          </p:nvCxnSpPr>
          <p:spPr bwMode="auto">
            <a:xfrm>
              <a:off x="3543" y="2301"/>
              <a:ext cx="489" cy="0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8253" name="AutoShape 13"/>
            <p:cNvCxnSpPr>
              <a:cxnSpLocks noChangeShapeType="1"/>
              <a:stCxn id="138247" idx="2"/>
              <a:endCxn id="138248" idx="0"/>
            </p:cNvCxnSpPr>
            <p:nvPr/>
          </p:nvCxnSpPr>
          <p:spPr bwMode="auto">
            <a:xfrm>
              <a:off x="4656" y="2709"/>
              <a:ext cx="6" cy="459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Computers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5900"/>
            <a:ext cx="8229600" cy="4525963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Computers receive, store, process, and output information.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Computer can deal with numbers, text, images, graphics, and sound.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Computers are worthless without programming.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Programming Languages allow us to write programs that tell the computer what to do and thus provide a way to communicate with computers.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Programs are then converted to machine language (0 and 1) so the computer can understand it.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EB6A067-1BB7-46E0-B96E-A24244ED670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Hardware &amp; Software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Hardware is the equipment used to perform the necessary computations.</a:t>
            </a:r>
          </a:p>
          <a:p>
            <a:pPr lvl="1"/>
            <a:r>
              <a:rPr lang="en-US" dirty="0"/>
              <a:t>i.e. CPU, monitor, keyboard, mouse, printer, speakers etc.</a:t>
            </a:r>
          </a:p>
          <a:p>
            <a:r>
              <a:rPr lang="en-US" dirty="0"/>
              <a:t>Software consists of the programs that enable us to solve problems with a computer by providing it with a list of instructions to follow</a:t>
            </a:r>
          </a:p>
          <a:p>
            <a:pPr lvl="1"/>
            <a:r>
              <a:rPr lang="en-US" dirty="0"/>
              <a:t>i.e. Word, Internet Explorer, Linux, Windows etc.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72FC151-3512-48C3-8598-21E20332F0D5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b="1" dirty="0" smtClean="0">
                <a:solidFill>
                  <a:srgbClr val="000099"/>
                </a:solidFill>
              </a:rPr>
              <a:t>Computer Hardware</a:t>
            </a:r>
            <a:endParaRPr lang="en-U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b="1" dirty="0" smtClean="0"/>
              <a:t>Main Memory</a:t>
            </a:r>
          </a:p>
          <a:p>
            <a:pPr lvl="1">
              <a:lnSpc>
                <a:spcPct val="80000"/>
              </a:lnSpc>
            </a:pPr>
            <a:r>
              <a:rPr lang="en-US" altLang="en-US" sz="2200" b="1" dirty="0" smtClean="0"/>
              <a:t>RAM</a:t>
            </a:r>
            <a:r>
              <a:rPr lang="en-US" altLang="en-US" sz="2200" dirty="0" smtClean="0"/>
              <a:t> - Random Access Memory - Memory that can be accessed in any order (as opposed to sequential access memory), </a:t>
            </a:r>
            <a:r>
              <a:rPr lang="en-US" altLang="en-US" sz="2200" dirty="0" smtClean="0">
                <a:solidFill>
                  <a:srgbClr val="FF0000"/>
                </a:solidFill>
              </a:rPr>
              <a:t>volatile</a:t>
            </a:r>
            <a:r>
              <a:rPr lang="en-US" altLang="en-US" sz="22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en-US" sz="2200" b="1" dirty="0" smtClean="0"/>
              <a:t>ROM</a:t>
            </a:r>
            <a:r>
              <a:rPr lang="en-US" altLang="en-US" sz="2200" dirty="0" smtClean="0"/>
              <a:t> - Read Only Memory - Memory that cannot be written to, </a:t>
            </a:r>
            <a:r>
              <a:rPr lang="en-US" altLang="en-US" sz="2200" dirty="0" smtClean="0">
                <a:solidFill>
                  <a:srgbClr val="FF0000"/>
                </a:solidFill>
              </a:rPr>
              <a:t>non-volatile</a:t>
            </a:r>
            <a:r>
              <a:rPr lang="en-US" altLang="en-US" sz="22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altLang="en-US" b="1" dirty="0" smtClean="0"/>
              <a:t>Secondary Memory </a:t>
            </a:r>
            <a:r>
              <a:rPr lang="en-US" altLang="en-US" dirty="0" smtClean="0"/>
              <a:t>- Hard disks, floppy disks, zip disks, CDs and DVDs.</a:t>
            </a:r>
          </a:p>
          <a:p>
            <a:pPr>
              <a:lnSpc>
                <a:spcPct val="80000"/>
              </a:lnSpc>
            </a:pPr>
            <a:r>
              <a:rPr lang="en-US" altLang="en-US" b="1" dirty="0" smtClean="0"/>
              <a:t>Central Processing Unit </a:t>
            </a:r>
            <a:r>
              <a:rPr lang="en-US" altLang="en-US" dirty="0" smtClean="0"/>
              <a:t>- Coordinates all computer operations and perform arithmetic and logical operations on data.</a:t>
            </a:r>
          </a:p>
          <a:p>
            <a:pPr>
              <a:lnSpc>
                <a:spcPct val="80000"/>
              </a:lnSpc>
            </a:pPr>
            <a:r>
              <a:rPr lang="en-US" altLang="en-US" b="1" dirty="0" err="1" smtClean="0"/>
              <a:t>Input/Output</a:t>
            </a:r>
            <a:r>
              <a:rPr lang="en-US" altLang="en-US" b="1" dirty="0" smtClean="0"/>
              <a:t> Devices </a:t>
            </a:r>
            <a:r>
              <a:rPr lang="en-US" altLang="en-US" dirty="0" smtClean="0"/>
              <a:t>- Monitor, printer, keyboard and mouse.</a:t>
            </a:r>
          </a:p>
          <a:p>
            <a:pPr>
              <a:lnSpc>
                <a:spcPct val="80000"/>
              </a:lnSpc>
            </a:pPr>
            <a:r>
              <a:rPr lang="en-US" altLang="en-US" b="1" dirty="0" smtClean="0"/>
              <a:t>Computer Networks </a:t>
            </a:r>
            <a:r>
              <a:rPr lang="en-US" altLang="en-US" dirty="0" smtClean="0"/>
              <a:t>– Computers that are linked together can communicate with each other. WAN, LAN, MAN, Wireless-LAN.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2E447B-4D5F-4E9D-A869-D89EA368599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1A0ECBA-CCE4-4B51-9391-EDCBEE481CF4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0" smtClean="0"/>
              <a:t>Figure 1.3</a:t>
            </a:r>
            <a:r>
              <a:rPr lang="en-US" altLang="en-US" smtClean="0"/>
              <a:t>  </a:t>
            </a:r>
            <a:br>
              <a:rPr lang="en-US" altLang="en-US" smtClean="0"/>
            </a:br>
            <a:r>
              <a:rPr lang="en-US" altLang="en-US" smtClean="0"/>
              <a:t>Components of a Computer</a:t>
            </a:r>
          </a:p>
        </p:txBody>
      </p:sp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1524000"/>
            <a:ext cx="68707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470650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Memory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Memory Cell (MC) – An individual storage location in memory.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Address of a MC- the relative position of a memory cell in the main memory.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Content of a MC – Information stored in the memory cell. </a:t>
            </a:r>
            <a:r>
              <a:rPr lang="en-US" sz="2400" dirty="0" err="1"/>
              <a:t>e.g</a:t>
            </a:r>
            <a:r>
              <a:rPr lang="en-US" sz="2400" dirty="0"/>
              <a:t> Program instructions or data.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Every memory cell has content, whether we know it or not. 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Bit – The name comes from binary digit.  It is either a 0 or 1.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Byte - A memory cell is actually a grouping of smaller units called bytes. A byte is made up of 8 bits.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This is about the amount of storage required to store a single character, such as the letter H.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DF79EED-F5D4-4760-88D7-A051F62E9475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Computer Software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00188"/>
            <a:ext cx="8229600" cy="4525962"/>
          </a:xfrm>
        </p:spPr>
        <p:txBody>
          <a:bodyPr>
            <a:normAutofit/>
          </a:bodyPr>
          <a:lstStyle/>
          <a:p>
            <a:r>
              <a:rPr lang="en-US" sz="2800" dirty="0"/>
              <a:t>Operating System - controls the interaction between machine and user. Example: Windows, Unix, Dos etc.</a:t>
            </a:r>
          </a:p>
          <a:p>
            <a:pPr lvl="1"/>
            <a:r>
              <a:rPr lang="en-US" sz="2400" dirty="0"/>
              <a:t>Communicate with computer user.</a:t>
            </a:r>
          </a:p>
          <a:p>
            <a:pPr lvl="1"/>
            <a:r>
              <a:rPr lang="en-US" sz="2400" dirty="0"/>
              <a:t>Manage memory.</a:t>
            </a:r>
          </a:p>
          <a:p>
            <a:pPr lvl="1"/>
            <a:r>
              <a:rPr lang="en-US" sz="2400" dirty="0"/>
              <a:t>Collect input/Display output.</a:t>
            </a:r>
          </a:p>
          <a:p>
            <a:pPr lvl="1"/>
            <a:r>
              <a:rPr lang="en-US" sz="2400" dirty="0"/>
              <a:t>Read/Write data.</a:t>
            </a:r>
          </a:p>
          <a:p>
            <a:r>
              <a:rPr lang="en-US" sz="2800" dirty="0"/>
              <a:t>Application Software - developed to assist a computer user in accomplishing specific tasks. Example: Word, Excel, Internet Explorer.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51087F1-14A2-414A-93FA-A72E2E07FC95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0099"/>
                </a:solidFill>
              </a:rPr>
              <a:t>Computer Languages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00188"/>
            <a:ext cx="8458200" cy="45259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/>
              <a:t>Machine Language</a:t>
            </a:r>
            <a:r>
              <a:rPr lang="en-US" b="1" dirty="0"/>
              <a:t> </a:t>
            </a:r>
            <a:r>
              <a:rPr lang="en-US" dirty="0"/>
              <a:t>– A collection of binary numbers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Not standardized. There is a different machine language for every processor family.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/>
              <a:t>Assembly Language</a:t>
            </a:r>
            <a:r>
              <a:rPr lang="en-US" b="1" dirty="0"/>
              <a:t> </a:t>
            </a:r>
            <a:r>
              <a:rPr lang="en-US" dirty="0"/>
              <a:t>- mnemonic codes that corresponds to machine language instructions.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Low level: Very close to the actual machine language.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en-US" dirty="0"/>
              <a:t>High-level Languages</a:t>
            </a:r>
            <a:r>
              <a:rPr lang="en-US" b="1" dirty="0"/>
              <a:t> </a:t>
            </a:r>
            <a:r>
              <a:rPr lang="en-US" dirty="0"/>
              <a:t>- Combine algebraic expressions and symbols from English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High Level</a:t>
            </a:r>
            <a:r>
              <a:rPr lang="en-US" sz="2400" b="1" dirty="0"/>
              <a:t> : </a:t>
            </a:r>
            <a:r>
              <a:rPr lang="en-US" sz="2400" dirty="0"/>
              <a:t>Very far away from the actual machine language</a:t>
            </a:r>
            <a:endParaRPr lang="en-US" sz="2400" b="1" dirty="0"/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en-US" sz="2400" dirty="0"/>
              <a:t>For example: Fortran, Cobol, C, Prolog, Pascal, C#, Perl, Java.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D8E620-4FAE-4A6A-AF4F-4EF36F61160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31250</TotalTime>
  <Words>1224</Words>
  <Application>Microsoft Office PowerPoint</Application>
  <PresentationFormat>On-screen Show (4:3)</PresentationFormat>
  <Paragraphs>166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Oriel</vt:lpstr>
      <vt:lpstr>ICS103 Programming in C  Ch1: Overview of Computers &amp; Programming</vt:lpstr>
      <vt:lpstr>Outline</vt:lpstr>
      <vt:lpstr>Computers</vt:lpstr>
      <vt:lpstr>Hardware &amp; Software</vt:lpstr>
      <vt:lpstr>Computer Hardware</vt:lpstr>
      <vt:lpstr>Figure 1.3   Components of a Computer</vt:lpstr>
      <vt:lpstr>Memory</vt:lpstr>
      <vt:lpstr>Computer Software</vt:lpstr>
      <vt:lpstr>Computer Languages</vt:lpstr>
      <vt:lpstr>Compiler</vt:lpstr>
      <vt:lpstr>Figure 1.11  Entering, Translating,  and Running  a High-Level Language Program</vt:lpstr>
      <vt:lpstr>Figure 1.12  Flow of Information During Program Execution</vt:lpstr>
      <vt:lpstr>Software Development Method</vt:lpstr>
      <vt:lpstr>Steps Defined</vt:lpstr>
      <vt:lpstr>Converting Miles to Kilometers</vt:lpstr>
      <vt:lpstr>4. Implementation</vt:lpstr>
      <vt:lpstr>Miles to Kilometers cont’d</vt:lpstr>
      <vt:lpstr>Pseudo code &amp; Flowchart</vt:lpstr>
      <vt:lpstr>Why use pseudo code?</vt:lpstr>
      <vt:lpstr>Another Example of Pseudo code</vt:lpstr>
      <vt:lpstr>Flowcharts</vt:lpstr>
      <vt:lpstr>Example of a Flowchart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ICS-103 Lecture 01</dc:title>
  <dc:creator>Alvi</dc:creator>
  <cp:lastModifiedBy>Yahya Garout</cp:lastModifiedBy>
  <cp:revision>127</cp:revision>
  <dcterms:created xsi:type="dcterms:W3CDTF">2006-12-07T16:06:22Z</dcterms:created>
  <dcterms:modified xsi:type="dcterms:W3CDTF">2014-02-01T06:26:53Z</dcterms:modified>
</cp:coreProperties>
</file>