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4" r:id="rId2"/>
    <p:sldId id="392" r:id="rId3"/>
    <p:sldId id="480" r:id="rId4"/>
    <p:sldId id="552" r:id="rId5"/>
    <p:sldId id="452" r:id="rId6"/>
    <p:sldId id="572" r:id="rId7"/>
    <p:sldId id="449" r:id="rId8"/>
    <p:sldId id="555" r:id="rId9"/>
    <p:sldId id="564" r:id="rId10"/>
    <p:sldId id="563" r:id="rId11"/>
    <p:sldId id="566" r:id="rId12"/>
    <p:sldId id="453" r:id="rId13"/>
    <p:sldId id="489" r:id="rId14"/>
    <p:sldId id="556" r:id="rId15"/>
    <p:sldId id="456" r:id="rId16"/>
    <p:sldId id="557" r:id="rId17"/>
    <p:sldId id="494" r:id="rId18"/>
    <p:sldId id="536" r:id="rId19"/>
    <p:sldId id="537" r:id="rId20"/>
    <p:sldId id="573" r:id="rId21"/>
    <p:sldId id="450" r:id="rId22"/>
    <p:sldId id="558" r:id="rId23"/>
    <p:sldId id="454" r:id="rId24"/>
    <p:sldId id="458" r:id="rId25"/>
    <p:sldId id="562" r:id="rId26"/>
    <p:sldId id="574" r:id="rId27"/>
    <p:sldId id="567" r:id="rId28"/>
    <p:sldId id="568" r:id="rId29"/>
    <p:sldId id="569" r:id="rId30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009900"/>
    <a:srgbClr val="99CCFF"/>
    <a:srgbClr val="66CCFF"/>
    <a:srgbClr val="FFFF99"/>
    <a:srgbClr val="99FF33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4006" autoAdjust="0"/>
  </p:normalViewPr>
  <p:slideViewPr>
    <p:cSldViewPr>
      <p:cViewPr varScale="1">
        <p:scale>
          <a:sx n="65" d="100"/>
          <a:sy n="65" d="100"/>
        </p:scale>
        <p:origin x="14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189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3424E0-79C7-4E3D-AEB2-00DA3DF5D45B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B0E9B9-AA56-4167-B79B-A561DDB04475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83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75" y="951899"/>
            <a:ext cx="8698657" cy="5334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144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868" y="951899"/>
            <a:ext cx="8756264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5"/>
            <a:ext cx="9144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indent="0">
              <a:spcBef>
                <a:spcPct val="50000"/>
              </a:spcBef>
              <a:tabLst>
                <a:tab pos="4308475" algn="ctr"/>
                <a:tab pos="8791575" algn="r"/>
              </a:tabLst>
              <a:defRPr/>
            </a:pPr>
            <a:r>
              <a:rPr lang="en-US" altLang="en-US" sz="1000" dirty="0" smtClean="0"/>
              <a:t>MIPS Arithmetic</a:t>
            </a:r>
            <a:r>
              <a:rPr lang="en-US" altLang="en-US" sz="1000" baseline="0" dirty="0" smtClean="0"/>
              <a:t> </a:t>
            </a:r>
            <a:r>
              <a:rPr lang="en-US" altLang="en-US" sz="1000" dirty="0" smtClean="0"/>
              <a:t>and Logic Instructions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	COE 301 – KFUPM	 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176213" indent="0">
                <a:spcBef>
                  <a:spcPct val="50000"/>
                </a:spcBef>
                <a:tabLst>
                  <a:tab pos="4308475" algn="ctr"/>
                  <a:tab pos="8791575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MIPS Arithmetic</a:t>
            </a:r>
            <a:br>
              <a:rPr lang="en-US" altLang="en-US" sz="4400" dirty="0" smtClean="0"/>
            </a:br>
            <a:r>
              <a:rPr lang="en-US" altLang="en-US" sz="4400" dirty="0" smtClean="0"/>
              <a:t>and Logic Instructions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kern="1200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1200" dirty="0" smtClean="0"/>
              <a:t>Prof. </a:t>
            </a:r>
            <a:r>
              <a:rPr lang="en-US" altLang="en-US" kern="1200" dirty="0"/>
              <a:t>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kern="12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[Adapted from slides of Dr. M. Mudawar, </a:t>
            </a:r>
            <a:r>
              <a:rPr lang="en-US" altLang="en-US" sz="2000" kern="1200" dirty="0" smtClean="0"/>
              <a:t>COE 301, </a:t>
            </a:r>
            <a:r>
              <a:rPr lang="en-US" altLang="en-US" sz="2000" kern="12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and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75" y="836685"/>
            <a:ext cx="8698657" cy="2995563"/>
          </a:xfrm>
        </p:spPr>
        <p:txBody>
          <a:bodyPr/>
          <a:lstStyle/>
          <a:p>
            <a:pPr eaLnBrk="1" hangingPunct="1"/>
            <a:r>
              <a:rPr lang="en-US" altLang="en-US" dirty="0"/>
              <a:t>Carry is </a:t>
            </a:r>
            <a:r>
              <a:rPr lang="en-US" altLang="en-US" dirty="0" smtClean="0"/>
              <a:t>useful when </a:t>
            </a:r>
            <a:r>
              <a:rPr lang="en-US" altLang="en-US" dirty="0"/>
              <a:t>a</a:t>
            </a:r>
            <a:r>
              <a:rPr lang="en-US" altLang="en-US" dirty="0" smtClean="0"/>
              <a:t>dding (subtracting) </a:t>
            </a:r>
            <a:r>
              <a:rPr lang="en-US" altLang="en-US" dirty="0">
                <a:solidFill>
                  <a:srgbClr val="FF0000"/>
                </a:solidFill>
              </a:rPr>
              <a:t>unsigned integers</a:t>
            </a:r>
          </a:p>
          <a:p>
            <a:pPr lvl="1" eaLnBrk="1" hangingPunct="1"/>
            <a:r>
              <a:rPr lang="en-US" altLang="en-US" dirty="0" smtClean="0"/>
              <a:t>Carry indicates that the 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sum </a:t>
            </a:r>
            <a:r>
              <a:rPr lang="en-US" altLang="en-US" b="1" dirty="0" smtClean="0"/>
              <a:t>is out of range</a:t>
            </a:r>
          </a:p>
          <a:p>
            <a:pPr eaLnBrk="1" hangingPunct="1"/>
            <a:r>
              <a:rPr lang="en-US" altLang="en-US" dirty="0" smtClean="0"/>
              <a:t>Overflow </a:t>
            </a:r>
            <a:r>
              <a:rPr lang="en-US" altLang="en-US" dirty="0"/>
              <a:t>is </a:t>
            </a:r>
            <a:r>
              <a:rPr lang="en-US" altLang="en-US" dirty="0" smtClean="0"/>
              <a:t>useful when </a:t>
            </a:r>
            <a:r>
              <a:rPr lang="en-US" altLang="en-US" dirty="0"/>
              <a:t>a</a:t>
            </a:r>
            <a:r>
              <a:rPr lang="en-US" altLang="en-US" dirty="0" smtClean="0"/>
              <a:t>dding (subtracting) </a:t>
            </a:r>
            <a:r>
              <a:rPr lang="en-US" altLang="en-US" dirty="0">
                <a:solidFill>
                  <a:srgbClr val="FF0000"/>
                </a:solidFill>
              </a:rPr>
              <a:t>signed </a:t>
            </a:r>
            <a:r>
              <a:rPr lang="en-US" altLang="en-US" dirty="0" smtClean="0">
                <a:solidFill>
                  <a:srgbClr val="FF0000"/>
                </a:solidFill>
              </a:rPr>
              <a:t>integers</a:t>
            </a:r>
          </a:p>
          <a:p>
            <a:pPr lvl="1" eaLnBrk="1" hangingPunct="1"/>
            <a:r>
              <a:rPr lang="en-US" altLang="en-US" dirty="0" smtClean="0"/>
              <a:t>Overflow indicates </a:t>
            </a:r>
            <a:r>
              <a:rPr lang="en-US" altLang="en-US" dirty="0"/>
              <a:t>that the </a:t>
            </a:r>
            <a:r>
              <a:rPr lang="en-US" altLang="en-US" b="1" dirty="0" smtClean="0">
                <a:solidFill>
                  <a:srgbClr val="FF0000"/>
                </a:solidFill>
              </a:rPr>
              <a:t>signed </a:t>
            </a:r>
            <a:r>
              <a:rPr lang="en-US" altLang="en-US" b="1" dirty="0">
                <a:solidFill>
                  <a:srgbClr val="FF0000"/>
                </a:solidFill>
              </a:rPr>
              <a:t>sum </a:t>
            </a:r>
            <a:r>
              <a:rPr lang="en-US" altLang="en-US" b="1" dirty="0"/>
              <a:t>is out of </a:t>
            </a:r>
            <a:r>
              <a:rPr lang="en-US" altLang="en-US" b="1" dirty="0" smtClean="0"/>
              <a:t>range</a:t>
            </a:r>
          </a:p>
          <a:p>
            <a:pPr eaLnBrk="1" hangingPunct="1"/>
            <a:r>
              <a:rPr lang="en-US" altLang="en-US" dirty="0" smtClean="0"/>
              <a:t>Range for 32-bit unsigned integers = 0 to (2</a:t>
            </a:r>
            <a:r>
              <a:rPr lang="en-US" altLang="en-US" baseline="30000" dirty="0" smtClean="0"/>
              <a:t>32</a:t>
            </a:r>
            <a:r>
              <a:rPr lang="en-US" altLang="en-US" dirty="0" smtClean="0"/>
              <a:t> – 1)</a:t>
            </a:r>
          </a:p>
          <a:p>
            <a:pPr eaLnBrk="1" hangingPunct="1"/>
            <a:r>
              <a:rPr lang="en-US" altLang="en-US" dirty="0" smtClean="0"/>
              <a:t>Range for 32-bit signed integers = -2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 </a:t>
            </a:r>
            <a:r>
              <a:rPr lang="en-US" altLang="en-US" dirty="0"/>
              <a:t>to (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31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smtClean="0"/>
              <a:t>1)</a:t>
            </a:r>
            <a:endParaRPr lang="en-US" alt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251476" y="3832249"/>
            <a:ext cx="8641049" cy="2649922"/>
            <a:chOff x="251476" y="1988824"/>
            <a:chExt cx="8641049" cy="2649922"/>
          </a:xfrm>
        </p:grpSpPr>
        <p:grpSp>
          <p:nvGrpSpPr>
            <p:cNvPr id="76" name="Group 75"/>
            <p:cNvGrpSpPr/>
            <p:nvPr/>
          </p:nvGrpSpPr>
          <p:grpSpPr>
            <a:xfrm>
              <a:off x="666268" y="2454342"/>
              <a:ext cx="7131724" cy="1723549"/>
              <a:chOff x="885152" y="2334467"/>
              <a:chExt cx="7131724" cy="172354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11111 1            1 11     1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1000 0100 0000 0000 1110 0001 0100 0001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1111 1111 0000 0000 1111 0101 0010 0000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1000 0011 0000 0001 1101 0110 0110 0001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251476" y="1988824"/>
              <a:ext cx="7604124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1: Carry = 1, Overflow = 0 (NO overflow) 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5" name="Content Placeholder 2"/>
            <p:cNvSpPr txBox="1">
              <a:spLocks/>
            </p:cNvSpPr>
            <p:nvPr/>
          </p:nvSpPr>
          <p:spPr bwMode="auto">
            <a:xfrm>
              <a:off x="539511" y="4235497"/>
              <a:ext cx="8353014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Unsigned sum is out-of-range, but the Signed sum is correct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7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Carry and Overflow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1474" y="951899"/>
            <a:ext cx="8641051" cy="2592315"/>
            <a:chOff x="251474" y="4235498"/>
            <a:chExt cx="8641051" cy="2592315"/>
          </a:xfrm>
        </p:grpSpPr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2: Carry = 0, Overflow = 1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01111 1               11    1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0010 0100 0000 0100 1011 0001 0100 0100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0111 1111 0111 0000 0011 0101 0000 0010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1010 0011 0111 0100 1110 0110 0100 0110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8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8353015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Unsigned sum is correct, but the Signed sum is out-of-range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1475" y="3832249"/>
            <a:ext cx="7834552" cy="2592315"/>
            <a:chOff x="251474" y="4235498"/>
            <a:chExt cx="7834552" cy="2592315"/>
          </a:xfrm>
        </p:grpSpPr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 smtClean="0"/>
                <a:t>Example 3: Carry = 1, Overflow = 1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1  11 1               11    1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1000 0100 0000 0100 1011 0001 0100 0100</a:t>
                </a:r>
              </a:p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1001 1111 0111 0000 0011 0101 0000 0010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0010 0011 0111 0100 1110 0110 0100 0110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885152" y="2852121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endParaRPr lang="en-US" sz="2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7546516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 smtClean="0"/>
                <a:t>Both the Unsigned and Signed sums are out-of-range</a:t>
              </a:r>
              <a:endParaRPr lang="en-US" altLang="en-US" kern="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5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Add / Subtract Instructions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688" y="951900"/>
            <a:ext cx="8468229" cy="5587878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Consider the translation of: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Programmer / Compiler allocates registers to variables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Given that: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$t0=f,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$t1=g,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$t2=h,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$t3=i,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</a:rPr>
              <a:t>and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$t4=j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Called temporary registers: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$t0=$8, $t1=$9, …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Translation of: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$t5, $t1, $t2	# $t5 = g + h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$t6, $t3, $t4	# $t6 = i + j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$t5, $t6	# f =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 smtClean="0"/>
              <a:t>Assembler translates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$t5,$t1,$t2</a:t>
            </a:r>
            <a:r>
              <a:rPr lang="en-US" altLang="en-US" dirty="0" smtClean="0"/>
              <a:t> into binary code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18829" y="5789564"/>
            <a:ext cx="6221556" cy="635000"/>
            <a:chOff x="2728913" y="5789564"/>
            <a:chExt cx="5184775" cy="635000"/>
          </a:xfrm>
        </p:grpSpPr>
        <p:grpSp>
          <p:nvGrpSpPr>
            <p:cNvPr id="405515" name="Group 11"/>
            <p:cNvGrpSpPr>
              <a:grpSpLocks/>
            </p:cNvGrpSpPr>
            <p:nvPr/>
          </p:nvGrpSpPr>
          <p:grpSpPr bwMode="auto">
            <a:xfrm>
              <a:off x="2728913" y="5789564"/>
              <a:ext cx="979487" cy="635000"/>
              <a:chOff x="666" y="3466"/>
              <a:chExt cx="617" cy="400"/>
            </a:xfrm>
          </p:grpSpPr>
          <p:sp>
            <p:nvSpPr>
              <p:cNvPr id="19476" name="Text Box 4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000000</a:t>
                </a:r>
              </a:p>
            </p:txBody>
          </p:sp>
          <p:sp>
            <p:nvSpPr>
              <p:cNvPr id="19477" name="Text Box 1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16" name="Group 12"/>
            <p:cNvGrpSpPr>
              <a:grpSpLocks/>
            </p:cNvGrpSpPr>
            <p:nvPr/>
          </p:nvGrpSpPr>
          <p:grpSpPr bwMode="auto">
            <a:xfrm>
              <a:off x="3708400" y="5789564"/>
              <a:ext cx="806450" cy="635000"/>
              <a:chOff x="666" y="3466"/>
              <a:chExt cx="617" cy="400"/>
            </a:xfrm>
          </p:grpSpPr>
          <p:sp>
            <p:nvSpPr>
              <p:cNvPr id="19474" name="Text Box 13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01001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5" name="Text Box 14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19" name="Group 15"/>
            <p:cNvGrpSpPr>
              <a:grpSpLocks/>
            </p:cNvGrpSpPr>
            <p:nvPr/>
          </p:nvGrpSpPr>
          <p:grpSpPr bwMode="auto">
            <a:xfrm>
              <a:off x="4514850" y="5789564"/>
              <a:ext cx="806450" cy="635000"/>
              <a:chOff x="666" y="3466"/>
              <a:chExt cx="617" cy="400"/>
            </a:xfrm>
          </p:grpSpPr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01010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$t2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22" name="Group 18"/>
            <p:cNvGrpSpPr>
              <a:grpSpLocks/>
            </p:cNvGrpSpPr>
            <p:nvPr/>
          </p:nvGrpSpPr>
          <p:grpSpPr bwMode="auto">
            <a:xfrm>
              <a:off x="5321300" y="5789564"/>
              <a:ext cx="806450" cy="635000"/>
              <a:chOff x="666" y="3466"/>
              <a:chExt cx="617" cy="400"/>
            </a:xfrm>
          </p:grpSpPr>
          <p:sp>
            <p:nvSpPr>
              <p:cNvPr id="19470" name="Text Box 19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01101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471" name="Text Box 2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$t5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405525" name="Group 21"/>
            <p:cNvGrpSpPr>
              <a:grpSpLocks/>
            </p:cNvGrpSpPr>
            <p:nvPr/>
          </p:nvGrpSpPr>
          <p:grpSpPr bwMode="auto">
            <a:xfrm>
              <a:off x="6127750" y="5789564"/>
              <a:ext cx="806450" cy="635000"/>
              <a:chOff x="666" y="3466"/>
              <a:chExt cx="617" cy="400"/>
            </a:xfrm>
          </p:grpSpPr>
          <p:sp>
            <p:nvSpPr>
              <p:cNvPr id="19468" name="Text Box 22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</a:t>
                </a:r>
              </a:p>
            </p:txBody>
          </p:sp>
          <p:sp>
            <p:nvSpPr>
              <p:cNvPr id="19469" name="Text Box 23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sa</a:t>
                </a:r>
              </a:p>
            </p:txBody>
          </p:sp>
        </p:grpSp>
        <p:grpSp>
          <p:nvGrpSpPr>
            <p:cNvPr id="405531" name="Group 27"/>
            <p:cNvGrpSpPr>
              <a:grpSpLocks/>
            </p:cNvGrpSpPr>
            <p:nvPr/>
          </p:nvGrpSpPr>
          <p:grpSpPr bwMode="auto">
            <a:xfrm>
              <a:off x="6934200" y="5789564"/>
              <a:ext cx="979488" cy="635000"/>
              <a:chOff x="666" y="3466"/>
              <a:chExt cx="617" cy="400"/>
            </a:xfrm>
          </p:grpSpPr>
          <p:sp>
            <p:nvSpPr>
              <p:cNvPr id="19466" name="Text Box 28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100001</a:t>
                </a:r>
              </a:p>
            </p:txBody>
          </p:sp>
          <p:sp>
            <p:nvSpPr>
              <p:cNvPr id="19467" name="Text Box 29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addu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 Bitwise Operations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9082" y="894293"/>
            <a:ext cx="8641050" cy="558787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Logic bitwise operations: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and, or,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nor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  <a:spcBef>
                <a:spcPct val="150000"/>
              </a:spcBef>
            </a:pPr>
            <a:r>
              <a:rPr lang="en-US" altLang="en-US" dirty="0" smtClean="0"/>
              <a:t>AND instruction is used to clear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and 0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OR instruction is used to set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 1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XOR instruction is used to toggle bits: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altLang="en-US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 smtClean="0"/>
              <a:t>NOT instruction is not needed, why?</a:t>
            </a:r>
          </a:p>
          <a:p>
            <a:pPr marL="360363" indent="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$t1, $t2 </a:t>
            </a:r>
            <a:r>
              <a:rPr lang="en-US" altLang="en-US" dirty="0" smtClean="0"/>
              <a:t>is equivalent to: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$t1, $t2, $t2</a:t>
            </a:r>
            <a:r>
              <a:rPr lang="en-US" altLang="en-US" dirty="0" smtClean="0"/>
              <a:t> </a:t>
            </a:r>
          </a:p>
        </p:txBody>
      </p:sp>
      <p:grpSp>
        <p:nvGrpSpPr>
          <p:cNvPr id="448554" name="Group 42"/>
          <p:cNvGrpSpPr>
            <a:grpSpLocks/>
          </p:cNvGrpSpPr>
          <p:nvPr/>
        </p:nvGrpSpPr>
        <p:grpSpPr bwMode="auto">
          <a:xfrm>
            <a:off x="827545" y="1643183"/>
            <a:ext cx="1670050" cy="1728787"/>
            <a:chOff x="558" y="999"/>
            <a:chExt cx="1052" cy="1089"/>
          </a:xfrm>
        </p:grpSpPr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1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2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and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503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55" name="Group 43"/>
          <p:cNvGrpSpPr>
            <a:grpSpLocks/>
          </p:cNvGrpSpPr>
          <p:nvPr/>
        </p:nvGrpSpPr>
        <p:grpSpPr bwMode="auto">
          <a:xfrm>
            <a:off x="2843670" y="1643183"/>
            <a:ext cx="1670050" cy="1728787"/>
            <a:chOff x="558" y="999"/>
            <a:chExt cx="1052" cy="1089"/>
          </a:xfrm>
        </p:grpSpPr>
        <p:sp>
          <p:nvSpPr>
            <p:cNvPr id="20496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7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8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9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0" name="Group 48"/>
          <p:cNvGrpSpPr>
            <a:grpSpLocks/>
          </p:cNvGrpSpPr>
          <p:nvPr/>
        </p:nvGrpSpPr>
        <p:grpSpPr bwMode="auto">
          <a:xfrm>
            <a:off x="4859795" y="1643183"/>
            <a:ext cx="1670050" cy="1728787"/>
            <a:chOff x="558" y="999"/>
            <a:chExt cx="1052" cy="1089"/>
          </a:xfrm>
        </p:grpSpPr>
        <p:sp>
          <p:nvSpPr>
            <p:cNvPr id="20492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3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4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xor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20495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5" name="Group 53"/>
          <p:cNvGrpSpPr>
            <a:grpSpLocks/>
          </p:cNvGrpSpPr>
          <p:nvPr/>
        </p:nvGrpSpPr>
        <p:grpSpPr bwMode="auto">
          <a:xfrm>
            <a:off x="6875920" y="1643183"/>
            <a:ext cx="1670050" cy="1728787"/>
            <a:chOff x="558" y="999"/>
            <a:chExt cx="1052" cy="1089"/>
          </a:xfrm>
        </p:grpSpPr>
        <p:sp>
          <p:nvSpPr>
            <p:cNvPr id="20488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89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0490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nor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20491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Logic Bitwise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300769"/>
              </p:ext>
            </p:extLst>
          </p:nvPr>
        </p:nvGraphicFramePr>
        <p:xfrm>
          <a:off x="309082" y="1009509"/>
          <a:ext cx="8583442" cy="1901028"/>
        </p:xfrm>
        <a:graphic>
          <a:graphicData uri="http://schemas.openxmlformats.org/drawingml/2006/table">
            <a:tbl>
              <a:tblPr/>
              <a:tblGrid>
                <a:gridCol w="247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&amp;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|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^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nor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~($t2|$t3)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0x27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423863" y="3140026"/>
            <a:ext cx="82946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</a:rPr>
              <a:t>Examples:</a:t>
            </a:r>
            <a:endParaRPr lang="en-US" altLang="en-US" sz="2400" dirty="0"/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Given:</a:t>
            </a:r>
            <a:r>
              <a:rPr lang="en-US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0xabcd1234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0xffff0000</a:t>
            </a:r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882650" y="4363989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4842831" y="4363989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0xabcd0000</a:t>
            </a: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876300" y="488151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4838068" y="488151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0xffff1234</a:t>
            </a:r>
          </a:p>
        </p:txBody>
      </p:sp>
      <p:sp>
        <p:nvSpPr>
          <p:cNvPr id="11" name="Rectangle 65"/>
          <p:cNvSpPr>
            <a:spLocks noChangeArrowheads="1"/>
          </p:cNvSpPr>
          <p:nvPr/>
        </p:nvSpPr>
        <p:spPr bwMode="auto">
          <a:xfrm>
            <a:off x="876300" y="540856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4838068" y="540856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0x54321234</a:t>
            </a:r>
          </a:p>
        </p:txBody>
      </p:sp>
      <p:sp>
        <p:nvSpPr>
          <p:cNvPr id="13" name="Rectangle 71"/>
          <p:cNvSpPr>
            <a:spLocks noChangeArrowheads="1"/>
          </p:cNvSpPr>
          <p:nvPr/>
        </p:nvSpPr>
        <p:spPr bwMode="auto">
          <a:xfrm>
            <a:off x="876300" y="5967364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72"/>
          <p:cNvSpPr>
            <a:spLocks noChangeArrowheads="1"/>
          </p:cNvSpPr>
          <p:nvPr/>
        </p:nvSpPr>
        <p:spPr bwMode="auto">
          <a:xfrm>
            <a:off x="4838068" y="5967364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0x0000edcb</a:t>
            </a:r>
          </a:p>
        </p:txBody>
      </p:sp>
    </p:spTree>
    <p:extLst>
      <p:ext uri="{BB962C8B-B14F-4D97-AF65-F5344CB8AC3E}">
        <p14:creationId xmlns:p14="http://schemas.microsoft.com/office/powerpoint/2010/main" val="20217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Shift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951899"/>
            <a:ext cx="8320112" cy="270753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 smtClean="0"/>
              <a:t>Shifting is to move the 32 bits of a number left or right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left logical</a:t>
            </a:r>
            <a:r>
              <a:rPr lang="en-US" altLang="en-US" dirty="0" smtClean="0"/>
              <a:t> (insert zero from the right)</a:t>
            </a:r>
            <a:endParaRPr lang="en-US" altLang="en-US" b="1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right logical </a:t>
            </a:r>
            <a:r>
              <a:rPr lang="en-US" altLang="en-US" dirty="0" smtClean="0"/>
              <a:t>(</a:t>
            </a:r>
            <a:r>
              <a:rPr lang="en-US" altLang="en-US" smtClean="0"/>
              <a:t>insert zero </a:t>
            </a:r>
            <a:r>
              <a:rPr lang="en-US" altLang="en-US" dirty="0" smtClean="0"/>
              <a:t>from the left)</a:t>
            </a:r>
            <a:endParaRPr lang="en-US" altLang="en-US" b="1" dirty="0" smtClean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dirty="0" smtClean="0"/>
              <a:t> means </a:t>
            </a:r>
            <a:r>
              <a:rPr lang="en-US" altLang="en-US" b="1" dirty="0" smtClean="0"/>
              <a:t>shift right arithmetic</a:t>
            </a:r>
            <a:r>
              <a:rPr lang="en-US" altLang="en-US" dirty="0" smtClean="0"/>
              <a:t> (insert sign-bit)</a:t>
            </a:r>
            <a:endParaRPr lang="en-US" altLang="en-US" b="1" dirty="0" smtClean="0"/>
          </a:p>
          <a:p>
            <a:pPr marL="268288" indent="-358775" eaLnBrk="1" hangingPunct="1">
              <a:spcBef>
                <a:spcPts val="15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5-bit shift amount </a:t>
            </a:r>
            <a:r>
              <a:rPr lang="en-US" altLang="en-US" dirty="0" smtClean="0"/>
              <a:t>field is used by these instructions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712113" y="3948113"/>
            <a:ext cx="7777163" cy="692150"/>
            <a:chOff x="340" y="2487"/>
            <a:chExt cx="4899" cy="436"/>
          </a:xfrm>
        </p:grpSpPr>
        <p:sp>
          <p:nvSpPr>
            <p:cNvPr id="22579" name="Text Box 88"/>
            <p:cNvSpPr txBox="1">
              <a:spLocks noChangeArrowheads="1"/>
            </p:cNvSpPr>
            <p:nvPr/>
          </p:nvSpPr>
          <p:spPr bwMode="auto">
            <a:xfrm>
              <a:off x="4549" y="2705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80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4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6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7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88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9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0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1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2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600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sll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601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/>
                <a:t>32-bit </a:t>
              </a:r>
              <a:r>
                <a:rPr lang="en-US" altLang="en-US" sz="1600" b="1" dirty="0" smtClean="0"/>
                <a:t>value</a:t>
              </a:r>
              <a:endParaRPr lang="en-US" altLang="en-US" sz="1600" b="1" dirty="0"/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1058188" y="4811713"/>
            <a:ext cx="7431088" cy="576262"/>
            <a:chOff x="558" y="3031"/>
            <a:chExt cx="4681" cy="363"/>
          </a:xfrm>
        </p:grpSpPr>
        <p:sp>
          <p:nvSpPr>
            <p:cNvPr id="22557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58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1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3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4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65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6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7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8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9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77" name="Text Box 109"/>
            <p:cNvSpPr txBox="1">
              <a:spLocks noChangeArrowheads="1"/>
            </p:cNvSpPr>
            <p:nvPr/>
          </p:nvSpPr>
          <p:spPr bwMode="auto">
            <a:xfrm>
              <a:off x="4549" y="3176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578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481926" y="5561013"/>
            <a:ext cx="8007350" cy="690562"/>
            <a:chOff x="195" y="3503"/>
            <a:chExt cx="5044" cy="435"/>
          </a:xfrm>
        </p:grpSpPr>
        <p:sp>
          <p:nvSpPr>
            <p:cNvPr id="22535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6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8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0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1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42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3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4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5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6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Text Box 129"/>
            <p:cNvSpPr txBox="1">
              <a:spLocks noChangeArrowheads="1"/>
            </p:cNvSpPr>
            <p:nvPr/>
          </p:nvSpPr>
          <p:spPr bwMode="auto">
            <a:xfrm>
              <a:off x="195" y="3648"/>
              <a:ext cx="105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sign-bit</a:t>
              </a:r>
            </a:p>
          </p:txBody>
        </p:sp>
        <p:sp>
          <p:nvSpPr>
            <p:cNvPr id="22554" name="Text Box 130"/>
            <p:cNvSpPr txBox="1">
              <a:spLocks noChangeArrowheads="1"/>
            </p:cNvSpPr>
            <p:nvPr/>
          </p:nvSpPr>
          <p:spPr bwMode="auto">
            <a:xfrm>
              <a:off x="4549" y="3648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 smtClean="0"/>
                <a:t>shift-out</a:t>
              </a:r>
              <a:endParaRPr lang="en-US" altLang="en-US" b="1" dirty="0"/>
            </a:p>
          </p:txBody>
        </p:sp>
        <p:sp>
          <p:nvSpPr>
            <p:cNvPr id="22555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sra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556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Shift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68" y="3947464"/>
            <a:ext cx="8756264" cy="2534708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shift by a constant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The shift amount (</a:t>
            </a:r>
            <a:r>
              <a:rPr lang="en-US" altLang="en-US" b="1" dirty="0" err="1" smtClean="0"/>
              <a:t>sa</a:t>
            </a:r>
            <a:r>
              <a:rPr lang="en-US" altLang="en-US" dirty="0" smtClean="0"/>
              <a:t>) field specifies a number between 0 and 31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srav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shift by a variable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A source register specifies the variable shift amount between 0 and 31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 smtClean="0"/>
              <a:t>Only the lower 5 bits of the source register is used as the shift amount</a:t>
            </a:r>
          </a:p>
          <a:p>
            <a:pPr lvl="1" eaLnBrk="1" hangingPunct="1">
              <a:spcBef>
                <a:spcPts val="1500"/>
              </a:spcBef>
            </a:pPr>
            <a:endParaRPr lang="en-US" altLang="en-US" b="1" dirty="0" smtClean="0"/>
          </a:p>
          <a:p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137417"/>
              </p:ext>
            </p:extLst>
          </p:nvPr>
        </p:nvGraphicFramePr>
        <p:xfrm>
          <a:off x="309082" y="1067113"/>
          <a:ext cx="8583442" cy="2646790"/>
        </p:xfrm>
        <a:graphic>
          <a:graphicData uri="http://schemas.openxmlformats.org/drawingml/2006/table">
            <a:tbl>
              <a:tblPr/>
              <a:tblGrid>
                <a:gridCol w="230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 10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$t3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4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18000" marR="180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5240275" y="3716226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5240275" y="181600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0xcd123400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Shift Instruction Examples</a:t>
            </a:r>
          </a:p>
        </p:txBody>
      </p:sp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2600" y="1009506"/>
            <a:ext cx="8170863" cy="748891"/>
          </a:xfrm>
          <a:noFill/>
        </p:spPr>
        <p:txBody>
          <a:bodyPr lIns="0"/>
          <a:lstStyle/>
          <a:p>
            <a:pPr eaLnBrk="1" hangingPunct="1">
              <a:spcBef>
                <a:spcPct val="30000"/>
              </a:spcBef>
            </a:pPr>
            <a:r>
              <a:rPr lang="en-US" altLang="en-US" dirty="0" smtClean="0"/>
              <a:t>Given that: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 = 0xabcd1234 and $t3 = 16</a:t>
            </a:r>
            <a:endParaRPr lang="en-US" altLang="en-US" sz="20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82311" y="181600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8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775961" y="3082020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5240275" y="3083607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775961" y="3716226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$t2, $t3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25451" y="4177477"/>
            <a:ext cx="8235951" cy="1095373"/>
            <a:chOff x="268" y="3430"/>
            <a:chExt cx="5188" cy="690"/>
          </a:xfrm>
        </p:grpSpPr>
        <p:sp>
          <p:nvSpPr>
            <p:cNvPr id="23637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$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3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Op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39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Rs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= $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0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 = $t1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1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sa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2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srlv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3" name="AutoShape 119"/>
            <p:cNvSpPr>
              <a:spLocks noChangeArrowheads="1"/>
            </p:cNvSpPr>
            <p:nvPr/>
          </p:nvSpPr>
          <p:spPr bwMode="auto">
            <a:xfrm>
              <a:off x="268" y="3430"/>
              <a:ext cx="181" cy="363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000" b="1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Text Box 108"/>
            <p:cNvSpPr txBox="1">
              <a:spLocks noChangeArrowheads="1"/>
            </p:cNvSpPr>
            <p:nvPr/>
          </p:nvSpPr>
          <p:spPr bwMode="auto">
            <a:xfrm>
              <a:off x="2226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01010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 Box 102"/>
            <p:cNvSpPr txBox="1">
              <a:spLocks noChangeArrowheads="1"/>
            </p:cNvSpPr>
            <p:nvPr/>
          </p:nvSpPr>
          <p:spPr bwMode="auto">
            <a:xfrm>
              <a:off x="521" y="3902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000000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 Box 105"/>
            <p:cNvSpPr txBox="1">
              <a:spLocks noChangeArrowheads="1"/>
            </p:cNvSpPr>
            <p:nvPr/>
          </p:nvSpPr>
          <p:spPr bwMode="auto">
            <a:xfrm>
              <a:off x="1283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01011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Text Box 111"/>
            <p:cNvSpPr txBox="1">
              <a:spLocks noChangeArrowheads="1"/>
            </p:cNvSpPr>
            <p:nvPr/>
          </p:nvSpPr>
          <p:spPr bwMode="auto">
            <a:xfrm>
              <a:off x="3171" y="3902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01001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114" y="3902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00000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Text Box 117"/>
            <p:cNvSpPr txBox="1">
              <a:spLocks noChangeArrowheads="1"/>
            </p:cNvSpPr>
            <p:nvPr/>
          </p:nvSpPr>
          <p:spPr bwMode="auto">
            <a:xfrm>
              <a:off x="4803" y="3902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000110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2" name="Rectangle 96"/>
          <p:cNvSpPr>
            <a:spLocks noChangeArrowheads="1"/>
          </p:cNvSpPr>
          <p:nvPr/>
        </p:nvSpPr>
        <p:spPr bwMode="auto">
          <a:xfrm>
            <a:off x="775961" y="2448367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97"/>
          <p:cNvSpPr>
            <a:spLocks noChangeArrowheads="1"/>
          </p:cNvSpPr>
          <p:nvPr/>
        </p:nvSpPr>
        <p:spPr bwMode="auto">
          <a:xfrm>
            <a:off x="5240275" y="2449954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0x0abcd123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53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Multiplication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82" y="1143000"/>
            <a:ext cx="8641049" cy="291967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Shift Left Instruction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 smtClean="0"/>
              <a:t>) can perform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When the multiplier is a power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You can factor any binary number into powers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Example: multiply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dirty="0" smtClean="0"/>
              <a:t> by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36</a:t>
            </a:r>
            <a:r>
              <a:rPr lang="en-US" altLang="en-US" dirty="0" smtClean="0"/>
              <a:t> </a:t>
            </a:r>
          </a:p>
          <a:p>
            <a:pPr marL="363538" lvl="1" indent="0" eaLnBrk="1" hangingPunct="1">
              <a:spcBef>
                <a:spcPct val="60000"/>
              </a:spcBef>
              <a:buNone/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$t0*36 = $t0*(4 + 32) = $t0*4 + $t0*32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712331" y="4062677"/>
            <a:ext cx="7661731" cy="2246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lnSpc>
                <a:spcPct val="15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2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4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5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32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596900" y="2057687"/>
            <a:ext cx="7950200" cy="2407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1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3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8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$t3, $t0, 4	# $t3 = $t0 * 16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$t4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10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$t4,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$t5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26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83297" y="894292"/>
            <a:ext cx="817880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by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26</a:t>
            </a:r>
            <a:r>
              <a:rPr lang="en-US" altLang="en-US" sz="2400" dirty="0"/>
              <a:t>, using shift and add instructions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Hint: </a:t>
            </a:r>
            <a:r>
              <a:rPr lang="en-US" altLang="en-US" sz="2400" b="1" dirty="0"/>
              <a:t>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482600" y="4626093"/>
            <a:ext cx="817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by </a:t>
            </a:r>
            <a:r>
              <a:rPr lang="en-US" altLang="en-US" sz="2400" b="1" dirty="0"/>
              <a:t>31</a:t>
            </a:r>
            <a:r>
              <a:rPr lang="en-US" altLang="en-US" sz="2400" dirty="0"/>
              <a:t>, Hint: </a:t>
            </a:r>
            <a:r>
              <a:rPr lang="en-US" altLang="en-US" sz="2400" b="1" dirty="0"/>
              <a:t>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596900" y="5330031"/>
            <a:ext cx="7950200" cy="1036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 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5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 $t0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allAtOnce" animBg="1" autoUpdateAnimBg="0"/>
      <p:bldP spid="509957" grpId="0"/>
      <p:bldP spid="509958" grpId="0" build="allAtOnce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Overview of the MIPS Architecture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Instruction Format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Pseudo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Multiplication and Division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Overview of the MIPS Architecture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Instruction Format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Pseudo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Multiplication and Division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581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I-Type Instruction Format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291"/>
            <a:ext cx="8204200" cy="5645487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Constants are used quite frequently in programs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The R-type shift instructions have a </a:t>
            </a:r>
            <a:r>
              <a:rPr lang="en-US" altLang="en-US" dirty="0" smtClean="0">
                <a:solidFill>
                  <a:srgbClr val="FF0000"/>
                </a:solidFill>
              </a:rPr>
              <a:t>5-bit shift amount constant</a:t>
            </a:r>
            <a:r>
              <a:rPr lang="en-US" altLang="en-US" dirty="0" smtClean="0"/>
              <a:t> 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What about other instructions that need a constant?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I-Type: Instructions with Immediate Operands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endParaRPr lang="en-US" altLang="en-US" dirty="0" smtClean="0"/>
          </a:p>
          <a:p>
            <a:pPr marL="349250" indent="-349250" eaLnBrk="1" hangingPunct="1">
              <a:lnSpc>
                <a:spcPct val="110000"/>
              </a:lnSpc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16-bit immediate constant is stored inside the instruction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 smtClean="0"/>
              <a:t>Rs</a:t>
            </a:r>
            <a:r>
              <a:rPr lang="en-US" altLang="en-US" dirty="0" smtClean="0"/>
              <a:t> is the source register number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 smtClean="0"/>
              <a:t>Rt</a:t>
            </a:r>
            <a:r>
              <a:rPr lang="en-US" altLang="en-US" dirty="0" smtClean="0"/>
              <a:t> is now the </a:t>
            </a:r>
            <a:r>
              <a:rPr lang="en-US" altLang="en-US" dirty="0" smtClean="0">
                <a:solidFill>
                  <a:srgbClr val="FF0000"/>
                </a:solidFill>
              </a:rPr>
              <a:t>destination</a:t>
            </a:r>
            <a:r>
              <a:rPr lang="en-US" altLang="en-US" dirty="0" smtClean="0"/>
              <a:t> register number (for R-type it was Rd)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Examples of I-Type ALU Instructions:</a:t>
            </a: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Add immediate: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5	  # $t1 = $t2 + 5</a:t>
            </a:r>
            <a:endParaRPr lang="en-US" altLang="en-US" sz="2200" b="1" baseline="30000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9775" lvl="1" indent="-276225" eaLnBrk="1" hangingPunct="1">
              <a:lnSpc>
                <a:spcPct val="11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smtClean="0"/>
              <a:t>OR immediate:</a:t>
            </a: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5	  # $t1 = $t2 | 5</a:t>
            </a:r>
            <a:endParaRPr lang="en-US" altLang="en-US" sz="22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152525" y="2968144"/>
            <a:ext cx="6753225" cy="457200"/>
            <a:chOff x="1104" y="3283"/>
            <a:chExt cx="4608" cy="288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I-Type ALU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407979"/>
              </p:ext>
            </p:extLst>
          </p:nvPr>
        </p:nvGraphicFramePr>
        <p:xfrm>
          <a:off x="309082" y="894292"/>
          <a:ext cx="8583442" cy="2646790"/>
        </p:xfrm>
        <a:graphic>
          <a:graphicData uri="http://schemas.openxmlformats.org/drawingml/2006/table">
            <a:tbl>
              <a:tblPr/>
              <a:tblGrid>
                <a:gridCol w="259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2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Immediate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0x9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&amp;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0xc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|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0xd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^ 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0xe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lui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$t1, 25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25 &lt;&lt; 16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</a:t>
                      </a:r>
                    </a:p>
                  </a:txBody>
                  <a:tcPr marL="54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4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8000" marR="180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233"/>
          <p:cNvSpPr>
            <a:spLocks noChangeArrowheads="1"/>
          </p:cNvSpPr>
          <p:nvPr/>
        </p:nvSpPr>
        <p:spPr bwMode="auto">
          <a:xfrm>
            <a:off x="423863" y="3601821"/>
            <a:ext cx="8237537" cy="293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:</a:t>
            </a:r>
            <a:r>
              <a:rPr lang="en-US" altLang="en-US" sz="2400" dirty="0"/>
              <a:t> overflow causes an </a:t>
            </a:r>
            <a:r>
              <a:rPr lang="en-US" altLang="en-US" sz="2400" dirty="0">
                <a:solidFill>
                  <a:srgbClr val="FF0000"/>
                </a:solidFill>
              </a:rPr>
              <a:t>arithmetic exception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: </a:t>
            </a:r>
            <a:r>
              <a:rPr lang="en-US" altLang="en-US" sz="2400" dirty="0"/>
              <a:t>same operation as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but </a:t>
            </a:r>
            <a:r>
              <a:rPr lang="en-US" altLang="en-US" sz="2400" dirty="0">
                <a:solidFill>
                  <a:srgbClr val="FF0000"/>
                </a:solidFill>
              </a:rPr>
              <a:t>overflow is ignored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signed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No need for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</a:t>
            </a:r>
            <a:r>
              <a:rPr lang="en-US" altLang="en-US" sz="2000" dirty="0"/>
              <a:t> 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subiu</a:t>
            </a:r>
            <a:r>
              <a:rPr lang="en-US" altLang="en-US" sz="2000" dirty="0"/>
              <a:t> instructions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 </a:t>
            </a:r>
            <a:r>
              <a:rPr lang="en-US" altLang="en-US" sz="2400" b="1" dirty="0" err="1">
                <a:solidFill>
                  <a:srgbClr val="000099"/>
                </a:solidFill>
              </a:rPr>
              <a:t>andi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ori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xori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unsigned</a:t>
            </a:r>
          </a:p>
        </p:txBody>
      </p:sp>
    </p:spTree>
    <p:extLst>
      <p:ext uri="{BB962C8B-B14F-4D97-AF65-F5344CB8AC3E}">
        <p14:creationId xmlns:p14="http://schemas.microsoft.com/office/powerpoint/2010/main" val="36178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5425" y="312738"/>
            <a:ext cx="15906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0879" y="836685"/>
            <a:ext cx="8378825" cy="518463"/>
          </a:xfrm>
          <a:noFill/>
        </p:spPr>
        <p:txBody>
          <a:bodyPr lIns="90488" tIns="44450" rIns="90488" bIns="44450"/>
          <a:lstStyle/>
          <a:p>
            <a:pPr marL="349250" indent="-349250" defTabSz="1143000" eaLnBrk="1" hangingPunct="1">
              <a:lnSpc>
                <a:spcPct val="11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dirty="0" smtClean="0"/>
              <a:t>Given that registers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 smtClean="0"/>
              <a:t> are used for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Examples of I-Type ALU Instructions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06269"/>
              </p:ext>
            </p:extLst>
          </p:nvPr>
        </p:nvGraphicFramePr>
        <p:xfrm>
          <a:off x="827088" y="1527969"/>
          <a:ext cx="7489367" cy="327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+ 5;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– 1;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&amp; 0xf;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| 0xf;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5;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B;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68751" y="1977473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8751" y="2456754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$t1, -1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4168751" y="2938399"/>
            <a:ext cx="3802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$t0, $t1, 0xf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4168751" y="3400064"/>
            <a:ext cx="3413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$t2, $t1, 0xf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4168751" y="3878504"/>
            <a:ext cx="3571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4168751" y="4331409"/>
            <a:ext cx="3073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030" y="5330031"/>
            <a:ext cx="809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lnSpc>
                <a:spcPct val="150000"/>
              </a:lnSpc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No need for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subiu</a:t>
            </a:r>
            <a:r>
              <a:rPr lang="en-US" altLang="en-US" sz="2400" dirty="0" smtClean="0"/>
              <a:t>, because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dirty="0" smtClean="0"/>
              <a:t> has </a:t>
            </a:r>
            <a:r>
              <a:rPr lang="en-US" altLang="en-US" sz="2400" dirty="0" smtClean="0">
                <a:solidFill>
                  <a:srgbClr val="FF0000"/>
                </a:solidFill>
              </a:rPr>
              <a:t>signed immediate</a:t>
            </a:r>
          </a:p>
          <a:p>
            <a:pPr marL="349250" indent="-349250" defTabSz="1143000" eaLnBrk="1" hangingPunct="1">
              <a:lnSpc>
                <a:spcPct val="15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Register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$zero</a:t>
            </a:r>
            <a:r>
              <a:rPr lang="en-US" altLang="en-US" sz="2400" dirty="0" smtClean="0"/>
              <a:t> has always the value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7544" y="2713230"/>
            <a:ext cx="7866069" cy="2592948"/>
            <a:chOff x="827544" y="2679909"/>
            <a:chExt cx="7866069" cy="2592948"/>
          </a:xfrm>
        </p:grpSpPr>
        <p:grpSp>
          <p:nvGrpSpPr>
            <p:cNvPr id="406558" name="Group 30"/>
            <p:cNvGrpSpPr>
              <a:grpSpLocks/>
            </p:cNvGrpSpPr>
            <p:nvPr/>
          </p:nvGrpSpPr>
          <p:grpSpPr bwMode="auto">
            <a:xfrm>
              <a:off x="827544" y="4926782"/>
              <a:ext cx="7604125" cy="346075"/>
              <a:chOff x="521" y="1615"/>
              <a:chExt cx="4790" cy="218"/>
            </a:xfrm>
          </p:grpSpPr>
          <p:sp>
            <p:nvSpPr>
              <p:cNvPr id="29714" name="Text Box 23"/>
              <p:cNvSpPr txBox="1">
                <a:spLocks noChangeArrowheads="1"/>
              </p:cNvSpPr>
              <p:nvPr/>
            </p:nvSpPr>
            <p:spPr bwMode="auto">
              <a:xfrm>
                <a:off x="2299" y="1615"/>
                <a:ext cx="87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Rt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$t2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5" name="Text Box 24"/>
              <p:cNvSpPr txBox="1">
                <a:spLocks noChangeArrowheads="1"/>
              </p:cNvSpPr>
              <p:nvPr/>
            </p:nvSpPr>
            <p:spPr bwMode="auto">
              <a:xfrm>
                <a:off x="521" y="1615"/>
                <a:ext cx="943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  <a:r>
                  <a:rPr lang="en-US" altLang="en-US" sz="2000" b="1" dirty="0" smtClean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=</a:t>
                </a:r>
                <a:r>
                  <a:rPr lang="en-US" altLang="en-US" sz="2000" b="1" dirty="0" smtClean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addiu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6" name="Text Box 25"/>
              <p:cNvSpPr txBox="1">
                <a:spLocks noChangeArrowheads="1"/>
              </p:cNvSpPr>
              <p:nvPr/>
            </p:nvSpPr>
            <p:spPr bwMode="auto">
              <a:xfrm>
                <a:off x="1468" y="1615"/>
                <a:ext cx="83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Rs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 = $t1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7" name="Text Box 26"/>
              <p:cNvSpPr txBox="1">
                <a:spLocks noChangeArrowheads="1"/>
              </p:cNvSpPr>
              <p:nvPr/>
            </p:nvSpPr>
            <p:spPr bwMode="auto">
              <a:xfrm>
                <a:off x="3171" y="1615"/>
                <a:ext cx="2140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-1 </a:t>
                </a: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= </a:t>
                </a:r>
                <a:r>
                  <a:rPr lang="en-US" altLang="en-US" sz="20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0b1111111111111111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" name="Freeform 4"/>
            <p:cNvSpPr/>
            <p:nvPr/>
          </p:nvSpPr>
          <p:spPr>
            <a:xfrm>
              <a:off x="7740385" y="2679909"/>
              <a:ext cx="953228" cy="2419910"/>
            </a:xfrm>
            <a:custGeom>
              <a:avLst/>
              <a:gdLst>
                <a:gd name="connsiteX0" fmla="*/ 0 w 874644"/>
                <a:gd name="connsiteY0" fmla="*/ 0 h 2393343"/>
                <a:gd name="connsiteX1" fmla="*/ 874644 w 874644"/>
                <a:gd name="connsiteY1" fmla="*/ 0 h 2393343"/>
                <a:gd name="connsiteX2" fmla="*/ 874644 w 874644"/>
                <a:gd name="connsiteY2" fmla="*/ 2393343 h 2393343"/>
                <a:gd name="connsiteX3" fmla="*/ 636105 w 874644"/>
                <a:gd name="connsiteY3" fmla="*/ 2393343 h 239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644" h="2393343">
                  <a:moveTo>
                    <a:pt x="0" y="0"/>
                  </a:moveTo>
                  <a:lnTo>
                    <a:pt x="874644" y="0"/>
                  </a:lnTo>
                  <a:lnTo>
                    <a:pt x="874644" y="2393343"/>
                  </a:lnTo>
                  <a:lnTo>
                    <a:pt x="636105" y="2393343"/>
                  </a:lnTo>
                </a:path>
              </a:pathLst>
            </a:custGeom>
            <a:noFill/>
            <a:ln w="50800" cmpd="dbl">
              <a:solidFill>
                <a:schemeClr val="tx1"/>
              </a:solidFill>
              <a:headEnd type="oval"/>
              <a:tailEnd type="arrow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406544" grpId="0"/>
      <p:bldP spid="406545" grpId="0"/>
      <p:bldP spid="406548" grpId="0"/>
      <p:bldP spid="406549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4292"/>
            <a:ext cx="8229600" cy="5645486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 smtClean="0"/>
              <a:t>I-Type instructions can have only 16-bit constants</a:t>
            </a:r>
          </a:p>
          <a:p>
            <a:pPr marL="0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endParaRPr lang="en-US" altLang="en-US" dirty="0" smtClean="0"/>
          </a:p>
          <a:p>
            <a:pPr marL="349250" indent="-349250" eaLnBrk="1" hangingPunct="1">
              <a:spcBef>
                <a:spcPts val="2500"/>
              </a:spcBef>
              <a:tabLst>
                <a:tab pos="3200400" algn="l"/>
              </a:tabLst>
            </a:pPr>
            <a:r>
              <a:rPr lang="en-US" altLang="en-US" dirty="0" smtClean="0"/>
              <a:t>What if we want to load a 32-bit constant into a register?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smtClean="0">
                <a:solidFill>
                  <a:srgbClr val="FF0000"/>
                </a:solidFill>
              </a:rPr>
              <a:t>Can’t have a 32-bit constant in I-Type instructions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T</a:t>
            </a:r>
            <a:r>
              <a:rPr lang="en-US" altLang="en-US" dirty="0" smtClean="0"/>
              <a:t>he sizes of all instructions are fixed to 32 bits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smtClean="0">
                <a:solidFill>
                  <a:srgbClr val="006600"/>
                </a:solidFill>
              </a:rPr>
              <a:t>Solution: use two instructions instead of one </a:t>
            </a:r>
            <a:r>
              <a:rPr lang="en-US" altLang="en-US" b="1" dirty="0" smtClean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  <a:p>
            <a:pPr marL="360363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 smtClean="0"/>
              <a:t>Suppose we want: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0xAC5165D9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/>
              <a:t>(32-bit constant)</a:t>
            </a:r>
          </a:p>
          <a:p>
            <a:pPr marL="357188" lvl="1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load upper immediate</a:t>
            </a:r>
            <a:endParaRPr lang="en-US" altLang="en-US" sz="2400" b="1" baseline="30000" dirty="0" smtClean="0">
              <a:solidFill>
                <a:srgbClr val="000099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32-bit Constants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152525" y="1531625"/>
            <a:ext cx="6753225" cy="457200"/>
            <a:chOff x="1104" y="3283"/>
            <a:chExt cx="4608" cy="288"/>
          </a:xfrm>
        </p:grpSpPr>
        <p:sp>
          <p:nvSpPr>
            <p:cNvPr id="30738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0739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0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1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908217" y="5488445"/>
            <a:ext cx="305254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0xAC51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908217" y="6035023"/>
            <a:ext cx="3743829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$t1, 0x65D9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4745278" y="4762186"/>
            <a:ext cx="3859213" cy="1028701"/>
            <a:chOff x="3062" y="2880"/>
            <a:chExt cx="2431" cy="648"/>
          </a:xfrm>
        </p:grpSpPr>
        <p:sp>
          <p:nvSpPr>
            <p:cNvPr id="30730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30732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  <a:endPara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734" name="Text Box 21"/>
            <p:cNvSpPr txBox="1">
              <a:spLocks noChangeArrowheads="1"/>
            </p:cNvSpPr>
            <p:nvPr/>
          </p:nvSpPr>
          <p:spPr bwMode="auto">
            <a:xfrm>
              <a:off x="354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Upper</a:t>
              </a:r>
              <a:endParaRPr lang="en-US" altLang="en-US" sz="2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0x0000</a:t>
              </a:r>
              <a:endPara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52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Lower</a:t>
              </a:r>
              <a:endParaRPr lang="en-US" altLang="en-US" sz="2000" dirty="0">
                <a:solidFill>
                  <a:srgbClr val="FF0000"/>
                </a:solidFill>
                <a:latin typeface="+mn-lt"/>
                <a:cs typeface="Consolas" panose="020B0609020204030204" pitchFamily="49" charset="0"/>
              </a:endParaRP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744821" y="6026292"/>
            <a:ext cx="3838575" cy="336550"/>
            <a:chOff x="3062" y="3316"/>
            <a:chExt cx="2418" cy="212"/>
          </a:xfrm>
        </p:grpSpPr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  <a:endPara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0x65D9</a:t>
              </a:r>
              <a:endPara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Pseudo-Instructions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475" y="951899"/>
            <a:ext cx="8698656" cy="113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kern="0" dirty="0" smtClean="0"/>
              <a:t>Introduced by the assembler as if they were real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kern="0" dirty="0" smtClean="0"/>
              <a:t>Facilitate assembly language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93741"/>
              </p:ext>
            </p:extLst>
          </p:nvPr>
        </p:nvGraphicFramePr>
        <p:xfrm>
          <a:off x="481903" y="2151163"/>
          <a:ext cx="8180194" cy="369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move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baseline="0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 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neg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</a:t>
                      </a:r>
                      <a:r>
                        <a:rPr lang="en-US" altLang="en-US" sz="2400" b="1" baseline="0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-5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4246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 0xabcd1234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152" y="6021315"/>
            <a:ext cx="7405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 smtClean="0"/>
              <a:t>The MARS tool has a long list of pseudo-instructions</a:t>
            </a:r>
            <a:endParaRPr lang="en-US" altLang="en-US" sz="24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2995" y="2703962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$zero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2995" y="3229625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  $t1, $t2, $zero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2995" y="3758814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$t1, $zero, $t2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2995" y="4851264"/>
            <a:ext cx="3922869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$t1, 0xabcd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$t1, 0x1234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2995" y="4270077"/>
            <a:ext cx="3583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$zero, -5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Overview of the MIPS Architecture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R-Type Instruction Format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Pseudo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Multiplication and Division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41438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Multiplication in MIPS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Multiply instructions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  $s1,$s2	</a:t>
            </a:r>
            <a:r>
              <a:rPr lang="en-US" altLang="en-US" b="1" smtClean="0">
                <a:solidFill>
                  <a:srgbClr val="FF0000"/>
                </a:solidFill>
              </a:rPr>
              <a:t>Signed multiplication</a:t>
            </a:r>
            <a:r>
              <a:rPr lang="en-US" altLang="en-US" smtClean="0"/>
              <a:t>	</a:t>
            </a:r>
            <a:endParaRPr lang="en-US" altLang="en-US" b="1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multu $s1,$s2	</a:t>
            </a:r>
            <a:r>
              <a:rPr lang="en-US" altLang="en-US" b="1" smtClean="0">
                <a:solidFill>
                  <a:srgbClr val="FF0000"/>
                </a:solidFill>
              </a:rPr>
              <a:t>Unsigned multiplication</a:t>
            </a:r>
            <a:endParaRPr lang="en-US" altLang="en-US" b="1" smtClean="0"/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32-bit multiplication produces a 64-bit Product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Separate pair of 32-bit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HI = high-order 32-bit of product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LO = low-order 32-bit of product</a:t>
            </a:r>
            <a:endParaRPr lang="en-US" altLang="en-US" smtClean="0"/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MIPS also has a special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   $s0,$s1,$s2	</a:t>
            </a:r>
            <a:r>
              <a:rPr lang="en-US" altLang="en-US" b="1" smtClean="0">
                <a:solidFill>
                  <a:srgbClr val="FF0000"/>
                </a:solidFill>
              </a:rPr>
              <a:t>$s0 = $s1 × $s2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Put low-order 32 bits into destination register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/>
              <a:t>HI &amp; LO are undefined</a:t>
            </a:r>
          </a:p>
          <a:p>
            <a:pPr lvl="1" eaLnBrk="1" hangingPunct="1">
              <a:spcBef>
                <a:spcPct val="45000"/>
              </a:spcBef>
            </a:pPr>
            <a:endParaRPr lang="en-US" altLang="en-US" smtClean="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054850" y="2528888"/>
            <a:ext cx="1435100" cy="2603500"/>
            <a:chOff x="4704" y="2075"/>
            <a:chExt cx="979" cy="164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Division in MIPS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Divide instructions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 $s1,$s2		</a:t>
            </a:r>
            <a:r>
              <a:rPr lang="en-US" altLang="en-US" b="1" dirty="0" smtClean="0">
                <a:solidFill>
                  <a:srgbClr val="FF0000"/>
                </a:solidFill>
              </a:rPr>
              <a:t>Signed division</a:t>
            </a:r>
            <a:r>
              <a:rPr lang="en-US" altLang="en-US" dirty="0" smtClean="0"/>
              <a:t>	</a:t>
            </a:r>
            <a:endParaRPr lang="en-US" altLang="en-US" b="1" dirty="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divu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$s1,$s2	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division</a:t>
            </a:r>
            <a:endParaRPr lang="en-US" altLang="en-US" b="1" dirty="0" smtClean="0"/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Division produces quotient and remainder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Separate pair of 32-bit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HI = 32-bit remainder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 = 32-bit quotient</a:t>
            </a:r>
            <a:endParaRPr lang="en-US" altLang="en-US" dirty="0" smtClean="0"/>
          </a:p>
          <a:p>
            <a:pPr lvl="1" eaLnBrk="1" hangingPunct="1">
              <a:spcBef>
                <a:spcPct val="45000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divisor is 0 </a:t>
            </a:r>
            <a:r>
              <a:rPr lang="en-US" altLang="en-US" dirty="0" smtClean="0"/>
              <a:t>then result is </a:t>
            </a:r>
            <a:r>
              <a:rPr lang="en-US" altLang="en-US" b="1" dirty="0" smtClean="0">
                <a:solidFill>
                  <a:srgbClr val="FF0000"/>
                </a:solidFill>
              </a:rPr>
              <a:t>unpredictable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Moving data from HI/LO to MIPS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mfhi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Rd</a:t>
            </a:r>
            <a:r>
              <a:rPr lang="en-US" altLang="en-US" dirty="0" smtClean="0"/>
              <a:t> (move from HI to Rd)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mflo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Rd</a:t>
            </a:r>
            <a:r>
              <a:rPr lang="en-US" altLang="en-US" dirty="0" smtClean="0"/>
              <a:t> (move from LO to Rd)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054850" y="2781300"/>
            <a:ext cx="1435100" cy="2603500"/>
            <a:chOff x="4704" y="2075"/>
            <a:chExt cx="979" cy="1640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1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Multiply/Divide Instructions</a:t>
            </a:r>
          </a:p>
        </p:txBody>
      </p:sp>
      <p:graphicFrame>
        <p:nvGraphicFramePr>
          <p:cNvPr id="665603" name="Group 3"/>
          <p:cNvGraphicFramePr>
            <a:graphicFrameLocks noGrp="1"/>
          </p:cNvGraphicFramePr>
          <p:nvPr>
            <p:ph idx="1"/>
          </p:nvPr>
        </p:nvGraphicFramePr>
        <p:xfrm>
          <a:off x="482600" y="1125538"/>
          <a:ext cx="8229599" cy="2499060"/>
        </p:xfrm>
        <a:graphic>
          <a:graphicData uri="http://schemas.openxmlformats.org/drawingml/2006/table">
            <a:tbl>
              <a:tblPr/>
              <a:tblGrid>
                <a:gridCol w="18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0x18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0x19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0x1c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0x02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0x1a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0x1b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mfhi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Hi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mflo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Lo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0x12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482600" y="3860800"/>
            <a:ext cx="82296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Signed arithmetic: </a:t>
            </a:r>
            <a:r>
              <a:rPr lang="en-US" altLang="en-US" sz="2400">
                <a:solidFill>
                  <a:srgbClr val="000099"/>
                </a:solidFill>
              </a:rPr>
              <a:t>mult, div </a:t>
            </a:r>
            <a:r>
              <a:rPr lang="en-US" altLang="en-US" sz="2400"/>
              <a:t>(Rs and Rt are signed)</a:t>
            </a:r>
            <a:endParaRPr lang="en-US" altLang="en-US" sz="2400">
              <a:solidFill>
                <a:srgbClr val="000099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en-US" sz="2000"/>
              <a:t>LO = 32-bit low-order and HI = 32-bit high-order of multiplication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en-US" sz="2000"/>
              <a:t>LO = 32-bit quotient and HI = 32-bit remainder of division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Unsigned arithmetic: </a:t>
            </a:r>
            <a:r>
              <a:rPr lang="en-US" altLang="en-US" sz="2400">
                <a:solidFill>
                  <a:srgbClr val="000099"/>
                </a:solidFill>
              </a:rPr>
              <a:t>multu, divu </a:t>
            </a:r>
            <a:r>
              <a:rPr lang="en-US" altLang="en-US" sz="2400"/>
              <a:t>(Rs and Rt are unsigned)</a:t>
            </a:r>
            <a:endParaRPr lang="en-US" altLang="en-US" sz="2400">
              <a:solidFill>
                <a:srgbClr val="000099"/>
              </a:solidFill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FF0000"/>
                </a:solidFill>
              </a:rPr>
              <a:t>NO arithmetic exception</a:t>
            </a:r>
            <a:r>
              <a:rPr lang="en-US" altLang="en-US" sz="2400"/>
              <a:t> can occur</a:t>
            </a:r>
            <a:endParaRPr lang="en-US" altLang="en-US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of the MIPS Architecture</a:t>
            </a:r>
          </a:p>
        </p:txBody>
      </p:sp>
      <p:grpSp>
        <p:nvGrpSpPr>
          <p:cNvPr id="8195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8209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0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2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8213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4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8215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8359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0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1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2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3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216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8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19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0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8222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3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4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5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8227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28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9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8230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1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8232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8234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5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8236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823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824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4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4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45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8357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46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7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8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9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0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8251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2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8253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4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8255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6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8257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8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8259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60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8261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62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4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5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6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7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8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9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0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8271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8272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00"/>
                  </a:solidFill>
                  <a:latin typeface="Arial Narrow" pitchFamily="34" charset="0"/>
                </a:rPr>
                <a:t>BadVaddr</a:t>
              </a:r>
              <a:endParaRPr lang="en-US" altLang="en-US" sz="1200" b="1">
                <a:latin typeface="Arial Narrow" pitchFamily="34" charset="0"/>
              </a:endParaRPr>
            </a:p>
          </p:txBody>
        </p:sp>
        <p:sp>
          <p:nvSpPr>
            <p:cNvPr id="8273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8274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5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6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8277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78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9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8280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8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8282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8352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3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4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5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6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3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8347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8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9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0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1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4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8342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3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4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5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6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8285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8337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8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9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0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1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286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7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8288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89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0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8291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92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3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8294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5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8335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6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8333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7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8331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8329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3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8327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4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05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8325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6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8323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7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8321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08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0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8311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312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831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4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3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8315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6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3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8317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8318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319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8320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8196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8197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198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820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8199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8205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8200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8201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8203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8204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General-Purpose Registers</a:t>
            </a:r>
            <a:endParaRPr lang="en-US" altLang="en-US" dirty="0" smtClean="0"/>
          </a:p>
        </p:txBody>
      </p:sp>
      <p:sp>
        <p:nvSpPr>
          <p:cNvPr id="172" name="Rectangle 63"/>
          <p:cNvSpPr>
            <a:spLocks noChangeArrowheads="1"/>
          </p:cNvSpPr>
          <p:nvPr/>
        </p:nvSpPr>
        <p:spPr bwMode="auto">
          <a:xfrm>
            <a:off x="309081" y="836685"/>
            <a:ext cx="8525837" cy="161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n-US" altLang="en-US" sz="2400" dirty="0"/>
              <a:t>32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/>
              <a:t>General Purpose Registers (GPRs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All registers are 32-bit wide in the MIPS 32-bit architecture</a:t>
            </a:r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Software defines names for registers to standardize their use</a:t>
            </a:r>
          </a:p>
          <a:p>
            <a:pPr marL="719138" lvl="1" eaLnBrk="1" hangingPunct="1">
              <a:spcBef>
                <a:spcPts val="600"/>
              </a:spcBef>
              <a:buFont typeface="Wingdings" pitchFamily="2" charset="2"/>
              <a:buChar char="²"/>
            </a:pPr>
            <a:r>
              <a:rPr lang="en-US" altLang="en-US" sz="2000" dirty="0"/>
              <a:t>Assembler </a:t>
            </a:r>
            <a:r>
              <a:rPr lang="en-US" altLang="en-US" sz="2000" dirty="0" smtClean="0"/>
              <a:t>can refer to registers by name or by number ($ notation)</a:t>
            </a:r>
          </a:p>
        </p:txBody>
      </p:sp>
      <p:graphicFrame>
        <p:nvGraphicFramePr>
          <p:cNvPr id="173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45605"/>
              </p:ext>
            </p:extLst>
          </p:nvPr>
        </p:nvGraphicFramePr>
        <p:xfrm>
          <a:off x="547711" y="2518682"/>
          <a:ext cx="8229600" cy="4021096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$zero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	(forced by hardware)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$at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$v0 – $v1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 – $3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$a0 – $a3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$4 – $7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 – $t7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$8 – $15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Values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$s0 – $s7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$16 – $23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Saved registers	(preserved across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$t8 – $t9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$24 – $25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temporaries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$k0 – $k1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$26 – $27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$gp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$28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	(points to global data)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(points to top of stack)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(points to stack frame)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$ra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(used for function call)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4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Categories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85"/>
            <a:ext cx="8229600" cy="5645486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Integer Arithmetic </a:t>
            </a:r>
            <a:r>
              <a:rPr lang="en-US" altLang="en-US" b="1" dirty="0" smtClean="0">
                <a:solidFill>
                  <a:srgbClr val="FF0000"/>
                </a:solidFill>
              </a:rPr>
              <a:t>(our focus in this presentation)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Arithmetic, logic, and shift instructions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Data Transfer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Load and store instructions that access memory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Data movement and conversions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Jump and Branch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Flow-control instructions that alter the sequential sequence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Floating Point Arithmetic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Instructions that operate on floating-point registers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Miscellaneous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Instructions that transfer control to/from exception handlers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 smtClean="0"/>
              <a:t>Memory management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24300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Overview of the MIPS Architecture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R-Type Instruction Format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R-type Arithmetic, Logical, and Shift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Instruction Format and Immediate Constants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I-type Arithmetic and Logical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Pseudo Instructions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Multiplication and Division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42586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R-Type Instruction Format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969"/>
            <a:ext cx="8229600" cy="501180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000099"/>
                </a:solidFill>
              </a:rPr>
              <a:t>Op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operation code (opcode)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Specifies the operation of the instruction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Also specifies the format of the instruction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funct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function code – extends the opcode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Up to 2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 = 64 functions can be defined for the same opcode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MIPS uses opcode 0 to define many R-type instructions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Three Register Operands (common to many instructions)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Rs</a:t>
            </a:r>
            <a:r>
              <a:rPr lang="en-US" altLang="en-US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Rt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first and second source operands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000099"/>
                </a:solidFill>
              </a:rPr>
              <a:t>Rd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destination operand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b="1" dirty="0" err="1" smtClean="0">
                <a:solidFill>
                  <a:srgbClr val="000099"/>
                </a:solidFill>
              </a:rPr>
              <a:t>sa</a:t>
            </a:r>
            <a:r>
              <a:rPr lang="en-US" altLang="en-US" dirty="0" smtClean="0">
                <a:solidFill>
                  <a:srgbClr val="000099"/>
                </a:solidFill>
              </a:rPr>
              <a:t>:</a:t>
            </a:r>
            <a:r>
              <a:rPr lang="en-US" altLang="en-US" dirty="0" smtClean="0"/>
              <a:t> the shift amount used by shift instructions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111250" y="1009506"/>
            <a:ext cx="6751638" cy="457200"/>
            <a:chOff x="1104" y="2938"/>
            <a:chExt cx="4608" cy="288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sa</a:t>
              </a:r>
              <a:r>
                <a:rPr lang="en-US" altLang="en-US" sz="1600" baseline="30000" dirty="0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R-Type Integer Add and Subtract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52113"/>
              </p:ext>
            </p:extLst>
          </p:nvPr>
        </p:nvGraphicFramePr>
        <p:xfrm>
          <a:off x="309082" y="951902"/>
          <a:ext cx="8583442" cy="1901028"/>
        </p:xfrm>
        <a:graphic>
          <a:graphicData uri="http://schemas.openxmlformats.org/drawingml/2006/table">
            <a:tbl>
              <a:tblPr/>
              <a:tblGrid>
                <a:gridCol w="247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4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482600" y="3025751"/>
            <a:ext cx="8178800" cy="351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smtClean="0">
                <a:solidFill>
                  <a:srgbClr val="000099"/>
                </a:solidFill>
              </a:rPr>
              <a:t>add, sub</a:t>
            </a:r>
            <a:r>
              <a:rPr lang="en-US" altLang="en-US" sz="2400" dirty="0" smtClean="0">
                <a:solidFill>
                  <a:srgbClr val="000099"/>
                </a:solidFill>
                <a:cs typeface="+mn-cs"/>
              </a:rPr>
              <a:t>:</a:t>
            </a:r>
            <a:r>
              <a:rPr lang="en-US" altLang="en-US" sz="2400" dirty="0" smtClean="0">
                <a:cs typeface="+mn-cs"/>
              </a:rPr>
              <a:t> </a:t>
            </a:r>
            <a:r>
              <a:rPr lang="en-US" altLang="en-US" sz="2400" b="1" dirty="0" smtClean="0"/>
              <a:t>arithmetic overflow </a:t>
            </a:r>
            <a:r>
              <a:rPr lang="en-US" altLang="en-US" sz="2400" b="1" dirty="0"/>
              <a:t>causes an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exception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 smtClean="0">
                <a:solidFill>
                  <a:srgbClr val="000099"/>
                </a:solidFill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 smtClean="0">
                <a:solidFill>
                  <a:srgbClr val="000099"/>
                </a:solidFill>
              </a:rPr>
              <a:t>subu</a:t>
            </a:r>
            <a:r>
              <a:rPr lang="en-US" altLang="en-US" sz="2400" dirty="0" smtClean="0">
                <a:solidFill>
                  <a:srgbClr val="000099"/>
                </a:solidFill>
              </a:rPr>
              <a:t>:</a:t>
            </a:r>
            <a:r>
              <a:rPr lang="en-US" altLang="en-US" sz="2400" b="1" dirty="0" smtClean="0"/>
              <a:t> arithmetic overflow is ignored</a:t>
            </a:r>
            <a:endParaRPr lang="en-US" altLang="en-US" sz="2400" dirty="0" smtClean="0"/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 smtClean="0">
                <a:solidFill>
                  <a:srgbClr val="000099"/>
                </a:solidFill>
              </a:rPr>
              <a:t>addu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 smtClean="0">
                <a:solidFill>
                  <a:srgbClr val="000099"/>
                </a:solidFill>
              </a:rPr>
              <a:t>subu</a:t>
            </a:r>
            <a:r>
              <a:rPr lang="en-US" altLang="en-US" sz="2400" dirty="0" smtClean="0">
                <a:solidFill>
                  <a:srgbClr val="000099"/>
                </a:solidFill>
              </a:rPr>
              <a:t>: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2400" dirty="0" smtClean="0"/>
              <a:t>compute the same result </a:t>
            </a:r>
            <a:r>
              <a:rPr lang="en-US" altLang="en-US" sz="2400" dirty="0"/>
              <a:t>as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add, sub</a:t>
            </a:r>
            <a:endParaRPr lang="en-US" altLang="en-US" sz="2400" b="1" dirty="0">
              <a:solidFill>
                <a:srgbClr val="000099"/>
              </a:solidFill>
            </a:endParaRP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Many </a:t>
            </a:r>
            <a:r>
              <a:rPr lang="en-US" altLang="en-US" sz="2400" dirty="0"/>
              <a:t>programming languages ignore overflow</a:t>
            </a:r>
            <a:endParaRPr lang="en-US" altLang="en-US" sz="2400" dirty="0">
              <a:solidFill>
                <a:schemeClr val="hlink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+</a:t>
            </a:r>
            <a:r>
              <a:rPr lang="en-US" altLang="en-US" sz="2000" dirty="0"/>
              <a:t> 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addu</a:t>
            </a:r>
            <a:endParaRPr lang="en-US" altLang="en-US" sz="2000" b="1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–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subu</a:t>
            </a:r>
            <a:endParaRPr lang="en-US" altLang="en-U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xfrm>
            <a:off x="251475" y="836685"/>
            <a:ext cx="8698657" cy="5703093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Bits have NO meaning. The same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bits stored in a register can represent an unsigned or a signed integer.</a:t>
            </a:r>
          </a:p>
          <a:p>
            <a:pPr eaLnBrk="1" hangingPunct="1"/>
            <a:r>
              <a:rPr lang="en-US" altLang="en-US" dirty="0" smtClean="0"/>
              <a:t>Unsigned Integers: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-bit representation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Signed Integers: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-bit 2's complement representation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184900" y="3717035"/>
            <a:ext cx="12684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576388" y="3717035"/>
            <a:ext cx="12684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min = 0</a:t>
            </a:r>
          </a:p>
        </p:txBody>
      </p:sp>
      <p:grpSp>
        <p:nvGrpSpPr>
          <p:cNvPr id="2" name="Group 219"/>
          <p:cNvGrpSpPr>
            <a:grpSpLocks/>
          </p:cNvGrpSpPr>
          <p:nvPr/>
        </p:nvGrpSpPr>
        <p:grpSpPr bwMode="auto">
          <a:xfrm>
            <a:off x="6704013" y="2334467"/>
            <a:ext cx="1727200" cy="1209675"/>
            <a:chOff x="4223" y="1144"/>
            <a:chExt cx="1088" cy="762"/>
          </a:xfrm>
        </p:grpSpPr>
        <p:sp>
          <p:nvSpPr>
            <p:cNvPr id="27844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Carry = 1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Addition</a:t>
              </a:r>
            </a:p>
          </p:txBody>
        </p:sp>
        <p:grpSp>
          <p:nvGrpSpPr>
            <p:cNvPr id="27845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7846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/>
                  <a:t>Numbers &gt; </a:t>
                </a:r>
                <a:r>
                  <a:rPr lang="en-US" altLang="en-US" dirty="0"/>
                  <a:t>max</a:t>
                </a:r>
              </a:p>
            </p:txBody>
          </p:sp>
          <p:sp>
            <p:nvSpPr>
              <p:cNvPr id="27847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4" name="Group 220"/>
          <p:cNvGrpSpPr>
            <a:grpSpLocks/>
          </p:cNvGrpSpPr>
          <p:nvPr/>
        </p:nvGrpSpPr>
        <p:grpSpPr bwMode="auto">
          <a:xfrm>
            <a:off x="596900" y="2334467"/>
            <a:ext cx="1727200" cy="1209675"/>
            <a:chOff x="376" y="1144"/>
            <a:chExt cx="1088" cy="762"/>
          </a:xfrm>
        </p:grpSpPr>
        <p:sp>
          <p:nvSpPr>
            <p:cNvPr id="27840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Borrow =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Subtraction</a:t>
              </a:r>
            </a:p>
          </p:txBody>
        </p:sp>
        <p:grpSp>
          <p:nvGrpSpPr>
            <p:cNvPr id="27841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7842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Numbers &lt; </a:t>
                </a:r>
                <a:r>
                  <a:rPr lang="en-US" altLang="en-US" dirty="0" smtClean="0"/>
                  <a:t>0</a:t>
                </a:r>
                <a:endParaRPr lang="en-US" altLang="en-US" dirty="0"/>
              </a:p>
            </p:txBody>
          </p:sp>
          <p:sp>
            <p:nvSpPr>
              <p:cNvPr id="27843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6" name="Group 222"/>
          <p:cNvGrpSpPr>
            <a:grpSpLocks/>
          </p:cNvGrpSpPr>
          <p:nvPr/>
        </p:nvGrpSpPr>
        <p:grpSpPr bwMode="auto">
          <a:xfrm>
            <a:off x="6704013" y="4753841"/>
            <a:ext cx="1727200" cy="1209675"/>
            <a:chOff x="4223" y="2741"/>
            <a:chExt cx="1088" cy="762"/>
          </a:xfrm>
        </p:grpSpPr>
        <p:sp>
          <p:nvSpPr>
            <p:cNvPr id="2783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7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7838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/>
                  <a:t>Numbers &gt; </a:t>
                </a:r>
                <a:r>
                  <a:rPr lang="en-US" altLang="en-US" dirty="0"/>
                  <a:t>max</a:t>
                </a:r>
              </a:p>
            </p:txBody>
          </p:sp>
          <p:sp>
            <p:nvSpPr>
              <p:cNvPr id="27839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" name="Group 223"/>
          <p:cNvGrpSpPr>
            <a:grpSpLocks/>
          </p:cNvGrpSpPr>
          <p:nvPr/>
        </p:nvGrpSpPr>
        <p:grpSpPr bwMode="auto">
          <a:xfrm>
            <a:off x="596900" y="4753841"/>
            <a:ext cx="1727200" cy="1209675"/>
            <a:chOff x="376" y="2741"/>
            <a:chExt cx="1088" cy="762"/>
          </a:xfrm>
        </p:grpSpPr>
        <p:sp>
          <p:nvSpPr>
            <p:cNvPr id="27832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7833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7834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7835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069013" y="6136096"/>
            <a:ext cx="1498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10" name="Group 225"/>
          <p:cNvGrpSpPr>
            <a:grpSpLocks/>
          </p:cNvGrpSpPr>
          <p:nvPr/>
        </p:nvGrpSpPr>
        <p:grpSpPr bwMode="auto">
          <a:xfrm>
            <a:off x="482600" y="5272953"/>
            <a:ext cx="8121650" cy="1266825"/>
            <a:chOff x="304" y="3068"/>
            <a:chExt cx="5116" cy="798"/>
          </a:xfrm>
        </p:grpSpPr>
        <p:sp>
          <p:nvSpPr>
            <p:cNvPr id="27746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7747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7748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7750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5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6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7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8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0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1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2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3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0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1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2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4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5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6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7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8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9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0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2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3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4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5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6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7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8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9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0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1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49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633538" y="6136096"/>
            <a:ext cx="11541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7661" name="Group 218"/>
          <p:cNvGrpSpPr>
            <a:grpSpLocks/>
          </p:cNvGrpSpPr>
          <p:nvPr/>
        </p:nvGrpSpPr>
        <p:grpSpPr bwMode="auto">
          <a:xfrm>
            <a:off x="482600" y="2853580"/>
            <a:ext cx="8121650" cy="863600"/>
            <a:chOff x="304" y="1471"/>
            <a:chExt cx="5116" cy="544"/>
          </a:xfrm>
        </p:grpSpPr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7663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7664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9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0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1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2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3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5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7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4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5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7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1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0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1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3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4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5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94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15796</TotalTime>
  <Words>2793</Words>
  <Application>Microsoft Office PowerPoint</Application>
  <PresentationFormat>On-screen Show (4:3)</PresentationFormat>
  <Paragraphs>789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9" baseType="lpstr">
      <vt:lpstr>Arial</vt:lpstr>
      <vt:lpstr>Arial Narrow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MIPS Arithmetic and Logic Instructions</vt:lpstr>
      <vt:lpstr>Presentation Outline</vt:lpstr>
      <vt:lpstr>Overview of the MIPS Architecture</vt:lpstr>
      <vt:lpstr>MIPS General-Purpose Registers</vt:lpstr>
      <vt:lpstr>Instruction Categories</vt:lpstr>
      <vt:lpstr>Presentation Outline</vt:lpstr>
      <vt:lpstr>R-Type Instruction Format</vt:lpstr>
      <vt:lpstr>R-Type Integer Add and Subtract</vt:lpstr>
      <vt:lpstr>Range, Carry, Borrow, and Overflow</vt:lpstr>
      <vt:lpstr>Carry and Overflow</vt:lpstr>
      <vt:lpstr>More Examples of Carry and Overflow</vt:lpstr>
      <vt:lpstr>Using Add / Subtract Instructions</vt:lpstr>
      <vt:lpstr>Logic Bitwise Operations</vt:lpstr>
      <vt:lpstr>Logic Bitwise Instructions</vt:lpstr>
      <vt:lpstr>Shift Operations</vt:lpstr>
      <vt:lpstr>Shift Instructions</vt:lpstr>
      <vt:lpstr>Shift Instruction Examples</vt:lpstr>
      <vt:lpstr>Binary Multiplication</vt:lpstr>
      <vt:lpstr>Your Turn . . .</vt:lpstr>
      <vt:lpstr>Presentation Outline</vt:lpstr>
      <vt:lpstr>I-Type Instruction Format</vt:lpstr>
      <vt:lpstr>I-Type ALU Instructions</vt:lpstr>
      <vt:lpstr>Examples of I-Type ALU Instructions</vt:lpstr>
      <vt:lpstr>32-bit Constants</vt:lpstr>
      <vt:lpstr>Pseudo-Instructions</vt:lpstr>
      <vt:lpstr>Presentation Outline</vt:lpstr>
      <vt:lpstr>Integer Multiplication in MIPS</vt:lpstr>
      <vt:lpstr>Integer Division in MIPS</vt:lpstr>
      <vt:lpstr>Integer Multiply/Divide Instructions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 Instructions</dc:title>
  <dc:creator>Dr. Muhamed Mudawar</dc:creator>
  <dc:description>7 lecture hours</dc:description>
  <cp:lastModifiedBy>aimane (Aiman El-Maleh)</cp:lastModifiedBy>
  <cp:revision>486</cp:revision>
  <cp:lastPrinted>2016-01-19T15:35:51Z</cp:lastPrinted>
  <dcterms:created xsi:type="dcterms:W3CDTF">2004-09-12T13:54:39Z</dcterms:created>
  <dcterms:modified xsi:type="dcterms:W3CDTF">2019-01-26T15:28:36Z</dcterms:modified>
  <cp:contentStatus/>
</cp:coreProperties>
</file>