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44" r:id="rId2"/>
    <p:sldId id="392" r:id="rId3"/>
    <p:sldId id="464" r:id="rId4"/>
    <p:sldId id="465" r:id="rId5"/>
    <p:sldId id="466" r:id="rId6"/>
    <p:sldId id="467" r:id="rId7"/>
    <p:sldId id="468" r:id="rId8"/>
    <p:sldId id="469" r:id="rId9"/>
    <p:sldId id="470" r:id="rId10"/>
    <p:sldId id="400" r:id="rId11"/>
    <p:sldId id="401" r:id="rId12"/>
    <p:sldId id="408" r:id="rId13"/>
    <p:sldId id="409" r:id="rId14"/>
    <p:sldId id="412" r:id="rId15"/>
    <p:sldId id="422" r:id="rId16"/>
    <p:sldId id="471" r:id="rId17"/>
    <p:sldId id="414" r:id="rId18"/>
    <p:sldId id="413" r:id="rId19"/>
    <p:sldId id="451" r:id="rId20"/>
    <p:sldId id="411" r:id="rId21"/>
    <p:sldId id="415" r:id="rId22"/>
    <p:sldId id="473" r:id="rId23"/>
    <p:sldId id="417" r:id="rId24"/>
    <p:sldId id="474" r:id="rId25"/>
    <p:sldId id="416" r:id="rId26"/>
    <p:sldId id="418" r:id="rId27"/>
    <p:sldId id="472" r:id="rId28"/>
    <p:sldId id="410" r:id="rId29"/>
    <p:sldId id="452" r:id="rId30"/>
    <p:sldId id="453" r:id="rId31"/>
    <p:sldId id="420" r:id="rId32"/>
    <p:sldId id="421" r:id="rId33"/>
    <p:sldId id="425" r:id="rId34"/>
    <p:sldId id="427" r:id="rId35"/>
    <p:sldId id="428" r:id="rId36"/>
    <p:sldId id="429" r:id="rId37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CC0099"/>
    <a:srgbClr val="99FF66"/>
    <a:srgbClr val="CCFF66"/>
    <a:srgbClr val="FFFF99"/>
    <a:srgbClr val="FFFF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 varScale="1">
        <p:scale>
          <a:sx n="69" d="100"/>
          <a:sy n="69" d="100"/>
        </p:scale>
        <p:origin x="156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4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D5500BA2-DE29-4FD5-8174-135B7019FB3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473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169B9E-D2ED-467E-9E62-51A430A1F08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563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C5DDF-8B87-460F-A2C4-EF71427EE378}" type="slidenum">
              <a:rPr lang="ar-SA" altLang="en-US"/>
              <a:pPr/>
              <a:t>3</a:t>
            </a:fld>
            <a:endParaRPr lang="en-US" altLang="en-US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3491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8063" y="657225"/>
            <a:ext cx="5099050" cy="3824288"/>
          </a:xfrm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139972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2F9D2-368E-4EDF-BBA3-A7371B5BBDD2}" type="slidenum">
              <a:rPr lang="ar-SA" altLang="en-US"/>
              <a:pPr/>
              <a:t>4</a:t>
            </a:fld>
            <a:endParaRPr lang="en-US" alt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3942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028212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9AE439-EF45-4AFE-AFF2-3F4367F55E67}" type="slidenum">
              <a:rPr lang="ar-SA" altLang="en-US"/>
              <a:pPr/>
              <a:t>8</a:t>
            </a:fld>
            <a:endParaRPr lang="en-US" alt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4860925"/>
            <a:ext cx="6118225" cy="4605338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400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8063" y="657225"/>
            <a:ext cx="5099050" cy="3824288"/>
          </a:xfrm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245852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515E514-86B1-41FD-966B-590A66C846D0}" type="slidenum">
              <a:rPr lang="ar-SA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2253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091117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515E514-86B1-41FD-966B-590A66C846D0}" type="slidenum">
              <a:rPr lang="ar-SA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</p:spPr>
        <p:txBody>
          <a:bodyPr lIns="98017" tIns="48148" rIns="98017" bIns="48148"/>
          <a:lstStyle/>
          <a:p>
            <a:pPr eaLnBrk="1" hangingPunct="1"/>
            <a:endParaRPr lang="en-US" altLang="en-US" smtClean="0"/>
          </a:p>
        </p:txBody>
      </p:sp>
      <p:sp>
        <p:nvSpPr>
          <p:cNvPr id="2253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596321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9056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6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01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035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0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795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1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2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7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91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585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953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000" dirty="0" smtClean="0"/>
              <a:t>Introduction to Assembly Language Programming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COE 301 – KFUPM	slide </a:t>
            </a:r>
            <a:fld id="{DD0F9755-137A-445A-A92E-63B1E5D11620}" type="slidenum">
              <a:rPr lang="ar-SA" altLang="en-US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altLang="en-US" sz="4400" dirty="0"/>
              <a:t>Introduction to Assembly Language Programming</a:t>
            </a:r>
            <a:endParaRPr lang="en-US" altLang="en-US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r>
              <a:rPr lang="en-US" dirty="0"/>
              <a:t>COE 301 Computer Organization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Prof.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King Fahd University of Petroleum and Minerals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[Adapted from slides of Dr. M. Mudawar, </a:t>
            </a:r>
            <a:r>
              <a:rPr lang="en-US" altLang="en-US" sz="2000" dirty="0" smtClean="0"/>
              <a:t>COE 301, </a:t>
            </a:r>
            <a:r>
              <a:rPr lang="en-US" altLang="en-US" sz="2000" dirty="0"/>
              <a:t>KFUPM]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Assembly Language Statements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62550"/>
          </a:xfrm>
          <a:noFill/>
        </p:spPr>
        <p:txBody>
          <a:bodyPr lIns="0" rIns="0"/>
          <a:lstStyle/>
          <a:p>
            <a:pPr marL="457200" indent="-457200" eaLnBrk="1" hangingPunct="1">
              <a:spcBef>
                <a:spcPct val="30000"/>
              </a:spcBef>
            </a:pPr>
            <a:r>
              <a:rPr lang="en-US" altLang="en-US" smtClean="0"/>
              <a:t>Three types of statements in assembly language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Typically, one statement should appear on a line</a:t>
            </a:r>
          </a:p>
          <a:p>
            <a:pPr marL="457200" indent="-457200" eaLnBrk="1" hangingPunct="1"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en-US" altLang="en-US" smtClean="0">
                <a:solidFill>
                  <a:srgbClr val="FF0000"/>
                </a:solidFill>
              </a:rPr>
              <a:t>Executable Instructions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Generate machine code for the processor to execute at runtime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Instructions tell the processor what to do</a:t>
            </a:r>
          </a:p>
          <a:p>
            <a:pPr marL="457200" indent="-457200" eaLnBrk="1" hangingPunct="1"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en-US" altLang="en-US" smtClean="0">
                <a:solidFill>
                  <a:srgbClr val="FF0000"/>
                </a:solidFill>
              </a:rPr>
              <a:t>Pseudo-Instructions and Macros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Translated by the assembler into real instructions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Simplify the programmer task </a:t>
            </a:r>
          </a:p>
          <a:p>
            <a:pPr marL="457200" indent="-457200" eaLnBrk="1" hangingPunct="1">
              <a:spcBef>
                <a:spcPct val="30000"/>
              </a:spcBef>
              <a:buFont typeface="Wingdings" panose="05000000000000000000" pitchFamily="2" charset="2"/>
              <a:buAutoNum type="arabicPeriod"/>
            </a:pPr>
            <a:r>
              <a:rPr lang="en-US" altLang="en-US" smtClean="0">
                <a:solidFill>
                  <a:srgbClr val="FF0000"/>
                </a:solidFill>
              </a:rPr>
              <a:t>Assembler Directives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Provide information to the assembler while translating a program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Used to define segments, allocate memory variables, etc.</a:t>
            </a:r>
          </a:p>
          <a:p>
            <a:pPr marL="842963" lvl="1" indent="-381000" eaLnBrk="1" hangingPunct="1">
              <a:spcBef>
                <a:spcPct val="30000"/>
              </a:spcBef>
            </a:pPr>
            <a:r>
              <a:rPr lang="en-US" altLang="en-US" smtClean="0"/>
              <a:t>Non-executable: directives are not part of the instruction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Instructions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Assembly language instructions have the format: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  <a:tabLst>
                <a:tab pos="1257300" algn="l"/>
                <a:tab pos="5200650" algn="l"/>
              </a:tabLst>
            </a:pPr>
            <a:r>
              <a:rPr lang="en-US" altLang="en-US" sz="2000" b="1" smtClean="0">
                <a:solidFill>
                  <a:srgbClr val="99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[label:]   mnemonic   [operands]    [#comment]</a:t>
            </a:r>
            <a:endParaRPr lang="en-US" altLang="en-US" sz="2000" smtClean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Label: (optional)</a:t>
            </a:r>
          </a:p>
          <a:p>
            <a:pPr lvl="1"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Marks the address of a memory location, must have a colon</a:t>
            </a:r>
            <a:endParaRPr lang="en-US" altLang="en-US" b="1" smtClean="0">
              <a:solidFill>
                <a:srgbClr val="FF0000"/>
              </a:solidFill>
            </a:endParaRPr>
          </a:p>
          <a:p>
            <a:pPr lvl="1"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Typically appear in data and text segments </a:t>
            </a:r>
          </a:p>
          <a:p>
            <a:pPr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Mnemonic</a:t>
            </a:r>
          </a:p>
          <a:p>
            <a:pPr lvl="1"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Identifies the operation (e.g. 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altLang="en-US" smtClean="0"/>
              <a:t>, 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US" altLang="en-US" smtClean="0"/>
              <a:t>, etc.)</a:t>
            </a:r>
          </a:p>
          <a:p>
            <a:pPr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Operands</a:t>
            </a:r>
          </a:p>
          <a:p>
            <a:pPr lvl="1"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Specify the data required by the operation</a:t>
            </a:r>
          </a:p>
          <a:p>
            <a:pPr lvl="1"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Operands can be registers, memory variables, or constants</a:t>
            </a:r>
          </a:p>
          <a:p>
            <a:pPr lvl="1" eaLnBrk="1" hangingPunct="1">
              <a:spcBef>
                <a:spcPct val="30000"/>
              </a:spcBef>
              <a:tabLst>
                <a:tab pos="1257300" algn="l"/>
                <a:tab pos="5200650" algn="l"/>
              </a:tabLst>
            </a:pPr>
            <a:r>
              <a:rPr lang="en-US" altLang="en-US" smtClean="0"/>
              <a:t>Most instructions have three operands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  <a:tabLst>
                <a:tab pos="1257300" algn="l"/>
                <a:tab pos="5200650" algn="l"/>
              </a:tabLst>
            </a:pP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L1:	addiu $t0, $t0, 1	#increment $t0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Comments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1600"/>
          </a:xfrm>
          <a:noFill/>
        </p:spPr>
        <p:txBody>
          <a:bodyPr lIns="0" rIns="0"/>
          <a:lstStyle/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Comments are very important!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Explain the program's purpose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When it was written, revised, and by whom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Explain data used in the program, input, and output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Explain instruction sequences and algorithms used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Comments are also required at the beginning of every procedure</a:t>
            </a:r>
          </a:p>
          <a:p>
            <a:pPr lvl="2" eaLnBrk="1" hangingPunct="1">
              <a:spcBef>
                <a:spcPct val="70000"/>
              </a:spcBef>
            </a:pPr>
            <a:r>
              <a:rPr lang="en-US" altLang="en-US" smtClean="0"/>
              <a:t>Indicate input parameters and results of a procedure</a:t>
            </a:r>
          </a:p>
          <a:p>
            <a:pPr lvl="2" eaLnBrk="1" hangingPunct="1">
              <a:spcBef>
                <a:spcPct val="70000"/>
              </a:spcBef>
            </a:pPr>
            <a:r>
              <a:rPr lang="en-US" altLang="en-US" smtClean="0"/>
              <a:t>Describe what the procedure does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Single-line comment</a:t>
            </a:r>
          </a:p>
          <a:p>
            <a:pPr lvl="1" eaLnBrk="1" hangingPunct="1">
              <a:spcBef>
                <a:spcPct val="70000"/>
              </a:spcBef>
            </a:pPr>
            <a:r>
              <a:rPr lang="en-US" altLang="en-US" smtClean="0"/>
              <a:t>Begins with a hash symbol </a:t>
            </a:r>
            <a:r>
              <a:rPr lang="en-US" altLang="en-US" b="1" smtClean="0">
                <a:solidFill>
                  <a:srgbClr val="000099"/>
                </a:solidFill>
              </a:rPr>
              <a:t>#</a:t>
            </a:r>
            <a:r>
              <a:rPr lang="en-US" altLang="en-US" smtClean="0"/>
              <a:t> and terminates at end of line</a:t>
            </a: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Template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 Title:	Filename: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 Author:	Date: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 Description: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 Input: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 Output: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 Data segment #####################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. . .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 Code segment #####################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.globl main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main:	# main program entry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. . .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li $v0, 10	# Exit program</a:t>
            </a:r>
          </a:p>
          <a:p>
            <a:pPr defTabSz="933450"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4667250" algn="l"/>
              </a:tabLst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.DATA, .TEXT, &amp; .GLOBL Directives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b="1" smtClean="0">
                <a:solidFill>
                  <a:srgbClr val="FF0000"/>
                </a:solidFill>
              </a:rPr>
              <a:t>.DATA</a:t>
            </a:r>
            <a:r>
              <a:rPr lang="en-US" altLang="en-US" smtClean="0"/>
              <a:t> directive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Defines the </a:t>
            </a:r>
            <a:r>
              <a:rPr lang="en-US" altLang="en-US" smtClean="0">
                <a:solidFill>
                  <a:srgbClr val="FF0000"/>
                </a:solidFill>
              </a:rPr>
              <a:t>data segment</a:t>
            </a:r>
            <a:r>
              <a:rPr lang="en-US" altLang="en-US" smtClean="0"/>
              <a:t> of a program containing data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The program's variables should be defined under this directive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Assembler will allocate and initialize the storage of variables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b="1" smtClean="0">
                <a:solidFill>
                  <a:srgbClr val="FF0000"/>
                </a:solidFill>
              </a:rPr>
              <a:t>.TEXT</a:t>
            </a:r>
            <a:r>
              <a:rPr lang="en-US" altLang="en-US" smtClean="0"/>
              <a:t> directive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Defines the </a:t>
            </a:r>
            <a:r>
              <a:rPr lang="en-US" altLang="en-US" smtClean="0">
                <a:solidFill>
                  <a:srgbClr val="FF0000"/>
                </a:solidFill>
              </a:rPr>
              <a:t>code segment</a:t>
            </a:r>
            <a:r>
              <a:rPr lang="en-US" altLang="en-US" smtClean="0"/>
              <a:t> of a program containing instructions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b="1" smtClean="0">
                <a:solidFill>
                  <a:srgbClr val="FF0000"/>
                </a:solidFill>
              </a:rPr>
              <a:t>.GLOBL</a:t>
            </a:r>
            <a:r>
              <a:rPr lang="en-US" altLang="en-US" smtClean="0"/>
              <a:t> directive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Declares a symbol as </a:t>
            </a:r>
            <a:r>
              <a:rPr lang="en-US" altLang="en-US" smtClean="0">
                <a:solidFill>
                  <a:srgbClr val="FF0000"/>
                </a:solidFill>
              </a:rPr>
              <a:t>global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Global symbols can be referenced from other files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We use this directive to declare </a:t>
            </a:r>
            <a:r>
              <a:rPr lang="en-US" altLang="en-US" i="1" smtClean="0"/>
              <a:t>main</a:t>
            </a:r>
            <a:r>
              <a:rPr lang="en-US" altLang="en-US" smtClean="0"/>
              <a:t> procedure of a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Layout of a Program in Memory</a:t>
            </a:r>
          </a:p>
        </p:txBody>
      </p:sp>
      <p:grpSp>
        <p:nvGrpSpPr>
          <p:cNvPr id="13315" name="Group 22"/>
          <p:cNvGrpSpPr>
            <a:grpSpLocks/>
          </p:cNvGrpSpPr>
          <p:nvPr/>
        </p:nvGrpSpPr>
        <p:grpSpPr bwMode="auto">
          <a:xfrm>
            <a:off x="482600" y="1123950"/>
            <a:ext cx="8005763" cy="5184775"/>
            <a:chOff x="304" y="708"/>
            <a:chExt cx="5043" cy="3266"/>
          </a:xfrm>
        </p:grpSpPr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1682" y="745"/>
              <a:ext cx="2177" cy="50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Stack Segment</a:t>
              </a:r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666" y="708"/>
              <a:ext cx="98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0x7FFFFFFF</a:t>
              </a:r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1682" y="1942"/>
              <a:ext cx="2177" cy="50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Dynamic Area</a:t>
              </a:r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1682" y="2450"/>
              <a:ext cx="2177" cy="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Static Area</a:t>
              </a: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1682" y="2850"/>
              <a:ext cx="2177" cy="65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Text Segment</a:t>
              </a: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1682" y="3503"/>
              <a:ext cx="2177" cy="43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Reserved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682" y="1253"/>
              <a:ext cx="2177" cy="6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666" y="3358"/>
              <a:ext cx="98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0x04000000</a:t>
              </a: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666" y="2704"/>
              <a:ext cx="98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0x10000000</a:t>
              </a:r>
            </a:p>
          </p:txBody>
        </p:sp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666" y="3793"/>
              <a:ext cx="98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2000"/>
                <a:t>0</a:t>
              </a:r>
            </a:p>
          </p:txBody>
        </p:sp>
        <p:sp>
          <p:nvSpPr>
            <p:cNvPr id="13326" name="AutoShape 14"/>
            <p:cNvSpPr>
              <a:spLocks/>
            </p:cNvSpPr>
            <p:nvPr/>
          </p:nvSpPr>
          <p:spPr bwMode="auto">
            <a:xfrm>
              <a:off x="3896" y="1942"/>
              <a:ext cx="109" cy="907"/>
            </a:xfrm>
            <a:prstGeom prst="rightBrace">
              <a:avLst>
                <a:gd name="adj1" fmla="val 47692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4041" y="2051"/>
              <a:ext cx="1306" cy="6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/>
                <a:t>Data Segment</a:t>
              </a:r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 flipV="1">
              <a:off x="2771" y="1688"/>
              <a:ext cx="0" cy="2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>
              <a:off x="2771" y="1253"/>
              <a:ext cx="0" cy="2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V="1">
              <a:off x="1247" y="962"/>
              <a:ext cx="0" cy="16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Text Box 19"/>
            <p:cNvSpPr txBox="1">
              <a:spLocks noChangeArrowheads="1"/>
            </p:cNvSpPr>
            <p:nvPr/>
          </p:nvSpPr>
          <p:spPr bwMode="auto">
            <a:xfrm>
              <a:off x="304" y="1398"/>
              <a:ext cx="907" cy="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Memory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Addresses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in Hex</a:t>
              </a:r>
            </a:p>
          </p:txBody>
        </p:sp>
        <p:sp>
          <p:nvSpPr>
            <p:cNvPr id="13332" name="Text Box 20"/>
            <p:cNvSpPr txBox="1">
              <a:spLocks noChangeArrowheads="1"/>
            </p:cNvSpPr>
            <p:nvPr/>
          </p:nvSpPr>
          <p:spPr bwMode="auto">
            <a:xfrm>
              <a:off x="4222" y="781"/>
              <a:ext cx="1053" cy="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Stack Grows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2000" b="1">
                  <a:solidFill>
                    <a:srgbClr val="FF0000"/>
                  </a:solidFill>
                </a:rPr>
                <a:t>Downwards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7" y="1408236"/>
            <a:ext cx="6970688" cy="4573465"/>
          </a:xfrm>
        </p:spPr>
        <p:txBody>
          <a:bodyPr/>
          <a:lstStyle/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The MIPS Instruction Set Architecture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Introduction to Assembly Language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Defining Data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Memory Alignment and Byte Ordering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System Calls</a:t>
            </a:r>
          </a:p>
        </p:txBody>
      </p:sp>
    </p:spTree>
    <p:extLst>
      <p:ext uri="{BB962C8B-B14F-4D97-AF65-F5344CB8AC3E}">
        <p14:creationId xmlns:p14="http://schemas.microsoft.com/office/powerpoint/2010/main" val="341307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Definition Statement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8800" cy="5184775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Sets aside storage in memory for a variable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May optionally assign a name (label) to the data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Syntax: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800" smtClean="0"/>
              <a:t>	[</a:t>
            </a:r>
            <a:r>
              <a:rPr lang="en-US" altLang="en-US" sz="2800" i="1" smtClean="0"/>
              <a:t>name:</a:t>
            </a:r>
            <a:r>
              <a:rPr lang="en-US" altLang="en-US" sz="2800" smtClean="0"/>
              <a:t>]  </a:t>
            </a:r>
            <a:r>
              <a:rPr lang="en-US" altLang="en-US" sz="2800" i="1" smtClean="0">
                <a:solidFill>
                  <a:srgbClr val="FF0000"/>
                </a:solidFill>
              </a:rPr>
              <a:t>directive </a:t>
            </a:r>
            <a:r>
              <a:rPr lang="en-US" altLang="en-US" sz="2800" smtClean="0"/>
              <a:t> </a:t>
            </a:r>
            <a:r>
              <a:rPr lang="en-US" altLang="en-US" sz="2800" i="1" smtClean="0">
                <a:solidFill>
                  <a:srgbClr val="0033CC"/>
                </a:solidFill>
              </a:rPr>
              <a:t>initializer</a:t>
            </a:r>
            <a:r>
              <a:rPr lang="en-US" altLang="en-US" sz="2800" smtClean="0"/>
              <a:t>  [, </a:t>
            </a:r>
            <a:r>
              <a:rPr lang="en-US" altLang="en-US" sz="2800" i="1" smtClean="0">
                <a:solidFill>
                  <a:srgbClr val="0033CC"/>
                </a:solidFill>
              </a:rPr>
              <a:t>initializer</a:t>
            </a:r>
            <a:r>
              <a:rPr lang="en-US" altLang="en-US" sz="2800" smtClean="0"/>
              <a:t>]  . . .</a:t>
            </a:r>
          </a:p>
          <a:p>
            <a:pPr lvl="1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z="2800" smtClean="0"/>
          </a:p>
          <a:p>
            <a:pPr lvl="1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800" b="1" smtClean="0">
                <a:latin typeface="Courier New" panose="02070309020205020404" pitchFamily="49" charset="0"/>
              </a:rPr>
              <a:t>var1: </a:t>
            </a:r>
            <a:r>
              <a:rPr lang="en-US" altLang="en-US" sz="2800" b="1" smtClean="0">
                <a:solidFill>
                  <a:srgbClr val="FF0000"/>
                </a:solidFill>
                <a:latin typeface="Courier New" panose="02070309020205020404" pitchFamily="49" charset="0"/>
              </a:rPr>
              <a:t>.WORD</a:t>
            </a:r>
            <a:r>
              <a:rPr lang="en-US" altLang="en-US" sz="2800" b="1" smtClean="0">
                <a:latin typeface="Courier New" panose="02070309020205020404" pitchFamily="49" charset="0"/>
              </a:rPr>
              <a:t>    </a:t>
            </a:r>
            <a:r>
              <a:rPr lang="en-US" altLang="en-US" sz="2800" b="1" smtClean="0">
                <a:solidFill>
                  <a:srgbClr val="0033CC"/>
                </a:solidFill>
                <a:latin typeface="Courier New" panose="02070309020205020404" pitchFamily="49" charset="0"/>
              </a:rPr>
              <a:t>10</a:t>
            </a:r>
          </a:p>
          <a:p>
            <a:pPr lvl="1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z="2800" b="1" smtClean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All initializers become binary data in memory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289050" y="3487738"/>
            <a:ext cx="344488" cy="460375"/>
          </a:xfrm>
          <a:prstGeom prst="downArrow">
            <a:avLst>
              <a:gd name="adj1" fmla="val 50000"/>
              <a:gd name="adj2" fmla="val 33410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730500" y="3487738"/>
            <a:ext cx="344488" cy="460375"/>
          </a:xfrm>
          <a:prstGeom prst="downArrow">
            <a:avLst>
              <a:gd name="adj1" fmla="val 50000"/>
              <a:gd name="adj2" fmla="val 33410"/>
            </a:avLst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4284663" y="3486150"/>
            <a:ext cx="344487" cy="460375"/>
          </a:xfrm>
          <a:prstGeom prst="downArrow">
            <a:avLst>
              <a:gd name="adj1" fmla="val 50000"/>
              <a:gd name="adj2" fmla="val 33410"/>
            </a:avLst>
          </a:prstGeom>
          <a:solidFill>
            <a:srgbClr val="0033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Directives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.BYTE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Stores the list of values as 8-bit bytes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.HALF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Stores the list as 16-bit values </a:t>
            </a:r>
            <a:r>
              <a:rPr lang="en-US" altLang="en-US" dirty="0" smtClean="0">
                <a:solidFill>
                  <a:srgbClr val="FF0000"/>
                </a:solidFill>
              </a:rPr>
              <a:t>aligned</a:t>
            </a:r>
            <a:r>
              <a:rPr lang="en-US" altLang="en-US" dirty="0" smtClean="0"/>
              <a:t> on half-word boundary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.WORD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Stores the list as 32-bit values </a:t>
            </a:r>
            <a:r>
              <a:rPr lang="en-US" altLang="en-US" dirty="0" smtClean="0">
                <a:solidFill>
                  <a:srgbClr val="FF0000"/>
                </a:solidFill>
              </a:rPr>
              <a:t>aligned</a:t>
            </a:r>
            <a:r>
              <a:rPr lang="en-US" altLang="en-US" dirty="0" smtClean="0"/>
              <a:t> on a word boundary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.WORD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w:n </a:t>
            </a:r>
            <a:r>
              <a:rPr lang="en-US" altLang="en-US" dirty="0" smtClean="0"/>
              <a:t>Directive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Stores the 32-bit value </a:t>
            </a:r>
            <a:r>
              <a:rPr lang="en-US" altLang="en-US" i="1" dirty="0" smtClean="0"/>
              <a:t>w</a:t>
            </a:r>
            <a:r>
              <a:rPr lang="en-US" altLang="en-US" dirty="0" smtClean="0"/>
              <a:t> into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consecutive words </a:t>
            </a:r>
            <a:r>
              <a:rPr lang="en-US" altLang="en-US" dirty="0" smtClean="0">
                <a:solidFill>
                  <a:srgbClr val="FF0000"/>
                </a:solidFill>
              </a:rPr>
              <a:t>aligned</a:t>
            </a:r>
            <a:r>
              <a:rPr lang="en-US" altLang="en-US" dirty="0" smtClean="0"/>
              <a:t> on a word boundary.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Directives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.HALF w:n </a:t>
            </a:r>
            <a:r>
              <a:rPr lang="en-US" altLang="en-US" dirty="0"/>
              <a:t>Directive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/>
              <a:t>Stores the </a:t>
            </a:r>
            <a:r>
              <a:rPr lang="en-US" altLang="en-US" dirty="0" smtClean="0"/>
              <a:t>16-bit </a:t>
            </a:r>
            <a:r>
              <a:rPr lang="en-US" altLang="en-US" dirty="0"/>
              <a:t>value </a:t>
            </a:r>
            <a:r>
              <a:rPr lang="en-US" altLang="en-US" i="1" dirty="0"/>
              <a:t>w</a:t>
            </a:r>
            <a:r>
              <a:rPr lang="en-US" altLang="en-US" dirty="0"/>
              <a:t> into </a:t>
            </a:r>
            <a:r>
              <a:rPr lang="en-US" altLang="en-US" i="1" dirty="0"/>
              <a:t>n</a:t>
            </a:r>
            <a:r>
              <a:rPr lang="en-US" altLang="en-US" dirty="0"/>
              <a:t> consecutive </a:t>
            </a:r>
            <a:r>
              <a:rPr lang="en-US" altLang="en-US" dirty="0" smtClean="0"/>
              <a:t>half-words </a:t>
            </a:r>
            <a:r>
              <a:rPr lang="en-US" altLang="en-US" dirty="0" smtClean="0">
                <a:solidFill>
                  <a:srgbClr val="FF0000"/>
                </a:solidFill>
              </a:rPr>
              <a:t>aligned</a:t>
            </a:r>
            <a:r>
              <a:rPr lang="en-US" altLang="en-US" dirty="0" smtClean="0"/>
              <a:t> on a </a:t>
            </a:r>
            <a:r>
              <a:rPr lang="en-US" altLang="en-US" dirty="0"/>
              <a:t>half-word boundary </a:t>
            </a:r>
            <a:r>
              <a:rPr lang="en-US" altLang="en-US" dirty="0" smtClean="0"/>
              <a:t>.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.BYTE w:n </a:t>
            </a:r>
            <a:r>
              <a:rPr lang="en-US" altLang="en-US" dirty="0"/>
              <a:t>Directive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/>
              <a:t>Stores the </a:t>
            </a:r>
            <a:r>
              <a:rPr lang="en-US" altLang="en-US" dirty="0" smtClean="0"/>
              <a:t>8-bit </a:t>
            </a:r>
            <a:r>
              <a:rPr lang="en-US" altLang="en-US" dirty="0"/>
              <a:t>value </a:t>
            </a:r>
            <a:r>
              <a:rPr lang="en-US" altLang="en-US" i="1" dirty="0"/>
              <a:t>w</a:t>
            </a:r>
            <a:r>
              <a:rPr lang="en-US" altLang="en-US" dirty="0"/>
              <a:t> into </a:t>
            </a:r>
            <a:r>
              <a:rPr lang="en-US" altLang="en-US" i="1" dirty="0"/>
              <a:t>n</a:t>
            </a:r>
            <a:r>
              <a:rPr lang="en-US" altLang="en-US" dirty="0"/>
              <a:t> consecutive </a:t>
            </a:r>
            <a:r>
              <a:rPr lang="en-US" altLang="en-US" dirty="0" smtClean="0"/>
              <a:t>bytes.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.FLOAT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Stores the listed values as single-precision floating point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.DOUBLE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altLang="en-US" dirty="0" smtClean="0"/>
              <a:t>Stores the listed values as double-precision floating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239838"/>
            <a:ext cx="7143750" cy="4954587"/>
          </a:xfrm>
        </p:spPr>
        <p:txBody>
          <a:bodyPr/>
          <a:lstStyle/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The MIPS Instruction Set Architecture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Introduction to Assembly Language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Defining Data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Memory Alignment and Byte Ordering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System Calls</a:t>
            </a:r>
          </a:p>
          <a:p>
            <a:pPr eaLnBrk="1" hangingPunct="1">
              <a:spcBef>
                <a:spcPct val="70000"/>
              </a:spcBef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Directives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6988"/>
            <a:ext cx="8229600" cy="4989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.ASCII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dirty="0" smtClean="0"/>
              <a:t>Allocates a sequence of bytes for an ASCII string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.ASCIIZ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dirty="0" smtClean="0"/>
              <a:t>Same as </a:t>
            </a:r>
            <a:r>
              <a:rPr lang="en-US" altLang="en-US" b="1" dirty="0" smtClean="0">
                <a:solidFill>
                  <a:srgbClr val="FF0000"/>
                </a:solidFill>
              </a:rPr>
              <a:t>.ASCII</a:t>
            </a:r>
            <a:r>
              <a:rPr lang="en-US" altLang="en-US" dirty="0" smtClean="0"/>
              <a:t> directive, but adds a NULL char at end of string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dirty="0" smtClean="0"/>
              <a:t>Strings are null-terminated, as in the C programming language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.SPACE</a:t>
            </a:r>
            <a:r>
              <a:rPr lang="en-US" altLang="en-US" dirty="0" smtClean="0"/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n</a:t>
            </a:r>
            <a:r>
              <a:rPr lang="en-US" altLang="en-US" dirty="0" smtClean="0"/>
              <a:t> Directive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dirty="0" smtClean="0"/>
              <a:t>Allocates space of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uninitialized</a:t>
            </a:r>
            <a:r>
              <a:rPr lang="en-US" altLang="en-US" dirty="0" smtClean="0"/>
              <a:t> bytes in the data segment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dirty="0" smtClean="0"/>
              <a:t>Special characters in strings follow C convention</a:t>
            </a:r>
          </a:p>
          <a:p>
            <a:pPr lvl="1" eaLnBrk="1" hangingPunct="1">
              <a:lnSpc>
                <a:spcPct val="90000"/>
              </a:lnSpc>
              <a:spcBef>
                <a:spcPct val="80000"/>
              </a:spcBef>
            </a:pPr>
            <a:r>
              <a:rPr lang="en-US" altLang="en-US" dirty="0" smtClean="0"/>
              <a:t>Newline: \n	Tab:\t		Quote: \”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 of Data Definitions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482600" y="1182688"/>
            <a:ext cx="8178800" cy="501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6576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.DATA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var1:  .BYTE     'A', 'E', 127, -1, '\n'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var2:  .HALF     -10, 0xffff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var3:  .WORD     0x12345678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Var4:  .WORD     0:10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var5:  .FLOAT    12.3, -0.1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var6:  .DOUBLE   1.5e-10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str1:  .ASCII    "A String\n"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str2:  .ASCIIZ   "NULL Terminated String"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Courier New" panose="02070309020205020404" pitchFamily="49" charset="0"/>
              </a:rPr>
              <a:t>array: .SPACE   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7" y="1408236"/>
            <a:ext cx="6970688" cy="4573465"/>
          </a:xfrm>
        </p:spPr>
        <p:txBody>
          <a:bodyPr/>
          <a:lstStyle/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The MIPS Instruction Set Architecture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Introduction to Assembly Language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/>
              <a:t>Defining Data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Memory Alignment and Byte Ordering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System Calls</a:t>
            </a:r>
          </a:p>
        </p:txBody>
      </p:sp>
    </p:spTree>
    <p:extLst>
      <p:ext uri="{BB962C8B-B14F-4D97-AF65-F5344CB8AC3E}">
        <p14:creationId xmlns:p14="http://schemas.microsoft.com/office/powerpoint/2010/main" val="236458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60000"/>
              </a:spcBef>
            </a:pPr>
            <a:r>
              <a:rPr lang="en-US" altLang="en-US" dirty="0" smtClean="0"/>
              <a:t>Memory is viewed as an </a:t>
            </a:r>
            <a:r>
              <a:rPr lang="en-US" altLang="en-US" dirty="0" smtClean="0">
                <a:solidFill>
                  <a:srgbClr val="FF0000"/>
                </a:solidFill>
              </a:rPr>
              <a:t>array of bytes</a:t>
            </a:r>
            <a:r>
              <a:rPr lang="en-US" altLang="en-US" dirty="0" smtClean="0"/>
              <a:t> with addresses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Byte Addressing</a:t>
            </a:r>
            <a:r>
              <a:rPr lang="en-US" altLang="en-US" dirty="0" smtClean="0"/>
              <a:t>: address points to a byte in memory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dirty="0" smtClean="0"/>
              <a:t>Words occupy 4 consecutive bytes in memory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MIPS instructions and integers occupy 4 bytes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Alignment: address is a multiple of size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/>
              <a:t>Word address should be a multiple of </a:t>
            </a:r>
            <a:r>
              <a:rPr lang="en-US" altLang="en-US" b="1" dirty="0" smtClean="0">
                <a:solidFill>
                  <a:srgbClr val="FF0000"/>
                </a:solidFill>
              </a:rPr>
              <a:t>4</a:t>
            </a:r>
          </a:p>
          <a:p>
            <a:pPr lvl="2" eaLnBrk="1" hangingPunct="1">
              <a:spcBef>
                <a:spcPct val="60000"/>
              </a:spcBef>
            </a:pPr>
            <a:r>
              <a:rPr lang="en-US" altLang="en-US" dirty="0" smtClean="0"/>
              <a:t>Least significant 2 bits of address should be </a:t>
            </a:r>
            <a:r>
              <a:rPr lang="en-US" altLang="en-US" b="1" dirty="0" smtClean="0">
                <a:solidFill>
                  <a:srgbClr val="FF0000"/>
                </a:solidFill>
              </a:rPr>
              <a:t>00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err="1" smtClean="0"/>
              <a:t>Halfword</a:t>
            </a:r>
            <a:r>
              <a:rPr lang="en-US" altLang="en-US" dirty="0" smtClean="0"/>
              <a:t> address should be a multiple of </a:t>
            </a:r>
            <a:r>
              <a:rPr lang="en-US" altLang="en-US" b="1" dirty="0" smtClean="0">
                <a:solidFill>
                  <a:srgbClr val="FF0000"/>
                </a:solidFill>
              </a:rPr>
              <a:t>2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.ALIGN n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directive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/>
              <a:t>Aligns the next data definition on a 2</a:t>
            </a:r>
            <a:r>
              <a:rPr lang="en-US" altLang="en-US" i="1" baseline="30000" dirty="0"/>
              <a:t>n</a:t>
            </a:r>
            <a:r>
              <a:rPr lang="en-US" altLang="en-US" dirty="0"/>
              <a:t> byte </a:t>
            </a:r>
            <a:r>
              <a:rPr lang="en-US" altLang="en-US" dirty="0" smtClean="0"/>
              <a:t>boundary</a:t>
            </a:r>
            <a:endParaRPr lang="en-US" alt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 Alignment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6677025" y="2716213"/>
            <a:ext cx="1984375" cy="2209800"/>
            <a:chOff x="4206" y="2087"/>
            <a:chExt cx="1250" cy="1392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4392" y="2269"/>
              <a:ext cx="1064" cy="121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4210" y="3303"/>
              <a:ext cx="18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4210" y="3131"/>
              <a:ext cx="18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4210" y="2959"/>
              <a:ext cx="18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4206" y="2787"/>
              <a:ext cx="18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12</a:t>
              </a: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 rot="-5400000">
              <a:off x="4056" y="2449"/>
              <a:ext cx="461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address</a:t>
              </a: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4392" y="2787"/>
              <a:ext cx="798" cy="17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200" b="1">
                  <a:solidFill>
                    <a:schemeClr val="bg1"/>
                  </a:solidFill>
                </a:rPr>
                <a:t>not aligned</a:t>
              </a: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4392" y="2269"/>
              <a:ext cx="106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600" b="1">
                  <a:solidFill>
                    <a:srgbClr val="000000"/>
                  </a:solidFill>
                </a:rPr>
                <a:t>. . .</a:t>
              </a:r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4392" y="2614"/>
              <a:ext cx="1064" cy="173"/>
            </a:xfrm>
            <a:prstGeom prst="rect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200" b="1">
                  <a:solidFill>
                    <a:srgbClr val="000000"/>
                  </a:solidFill>
                </a:rPr>
                <a:t>aligned word</a:t>
              </a:r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4392" y="2960"/>
              <a:ext cx="532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4924" y="3133"/>
              <a:ext cx="532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5190" y="2960"/>
              <a:ext cx="266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4392" y="3133"/>
              <a:ext cx="266" cy="17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522" name="Rectangle 18"/>
            <p:cNvSpPr>
              <a:spLocks noChangeArrowheads="1"/>
            </p:cNvSpPr>
            <p:nvPr/>
          </p:nvSpPr>
          <p:spPr bwMode="auto">
            <a:xfrm>
              <a:off x="4658" y="3306"/>
              <a:ext cx="798" cy="17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ts val="1400"/>
                </a:lnSpc>
              </a:pPr>
              <a:r>
                <a:rPr lang="en-US" altLang="en-US" sz="1200" b="1">
                  <a:solidFill>
                    <a:schemeClr val="bg1"/>
                  </a:solidFill>
                </a:rPr>
                <a:t>not aligned</a:t>
              </a:r>
            </a:p>
          </p:txBody>
        </p:sp>
        <p:sp>
          <p:nvSpPr>
            <p:cNvPr id="21523" name="Rectangle 19"/>
            <p:cNvSpPr>
              <a:spLocks noChangeArrowheads="1"/>
            </p:cNvSpPr>
            <p:nvPr/>
          </p:nvSpPr>
          <p:spPr bwMode="auto">
            <a:xfrm>
              <a:off x="4404" y="2087"/>
              <a:ext cx="10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04875"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04875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2438" algn="l"/>
                  <a:tab pos="904875" algn="l"/>
                  <a:tab pos="1357313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ts val="2100"/>
                </a:lnSpc>
              </a:pPr>
              <a:r>
                <a:rPr lang="en-US" altLang="en-US">
                  <a:solidFill>
                    <a:srgbClr val="000000"/>
                  </a:solidFill>
                </a:rPr>
                <a:t>Memory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60000"/>
              </a:spcBef>
            </a:pPr>
            <a:r>
              <a:rPr lang="en-US" dirty="0" smtClean="0"/>
              <a:t>.</a:t>
            </a:r>
            <a:r>
              <a:rPr lang="en-US" dirty="0">
                <a:solidFill>
                  <a:srgbClr val="FF0000"/>
                </a:solidFill>
              </a:rPr>
              <a:t>align 0</a:t>
            </a:r>
            <a:r>
              <a:rPr lang="en-US" dirty="0"/>
              <a:t> turns off automatic </a:t>
            </a:r>
            <a:r>
              <a:rPr lang="en-US" dirty="0" smtClean="0"/>
              <a:t>alignment of</a:t>
            </a:r>
            <a:r>
              <a:rPr lang="en-US" dirty="0"/>
              <a:t> .half, .word, .float, and .double directives until the next .data or .</a:t>
            </a:r>
            <a:r>
              <a:rPr lang="en-US" dirty="0" err="1"/>
              <a:t>kdata</a:t>
            </a:r>
            <a:r>
              <a:rPr lang="en-US" dirty="0"/>
              <a:t> directive</a:t>
            </a:r>
            <a:r>
              <a:rPr lang="en-US" dirty="0" smtClean="0"/>
              <a:t>.</a:t>
            </a:r>
          </a:p>
          <a:p>
            <a:r>
              <a:rPr lang="en-US" altLang="en-US" dirty="0" smtClean="0"/>
              <a:t>Example: If the address of X is </a:t>
            </a:r>
            <a:r>
              <a:rPr lang="en-US" dirty="0" smtClean="0"/>
              <a:t>0x10010000</a:t>
            </a:r>
            <a:r>
              <a:rPr lang="en-US" dirty="0"/>
              <a:t>, then Address </a:t>
            </a:r>
            <a:r>
              <a:rPr lang="en-US" dirty="0" smtClean="0"/>
              <a:t>of Y </a:t>
            </a:r>
            <a:r>
              <a:rPr lang="en-US" dirty="0"/>
              <a:t>is </a:t>
            </a:r>
            <a:r>
              <a:rPr lang="en-US" b="1" dirty="0" smtClean="0"/>
              <a:t>0x10010002 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Alignment </a:t>
            </a:r>
            <a:r>
              <a:rPr lang="en-US" dirty="0"/>
              <a:t>has to satisfy </a:t>
            </a:r>
            <a:r>
              <a:rPr lang="en-US" dirty="0">
                <a:solidFill>
                  <a:srgbClr val="FF0000"/>
                </a:solidFill>
              </a:rPr>
              <a:t>both</a:t>
            </a:r>
            <a:r>
              <a:rPr lang="en-US" dirty="0"/>
              <a:t> the automatic boundary and the boundary given in the align </a:t>
            </a:r>
            <a:r>
              <a:rPr lang="en-US" dirty="0" smtClean="0"/>
              <a:t>directive</a:t>
            </a:r>
          </a:p>
          <a:p>
            <a:r>
              <a:rPr lang="en-US" altLang="en-US" dirty="0"/>
              <a:t>Example: If the address of X is </a:t>
            </a:r>
            <a:r>
              <a:rPr lang="en-US" dirty="0"/>
              <a:t>0x10010000, then Address of Y is </a:t>
            </a:r>
            <a:r>
              <a:rPr lang="en-US" b="1" dirty="0" smtClean="0"/>
              <a:t>0x10010004 </a:t>
            </a:r>
            <a:endParaRPr lang="en-US" b="1" dirty="0"/>
          </a:p>
          <a:p>
            <a:endParaRPr lang="en-US" altLang="en-US" dirty="0"/>
          </a:p>
          <a:p>
            <a:pPr marL="0" indent="0" eaLnBrk="1" hangingPunct="1">
              <a:spcBef>
                <a:spcPct val="60000"/>
              </a:spcBef>
              <a:buNone/>
            </a:pPr>
            <a:endParaRPr lang="en-US" alt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 Alignment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9360" y="2680109"/>
            <a:ext cx="22644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085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.align 0 </a:t>
            </a:r>
          </a:p>
          <a:p>
            <a:pPr marL="45085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X: .byte 1,2</a:t>
            </a:r>
          </a:p>
          <a:p>
            <a:pPr marL="45085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Y: .word 10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72235" y="5106464"/>
            <a:ext cx="19736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0850" lvl="1"/>
            <a:r>
              <a:rPr lang="en-US" sz="2400" dirty="0">
                <a:solidFill>
                  <a:srgbClr val="FF0000"/>
                </a:solidFill>
              </a:rPr>
              <a:t>x: .byte 1 </a:t>
            </a:r>
            <a:endParaRPr lang="en-US" sz="2400" dirty="0">
              <a:solidFill>
                <a:srgbClr val="FF0000"/>
              </a:solidFill>
            </a:endParaRPr>
          </a:p>
          <a:p>
            <a:pPr marL="450850" lvl="1"/>
            <a:r>
              <a:rPr lang="en-US" sz="2400" dirty="0" smtClean="0">
                <a:solidFill>
                  <a:srgbClr val="FF0000"/>
                </a:solidFill>
              </a:rPr>
              <a:t>.</a:t>
            </a:r>
            <a:r>
              <a:rPr lang="en-US" sz="2400" dirty="0">
                <a:solidFill>
                  <a:srgbClr val="FF0000"/>
                </a:solidFill>
              </a:rPr>
              <a:t>align 1</a:t>
            </a:r>
          </a:p>
          <a:p>
            <a:pPr marL="450850" lvl="1"/>
            <a:r>
              <a:rPr lang="en-US" sz="2400" dirty="0">
                <a:solidFill>
                  <a:srgbClr val="FF0000"/>
                </a:solidFill>
              </a:rPr>
              <a:t>y: .word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104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204200" cy="4206875"/>
          </a:xfrm>
          <a:noFill/>
        </p:spPr>
        <p:txBody>
          <a:bodyPr lIns="0" rIns="0"/>
          <a:lstStyle/>
          <a:p>
            <a:pPr eaLnBrk="1" hangingPunct="1">
              <a:tabLst>
                <a:tab pos="6372225" algn="ctr"/>
              </a:tabLst>
            </a:pPr>
            <a:r>
              <a:rPr lang="en-US" altLang="en-US" dirty="0" smtClean="0"/>
              <a:t>Assembler builds a </a:t>
            </a:r>
            <a:r>
              <a:rPr lang="en-US" altLang="en-US" dirty="0" smtClean="0">
                <a:solidFill>
                  <a:srgbClr val="FF0000"/>
                </a:solidFill>
              </a:rPr>
              <a:t>symbol table </a:t>
            </a:r>
            <a:r>
              <a:rPr lang="en-US" altLang="en-US" dirty="0" smtClean="0"/>
              <a:t>for labels (variables)</a:t>
            </a:r>
          </a:p>
          <a:p>
            <a:pPr lvl="1" eaLnBrk="1" hangingPunct="1">
              <a:tabLst>
                <a:tab pos="6372225" algn="ctr"/>
              </a:tabLst>
            </a:pPr>
            <a:r>
              <a:rPr lang="en-US" altLang="en-US" dirty="0" smtClean="0"/>
              <a:t>Assembler computes the address of each label in data segment</a:t>
            </a:r>
          </a:p>
          <a:p>
            <a:pPr eaLnBrk="1" hangingPunct="1">
              <a:spcBef>
                <a:spcPct val="50000"/>
              </a:spcBef>
              <a:tabLst>
                <a:tab pos="6372225" algn="ctr"/>
              </a:tabLst>
            </a:pPr>
            <a:r>
              <a:rPr lang="en-US" altLang="en-US" dirty="0" smtClean="0"/>
              <a:t>Example	</a:t>
            </a:r>
            <a:r>
              <a:rPr lang="en-US" altLang="en-US" dirty="0" smtClean="0">
                <a:solidFill>
                  <a:srgbClr val="FF0000"/>
                </a:solidFill>
              </a:rPr>
              <a:t>Symbol Table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  <a:tabLst>
                <a:tab pos="6372225" algn="ctr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.DATA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  <a:tabLst>
                <a:tab pos="6372225" algn="ctr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var1:  .BYTE   1, 2,'Z'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  <a:tabLst>
                <a:tab pos="6372225" algn="ctr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str1:  .ASCIIZ "My String\n"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  <a:tabLst>
                <a:tab pos="6372225" algn="ctr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var2:  .WORD   0x12345678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  <a:tabLst>
                <a:tab pos="6372225" algn="ctr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.ALIGN  3</a:t>
            </a:r>
          </a:p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  <a:tabLst>
                <a:tab pos="6372225" algn="ctr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var3:  .HALF   1000</a:t>
            </a:r>
            <a:endParaRPr lang="en-US" alt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Symbol Table</a:t>
            </a:r>
          </a:p>
        </p:txBody>
      </p:sp>
      <p:sp>
        <p:nvSpPr>
          <p:cNvPr id="550920" name="Text Box 8"/>
          <p:cNvSpPr txBox="1">
            <a:spLocks noChangeArrowheads="1"/>
          </p:cNvSpPr>
          <p:nvPr/>
        </p:nvSpPr>
        <p:spPr bwMode="auto">
          <a:xfrm>
            <a:off x="5494338" y="2727325"/>
            <a:ext cx="1209675" cy="186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var1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str1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var2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var3</a:t>
            </a:r>
          </a:p>
        </p:txBody>
      </p:sp>
      <p:sp>
        <p:nvSpPr>
          <p:cNvPr id="550921" name="Text Box 9"/>
          <p:cNvSpPr txBox="1">
            <a:spLocks noChangeArrowheads="1"/>
          </p:cNvSpPr>
          <p:nvPr/>
        </p:nvSpPr>
        <p:spPr bwMode="auto">
          <a:xfrm>
            <a:off x="6704013" y="2727325"/>
            <a:ext cx="1727200" cy="186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</a:t>
            </a:r>
          </a:p>
          <a:p>
            <a:pPr algn="ctr" eaLnBrk="1" hangingPunct="1">
              <a:spcBef>
                <a:spcPct val="4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0x10010000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0x10010003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0x10010010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0x10010018</a:t>
            </a:r>
          </a:p>
        </p:txBody>
      </p:sp>
      <p:grpSp>
        <p:nvGrpSpPr>
          <p:cNvPr id="23558" name="Group 21"/>
          <p:cNvGrpSpPr>
            <a:grpSpLocks/>
          </p:cNvGrpSpPr>
          <p:nvPr/>
        </p:nvGrpSpPr>
        <p:grpSpPr bwMode="auto">
          <a:xfrm>
            <a:off x="5494338" y="2679700"/>
            <a:ext cx="3052762" cy="1990725"/>
            <a:chOff x="3461" y="1942"/>
            <a:chExt cx="1923" cy="1254"/>
          </a:xfrm>
        </p:grpSpPr>
        <p:sp>
          <p:nvSpPr>
            <p:cNvPr id="23615" name="Rectangle 11"/>
            <p:cNvSpPr>
              <a:spLocks noChangeArrowheads="1"/>
            </p:cNvSpPr>
            <p:nvPr/>
          </p:nvSpPr>
          <p:spPr bwMode="auto">
            <a:xfrm>
              <a:off x="3461" y="1942"/>
              <a:ext cx="1923" cy="12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16" name="Line 12"/>
            <p:cNvSpPr>
              <a:spLocks noChangeShapeType="1"/>
            </p:cNvSpPr>
            <p:nvPr/>
          </p:nvSpPr>
          <p:spPr bwMode="auto">
            <a:xfrm>
              <a:off x="4186" y="1942"/>
              <a:ext cx="0" cy="1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Line 13"/>
            <p:cNvSpPr>
              <a:spLocks noChangeShapeType="1"/>
            </p:cNvSpPr>
            <p:nvPr/>
          </p:nvSpPr>
          <p:spPr bwMode="auto">
            <a:xfrm>
              <a:off x="3461" y="2210"/>
              <a:ext cx="19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1018" name="Group 106"/>
          <p:cNvGrpSpPr>
            <a:grpSpLocks/>
          </p:cNvGrpSpPr>
          <p:nvPr/>
        </p:nvGrpSpPr>
        <p:grpSpPr bwMode="auto">
          <a:xfrm>
            <a:off x="5724525" y="5675313"/>
            <a:ext cx="2074863" cy="287337"/>
            <a:chOff x="3606" y="3575"/>
            <a:chExt cx="1307" cy="181"/>
          </a:xfrm>
        </p:grpSpPr>
        <p:sp>
          <p:nvSpPr>
            <p:cNvPr id="23609" name="Text Box 44"/>
            <p:cNvSpPr txBox="1">
              <a:spLocks noChangeArrowheads="1"/>
            </p:cNvSpPr>
            <p:nvPr/>
          </p:nvSpPr>
          <p:spPr bwMode="auto">
            <a:xfrm>
              <a:off x="3606" y="3575"/>
              <a:ext cx="218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3610" name="Text Box 45"/>
            <p:cNvSpPr txBox="1">
              <a:spLocks noChangeArrowheads="1"/>
            </p:cNvSpPr>
            <p:nvPr/>
          </p:nvSpPr>
          <p:spPr bwMode="auto">
            <a:xfrm>
              <a:off x="3823" y="3575"/>
              <a:ext cx="218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3611" name="Text Box 46"/>
            <p:cNvSpPr txBox="1">
              <a:spLocks noChangeArrowheads="1"/>
            </p:cNvSpPr>
            <p:nvPr/>
          </p:nvSpPr>
          <p:spPr bwMode="auto">
            <a:xfrm>
              <a:off x="4041" y="3575"/>
              <a:ext cx="218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3612" name="Text Box 47"/>
            <p:cNvSpPr txBox="1">
              <a:spLocks noChangeArrowheads="1"/>
            </p:cNvSpPr>
            <p:nvPr/>
          </p:nvSpPr>
          <p:spPr bwMode="auto">
            <a:xfrm>
              <a:off x="4259" y="3575"/>
              <a:ext cx="218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3613" name="Text Box 48"/>
            <p:cNvSpPr txBox="1">
              <a:spLocks noChangeArrowheads="1"/>
            </p:cNvSpPr>
            <p:nvPr/>
          </p:nvSpPr>
          <p:spPr bwMode="auto">
            <a:xfrm>
              <a:off x="4477" y="3575"/>
              <a:ext cx="218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3614" name="Text Box 49"/>
            <p:cNvSpPr txBox="1">
              <a:spLocks noChangeArrowheads="1"/>
            </p:cNvSpPr>
            <p:nvPr/>
          </p:nvSpPr>
          <p:spPr bwMode="auto">
            <a:xfrm>
              <a:off x="4695" y="3575"/>
              <a:ext cx="218" cy="1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</p:grpSp>
      <p:grpSp>
        <p:nvGrpSpPr>
          <p:cNvPr id="551006" name="Group 94"/>
          <p:cNvGrpSpPr>
            <a:grpSpLocks/>
          </p:cNvGrpSpPr>
          <p:nvPr/>
        </p:nvGrpSpPr>
        <p:grpSpPr bwMode="auto">
          <a:xfrm>
            <a:off x="769938" y="5099050"/>
            <a:ext cx="2535237" cy="576263"/>
            <a:chOff x="485" y="3212"/>
            <a:chExt cx="1597" cy="363"/>
          </a:xfrm>
        </p:grpSpPr>
        <p:grpSp>
          <p:nvGrpSpPr>
            <p:cNvPr id="23601" name="Group 77"/>
            <p:cNvGrpSpPr>
              <a:grpSpLocks/>
            </p:cNvGrpSpPr>
            <p:nvPr/>
          </p:nvGrpSpPr>
          <p:grpSpPr bwMode="auto">
            <a:xfrm>
              <a:off x="1211" y="3212"/>
              <a:ext cx="326" cy="182"/>
              <a:chOff x="1211" y="3212"/>
              <a:chExt cx="326" cy="182"/>
            </a:xfrm>
          </p:grpSpPr>
          <p:sp>
            <p:nvSpPr>
              <p:cNvPr id="23607" name="Text Box 59"/>
              <p:cNvSpPr txBox="1">
                <a:spLocks noChangeArrowheads="1"/>
              </p:cNvSpPr>
              <p:nvPr/>
            </p:nvSpPr>
            <p:spPr bwMode="auto">
              <a:xfrm>
                <a:off x="1211" y="3212"/>
                <a:ext cx="218" cy="1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var1</a:t>
                </a:r>
              </a:p>
            </p:txBody>
          </p:sp>
          <p:sp>
            <p:nvSpPr>
              <p:cNvPr id="23608" name="Freeform 69"/>
              <p:cNvSpPr>
                <a:spLocks/>
              </p:cNvSpPr>
              <p:nvPr/>
            </p:nvSpPr>
            <p:spPr bwMode="auto">
              <a:xfrm>
                <a:off x="1465" y="3285"/>
                <a:ext cx="72" cy="109"/>
              </a:xfrm>
              <a:custGeom>
                <a:avLst/>
                <a:gdLst>
                  <a:gd name="T0" fmla="*/ 0 w 72"/>
                  <a:gd name="T1" fmla="*/ 0 h 73"/>
                  <a:gd name="T2" fmla="*/ 72 w 72"/>
                  <a:gd name="T3" fmla="*/ 0 h 73"/>
                  <a:gd name="T4" fmla="*/ 72 w 72"/>
                  <a:gd name="T5" fmla="*/ 163 h 7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2" h="73">
                    <a:moveTo>
                      <a:pt x="0" y="0"/>
                    </a:moveTo>
                    <a:lnTo>
                      <a:pt x="72" y="0"/>
                    </a:lnTo>
                    <a:lnTo>
                      <a:pt x="72" y="73"/>
                    </a:ln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602" name="Group 86"/>
            <p:cNvGrpSpPr>
              <a:grpSpLocks/>
            </p:cNvGrpSpPr>
            <p:nvPr/>
          </p:nvGrpSpPr>
          <p:grpSpPr bwMode="auto">
            <a:xfrm>
              <a:off x="485" y="3394"/>
              <a:ext cx="1597" cy="181"/>
              <a:chOff x="485" y="3394"/>
              <a:chExt cx="1597" cy="181"/>
            </a:xfrm>
          </p:grpSpPr>
          <p:sp>
            <p:nvSpPr>
              <p:cNvPr id="23603" name="Text Box 15"/>
              <p:cNvSpPr txBox="1">
                <a:spLocks noChangeArrowheads="1"/>
              </p:cNvSpPr>
              <p:nvPr/>
            </p:nvSpPr>
            <p:spPr bwMode="auto">
              <a:xfrm>
                <a:off x="1429" y="3394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23604" name="Text Box 16"/>
              <p:cNvSpPr txBox="1">
                <a:spLocks noChangeArrowheads="1"/>
              </p:cNvSpPr>
              <p:nvPr/>
            </p:nvSpPr>
            <p:spPr bwMode="auto">
              <a:xfrm>
                <a:off x="1646" y="3394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2</a:t>
                </a:r>
              </a:p>
            </p:txBody>
          </p:sp>
          <p:sp>
            <p:nvSpPr>
              <p:cNvPr id="23605" name="Text Box 17"/>
              <p:cNvSpPr txBox="1">
                <a:spLocks noChangeArrowheads="1"/>
              </p:cNvSpPr>
              <p:nvPr/>
            </p:nvSpPr>
            <p:spPr bwMode="auto">
              <a:xfrm>
                <a:off x="1864" y="3394"/>
                <a:ext cx="218" cy="18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'Z'</a:t>
                </a:r>
              </a:p>
            </p:txBody>
          </p:sp>
          <p:sp>
            <p:nvSpPr>
              <p:cNvPr id="23606" name="Text Box 22"/>
              <p:cNvSpPr txBox="1">
                <a:spLocks noChangeArrowheads="1"/>
              </p:cNvSpPr>
              <p:nvPr/>
            </p:nvSpPr>
            <p:spPr bwMode="auto">
              <a:xfrm>
                <a:off x="485" y="3394"/>
                <a:ext cx="907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>
                    <a:latin typeface="Courier New" panose="02070309020205020404" pitchFamily="49" charset="0"/>
                    <a:cs typeface="Courier New" panose="02070309020205020404" pitchFamily="49" charset="0"/>
                  </a:rPr>
                  <a:t>0x10010000</a:t>
                </a:r>
              </a:p>
            </p:txBody>
          </p:sp>
        </p:grpSp>
      </p:grpSp>
      <p:grpSp>
        <p:nvGrpSpPr>
          <p:cNvPr id="551007" name="Group 95"/>
          <p:cNvGrpSpPr>
            <a:grpSpLocks/>
          </p:cNvGrpSpPr>
          <p:nvPr/>
        </p:nvGrpSpPr>
        <p:grpSpPr bwMode="auto">
          <a:xfrm>
            <a:off x="3303588" y="4984750"/>
            <a:ext cx="3803650" cy="690563"/>
            <a:chOff x="2081" y="3140"/>
            <a:chExt cx="2396" cy="435"/>
          </a:xfrm>
        </p:grpSpPr>
        <p:grpSp>
          <p:nvGrpSpPr>
            <p:cNvPr id="23586" name="Group 67"/>
            <p:cNvGrpSpPr>
              <a:grpSpLocks/>
            </p:cNvGrpSpPr>
            <p:nvPr/>
          </p:nvGrpSpPr>
          <p:grpSpPr bwMode="auto">
            <a:xfrm>
              <a:off x="2081" y="3140"/>
              <a:ext cx="218" cy="254"/>
              <a:chOff x="2081" y="3285"/>
              <a:chExt cx="218" cy="254"/>
            </a:xfrm>
          </p:grpSpPr>
          <p:sp>
            <p:nvSpPr>
              <p:cNvPr id="23599" name="Text Box 60"/>
              <p:cNvSpPr txBox="1">
                <a:spLocks noChangeArrowheads="1"/>
              </p:cNvSpPr>
              <p:nvPr/>
            </p:nvSpPr>
            <p:spPr bwMode="auto">
              <a:xfrm>
                <a:off x="2081" y="3285"/>
                <a:ext cx="218" cy="1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str1</a:t>
                </a:r>
              </a:p>
            </p:txBody>
          </p:sp>
          <p:sp>
            <p:nvSpPr>
              <p:cNvPr id="23600" name="Line 63"/>
              <p:cNvSpPr>
                <a:spLocks noChangeShapeType="1"/>
              </p:cNvSpPr>
              <p:nvPr/>
            </p:nvSpPr>
            <p:spPr bwMode="auto">
              <a:xfrm>
                <a:off x="2191" y="3431"/>
                <a:ext cx="0" cy="10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87" name="Group 89"/>
            <p:cNvGrpSpPr>
              <a:grpSpLocks/>
            </p:cNvGrpSpPr>
            <p:nvPr/>
          </p:nvGrpSpPr>
          <p:grpSpPr bwMode="auto">
            <a:xfrm>
              <a:off x="2082" y="3394"/>
              <a:ext cx="2395" cy="181"/>
              <a:chOff x="2082" y="3394"/>
              <a:chExt cx="2395" cy="181"/>
            </a:xfrm>
          </p:grpSpPr>
          <p:sp>
            <p:nvSpPr>
              <p:cNvPr id="23588" name="Text Box 26"/>
              <p:cNvSpPr txBox="1">
                <a:spLocks noChangeArrowheads="1"/>
              </p:cNvSpPr>
              <p:nvPr/>
            </p:nvSpPr>
            <p:spPr bwMode="auto">
              <a:xfrm>
                <a:off x="2082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'M'</a:t>
                </a:r>
              </a:p>
            </p:txBody>
          </p:sp>
          <p:sp>
            <p:nvSpPr>
              <p:cNvPr id="23589" name="Text Box 27"/>
              <p:cNvSpPr txBox="1">
                <a:spLocks noChangeArrowheads="1"/>
              </p:cNvSpPr>
              <p:nvPr/>
            </p:nvSpPr>
            <p:spPr bwMode="auto">
              <a:xfrm>
                <a:off x="2299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'y'</a:t>
                </a:r>
              </a:p>
            </p:txBody>
          </p:sp>
          <p:sp>
            <p:nvSpPr>
              <p:cNvPr id="23590" name="Text Box 28"/>
              <p:cNvSpPr txBox="1">
                <a:spLocks noChangeArrowheads="1"/>
              </p:cNvSpPr>
              <p:nvPr/>
            </p:nvSpPr>
            <p:spPr bwMode="auto">
              <a:xfrm>
                <a:off x="2516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  '</a:t>
                </a:r>
              </a:p>
            </p:txBody>
          </p:sp>
          <p:sp>
            <p:nvSpPr>
              <p:cNvPr id="23591" name="Text Box 29"/>
              <p:cNvSpPr txBox="1">
                <a:spLocks noChangeArrowheads="1"/>
              </p:cNvSpPr>
              <p:nvPr/>
            </p:nvSpPr>
            <p:spPr bwMode="auto">
              <a:xfrm>
                <a:off x="2734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'S'</a:t>
                </a:r>
              </a:p>
            </p:txBody>
          </p:sp>
          <p:sp>
            <p:nvSpPr>
              <p:cNvPr id="23592" name="Text Box 30"/>
              <p:cNvSpPr txBox="1">
                <a:spLocks noChangeArrowheads="1"/>
              </p:cNvSpPr>
              <p:nvPr/>
            </p:nvSpPr>
            <p:spPr bwMode="auto">
              <a:xfrm>
                <a:off x="2952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't'</a:t>
                </a:r>
              </a:p>
            </p:txBody>
          </p:sp>
          <p:sp>
            <p:nvSpPr>
              <p:cNvPr id="23593" name="Text Box 31"/>
              <p:cNvSpPr txBox="1">
                <a:spLocks noChangeArrowheads="1"/>
              </p:cNvSpPr>
              <p:nvPr/>
            </p:nvSpPr>
            <p:spPr bwMode="auto">
              <a:xfrm>
                <a:off x="3170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'r'</a:t>
                </a:r>
              </a:p>
            </p:txBody>
          </p:sp>
          <p:sp>
            <p:nvSpPr>
              <p:cNvPr id="23594" name="Text Box 32"/>
              <p:cNvSpPr txBox="1">
                <a:spLocks noChangeArrowheads="1"/>
              </p:cNvSpPr>
              <p:nvPr/>
            </p:nvSpPr>
            <p:spPr bwMode="auto">
              <a:xfrm>
                <a:off x="3388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'i'</a:t>
                </a:r>
              </a:p>
            </p:txBody>
          </p:sp>
          <p:sp>
            <p:nvSpPr>
              <p:cNvPr id="23595" name="Text Box 33"/>
              <p:cNvSpPr txBox="1">
                <a:spLocks noChangeArrowheads="1"/>
              </p:cNvSpPr>
              <p:nvPr/>
            </p:nvSpPr>
            <p:spPr bwMode="auto">
              <a:xfrm>
                <a:off x="3606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'n'</a:t>
                </a:r>
              </a:p>
            </p:txBody>
          </p:sp>
          <p:sp>
            <p:nvSpPr>
              <p:cNvPr id="23596" name="Text Box 36"/>
              <p:cNvSpPr txBox="1">
                <a:spLocks noChangeArrowheads="1"/>
              </p:cNvSpPr>
              <p:nvPr/>
            </p:nvSpPr>
            <p:spPr bwMode="auto">
              <a:xfrm>
                <a:off x="3823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'g'</a:t>
                </a:r>
              </a:p>
            </p:txBody>
          </p:sp>
          <p:sp>
            <p:nvSpPr>
              <p:cNvPr id="23597" name="Text Box 37"/>
              <p:cNvSpPr txBox="1">
                <a:spLocks noChangeArrowheads="1"/>
              </p:cNvSpPr>
              <p:nvPr/>
            </p:nvSpPr>
            <p:spPr bwMode="auto">
              <a:xfrm>
                <a:off x="4040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'\n'</a:t>
                </a:r>
              </a:p>
            </p:txBody>
          </p:sp>
          <p:sp>
            <p:nvSpPr>
              <p:cNvPr id="23598" name="Text Box 56"/>
              <p:cNvSpPr txBox="1">
                <a:spLocks noChangeArrowheads="1"/>
              </p:cNvSpPr>
              <p:nvPr/>
            </p:nvSpPr>
            <p:spPr bwMode="auto">
              <a:xfrm>
                <a:off x="4259" y="3394"/>
                <a:ext cx="218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</p:grpSp>
      </p:grpSp>
      <p:grpSp>
        <p:nvGrpSpPr>
          <p:cNvPr id="551005" name="Group 93"/>
          <p:cNvGrpSpPr>
            <a:grpSpLocks/>
          </p:cNvGrpSpPr>
          <p:nvPr/>
        </p:nvGrpSpPr>
        <p:grpSpPr bwMode="auto">
          <a:xfrm>
            <a:off x="769938" y="5675313"/>
            <a:ext cx="2881312" cy="576262"/>
            <a:chOff x="485" y="3575"/>
            <a:chExt cx="1815" cy="363"/>
          </a:xfrm>
        </p:grpSpPr>
        <p:sp>
          <p:nvSpPr>
            <p:cNvPr id="23581" name="Text Box 19"/>
            <p:cNvSpPr txBox="1">
              <a:spLocks noChangeArrowheads="1"/>
            </p:cNvSpPr>
            <p:nvPr/>
          </p:nvSpPr>
          <p:spPr bwMode="auto">
            <a:xfrm>
              <a:off x="1429" y="3575"/>
              <a:ext cx="871" cy="181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0x12345678</a:t>
              </a:r>
            </a:p>
          </p:txBody>
        </p:sp>
        <p:sp>
          <p:nvSpPr>
            <p:cNvPr id="23582" name="Text Box 41"/>
            <p:cNvSpPr txBox="1">
              <a:spLocks noChangeArrowheads="1"/>
            </p:cNvSpPr>
            <p:nvPr/>
          </p:nvSpPr>
          <p:spPr bwMode="auto">
            <a:xfrm>
              <a:off x="485" y="3576"/>
              <a:ext cx="907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b="1">
                  <a:latin typeface="Courier New" panose="02070309020205020404" pitchFamily="49" charset="0"/>
                  <a:cs typeface="Courier New" panose="02070309020205020404" pitchFamily="49" charset="0"/>
                </a:rPr>
                <a:t>0x10010010</a:t>
              </a:r>
            </a:p>
          </p:txBody>
        </p:sp>
        <p:grpSp>
          <p:nvGrpSpPr>
            <p:cNvPr id="23583" name="Group 84"/>
            <p:cNvGrpSpPr>
              <a:grpSpLocks/>
            </p:cNvGrpSpPr>
            <p:nvPr/>
          </p:nvGrpSpPr>
          <p:grpSpPr bwMode="auto">
            <a:xfrm>
              <a:off x="703" y="3757"/>
              <a:ext cx="834" cy="181"/>
              <a:chOff x="703" y="3757"/>
              <a:chExt cx="834" cy="181"/>
            </a:xfrm>
          </p:grpSpPr>
          <p:sp>
            <p:nvSpPr>
              <p:cNvPr id="23584" name="Text Box 61"/>
              <p:cNvSpPr txBox="1">
                <a:spLocks noChangeArrowheads="1"/>
              </p:cNvSpPr>
              <p:nvPr/>
            </p:nvSpPr>
            <p:spPr bwMode="auto">
              <a:xfrm>
                <a:off x="703" y="3793"/>
                <a:ext cx="762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var2 (aligned)</a:t>
                </a:r>
              </a:p>
            </p:txBody>
          </p:sp>
          <p:sp>
            <p:nvSpPr>
              <p:cNvPr id="23585" name="Freeform 72"/>
              <p:cNvSpPr>
                <a:spLocks/>
              </p:cNvSpPr>
              <p:nvPr/>
            </p:nvSpPr>
            <p:spPr bwMode="auto">
              <a:xfrm flipV="1">
                <a:off x="1465" y="3757"/>
                <a:ext cx="72" cy="109"/>
              </a:xfrm>
              <a:custGeom>
                <a:avLst/>
                <a:gdLst>
                  <a:gd name="T0" fmla="*/ 0 w 72"/>
                  <a:gd name="T1" fmla="*/ 0 h 73"/>
                  <a:gd name="T2" fmla="*/ 72 w 72"/>
                  <a:gd name="T3" fmla="*/ 0 h 73"/>
                  <a:gd name="T4" fmla="*/ 72 w 72"/>
                  <a:gd name="T5" fmla="*/ 163 h 7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2" h="73">
                    <a:moveTo>
                      <a:pt x="0" y="0"/>
                    </a:moveTo>
                    <a:lnTo>
                      <a:pt x="72" y="0"/>
                    </a:lnTo>
                    <a:lnTo>
                      <a:pt x="72" y="73"/>
                    </a:lnTo>
                  </a:path>
                </a:pathLst>
              </a:custGeom>
              <a:noFill/>
              <a:ln w="9525">
                <a:solidFill>
                  <a:srgbClr val="FF00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51017" name="Group 105"/>
          <p:cNvGrpSpPr>
            <a:grpSpLocks/>
          </p:cNvGrpSpPr>
          <p:nvPr/>
        </p:nvGrpSpPr>
        <p:grpSpPr bwMode="auto">
          <a:xfrm>
            <a:off x="5032375" y="5675313"/>
            <a:ext cx="2708275" cy="576262"/>
            <a:chOff x="3170" y="3575"/>
            <a:chExt cx="1706" cy="363"/>
          </a:xfrm>
        </p:grpSpPr>
        <p:sp>
          <p:nvSpPr>
            <p:cNvPr id="23578" name="Text Box 57"/>
            <p:cNvSpPr txBox="1">
              <a:spLocks noChangeArrowheads="1"/>
            </p:cNvSpPr>
            <p:nvPr/>
          </p:nvSpPr>
          <p:spPr bwMode="auto">
            <a:xfrm>
              <a:off x="3170" y="3575"/>
              <a:ext cx="436" cy="181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1000</a:t>
              </a:r>
            </a:p>
          </p:txBody>
        </p:sp>
        <p:sp>
          <p:nvSpPr>
            <p:cNvPr id="23579" name="Text Box 73"/>
            <p:cNvSpPr txBox="1">
              <a:spLocks noChangeArrowheads="1"/>
            </p:cNvSpPr>
            <p:nvPr/>
          </p:nvSpPr>
          <p:spPr bwMode="auto">
            <a:xfrm>
              <a:off x="3352" y="3793"/>
              <a:ext cx="152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>
                  <a:solidFill>
                    <a:srgbClr val="FF0000"/>
                  </a:solidFill>
                </a:rPr>
                <a:t>var3 (address is multiple of 8)</a:t>
              </a:r>
            </a:p>
          </p:txBody>
        </p:sp>
        <p:sp>
          <p:nvSpPr>
            <p:cNvPr id="23580" name="Freeform 74"/>
            <p:cNvSpPr>
              <a:spLocks/>
            </p:cNvSpPr>
            <p:nvPr/>
          </p:nvSpPr>
          <p:spPr bwMode="auto">
            <a:xfrm flipH="1" flipV="1">
              <a:off x="3243" y="3757"/>
              <a:ext cx="72" cy="109"/>
            </a:xfrm>
            <a:custGeom>
              <a:avLst/>
              <a:gdLst>
                <a:gd name="T0" fmla="*/ 0 w 72"/>
                <a:gd name="T1" fmla="*/ 0 h 73"/>
                <a:gd name="T2" fmla="*/ 72 w 72"/>
                <a:gd name="T3" fmla="*/ 0 h 73"/>
                <a:gd name="T4" fmla="*/ 72 w 72"/>
                <a:gd name="T5" fmla="*/ 163 h 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2" h="73">
                  <a:moveTo>
                    <a:pt x="0" y="0"/>
                  </a:moveTo>
                  <a:lnTo>
                    <a:pt x="72" y="0"/>
                  </a:lnTo>
                  <a:lnTo>
                    <a:pt x="72" y="73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1002" name="Group 90"/>
          <p:cNvGrpSpPr>
            <a:grpSpLocks/>
          </p:cNvGrpSpPr>
          <p:nvPr/>
        </p:nvGrpSpPr>
        <p:grpSpPr bwMode="auto">
          <a:xfrm>
            <a:off x="7107238" y="5387975"/>
            <a:ext cx="1497012" cy="287338"/>
            <a:chOff x="4477" y="3394"/>
            <a:chExt cx="943" cy="181"/>
          </a:xfrm>
        </p:grpSpPr>
        <p:sp>
          <p:nvSpPr>
            <p:cNvPr id="23573" name="Text Box 70"/>
            <p:cNvSpPr txBox="1">
              <a:spLocks noChangeArrowheads="1"/>
            </p:cNvSpPr>
            <p:nvPr/>
          </p:nvSpPr>
          <p:spPr bwMode="auto">
            <a:xfrm>
              <a:off x="4477" y="3394"/>
              <a:ext cx="218" cy="181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sp>
          <p:nvSpPr>
            <p:cNvPr id="23574" name="Text Box 71"/>
            <p:cNvSpPr txBox="1">
              <a:spLocks noChangeArrowheads="1"/>
            </p:cNvSpPr>
            <p:nvPr/>
          </p:nvSpPr>
          <p:spPr bwMode="auto">
            <a:xfrm>
              <a:off x="4695" y="3394"/>
              <a:ext cx="218" cy="181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0</a:t>
              </a:r>
            </a:p>
          </p:txBody>
        </p:sp>
        <p:grpSp>
          <p:nvGrpSpPr>
            <p:cNvPr id="23575" name="Group 83"/>
            <p:cNvGrpSpPr>
              <a:grpSpLocks/>
            </p:cNvGrpSpPr>
            <p:nvPr/>
          </p:nvGrpSpPr>
          <p:grpSpPr bwMode="auto">
            <a:xfrm>
              <a:off x="4477" y="3394"/>
              <a:ext cx="943" cy="181"/>
              <a:chOff x="4477" y="3394"/>
              <a:chExt cx="943" cy="181"/>
            </a:xfrm>
          </p:grpSpPr>
          <p:sp>
            <p:nvSpPr>
              <p:cNvPr id="23576" name="Text Box 80"/>
              <p:cNvSpPr txBox="1">
                <a:spLocks noChangeArrowheads="1"/>
              </p:cNvSpPr>
              <p:nvPr/>
            </p:nvSpPr>
            <p:spPr bwMode="auto">
              <a:xfrm>
                <a:off x="4948" y="3394"/>
                <a:ext cx="47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>
                    <a:solidFill>
                      <a:srgbClr val="FF0000"/>
                    </a:solidFill>
                  </a:rPr>
                  <a:t>Unused</a:t>
                </a:r>
              </a:p>
            </p:txBody>
          </p:sp>
          <p:sp>
            <p:nvSpPr>
              <p:cNvPr id="23577" name="Rectangle 82"/>
              <p:cNvSpPr>
                <a:spLocks noChangeArrowheads="1"/>
              </p:cNvSpPr>
              <p:nvPr/>
            </p:nvSpPr>
            <p:spPr bwMode="auto">
              <a:xfrm>
                <a:off x="4477" y="3394"/>
                <a:ext cx="435" cy="181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  <p:grpSp>
        <p:nvGrpSpPr>
          <p:cNvPr id="551016" name="Group 104"/>
          <p:cNvGrpSpPr>
            <a:grpSpLocks/>
          </p:cNvGrpSpPr>
          <p:nvPr/>
        </p:nvGrpSpPr>
        <p:grpSpPr bwMode="auto">
          <a:xfrm>
            <a:off x="3649663" y="5675313"/>
            <a:ext cx="1384300" cy="576262"/>
            <a:chOff x="2299" y="3575"/>
            <a:chExt cx="872" cy="363"/>
          </a:xfrm>
        </p:grpSpPr>
        <p:grpSp>
          <p:nvGrpSpPr>
            <p:cNvPr id="23566" name="Group 97"/>
            <p:cNvGrpSpPr>
              <a:grpSpLocks/>
            </p:cNvGrpSpPr>
            <p:nvPr/>
          </p:nvGrpSpPr>
          <p:grpSpPr bwMode="auto">
            <a:xfrm>
              <a:off x="2299" y="3575"/>
              <a:ext cx="872" cy="181"/>
              <a:chOff x="2734" y="3575"/>
              <a:chExt cx="872" cy="181"/>
            </a:xfrm>
          </p:grpSpPr>
          <p:sp>
            <p:nvSpPr>
              <p:cNvPr id="23569" name="Text Box 42"/>
              <p:cNvSpPr txBox="1">
                <a:spLocks noChangeArrowheads="1"/>
              </p:cNvSpPr>
              <p:nvPr/>
            </p:nvSpPr>
            <p:spPr bwMode="auto">
              <a:xfrm>
                <a:off x="3170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23570" name="Text Box 43"/>
              <p:cNvSpPr txBox="1">
                <a:spLocks noChangeArrowheads="1"/>
              </p:cNvSpPr>
              <p:nvPr/>
            </p:nvSpPr>
            <p:spPr bwMode="auto">
              <a:xfrm>
                <a:off x="3388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23571" name="Text Box 54"/>
              <p:cNvSpPr txBox="1">
                <a:spLocks noChangeArrowheads="1"/>
              </p:cNvSpPr>
              <p:nvPr/>
            </p:nvSpPr>
            <p:spPr bwMode="auto">
              <a:xfrm>
                <a:off x="2734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  <p:sp>
            <p:nvSpPr>
              <p:cNvPr id="23572" name="Text Box 55"/>
              <p:cNvSpPr txBox="1">
                <a:spLocks noChangeArrowheads="1"/>
              </p:cNvSpPr>
              <p:nvPr/>
            </p:nvSpPr>
            <p:spPr bwMode="auto">
              <a:xfrm>
                <a:off x="2952" y="3575"/>
                <a:ext cx="218" cy="181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0</a:t>
                </a:r>
              </a:p>
            </p:txBody>
          </p:sp>
        </p:grpSp>
        <p:sp>
          <p:nvSpPr>
            <p:cNvPr id="23567" name="Text Box 102"/>
            <p:cNvSpPr txBox="1">
              <a:spLocks noChangeArrowheads="1"/>
            </p:cNvSpPr>
            <p:nvPr/>
          </p:nvSpPr>
          <p:spPr bwMode="auto">
            <a:xfrm>
              <a:off x="2481" y="3793"/>
              <a:ext cx="508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>
                  <a:solidFill>
                    <a:srgbClr val="FF0000"/>
                  </a:solidFill>
                </a:rPr>
                <a:t>Unused</a:t>
              </a:r>
            </a:p>
          </p:txBody>
        </p:sp>
        <p:sp>
          <p:nvSpPr>
            <p:cNvPr id="23568" name="Rectangle 103"/>
            <p:cNvSpPr>
              <a:spLocks noChangeArrowheads="1"/>
            </p:cNvSpPr>
            <p:nvPr/>
          </p:nvSpPr>
          <p:spPr bwMode="auto">
            <a:xfrm>
              <a:off x="2299" y="3575"/>
              <a:ext cx="871" cy="1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09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50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5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50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50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5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5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50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509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5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5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509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509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5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1970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altLang="en-US" smtClean="0"/>
              <a:t>Processors can order bytes within a word in two ways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Little Endian Byte Ordering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 smtClean="0"/>
              <a:t>Memory address = Address of </a:t>
            </a:r>
            <a:r>
              <a:rPr lang="en-US" altLang="en-US" b="1" smtClean="0">
                <a:solidFill>
                  <a:srgbClr val="FF0000"/>
                </a:solidFill>
              </a:rPr>
              <a:t>least significant  byte</a:t>
            </a:r>
            <a:endParaRPr lang="en-US" altLang="en-US" smtClean="0"/>
          </a:p>
          <a:p>
            <a:pPr lvl="1" eaLnBrk="1" hangingPunct="1">
              <a:spcBef>
                <a:spcPct val="30000"/>
              </a:spcBef>
            </a:pPr>
            <a:r>
              <a:rPr lang="en-US" altLang="en-US" smtClean="0"/>
              <a:t>Example: Intel IA-32, Alpha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eaLnBrk="1" hangingPunct="1">
              <a:spcBef>
                <a:spcPct val="3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Big Endian Byte Ordering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 smtClean="0"/>
              <a:t>Memory address = Address of </a:t>
            </a:r>
            <a:r>
              <a:rPr lang="en-US" altLang="en-US" b="1" smtClean="0">
                <a:solidFill>
                  <a:srgbClr val="FF0000"/>
                </a:solidFill>
              </a:rPr>
              <a:t>most significant byte</a:t>
            </a:r>
            <a:endParaRPr lang="en-US" altLang="en-US" smtClean="0"/>
          </a:p>
          <a:p>
            <a:pPr lvl="1" eaLnBrk="1" hangingPunct="1">
              <a:spcBef>
                <a:spcPct val="30000"/>
              </a:spcBef>
            </a:pPr>
            <a:r>
              <a:rPr lang="en-US" altLang="en-US" smtClean="0"/>
              <a:t>Example: SPARC, PA-RISC</a:t>
            </a:r>
          </a:p>
          <a:p>
            <a:pPr lvl="1" eaLnBrk="1" hangingPunct="1">
              <a:spcBef>
                <a:spcPct val="30000"/>
              </a:spcBef>
            </a:pPr>
            <a:endParaRPr lang="en-US" altLang="en-US" smtClean="0"/>
          </a:p>
          <a:p>
            <a:pPr eaLnBrk="1" hangingPunct="1">
              <a:spcBef>
                <a:spcPct val="30000"/>
              </a:spcBef>
            </a:pPr>
            <a:endParaRPr lang="en-US" altLang="en-US" smtClean="0"/>
          </a:p>
          <a:p>
            <a:pPr eaLnBrk="1" hangingPunct="1">
              <a:spcBef>
                <a:spcPct val="30000"/>
              </a:spcBef>
            </a:pPr>
            <a:r>
              <a:rPr lang="en-US" altLang="en-US" smtClean="0"/>
              <a:t>MIPS can operate with both byte orderings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Byte Ordering and Endianness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1000125" y="4953000"/>
            <a:ext cx="7258050" cy="838200"/>
            <a:chOff x="884" y="3229"/>
            <a:chExt cx="4572" cy="528"/>
          </a:xfrm>
        </p:grpSpPr>
        <p:grpSp>
          <p:nvGrpSpPr>
            <p:cNvPr id="24606" name="Group 5"/>
            <p:cNvGrpSpPr>
              <a:grpSpLocks/>
            </p:cNvGrpSpPr>
            <p:nvPr/>
          </p:nvGrpSpPr>
          <p:grpSpPr bwMode="auto">
            <a:xfrm>
              <a:off x="884" y="3249"/>
              <a:ext cx="1706" cy="508"/>
              <a:chOff x="993" y="3249"/>
              <a:chExt cx="1706" cy="508"/>
            </a:xfrm>
          </p:grpSpPr>
          <p:grpSp>
            <p:nvGrpSpPr>
              <p:cNvPr id="24623" name="Group 6"/>
              <p:cNvGrpSpPr>
                <a:grpSpLocks/>
              </p:cNvGrpSpPr>
              <p:nvPr/>
            </p:nvGrpSpPr>
            <p:grpSpPr bwMode="auto">
              <a:xfrm>
                <a:off x="993" y="3394"/>
                <a:ext cx="1701" cy="181"/>
                <a:chOff x="853" y="3385"/>
                <a:chExt cx="1701" cy="173"/>
              </a:xfrm>
            </p:grpSpPr>
            <p:sp>
              <p:nvSpPr>
                <p:cNvPr id="2462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129" y="3385"/>
                  <a:ext cx="425" cy="173"/>
                </a:xfrm>
                <a:prstGeom prst="rect">
                  <a:avLst/>
                </a:prstGeom>
                <a:solidFill>
                  <a:srgbClr val="FF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0</a:t>
                  </a:r>
                </a:p>
              </p:txBody>
            </p:sp>
            <p:sp>
              <p:nvSpPr>
                <p:cNvPr id="2462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704" y="3385"/>
                  <a:ext cx="425" cy="173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1</a:t>
                  </a:r>
                </a:p>
              </p:txBody>
            </p:sp>
            <p:sp>
              <p:nvSpPr>
                <p:cNvPr id="2462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279" y="3385"/>
                  <a:ext cx="425" cy="173"/>
                </a:xfrm>
                <a:prstGeom prst="rect">
                  <a:avLst/>
                </a:prstGeom>
                <a:solidFill>
                  <a:srgbClr val="FFFF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2</a:t>
                  </a:r>
                </a:p>
              </p:txBody>
            </p:sp>
            <p:sp>
              <p:nvSpPr>
                <p:cNvPr id="2463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53" y="3385"/>
                  <a:ext cx="426" cy="173"/>
                </a:xfrm>
                <a:prstGeom prst="rect">
                  <a:avLst/>
                </a:prstGeom>
                <a:solidFill>
                  <a:srgbClr val="FFCC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3</a:t>
                  </a:r>
                </a:p>
              </p:txBody>
            </p:sp>
          </p:grpSp>
          <p:sp>
            <p:nvSpPr>
              <p:cNvPr id="24624" name="Text Box 11"/>
              <p:cNvSpPr txBox="1">
                <a:spLocks noChangeArrowheads="1"/>
              </p:cNvSpPr>
              <p:nvPr/>
            </p:nvSpPr>
            <p:spPr bwMode="auto">
              <a:xfrm>
                <a:off x="1356" y="3575"/>
                <a:ext cx="980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32-bit Register</a:t>
                </a:r>
              </a:p>
            </p:txBody>
          </p:sp>
          <p:sp>
            <p:nvSpPr>
              <p:cNvPr id="24625" name="Text Box 12"/>
              <p:cNvSpPr txBox="1">
                <a:spLocks noChangeArrowheads="1"/>
              </p:cNvSpPr>
              <p:nvPr/>
            </p:nvSpPr>
            <p:spPr bwMode="auto">
              <a:xfrm>
                <a:off x="998" y="3249"/>
                <a:ext cx="426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MSB</a:t>
                </a:r>
                <a:endParaRPr lang="en-US" altLang="en-US" sz="1400" i="1"/>
              </a:p>
            </p:txBody>
          </p:sp>
          <p:sp>
            <p:nvSpPr>
              <p:cNvPr id="24626" name="Text Box 13"/>
              <p:cNvSpPr txBox="1">
                <a:spLocks noChangeArrowheads="1"/>
              </p:cNvSpPr>
              <p:nvPr/>
            </p:nvSpPr>
            <p:spPr bwMode="auto">
              <a:xfrm>
                <a:off x="2274" y="3249"/>
                <a:ext cx="425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LSB</a:t>
                </a:r>
                <a:endParaRPr lang="en-US" altLang="en-US" sz="1400" i="1"/>
              </a:p>
            </p:txBody>
          </p:sp>
        </p:grpSp>
        <p:grpSp>
          <p:nvGrpSpPr>
            <p:cNvPr id="24607" name="Group 14"/>
            <p:cNvGrpSpPr>
              <a:grpSpLocks/>
            </p:cNvGrpSpPr>
            <p:nvPr/>
          </p:nvGrpSpPr>
          <p:grpSpPr bwMode="auto">
            <a:xfrm>
              <a:off x="3170" y="3229"/>
              <a:ext cx="2286" cy="528"/>
              <a:chOff x="3243" y="3229"/>
              <a:chExt cx="2286" cy="528"/>
            </a:xfrm>
          </p:grpSpPr>
          <p:sp>
            <p:nvSpPr>
              <p:cNvPr id="24609" name="Text Box 15"/>
              <p:cNvSpPr txBox="1">
                <a:spLocks noChangeArrowheads="1"/>
              </p:cNvSpPr>
              <p:nvPr/>
            </p:nvSpPr>
            <p:spPr bwMode="auto">
              <a:xfrm>
                <a:off x="3315" y="3394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. . .</a:t>
                </a:r>
                <a:endParaRPr lang="en-US" altLang="en-US" sz="1400" i="1"/>
              </a:p>
            </p:txBody>
          </p:sp>
          <p:sp>
            <p:nvSpPr>
              <p:cNvPr id="24610" name="Text Box 16"/>
              <p:cNvSpPr txBox="1">
                <a:spLocks noChangeArrowheads="1"/>
              </p:cNvSpPr>
              <p:nvPr/>
            </p:nvSpPr>
            <p:spPr bwMode="auto">
              <a:xfrm>
                <a:off x="5275" y="3394"/>
                <a:ext cx="254" cy="1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. . .</a:t>
                </a:r>
                <a:endParaRPr lang="en-US" altLang="en-US" sz="1400" i="1"/>
              </a:p>
            </p:txBody>
          </p:sp>
          <p:sp>
            <p:nvSpPr>
              <p:cNvPr id="24611" name="Text Box 17"/>
              <p:cNvSpPr txBox="1">
                <a:spLocks noChangeArrowheads="1"/>
              </p:cNvSpPr>
              <p:nvPr/>
            </p:nvSpPr>
            <p:spPr bwMode="auto">
              <a:xfrm>
                <a:off x="4850" y="3394"/>
                <a:ext cx="425" cy="181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0</a:t>
                </a:r>
              </a:p>
            </p:txBody>
          </p:sp>
          <p:sp>
            <p:nvSpPr>
              <p:cNvPr id="24612" name="Text Box 18"/>
              <p:cNvSpPr txBox="1">
                <a:spLocks noChangeArrowheads="1"/>
              </p:cNvSpPr>
              <p:nvPr/>
            </p:nvSpPr>
            <p:spPr bwMode="auto">
              <a:xfrm>
                <a:off x="4425" y="3394"/>
                <a:ext cx="425" cy="181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1</a:t>
                </a:r>
              </a:p>
            </p:txBody>
          </p:sp>
          <p:sp>
            <p:nvSpPr>
              <p:cNvPr id="24613" name="Text Box 19"/>
              <p:cNvSpPr txBox="1">
                <a:spLocks noChangeArrowheads="1"/>
              </p:cNvSpPr>
              <p:nvPr/>
            </p:nvSpPr>
            <p:spPr bwMode="auto">
              <a:xfrm>
                <a:off x="4000" y="3394"/>
                <a:ext cx="425" cy="181"/>
              </a:xfrm>
              <a:prstGeom prst="rect">
                <a:avLst/>
              </a:prstGeom>
              <a:solidFill>
                <a:srgbClr val="FFFF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2</a:t>
                </a:r>
              </a:p>
            </p:txBody>
          </p:sp>
          <p:sp>
            <p:nvSpPr>
              <p:cNvPr id="24614" name="Text Box 20"/>
              <p:cNvSpPr txBox="1">
                <a:spLocks noChangeArrowheads="1"/>
              </p:cNvSpPr>
              <p:nvPr/>
            </p:nvSpPr>
            <p:spPr bwMode="auto">
              <a:xfrm>
                <a:off x="3574" y="3394"/>
                <a:ext cx="426" cy="181"/>
              </a:xfrm>
              <a:prstGeom prst="rect">
                <a:avLst/>
              </a:prstGeom>
              <a:solidFill>
                <a:srgbClr val="FFCC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Byte 3</a:t>
                </a:r>
              </a:p>
            </p:txBody>
          </p:sp>
          <p:sp>
            <p:nvSpPr>
              <p:cNvPr id="24615" name="Text Box 21"/>
              <p:cNvSpPr txBox="1">
                <a:spLocks noChangeArrowheads="1"/>
              </p:cNvSpPr>
              <p:nvPr/>
            </p:nvSpPr>
            <p:spPr bwMode="auto">
              <a:xfrm>
                <a:off x="3574" y="3229"/>
                <a:ext cx="42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</a:t>
                </a:r>
                <a:endParaRPr lang="en-US" altLang="en-US" sz="1400" i="1"/>
              </a:p>
            </p:txBody>
          </p:sp>
          <p:sp>
            <p:nvSpPr>
              <p:cNvPr id="24616" name="Text Box 22"/>
              <p:cNvSpPr txBox="1">
                <a:spLocks noChangeArrowheads="1"/>
              </p:cNvSpPr>
              <p:nvPr/>
            </p:nvSpPr>
            <p:spPr bwMode="auto">
              <a:xfrm>
                <a:off x="4850" y="3229"/>
                <a:ext cx="42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a+3</a:t>
                </a:r>
                <a:endParaRPr lang="en-US" altLang="en-US" sz="1400" i="1"/>
              </a:p>
            </p:txBody>
          </p:sp>
          <p:sp>
            <p:nvSpPr>
              <p:cNvPr id="24617" name="Text Box 23"/>
              <p:cNvSpPr txBox="1">
                <a:spLocks noChangeArrowheads="1"/>
              </p:cNvSpPr>
              <p:nvPr/>
            </p:nvSpPr>
            <p:spPr bwMode="auto">
              <a:xfrm>
                <a:off x="4420" y="3229"/>
                <a:ext cx="42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a+2</a:t>
                </a:r>
                <a:endParaRPr lang="en-US" altLang="en-US" sz="1400" i="1"/>
              </a:p>
            </p:txBody>
          </p:sp>
          <p:sp>
            <p:nvSpPr>
              <p:cNvPr id="24618" name="Text Box 24"/>
              <p:cNvSpPr txBox="1">
                <a:spLocks noChangeArrowheads="1"/>
              </p:cNvSpPr>
              <p:nvPr/>
            </p:nvSpPr>
            <p:spPr bwMode="auto">
              <a:xfrm>
                <a:off x="3984" y="3229"/>
                <a:ext cx="425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a+1</a:t>
                </a:r>
                <a:endParaRPr lang="en-US" altLang="en-US" sz="1400" i="1"/>
              </a:p>
            </p:txBody>
          </p:sp>
          <p:sp>
            <p:nvSpPr>
              <p:cNvPr id="24619" name="Line 25"/>
              <p:cNvSpPr>
                <a:spLocks noChangeShapeType="1"/>
              </p:cNvSpPr>
              <p:nvPr/>
            </p:nvSpPr>
            <p:spPr bwMode="auto">
              <a:xfrm>
                <a:off x="3315" y="3394"/>
                <a:ext cx="22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0" name="Line 26"/>
              <p:cNvSpPr>
                <a:spLocks noChangeShapeType="1"/>
              </p:cNvSpPr>
              <p:nvPr/>
            </p:nvSpPr>
            <p:spPr bwMode="auto">
              <a:xfrm>
                <a:off x="3315" y="3575"/>
                <a:ext cx="22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1" name="Text Box 27"/>
              <p:cNvSpPr txBox="1">
                <a:spLocks noChangeArrowheads="1"/>
              </p:cNvSpPr>
              <p:nvPr/>
            </p:nvSpPr>
            <p:spPr bwMode="auto">
              <a:xfrm>
                <a:off x="4041" y="3584"/>
                <a:ext cx="76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Memory</a:t>
                </a:r>
                <a:endParaRPr lang="en-US" altLang="en-US" sz="1400" i="1"/>
              </a:p>
            </p:txBody>
          </p:sp>
          <p:sp>
            <p:nvSpPr>
              <p:cNvPr id="24622" name="Text Box 28"/>
              <p:cNvSpPr txBox="1">
                <a:spLocks noChangeArrowheads="1"/>
              </p:cNvSpPr>
              <p:nvPr/>
            </p:nvSpPr>
            <p:spPr bwMode="auto">
              <a:xfrm>
                <a:off x="3243" y="3249"/>
                <a:ext cx="426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address</a:t>
                </a:r>
                <a:endParaRPr lang="en-US" altLang="en-US" sz="1400" i="1"/>
              </a:p>
            </p:txBody>
          </p:sp>
        </p:grpSp>
        <p:sp>
          <p:nvSpPr>
            <p:cNvPr id="24608" name="AutoShape 29"/>
            <p:cNvSpPr>
              <a:spLocks noChangeArrowheads="1"/>
            </p:cNvSpPr>
            <p:nvPr/>
          </p:nvSpPr>
          <p:spPr bwMode="auto">
            <a:xfrm>
              <a:off x="2735" y="3394"/>
              <a:ext cx="326" cy="182"/>
            </a:xfrm>
            <a:prstGeom prst="leftRightArrow">
              <a:avLst>
                <a:gd name="adj1" fmla="val 49454"/>
                <a:gd name="adj2" fmla="val 489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4581" name="Group 30"/>
          <p:cNvGrpSpPr>
            <a:grpSpLocks/>
          </p:cNvGrpSpPr>
          <p:nvPr/>
        </p:nvGrpSpPr>
        <p:grpSpPr bwMode="auto">
          <a:xfrm>
            <a:off x="1000125" y="2820988"/>
            <a:ext cx="7258050" cy="838200"/>
            <a:chOff x="630" y="1797"/>
            <a:chExt cx="4572" cy="528"/>
          </a:xfrm>
        </p:grpSpPr>
        <p:sp>
          <p:nvSpPr>
            <p:cNvPr id="24582" name="Text Box 31"/>
            <p:cNvSpPr txBox="1">
              <a:spLocks noChangeArrowheads="1"/>
            </p:cNvSpPr>
            <p:nvPr/>
          </p:nvSpPr>
          <p:spPr bwMode="auto">
            <a:xfrm>
              <a:off x="4513" y="1962"/>
              <a:ext cx="426" cy="181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3</a:t>
              </a:r>
            </a:p>
          </p:txBody>
        </p:sp>
        <p:grpSp>
          <p:nvGrpSpPr>
            <p:cNvPr id="24583" name="Group 32"/>
            <p:cNvGrpSpPr>
              <a:grpSpLocks/>
            </p:cNvGrpSpPr>
            <p:nvPr/>
          </p:nvGrpSpPr>
          <p:grpSpPr bwMode="auto">
            <a:xfrm>
              <a:off x="630" y="1817"/>
              <a:ext cx="1706" cy="508"/>
              <a:chOff x="993" y="3249"/>
              <a:chExt cx="1706" cy="508"/>
            </a:xfrm>
          </p:grpSpPr>
          <p:grpSp>
            <p:nvGrpSpPr>
              <p:cNvPr id="24598" name="Group 33"/>
              <p:cNvGrpSpPr>
                <a:grpSpLocks/>
              </p:cNvGrpSpPr>
              <p:nvPr/>
            </p:nvGrpSpPr>
            <p:grpSpPr bwMode="auto">
              <a:xfrm>
                <a:off x="993" y="3394"/>
                <a:ext cx="1701" cy="181"/>
                <a:chOff x="853" y="3385"/>
                <a:chExt cx="1701" cy="173"/>
              </a:xfrm>
            </p:grpSpPr>
            <p:sp>
              <p:nvSpPr>
                <p:cNvPr id="2460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129" y="3385"/>
                  <a:ext cx="425" cy="173"/>
                </a:xfrm>
                <a:prstGeom prst="rect">
                  <a:avLst/>
                </a:prstGeom>
                <a:solidFill>
                  <a:srgbClr val="FFFFCC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0</a:t>
                  </a:r>
                </a:p>
              </p:txBody>
            </p:sp>
            <p:sp>
              <p:nvSpPr>
                <p:cNvPr id="2460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04" y="3385"/>
                  <a:ext cx="425" cy="173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1</a:t>
                  </a:r>
                </a:p>
              </p:txBody>
            </p:sp>
            <p:sp>
              <p:nvSpPr>
                <p:cNvPr id="2460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279" y="3385"/>
                  <a:ext cx="425" cy="173"/>
                </a:xfrm>
                <a:prstGeom prst="rect">
                  <a:avLst/>
                </a:prstGeom>
                <a:solidFill>
                  <a:srgbClr val="FFFF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2</a:t>
                  </a:r>
                </a:p>
              </p:txBody>
            </p:sp>
            <p:sp>
              <p:nvSpPr>
                <p:cNvPr id="2460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853" y="3385"/>
                  <a:ext cx="426" cy="173"/>
                </a:xfrm>
                <a:prstGeom prst="rect">
                  <a:avLst/>
                </a:prstGeom>
                <a:solidFill>
                  <a:srgbClr val="FFCC66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/>
                    <a:t>Byte 3</a:t>
                  </a:r>
                </a:p>
              </p:txBody>
            </p:sp>
          </p:grpSp>
          <p:sp>
            <p:nvSpPr>
              <p:cNvPr id="24599" name="Text Box 38"/>
              <p:cNvSpPr txBox="1">
                <a:spLocks noChangeArrowheads="1"/>
              </p:cNvSpPr>
              <p:nvPr/>
            </p:nvSpPr>
            <p:spPr bwMode="auto">
              <a:xfrm>
                <a:off x="1356" y="3575"/>
                <a:ext cx="980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32-bit Register</a:t>
                </a:r>
              </a:p>
            </p:txBody>
          </p:sp>
          <p:sp>
            <p:nvSpPr>
              <p:cNvPr id="24600" name="Text Box 39"/>
              <p:cNvSpPr txBox="1">
                <a:spLocks noChangeArrowheads="1"/>
              </p:cNvSpPr>
              <p:nvPr/>
            </p:nvSpPr>
            <p:spPr bwMode="auto">
              <a:xfrm>
                <a:off x="998" y="3249"/>
                <a:ext cx="426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MSB</a:t>
                </a:r>
                <a:endParaRPr lang="en-US" altLang="en-US" sz="1400" i="1"/>
              </a:p>
            </p:txBody>
          </p:sp>
          <p:sp>
            <p:nvSpPr>
              <p:cNvPr id="24601" name="Text Box 40"/>
              <p:cNvSpPr txBox="1">
                <a:spLocks noChangeArrowheads="1"/>
              </p:cNvSpPr>
              <p:nvPr/>
            </p:nvSpPr>
            <p:spPr bwMode="auto">
              <a:xfrm>
                <a:off x="2274" y="3249"/>
                <a:ext cx="425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altLang="en-US" sz="1400"/>
                  <a:t>LSB</a:t>
                </a:r>
                <a:endParaRPr lang="en-US" altLang="en-US" sz="1400" i="1"/>
              </a:p>
            </p:txBody>
          </p:sp>
        </p:grpSp>
        <p:sp>
          <p:nvSpPr>
            <p:cNvPr id="24584" name="Text Box 41"/>
            <p:cNvSpPr txBox="1">
              <a:spLocks noChangeArrowheads="1"/>
            </p:cNvSpPr>
            <p:nvPr/>
          </p:nvSpPr>
          <p:spPr bwMode="auto">
            <a:xfrm>
              <a:off x="2988" y="1962"/>
              <a:ext cx="25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. . .</a:t>
              </a:r>
              <a:endParaRPr lang="en-US" altLang="en-US" sz="1400" i="1"/>
            </a:p>
          </p:txBody>
        </p:sp>
        <p:sp>
          <p:nvSpPr>
            <p:cNvPr id="24585" name="Text Box 42"/>
            <p:cNvSpPr txBox="1">
              <a:spLocks noChangeArrowheads="1"/>
            </p:cNvSpPr>
            <p:nvPr/>
          </p:nvSpPr>
          <p:spPr bwMode="auto">
            <a:xfrm>
              <a:off x="4948" y="1962"/>
              <a:ext cx="254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. . .</a:t>
              </a:r>
              <a:endParaRPr lang="en-US" altLang="en-US" sz="1400" i="1"/>
            </a:p>
          </p:txBody>
        </p:sp>
        <p:sp>
          <p:nvSpPr>
            <p:cNvPr id="24586" name="Text Box 43"/>
            <p:cNvSpPr txBox="1">
              <a:spLocks noChangeArrowheads="1"/>
            </p:cNvSpPr>
            <p:nvPr/>
          </p:nvSpPr>
          <p:spPr bwMode="auto">
            <a:xfrm>
              <a:off x="3243" y="1962"/>
              <a:ext cx="425" cy="181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0</a:t>
              </a:r>
            </a:p>
          </p:txBody>
        </p:sp>
        <p:sp>
          <p:nvSpPr>
            <p:cNvPr id="24587" name="Text Box 44"/>
            <p:cNvSpPr txBox="1">
              <a:spLocks noChangeArrowheads="1"/>
            </p:cNvSpPr>
            <p:nvPr/>
          </p:nvSpPr>
          <p:spPr bwMode="auto">
            <a:xfrm>
              <a:off x="3665" y="1962"/>
              <a:ext cx="425" cy="181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1</a:t>
              </a:r>
            </a:p>
          </p:txBody>
        </p:sp>
        <p:sp>
          <p:nvSpPr>
            <p:cNvPr id="24588" name="Text Box 45"/>
            <p:cNvSpPr txBox="1">
              <a:spLocks noChangeArrowheads="1"/>
            </p:cNvSpPr>
            <p:nvPr/>
          </p:nvSpPr>
          <p:spPr bwMode="auto">
            <a:xfrm>
              <a:off x="4088" y="1962"/>
              <a:ext cx="425" cy="181"/>
            </a:xfrm>
            <a:prstGeom prst="rect">
              <a:avLst/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Byte 2</a:t>
              </a:r>
            </a:p>
          </p:txBody>
        </p:sp>
        <p:sp>
          <p:nvSpPr>
            <p:cNvPr id="24589" name="Text Box 46"/>
            <p:cNvSpPr txBox="1">
              <a:spLocks noChangeArrowheads="1"/>
            </p:cNvSpPr>
            <p:nvPr/>
          </p:nvSpPr>
          <p:spPr bwMode="auto">
            <a:xfrm>
              <a:off x="3247" y="1797"/>
              <a:ext cx="4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</a:t>
              </a:r>
              <a:endParaRPr lang="en-US" altLang="en-US" sz="1400" i="1"/>
            </a:p>
          </p:txBody>
        </p:sp>
        <p:sp>
          <p:nvSpPr>
            <p:cNvPr id="24590" name="Text Box 47"/>
            <p:cNvSpPr txBox="1">
              <a:spLocks noChangeArrowheads="1"/>
            </p:cNvSpPr>
            <p:nvPr/>
          </p:nvSpPr>
          <p:spPr bwMode="auto">
            <a:xfrm>
              <a:off x="4523" y="1797"/>
              <a:ext cx="42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a+3</a:t>
              </a:r>
              <a:endParaRPr lang="en-US" altLang="en-US" sz="1400" i="1"/>
            </a:p>
          </p:txBody>
        </p:sp>
        <p:sp>
          <p:nvSpPr>
            <p:cNvPr id="24591" name="Text Box 48"/>
            <p:cNvSpPr txBox="1">
              <a:spLocks noChangeArrowheads="1"/>
            </p:cNvSpPr>
            <p:nvPr/>
          </p:nvSpPr>
          <p:spPr bwMode="auto">
            <a:xfrm>
              <a:off x="4093" y="1797"/>
              <a:ext cx="42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a+2</a:t>
              </a:r>
              <a:endParaRPr lang="en-US" altLang="en-US" sz="1400" i="1"/>
            </a:p>
          </p:txBody>
        </p:sp>
        <p:sp>
          <p:nvSpPr>
            <p:cNvPr id="24592" name="Text Box 49"/>
            <p:cNvSpPr txBox="1">
              <a:spLocks noChangeArrowheads="1"/>
            </p:cNvSpPr>
            <p:nvPr/>
          </p:nvSpPr>
          <p:spPr bwMode="auto">
            <a:xfrm>
              <a:off x="3657" y="1797"/>
              <a:ext cx="42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a+1</a:t>
              </a:r>
              <a:endParaRPr lang="en-US" altLang="en-US" sz="1400" i="1"/>
            </a:p>
          </p:txBody>
        </p:sp>
        <p:sp>
          <p:nvSpPr>
            <p:cNvPr id="24593" name="Line 50"/>
            <p:cNvSpPr>
              <a:spLocks noChangeShapeType="1"/>
            </p:cNvSpPr>
            <p:nvPr/>
          </p:nvSpPr>
          <p:spPr bwMode="auto">
            <a:xfrm>
              <a:off x="2988" y="1962"/>
              <a:ext cx="22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Line 51"/>
            <p:cNvSpPr>
              <a:spLocks noChangeShapeType="1"/>
            </p:cNvSpPr>
            <p:nvPr/>
          </p:nvSpPr>
          <p:spPr bwMode="auto">
            <a:xfrm>
              <a:off x="2988" y="2143"/>
              <a:ext cx="22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Text Box 52"/>
            <p:cNvSpPr txBox="1">
              <a:spLocks noChangeArrowheads="1"/>
            </p:cNvSpPr>
            <p:nvPr/>
          </p:nvSpPr>
          <p:spPr bwMode="auto">
            <a:xfrm>
              <a:off x="3714" y="2152"/>
              <a:ext cx="76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Memory</a:t>
              </a:r>
              <a:endParaRPr lang="en-US" altLang="en-US" sz="1400" i="1"/>
            </a:p>
          </p:txBody>
        </p:sp>
        <p:sp>
          <p:nvSpPr>
            <p:cNvPr id="24596" name="Text Box 53"/>
            <p:cNvSpPr txBox="1">
              <a:spLocks noChangeArrowheads="1"/>
            </p:cNvSpPr>
            <p:nvPr/>
          </p:nvSpPr>
          <p:spPr bwMode="auto">
            <a:xfrm>
              <a:off x="2916" y="1817"/>
              <a:ext cx="426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address</a:t>
              </a:r>
              <a:endParaRPr lang="en-US" altLang="en-US" sz="1400" i="1"/>
            </a:p>
          </p:txBody>
        </p:sp>
        <p:sp>
          <p:nvSpPr>
            <p:cNvPr id="24597" name="AutoShape 54"/>
            <p:cNvSpPr>
              <a:spLocks noChangeArrowheads="1"/>
            </p:cNvSpPr>
            <p:nvPr/>
          </p:nvSpPr>
          <p:spPr bwMode="auto">
            <a:xfrm>
              <a:off x="2481" y="1962"/>
              <a:ext cx="326" cy="182"/>
            </a:xfrm>
            <a:prstGeom prst="leftRightArrow">
              <a:avLst>
                <a:gd name="adj1" fmla="val 49454"/>
                <a:gd name="adj2" fmla="val 4890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7" y="1408236"/>
            <a:ext cx="6970688" cy="4573465"/>
          </a:xfrm>
        </p:spPr>
        <p:txBody>
          <a:bodyPr/>
          <a:lstStyle/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The MIPS Instruction Set Architecture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Introduction to Assembly Language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Defining Data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Memory Alignment and Byte Ordering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System Calls</a:t>
            </a:r>
          </a:p>
        </p:txBody>
      </p:sp>
    </p:spTree>
    <p:extLst>
      <p:ext uri="{BB962C8B-B14F-4D97-AF65-F5344CB8AC3E}">
        <p14:creationId xmlns:p14="http://schemas.microsoft.com/office/powerpoint/2010/main" val="215945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System Calls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Programs do input/output through system calls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MIPS provides a special 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altLang="en-US" smtClean="0"/>
              <a:t> instruction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To obtain services from the operating system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Many services are provided in the SPIM and MARS simulators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Using the 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altLang="en-US" smtClean="0"/>
              <a:t> system services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Load the service number in register </a:t>
            </a:r>
            <a:r>
              <a:rPr lang="en-US" altLang="en-US" smtClean="0">
                <a:solidFill>
                  <a:srgbClr val="FF0000"/>
                </a:solidFill>
              </a:rPr>
              <a:t>$v0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Load argument values, if any, in registers </a:t>
            </a:r>
            <a:r>
              <a:rPr lang="en-US" altLang="en-US" smtClean="0">
                <a:solidFill>
                  <a:srgbClr val="FF0000"/>
                </a:solidFill>
              </a:rPr>
              <a:t>$a0</a:t>
            </a:r>
            <a:r>
              <a:rPr lang="en-US" altLang="en-US" smtClean="0"/>
              <a:t>, </a:t>
            </a:r>
            <a:r>
              <a:rPr lang="en-US" altLang="en-US" smtClean="0">
                <a:solidFill>
                  <a:srgbClr val="FF0000"/>
                </a:solidFill>
              </a:rPr>
              <a:t>$a1</a:t>
            </a:r>
            <a:r>
              <a:rPr lang="en-US" altLang="en-US" smtClean="0"/>
              <a:t>, etc.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Issue the 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altLang="en-US" smtClean="0"/>
              <a:t> instruction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Retrieve return values, if any, from result 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Syscall Services</a:t>
            </a:r>
          </a:p>
        </p:txBody>
      </p:sp>
      <p:graphicFrame>
        <p:nvGraphicFramePr>
          <p:cNvPr id="555130" name="Group 122"/>
          <p:cNvGraphicFramePr>
            <a:graphicFrameLocks noGrp="1"/>
          </p:cNvGraphicFramePr>
          <p:nvPr/>
        </p:nvGraphicFramePr>
        <p:xfrm>
          <a:off x="482600" y="1173163"/>
          <a:ext cx="8178800" cy="5029197"/>
        </p:xfrm>
        <a:graphic>
          <a:graphicData uri="http://schemas.openxmlformats.org/drawingml/2006/table">
            <a:tbl>
              <a:tblPr/>
              <a:tblGrid>
                <a:gridCol w="1798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1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Service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Arguments / Result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Integer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integer value to print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Float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$f12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 float value to print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Double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$f12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double value to print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String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address of null-terminated string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Integer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integer value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Float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float value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$f0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Double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double value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$f0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1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String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address of input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$a1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maximum number of characters to read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1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Allocate Heap memory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number of bytes to allocate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address of allocated memory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Exit Program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</p:spPr>
        <p:txBody>
          <a:bodyPr/>
          <a:lstStyle/>
          <a:p>
            <a:pPr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Critical </a:t>
            </a:r>
            <a:r>
              <a:rPr lang="en-US" altLang="en-US" dirty="0" smtClean="0">
                <a:solidFill>
                  <a:srgbClr val="FF0000"/>
                </a:solidFill>
              </a:rPr>
              <a:t>interface </a:t>
            </a:r>
            <a:r>
              <a:rPr lang="en-US" altLang="en-US" dirty="0">
                <a:solidFill>
                  <a:srgbClr val="FF0000"/>
                </a:solidFill>
              </a:rPr>
              <a:t>between hardware and software</a:t>
            </a:r>
            <a:endParaRPr lang="en-US" altLang="en-US" sz="2000" i="1" dirty="0">
              <a:solidFill>
                <a:srgbClr val="FF0000"/>
              </a:solidFill>
            </a:endParaRPr>
          </a:p>
          <a:p>
            <a:pPr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An </a:t>
            </a:r>
            <a:r>
              <a:rPr lang="en-US" altLang="en-US" dirty="0">
                <a:solidFill>
                  <a:srgbClr val="FF0000"/>
                </a:solidFill>
              </a:rPr>
              <a:t>ISA</a:t>
            </a:r>
            <a:r>
              <a:rPr lang="en-US" altLang="en-US" dirty="0"/>
              <a:t> includes the following …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>
                <a:solidFill>
                  <a:srgbClr val="FF0000"/>
                </a:solidFill>
              </a:rPr>
              <a:t>Instructions</a:t>
            </a:r>
            <a:r>
              <a:rPr lang="en-US" altLang="en-US" dirty="0"/>
              <a:t> and Instruction Formats</a:t>
            </a:r>
          </a:p>
          <a:p>
            <a:pPr lvl="2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Data Types, Encodings, and Representations</a:t>
            </a:r>
          </a:p>
          <a:p>
            <a:pPr lvl="2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Addressing Modes: to address Instructions and Data</a:t>
            </a:r>
          </a:p>
          <a:p>
            <a:pPr lvl="2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Handling Exceptional Conditions (like division by zero)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>
                <a:solidFill>
                  <a:srgbClr val="FF0000"/>
                </a:solidFill>
              </a:rPr>
              <a:t>Programmable Storage</a:t>
            </a:r>
            <a:r>
              <a:rPr lang="en-US" altLang="en-US" dirty="0"/>
              <a:t>: Registers and Memory</a:t>
            </a:r>
          </a:p>
          <a:p>
            <a:pPr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Examples	(Versions)	First Introduced in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Intel	(8086, 80386, Pentium, ...)	1978 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MIPS	(MIPS I, II, III, IV, V)	1986</a:t>
            </a:r>
          </a:p>
          <a:p>
            <a:pPr lvl="1">
              <a:spcBef>
                <a:spcPct val="45000"/>
              </a:spcBef>
              <a:tabLst>
                <a:tab pos="2514600" algn="l"/>
                <a:tab pos="6819900" algn="ctr"/>
              </a:tabLst>
            </a:pPr>
            <a:r>
              <a:rPr lang="en-US" altLang="en-US" dirty="0"/>
              <a:t>PowerPC	(601, 604, …)	1993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Instruction Set Architecture (ISA)</a:t>
            </a:r>
          </a:p>
        </p:txBody>
      </p:sp>
    </p:spTree>
    <p:extLst>
      <p:ext uri="{BB962C8B-B14F-4D97-AF65-F5344CB8AC3E}">
        <p14:creationId xmlns:p14="http://schemas.microsoft.com/office/powerpoint/2010/main" val="1403933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Syscall Services – Cont’d</a:t>
            </a:r>
          </a:p>
        </p:txBody>
      </p:sp>
      <p:graphicFrame>
        <p:nvGraphicFramePr>
          <p:cNvPr id="555130" name="Group 122"/>
          <p:cNvGraphicFramePr>
            <a:graphicFrameLocks noGrp="1"/>
          </p:cNvGraphicFramePr>
          <p:nvPr/>
        </p:nvGraphicFramePr>
        <p:xfrm>
          <a:off x="482600" y="1173163"/>
          <a:ext cx="8178800" cy="5119992"/>
        </p:xfrm>
        <a:graphic>
          <a:graphicData uri="http://schemas.openxmlformats.org/drawingml/2006/table">
            <a:tbl>
              <a:tblPr/>
              <a:tblGrid>
                <a:gridCol w="1798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1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Print Char</a:t>
                      </a:r>
                    </a:p>
                  </a:txBody>
                  <a:tcPr marT="45666" marB="456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character to print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 Char</a:t>
                      </a:r>
                    </a:p>
                  </a:txBody>
                  <a:tcPr marT="45666" marB="456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character read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0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 File</a:t>
                      </a:r>
                    </a:p>
                  </a:txBody>
                  <a:tcPr marT="45666" marB="456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address of null-terminated filename string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$a1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flags (0=read, 1=write, 9=append)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$a2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mode (ignored)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file descriptor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(negative if error)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from File</a:t>
                      </a:r>
                    </a:p>
                  </a:txBody>
                  <a:tcPr marT="45666" marB="456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File descriptor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$a1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address of input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$a2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maximum number of characters to read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number of characters read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0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Write to File</a:t>
                      </a:r>
                    </a:p>
                  </a:txBody>
                  <a:tcPr marT="45666" marB="456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File descriptor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$a1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address of buffer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$a2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number of characters to write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Return number of characters written in 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$v0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 File</a:t>
                      </a:r>
                    </a:p>
                  </a:txBody>
                  <a:tcPr marT="45666" marB="4566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$a0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File descriptor</a:t>
                      </a:r>
                    </a:p>
                  </a:txBody>
                  <a:tcPr marT="45666" marB="456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and Printing an Integer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182688"/>
            <a:ext cx="8229600" cy="5068887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 Code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		# main program entry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 5	# Read integer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$v0 = value read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move	$a0, $v0	# $a0 = value to print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 1	# Print integer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 10	# Exit program</a:t>
            </a:r>
          </a:p>
          <a:p>
            <a:pPr defTabSz="933450" eaLnBrk="1" hangingPunct="1">
              <a:lnSpc>
                <a:spcPct val="110000"/>
              </a:lnSpc>
              <a:spcBef>
                <a:spcPct val="10000"/>
              </a:spcBef>
              <a:buFont typeface="Wingdings" panose="05000000000000000000" pitchFamily="2" charset="2"/>
              <a:buNone/>
              <a:tabLst>
                <a:tab pos="1162050" algn="l"/>
                <a:tab pos="430530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and Printing a String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2762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 Data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.space  10	# array of 10 bytes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 Code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		# main program entry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la	$a0,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$a0 = address of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$a1, 10	# $a1 = max string length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 8	# read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 4	# Print string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$v0, 10	# Exit program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1: Sum of Three Integers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8477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Sum of three integers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Objective: Computes the sum of three integers. 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Input: Requests three numbers.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Output: Outputs the sum.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 Data segment 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prompt:	.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asciiz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"Please enter three numbers: \n"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sum_msg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	.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asciiz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"The sum is: "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 Code segment 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la    $a0,prompt	# display prompt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$v0,5	# read 1st integer into $t0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move  $t0,$v0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 of Three Integers – Slide 2 of 2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07047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$v0,5	# read 2nd integer into $t1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move  $t1,$v0</a:t>
            </a: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$v0,5	# read 3rd integer into $t2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move  $t2,$v0</a:t>
            </a: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addu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$t0,$t0,$t1	# accumulate the sum	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addu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$t0,$t0,$t2</a:t>
            </a: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la    $a0,sum_msg	# write sum message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move  $a0,$t0	# output sum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$v0,1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$v0,10	# exit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162050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2: Case Conversion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8477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Objective: Convert lowercase letters to uppercase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 Input: Requests a character string from the user.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 Output: Prints the input string in uppercase.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 Data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.data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name_prompt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	.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asciiz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"Please type your name: "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out_msg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	.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asciiz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"Your name in capitals is: "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in_name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	.space 31	# space for input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################### Code segment #####################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.text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globl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main: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la    $a0,name_prompt	# print prompt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la    $a0,in_name	# read the input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$a1,31	# at most 30 chars + 1 null char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$v0,8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Case Conversion – Slide 2 of 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41925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9334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la    $a0,out_msg      # write output message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la    $t0,in_name</a:t>
            </a:r>
          </a:p>
          <a:p>
            <a:pPr defTabSz="9334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loop:</a:t>
            </a:r>
          </a:p>
          <a:p>
            <a:pPr defTabSz="933450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lb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$t1,($t0)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beqz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$t1,exit_loop    # if NULL, we are done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blt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$t1,'a',no_change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bgt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$t1,'z',no_change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$t1,$t1,-32      # convert to uppercase: 'A'-'a'=-32       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sb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$t1,($t0)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no_change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$t0,$t0,1        # increment pointer 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j     loop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exit_loop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la    $a0,in_name      # output converted string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$v0,4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li    $v0,10           # exit</a:t>
            </a:r>
          </a:p>
          <a:p>
            <a:pPr defTabSz="933450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895350" algn="l"/>
                <a:tab pos="1619250" algn="l"/>
                <a:tab pos="3590925" algn="l"/>
                <a:tab pos="3943350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syscall</a:t>
            </a:r>
            <a:endParaRPr lang="en-US" alt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Instructions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5000"/>
              </a:spcBef>
            </a:pPr>
            <a:r>
              <a:rPr lang="en-US" altLang="en-US"/>
              <a:t>Instructions are the language of the machine</a:t>
            </a:r>
          </a:p>
          <a:p>
            <a:pPr>
              <a:spcBef>
                <a:spcPct val="45000"/>
              </a:spcBef>
            </a:pPr>
            <a:r>
              <a:rPr lang="en-US" altLang="en-US"/>
              <a:t>We will study the MIPS instruction set architecture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Known as </a:t>
            </a:r>
            <a:r>
              <a:rPr lang="en-US" altLang="en-US" b="1">
                <a:solidFill>
                  <a:srgbClr val="FF0000"/>
                </a:solidFill>
              </a:rPr>
              <a:t>Reduced Instruction Set Computer (RISC)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Elegant and relatively simple design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Similar to RISC architectures developed in mid-1980’s and 90’s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Very popular, used in many products</a:t>
            </a:r>
          </a:p>
          <a:p>
            <a:pPr lvl="2">
              <a:spcBef>
                <a:spcPct val="45000"/>
              </a:spcBef>
            </a:pPr>
            <a:r>
              <a:rPr lang="en-US" altLang="en-US"/>
              <a:t>Silicon Graphics, ATI, Cisco, Sony, etc.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Comes next in sales after Intel IA-32 processors</a:t>
            </a:r>
          </a:p>
          <a:p>
            <a:pPr lvl="2">
              <a:spcBef>
                <a:spcPct val="45000"/>
              </a:spcBef>
            </a:pPr>
            <a:r>
              <a:rPr lang="en-US" altLang="en-US"/>
              <a:t>Almost 100 million MIPS processors sold in 2002 (and increasing)</a:t>
            </a:r>
          </a:p>
          <a:p>
            <a:pPr>
              <a:spcBef>
                <a:spcPct val="45000"/>
              </a:spcBef>
            </a:pPr>
            <a:r>
              <a:rPr lang="en-US" altLang="en-US"/>
              <a:t>Alternative design: Intel IA-32</a:t>
            </a:r>
          </a:p>
          <a:p>
            <a:pPr lvl="1">
              <a:spcBef>
                <a:spcPct val="45000"/>
              </a:spcBef>
            </a:pPr>
            <a:r>
              <a:rPr lang="en-US" altLang="en-US"/>
              <a:t>Known as </a:t>
            </a:r>
            <a:r>
              <a:rPr lang="en-US" altLang="en-US" b="1">
                <a:solidFill>
                  <a:srgbClr val="FF0000"/>
                </a:solidFill>
              </a:rPr>
              <a:t>Complex Instruction Set Computer (CISC)</a:t>
            </a:r>
            <a:r>
              <a:rPr lang="en-US" altLang="en-US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40388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 of the MIPS Processor</a:t>
            </a:r>
          </a:p>
        </p:txBody>
      </p:sp>
      <p:grpSp>
        <p:nvGrpSpPr>
          <p:cNvPr id="437570" name="Group 322"/>
          <p:cNvGrpSpPr>
            <a:grpSpLocks/>
          </p:cNvGrpSpPr>
          <p:nvPr/>
        </p:nvGrpSpPr>
        <p:grpSpPr bwMode="auto">
          <a:xfrm>
            <a:off x="1709738" y="1257300"/>
            <a:ext cx="5613400" cy="4621213"/>
            <a:chOff x="1077" y="792"/>
            <a:chExt cx="3536" cy="2911"/>
          </a:xfrm>
        </p:grpSpPr>
        <p:sp>
          <p:nvSpPr>
            <p:cNvPr id="437256" name="Rectangle 8"/>
            <p:cNvSpPr>
              <a:spLocks noChangeArrowheads="1"/>
            </p:cNvSpPr>
            <p:nvPr/>
          </p:nvSpPr>
          <p:spPr bwMode="auto">
            <a:xfrm>
              <a:off x="1285" y="861"/>
              <a:ext cx="3120" cy="76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257" name="Rectangle 9"/>
            <p:cNvSpPr>
              <a:spLocks noChangeArrowheads="1"/>
            </p:cNvSpPr>
            <p:nvPr/>
          </p:nvSpPr>
          <p:spPr bwMode="auto">
            <a:xfrm>
              <a:off x="2585" y="999"/>
              <a:ext cx="5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1">
                  <a:solidFill>
                    <a:srgbClr val="000000"/>
                  </a:solidFill>
                </a:rPr>
                <a:t>Memory</a:t>
              </a:r>
              <a:endParaRPr lang="en-US" altLang="en-US"/>
            </a:p>
          </p:txBody>
        </p:sp>
        <p:sp>
          <p:nvSpPr>
            <p:cNvPr id="437258" name="Rectangle 10"/>
            <p:cNvSpPr>
              <a:spLocks noChangeArrowheads="1"/>
            </p:cNvSpPr>
            <p:nvPr/>
          </p:nvSpPr>
          <p:spPr bwMode="auto">
            <a:xfrm>
              <a:off x="3114" y="1112"/>
              <a:ext cx="3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59" name="Rectangle 11"/>
            <p:cNvSpPr>
              <a:spLocks noChangeArrowheads="1"/>
            </p:cNvSpPr>
            <p:nvPr/>
          </p:nvSpPr>
          <p:spPr bwMode="auto">
            <a:xfrm>
              <a:off x="2191" y="1268"/>
              <a:ext cx="137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Up to 2</a:t>
              </a:r>
              <a:r>
                <a:rPr lang="en-US" altLang="en-US" sz="1400" baseline="30000">
                  <a:solidFill>
                    <a:srgbClr val="000000"/>
                  </a:solidFill>
                </a:rPr>
                <a:t>32</a:t>
              </a:r>
              <a:r>
                <a:rPr lang="en-US" altLang="en-US" sz="1400">
                  <a:solidFill>
                    <a:srgbClr val="000000"/>
                  </a:solidFill>
                </a:rPr>
                <a:t> bytes = 2</a:t>
              </a:r>
              <a:r>
                <a:rPr lang="en-US" altLang="en-US" sz="1400" baseline="30000">
                  <a:solidFill>
                    <a:srgbClr val="000000"/>
                  </a:solidFill>
                </a:rPr>
                <a:t>30</a:t>
              </a:r>
              <a:r>
                <a:rPr lang="en-US" altLang="en-US" sz="1400">
                  <a:solidFill>
                    <a:srgbClr val="000000"/>
                  </a:solidFill>
                </a:rPr>
                <a:t> words</a:t>
              </a:r>
              <a:endParaRPr lang="en-US" altLang="en-US" sz="1400"/>
            </a:p>
          </p:txBody>
        </p:sp>
        <p:sp>
          <p:nvSpPr>
            <p:cNvPr id="437260" name="Rectangle 12"/>
            <p:cNvSpPr>
              <a:spLocks noChangeArrowheads="1"/>
            </p:cNvSpPr>
            <p:nvPr/>
          </p:nvSpPr>
          <p:spPr bwMode="auto">
            <a:xfrm>
              <a:off x="3244" y="1268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63" name="Rectangle 15"/>
            <p:cNvSpPr>
              <a:spLocks noChangeArrowheads="1"/>
            </p:cNvSpPr>
            <p:nvPr/>
          </p:nvSpPr>
          <p:spPr bwMode="auto">
            <a:xfrm>
              <a:off x="2923" y="124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grpSp>
          <p:nvGrpSpPr>
            <p:cNvPr id="437269" name="Group 21"/>
            <p:cNvGrpSpPr>
              <a:grpSpLocks/>
            </p:cNvGrpSpPr>
            <p:nvPr/>
          </p:nvGrpSpPr>
          <p:grpSpPr bwMode="auto">
            <a:xfrm>
              <a:off x="1285" y="861"/>
              <a:ext cx="286" cy="147"/>
              <a:chOff x="1285" y="861"/>
              <a:chExt cx="286" cy="147"/>
            </a:xfrm>
          </p:grpSpPr>
          <p:sp>
            <p:nvSpPr>
              <p:cNvPr id="437264" name="Rectangle 16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5" name="Rectangle 17"/>
              <p:cNvSpPr>
                <a:spLocks noChangeArrowheads="1"/>
              </p:cNvSpPr>
              <p:nvPr/>
            </p:nvSpPr>
            <p:spPr bwMode="auto">
              <a:xfrm>
                <a:off x="1355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6" name="Rectangle 18"/>
              <p:cNvSpPr>
                <a:spLocks noChangeArrowheads="1"/>
              </p:cNvSpPr>
              <p:nvPr/>
            </p:nvSpPr>
            <p:spPr bwMode="auto">
              <a:xfrm>
                <a:off x="1424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7" name="Rectangle 19"/>
              <p:cNvSpPr>
                <a:spLocks noChangeArrowheads="1"/>
              </p:cNvSpPr>
              <p:nvPr/>
            </p:nvSpPr>
            <p:spPr bwMode="auto">
              <a:xfrm>
                <a:off x="1493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268" name="Rectangle 20"/>
              <p:cNvSpPr>
                <a:spLocks noChangeArrowheads="1"/>
              </p:cNvSpPr>
              <p:nvPr/>
            </p:nvSpPr>
            <p:spPr bwMode="auto">
              <a:xfrm>
                <a:off x="1285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270" name="Rectangle 22"/>
            <p:cNvSpPr>
              <a:spLocks noChangeArrowheads="1"/>
            </p:cNvSpPr>
            <p:nvPr/>
          </p:nvSpPr>
          <p:spPr bwMode="auto">
            <a:xfrm>
              <a:off x="1216" y="991"/>
              <a:ext cx="42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272" name="Rectangle 24"/>
            <p:cNvSpPr>
              <a:spLocks noChangeArrowheads="1"/>
            </p:cNvSpPr>
            <p:nvPr/>
          </p:nvSpPr>
          <p:spPr bwMode="auto">
            <a:xfrm>
              <a:off x="1528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75" name="Rectangle 27"/>
            <p:cNvSpPr>
              <a:spLocks noChangeArrowheads="1"/>
            </p:cNvSpPr>
            <p:nvPr/>
          </p:nvSpPr>
          <p:spPr bwMode="auto">
            <a:xfrm>
              <a:off x="1805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78" name="Rectangle 30"/>
            <p:cNvSpPr>
              <a:spLocks noChangeArrowheads="1"/>
            </p:cNvSpPr>
            <p:nvPr/>
          </p:nvSpPr>
          <p:spPr bwMode="auto">
            <a:xfrm>
              <a:off x="2083" y="1035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287" name="Rectangle 39"/>
            <p:cNvSpPr>
              <a:spLocks noChangeArrowheads="1"/>
            </p:cNvSpPr>
            <p:nvPr/>
          </p:nvSpPr>
          <p:spPr bwMode="auto">
            <a:xfrm>
              <a:off x="3703" y="1199"/>
              <a:ext cx="49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296" name="Rectangle 48"/>
            <p:cNvSpPr>
              <a:spLocks noChangeArrowheads="1"/>
            </p:cNvSpPr>
            <p:nvPr/>
          </p:nvSpPr>
          <p:spPr bwMode="auto">
            <a:xfrm>
              <a:off x="1320" y="1071"/>
              <a:ext cx="79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</a:rPr>
                <a:t>4 bytes per word</a:t>
              </a:r>
              <a:endParaRPr lang="en-US" altLang="en-US" b="1"/>
            </a:p>
          </p:txBody>
        </p:sp>
        <p:sp>
          <p:nvSpPr>
            <p:cNvPr id="437297" name="Rectangle 49"/>
            <p:cNvSpPr>
              <a:spLocks noChangeArrowheads="1"/>
            </p:cNvSpPr>
            <p:nvPr/>
          </p:nvSpPr>
          <p:spPr bwMode="auto">
            <a:xfrm>
              <a:off x="1979" y="1173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08" name="Rectangle 60"/>
            <p:cNvSpPr>
              <a:spLocks noChangeArrowheads="1"/>
            </p:cNvSpPr>
            <p:nvPr/>
          </p:nvSpPr>
          <p:spPr bwMode="auto">
            <a:xfrm>
              <a:off x="2863" y="1615"/>
              <a:ext cx="17" cy="187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09" name="Rectangle 61"/>
            <p:cNvSpPr>
              <a:spLocks noChangeArrowheads="1"/>
            </p:cNvSpPr>
            <p:nvPr/>
          </p:nvSpPr>
          <p:spPr bwMode="auto">
            <a:xfrm>
              <a:off x="1077" y="1762"/>
              <a:ext cx="1664" cy="1525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10" name="Rectangle 62"/>
            <p:cNvSpPr>
              <a:spLocks noChangeArrowheads="1"/>
            </p:cNvSpPr>
            <p:nvPr/>
          </p:nvSpPr>
          <p:spPr bwMode="auto">
            <a:xfrm>
              <a:off x="1632" y="1823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11" name="Rectangle 63"/>
            <p:cNvSpPr>
              <a:spLocks noChangeArrowheads="1"/>
            </p:cNvSpPr>
            <p:nvPr/>
          </p:nvSpPr>
          <p:spPr bwMode="auto">
            <a:xfrm>
              <a:off x="1762" y="184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$0</a:t>
              </a:r>
              <a:endParaRPr lang="en-US" altLang="en-US" sz="1200" b="1"/>
            </a:p>
          </p:txBody>
        </p:sp>
        <p:sp>
          <p:nvSpPr>
            <p:cNvPr id="437312" name="Rectangle 64"/>
            <p:cNvSpPr>
              <a:spLocks noChangeArrowheads="1"/>
            </p:cNvSpPr>
            <p:nvPr/>
          </p:nvSpPr>
          <p:spPr bwMode="auto">
            <a:xfrm>
              <a:off x="1866" y="1840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13" name="Rectangle 65"/>
            <p:cNvSpPr>
              <a:spLocks noChangeArrowheads="1"/>
            </p:cNvSpPr>
            <p:nvPr/>
          </p:nvSpPr>
          <p:spPr bwMode="auto">
            <a:xfrm>
              <a:off x="1632" y="1961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14" name="Rectangle 66"/>
            <p:cNvSpPr>
              <a:spLocks noChangeArrowheads="1"/>
            </p:cNvSpPr>
            <p:nvPr/>
          </p:nvSpPr>
          <p:spPr bwMode="auto">
            <a:xfrm>
              <a:off x="1762" y="1979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$1</a:t>
              </a:r>
              <a:endParaRPr lang="en-US" altLang="en-US" sz="1200" b="1"/>
            </a:p>
          </p:txBody>
        </p:sp>
        <p:sp>
          <p:nvSpPr>
            <p:cNvPr id="437316" name="Rectangle 68"/>
            <p:cNvSpPr>
              <a:spLocks noChangeArrowheads="1"/>
            </p:cNvSpPr>
            <p:nvPr/>
          </p:nvSpPr>
          <p:spPr bwMode="auto">
            <a:xfrm>
              <a:off x="1632" y="2100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17" name="Rectangle 69"/>
            <p:cNvSpPr>
              <a:spLocks noChangeArrowheads="1"/>
            </p:cNvSpPr>
            <p:nvPr/>
          </p:nvSpPr>
          <p:spPr bwMode="auto">
            <a:xfrm>
              <a:off x="1762" y="2118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$2</a:t>
              </a:r>
              <a:endParaRPr lang="en-US" altLang="en-US" sz="1200" b="1"/>
            </a:p>
          </p:txBody>
        </p:sp>
        <p:sp>
          <p:nvSpPr>
            <p:cNvPr id="437319" name="Rectangle 71"/>
            <p:cNvSpPr>
              <a:spLocks noChangeArrowheads="1"/>
            </p:cNvSpPr>
            <p:nvPr/>
          </p:nvSpPr>
          <p:spPr bwMode="auto">
            <a:xfrm>
              <a:off x="1632" y="2446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20" name="Rectangle 72"/>
            <p:cNvSpPr>
              <a:spLocks noChangeArrowheads="1"/>
            </p:cNvSpPr>
            <p:nvPr/>
          </p:nvSpPr>
          <p:spPr bwMode="auto">
            <a:xfrm>
              <a:off x="1736" y="2464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$31</a:t>
              </a:r>
              <a:endParaRPr lang="en-US" altLang="en-US" sz="1200" b="1"/>
            </a:p>
          </p:txBody>
        </p:sp>
        <p:sp>
          <p:nvSpPr>
            <p:cNvPr id="437322" name="Rectangle 74"/>
            <p:cNvSpPr>
              <a:spLocks noChangeArrowheads="1"/>
            </p:cNvSpPr>
            <p:nvPr/>
          </p:nvSpPr>
          <p:spPr bwMode="auto">
            <a:xfrm>
              <a:off x="1979" y="2932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23" name="Rectangle 75"/>
            <p:cNvSpPr>
              <a:spLocks noChangeArrowheads="1"/>
            </p:cNvSpPr>
            <p:nvPr/>
          </p:nvSpPr>
          <p:spPr bwMode="auto">
            <a:xfrm>
              <a:off x="2117" y="2949"/>
              <a:ext cx="9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Hi</a:t>
              </a:r>
              <a:endParaRPr lang="en-US" altLang="en-US" sz="1200" b="1"/>
            </a:p>
          </p:txBody>
        </p:sp>
        <p:sp>
          <p:nvSpPr>
            <p:cNvPr id="437325" name="Rectangle 77"/>
            <p:cNvSpPr>
              <a:spLocks noChangeArrowheads="1"/>
            </p:cNvSpPr>
            <p:nvPr/>
          </p:nvSpPr>
          <p:spPr bwMode="auto">
            <a:xfrm>
              <a:off x="2325" y="2932"/>
              <a:ext cx="347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26" name="Rectangle 78"/>
            <p:cNvSpPr>
              <a:spLocks noChangeArrowheads="1"/>
            </p:cNvSpPr>
            <p:nvPr/>
          </p:nvSpPr>
          <p:spPr bwMode="auto">
            <a:xfrm>
              <a:off x="2455" y="2949"/>
              <a:ext cx="11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Lo</a:t>
              </a:r>
              <a:endParaRPr lang="en-US" altLang="en-US" sz="1200" b="1"/>
            </a:p>
          </p:txBody>
        </p:sp>
        <p:sp>
          <p:nvSpPr>
            <p:cNvPr id="437328" name="Rectangle 80"/>
            <p:cNvSpPr>
              <a:spLocks noChangeArrowheads="1"/>
            </p:cNvSpPr>
            <p:nvPr/>
          </p:nvSpPr>
          <p:spPr bwMode="auto">
            <a:xfrm>
              <a:off x="1147" y="2516"/>
              <a:ext cx="424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29" name="Rectangle 81"/>
            <p:cNvSpPr>
              <a:spLocks noChangeArrowheads="1"/>
            </p:cNvSpPr>
            <p:nvPr/>
          </p:nvSpPr>
          <p:spPr bwMode="auto">
            <a:xfrm>
              <a:off x="1251" y="2593"/>
              <a:ext cx="21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ALU</a:t>
              </a:r>
              <a:endParaRPr lang="en-US" altLang="en-US"/>
            </a:p>
          </p:txBody>
        </p:sp>
        <p:sp>
          <p:nvSpPr>
            <p:cNvPr id="437330" name="Rectangle 82"/>
            <p:cNvSpPr>
              <a:spLocks noChangeArrowheads="1"/>
            </p:cNvSpPr>
            <p:nvPr/>
          </p:nvSpPr>
          <p:spPr bwMode="auto">
            <a:xfrm>
              <a:off x="1476" y="259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31" name="Rectangle 83"/>
            <p:cNvSpPr>
              <a:spLocks noChangeArrowheads="1"/>
            </p:cNvSpPr>
            <p:nvPr/>
          </p:nvSpPr>
          <p:spPr bwMode="auto">
            <a:xfrm>
              <a:off x="2117" y="2516"/>
              <a:ext cx="416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32" name="Rectangle 84"/>
            <p:cNvSpPr>
              <a:spLocks noChangeArrowheads="1"/>
            </p:cNvSpPr>
            <p:nvPr/>
          </p:nvSpPr>
          <p:spPr bwMode="auto">
            <a:xfrm>
              <a:off x="2334" y="259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33" name="Line 85"/>
            <p:cNvSpPr>
              <a:spLocks noChangeShapeType="1"/>
            </p:cNvSpPr>
            <p:nvPr/>
          </p:nvSpPr>
          <p:spPr bwMode="auto">
            <a:xfrm>
              <a:off x="1355" y="2308"/>
              <a:ext cx="27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34" name="Line 86"/>
            <p:cNvSpPr>
              <a:spLocks noChangeShapeType="1"/>
            </p:cNvSpPr>
            <p:nvPr/>
          </p:nvSpPr>
          <p:spPr bwMode="auto">
            <a:xfrm>
              <a:off x="1979" y="2308"/>
              <a:ext cx="34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7337" name="Group 89"/>
            <p:cNvGrpSpPr>
              <a:grpSpLocks/>
            </p:cNvGrpSpPr>
            <p:nvPr/>
          </p:nvGrpSpPr>
          <p:grpSpPr bwMode="auto">
            <a:xfrm>
              <a:off x="2429" y="2793"/>
              <a:ext cx="61" cy="147"/>
              <a:chOff x="2429" y="2793"/>
              <a:chExt cx="61" cy="147"/>
            </a:xfrm>
          </p:grpSpPr>
          <p:sp>
            <p:nvSpPr>
              <p:cNvPr id="437335" name="Line 87"/>
              <p:cNvSpPr>
                <a:spLocks noChangeShapeType="1"/>
              </p:cNvSpPr>
              <p:nvPr/>
            </p:nvSpPr>
            <p:spPr bwMode="auto">
              <a:xfrm>
                <a:off x="2455" y="2793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36" name="Freeform 88"/>
              <p:cNvSpPr>
                <a:spLocks/>
              </p:cNvSpPr>
              <p:nvPr/>
            </p:nvSpPr>
            <p:spPr bwMode="auto">
              <a:xfrm>
                <a:off x="2429" y="2880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35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35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338" name="Rectangle 90"/>
            <p:cNvSpPr>
              <a:spLocks noChangeArrowheads="1"/>
            </p:cNvSpPr>
            <p:nvPr/>
          </p:nvSpPr>
          <p:spPr bwMode="auto">
            <a:xfrm>
              <a:off x="1632" y="2239"/>
              <a:ext cx="355" cy="216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39" name="Rectangle 91"/>
            <p:cNvSpPr>
              <a:spLocks noChangeArrowheads="1"/>
            </p:cNvSpPr>
            <p:nvPr/>
          </p:nvSpPr>
          <p:spPr bwMode="auto">
            <a:xfrm>
              <a:off x="2733" y="2507"/>
              <a:ext cx="138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40" name="Rectangle 92"/>
            <p:cNvSpPr>
              <a:spLocks noChangeArrowheads="1"/>
            </p:cNvSpPr>
            <p:nvPr/>
          </p:nvSpPr>
          <p:spPr bwMode="auto">
            <a:xfrm>
              <a:off x="3010" y="1762"/>
              <a:ext cx="1603" cy="1109"/>
            </a:xfrm>
            <a:prstGeom prst="rect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41" name="Rectangle 93"/>
            <p:cNvSpPr>
              <a:spLocks noChangeArrowheads="1"/>
            </p:cNvSpPr>
            <p:nvPr/>
          </p:nvSpPr>
          <p:spPr bwMode="auto">
            <a:xfrm>
              <a:off x="3565" y="1823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42" name="Rectangle 94"/>
            <p:cNvSpPr>
              <a:spLocks noChangeArrowheads="1"/>
            </p:cNvSpPr>
            <p:nvPr/>
          </p:nvSpPr>
          <p:spPr bwMode="auto">
            <a:xfrm>
              <a:off x="3695" y="1840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F0</a:t>
              </a:r>
              <a:endParaRPr lang="en-US" altLang="en-US" sz="1200" b="1"/>
            </a:p>
          </p:txBody>
        </p:sp>
        <p:sp>
          <p:nvSpPr>
            <p:cNvPr id="437344" name="Rectangle 96"/>
            <p:cNvSpPr>
              <a:spLocks noChangeArrowheads="1"/>
            </p:cNvSpPr>
            <p:nvPr/>
          </p:nvSpPr>
          <p:spPr bwMode="auto">
            <a:xfrm>
              <a:off x="3565" y="1961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45" name="Rectangle 97"/>
            <p:cNvSpPr>
              <a:spLocks noChangeArrowheads="1"/>
            </p:cNvSpPr>
            <p:nvPr/>
          </p:nvSpPr>
          <p:spPr bwMode="auto">
            <a:xfrm>
              <a:off x="3695" y="1979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F1</a:t>
              </a:r>
              <a:endParaRPr lang="en-US" altLang="en-US" sz="1200" b="1"/>
            </a:p>
          </p:txBody>
        </p:sp>
        <p:sp>
          <p:nvSpPr>
            <p:cNvPr id="437347" name="Rectangle 99"/>
            <p:cNvSpPr>
              <a:spLocks noChangeArrowheads="1"/>
            </p:cNvSpPr>
            <p:nvPr/>
          </p:nvSpPr>
          <p:spPr bwMode="auto">
            <a:xfrm>
              <a:off x="3565" y="2100"/>
              <a:ext cx="35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48" name="Rectangle 100"/>
            <p:cNvSpPr>
              <a:spLocks noChangeArrowheads="1"/>
            </p:cNvSpPr>
            <p:nvPr/>
          </p:nvSpPr>
          <p:spPr bwMode="auto">
            <a:xfrm>
              <a:off x="3695" y="2118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F2</a:t>
              </a:r>
              <a:endParaRPr lang="en-US" altLang="en-US" sz="1200" b="1"/>
            </a:p>
          </p:txBody>
        </p:sp>
        <p:sp>
          <p:nvSpPr>
            <p:cNvPr id="437350" name="Rectangle 102"/>
            <p:cNvSpPr>
              <a:spLocks noChangeArrowheads="1"/>
            </p:cNvSpPr>
            <p:nvPr/>
          </p:nvSpPr>
          <p:spPr bwMode="auto">
            <a:xfrm>
              <a:off x="3565" y="2446"/>
              <a:ext cx="35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51" name="Rectangle 103"/>
            <p:cNvSpPr>
              <a:spLocks noChangeArrowheads="1"/>
            </p:cNvSpPr>
            <p:nvPr/>
          </p:nvSpPr>
          <p:spPr bwMode="auto">
            <a:xfrm>
              <a:off x="3669" y="2464"/>
              <a:ext cx="1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F31</a:t>
              </a:r>
              <a:endParaRPr lang="en-US" altLang="en-US" sz="1200" b="1"/>
            </a:p>
          </p:txBody>
        </p:sp>
        <p:sp>
          <p:nvSpPr>
            <p:cNvPr id="437353" name="Rectangle 105"/>
            <p:cNvSpPr>
              <a:spLocks noChangeArrowheads="1"/>
            </p:cNvSpPr>
            <p:nvPr/>
          </p:nvSpPr>
          <p:spPr bwMode="auto">
            <a:xfrm>
              <a:off x="3079" y="2516"/>
              <a:ext cx="425" cy="286"/>
            </a:xfrm>
            <a:prstGeom prst="rect">
              <a:avLst/>
            </a:prstGeom>
            <a:solidFill>
              <a:srgbClr val="FFCC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54" name="Rectangle 106"/>
            <p:cNvSpPr>
              <a:spLocks noChangeArrowheads="1"/>
            </p:cNvSpPr>
            <p:nvPr/>
          </p:nvSpPr>
          <p:spPr bwMode="auto">
            <a:xfrm>
              <a:off x="3218" y="2533"/>
              <a:ext cx="1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FP</a:t>
              </a:r>
              <a:endParaRPr lang="en-US" altLang="en-US"/>
            </a:p>
          </p:txBody>
        </p:sp>
        <p:sp>
          <p:nvSpPr>
            <p:cNvPr id="437355" name="Rectangle 107"/>
            <p:cNvSpPr>
              <a:spLocks noChangeArrowheads="1"/>
            </p:cNvSpPr>
            <p:nvPr/>
          </p:nvSpPr>
          <p:spPr bwMode="auto">
            <a:xfrm>
              <a:off x="3365" y="253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56" name="Rectangle 108"/>
            <p:cNvSpPr>
              <a:spLocks noChangeArrowheads="1"/>
            </p:cNvSpPr>
            <p:nvPr/>
          </p:nvSpPr>
          <p:spPr bwMode="auto">
            <a:xfrm>
              <a:off x="3183" y="2663"/>
              <a:ext cx="23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Arith</a:t>
              </a:r>
              <a:endParaRPr lang="en-US" altLang="en-US"/>
            </a:p>
          </p:txBody>
        </p:sp>
        <p:sp>
          <p:nvSpPr>
            <p:cNvPr id="437357" name="Rectangle 109"/>
            <p:cNvSpPr>
              <a:spLocks noChangeArrowheads="1"/>
            </p:cNvSpPr>
            <p:nvPr/>
          </p:nvSpPr>
          <p:spPr bwMode="auto">
            <a:xfrm>
              <a:off x="3409" y="2663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58" name="Line 110"/>
            <p:cNvSpPr>
              <a:spLocks noChangeShapeType="1"/>
            </p:cNvSpPr>
            <p:nvPr/>
          </p:nvSpPr>
          <p:spPr bwMode="auto">
            <a:xfrm>
              <a:off x="3287" y="2308"/>
              <a:ext cx="27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59" name="Rectangle 111"/>
            <p:cNvSpPr>
              <a:spLocks noChangeArrowheads="1"/>
            </p:cNvSpPr>
            <p:nvPr/>
          </p:nvSpPr>
          <p:spPr bwMode="auto">
            <a:xfrm>
              <a:off x="3565" y="2239"/>
              <a:ext cx="355" cy="216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0" name="Rectangle 112"/>
            <p:cNvSpPr>
              <a:spLocks noChangeArrowheads="1"/>
            </p:cNvSpPr>
            <p:nvPr/>
          </p:nvSpPr>
          <p:spPr bwMode="auto">
            <a:xfrm>
              <a:off x="2871" y="2299"/>
              <a:ext cx="1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61" name="Rectangle 113"/>
            <p:cNvSpPr>
              <a:spLocks noChangeArrowheads="1"/>
            </p:cNvSpPr>
            <p:nvPr/>
          </p:nvSpPr>
          <p:spPr bwMode="auto">
            <a:xfrm>
              <a:off x="3010" y="3001"/>
              <a:ext cx="1603" cy="702"/>
            </a:xfrm>
            <a:prstGeom prst="rect">
              <a:avLst/>
            </a:prstGeom>
            <a:solidFill>
              <a:srgbClr val="FFFF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2" name="Rectangle 114"/>
            <p:cNvSpPr>
              <a:spLocks noChangeArrowheads="1"/>
            </p:cNvSpPr>
            <p:nvPr/>
          </p:nvSpPr>
          <p:spPr bwMode="auto">
            <a:xfrm>
              <a:off x="3425" y="3347"/>
              <a:ext cx="42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4" name="Rectangle 116"/>
            <p:cNvSpPr>
              <a:spLocks noChangeArrowheads="1"/>
            </p:cNvSpPr>
            <p:nvPr/>
          </p:nvSpPr>
          <p:spPr bwMode="auto">
            <a:xfrm>
              <a:off x="3425" y="3486"/>
              <a:ext cx="42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6" name="Rectangle 118"/>
            <p:cNvSpPr>
              <a:spLocks noChangeArrowheads="1"/>
            </p:cNvSpPr>
            <p:nvPr/>
          </p:nvSpPr>
          <p:spPr bwMode="auto">
            <a:xfrm>
              <a:off x="3425" y="3070"/>
              <a:ext cx="425" cy="148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68" name="Rectangle 120"/>
            <p:cNvSpPr>
              <a:spLocks noChangeArrowheads="1"/>
            </p:cNvSpPr>
            <p:nvPr/>
          </p:nvSpPr>
          <p:spPr bwMode="auto">
            <a:xfrm>
              <a:off x="3425" y="3209"/>
              <a:ext cx="425" cy="147"/>
            </a:xfrm>
            <a:prstGeom prst="rect">
              <a:avLst/>
            </a:prstGeom>
            <a:solidFill>
              <a:srgbClr val="FFFF99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7371" name="Rectangle 123"/>
            <p:cNvSpPr>
              <a:spLocks noChangeArrowheads="1"/>
            </p:cNvSpPr>
            <p:nvPr/>
          </p:nvSpPr>
          <p:spPr bwMode="auto">
            <a:xfrm>
              <a:off x="3544" y="3495"/>
              <a:ext cx="19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EPC</a:t>
              </a:r>
              <a:endParaRPr lang="en-US" altLang="en-US" b="1"/>
            </a:p>
          </p:txBody>
        </p:sp>
        <p:sp>
          <p:nvSpPr>
            <p:cNvPr id="437374" name="Rectangle 126"/>
            <p:cNvSpPr>
              <a:spLocks noChangeArrowheads="1"/>
            </p:cNvSpPr>
            <p:nvPr/>
          </p:nvSpPr>
          <p:spPr bwMode="auto">
            <a:xfrm>
              <a:off x="3497" y="3356"/>
              <a:ext cx="28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Cause</a:t>
              </a:r>
              <a:endParaRPr lang="en-US" altLang="en-US" b="1"/>
            </a:p>
          </p:txBody>
        </p:sp>
        <p:sp>
          <p:nvSpPr>
            <p:cNvPr id="437377" name="Rectangle 129"/>
            <p:cNvSpPr>
              <a:spLocks noChangeArrowheads="1"/>
            </p:cNvSpPr>
            <p:nvPr/>
          </p:nvSpPr>
          <p:spPr bwMode="auto">
            <a:xfrm>
              <a:off x="3425" y="3097"/>
              <a:ext cx="435" cy="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BadVaddr</a:t>
              </a:r>
              <a:endParaRPr lang="en-US" altLang="en-US" sz="1200" b="1">
                <a:latin typeface="Arial Narrow" panose="020B0606020202030204" pitchFamily="34" charset="0"/>
              </a:endParaRPr>
            </a:p>
          </p:txBody>
        </p:sp>
        <p:sp>
          <p:nvSpPr>
            <p:cNvPr id="437380" name="Rectangle 132"/>
            <p:cNvSpPr>
              <a:spLocks noChangeArrowheads="1"/>
            </p:cNvSpPr>
            <p:nvPr/>
          </p:nvSpPr>
          <p:spPr bwMode="auto">
            <a:xfrm>
              <a:off x="3497" y="3218"/>
              <a:ext cx="29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</a:rPr>
                <a:t>Status</a:t>
              </a:r>
              <a:endParaRPr lang="en-US" altLang="en-US" b="1"/>
            </a:p>
          </p:txBody>
        </p:sp>
        <p:sp>
          <p:nvSpPr>
            <p:cNvPr id="437383" name="Rectangle 135"/>
            <p:cNvSpPr>
              <a:spLocks noChangeArrowheads="1"/>
            </p:cNvSpPr>
            <p:nvPr/>
          </p:nvSpPr>
          <p:spPr bwMode="auto">
            <a:xfrm>
              <a:off x="2871" y="3339"/>
              <a:ext cx="139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84" name="Rectangle 136"/>
            <p:cNvSpPr>
              <a:spLocks noChangeArrowheads="1"/>
            </p:cNvSpPr>
            <p:nvPr/>
          </p:nvSpPr>
          <p:spPr bwMode="auto">
            <a:xfrm>
              <a:off x="1077" y="1753"/>
              <a:ext cx="49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85" name="Rectangle 137"/>
            <p:cNvSpPr>
              <a:spLocks noChangeArrowheads="1"/>
            </p:cNvSpPr>
            <p:nvPr/>
          </p:nvSpPr>
          <p:spPr bwMode="auto">
            <a:xfrm>
              <a:off x="1164" y="1796"/>
              <a:ext cx="1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EIU</a:t>
              </a:r>
              <a:endParaRPr lang="en-US" altLang="en-US"/>
            </a:p>
          </p:txBody>
        </p:sp>
        <p:sp>
          <p:nvSpPr>
            <p:cNvPr id="437386" name="Rectangle 138"/>
            <p:cNvSpPr>
              <a:spLocks noChangeArrowheads="1"/>
            </p:cNvSpPr>
            <p:nvPr/>
          </p:nvSpPr>
          <p:spPr bwMode="auto">
            <a:xfrm>
              <a:off x="1355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87" name="Rectangle 139"/>
            <p:cNvSpPr>
              <a:spLocks noChangeArrowheads="1"/>
            </p:cNvSpPr>
            <p:nvPr/>
          </p:nvSpPr>
          <p:spPr bwMode="auto">
            <a:xfrm>
              <a:off x="3010" y="1753"/>
              <a:ext cx="49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388" name="Rectangle 140"/>
            <p:cNvSpPr>
              <a:spLocks noChangeArrowheads="1"/>
            </p:cNvSpPr>
            <p:nvPr/>
          </p:nvSpPr>
          <p:spPr bwMode="auto">
            <a:xfrm>
              <a:off x="3097" y="1796"/>
              <a:ext cx="22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FPU</a:t>
              </a:r>
              <a:endParaRPr lang="en-US" altLang="en-US"/>
            </a:p>
          </p:txBody>
        </p:sp>
        <p:sp>
          <p:nvSpPr>
            <p:cNvPr id="437389" name="Rectangle 141"/>
            <p:cNvSpPr>
              <a:spLocks noChangeArrowheads="1"/>
            </p:cNvSpPr>
            <p:nvPr/>
          </p:nvSpPr>
          <p:spPr bwMode="auto">
            <a:xfrm>
              <a:off x="3331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391" name="Rectangle 143"/>
            <p:cNvSpPr>
              <a:spLocks noChangeArrowheads="1"/>
            </p:cNvSpPr>
            <p:nvPr/>
          </p:nvSpPr>
          <p:spPr bwMode="auto">
            <a:xfrm>
              <a:off x="3097" y="3044"/>
              <a:ext cx="24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 b="1">
                  <a:solidFill>
                    <a:srgbClr val="000000"/>
                  </a:solidFill>
                </a:rPr>
                <a:t>TMU</a:t>
              </a:r>
              <a:endParaRPr lang="en-US" altLang="en-US"/>
            </a:p>
          </p:txBody>
        </p:sp>
        <p:grpSp>
          <p:nvGrpSpPr>
            <p:cNvPr id="437398" name="Group 150"/>
            <p:cNvGrpSpPr>
              <a:grpSpLocks/>
            </p:cNvGrpSpPr>
            <p:nvPr/>
          </p:nvGrpSpPr>
          <p:grpSpPr bwMode="auto">
            <a:xfrm>
              <a:off x="1563" y="861"/>
              <a:ext cx="286" cy="147"/>
              <a:chOff x="1563" y="861"/>
              <a:chExt cx="286" cy="147"/>
            </a:xfrm>
          </p:grpSpPr>
          <p:sp>
            <p:nvSpPr>
              <p:cNvPr id="437393" name="Rectangle 145"/>
              <p:cNvSpPr>
                <a:spLocks noChangeArrowheads="1"/>
              </p:cNvSpPr>
              <p:nvPr/>
            </p:nvSpPr>
            <p:spPr bwMode="auto">
              <a:xfrm>
                <a:off x="1563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94" name="Rectangle 146"/>
              <p:cNvSpPr>
                <a:spLocks noChangeArrowheads="1"/>
              </p:cNvSpPr>
              <p:nvPr/>
            </p:nvSpPr>
            <p:spPr bwMode="auto">
              <a:xfrm>
                <a:off x="1632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95" name="Rectangle 147"/>
              <p:cNvSpPr>
                <a:spLocks noChangeArrowheads="1"/>
              </p:cNvSpPr>
              <p:nvPr/>
            </p:nvSpPr>
            <p:spPr bwMode="auto">
              <a:xfrm>
                <a:off x="1701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96" name="Rectangle 148"/>
              <p:cNvSpPr>
                <a:spLocks noChangeArrowheads="1"/>
              </p:cNvSpPr>
              <p:nvPr/>
            </p:nvSpPr>
            <p:spPr bwMode="auto">
              <a:xfrm>
                <a:off x="1771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397" name="Rectangle 149"/>
              <p:cNvSpPr>
                <a:spLocks noChangeArrowheads="1"/>
              </p:cNvSpPr>
              <p:nvPr/>
            </p:nvSpPr>
            <p:spPr bwMode="auto">
              <a:xfrm>
                <a:off x="1563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04" name="Group 156"/>
            <p:cNvGrpSpPr>
              <a:grpSpLocks/>
            </p:cNvGrpSpPr>
            <p:nvPr/>
          </p:nvGrpSpPr>
          <p:grpSpPr bwMode="auto">
            <a:xfrm>
              <a:off x="1840" y="861"/>
              <a:ext cx="286" cy="147"/>
              <a:chOff x="1840" y="861"/>
              <a:chExt cx="286" cy="147"/>
            </a:xfrm>
          </p:grpSpPr>
          <p:sp>
            <p:nvSpPr>
              <p:cNvPr id="437399" name="Rectangle 151"/>
              <p:cNvSpPr>
                <a:spLocks noChangeArrowheads="1"/>
              </p:cNvSpPr>
              <p:nvPr/>
            </p:nvSpPr>
            <p:spPr bwMode="auto">
              <a:xfrm>
                <a:off x="1840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0" name="Rectangle 152"/>
              <p:cNvSpPr>
                <a:spLocks noChangeArrowheads="1"/>
              </p:cNvSpPr>
              <p:nvPr/>
            </p:nvSpPr>
            <p:spPr bwMode="auto">
              <a:xfrm>
                <a:off x="1909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1" name="Rectangle 153"/>
              <p:cNvSpPr>
                <a:spLocks noChangeArrowheads="1"/>
              </p:cNvSpPr>
              <p:nvPr/>
            </p:nvSpPr>
            <p:spPr bwMode="auto">
              <a:xfrm>
                <a:off x="1979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2" name="Rectangle 154"/>
              <p:cNvSpPr>
                <a:spLocks noChangeArrowheads="1"/>
              </p:cNvSpPr>
              <p:nvPr/>
            </p:nvSpPr>
            <p:spPr bwMode="auto">
              <a:xfrm>
                <a:off x="2048" y="861"/>
                <a:ext cx="78" cy="147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3" name="Rectangle 155"/>
              <p:cNvSpPr>
                <a:spLocks noChangeArrowheads="1"/>
              </p:cNvSpPr>
              <p:nvPr/>
            </p:nvSpPr>
            <p:spPr bwMode="auto">
              <a:xfrm>
                <a:off x="1840" y="861"/>
                <a:ext cx="286" cy="147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10" name="Group 162"/>
            <p:cNvGrpSpPr>
              <a:grpSpLocks/>
            </p:cNvGrpSpPr>
            <p:nvPr/>
          </p:nvGrpSpPr>
          <p:grpSpPr bwMode="auto">
            <a:xfrm>
              <a:off x="4119" y="1485"/>
              <a:ext cx="286" cy="138"/>
              <a:chOff x="4119" y="1485"/>
              <a:chExt cx="286" cy="138"/>
            </a:xfrm>
          </p:grpSpPr>
          <p:sp>
            <p:nvSpPr>
              <p:cNvPr id="437405" name="Rectangle 157"/>
              <p:cNvSpPr>
                <a:spLocks noChangeArrowheads="1"/>
              </p:cNvSpPr>
              <p:nvPr/>
            </p:nvSpPr>
            <p:spPr bwMode="auto">
              <a:xfrm>
                <a:off x="4119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6" name="Rectangle 158"/>
              <p:cNvSpPr>
                <a:spLocks noChangeArrowheads="1"/>
              </p:cNvSpPr>
              <p:nvPr/>
            </p:nvSpPr>
            <p:spPr bwMode="auto">
              <a:xfrm>
                <a:off x="4189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7" name="Rectangle 159"/>
              <p:cNvSpPr>
                <a:spLocks noChangeArrowheads="1"/>
              </p:cNvSpPr>
              <p:nvPr/>
            </p:nvSpPr>
            <p:spPr bwMode="auto">
              <a:xfrm>
                <a:off x="4258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8" name="Rectangle 160"/>
              <p:cNvSpPr>
                <a:spLocks noChangeArrowheads="1"/>
              </p:cNvSpPr>
              <p:nvPr/>
            </p:nvSpPr>
            <p:spPr bwMode="auto">
              <a:xfrm>
                <a:off x="4327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09" name="Rectangle 161"/>
              <p:cNvSpPr>
                <a:spLocks noChangeArrowheads="1"/>
              </p:cNvSpPr>
              <p:nvPr/>
            </p:nvSpPr>
            <p:spPr bwMode="auto">
              <a:xfrm>
                <a:off x="4119" y="1485"/>
                <a:ext cx="286" cy="138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16" name="Group 168"/>
            <p:cNvGrpSpPr>
              <a:grpSpLocks/>
            </p:cNvGrpSpPr>
            <p:nvPr/>
          </p:nvGrpSpPr>
          <p:grpSpPr bwMode="auto">
            <a:xfrm>
              <a:off x="3842" y="1485"/>
              <a:ext cx="286" cy="138"/>
              <a:chOff x="3842" y="1485"/>
              <a:chExt cx="286" cy="138"/>
            </a:xfrm>
          </p:grpSpPr>
          <p:sp>
            <p:nvSpPr>
              <p:cNvPr id="437411" name="Rectangle 163"/>
              <p:cNvSpPr>
                <a:spLocks noChangeArrowheads="1"/>
              </p:cNvSpPr>
              <p:nvPr/>
            </p:nvSpPr>
            <p:spPr bwMode="auto">
              <a:xfrm>
                <a:off x="3842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12" name="Rectangle 164"/>
              <p:cNvSpPr>
                <a:spLocks noChangeArrowheads="1"/>
              </p:cNvSpPr>
              <p:nvPr/>
            </p:nvSpPr>
            <p:spPr bwMode="auto">
              <a:xfrm>
                <a:off x="3911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13" name="Rectangle 165"/>
              <p:cNvSpPr>
                <a:spLocks noChangeArrowheads="1"/>
              </p:cNvSpPr>
              <p:nvPr/>
            </p:nvSpPr>
            <p:spPr bwMode="auto">
              <a:xfrm>
                <a:off x="3981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14" name="Rectangle 166"/>
              <p:cNvSpPr>
                <a:spLocks noChangeArrowheads="1"/>
              </p:cNvSpPr>
              <p:nvPr/>
            </p:nvSpPr>
            <p:spPr bwMode="auto">
              <a:xfrm>
                <a:off x="4050" y="1485"/>
                <a:ext cx="78" cy="138"/>
              </a:xfrm>
              <a:prstGeom prst="rect">
                <a:avLst/>
              </a:prstGeom>
              <a:solidFill>
                <a:srgbClr val="FFFFFF"/>
              </a:solidFill>
              <a:ln w="14288">
                <a:solidFill>
                  <a:srgbClr val="DDDDDD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15" name="Rectangle 167"/>
              <p:cNvSpPr>
                <a:spLocks noChangeArrowheads="1"/>
              </p:cNvSpPr>
              <p:nvPr/>
            </p:nvSpPr>
            <p:spPr bwMode="auto">
              <a:xfrm>
                <a:off x="3842" y="1485"/>
                <a:ext cx="286" cy="138"/>
              </a:xfrm>
              <a:prstGeom prst="rect">
                <a:avLst/>
              </a:prstGeom>
              <a:noFill/>
              <a:ln w="14288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417" name="Rectangle 169"/>
            <p:cNvSpPr>
              <a:spLocks noChangeArrowheads="1"/>
            </p:cNvSpPr>
            <p:nvPr/>
          </p:nvSpPr>
          <p:spPr bwMode="auto">
            <a:xfrm>
              <a:off x="1979" y="1753"/>
              <a:ext cx="762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18" name="Rectangle 170"/>
            <p:cNvSpPr>
              <a:spLocks noChangeArrowheads="1"/>
            </p:cNvSpPr>
            <p:nvPr/>
          </p:nvSpPr>
          <p:spPr bwMode="auto">
            <a:xfrm>
              <a:off x="2065" y="1796"/>
              <a:ext cx="597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Execution &amp;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Integer Unit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(Main proc)</a:t>
              </a:r>
              <a:endParaRPr lang="en-US" altLang="en-US"/>
            </a:p>
          </p:txBody>
        </p:sp>
        <p:sp>
          <p:nvSpPr>
            <p:cNvPr id="437419" name="Rectangle 171"/>
            <p:cNvSpPr>
              <a:spLocks noChangeArrowheads="1"/>
            </p:cNvSpPr>
            <p:nvPr/>
          </p:nvSpPr>
          <p:spPr bwMode="auto">
            <a:xfrm>
              <a:off x="2568" y="179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423" name="Rectangle 175"/>
            <p:cNvSpPr>
              <a:spLocks noChangeArrowheads="1"/>
            </p:cNvSpPr>
            <p:nvPr/>
          </p:nvSpPr>
          <p:spPr bwMode="auto">
            <a:xfrm>
              <a:off x="3911" y="1753"/>
              <a:ext cx="702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24" name="Rectangle 176"/>
            <p:cNvSpPr>
              <a:spLocks noChangeArrowheads="1"/>
            </p:cNvSpPr>
            <p:nvPr/>
          </p:nvSpPr>
          <p:spPr bwMode="auto">
            <a:xfrm>
              <a:off x="3998" y="1796"/>
              <a:ext cx="551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Floating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Point Unit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(Coproc 1)</a:t>
              </a:r>
              <a:endParaRPr lang="en-US" altLang="en-US"/>
            </a:p>
          </p:txBody>
        </p:sp>
        <p:sp>
          <p:nvSpPr>
            <p:cNvPr id="437429" name="Rectangle 181"/>
            <p:cNvSpPr>
              <a:spLocks noChangeArrowheads="1"/>
            </p:cNvSpPr>
            <p:nvPr/>
          </p:nvSpPr>
          <p:spPr bwMode="auto">
            <a:xfrm>
              <a:off x="3998" y="2056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430" name="Rectangle 182"/>
            <p:cNvSpPr>
              <a:spLocks noChangeArrowheads="1"/>
            </p:cNvSpPr>
            <p:nvPr/>
          </p:nvSpPr>
          <p:spPr bwMode="auto">
            <a:xfrm>
              <a:off x="3911" y="3001"/>
              <a:ext cx="702" cy="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31" name="Rectangle 183"/>
            <p:cNvSpPr>
              <a:spLocks noChangeArrowheads="1"/>
            </p:cNvSpPr>
            <p:nvPr/>
          </p:nvSpPr>
          <p:spPr bwMode="auto">
            <a:xfrm>
              <a:off x="3860" y="3044"/>
              <a:ext cx="696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Trap &amp; 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Memory Unit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(Coproc 0) </a:t>
              </a:r>
              <a:endParaRPr lang="en-US" altLang="en-US" sz="1400"/>
            </a:p>
          </p:txBody>
        </p:sp>
        <p:sp>
          <p:nvSpPr>
            <p:cNvPr id="437436" name="Line 188"/>
            <p:cNvSpPr>
              <a:spLocks noChangeShapeType="1"/>
            </p:cNvSpPr>
            <p:nvPr/>
          </p:nvSpPr>
          <p:spPr bwMode="auto">
            <a:xfrm>
              <a:off x="1909" y="3140"/>
              <a:ext cx="27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7439" name="Group 191"/>
            <p:cNvGrpSpPr>
              <a:grpSpLocks/>
            </p:cNvGrpSpPr>
            <p:nvPr/>
          </p:nvGrpSpPr>
          <p:grpSpPr bwMode="auto">
            <a:xfrm>
              <a:off x="1883" y="2594"/>
              <a:ext cx="61" cy="546"/>
              <a:chOff x="1883" y="2594"/>
              <a:chExt cx="61" cy="546"/>
            </a:xfrm>
          </p:grpSpPr>
          <p:sp>
            <p:nvSpPr>
              <p:cNvPr id="437437" name="Line 189"/>
              <p:cNvSpPr>
                <a:spLocks noChangeShapeType="1"/>
              </p:cNvSpPr>
              <p:nvPr/>
            </p:nvSpPr>
            <p:spPr bwMode="auto">
              <a:xfrm flipV="1">
                <a:off x="1909" y="2620"/>
                <a:ext cx="1" cy="520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38" name="Freeform 190"/>
              <p:cNvSpPr>
                <a:spLocks/>
              </p:cNvSpPr>
              <p:nvPr/>
            </p:nvSpPr>
            <p:spPr bwMode="auto">
              <a:xfrm>
                <a:off x="1883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42" name="Group 194"/>
            <p:cNvGrpSpPr>
              <a:grpSpLocks/>
            </p:cNvGrpSpPr>
            <p:nvPr/>
          </p:nvGrpSpPr>
          <p:grpSpPr bwMode="auto">
            <a:xfrm>
              <a:off x="2161" y="2793"/>
              <a:ext cx="60" cy="147"/>
              <a:chOff x="2161" y="2793"/>
              <a:chExt cx="60" cy="147"/>
            </a:xfrm>
          </p:grpSpPr>
          <p:sp>
            <p:nvSpPr>
              <p:cNvPr id="437440" name="Line 192"/>
              <p:cNvSpPr>
                <a:spLocks noChangeShapeType="1"/>
              </p:cNvSpPr>
              <p:nvPr/>
            </p:nvSpPr>
            <p:spPr bwMode="auto">
              <a:xfrm>
                <a:off x="2187" y="2793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41" name="Freeform 193"/>
              <p:cNvSpPr>
                <a:spLocks/>
              </p:cNvSpPr>
              <p:nvPr/>
            </p:nvSpPr>
            <p:spPr bwMode="auto">
              <a:xfrm>
                <a:off x="2161" y="2880"/>
                <a:ext cx="60" cy="60"/>
              </a:xfrm>
              <a:custGeom>
                <a:avLst/>
                <a:gdLst>
                  <a:gd name="T0" fmla="*/ 0 w 60"/>
                  <a:gd name="T1" fmla="*/ 0 h 60"/>
                  <a:gd name="T2" fmla="*/ 26 w 60"/>
                  <a:gd name="T3" fmla="*/ 60 h 60"/>
                  <a:gd name="T4" fmla="*/ 60 w 60"/>
                  <a:gd name="T5" fmla="*/ 0 h 60"/>
                  <a:gd name="T6" fmla="*/ 0 w 60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60">
                    <a:moveTo>
                      <a:pt x="0" y="0"/>
                    </a:moveTo>
                    <a:lnTo>
                      <a:pt x="26" y="60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45" name="Group 197"/>
            <p:cNvGrpSpPr>
              <a:grpSpLocks/>
            </p:cNvGrpSpPr>
            <p:nvPr/>
          </p:nvGrpSpPr>
          <p:grpSpPr bwMode="auto">
            <a:xfrm>
              <a:off x="1675" y="2594"/>
              <a:ext cx="61" cy="338"/>
              <a:chOff x="1675" y="2594"/>
              <a:chExt cx="61" cy="338"/>
            </a:xfrm>
          </p:grpSpPr>
          <p:sp>
            <p:nvSpPr>
              <p:cNvPr id="437443" name="Line 195"/>
              <p:cNvSpPr>
                <a:spLocks noChangeShapeType="1"/>
              </p:cNvSpPr>
              <p:nvPr/>
            </p:nvSpPr>
            <p:spPr bwMode="auto">
              <a:xfrm flipV="1">
                <a:off x="1701" y="2620"/>
                <a:ext cx="1" cy="31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44" name="Freeform 196"/>
              <p:cNvSpPr>
                <a:spLocks/>
              </p:cNvSpPr>
              <p:nvPr/>
            </p:nvSpPr>
            <p:spPr bwMode="auto">
              <a:xfrm>
                <a:off x="1675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48" name="Group 200"/>
            <p:cNvGrpSpPr>
              <a:grpSpLocks/>
            </p:cNvGrpSpPr>
            <p:nvPr/>
          </p:nvGrpSpPr>
          <p:grpSpPr bwMode="auto">
            <a:xfrm>
              <a:off x="1329" y="2308"/>
              <a:ext cx="60" cy="216"/>
              <a:chOff x="1329" y="2308"/>
              <a:chExt cx="60" cy="216"/>
            </a:xfrm>
          </p:grpSpPr>
          <p:sp>
            <p:nvSpPr>
              <p:cNvPr id="437446" name="Line 198"/>
              <p:cNvSpPr>
                <a:spLocks noChangeShapeType="1"/>
              </p:cNvSpPr>
              <p:nvPr/>
            </p:nvSpPr>
            <p:spPr bwMode="auto">
              <a:xfrm>
                <a:off x="1355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47" name="Freeform 199"/>
              <p:cNvSpPr>
                <a:spLocks/>
              </p:cNvSpPr>
              <p:nvPr/>
            </p:nvSpPr>
            <p:spPr bwMode="auto">
              <a:xfrm>
                <a:off x="1329" y="2464"/>
                <a:ext cx="60" cy="60"/>
              </a:xfrm>
              <a:custGeom>
                <a:avLst/>
                <a:gdLst>
                  <a:gd name="T0" fmla="*/ 0 w 60"/>
                  <a:gd name="T1" fmla="*/ 0 h 60"/>
                  <a:gd name="T2" fmla="*/ 26 w 60"/>
                  <a:gd name="T3" fmla="*/ 60 h 60"/>
                  <a:gd name="T4" fmla="*/ 60 w 60"/>
                  <a:gd name="T5" fmla="*/ 0 h 60"/>
                  <a:gd name="T6" fmla="*/ 0 w 60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60">
                    <a:moveTo>
                      <a:pt x="0" y="0"/>
                    </a:moveTo>
                    <a:lnTo>
                      <a:pt x="26" y="60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449" name="Line 201"/>
            <p:cNvSpPr>
              <a:spLocks noChangeShapeType="1"/>
            </p:cNvSpPr>
            <p:nvPr/>
          </p:nvSpPr>
          <p:spPr bwMode="auto">
            <a:xfrm>
              <a:off x="1355" y="2793"/>
              <a:ext cx="1" cy="13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50" name="Line 202"/>
            <p:cNvSpPr>
              <a:spLocks noChangeShapeType="1"/>
            </p:cNvSpPr>
            <p:nvPr/>
          </p:nvSpPr>
          <p:spPr bwMode="auto">
            <a:xfrm>
              <a:off x="1355" y="2932"/>
              <a:ext cx="34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51" name="Line 203"/>
            <p:cNvSpPr>
              <a:spLocks noChangeShapeType="1"/>
            </p:cNvSpPr>
            <p:nvPr/>
          </p:nvSpPr>
          <p:spPr bwMode="auto">
            <a:xfrm>
              <a:off x="2455" y="3070"/>
              <a:ext cx="1" cy="13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52" name="Line 204"/>
            <p:cNvSpPr>
              <a:spLocks noChangeShapeType="1"/>
            </p:cNvSpPr>
            <p:nvPr/>
          </p:nvSpPr>
          <p:spPr bwMode="auto">
            <a:xfrm flipH="1">
              <a:off x="1840" y="3209"/>
              <a:ext cx="615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7455" name="Group 207"/>
            <p:cNvGrpSpPr>
              <a:grpSpLocks/>
            </p:cNvGrpSpPr>
            <p:nvPr/>
          </p:nvGrpSpPr>
          <p:grpSpPr bwMode="auto">
            <a:xfrm>
              <a:off x="1814" y="2594"/>
              <a:ext cx="61" cy="615"/>
              <a:chOff x="1814" y="2594"/>
              <a:chExt cx="61" cy="615"/>
            </a:xfrm>
          </p:grpSpPr>
          <p:sp>
            <p:nvSpPr>
              <p:cNvPr id="437453" name="Line 205"/>
              <p:cNvSpPr>
                <a:spLocks noChangeShapeType="1"/>
              </p:cNvSpPr>
              <p:nvPr/>
            </p:nvSpPr>
            <p:spPr bwMode="auto">
              <a:xfrm flipV="1">
                <a:off x="1840" y="2620"/>
                <a:ext cx="1" cy="589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54" name="Freeform 206"/>
              <p:cNvSpPr>
                <a:spLocks/>
              </p:cNvSpPr>
              <p:nvPr/>
            </p:nvSpPr>
            <p:spPr bwMode="auto">
              <a:xfrm>
                <a:off x="1814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26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26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456" name="Line 208"/>
            <p:cNvSpPr>
              <a:spLocks noChangeShapeType="1"/>
            </p:cNvSpPr>
            <p:nvPr/>
          </p:nvSpPr>
          <p:spPr bwMode="auto">
            <a:xfrm flipV="1">
              <a:off x="2187" y="3070"/>
              <a:ext cx="1" cy="7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7459" name="Group 211"/>
            <p:cNvGrpSpPr>
              <a:grpSpLocks/>
            </p:cNvGrpSpPr>
            <p:nvPr/>
          </p:nvGrpSpPr>
          <p:grpSpPr bwMode="auto">
            <a:xfrm>
              <a:off x="2299" y="2308"/>
              <a:ext cx="61" cy="216"/>
              <a:chOff x="2299" y="2308"/>
              <a:chExt cx="61" cy="216"/>
            </a:xfrm>
          </p:grpSpPr>
          <p:sp>
            <p:nvSpPr>
              <p:cNvPr id="437457" name="Line 209"/>
              <p:cNvSpPr>
                <a:spLocks noChangeShapeType="1"/>
              </p:cNvSpPr>
              <p:nvPr/>
            </p:nvSpPr>
            <p:spPr bwMode="auto">
              <a:xfrm>
                <a:off x="2325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58" name="Freeform 210"/>
              <p:cNvSpPr>
                <a:spLocks/>
              </p:cNvSpPr>
              <p:nvPr/>
            </p:nvSpPr>
            <p:spPr bwMode="auto">
              <a:xfrm>
                <a:off x="2299" y="2464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26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26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62" name="Group 214"/>
            <p:cNvGrpSpPr>
              <a:grpSpLocks/>
            </p:cNvGrpSpPr>
            <p:nvPr/>
          </p:nvGrpSpPr>
          <p:grpSpPr bwMode="auto">
            <a:xfrm>
              <a:off x="3261" y="2308"/>
              <a:ext cx="61" cy="216"/>
              <a:chOff x="3261" y="2308"/>
              <a:chExt cx="61" cy="216"/>
            </a:xfrm>
          </p:grpSpPr>
          <p:sp>
            <p:nvSpPr>
              <p:cNvPr id="437460" name="Line 212"/>
              <p:cNvSpPr>
                <a:spLocks noChangeShapeType="1"/>
              </p:cNvSpPr>
              <p:nvPr/>
            </p:nvSpPr>
            <p:spPr bwMode="auto">
              <a:xfrm>
                <a:off x="3287" y="2308"/>
                <a:ext cx="1" cy="17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61" name="Freeform 213"/>
              <p:cNvSpPr>
                <a:spLocks/>
              </p:cNvSpPr>
              <p:nvPr/>
            </p:nvSpPr>
            <p:spPr bwMode="auto">
              <a:xfrm>
                <a:off x="3261" y="2464"/>
                <a:ext cx="61" cy="60"/>
              </a:xfrm>
              <a:custGeom>
                <a:avLst/>
                <a:gdLst>
                  <a:gd name="T0" fmla="*/ 0 w 61"/>
                  <a:gd name="T1" fmla="*/ 0 h 60"/>
                  <a:gd name="T2" fmla="*/ 35 w 61"/>
                  <a:gd name="T3" fmla="*/ 60 h 60"/>
                  <a:gd name="T4" fmla="*/ 61 w 61"/>
                  <a:gd name="T5" fmla="*/ 0 h 60"/>
                  <a:gd name="T6" fmla="*/ 0 w 61"/>
                  <a:gd name="T7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60">
                    <a:moveTo>
                      <a:pt x="0" y="0"/>
                    </a:moveTo>
                    <a:lnTo>
                      <a:pt x="35" y="60"/>
                    </a:lnTo>
                    <a:lnTo>
                      <a:pt x="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7465" name="Group 217"/>
            <p:cNvGrpSpPr>
              <a:grpSpLocks/>
            </p:cNvGrpSpPr>
            <p:nvPr/>
          </p:nvGrpSpPr>
          <p:grpSpPr bwMode="auto">
            <a:xfrm>
              <a:off x="3677" y="2594"/>
              <a:ext cx="61" cy="130"/>
              <a:chOff x="3677" y="2594"/>
              <a:chExt cx="61" cy="130"/>
            </a:xfrm>
          </p:grpSpPr>
          <p:sp>
            <p:nvSpPr>
              <p:cNvPr id="437463" name="Line 215"/>
              <p:cNvSpPr>
                <a:spLocks noChangeShapeType="1"/>
              </p:cNvSpPr>
              <p:nvPr/>
            </p:nvSpPr>
            <p:spPr bwMode="auto">
              <a:xfrm flipV="1">
                <a:off x="3703" y="2620"/>
                <a:ext cx="1" cy="104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7464" name="Freeform 216"/>
              <p:cNvSpPr>
                <a:spLocks/>
              </p:cNvSpPr>
              <p:nvPr/>
            </p:nvSpPr>
            <p:spPr bwMode="auto">
              <a:xfrm>
                <a:off x="3677" y="2594"/>
                <a:ext cx="61" cy="52"/>
              </a:xfrm>
              <a:custGeom>
                <a:avLst/>
                <a:gdLst>
                  <a:gd name="T0" fmla="*/ 61 w 61"/>
                  <a:gd name="T1" fmla="*/ 52 h 52"/>
                  <a:gd name="T2" fmla="*/ 35 w 61"/>
                  <a:gd name="T3" fmla="*/ 0 h 52"/>
                  <a:gd name="T4" fmla="*/ 0 w 61"/>
                  <a:gd name="T5" fmla="*/ 52 h 52"/>
                  <a:gd name="T6" fmla="*/ 61 w 61"/>
                  <a:gd name="T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52">
                    <a:moveTo>
                      <a:pt x="61" y="52"/>
                    </a:moveTo>
                    <a:lnTo>
                      <a:pt x="35" y="0"/>
                    </a:lnTo>
                    <a:lnTo>
                      <a:pt x="0" y="52"/>
                    </a:lnTo>
                    <a:lnTo>
                      <a:pt x="61" y="5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7466" name="Line 218"/>
            <p:cNvSpPr>
              <a:spLocks noChangeShapeType="1"/>
            </p:cNvSpPr>
            <p:nvPr/>
          </p:nvSpPr>
          <p:spPr bwMode="auto">
            <a:xfrm>
              <a:off x="3495" y="2724"/>
              <a:ext cx="20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67" name="Rectangle 219"/>
            <p:cNvSpPr>
              <a:spLocks noChangeArrowheads="1"/>
            </p:cNvSpPr>
            <p:nvPr/>
          </p:nvSpPr>
          <p:spPr bwMode="auto">
            <a:xfrm>
              <a:off x="2117" y="792"/>
              <a:ext cx="624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68" name="Rectangle 220"/>
            <p:cNvSpPr>
              <a:spLocks noChangeArrowheads="1"/>
            </p:cNvSpPr>
            <p:nvPr/>
          </p:nvSpPr>
          <p:spPr bwMode="auto">
            <a:xfrm>
              <a:off x="2204" y="828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. . .</a:t>
              </a:r>
              <a:endParaRPr lang="en-US" altLang="en-US"/>
            </a:p>
          </p:txBody>
        </p:sp>
        <p:sp>
          <p:nvSpPr>
            <p:cNvPr id="437469" name="Rectangle 221"/>
            <p:cNvSpPr>
              <a:spLocks noChangeArrowheads="1"/>
            </p:cNvSpPr>
            <p:nvPr/>
          </p:nvSpPr>
          <p:spPr bwMode="auto">
            <a:xfrm>
              <a:off x="2360" y="835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471" name="Rectangle 223"/>
            <p:cNvSpPr>
              <a:spLocks noChangeArrowheads="1"/>
            </p:cNvSpPr>
            <p:nvPr/>
          </p:nvSpPr>
          <p:spPr bwMode="auto">
            <a:xfrm>
              <a:off x="3582" y="1458"/>
              <a:ext cx="1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. . .</a:t>
              </a:r>
              <a:endParaRPr lang="en-US" altLang="en-US"/>
            </a:p>
          </p:txBody>
        </p:sp>
        <p:sp>
          <p:nvSpPr>
            <p:cNvPr id="437473" name="Rectangle 225"/>
            <p:cNvSpPr>
              <a:spLocks noChangeArrowheads="1"/>
            </p:cNvSpPr>
            <p:nvPr/>
          </p:nvSpPr>
          <p:spPr bwMode="auto">
            <a:xfrm>
              <a:off x="3010" y="1901"/>
              <a:ext cx="633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75" name="Rectangle 227"/>
            <p:cNvSpPr>
              <a:spLocks noChangeArrowheads="1"/>
            </p:cNvSpPr>
            <p:nvPr/>
          </p:nvSpPr>
          <p:spPr bwMode="auto">
            <a:xfrm>
              <a:off x="3521" y="1944"/>
              <a:ext cx="2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437479" name="Rectangle 231"/>
            <p:cNvSpPr>
              <a:spLocks noChangeArrowheads="1"/>
            </p:cNvSpPr>
            <p:nvPr/>
          </p:nvSpPr>
          <p:spPr bwMode="auto">
            <a:xfrm>
              <a:off x="1077" y="1901"/>
              <a:ext cx="633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481" name="Rectangle 233"/>
            <p:cNvSpPr>
              <a:spLocks noChangeArrowheads="1"/>
            </p:cNvSpPr>
            <p:nvPr/>
          </p:nvSpPr>
          <p:spPr bwMode="auto">
            <a:xfrm>
              <a:off x="1615" y="1944"/>
              <a:ext cx="2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30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endParaRPr lang="en-US" altLang="en-US"/>
            </a:p>
          </p:txBody>
        </p:sp>
        <p:sp>
          <p:nvSpPr>
            <p:cNvPr id="437483" name="Rectangle 235"/>
            <p:cNvSpPr>
              <a:spLocks noChangeArrowheads="1"/>
            </p:cNvSpPr>
            <p:nvPr/>
          </p:nvSpPr>
          <p:spPr bwMode="auto">
            <a:xfrm>
              <a:off x="2161" y="2524"/>
              <a:ext cx="34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Integer</a:t>
              </a:r>
              <a:endParaRPr lang="en-US" altLang="en-US"/>
            </a:p>
          </p:txBody>
        </p:sp>
        <p:sp>
          <p:nvSpPr>
            <p:cNvPr id="437484" name="Rectangle 236"/>
            <p:cNvSpPr>
              <a:spLocks noChangeArrowheads="1"/>
            </p:cNvSpPr>
            <p:nvPr/>
          </p:nvSpPr>
          <p:spPr bwMode="auto">
            <a:xfrm>
              <a:off x="2516" y="2524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  <p:sp>
          <p:nvSpPr>
            <p:cNvPr id="437485" name="Rectangle 237"/>
            <p:cNvSpPr>
              <a:spLocks noChangeArrowheads="1"/>
            </p:cNvSpPr>
            <p:nvPr/>
          </p:nvSpPr>
          <p:spPr bwMode="auto">
            <a:xfrm>
              <a:off x="2152" y="2654"/>
              <a:ext cx="35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mul/div</a:t>
              </a:r>
              <a:endParaRPr lang="en-US" altLang="en-US"/>
            </a:p>
          </p:txBody>
        </p:sp>
        <p:sp>
          <p:nvSpPr>
            <p:cNvPr id="437486" name="Rectangle 238"/>
            <p:cNvSpPr>
              <a:spLocks noChangeArrowheads="1"/>
            </p:cNvSpPr>
            <p:nvPr/>
          </p:nvSpPr>
          <p:spPr bwMode="auto">
            <a:xfrm>
              <a:off x="2516" y="2654"/>
              <a:ext cx="3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400">
                  <a:solidFill>
                    <a:srgbClr val="000000"/>
                  </a:solidFill>
                </a:rPr>
                <a:t> </a:t>
              </a:r>
              <a:endParaRPr lang="en-US" altLang="en-US"/>
            </a:p>
          </p:txBody>
        </p:sp>
      </p:grpSp>
      <p:sp>
        <p:nvSpPr>
          <p:cNvPr id="437542" name="Rectangle 294"/>
          <p:cNvSpPr>
            <a:spLocks noChangeArrowheads="1"/>
          </p:cNvSpPr>
          <p:nvPr/>
        </p:nvSpPr>
        <p:spPr bwMode="auto">
          <a:xfrm>
            <a:off x="482600" y="4005263"/>
            <a:ext cx="107156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en-US" sz="1400">
                <a:solidFill>
                  <a:srgbClr val="000000"/>
                </a:solidFill>
              </a:rPr>
              <a:t>Arithmetic &amp;</a:t>
            </a:r>
          </a:p>
          <a:p>
            <a:pPr algn="ctr"/>
            <a:r>
              <a:rPr lang="en-US" altLang="en-US" sz="1400">
                <a:solidFill>
                  <a:srgbClr val="000000"/>
                </a:solidFill>
              </a:rPr>
              <a:t>Logic Unit</a:t>
            </a:r>
            <a:endParaRPr lang="en-US" altLang="en-US" sz="1400"/>
          </a:p>
        </p:txBody>
      </p:sp>
      <p:sp>
        <p:nvSpPr>
          <p:cNvPr id="437556" name="Line 308"/>
          <p:cNvSpPr>
            <a:spLocks noChangeShapeType="1"/>
          </p:cNvSpPr>
          <p:nvPr/>
        </p:nvSpPr>
        <p:spPr bwMode="auto">
          <a:xfrm>
            <a:off x="1519238" y="4235450"/>
            <a:ext cx="403225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7571" name="Group 323"/>
          <p:cNvGrpSpPr>
            <a:grpSpLocks/>
          </p:cNvGrpSpPr>
          <p:nvPr/>
        </p:nvGrpSpPr>
        <p:grpSpPr bwMode="auto">
          <a:xfrm>
            <a:off x="539750" y="3082925"/>
            <a:ext cx="2132013" cy="695325"/>
            <a:chOff x="340" y="1942"/>
            <a:chExt cx="1343" cy="438"/>
          </a:xfrm>
        </p:grpSpPr>
        <p:sp>
          <p:nvSpPr>
            <p:cNvPr id="437557" name="Line 309"/>
            <p:cNvSpPr>
              <a:spLocks noChangeShapeType="1"/>
            </p:cNvSpPr>
            <p:nvPr/>
          </p:nvSpPr>
          <p:spPr bwMode="auto">
            <a:xfrm flipV="1">
              <a:off x="920" y="2160"/>
              <a:ext cx="76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558" name="Rectangle 310"/>
            <p:cNvSpPr>
              <a:spLocks noChangeArrowheads="1"/>
            </p:cNvSpPr>
            <p:nvPr/>
          </p:nvSpPr>
          <p:spPr bwMode="auto">
            <a:xfrm>
              <a:off x="340" y="1942"/>
              <a:ext cx="566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32 General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Purpose</a:t>
              </a:r>
            </a:p>
            <a:p>
              <a:pPr algn="ctr">
                <a:lnSpc>
                  <a:spcPct val="110000"/>
                </a:lnSpc>
              </a:pPr>
              <a:r>
                <a:rPr lang="en-US" altLang="en-US" sz="1400">
                  <a:solidFill>
                    <a:srgbClr val="000000"/>
                  </a:solidFill>
                </a:rPr>
                <a:t>Registers</a:t>
              </a:r>
              <a:endParaRPr lang="en-US" altLang="en-US" sz="1400"/>
            </a:p>
          </p:txBody>
        </p:sp>
      </p:grpSp>
      <p:grpSp>
        <p:nvGrpSpPr>
          <p:cNvPr id="437562" name="Group 314"/>
          <p:cNvGrpSpPr>
            <a:grpSpLocks/>
          </p:cNvGrpSpPr>
          <p:nvPr/>
        </p:nvGrpSpPr>
        <p:grpSpPr bwMode="auto">
          <a:xfrm>
            <a:off x="1346200" y="4235450"/>
            <a:ext cx="2073275" cy="1635125"/>
            <a:chOff x="848" y="2668"/>
            <a:chExt cx="1306" cy="1030"/>
          </a:xfrm>
        </p:grpSpPr>
        <p:sp>
          <p:nvSpPr>
            <p:cNvPr id="437560" name="Line 312"/>
            <p:cNvSpPr>
              <a:spLocks noChangeShapeType="1"/>
            </p:cNvSpPr>
            <p:nvPr/>
          </p:nvSpPr>
          <p:spPr bwMode="auto">
            <a:xfrm flipH="1">
              <a:off x="1320" y="2668"/>
              <a:ext cx="834" cy="72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7561" name="Rectangle 313"/>
            <p:cNvSpPr>
              <a:spLocks noChangeArrowheads="1"/>
            </p:cNvSpPr>
            <p:nvPr/>
          </p:nvSpPr>
          <p:spPr bwMode="auto">
            <a:xfrm>
              <a:off x="848" y="3430"/>
              <a:ext cx="980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Integer Multiplier/Divider</a:t>
              </a:r>
              <a:endParaRPr lang="en-US" altLang="en-US" sz="1400"/>
            </a:p>
          </p:txBody>
        </p:sp>
      </p:grpSp>
      <p:sp>
        <p:nvSpPr>
          <p:cNvPr id="437563" name="Rectangle 315"/>
          <p:cNvSpPr>
            <a:spLocks noChangeArrowheads="1"/>
          </p:cNvSpPr>
          <p:nvPr/>
        </p:nvSpPr>
        <p:spPr bwMode="auto">
          <a:xfrm>
            <a:off x="7473950" y="3371850"/>
            <a:ext cx="1419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1400">
                <a:solidFill>
                  <a:srgbClr val="000000"/>
                </a:solidFill>
              </a:rPr>
              <a:t>32 Floating-Point</a:t>
            </a:r>
          </a:p>
          <a:p>
            <a:pPr algn="ctr"/>
            <a:r>
              <a:rPr lang="en-US" altLang="en-US" sz="1400">
                <a:solidFill>
                  <a:srgbClr val="000000"/>
                </a:solidFill>
              </a:rPr>
              <a:t>Registers</a:t>
            </a:r>
            <a:endParaRPr lang="en-US" altLang="en-US" sz="1400"/>
          </a:p>
        </p:txBody>
      </p:sp>
      <p:sp>
        <p:nvSpPr>
          <p:cNvPr id="437564" name="Line 316"/>
          <p:cNvSpPr>
            <a:spLocks noChangeShapeType="1"/>
          </p:cNvSpPr>
          <p:nvPr/>
        </p:nvSpPr>
        <p:spPr bwMode="auto">
          <a:xfrm>
            <a:off x="6127750" y="3716338"/>
            <a:ext cx="1382713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7569" name="Group 321"/>
          <p:cNvGrpSpPr>
            <a:grpSpLocks/>
          </p:cNvGrpSpPr>
          <p:nvPr/>
        </p:nvGrpSpPr>
        <p:grpSpPr bwMode="auto">
          <a:xfrm>
            <a:off x="5494338" y="4235450"/>
            <a:ext cx="3167062" cy="576263"/>
            <a:chOff x="3461" y="2668"/>
            <a:chExt cx="1995" cy="363"/>
          </a:xfrm>
        </p:grpSpPr>
        <p:sp>
          <p:nvSpPr>
            <p:cNvPr id="437566" name="Rectangle 318"/>
            <p:cNvSpPr>
              <a:spLocks noChangeArrowheads="1"/>
            </p:cNvSpPr>
            <p:nvPr/>
          </p:nvSpPr>
          <p:spPr bwMode="auto">
            <a:xfrm>
              <a:off x="4694" y="2740"/>
              <a:ext cx="7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Floating-Point</a:t>
              </a:r>
            </a:p>
            <a:p>
              <a:pPr algn="ctr"/>
              <a:r>
                <a:rPr lang="en-US" altLang="en-US" sz="1400">
                  <a:solidFill>
                    <a:srgbClr val="000000"/>
                  </a:solidFill>
                </a:rPr>
                <a:t>Arithmetic Unit</a:t>
              </a:r>
              <a:endParaRPr lang="en-US" altLang="en-US" sz="1400"/>
            </a:p>
          </p:txBody>
        </p:sp>
        <p:sp>
          <p:nvSpPr>
            <p:cNvPr id="437567" name="Line 319"/>
            <p:cNvSpPr>
              <a:spLocks noChangeShapeType="1"/>
            </p:cNvSpPr>
            <p:nvPr/>
          </p:nvSpPr>
          <p:spPr bwMode="auto">
            <a:xfrm>
              <a:off x="3461" y="2668"/>
              <a:ext cx="1270" cy="2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341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MIPS General-Purpose Registers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123950"/>
            <a:ext cx="8172450" cy="5143500"/>
          </a:xfrm>
        </p:spPr>
        <p:txBody>
          <a:bodyPr/>
          <a:lstStyle/>
          <a:p>
            <a:r>
              <a:rPr lang="en-US" altLang="en-US" dirty="0"/>
              <a:t>32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/>
              <a:t>General Purpose Registers (GPRs)</a:t>
            </a:r>
          </a:p>
          <a:p>
            <a:pPr lvl="1"/>
            <a:r>
              <a:rPr lang="en-US" altLang="en-US" dirty="0"/>
              <a:t>Assembler uses the dollar notation to name registers</a:t>
            </a:r>
          </a:p>
          <a:p>
            <a:pPr lvl="2"/>
            <a:r>
              <a:rPr lang="en-US" altLang="en-US" dirty="0"/>
              <a:t>$0 is register 0, $1 is register 1, …, and $31 is register 31</a:t>
            </a:r>
          </a:p>
          <a:p>
            <a:pPr lvl="1"/>
            <a:r>
              <a:rPr lang="en-US" altLang="en-US" dirty="0"/>
              <a:t>All registers are </a:t>
            </a:r>
            <a:r>
              <a:rPr lang="en-US" altLang="en-US" dirty="0">
                <a:solidFill>
                  <a:srgbClr val="FF0000"/>
                </a:solidFill>
              </a:rPr>
              <a:t>32-bit wide </a:t>
            </a:r>
            <a:r>
              <a:rPr lang="en-US" altLang="en-US" dirty="0"/>
              <a:t>in MIPS32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Register $0 is always zero</a:t>
            </a:r>
          </a:p>
          <a:p>
            <a:pPr lvl="2"/>
            <a:r>
              <a:rPr lang="en-US" altLang="en-US" dirty="0"/>
              <a:t>Any value written to $0 is discarded</a:t>
            </a:r>
          </a:p>
          <a:p>
            <a:r>
              <a:rPr lang="en-US" altLang="en-US" dirty="0"/>
              <a:t>Software </a:t>
            </a:r>
            <a:r>
              <a:rPr lang="en-US" altLang="en-US" dirty="0" smtClean="0"/>
              <a:t>conventions</a:t>
            </a:r>
            <a:endParaRPr lang="en-US" altLang="en-US" dirty="0"/>
          </a:p>
          <a:p>
            <a:pPr lvl="1"/>
            <a:r>
              <a:rPr lang="en-US" altLang="en-US" dirty="0"/>
              <a:t>Software defines names to all registers</a:t>
            </a:r>
          </a:p>
          <a:p>
            <a:pPr lvl="2"/>
            <a:r>
              <a:rPr lang="en-US" altLang="en-US" dirty="0"/>
              <a:t>To standardize their use in programs </a:t>
            </a:r>
          </a:p>
          <a:p>
            <a:pPr lvl="1"/>
            <a:r>
              <a:rPr lang="en-US" altLang="en-US" dirty="0"/>
              <a:t>Example: $8 - $15 are called $t0 - $t7</a:t>
            </a:r>
          </a:p>
          <a:p>
            <a:pPr lvl="2"/>
            <a:r>
              <a:rPr lang="en-US" altLang="en-US" dirty="0"/>
              <a:t>Used for </a:t>
            </a:r>
            <a:r>
              <a:rPr lang="en-US" altLang="en-US" dirty="0">
                <a:solidFill>
                  <a:srgbClr val="FF0000"/>
                </a:solidFill>
              </a:rPr>
              <a:t>temporary</a:t>
            </a:r>
            <a:r>
              <a:rPr lang="en-US" altLang="en-US" dirty="0"/>
              <a:t> values</a:t>
            </a:r>
          </a:p>
        </p:txBody>
      </p:sp>
      <p:grpSp>
        <p:nvGrpSpPr>
          <p:cNvPr id="439897" name="Group 601"/>
          <p:cNvGrpSpPr>
            <a:grpSpLocks/>
          </p:cNvGrpSpPr>
          <p:nvPr/>
        </p:nvGrpSpPr>
        <p:grpSpPr bwMode="auto">
          <a:xfrm>
            <a:off x="5953125" y="2506663"/>
            <a:ext cx="1325563" cy="3705225"/>
            <a:chOff x="304" y="1616"/>
            <a:chExt cx="835" cy="2334"/>
          </a:xfrm>
        </p:grpSpPr>
        <p:sp>
          <p:nvSpPr>
            <p:cNvPr id="439877" name="Text Box 581"/>
            <p:cNvSpPr txBox="1">
              <a:spLocks noChangeArrowheads="1"/>
            </p:cNvSpPr>
            <p:nvPr/>
          </p:nvSpPr>
          <p:spPr bwMode="auto">
            <a:xfrm>
              <a:off x="304" y="1616"/>
              <a:ext cx="835" cy="1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$0  = $zero</a:t>
              </a:r>
            </a:p>
          </p:txBody>
        </p:sp>
        <p:sp>
          <p:nvSpPr>
            <p:cNvPr id="439878" name="Text Box 582"/>
            <p:cNvSpPr txBox="1">
              <a:spLocks noChangeArrowheads="1"/>
            </p:cNvSpPr>
            <p:nvPr/>
          </p:nvSpPr>
          <p:spPr bwMode="auto">
            <a:xfrm>
              <a:off x="304" y="1760"/>
              <a:ext cx="835" cy="14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  = $at</a:t>
              </a:r>
            </a:p>
          </p:txBody>
        </p:sp>
        <p:sp>
          <p:nvSpPr>
            <p:cNvPr id="439880" name="Text Box 584"/>
            <p:cNvSpPr txBox="1">
              <a:spLocks noChangeArrowheads="1"/>
            </p:cNvSpPr>
            <p:nvPr/>
          </p:nvSpPr>
          <p:spPr bwMode="auto">
            <a:xfrm>
              <a:off x="304" y="1906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  = $v0</a:t>
              </a:r>
            </a:p>
          </p:txBody>
        </p:sp>
        <p:sp>
          <p:nvSpPr>
            <p:cNvPr id="439881" name="Text Box 585"/>
            <p:cNvSpPr txBox="1">
              <a:spLocks noChangeArrowheads="1"/>
            </p:cNvSpPr>
            <p:nvPr/>
          </p:nvSpPr>
          <p:spPr bwMode="auto">
            <a:xfrm>
              <a:off x="304" y="2052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$3  = $v1</a:t>
              </a:r>
            </a:p>
          </p:txBody>
        </p:sp>
        <p:sp>
          <p:nvSpPr>
            <p:cNvPr id="439882" name="Text Box 586"/>
            <p:cNvSpPr txBox="1">
              <a:spLocks noChangeArrowheads="1"/>
            </p:cNvSpPr>
            <p:nvPr/>
          </p:nvSpPr>
          <p:spPr bwMode="auto">
            <a:xfrm>
              <a:off x="304" y="2198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$4  = $a0</a:t>
              </a:r>
            </a:p>
          </p:txBody>
        </p:sp>
        <p:sp>
          <p:nvSpPr>
            <p:cNvPr id="439883" name="Text Box 587"/>
            <p:cNvSpPr txBox="1">
              <a:spLocks noChangeArrowheads="1"/>
            </p:cNvSpPr>
            <p:nvPr/>
          </p:nvSpPr>
          <p:spPr bwMode="auto">
            <a:xfrm>
              <a:off x="304" y="2344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$5  = $a1</a:t>
              </a:r>
            </a:p>
          </p:txBody>
        </p:sp>
        <p:sp>
          <p:nvSpPr>
            <p:cNvPr id="439884" name="Text Box 588"/>
            <p:cNvSpPr txBox="1">
              <a:spLocks noChangeArrowheads="1"/>
            </p:cNvSpPr>
            <p:nvPr/>
          </p:nvSpPr>
          <p:spPr bwMode="auto">
            <a:xfrm>
              <a:off x="304" y="2490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$6  = $a2</a:t>
              </a:r>
            </a:p>
          </p:txBody>
        </p:sp>
        <p:sp>
          <p:nvSpPr>
            <p:cNvPr id="439885" name="Text Box 589"/>
            <p:cNvSpPr txBox="1">
              <a:spLocks noChangeArrowheads="1"/>
            </p:cNvSpPr>
            <p:nvPr/>
          </p:nvSpPr>
          <p:spPr bwMode="auto">
            <a:xfrm>
              <a:off x="304" y="2636"/>
              <a:ext cx="835" cy="14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$7  = $a3</a:t>
              </a:r>
            </a:p>
          </p:txBody>
        </p:sp>
        <p:sp>
          <p:nvSpPr>
            <p:cNvPr id="439886" name="Text Box 590"/>
            <p:cNvSpPr txBox="1">
              <a:spLocks noChangeArrowheads="1"/>
            </p:cNvSpPr>
            <p:nvPr/>
          </p:nvSpPr>
          <p:spPr bwMode="auto">
            <a:xfrm>
              <a:off x="304" y="2782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$8  = $t0</a:t>
              </a:r>
            </a:p>
          </p:txBody>
        </p:sp>
        <p:sp>
          <p:nvSpPr>
            <p:cNvPr id="439887" name="Text Box 591"/>
            <p:cNvSpPr txBox="1">
              <a:spLocks noChangeArrowheads="1"/>
            </p:cNvSpPr>
            <p:nvPr/>
          </p:nvSpPr>
          <p:spPr bwMode="auto">
            <a:xfrm>
              <a:off x="304" y="2928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$9  = $t1</a:t>
              </a:r>
            </a:p>
          </p:txBody>
        </p:sp>
        <p:sp>
          <p:nvSpPr>
            <p:cNvPr id="439888" name="Text Box 592"/>
            <p:cNvSpPr txBox="1">
              <a:spLocks noChangeArrowheads="1"/>
            </p:cNvSpPr>
            <p:nvPr/>
          </p:nvSpPr>
          <p:spPr bwMode="auto">
            <a:xfrm>
              <a:off x="304" y="3074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$10 = $t2</a:t>
              </a:r>
            </a:p>
          </p:txBody>
        </p:sp>
        <p:sp>
          <p:nvSpPr>
            <p:cNvPr id="439889" name="Text Box 593"/>
            <p:cNvSpPr txBox="1">
              <a:spLocks noChangeArrowheads="1"/>
            </p:cNvSpPr>
            <p:nvPr/>
          </p:nvSpPr>
          <p:spPr bwMode="auto">
            <a:xfrm>
              <a:off x="304" y="3220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$11 = $t3</a:t>
              </a:r>
            </a:p>
          </p:txBody>
        </p:sp>
        <p:sp>
          <p:nvSpPr>
            <p:cNvPr id="439890" name="Text Box 594"/>
            <p:cNvSpPr txBox="1">
              <a:spLocks noChangeArrowheads="1"/>
            </p:cNvSpPr>
            <p:nvPr/>
          </p:nvSpPr>
          <p:spPr bwMode="auto">
            <a:xfrm>
              <a:off x="304" y="3366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$12 = $t4</a:t>
              </a:r>
            </a:p>
          </p:txBody>
        </p:sp>
        <p:sp>
          <p:nvSpPr>
            <p:cNvPr id="439891" name="Text Box 595"/>
            <p:cNvSpPr txBox="1">
              <a:spLocks noChangeArrowheads="1"/>
            </p:cNvSpPr>
            <p:nvPr/>
          </p:nvSpPr>
          <p:spPr bwMode="auto">
            <a:xfrm>
              <a:off x="304" y="3512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$13 = $t5</a:t>
              </a:r>
            </a:p>
          </p:txBody>
        </p:sp>
        <p:sp>
          <p:nvSpPr>
            <p:cNvPr id="439892" name="Text Box 596"/>
            <p:cNvSpPr txBox="1">
              <a:spLocks noChangeArrowheads="1"/>
            </p:cNvSpPr>
            <p:nvPr/>
          </p:nvSpPr>
          <p:spPr bwMode="auto">
            <a:xfrm>
              <a:off x="304" y="3658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$14 = $t6</a:t>
              </a:r>
            </a:p>
          </p:txBody>
        </p:sp>
        <p:sp>
          <p:nvSpPr>
            <p:cNvPr id="439893" name="Text Box 597"/>
            <p:cNvSpPr txBox="1">
              <a:spLocks noChangeArrowheads="1"/>
            </p:cNvSpPr>
            <p:nvPr/>
          </p:nvSpPr>
          <p:spPr bwMode="auto">
            <a:xfrm>
              <a:off x="304" y="3804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$15 = $t7</a:t>
              </a:r>
            </a:p>
          </p:txBody>
        </p:sp>
      </p:grpSp>
      <p:grpSp>
        <p:nvGrpSpPr>
          <p:cNvPr id="439916" name="Group 620"/>
          <p:cNvGrpSpPr>
            <a:grpSpLocks/>
          </p:cNvGrpSpPr>
          <p:nvPr/>
        </p:nvGrpSpPr>
        <p:grpSpPr bwMode="auto">
          <a:xfrm>
            <a:off x="7335838" y="2506663"/>
            <a:ext cx="1325562" cy="3705225"/>
            <a:chOff x="1501" y="1616"/>
            <a:chExt cx="835" cy="2334"/>
          </a:xfrm>
        </p:grpSpPr>
        <p:sp>
          <p:nvSpPr>
            <p:cNvPr id="439899" name="Text Box 603"/>
            <p:cNvSpPr txBox="1">
              <a:spLocks noChangeArrowheads="1"/>
            </p:cNvSpPr>
            <p:nvPr/>
          </p:nvSpPr>
          <p:spPr bwMode="auto">
            <a:xfrm>
              <a:off x="1501" y="1616"/>
              <a:ext cx="835" cy="145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$16 = $s0</a:t>
              </a:r>
            </a:p>
          </p:txBody>
        </p:sp>
        <p:sp>
          <p:nvSpPr>
            <p:cNvPr id="439900" name="Text Box 604"/>
            <p:cNvSpPr txBox="1">
              <a:spLocks noChangeArrowheads="1"/>
            </p:cNvSpPr>
            <p:nvPr/>
          </p:nvSpPr>
          <p:spPr bwMode="auto">
            <a:xfrm>
              <a:off x="1501" y="1760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$17 = $s1</a:t>
              </a:r>
            </a:p>
          </p:txBody>
        </p:sp>
        <p:sp>
          <p:nvSpPr>
            <p:cNvPr id="439901" name="Text Box 605"/>
            <p:cNvSpPr txBox="1">
              <a:spLocks noChangeArrowheads="1"/>
            </p:cNvSpPr>
            <p:nvPr/>
          </p:nvSpPr>
          <p:spPr bwMode="auto">
            <a:xfrm>
              <a:off x="1501" y="1906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$18 = $s2</a:t>
              </a:r>
            </a:p>
          </p:txBody>
        </p:sp>
        <p:sp>
          <p:nvSpPr>
            <p:cNvPr id="439902" name="Text Box 606"/>
            <p:cNvSpPr txBox="1">
              <a:spLocks noChangeArrowheads="1"/>
            </p:cNvSpPr>
            <p:nvPr/>
          </p:nvSpPr>
          <p:spPr bwMode="auto">
            <a:xfrm>
              <a:off x="1501" y="2052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$19 = $s3</a:t>
              </a:r>
            </a:p>
          </p:txBody>
        </p:sp>
        <p:sp>
          <p:nvSpPr>
            <p:cNvPr id="439903" name="Text Box 607"/>
            <p:cNvSpPr txBox="1">
              <a:spLocks noChangeArrowheads="1"/>
            </p:cNvSpPr>
            <p:nvPr/>
          </p:nvSpPr>
          <p:spPr bwMode="auto">
            <a:xfrm>
              <a:off x="1501" y="2198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$20 = $s4</a:t>
              </a:r>
            </a:p>
          </p:txBody>
        </p:sp>
        <p:sp>
          <p:nvSpPr>
            <p:cNvPr id="439904" name="Text Box 608"/>
            <p:cNvSpPr txBox="1">
              <a:spLocks noChangeArrowheads="1"/>
            </p:cNvSpPr>
            <p:nvPr/>
          </p:nvSpPr>
          <p:spPr bwMode="auto">
            <a:xfrm>
              <a:off x="1501" y="2344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$21 = $s5</a:t>
              </a:r>
            </a:p>
          </p:txBody>
        </p:sp>
        <p:sp>
          <p:nvSpPr>
            <p:cNvPr id="439905" name="Text Box 609"/>
            <p:cNvSpPr txBox="1">
              <a:spLocks noChangeArrowheads="1"/>
            </p:cNvSpPr>
            <p:nvPr/>
          </p:nvSpPr>
          <p:spPr bwMode="auto">
            <a:xfrm>
              <a:off x="1501" y="2490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$22 = $s6</a:t>
              </a:r>
            </a:p>
          </p:txBody>
        </p:sp>
        <p:sp>
          <p:nvSpPr>
            <p:cNvPr id="439906" name="Text Box 610"/>
            <p:cNvSpPr txBox="1">
              <a:spLocks noChangeArrowheads="1"/>
            </p:cNvSpPr>
            <p:nvPr/>
          </p:nvSpPr>
          <p:spPr bwMode="auto">
            <a:xfrm>
              <a:off x="1501" y="2636"/>
              <a:ext cx="835" cy="14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$23 = $s7</a:t>
              </a:r>
            </a:p>
          </p:txBody>
        </p:sp>
        <p:sp>
          <p:nvSpPr>
            <p:cNvPr id="439907" name="Text Box 611"/>
            <p:cNvSpPr txBox="1">
              <a:spLocks noChangeArrowheads="1"/>
            </p:cNvSpPr>
            <p:nvPr/>
          </p:nvSpPr>
          <p:spPr bwMode="auto">
            <a:xfrm>
              <a:off x="1501" y="2782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$24 = $t8</a:t>
              </a:r>
            </a:p>
          </p:txBody>
        </p:sp>
        <p:sp>
          <p:nvSpPr>
            <p:cNvPr id="439908" name="Text Box 612"/>
            <p:cNvSpPr txBox="1">
              <a:spLocks noChangeArrowheads="1"/>
            </p:cNvSpPr>
            <p:nvPr/>
          </p:nvSpPr>
          <p:spPr bwMode="auto">
            <a:xfrm>
              <a:off x="1501" y="2928"/>
              <a:ext cx="835" cy="14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>
              <a:lvl1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61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$25 = $t9</a:t>
              </a:r>
            </a:p>
          </p:txBody>
        </p:sp>
        <p:sp>
          <p:nvSpPr>
            <p:cNvPr id="439909" name="Text Box 613"/>
            <p:cNvSpPr txBox="1">
              <a:spLocks noChangeArrowheads="1"/>
            </p:cNvSpPr>
            <p:nvPr/>
          </p:nvSpPr>
          <p:spPr bwMode="auto">
            <a:xfrm>
              <a:off x="1501" y="3074"/>
              <a:ext cx="835" cy="14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$26 = $k0</a:t>
              </a:r>
            </a:p>
          </p:txBody>
        </p:sp>
        <p:sp>
          <p:nvSpPr>
            <p:cNvPr id="439910" name="Text Box 614"/>
            <p:cNvSpPr txBox="1">
              <a:spLocks noChangeArrowheads="1"/>
            </p:cNvSpPr>
            <p:nvPr/>
          </p:nvSpPr>
          <p:spPr bwMode="auto">
            <a:xfrm>
              <a:off x="1501" y="3220"/>
              <a:ext cx="835" cy="14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$27 = $k1</a:t>
              </a:r>
            </a:p>
          </p:txBody>
        </p:sp>
        <p:sp>
          <p:nvSpPr>
            <p:cNvPr id="439911" name="Text Box 615"/>
            <p:cNvSpPr txBox="1">
              <a:spLocks noChangeArrowheads="1"/>
            </p:cNvSpPr>
            <p:nvPr/>
          </p:nvSpPr>
          <p:spPr bwMode="auto">
            <a:xfrm>
              <a:off x="1501" y="3366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$28 = $gp</a:t>
              </a:r>
            </a:p>
          </p:txBody>
        </p:sp>
        <p:sp>
          <p:nvSpPr>
            <p:cNvPr id="439912" name="Text Box 616"/>
            <p:cNvSpPr txBox="1">
              <a:spLocks noChangeArrowheads="1"/>
            </p:cNvSpPr>
            <p:nvPr/>
          </p:nvSpPr>
          <p:spPr bwMode="auto">
            <a:xfrm>
              <a:off x="1501" y="3512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$29 = $sp</a:t>
              </a:r>
            </a:p>
          </p:txBody>
        </p:sp>
        <p:sp>
          <p:nvSpPr>
            <p:cNvPr id="439913" name="Text Box 617"/>
            <p:cNvSpPr txBox="1">
              <a:spLocks noChangeArrowheads="1"/>
            </p:cNvSpPr>
            <p:nvPr/>
          </p:nvSpPr>
          <p:spPr bwMode="auto">
            <a:xfrm>
              <a:off x="1501" y="3658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$30 = $fp</a:t>
              </a:r>
            </a:p>
          </p:txBody>
        </p:sp>
        <p:sp>
          <p:nvSpPr>
            <p:cNvPr id="439914" name="Text Box 618"/>
            <p:cNvSpPr txBox="1">
              <a:spLocks noChangeArrowheads="1"/>
            </p:cNvSpPr>
            <p:nvPr/>
          </p:nvSpPr>
          <p:spPr bwMode="auto">
            <a:xfrm>
              <a:off x="1501" y="3804"/>
              <a:ext cx="835" cy="1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pPr>
                <a:spcBef>
                  <a:spcPct val="50000"/>
                </a:spcBef>
              </a:pPr>
              <a:r>
                <a:rPr lang="en-US" altLang="en-US" sz="1200" b="1">
                  <a:latin typeface="Courier New" panose="02070309020205020404" pitchFamily="49" charset="0"/>
                  <a:cs typeface="Courier New" panose="02070309020205020404" pitchFamily="49" charset="0"/>
                </a:rPr>
                <a:t>$31 = $ra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379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MIPS Register Conventions</a:t>
            </a:r>
          </a:p>
        </p:txBody>
      </p:sp>
      <p:graphicFrame>
        <p:nvGraphicFramePr>
          <p:cNvPr id="441410" name="Group 6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559050"/>
          <a:ext cx="8229600" cy="3685667"/>
        </p:xfrm>
        <a:graphic>
          <a:graphicData uri="http://schemas.openxmlformats.org/drawingml/2006/table">
            <a:tbl>
              <a:tblPr/>
              <a:tblGrid>
                <a:gridCol w="1479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8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Usage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$zero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 0	(forced by hardware)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$at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Reserved for assembler use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$v0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$v1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 – $3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 values of a function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$a0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$a3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$4 – $7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Arguments of a function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$t0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$t7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$8 – $15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Temporary Values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$s0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$16 – $23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Saved registers	(preserved across call)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$t8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$t9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$24 – $25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temporaries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$k0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–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$k1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$26 – $27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Reserved for OS kernel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6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$gp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$28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Global pointer	(points to global data)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$sp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$29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 pointer	(points to top of stack)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813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$fp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$30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 pointer	(points to stack frame)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$ra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$31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63550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854075">
                        <a:spcBef>
                          <a:spcPct val="40000"/>
                        </a:spcBef>
                        <a:buFont typeface="Wingdings" panose="05000000000000000000" pitchFamily="2" charset="2"/>
                        <a:tabLst>
                          <a:tab pos="2057400" algn="l"/>
                        </a:tabLst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40000"/>
                        </a:spcBef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40000"/>
                        </a:spcBef>
                        <a:spcAft>
                          <a:spcPct val="0"/>
                        </a:spcAft>
                        <a:tabLst>
                          <a:tab pos="2057400" algn="l"/>
                        </a:tabLst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address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(used by </a:t>
                      </a:r>
                      <a:r>
                        <a:rPr kumimoji="0" lang="en-US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jal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function call)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41407" name="Rectangle 63"/>
          <p:cNvSpPr>
            <a:spLocks noChangeArrowheads="1"/>
          </p:cNvSpPr>
          <p:nvPr/>
        </p:nvSpPr>
        <p:spPr bwMode="auto">
          <a:xfrm>
            <a:off x="482600" y="1123950"/>
            <a:ext cx="8178800" cy="138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7663" indent="-347663">
              <a:spcBef>
                <a:spcPct val="4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>
              <a:spcBef>
                <a:spcPct val="40000"/>
              </a:spcBef>
              <a:buFont typeface="Wingdings" panose="05000000000000000000" pitchFamily="2" charset="2"/>
              <a:buChar char="²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1775">
              <a:spcBef>
                <a:spcPct val="4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81138" indent="-222250">
              <a:spcBef>
                <a:spcPct val="4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-233363">
              <a:spcBef>
                <a:spcPct val="4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indent="-233363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Assembler can refer to registers by name or by number</a:t>
            </a:r>
          </a:p>
          <a:p>
            <a:pPr lvl="1"/>
            <a:r>
              <a:rPr lang="en-US" altLang="en-US"/>
              <a:t>It is easier for you to remember registers by name</a:t>
            </a:r>
          </a:p>
          <a:p>
            <a:pPr lvl="1"/>
            <a:r>
              <a:rPr lang="en-US" altLang="en-US"/>
              <a:t>Assembler converts register name to its corresponding number</a:t>
            </a:r>
          </a:p>
        </p:txBody>
      </p:sp>
    </p:spTree>
    <p:extLst>
      <p:ext uri="{BB962C8B-B14F-4D97-AF65-F5344CB8AC3E}">
        <p14:creationId xmlns:p14="http://schemas.microsoft.com/office/powerpoint/2010/main" val="200784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Instruction Formats</a:t>
            </a:r>
          </a:p>
        </p:txBody>
      </p:sp>
      <p:sp>
        <p:nvSpPr>
          <p:cNvPr id="399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143500"/>
          </a:xfrm>
        </p:spPr>
        <p:txBody>
          <a:bodyPr/>
          <a:lstStyle/>
          <a:p>
            <a:pPr marL="342900" indent="-342900"/>
            <a:r>
              <a:rPr lang="en-US" altLang="en-US" dirty="0">
                <a:solidFill>
                  <a:srgbClr val="FF0000"/>
                </a:solidFill>
              </a:rPr>
              <a:t>All instructions are 32-bit wide. Three instruction formats</a:t>
            </a:r>
            <a:r>
              <a:rPr lang="en-US" altLang="en-US" dirty="0"/>
              <a:t>:</a:t>
            </a:r>
          </a:p>
          <a:p>
            <a:pPr marL="342900" indent="-342900"/>
            <a:r>
              <a:rPr lang="en-US" altLang="en-US" dirty="0">
                <a:solidFill>
                  <a:srgbClr val="FF0000"/>
                </a:solidFill>
              </a:rPr>
              <a:t>Register (R-Type)</a:t>
            </a:r>
          </a:p>
          <a:p>
            <a:pPr marL="742950" lvl="1" indent="-285750"/>
            <a:r>
              <a:rPr lang="en-US" altLang="en-US" dirty="0"/>
              <a:t>Register-to-register instructions</a:t>
            </a:r>
          </a:p>
          <a:p>
            <a:pPr marL="742950" lvl="1" indent="-285750"/>
            <a:r>
              <a:rPr lang="en-US" altLang="en-US" dirty="0"/>
              <a:t>Op: operation code specifies the format of the instruction</a:t>
            </a:r>
            <a:endParaRPr lang="en-US" altLang="en-US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18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Immediate (I-Type)</a:t>
            </a:r>
          </a:p>
          <a:p>
            <a:pPr marL="742950" lvl="1" indent="-285750"/>
            <a:r>
              <a:rPr lang="en-US" altLang="en-US" dirty="0"/>
              <a:t>16-bit immediate constant is part in the instruction</a:t>
            </a:r>
          </a:p>
          <a:p>
            <a:pPr marL="342900" indent="-342900">
              <a:spcBef>
                <a:spcPct val="1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Jump (J-Type)</a:t>
            </a:r>
          </a:p>
          <a:p>
            <a:pPr marL="742950" lvl="1" indent="-285750"/>
            <a:r>
              <a:rPr lang="en-US" altLang="en-US" dirty="0"/>
              <a:t>Used by jump instructions</a:t>
            </a:r>
          </a:p>
        </p:txBody>
      </p:sp>
      <p:grpSp>
        <p:nvGrpSpPr>
          <p:cNvPr id="399365" name="Group 5"/>
          <p:cNvGrpSpPr>
            <a:grpSpLocks/>
          </p:cNvGrpSpPr>
          <p:nvPr/>
        </p:nvGrpSpPr>
        <p:grpSpPr bwMode="auto">
          <a:xfrm>
            <a:off x="1238250" y="3017838"/>
            <a:ext cx="6753225" cy="457200"/>
            <a:chOff x="1104" y="2938"/>
            <a:chExt cx="4608" cy="288"/>
          </a:xfrm>
        </p:grpSpPr>
        <p:sp>
          <p:nvSpPr>
            <p:cNvPr id="399366" name="Rectangle 6"/>
            <p:cNvSpPr>
              <a:spLocks noChangeArrowheads="1"/>
            </p:cNvSpPr>
            <p:nvPr/>
          </p:nvSpPr>
          <p:spPr bwMode="auto">
            <a:xfrm>
              <a:off x="1104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399367" name="Rectangle 7"/>
            <p:cNvSpPr>
              <a:spLocks noChangeArrowheads="1"/>
            </p:cNvSpPr>
            <p:nvPr/>
          </p:nvSpPr>
          <p:spPr bwMode="auto">
            <a:xfrm>
              <a:off x="1968" y="2938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68" name="Rectangle 8"/>
            <p:cNvSpPr>
              <a:spLocks noChangeArrowheads="1"/>
            </p:cNvSpPr>
            <p:nvPr/>
          </p:nvSpPr>
          <p:spPr bwMode="auto">
            <a:xfrm>
              <a:off x="268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69" name="Rectangle 9"/>
            <p:cNvSpPr>
              <a:spLocks noChangeArrowheads="1"/>
            </p:cNvSpPr>
            <p:nvPr/>
          </p:nvSpPr>
          <p:spPr bwMode="auto">
            <a:xfrm>
              <a:off x="3408" y="2938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Rd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70" name="Rectangle 10"/>
            <p:cNvSpPr>
              <a:spLocks noChangeArrowheads="1"/>
            </p:cNvSpPr>
            <p:nvPr/>
          </p:nvSpPr>
          <p:spPr bwMode="auto">
            <a:xfrm>
              <a:off x="4848" y="2938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funct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399371" name="Rectangle 11"/>
            <p:cNvSpPr>
              <a:spLocks noChangeArrowheads="1"/>
            </p:cNvSpPr>
            <p:nvPr/>
          </p:nvSpPr>
          <p:spPr bwMode="auto">
            <a:xfrm>
              <a:off x="4128" y="2938"/>
              <a:ext cx="720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sa</a:t>
              </a:r>
              <a:r>
                <a:rPr lang="en-US" altLang="en-US" sz="1600" baseline="30000"/>
                <a:t>5</a:t>
              </a:r>
            </a:p>
          </p:txBody>
        </p:sp>
      </p:grpSp>
      <p:grpSp>
        <p:nvGrpSpPr>
          <p:cNvPr id="399372" name="Group 12"/>
          <p:cNvGrpSpPr>
            <a:grpSpLocks/>
          </p:cNvGrpSpPr>
          <p:nvPr/>
        </p:nvGrpSpPr>
        <p:grpSpPr bwMode="auto">
          <a:xfrm>
            <a:off x="1238250" y="4411663"/>
            <a:ext cx="6753225" cy="457200"/>
            <a:chOff x="1104" y="3283"/>
            <a:chExt cx="4608" cy="288"/>
          </a:xfrm>
        </p:grpSpPr>
        <p:sp>
          <p:nvSpPr>
            <p:cNvPr id="399373" name="Rectangle 13"/>
            <p:cNvSpPr>
              <a:spLocks noChangeArrowheads="1"/>
            </p:cNvSpPr>
            <p:nvPr/>
          </p:nvSpPr>
          <p:spPr bwMode="auto">
            <a:xfrm>
              <a:off x="1104" y="3283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399374" name="Rectangle 14"/>
            <p:cNvSpPr>
              <a:spLocks noChangeArrowheads="1"/>
            </p:cNvSpPr>
            <p:nvPr/>
          </p:nvSpPr>
          <p:spPr bwMode="auto">
            <a:xfrm>
              <a:off x="1968" y="3283"/>
              <a:ext cx="720" cy="288"/>
            </a:xfrm>
            <a:prstGeom prst="rect">
              <a:avLst/>
            </a:prstGeom>
            <a:solidFill>
              <a:srgbClr val="F7A7E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Rs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75" name="Rectangle 15"/>
            <p:cNvSpPr>
              <a:spLocks noChangeArrowheads="1"/>
            </p:cNvSpPr>
            <p:nvPr/>
          </p:nvSpPr>
          <p:spPr bwMode="auto">
            <a:xfrm>
              <a:off x="2688" y="3283"/>
              <a:ext cx="720" cy="288"/>
            </a:xfrm>
            <a:prstGeom prst="rect">
              <a:avLst/>
            </a:prstGeom>
            <a:solidFill>
              <a:srgbClr val="FF99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Rt</a:t>
              </a:r>
              <a:r>
                <a:rPr lang="en-US" altLang="en-US" sz="1600" baseline="30000"/>
                <a:t>5</a:t>
              </a:r>
            </a:p>
          </p:txBody>
        </p:sp>
        <p:sp>
          <p:nvSpPr>
            <p:cNvPr id="399376" name="Rectangle 16"/>
            <p:cNvSpPr>
              <a:spLocks noChangeArrowheads="1"/>
            </p:cNvSpPr>
            <p:nvPr/>
          </p:nvSpPr>
          <p:spPr bwMode="auto">
            <a:xfrm>
              <a:off x="3408" y="3283"/>
              <a:ext cx="230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16</a:t>
              </a:r>
            </a:p>
          </p:txBody>
        </p:sp>
      </p:grpSp>
      <p:grpSp>
        <p:nvGrpSpPr>
          <p:cNvPr id="399377" name="Group 17"/>
          <p:cNvGrpSpPr>
            <a:grpSpLocks/>
          </p:cNvGrpSpPr>
          <p:nvPr/>
        </p:nvGrpSpPr>
        <p:grpSpPr bwMode="auto">
          <a:xfrm>
            <a:off x="1238250" y="5737225"/>
            <a:ext cx="6753225" cy="457200"/>
            <a:chOff x="1104" y="3629"/>
            <a:chExt cx="4608" cy="288"/>
          </a:xfrm>
        </p:grpSpPr>
        <p:sp>
          <p:nvSpPr>
            <p:cNvPr id="399378" name="Rectangle 18"/>
            <p:cNvSpPr>
              <a:spLocks noChangeArrowheads="1"/>
            </p:cNvSpPr>
            <p:nvPr/>
          </p:nvSpPr>
          <p:spPr bwMode="auto">
            <a:xfrm>
              <a:off x="1104" y="3629"/>
              <a:ext cx="864" cy="288"/>
            </a:xfrm>
            <a:prstGeom prst="rect">
              <a:avLst/>
            </a:prstGeom>
            <a:solidFill>
              <a:srgbClr val="BCCFFE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Op</a:t>
              </a:r>
              <a:r>
                <a:rPr lang="en-US" altLang="en-US" sz="1600" baseline="30000"/>
                <a:t>6</a:t>
              </a:r>
            </a:p>
          </p:txBody>
        </p:sp>
        <p:sp>
          <p:nvSpPr>
            <p:cNvPr id="399379" name="Rectangle 19"/>
            <p:cNvSpPr>
              <a:spLocks noChangeArrowheads="1"/>
            </p:cNvSpPr>
            <p:nvPr/>
          </p:nvSpPr>
          <p:spPr bwMode="auto">
            <a:xfrm>
              <a:off x="1968" y="3629"/>
              <a:ext cx="3744" cy="288"/>
            </a:xfrm>
            <a:prstGeom prst="rect">
              <a:avLst/>
            </a:prstGeom>
            <a:solidFill>
              <a:srgbClr val="FFCC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91440" rIns="0" bIns="91440" anchor="ctr"/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altLang="en-US" sz="1600"/>
                <a:t>immediate</a:t>
              </a:r>
              <a:r>
                <a:rPr lang="en-US" altLang="en-US" sz="1600" baseline="30000"/>
                <a:t>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359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Next . . 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7" y="1408236"/>
            <a:ext cx="6970688" cy="4573465"/>
          </a:xfrm>
        </p:spPr>
        <p:txBody>
          <a:bodyPr/>
          <a:lstStyle/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The MIPS Instruction Set Architecture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Introduction to Assembly Language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Defining Data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Memory Alignment and Byte Ordering</a:t>
            </a:r>
          </a:p>
          <a:p>
            <a:pPr eaLnBrk="1" hangingPunct="1">
              <a:lnSpc>
                <a:spcPct val="250000"/>
              </a:lnSpc>
              <a:spcBef>
                <a:spcPts val="0"/>
              </a:spcBef>
            </a:pPr>
            <a:r>
              <a:rPr lang="en-US" altLang="en-US" dirty="0" smtClean="0"/>
              <a:t>System Calls</a:t>
            </a:r>
          </a:p>
        </p:txBody>
      </p:sp>
    </p:spTree>
    <p:extLst>
      <p:ext uri="{BB962C8B-B14F-4D97-AF65-F5344CB8AC3E}">
        <p14:creationId xmlns:p14="http://schemas.microsoft.com/office/powerpoint/2010/main" val="73191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20481</TotalTime>
  <Words>2298</Words>
  <Application>Microsoft Office PowerPoint</Application>
  <PresentationFormat>On-screen Show (4:3)</PresentationFormat>
  <Paragraphs>690</Paragraphs>
  <Slides>36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1</vt:i4>
      </vt:variant>
    </vt:vector>
  </HeadingPairs>
  <TitlesOfParts>
    <vt:vector size="45" baseType="lpstr">
      <vt:lpstr>Arial</vt:lpstr>
      <vt:lpstr>Arial Narrow</vt:lpstr>
      <vt:lpstr>Comic Sans MS</vt:lpstr>
      <vt:lpstr>Courier New</vt:lpstr>
      <vt:lpstr>Symbol</vt:lpstr>
      <vt:lpstr>Times New Roman</vt:lpstr>
      <vt:lpstr>Wingdings</vt:lpstr>
      <vt:lpstr>Default Design</vt:lpstr>
      <vt:lpstr>Introduction to Assembly Language Programming</vt:lpstr>
      <vt:lpstr>Outline</vt:lpstr>
      <vt:lpstr>Instruction Set Architecture (ISA)</vt:lpstr>
      <vt:lpstr>Instructions</vt:lpstr>
      <vt:lpstr>Overview of the MIPS Processor</vt:lpstr>
      <vt:lpstr>MIPS General-Purpose Registers</vt:lpstr>
      <vt:lpstr>MIPS Register Conventions</vt:lpstr>
      <vt:lpstr>Instruction Formats</vt:lpstr>
      <vt:lpstr>Next . . .</vt:lpstr>
      <vt:lpstr>Assembly Language Statements</vt:lpstr>
      <vt:lpstr>Instructions</vt:lpstr>
      <vt:lpstr>Comments</vt:lpstr>
      <vt:lpstr>Program Template</vt:lpstr>
      <vt:lpstr>.DATA, .TEXT, &amp; .GLOBL Directives</vt:lpstr>
      <vt:lpstr>Layout of a Program in Memory</vt:lpstr>
      <vt:lpstr>Next . . .</vt:lpstr>
      <vt:lpstr>Data Definition Statement</vt:lpstr>
      <vt:lpstr>Data Directives</vt:lpstr>
      <vt:lpstr>Data Directives</vt:lpstr>
      <vt:lpstr>String Directives</vt:lpstr>
      <vt:lpstr>Examples of Data Definitions</vt:lpstr>
      <vt:lpstr>Next . . .</vt:lpstr>
      <vt:lpstr>Memory Alignment</vt:lpstr>
      <vt:lpstr>Memory Alignment</vt:lpstr>
      <vt:lpstr>Symbol Table</vt:lpstr>
      <vt:lpstr>Byte Ordering and Endianness</vt:lpstr>
      <vt:lpstr>Next . . .</vt:lpstr>
      <vt:lpstr>System Calls</vt:lpstr>
      <vt:lpstr>Syscall Services</vt:lpstr>
      <vt:lpstr>Syscall Services – Cont’d</vt:lpstr>
      <vt:lpstr>Reading and Printing an Integer</vt:lpstr>
      <vt:lpstr>Reading and Printing a String</vt:lpstr>
      <vt:lpstr>Program 1: Sum of Three Integers</vt:lpstr>
      <vt:lpstr>Sum of Three Integers – Slide 2 of 2</vt:lpstr>
      <vt:lpstr>Program 2: Case Conversion</vt:lpstr>
      <vt:lpstr>Case Conversion – Slide 2 of 2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Assembly Language Programming</dc:title>
  <dc:creator>Dr. Muhamed Mudawar</dc:creator>
  <cp:lastModifiedBy>aimane (Aiman El-Maleh)</cp:lastModifiedBy>
  <cp:revision>532</cp:revision>
  <dcterms:created xsi:type="dcterms:W3CDTF">2004-09-12T13:54:39Z</dcterms:created>
  <dcterms:modified xsi:type="dcterms:W3CDTF">2020-02-15T18:07:42Z</dcterms:modified>
</cp:coreProperties>
</file>