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2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4" r:id="rId12"/>
    <p:sldId id="355" r:id="rId13"/>
    <p:sldId id="356" r:id="rId14"/>
    <p:sldId id="353" r:id="rId15"/>
    <p:sldId id="357" r:id="rId16"/>
    <p:sldId id="358" r:id="rId17"/>
    <p:sldId id="359" r:id="rId18"/>
    <p:sldId id="361" r:id="rId19"/>
  </p:sldIdLst>
  <p:sldSz cx="9144000" cy="6858000" type="screen4x3"/>
  <p:notesSz cx="6858000" cy="9144000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FFAE5D"/>
    <a:srgbClr val="FFBA75"/>
    <a:srgbClr val="008000"/>
    <a:srgbClr val="FFCCFF"/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01" autoAdjust="0"/>
    <p:restoredTop sz="94660"/>
  </p:normalViewPr>
  <p:slideViewPr>
    <p:cSldViewPr>
      <p:cViewPr varScale="1">
        <p:scale>
          <a:sx n="50" d="100"/>
          <a:sy n="50" d="100"/>
        </p:scale>
        <p:origin x="720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7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7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7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7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F3FC046-F678-4AD6-A99F-CE4CE52D0662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24622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3943350" algn="ctr"/>
                <a:tab pos="8050213" algn="r"/>
              </a:tabLst>
            </a:pPr>
            <a:r>
              <a:rPr lang="en-US" sz="1000" i="1" dirty="0" smtClean="0"/>
              <a:t>Combinational Logic Design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	                           COE 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202– Digital Logic  Design 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– KFUPM                           	slide </a:t>
            </a:r>
            <a:fld id="{497C7F51-76D3-4B06-95E2-AD0B11897486}" type="slidenum">
              <a:rPr lang="ar-SA" sz="1000" i="1">
                <a:latin typeface="Times New Roman" pitchFamily="18" charset="0"/>
                <a:cs typeface="Times New Roman" pitchFamily="18" charset="0"/>
              </a:rPr>
              <a:pPr>
                <a:spcBef>
                  <a:spcPct val="50000"/>
                </a:spcBef>
                <a:tabLst>
                  <a:tab pos="3943350" algn="ctr"/>
                  <a:tab pos="8050213" algn="r"/>
                </a:tabLst>
              </a:pPr>
              <a:t>‹#›</a:t>
            </a:fld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Combinational </a:t>
            </a:r>
            <a:r>
              <a:rPr lang="en-US" dirty="0" smtClean="0"/>
              <a:t>Circuit </a:t>
            </a:r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COE 202</a:t>
            </a:r>
          </a:p>
          <a:p>
            <a:r>
              <a:rPr lang="en-US" smtClean="0"/>
              <a:t>Digital Logic Design</a:t>
            </a:r>
          </a:p>
          <a:p>
            <a:r>
              <a:rPr lang="en-US" smtClean="0"/>
              <a:t>Dr. Aiman El-Maleh</a:t>
            </a:r>
          </a:p>
          <a:p>
            <a:r>
              <a:rPr lang="en-US" smtClean="0"/>
              <a:t>College of Computer Sciences and Engineering</a:t>
            </a:r>
          </a:p>
          <a:p>
            <a:r>
              <a:rPr lang="en-US" smtClean="0"/>
              <a:t>King Fahd University of Petroleum and Minerals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Excess 3 Code 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43000"/>
            <a:ext cx="5324547" cy="51435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5. Verification</a:t>
            </a:r>
          </a:p>
          <a:p>
            <a:pPr lvl="1"/>
            <a:r>
              <a:rPr lang="en-US" dirty="0" smtClean="0"/>
              <a:t>Find the SOP Boolean equations from the final technology mapped circuit</a:t>
            </a:r>
          </a:p>
          <a:p>
            <a:pPr lvl="1"/>
            <a:r>
              <a:rPr lang="en-US" dirty="0" smtClean="0"/>
              <a:t>Find the truth table from these equations</a:t>
            </a:r>
          </a:p>
          <a:p>
            <a:pPr lvl="1"/>
            <a:r>
              <a:rPr lang="en-US" dirty="0" smtClean="0"/>
              <a:t>Compare it with the specification truth table</a:t>
            </a:r>
          </a:p>
          <a:p>
            <a:r>
              <a:rPr lang="en-US" dirty="0" smtClean="0"/>
              <a:t>Finding the Boolean Equations</a:t>
            </a:r>
            <a:endParaRPr lang="en-US" dirty="0"/>
          </a:p>
        </p:txBody>
      </p:sp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8883" y="4293105"/>
            <a:ext cx="405765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fig_3-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1747" y="1873611"/>
            <a:ext cx="3168385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316455" y="3371393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66"/>
                </a:solidFill>
              </a:rPr>
              <a:t>T1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Excess 3 Code 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5. Verification-  Manual, Continued: </a:t>
            </a:r>
            <a:r>
              <a:rPr lang="en-US" dirty="0" smtClean="0"/>
              <a:t>The circuit truth table from the equations - Compare it with the specification truth table:</a:t>
            </a:r>
            <a:endParaRPr lang="en-US" dirty="0"/>
          </a:p>
        </p:txBody>
      </p:sp>
      <p:sp>
        <p:nvSpPr>
          <p:cNvPr id="7" name="Text Box 175"/>
          <p:cNvSpPr txBox="1">
            <a:spLocks noChangeArrowheads="1"/>
          </p:cNvSpPr>
          <p:nvPr/>
        </p:nvSpPr>
        <p:spPr bwMode="auto">
          <a:xfrm>
            <a:off x="4860035" y="3774642"/>
            <a:ext cx="2800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009999"/>
              </a:buClr>
              <a:buFont typeface="Wingdings" pitchFamily="2" charset="2"/>
              <a:buNone/>
            </a:pPr>
            <a:r>
              <a:rPr lang="en-US" sz="2400" b="1" dirty="0">
                <a:solidFill>
                  <a:srgbClr val="000099"/>
                </a:solidFill>
              </a:rPr>
              <a:t>The tables match!</a:t>
            </a:r>
            <a:endParaRPr lang="en-US" sz="3200" dirty="0">
              <a:solidFill>
                <a:srgbClr val="000099"/>
              </a:solidFill>
            </a:endParaRPr>
          </a:p>
        </p:txBody>
      </p:sp>
      <p:pic>
        <p:nvPicPr>
          <p:cNvPr id="1013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8401" y="2449681"/>
            <a:ext cx="3225992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Excess 3 Code 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5. Verification- by Simulation: Procedure</a:t>
            </a:r>
          </a:p>
          <a:p>
            <a:pPr lvl="1"/>
            <a:r>
              <a:rPr lang="en-US" dirty="0" smtClean="0"/>
              <a:t>Use a schematic editor or text editor to enter a gate level representation of the final circuit</a:t>
            </a:r>
          </a:p>
          <a:p>
            <a:pPr lvl="1"/>
            <a:r>
              <a:rPr lang="en-US" dirty="0" smtClean="0"/>
              <a:t>Use a waveform editor or text editor to enter  a test consisting of a sequence of input combinations to be applied to the circuit</a:t>
            </a:r>
          </a:p>
          <a:p>
            <a:pPr lvl="2"/>
            <a:r>
              <a:rPr lang="en-US" dirty="0" smtClean="0"/>
              <a:t>This test should guarantee the correctness of the circuit if the simulated responses to it are correct</a:t>
            </a:r>
          </a:p>
          <a:p>
            <a:pPr lvl="2"/>
            <a:r>
              <a:rPr lang="en-US" dirty="0" smtClean="0"/>
              <a:t>Generation of such a test can be difficult, and sometimes people apply all possible “care” input combinations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Excess 3 Code 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5. Verification- by Simulation: </a:t>
            </a:r>
            <a:r>
              <a:rPr lang="en-US" dirty="0" smtClean="0"/>
              <a:t>Final Circuit Schematic</a:t>
            </a:r>
          </a:p>
        </p:txBody>
      </p:sp>
      <p:pic>
        <p:nvPicPr>
          <p:cNvPr id="4" name="Picture 3" descr="sim_schematic_3-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0538" y="1819276"/>
            <a:ext cx="5543550" cy="43748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Excess 3 Code 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the simulation  of the circuit for 120 ns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000099"/>
                </a:solidFill>
              </a:rPr>
              <a:t>Do the simulation output combinations match the original specification truth table?</a:t>
            </a:r>
          </a:p>
          <a:p>
            <a:endParaRPr lang="en-US" dirty="0"/>
          </a:p>
        </p:txBody>
      </p:sp>
      <p:pic>
        <p:nvPicPr>
          <p:cNvPr id="4" name="Picture 3" descr="fig_3-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296" y="1724025"/>
            <a:ext cx="8295408" cy="3606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7-Segment Decoder for LED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1. Specification </a:t>
            </a:r>
          </a:p>
          <a:p>
            <a:pPr lvl="1"/>
            <a:r>
              <a:rPr lang="en-US" dirty="0" smtClean="0"/>
              <a:t>Transforms a BCD input code for the decimal digits (0 to 9) to 7 outputs (one for each of the seven LED segments) used to drive the display</a:t>
            </a:r>
          </a:p>
          <a:p>
            <a:pPr lvl="1"/>
            <a:r>
              <a:rPr lang="en-US" dirty="0" smtClean="0"/>
              <a:t>Each output indicates whether the corresponding segment is ON (1) or OFF (0) for the input BCD code</a:t>
            </a:r>
          </a:p>
          <a:p>
            <a:endParaRPr lang="en-US" dirty="0"/>
          </a:p>
        </p:txBody>
      </p:sp>
      <p:pic>
        <p:nvPicPr>
          <p:cNvPr id="8" name="Picture 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45" y="3717035"/>
            <a:ext cx="5207000" cy="226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huge_7segment_displ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817" y="3511454"/>
            <a:ext cx="2106612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7-Segment Decoder for 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2. Formulation</a:t>
            </a:r>
          </a:p>
          <a:p>
            <a:pPr lvl="1"/>
            <a:r>
              <a:rPr lang="en-US" dirty="0" smtClean="0"/>
              <a:t>4 Input Variables</a:t>
            </a:r>
          </a:p>
          <a:p>
            <a:pPr lvl="2"/>
            <a:r>
              <a:rPr lang="en-US" dirty="0" smtClean="0"/>
              <a:t>BCD: A,B,C,D (LSB)</a:t>
            </a:r>
          </a:p>
          <a:p>
            <a:pPr lvl="1"/>
            <a:r>
              <a:rPr lang="en-US" dirty="0" smtClean="0"/>
              <a:t>7 Output Variables</a:t>
            </a:r>
          </a:p>
          <a:p>
            <a:pPr lvl="2"/>
            <a:r>
              <a:rPr lang="en-US" dirty="0" smtClean="0"/>
              <a:t>Drivers for the 7 Segments: </a:t>
            </a:r>
          </a:p>
          <a:p>
            <a:pPr lvl="1">
              <a:buNone/>
            </a:pPr>
            <a:r>
              <a:rPr lang="en-US" dirty="0" smtClean="0"/>
              <a:t>		   </a:t>
            </a:r>
            <a:r>
              <a:rPr lang="en-US" dirty="0" err="1" smtClean="0"/>
              <a:t>a,b,c,d,e,f,g</a:t>
            </a:r>
            <a:endParaRPr lang="en-US" dirty="0" smtClean="0"/>
          </a:p>
          <a:p>
            <a:pPr lvl="2"/>
            <a:r>
              <a:rPr lang="en-US" dirty="0" smtClean="0"/>
              <a:t>(1 = segment lit, </a:t>
            </a:r>
          </a:p>
          <a:p>
            <a:pPr lvl="2">
              <a:buNone/>
            </a:pPr>
            <a:r>
              <a:rPr lang="en-US" dirty="0" smtClean="0"/>
              <a:t>	i.e. active high)</a:t>
            </a:r>
          </a:p>
          <a:p>
            <a:pPr lvl="1"/>
            <a:r>
              <a:rPr lang="en-US" dirty="0" smtClean="0"/>
              <a:t>Don’t Cares</a:t>
            </a:r>
          </a:p>
          <a:p>
            <a:pPr lvl="2"/>
            <a:r>
              <a:rPr lang="en-US" dirty="0" smtClean="0"/>
              <a:t>None!</a:t>
            </a:r>
          </a:p>
          <a:p>
            <a:pPr lvl="2">
              <a:buNone/>
            </a:pPr>
            <a:r>
              <a:rPr lang="en-US" dirty="0" smtClean="0"/>
              <a:t>    Display is OFF for </a:t>
            </a:r>
          </a:p>
          <a:p>
            <a:pPr lvl="2">
              <a:buNone/>
            </a:pPr>
            <a:r>
              <a:rPr lang="en-US" dirty="0" smtClean="0"/>
              <a:t>    non BCD codes</a:t>
            </a:r>
          </a:p>
          <a:p>
            <a:endParaRPr lang="en-US" dirty="0"/>
          </a:p>
        </p:txBody>
      </p: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0716" y="1067113"/>
            <a:ext cx="5011809" cy="14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9607" y="2559724"/>
            <a:ext cx="4205311" cy="36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2220912" y="5632451"/>
            <a:ext cx="4309725" cy="3312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7-Segment Decoder for 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3. Optimization: </a:t>
            </a:r>
            <a:r>
              <a:rPr lang="en-US" dirty="0" smtClean="0"/>
              <a:t>Using Seven 4-Variable K-maps we get:</a:t>
            </a:r>
          </a:p>
          <a:p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10" y="1711831"/>
            <a:ext cx="2867025" cy="2178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7467" y="2276860"/>
            <a:ext cx="44005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1903" y="3947463"/>
            <a:ext cx="2857500" cy="2304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77467" y="4926782"/>
            <a:ext cx="42957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7-Segment Decoder for LED</a:t>
            </a:r>
            <a:endParaRPr lang="en-US" dirty="0"/>
          </a:p>
        </p:txBody>
      </p:sp>
      <p:pic>
        <p:nvPicPr>
          <p:cNvPr id="1044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331" y="1067113"/>
            <a:ext cx="2419494" cy="220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4393" y="1124720"/>
            <a:ext cx="2302837" cy="2032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938" y="3659428"/>
            <a:ext cx="2270419" cy="205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49230" y="3256179"/>
            <a:ext cx="44672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7117" y="5790887"/>
            <a:ext cx="1971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00366" y="3262313"/>
            <a:ext cx="20859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7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04646" y="3665535"/>
            <a:ext cx="2269499" cy="214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9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38450" y="5794086"/>
            <a:ext cx="3058511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60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96137" y="3774642"/>
            <a:ext cx="2220318" cy="195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61" name="Picture 1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69782" y="5848494"/>
            <a:ext cx="290139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Combinational Logic Circuits</a:t>
            </a:r>
          </a:p>
          <a:p>
            <a:r>
              <a:rPr lang="en-US" dirty="0" smtClean="0"/>
              <a:t>Combinational Circuits Design Procedure</a:t>
            </a:r>
          </a:p>
          <a:p>
            <a:r>
              <a:rPr lang="en-US" dirty="0" smtClean="0"/>
              <a:t>Design Examples</a:t>
            </a:r>
          </a:p>
          <a:p>
            <a:pPr lvl="1"/>
            <a:r>
              <a:rPr lang="en-US" dirty="0" smtClean="0"/>
              <a:t>BCD to Excess 3 Code Converter</a:t>
            </a:r>
          </a:p>
          <a:p>
            <a:pPr lvl="1"/>
            <a:r>
              <a:rPr lang="en-US" dirty="0" smtClean="0"/>
              <a:t>BCD to 7-Segment Decoder for LED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Combinational Logic Circuits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 combinational logic circuit has: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A set of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Boolean inputs,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A set of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Boolean outputs, and</a:t>
            </a:r>
          </a:p>
          <a:p>
            <a:pPr lvl="1"/>
            <a:r>
              <a:rPr lang="en-US" sz="24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logic functions, each mapping the 2</a:t>
            </a:r>
            <a:r>
              <a:rPr lang="en-US" sz="2400" i="1" baseline="300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input combinations  to an output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Outputs are determined </a:t>
            </a:r>
            <a:r>
              <a:rPr lang="en-US" sz="28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only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by present inputs </a:t>
            </a:r>
          </a:p>
          <a:p>
            <a:endParaRPr lang="en-US" dirty="0" smtClean="0"/>
          </a:p>
        </p:txBody>
      </p:sp>
      <p:pic>
        <p:nvPicPr>
          <p:cNvPr id="6" name="Picture 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903" y="4293105"/>
            <a:ext cx="5227637" cy="1574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40"/>
          <p:cNvSpPr txBox="1">
            <a:spLocks noChangeArrowheads="1"/>
          </p:cNvSpPr>
          <p:nvPr/>
        </p:nvSpPr>
        <p:spPr bwMode="auto">
          <a:xfrm>
            <a:off x="5263284" y="4753961"/>
            <a:ext cx="3656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6600CC"/>
                </a:solidFill>
                <a:latin typeface="Arial" pitchFamily="34" charset="0"/>
              </a:rPr>
              <a:t>Each Output = F (the m inputs)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Combinational Circuits Design Procedure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1. Specification (Requirement)</a:t>
            </a:r>
          </a:p>
          <a:p>
            <a:pPr lvl="1"/>
            <a:r>
              <a:rPr lang="en-US" dirty="0" smtClean="0"/>
              <a:t>Write a specification for what the circuit should do e.g. add two 4-bit binary numbers</a:t>
            </a:r>
          </a:p>
          <a:p>
            <a:pPr lvl="1"/>
            <a:r>
              <a:rPr lang="en-US" dirty="0" smtClean="0"/>
              <a:t>Specify names for the inputs and outputs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2. Formulation</a:t>
            </a:r>
          </a:p>
          <a:p>
            <a:pPr lvl="1"/>
            <a:r>
              <a:rPr lang="en-US" dirty="0" smtClean="0"/>
              <a:t>Convert the Specification into a form that can be Optimized</a:t>
            </a:r>
          </a:p>
          <a:p>
            <a:pPr lvl="1"/>
            <a:r>
              <a:rPr lang="en-US" dirty="0" smtClean="0"/>
              <a:t>Usually as a truth table or a set of Boolean equations that define the required relationships between the inputs and outputs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3. Logic Optimization</a:t>
            </a:r>
          </a:p>
          <a:p>
            <a:pPr lvl="1"/>
            <a:r>
              <a:rPr lang="en-US" dirty="0" smtClean="0"/>
              <a:t>Apply logic optimization (2-level &amp; multi-level) to minimize the logic circuit</a:t>
            </a:r>
          </a:p>
          <a:p>
            <a:pPr lvl="1"/>
            <a:r>
              <a:rPr lang="en-US" dirty="0" smtClean="0"/>
              <a:t>Provide a logic diagram or a </a:t>
            </a:r>
            <a:r>
              <a:rPr lang="en-US" dirty="0" err="1" smtClean="0"/>
              <a:t>netlist</a:t>
            </a:r>
            <a:r>
              <a:rPr lang="en-US" dirty="0" smtClean="0"/>
              <a:t> for the resulting circuit using ANDs, ORs, and inverters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Combinational Circuits Design Procedure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4. Technology Mapping and Design Optimization</a:t>
            </a:r>
          </a:p>
          <a:p>
            <a:pPr lvl="1"/>
            <a:r>
              <a:rPr lang="en-US" dirty="0" smtClean="0"/>
              <a:t>Map the logic diagram or </a:t>
            </a:r>
            <a:r>
              <a:rPr lang="en-US" dirty="0" err="1" smtClean="0"/>
              <a:t>netlist</a:t>
            </a:r>
            <a:r>
              <a:rPr lang="en-US" dirty="0" smtClean="0"/>
              <a:t> to the implementation technology and gate type selected, e.g. CMOS NANDs</a:t>
            </a:r>
          </a:p>
          <a:p>
            <a:pPr lvl="1"/>
            <a:r>
              <a:rPr lang="en-US" dirty="0" smtClean="0"/>
              <a:t>Perform design optimizations of gate costs, gate delays, fan-outs, power consumption, etc.</a:t>
            </a:r>
          </a:p>
          <a:p>
            <a:pPr lvl="1"/>
            <a:r>
              <a:rPr lang="en-US" dirty="0" smtClean="0"/>
              <a:t>Sometimes this stage is merged with stage 3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5. Verification</a:t>
            </a:r>
          </a:p>
          <a:p>
            <a:pPr lvl="1"/>
            <a:r>
              <a:rPr lang="en-US" dirty="0" smtClean="0"/>
              <a:t>Verify that the final design satisfies the original specification- Two methods:</a:t>
            </a:r>
          </a:p>
          <a:p>
            <a:pPr lvl="2"/>
            <a:r>
              <a:rPr lang="en-US" dirty="0" smtClean="0"/>
              <a:t>Manual: Ensure that the truth table for the final technology-mapped circuit is identical to the truth table derived from specifications</a:t>
            </a:r>
          </a:p>
          <a:p>
            <a:pPr lvl="2"/>
            <a:r>
              <a:rPr lang="en-US" dirty="0" smtClean="0"/>
              <a:t>By Simulation: Simulate the final technology-mapped circuit on a CAD tool and test it to verify that it gives the desired outputs at the specified inputs and meets delay specs etc.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Excess 3 Code Converter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5612581" cy="51435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1. Specification </a:t>
            </a:r>
          </a:p>
          <a:p>
            <a:pPr lvl="1"/>
            <a:r>
              <a:rPr lang="en-US" dirty="0" smtClean="0"/>
              <a:t>Transforms BCD code  for the decimal digits  (0-9) to the corresponding Excess-3 code</a:t>
            </a:r>
          </a:p>
          <a:p>
            <a:pPr lvl="1"/>
            <a:r>
              <a:rPr lang="en-US" dirty="0" smtClean="0"/>
              <a:t>BCD code words for digits 0 through 9: 4-bit patterns 0000 to 1001, respectively</a:t>
            </a:r>
          </a:p>
          <a:p>
            <a:pPr lvl="1"/>
            <a:r>
              <a:rPr lang="en-US" dirty="0" smtClean="0"/>
              <a:t>Excess-3 code words for digits 0 through 9:  4-bit patterns obtained by adding 3 (binary 0011) to each BCD code input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2. Formulation</a:t>
            </a:r>
          </a:p>
          <a:p>
            <a:pPr lvl="1"/>
            <a:r>
              <a:rPr lang="en-US" dirty="0" smtClean="0"/>
              <a:t>In the form of a truth table: Variables</a:t>
            </a:r>
          </a:p>
          <a:p>
            <a:pPr lvl="2"/>
            <a:r>
              <a:rPr lang="en-US" dirty="0" smtClean="0">
                <a:solidFill>
                  <a:srgbClr val="000099"/>
                </a:solidFill>
              </a:rPr>
              <a:t>BCD: A,B,C,D     Excess-3:  W,X,Y,Z</a:t>
            </a:r>
          </a:p>
          <a:p>
            <a:pPr lvl="1"/>
            <a:r>
              <a:rPr lang="en-US" dirty="0" smtClean="0"/>
              <a:t>Don’t Cares: BCD 1010 to 1111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389" y="1873611"/>
            <a:ext cx="2812738" cy="41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Excess 3 Code 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3. Optimization</a:t>
            </a:r>
          </a:p>
          <a:p>
            <a:pPr lvl="1"/>
            <a:r>
              <a:rPr lang="en-US" dirty="0" smtClean="0"/>
              <a:t>2-level using</a:t>
            </a:r>
            <a:br>
              <a:rPr lang="en-US" dirty="0" smtClean="0"/>
            </a:br>
            <a:r>
              <a:rPr lang="en-US" dirty="0" smtClean="0"/>
              <a:t>K-maps</a:t>
            </a:r>
          </a:p>
          <a:p>
            <a:pPr>
              <a:buNone/>
            </a:pPr>
            <a:r>
              <a:rPr lang="en-US" dirty="0" smtClean="0"/>
              <a:t>	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6" name="Rectangle 3"/>
          <p:cNvSpPr>
            <a:spLocks noChangeAspect="1" noChangeArrowheads="1"/>
          </p:cNvSpPr>
          <p:nvPr/>
        </p:nvSpPr>
        <p:spPr bwMode="auto">
          <a:xfrm>
            <a:off x="4021138" y="1631950"/>
            <a:ext cx="1735137" cy="16779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4"/>
          <p:cNvSpPr>
            <a:spLocks noChangeAspect="1" noChangeArrowheads="1"/>
          </p:cNvSpPr>
          <p:nvPr/>
        </p:nvSpPr>
        <p:spPr bwMode="auto">
          <a:xfrm>
            <a:off x="5975350" y="2335213"/>
            <a:ext cx="2206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SWISS" charset="0"/>
              </a:rPr>
              <a:t>B</a:t>
            </a:r>
            <a:endParaRPr lang="en-US" sz="2400" b="1"/>
          </a:p>
        </p:txBody>
      </p:sp>
      <p:sp>
        <p:nvSpPr>
          <p:cNvPr id="8" name="Rectangle 5"/>
          <p:cNvSpPr>
            <a:spLocks noChangeAspect="1" noChangeArrowheads="1"/>
          </p:cNvSpPr>
          <p:nvPr/>
        </p:nvSpPr>
        <p:spPr bwMode="auto">
          <a:xfrm>
            <a:off x="5268913" y="1279525"/>
            <a:ext cx="21907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SWISS" charset="0"/>
              </a:rPr>
              <a:t>C</a:t>
            </a:r>
            <a:endParaRPr lang="en-US" sz="2400" b="1"/>
          </a:p>
        </p:txBody>
      </p:sp>
      <p:sp>
        <p:nvSpPr>
          <p:cNvPr id="9" name="Rectangle 6"/>
          <p:cNvSpPr>
            <a:spLocks noChangeAspect="1" noChangeArrowheads="1"/>
          </p:cNvSpPr>
          <p:nvPr/>
        </p:nvSpPr>
        <p:spPr bwMode="auto">
          <a:xfrm>
            <a:off x="4835525" y="3313786"/>
            <a:ext cx="21907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SWISS" charset="0"/>
              </a:rPr>
              <a:t>D</a:t>
            </a:r>
            <a:endParaRPr lang="en-US" sz="2400" b="1" dirty="0"/>
          </a:p>
        </p:txBody>
      </p:sp>
      <p:sp>
        <p:nvSpPr>
          <p:cNvPr id="10" name="Rectangle 7"/>
          <p:cNvSpPr>
            <a:spLocks noChangeAspect="1" noChangeArrowheads="1"/>
          </p:cNvSpPr>
          <p:nvPr/>
        </p:nvSpPr>
        <p:spPr bwMode="auto">
          <a:xfrm>
            <a:off x="3751263" y="2809875"/>
            <a:ext cx="2190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SWISS" charset="0"/>
              </a:rPr>
              <a:t>A</a:t>
            </a:r>
            <a:endParaRPr lang="en-US" sz="2400" b="1"/>
          </a:p>
        </p:txBody>
      </p:sp>
      <p:sp>
        <p:nvSpPr>
          <p:cNvPr id="11" name="Line 8"/>
          <p:cNvSpPr>
            <a:spLocks noChangeAspect="1" noChangeShapeType="1"/>
          </p:cNvSpPr>
          <p:nvPr/>
        </p:nvSpPr>
        <p:spPr bwMode="auto">
          <a:xfrm>
            <a:off x="3751263" y="2476500"/>
            <a:ext cx="2005012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9"/>
          <p:cNvSpPr>
            <a:spLocks noChangeAspect="1" noChangeShapeType="1"/>
          </p:cNvSpPr>
          <p:nvPr/>
        </p:nvSpPr>
        <p:spPr bwMode="auto">
          <a:xfrm>
            <a:off x="4892675" y="1527969"/>
            <a:ext cx="0" cy="1791494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Aspect="1" noChangeShapeType="1"/>
          </p:cNvSpPr>
          <p:nvPr/>
        </p:nvSpPr>
        <p:spPr bwMode="auto">
          <a:xfrm>
            <a:off x="4454526" y="1631950"/>
            <a:ext cx="0" cy="185465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1"/>
          <p:cNvSpPr>
            <a:spLocks noChangeAspect="1" noChangeShapeType="1"/>
          </p:cNvSpPr>
          <p:nvPr/>
        </p:nvSpPr>
        <p:spPr bwMode="auto">
          <a:xfrm>
            <a:off x="5322889" y="1631950"/>
            <a:ext cx="0" cy="185465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Aspect="1" noChangeShapeType="1"/>
          </p:cNvSpPr>
          <p:nvPr/>
        </p:nvSpPr>
        <p:spPr bwMode="auto">
          <a:xfrm>
            <a:off x="4021138" y="2898775"/>
            <a:ext cx="2008187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Aspect="1" noChangeShapeType="1"/>
          </p:cNvSpPr>
          <p:nvPr/>
        </p:nvSpPr>
        <p:spPr bwMode="auto">
          <a:xfrm>
            <a:off x="4021138" y="2054225"/>
            <a:ext cx="2008187" cy="31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14"/>
          <p:cNvSpPr>
            <a:spLocks noChangeAspect="1" noChangeArrowheads="1"/>
          </p:cNvSpPr>
          <p:nvPr/>
        </p:nvSpPr>
        <p:spPr bwMode="auto">
          <a:xfrm>
            <a:off x="4346575" y="188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0</a:t>
            </a:r>
            <a:endParaRPr lang="en-US" sz="3200" b="1"/>
          </a:p>
        </p:txBody>
      </p:sp>
      <p:sp>
        <p:nvSpPr>
          <p:cNvPr id="18" name="Rectangle 15"/>
          <p:cNvSpPr>
            <a:spLocks noChangeAspect="1" noChangeArrowheads="1"/>
          </p:cNvSpPr>
          <p:nvPr/>
        </p:nvSpPr>
        <p:spPr bwMode="auto">
          <a:xfrm>
            <a:off x="4779963" y="188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9" name="Rectangle 16"/>
          <p:cNvSpPr>
            <a:spLocks noChangeAspect="1" noChangeArrowheads="1"/>
          </p:cNvSpPr>
          <p:nvPr/>
        </p:nvSpPr>
        <p:spPr bwMode="auto">
          <a:xfrm>
            <a:off x="5216525" y="188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3</a:t>
            </a:r>
            <a:endParaRPr lang="en-US" sz="3200" b="1"/>
          </a:p>
        </p:txBody>
      </p:sp>
      <p:sp>
        <p:nvSpPr>
          <p:cNvPr id="20" name="Rectangle 17"/>
          <p:cNvSpPr>
            <a:spLocks noChangeAspect="1" noChangeArrowheads="1"/>
          </p:cNvSpPr>
          <p:nvPr/>
        </p:nvSpPr>
        <p:spPr bwMode="auto">
          <a:xfrm>
            <a:off x="5649913" y="1887538"/>
            <a:ext cx="508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2</a:t>
            </a:r>
            <a:endParaRPr lang="en-US" sz="3200" b="1"/>
          </a:p>
        </p:txBody>
      </p:sp>
      <p:sp>
        <p:nvSpPr>
          <p:cNvPr id="21" name="Rectangle 18"/>
          <p:cNvSpPr>
            <a:spLocks noChangeAspect="1" noChangeArrowheads="1"/>
          </p:cNvSpPr>
          <p:nvPr/>
        </p:nvSpPr>
        <p:spPr bwMode="auto">
          <a:xfrm>
            <a:off x="4346575" y="2311400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4</a:t>
            </a:r>
            <a:endParaRPr lang="en-US" sz="3200" b="1"/>
          </a:p>
        </p:txBody>
      </p:sp>
      <p:sp>
        <p:nvSpPr>
          <p:cNvPr id="22" name="Rectangle 19"/>
          <p:cNvSpPr>
            <a:spLocks noChangeAspect="1" noChangeArrowheads="1"/>
          </p:cNvSpPr>
          <p:nvPr/>
        </p:nvSpPr>
        <p:spPr bwMode="auto">
          <a:xfrm>
            <a:off x="4779963" y="2311400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5</a:t>
            </a:r>
            <a:endParaRPr lang="en-US" sz="3200" b="1"/>
          </a:p>
        </p:txBody>
      </p:sp>
      <p:sp>
        <p:nvSpPr>
          <p:cNvPr id="23" name="Rectangle 20"/>
          <p:cNvSpPr>
            <a:spLocks noChangeAspect="1" noChangeArrowheads="1"/>
          </p:cNvSpPr>
          <p:nvPr/>
        </p:nvSpPr>
        <p:spPr bwMode="auto">
          <a:xfrm>
            <a:off x="5216525" y="2311400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7</a:t>
            </a:r>
            <a:endParaRPr lang="en-US" sz="3200" b="1"/>
          </a:p>
        </p:txBody>
      </p:sp>
      <p:sp>
        <p:nvSpPr>
          <p:cNvPr id="24" name="Rectangle 21"/>
          <p:cNvSpPr>
            <a:spLocks noChangeAspect="1" noChangeArrowheads="1"/>
          </p:cNvSpPr>
          <p:nvPr/>
        </p:nvSpPr>
        <p:spPr bwMode="auto">
          <a:xfrm>
            <a:off x="5649913" y="2311400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6</a:t>
            </a:r>
            <a:endParaRPr lang="en-US" sz="3200" b="1"/>
          </a:p>
        </p:txBody>
      </p:sp>
      <p:sp>
        <p:nvSpPr>
          <p:cNvPr id="25" name="Rectangle 22"/>
          <p:cNvSpPr>
            <a:spLocks noChangeAspect="1" noChangeArrowheads="1"/>
          </p:cNvSpPr>
          <p:nvPr/>
        </p:nvSpPr>
        <p:spPr bwMode="auto">
          <a:xfrm>
            <a:off x="4292600" y="2733675"/>
            <a:ext cx="100013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12</a:t>
            </a:r>
            <a:endParaRPr lang="en-US" sz="3200" b="1"/>
          </a:p>
        </p:txBody>
      </p:sp>
      <p:sp>
        <p:nvSpPr>
          <p:cNvPr id="26" name="Rectangle 23"/>
          <p:cNvSpPr>
            <a:spLocks noChangeAspect="1" noChangeArrowheads="1"/>
          </p:cNvSpPr>
          <p:nvPr/>
        </p:nvSpPr>
        <p:spPr bwMode="auto">
          <a:xfrm>
            <a:off x="4727575" y="2733675"/>
            <a:ext cx="100013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13</a:t>
            </a:r>
            <a:endParaRPr lang="en-US" sz="3200" b="1"/>
          </a:p>
        </p:txBody>
      </p:sp>
      <p:sp>
        <p:nvSpPr>
          <p:cNvPr id="27" name="Rectangle 24"/>
          <p:cNvSpPr>
            <a:spLocks noChangeAspect="1" noChangeArrowheads="1"/>
          </p:cNvSpPr>
          <p:nvPr/>
        </p:nvSpPr>
        <p:spPr bwMode="auto">
          <a:xfrm>
            <a:off x="5160963" y="2733675"/>
            <a:ext cx="100012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15</a:t>
            </a:r>
            <a:endParaRPr lang="en-US" sz="3200" b="1"/>
          </a:p>
        </p:txBody>
      </p:sp>
      <p:sp>
        <p:nvSpPr>
          <p:cNvPr id="28" name="Rectangle 25"/>
          <p:cNvSpPr>
            <a:spLocks noChangeAspect="1" noChangeArrowheads="1"/>
          </p:cNvSpPr>
          <p:nvPr/>
        </p:nvSpPr>
        <p:spPr bwMode="auto">
          <a:xfrm>
            <a:off x="5594350" y="2733675"/>
            <a:ext cx="100013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14</a:t>
            </a:r>
            <a:endParaRPr lang="en-US" sz="3200" b="1"/>
          </a:p>
        </p:txBody>
      </p:sp>
      <p:sp>
        <p:nvSpPr>
          <p:cNvPr id="29" name="Rectangle 26"/>
          <p:cNvSpPr>
            <a:spLocks noChangeAspect="1" noChangeArrowheads="1"/>
          </p:cNvSpPr>
          <p:nvPr/>
        </p:nvSpPr>
        <p:spPr bwMode="auto">
          <a:xfrm>
            <a:off x="4346575" y="3155950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8</a:t>
            </a:r>
            <a:endParaRPr lang="en-US" sz="3200" b="1"/>
          </a:p>
        </p:txBody>
      </p:sp>
      <p:sp>
        <p:nvSpPr>
          <p:cNvPr id="30" name="Rectangle 27"/>
          <p:cNvSpPr>
            <a:spLocks noChangeAspect="1" noChangeArrowheads="1"/>
          </p:cNvSpPr>
          <p:nvPr/>
        </p:nvSpPr>
        <p:spPr bwMode="auto">
          <a:xfrm>
            <a:off x="4779963" y="3155950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9</a:t>
            </a:r>
            <a:endParaRPr lang="en-US" sz="3200" b="1"/>
          </a:p>
        </p:txBody>
      </p:sp>
      <p:sp>
        <p:nvSpPr>
          <p:cNvPr id="31" name="Rectangle 28"/>
          <p:cNvSpPr>
            <a:spLocks noChangeAspect="1" noChangeArrowheads="1"/>
          </p:cNvSpPr>
          <p:nvPr/>
        </p:nvSpPr>
        <p:spPr bwMode="auto">
          <a:xfrm>
            <a:off x="5160963" y="3155950"/>
            <a:ext cx="1016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11</a:t>
            </a:r>
            <a:endParaRPr lang="en-US" sz="3200" b="1"/>
          </a:p>
        </p:txBody>
      </p:sp>
      <p:sp>
        <p:nvSpPr>
          <p:cNvPr id="32" name="Rectangle 29"/>
          <p:cNvSpPr>
            <a:spLocks noChangeAspect="1" noChangeArrowheads="1"/>
          </p:cNvSpPr>
          <p:nvPr/>
        </p:nvSpPr>
        <p:spPr bwMode="auto">
          <a:xfrm>
            <a:off x="5594350" y="3155950"/>
            <a:ext cx="1016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10</a:t>
            </a:r>
            <a:endParaRPr lang="en-US" sz="3200" b="1"/>
          </a:p>
        </p:txBody>
      </p:sp>
      <p:sp>
        <p:nvSpPr>
          <p:cNvPr id="33" name="Rectangle 30"/>
          <p:cNvSpPr>
            <a:spLocks noChangeAspect="1" noChangeArrowheads="1"/>
          </p:cNvSpPr>
          <p:nvPr/>
        </p:nvSpPr>
        <p:spPr bwMode="auto">
          <a:xfrm>
            <a:off x="4184650" y="1665288"/>
            <a:ext cx="93663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34" name="Rectangle 31"/>
          <p:cNvSpPr>
            <a:spLocks noChangeAspect="1" noChangeArrowheads="1"/>
          </p:cNvSpPr>
          <p:nvPr/>
        </p:nvSpPr>
        <p:spPr bwMode="auto">
          <a:xfrm>
            <a:off x="5486400" y="2089150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35" name="Rectangle 32"/>
          <p:cNvSpPr>
            <a:spLocks noChangeAspect="1" noChangeArrowheads="1"/>
          </p:cNvSpPr>
          <p:nvPr/>
        </p:nvSpPr>
        <p:spPr bwMode="auto">
          <a:xfrm>
            <a:off x="4184650" y="2089150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36" name="Rectangle 33"/>
          <p:cNvSpPr>
            <a:spLocks noChangeAspect="1" noChangeArrowheads="1"/>
          </p:cNvSpPr>
          <p:nvPr/>
        </p:nvSpPr>
        <p:spPr bwMode="auto">
          <a:xfrm>
            <a:off x="4184650" y="2933700"/>
            <a:ext cx="952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37" name="Rectangle 34"/>
          <p:cNvSpPr>
            <a:spLocks noChangeAspect="1" noChangeArrowheads="1"/>
          </p:cNvSpPr>
          <p:nvPr/>
        </p:nvSpPr>
        <p:spPr bwMode="auto">
          <a:xfrm>
            <a:off x="4184650" y="2513013"/>
            <a:ext cx="138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38" name="Rectangle 35"/>
          <p:cNvSpPr>
            <a:spLocks noChangeAspect="1" noChangeArrowheads="1"/>
          </p:cNvSpPr>
          <p:nvPr/>
        </p:nvSpPr>
        <p:spPr bwMode="auto">
          <a:xfrm>
            <a:off x="4565650" y="2513013"/>
            <a:ext cx="138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39" name="Rectangle 36"/>
          <p:cNvSpPr>
            <a:spLocks noChangeAspect="1" noChangeArrowheads="1"/>
          </p:cNvSpPr>
          <p:nvPr/>
        </p:nvSpPr>
        <p:spPr bwMode="auto">
          <a:xfrm>
            <a:off x="5053013" y="2513013"/>
            <a:ext cx="138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40" name="Rectangle 37"/>
          <p:cNvSpPr>
            <a:spLocks noChangeAspect="1" noChangeArrowheads="1"/>
          </p:cNvSpPr>
          <p:nvPr/>
        </p:nvSpPr>
        <p:spPr bwMode="auto">
          <a:xfrm>
            <a:off x="5053013" y="2933700"/>
            <a:ext cx="13811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41" name="Rectangle 38"/>
          <p:cNvSpPr>
            <a:spLocks noChangeAspect="1" noChangeArrowheads="1"/>
          </p:cNvSpPr>
          <p:nvPr/>
        </p:nvSpPr>
        <p:spPr bwMode="auto">
          <a:xfrm>
            <a:off x="5430838" y="2933700"/>
            <a:ext cx="1397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42" name="Rectangle 39"/>
          <p:cNvSpPr>
            <a:spLocks noChangeAspect="1" noChangeArrowheads="1"/>
          </p:cNvSpPr>
          <p:nvPr/>
        </p:nvSpPr>
        <p:spPr bwMode="auto">
          <a:xfrm>
            <a:off x="5486400" y="2513013"/>
            <a:ext cx="138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43" name="Rectangle 40"/>
          <p:cNvSpPr>
            <a:spLocks noChangeAspect="1" noChangeArrowheads="1"/>
          </p:cNvSpPr>
          <p:nvPr/>
        </p:nvSpPr>
        <p:spPr bwMode="auto">
          <a:xfrm>
            <a:off x="5486400" y="1665288"/>
            <a:ext cx="93663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44" name="Rectangle 41"/>
          <p:cNvSpPr>
            <a:spLocks noChangeAspect="1" noChangeArrowheads="1"/>
          </p:cNvSpPr>
          <p:nvPr/>
        </p:nvSpPr>
        <p:spPr bwMode="auto">
          <a:xfrm>
            <a:off x="6905625" y="1631950"/>
            <a:ext cx="1735138" cy="16779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Rectangle 42"/>
          <p:cNvSpPr>
            <a:spLocks noChangeAspect="1" noChangeArrowheads="1"/>
          </p:cNvSpPr>
          <p:nvPr/>
        </p:nvSpPr>
        <p:spPr bwMode="auto">
          <a:xfrm>
            <a:off x="8859838" y="2335213"/>
            <a:ext cx="220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SWISS" charset="0"/>
              </a:rPr>
              <a:t>B</a:t>
            </a:r>
            <a:endParaRPr lang="en-US" sz="2400" b="1"/>
          </a:p>
        </p:txBody>
      </p:sp>
      <p:sp>
        <p:nvSpPr>
          <p:cNvPr id="46" name="Rectangle 43"/>
          <p:cNvSpPr>
            <a:spLocks noChangeAspect="1" noChangeArrowheads="1"/>
          </p:cNvSpPr>
          <p:nvPr/>
        </p:nvSpPr>
        <p:spPr bwMode="auto">
          <a:xfrm>
            <a:off x="8153400" y="1279525"/>
            <a:ext cx="21907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SWISS" charset="0"/>
              </a:rPr>
              <a:t>C</a:t>
            </a:r>
            <a:endParaRPr lang="en-US" sz="2400" b="1"/>
          </a:p>
        </p:txBody>
      </p:sp>
      <p:sp>
        <p:nvSpPr>
          <p:cNvPr id="47" name="Rectangle 44"/>
          <p:cNvSpPr>
            <a:spLocks noChangeAspect="1" noChangeArrowheads="1"/>
          </p:cNvSpPr>
          <p:nvPr/>
        </p:nvSpPr>
        <p:spPr bwMode="auto">
          <a:xfrm>
            <a:off x="7720013" y="3313786"/>
            <a:ext cx="21907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SWISS" charset="0"/>
              </a:rPr>
              <a:t>D</a:t>
            </a:r>
            <a:endParaRPr lang="en-US" sz="2400" b="1" dirty="0"/>
          </a:p>
        </p:txBody>
      </p:sp>
      <p:sp>
        <p:nvSpPr>
          <p:cNvPr id="48" name="Rectangle 45"/>
          <p:cNvSpPr>
            <a:spLocks noChangeAspect="1" noChangeArrowheads="1"/>
          </p:cNvSpPr>
          <p:nvPr/>
        </p:nvSpPr>
        <p:spPr bwMode="auto">
          <a:xfrm>
            <a:off x="6635750" y="2809875"/>
            <a:ext cx="2190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SWISS" charset="0"/>
              </a:rPr>
              <a:t>A</a:t>
            </a:r>
            <a:endParaRPr lang="en-US" sz="2400" b="1"/>
          </a:p>
        </p:txBody>
      </p:sp>
      <p:sp>
        <p:nvSpPr>
          <p:cNvPr id="49" name="Line 46"/>
          <p:cNvSpPr>
            <a:spLocks noChangeAspect="1" noChangeShapeType="1"/>
          </p:cNvSpPr>
          <p:nvPr/>
        </p:nvSpPr>
        <p:spPr bwMode="auto">
          <a:xfrm>
            <a:off x="6635750" y="2476500"/>
            <a:ext cx="2005013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Line 47"/>
          <p:cNvSpPr>
            <a:spLocks noChangeAspect="1" noChangeShapeType="1"/>
          </p:cNvSpPr>
          <p:nvPr/>
        </p:nvSpPr>
        <p:spPr bwMode="auto">
          <a:xfrm>
            <a:off x="7777163" y="1527969"/>
            <a:ext cx="0" cy="1791494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48"/>
          <p:cNvSpPr>
            <a:spLocks noChangeAspect="1" noChangeShapeType="1"/>
          </p:cNvSpPr>
          <p:nvPr/>
        </p:nvSpPr>
        <p:spPr bwMode="auto">
          <a:xfrm>
            <a:off x="7339014" y="1631950"/>
            <a:ext cx="0" cy="185465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Line 49"/>
          <p:cNvSpPr>
            <a:spLocks noChangeAspect="1" noChangeShapeType="1"/>
          </p:cNvSpPr>
          <p:nvPr/>
        </p:nvSpPr>
        <p:spPr bwMode="auto">
          <a:xfrm>
            <a:off x="8207376" y="1631951"/>
            <a:ext cx="0" cy="1912264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" name="Line 50"/>
          <p:cNvSpPr>
            <a:spLocks noChangeAspect="1" noChangeShapeType="1"/>
          </p:cNvSpPr>
          <p:nvPr/>
        </p:nvSpPr>
        <p:spPr bwMode="auto">
          <a:xfrm>
            <a:off x="6905625" y="2898775"/>
            <a:ext cx="2008188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Line 51"/>
          <p:cNvSpPr>
            <a:spLocks noChangeAspect="1" noChangeShapeType="1"/>
          </p:cNvSpPr>
          <p:nvPr/>
        </p:nvSpPr>
        <p:spPr bwMode="auto">
          <a:xfrm>
            <a:off x="6905625" y="2054225"/>
            <a:ext cx="2008188" cy="31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Rectangle 52"/>
          <p:cNvSpPr>
            <a:spLocks noChangeAspect="1" noChangeArrowheads="1"/>
          </p:cNvSpPr>
          <p:nvPr/>
        </p:nvSpPr>
        <p:spPr bwMode="auto">
          <a:xfrm>
            <a:off x="7231063" y="188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0</a:t>
            </a:r>
            <a:endParaRPr lang="en-US" sz="3200" b="1"/>
          </a:p>
        </p:txBody>
      </p:sp>
      <p:sp>
        <p:nvSpPr>
          <p:cNvPr id="56" name="Rectangle 53"/>
          <p:cNvSpPr>
            <a:spLocks noChangeAspect="1" noChangeArrowheads="1"/>
          </p:cNvSpPr>
          <p:nvPr/>
        </p:nvSpPr>
        <p:spPr bwMode="auto">
          <a:xfrm>
            <a:off x="7664450" y="1887538"/>
            <a:ext cx="508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57" name="Rectangle 54"/>
          <p:cNvSpPr>
            <a:spLocks noChangeAspect="1" noChangeArrowheads="1"/>
          </p:cNvSpPr>
          <p:nvPr/>
        </p:nvSpPr>
        <p:spPr bwMode="auto">
          <a:xfrm>
            <a:off x="8101013" y="1887538"/>
            <a:ext cx="508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3</a:t>
            </a:r>
            <a:endParaRPr lang="en-US" sz="3200" b="1"/>
          </a:p>
        </p:txBody>
      </p:sp>
      <p:sp>
        <p:nvSpPr>
          <p:cNvPr id="58" name="Rectangle 55"/>
          <p:cNvSpPr>
            <a:spLocks noChangeAspect="1" noChangeArrowheads="1"/>
          </p:cNvSpPr>
          <p:nvPr/>
        </p:nvSpPr>
        <p:spPr bwMode="auto">
          <a:xfrm>
            <a:off x="8532813" y="1887538"/>
            <a:ext cx="52387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2</a:t>
            </a:r>
            <a:endParaRPr lang="en-US" sz="3200" b="1"/>
          </a:p>
        </p:txBody>
      </p:sp>
      <p:sp>
        <p:nvSpPr>
          <p:cNvPr id="59" name="Rectangle 56"/>
          <p:cNvSpPr>
            <a:spLocks noChangeAspect="1" noChangeArrowheads="1"/>
          </p:cNvSpPr>
          <p:nvPr/>
        </p:nvSpPr>
        <p:spPr bwMode="auto">
          <a:xfrm>
            <a:off x="7231063" y="2311400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4</a:t>
            </a:r>
            <a:endParaRPr lang="en-US" sz="3200" b="1"/>
          </a:p>
        </p:txBody>
      </p:sp>
      <p:sp>
        <p:nvSpPr>
          <p:cNvPr id="60" name="Rectangle 57"/>
          <p:cNvSpPr>
            <a:spLocks noChangeAspect="1" noChangeArrowheads="1"/>
          </p:cNvSpPr>
          <p:nvPr/>
        </p:nvSpPr>
        <p:spPr bwMode="auto">
          <a:xfrm>
            <a:off x="7664450" y="2311400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5</a:t>
            </a:r>
            <a:endParaRPr lang="en-US" sz="3200" b="1"/>
          </a:p>
        </p:txBody>
      </p:sp>
      <p:sp>
        <p:nvSpPr>
          <p:cNvPr id="61" name="Rectangle 58"/>
          <p:cNvSpPr>
            <a:spLocks noChangeAspect="1" noChangeArrowheads="1"/>
          </p:cNvSpPr>
          <p:nvPr/>
        </p:nvSpPr>
        <p:spPr bwMode="auto">
          <a:xfrm>
            <a:off x="8101013" y="2311400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7</a:t>
            </a:r>
            <a:endParaRPr lang="en-US" sz="3200" b="1"/>
          </a:p>
        </p:txBody>
      </p:sp>
      <p:sp>
        <p:nvSpPr>
          <p:cNvPr id="62" name="Rectangle 59"/>
          <p:cNvSpPr>
            <a:spLocks noChangeAspect="1" noChangeArrowheads="1"/>
          </p:cNvSpPr>
          <p:nvPr/>
        </p:nvSpPr>
        <p:spPr bwMode="auto">
          <a:xfrm>
            <a:off x="8532813" y="2311400"/>
            <a:ext cx="52387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6</a:t>
            </a:r>
            <a:endParaRPr lang="en-US" sz="3200" b="1"/>
          </a:p>
        </p:txBody>
      </p:sp>
      <p:sp>
        <p:nvSpPr>
          <p:cNvPr id="63" name="Rectangle 60"/>
          <p:cNvSpPr>
            <a:spLocks noChangeAspect="1" noChangeArrowheads="1"/>
          </p:cNvSpPr>
          <p:nvPr/>
        </p:nvSpPr>
        <p:spPr bwMode="auto">
          <a:xfrm>
            <a:off x="7177088" y="2733675"/>
            <a:ext cx="100012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12</a:t>
            </a:r>
            <a:endParaRPr lang="en-US" sz="3200" b="1"/>
          </a:p>
        </p:txBody>
      </p:sp>
      <p:sp>
        <p:nvSpPr>
          <p:cNvPr id="64" name="Rectangle 61"/>
          <p:cNvSpPr>
            <a:spLocks noChangeAspect="1" noChangeArrowheads="1"/>
          </p:cNvSpPr>
          <p:nvPr/>
        </p:nvSpPr>
        <p:spPr bwMode="auto">
          <a:xfrm>
            <a:off x="7612063" y="2733675"/>
            <a:ext cx="100012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13</a:t>
            </a:r>
            <a:endParaRPr lang="en-US" sz="3200" b="1"/>
          </a:p>
        </p:txBody>
      </p:sp>
      <p:sp>
        <p:nvSpPr>
          <p:cNvPr id="65" name="Rectangle 62"/>
          <p:cNvSpPr>
            <a:spLocks noChangeAspect="1" noChangeArrowheads="1"/>
          </p:cNvSpPr>
          <p:nvPr/>
        </p:nvSpPr>
        <p:spPr bwMode="auto">
          <a:xfrm>
            <a:off x="8045450" y="2733675"/>
            <a:ext cx="100013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15</a:t>
            </a:r>
            <a:endParaRPr lang="en-US" sz="3200" b="1"/>
          </a:p>
        </p:txBody>
      </p:sp>
      <p:sp>
        <p:nvSpPr>
          <p:cNvPr id="66" name="Rectangle 63"/>
          <p:cNvSpPr>
            <a:spLocks noChangeAspect="1" noChangeArrowheads="1"/>
          </p:cNvSpPr>
          <p:nvPr/>
        </p:nvSpPr>
        <p:spPr bwMode="auto">
          <a:xfrm>
            <a:off x="8478838" y="2733675"/>
            <a:ext cx="100012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14</a:t>
            </a:r>
            <a:endParaRPr lang="en-US" sz="3200" b="1"/>
          </a:p>
        </p:txBody>
      </p:sp>
      <p:sp>
        <p:nvSpPr>
          <p:cNvPr id="67" name="Rectangle 64"/>
          <p:cNvSpPr>
            <a:spLocks noChangeAspect="1" noChangeArrowheads="1"/>
          </p:cNvSpPr>
          <p:nvPr/>
        </p:nvSpPr>
        <p:spPr bwMode="auto">
          <a:xfrm>
            <a:off x="7231063" y="3155950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8</a:t>
            </a:r>
            <a:endParaRPr lang="en-US" sz="3200" b="1"/>
          </a:p>
        </p:txBody>
      </p:sp>
      <p:sp>
        <p:nvSpPr>
          <p:cNvPr id="68" name="Rectangle 65"/>
          <p:cNvSpPr>
            <a:spLocks noChangeAspect="1" noChangeArrowheads="1"/>
          </p:cNvSpPr>
          <p:nvPr/>
        </p:nvSpPr>
        <p:spPr bwMode="auto">
          <a:xfrm>
            <a:off x="7664450" y="3155950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9</a:t>
            </a:r>
            <a:endParaRPr lang="en-US" sz="3200" b="1"/>
          </a:p>
        </p:txBody>
      </p:sp>
      <p:sp>
        <p:nvSpPr>
          <p:cNvPr id="69" name="Rectangle 66"/>
          <p:cNvSpPr>
            <a:spLocks noChangeAspect="1" noChangeArrowheads="1"/>
          </p:cNvSpPr>
          <p:nvPr/>
        </p:nvSpPr>
        <p:spPr bwMode="auto">
          <a:xfrm>
            <a:off x="8045450" y="3155950"/>
            <a:ext cx="1016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11</a:t>
            </a:r>
            <a:endParaRPr lang="en-US" sz="3200" b="1"/>
          </a:p>
        </p:txBody>
      </p:sp>
      <p:sp>
        <p:nvSpPr>
          <p:cNvPr id="70" name="Rectangle 67"/>
          <p:cNvSpPr>
            <a:spLocks noChangeAspect="1" noChangeArrowheads="1"/>
          </p:cNvSpPr>
          <p:nvPr/>
        </p:nvSpPr>
        <p:spPr bwMode="auto">
          <a:xfrm>
            <a:off x="8478838" y="3155950"/>
            <a:ext cx="1016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10</a:t>
            </a:r>
            <a:endParaRPr lang="en-US" sz="3200" b="1"/>
          </a:p>
        </p:txBody>
      </p:sp>
      <p:sp>
        <p:nvSpPr>
          <p:cNvPr id="71" name="Rectangle 68"/>
          <p:cNvSpPr>
            <a:spLocks noChangeAspect="1" noChangeArrowheads="1"/>
          </p:cNvSpPr>
          <p:nvPr/>
        </p:nvSpPr>
        <p:spPr bwMode="auto">
          <a:xfrm>
            <a:off x="7069138" y="1665288"/>
            <a:ext cx="936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72" name="Rectangle 69"/>
          <p:cNvSpPr>
            <a:spLocks noChangeAspect="1" noChangeArrowheads="1"/>
          </p:cNvSpPr>
          <p:nvPr/>
        </p:nvSpPr>
        <p:spPr bwMode="auto">
          <a:xfrm>
            <a:off x="7937500" y="2089150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73" name="Rectangle 70"/>
          <p:cNvSpPr>
            <a:spLocks noChangeAspect="1" noChangeArrowheads="1"/>
          </p:cNvSpPr>
          <p:nvPr/>
        </p:nvSpPr>
        <p:spPr bwMode="auto">
          <a:xfrm>
            <a:off x="7069138" y="2089150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74" name="Rectangle 71"/>
          <p:cNvSpPr>
            <a:spLocks noChangeAspect="1" noChangeArrowheads="1"/>
          </p:cNvSpPr>
          <p:nvPr/>
        </p:nvSpPr>
        <p:spPr bwMode="auto">
          <a:xfrm>
            <a:off x="7069138" y="2933700"/>
            <a:ext cx="952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75" name="Rectangle 72"/>
          <p:cNvSpPr>
            <a:spLocks noChangeAspect="1" noChangeArrowheads="1"/>
          </p:cNvSpPr>
          <p:nvPr/>
        </p:nvSpPr>
        <p:spPr bwMode="auto">
          <a:xfrm>
            <a:off x="7069138" y="2513013"/>
            <a:ext cx="138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76" name="Rectangle 73"/>
          <p:cNvSpPr>
            <a:spLocks noChangeAspect="1" noChangeArrowheads="1"/>
          </p:cNvSpPr>
          <p:nvPr/>
        </p:nvSpPr>
        <p:spPr bwMode="auto">
          <a:xfrm>
            <a:off x="7450138" y="2513013"/>
            <a:ext cx="138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77" name="Rectangle 74"/>
          <p:cNvSpPr>
            <a:spLocks noChangeAspect="1" noChangeArrowheads="1"/>
          </p:cNvSpPr>
          <p:nvPr/>
        </p:nvSpPr>
        <p:spPr bwMode="auto">
          <a:xfrm>
            <a:off x="7937500" y="2513013"/>
            <a:ext cx="138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78" name="Rectangle 75"/>
          <p:cNvSpPr>
            <a:spLocks noChangeAspect="1" noChangeArrowheads="1"/>
          </p:cNvSpPr>
          <p:nvPr/>
        </p:nvSpPr>
        <p:spPr bwMode="auto">
          <a:xfrm>
            <a:off x="7937500" y="2933700"/>
            <a:ext cx="138113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79" name="Rectangle 76"/>
          <p:cNvSpPr>
            <a:spLocks noChangeAspect="1" noChangeArrowheads="1"/>
          </p:cNvSpPr>
          <p:nvPr/>
        </p:nvSpPr>
        <p:spPr bwMode="auto">
          <a:xfrm>
            <a:off x="8315325" y="2933700"/>
            <a:ext cx="1397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80" name="Rectangle 77"/>
          <p:cNvSpPr>
            <a:spLocks noChangeAspect="1" noChangeArrowheads="1"/>
          </p:cNvSpPr>
          <p:nvPr/>
        </p:nvSpPr>
        <p:spPr bwMode="auto">
          <a:xfrm>
            <a:off x="8370888" y="2513013"/>
            <a:ext cx="138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81" name="Rectangle 78"/>
          <p:cNvSpPr>
            <a:spLocks noChangeAspect="1" noChangeArrowheads="1"/>
          </p:cNvSpPr>
          <p:nvPr/>
        </p:nvSpPr>
        <p:spPr bwMode="auto">
          <a:xfrm>
            <a:off x="7937500" y="1665288"/>
            <a:ext cx="93663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82" name="Rectangle 156"/>
          <p:cNvSpPr>
            <a:spLocks noChangeAspect="1" noChangeArrowheads="1"/>
          </p:cNvSpPr>
          <p:nvPr/>
        </p:nvSpPr>
        <p:spPr bwMode="auto">
          <a:xfrm>
            <a:off x="3751263" y="1331913"/>
            <a:ext cx="177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b="1">
                <a:solidFill>
                  <a:srgbClr val="000000"/>
                </a:solidFill>
                <a:latin typeface="SWISS" charset="0"/>
              </a:rPr>
              <a:t>z</a:t>
            </a:r>
            <a:endParaRPr lang="en-US" sz="2800" b="1"/>
          </a:p>
        </p:txBody>
      </p:sp>
      <p:sp>
        <p:nvSpPr>
          <p:cNvPr id="83" name="AutoShape 178"/>
          <p:cNvSpPr>
            <a:spLocks noChangeArrowheads="1"/>
          </p:cNvSpPr>
          <p:nvPr/>
        </p:nvSpPr>
        <p:spPr bwMode="auto">
          <a:xfrm>
            <a:off x="6967538" y="1676400"/>
            <a:ext cx="323850" cy="1566863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4" name="Group 205"/>
          <p:cNvGrpSpPr>
            <a:grpSpLocks/>
          </p:cNvGrpSpPr>
          <p:nvPr/>
        </p:nvGrpSpPr>
        <p:grpSpPr bwMode="auto">
          <a:xfrm>
            <a:off x="3905250" y="1668463"/>
            <a:ext cx="1946275" cy="1593850"/>
            <a:chOff x="2460" y="1051"/>
            <a:chExt cx="1226" cy="1004"/>
          </a:xfrm>
        </p:grpSpPr>
        <p:grpSp>
          <p:nvGrpSpPr>
            <p:cNvPr id="85" name="Group 206"/>
            <p:cNvGrpSpPr>
              <a:grpSpLocks/>
            </p:cNvGrpSpPr>
            <p:nvPr/>
          </p:nvGrpSpPr>
          <p:grpSpPr bwMode="auto">
            <a:xfrm rot="5400000" flipH="1" flipV="1">
              <a:off x="3006" y="1385"/>
              <a:ext cx="1001" cy="305"/>
              <a:chOff x="2862" y="3713"/>
              <a:chExt cx="496" cy="271"/>
            </a:xfrm>
          </p:grpSpPr>
          <p:sp>
            <p:nvSpPr>
              <p:cNvPr id="92" name="Arc 207"/>
              <p:cNvSpPr>
                <a:spLocks/>
              </p:cNvSpPr>
              <p:nvPr/>
            </p:nvSpPr>
            <p:spPr bwMode="auto">
              <a:xfrm>
                <a:off x="3300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208"/>
              <p:cNvSpPr>
                <a:spLocks noChangeShapeType="1"/>
              </p:cNvSpPr>
              <p:nvPr/>
            </p:nvSpPr>
            <p:spPr bwMode="auto">
              <a:xfrm>
                <a:off x="3358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Line 209"/>
              <p:cNvSpPr>
                <a:spLocks noChangeShapeType="1"/>
              </p:cNvSpPr>
              <p:nvPr/>
            </p:nvSpPr>
            <p:spPr bwMode="auto">
              <a:xfrm flipH="1">
                <a:off x="2916" y="3713"/>
                <a:ext cx="393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Arc 210"/>
              <p:cNvSpPr>
                <a:spLocks/>
              </p:cNvSpPr>
              <p:nvPr/>
            </p:nvSpPr>
            <p:spPr bwMode="auto">
              <a:xfrm flipH="1">
                <a:off x="2862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211"/>
              <p:cNvSpPr>
                <a:spLocks noChangeShapeType="1"/>
              </p:cNvSpPr>
              <p:nvPr/>
            </p:nvSpPr>
            <p:spPr bwMode="auto">
              <a:xfrm>
                <a:off x="2863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6" name="Group 212"/>
            <p:cNvGrpSpPr>
              <a:grpSpLocks/>
            </p:cNvGrpSpPr>
            <p:nvPr/>
          </p:nvGrpSpPr>
          <p:grpSpPr bwMode="auto">
            <a:xfrm rot="16200000" flipV="1">
              <a:off x="2143" y="1390"/>
              <a:ext cx="1001" cy="305"/>
              <a:chOff x="2862" y="3713"/>
              <a:chExt cx="496" cy="271"/>
            </a:xfrm>
          </p:grpSpPr>
          <p:sp>
            <p:nvSpPr>
              <p:cNvPr id="87" name="Arc 213"/>
              <p:cNvSpPr>
                <a:spLocks/>
              </p:cNvSpPr>
              <p:nvPr/>
            </p:nvSpPr>
            <p:spPr bwMode="auto">
              <a:xfrm>
                <a:off x="3300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Line 214"/>
              <p:cNvSpPr>
                <a:spLocks noChangeShapeType="1"/>
              </p:cNvSpPr>
              <p:nvPr/>
            </p:nvSpPr>
            <p:spPr bwMode="auto">
              <a:xfrm>
                <a:off x="3358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215"/>
              <p:cNvSpPr>
                <a:spLocks noChangeShapeType="1"/>
              </p:cNvSpPr>
              <p:nvPr/>
            </p:nvSpPr>
            <p:spPr bwMode="auto">
              <a:xfrm flipH="1">
                <a:off x="2916" y="3713"/>
                <a:ext cx="393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Arc 216"/>
              <p:cNvSpPr>
                <a:spLocks/>
              </p:cNvSpPr>
              <p:nvPr/>
            </p:nvSpPr>
            <p:spPr bwMode="auto">
              <a:xfrm flipH="1">
                <a:off x="2862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217"/>
              <p:cNvSpPr>
                <a:spLocks noChangeShapeType="1"/>
              </p:cNvSpPr>
              <p:nvPr/>
            </p:nvSpPr>
            <p:spPr bwMode="auto">
              <a:xfrm>
                <a:off x="2863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7" name="AutoShape 219"/>
          <p:cNvSpPr>
            <a:spLocks noChangeArrowheads="1"/>
          </p:cNvSpPr>
          <p:nvPr/>
        </p:nvSpPr>
        <p:spPr bwMode="auto">
          <a:xfrm>
            <a:off x="7834313" y="1671638"/>
            <a:ext cx="323850" cy="1566862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Rectangle 225"/>
          <p:cNvSpPr>
            <a:spLocks noChangeAspect="1" noChangeArrowheads="1"/>
          </p:cNvSpPr>
          <p:nvPr/>
        </p:nvSpPr>
        <p:spPr bwMode="auto">
          <a:xfrm>
            <a:off x="7112000" y="1060450"/>
            <a:ext cx="1066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SWISS" charset="0"/>
              </a:rPr>
              <a:t>Y map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99" name="Rectangle 226"/>
          <p:cNvSpPr>
            <a:spLocks noChangeAspect="1" noChangeArrowheads="1"/>
          </p:cNvSpPr>
          <p:nvPr/>
        </p:nvSpPr>
        <p:spPr bwMode="auto">
          <a:xfrm>
            <a:off x="4160838" y="1049338"/>
            <a:ext cx="10477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SWISS" charset="0"/>
              </a:rPr>
              <a:t>Z map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100" name="Rectangle 79"/>
          <p:cNvSpPr>
            <a:spLocks noChangeAspect="1" noChangeArrowheads="1"/>
          </p:cNvSpPr>
          <p:nvPr/>
        </p:nvSpPr>
        <p:spPr bwMode="auto">
          <a:xfrm>
            <a:off x="4060825" y="4288775"/>
            <a:ext cx="1735138" cy="16779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" name="Rectangle 80"/>
          <p:cNvSpPr>
            <a:spLocks noChangeAspect="1" noChangeArrowheads="1"/>
          </p:cNvSpPr>
          <p:nvPr/>
        </p:nvSpPr>
        <p:spPr bwMode="auto">
          <a:xfrm>
            <a:off x="5896961" y="4992038"/>
            <a:ext cx="2206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SWISS" charset="0"/>
              </a:rPr>
              <a:t>B</a:t>
            </a:r>
            <a:endParaRPr lang="en-US" sz="2400" b="1" dirty="0"/>
          </a:p>
        </p:txBody>
      </p:sp>
      <p:sp>
        <p:nvSpPr>
          <p:cNvPr id="102" name="Rectangle 81"/>
          <p:cNvSpPr>
            <a:spLocks noChangeAspect="1" noChangeArrowheads="1"/>
          </p:cNvSpPr>
          <p:nvPr/>
        </p:nvSpPr>
        <p:spPr bwMode="auto">
          <a:xfrm>
            <a:off x="5307013" y="3936350"/>
            <a:ext cx="220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SWISS" charset="0"/>
              </a:rPr>
              <a:t>C</a:t>
            </a:r>
            <a:endParaRPr lang="en-US" sz="2400" b="1"/>
          </a:p>
        </p:txBody>
      </p:sp>
      <p:sp>
        <p:nvSpPr>
          <p:cNvPr id="103" name="Rectangle 82"/>
          <p:cNvSpPr>
            <a:spLocks noChangeAspect="1" noChangeArrowheads="1"/>
          </p:cNvSpPr>
          <p:nvPr/>
        </p:nvSpPr>
        <p:spPr bwMode="auto">
          <a:xfrm>
            <a:off x="4873625" y="6003419"/>
            <a:ext cx="220663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SWISS" charset="0"/>
              </a:rPr>
              <a:t>D</a:t>
            </a:r>
            <a:endParaRPr lang="en-US" sz="2400" b="1" dirty="0"/>
          </a:p>
        </p:txBody>
      </p:sp>
      <p:sp>
        <p:nvSpPr>
          <p:cNvPr id="104" name="Rectangle 83"/>
          <p:cNvSpPr>
            <a:spLocks noChangeAspect="1" noChangeArrowheads="1"/>
          </p:cNvSpPr>
          <p:nvPr/>
        </p:nvSpPr>
        <p:spPr bwMode="auto">
          <a:xfrm>
            <a:off x="3787775" y="5468288"/>
            <a:ext cx="219075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SWISS" charset="0"/>
              </a:rPr>
              <a:t>A</a:t>
            </a:r>
            <a:endParaRPr lang="en-US" sz="2400" b="1"/>
          </a:p>
        </p:txBody>
      </p:sp>
      <p:sp>
        <p:nvSpPr>
          <p:cNvPr id="105" name="Line 84"/>
          <p:cNvSpPr>
            <a:spLocks noChangeAspect="1" noChangeShapeType="1"/>
          </p:cNvSpPr>
          <p:nvPr/>
        </p:nvSpPr>
        <p:spPr bwMode="auto">
          <a:xfrm>
            <a:off x="3787775" y="5133325"/>
            <a:ext cx="2008188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" name="Line 85"/>
          <p:cNvSpPr>
            <a:spLocks noChangeAspect="1" noChangeShapeType="1"/>
          </p:cNvSpPr>
          <p:nvPr/>
        </p:nvSpPr>
        <p:spPr bwMode="auto">
          <a:xfrm>
            <a:off x="4927600" y="4076050"/>
            <a:ext cx="1588" cy="19034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" name="Line 86"/>
          <p:cNvSpPr>
            <a:spLocks noChangeAspect="1" noChangeShapeType="1"/>
          </p:cNvSpPr>
          <p:nvPr/>
        </p:nvSpPr>
        <p:spPr bwMode="auto">
          <a:xfrm>
            <a:off x="4494214" y="4288775"/>
            <a:ext cx="0" cy="188746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" name="Line 87"/>
          <p:cNvSpPr>
            <a:spLocks noChangeAspect="1" noChangeShapeType="1"/>
          </p:cNvSpPr>
          <p:nvPr/>
        </p:nvSpPr>
        <p:spPr bwMode="auto">
          <a:xfrm>
            <a:off x="5362575" y="4288776"/>
            <a:ext cx="0" cy="1887464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" name="Line 88"/>
          <p:cNvSpPr>
            <a:spLocks noChangeAspect="1" noChangeShapeType="1"/>
          </p:cNvSpPr>
          <p:nvPr/>
        </p:nvSpPr>
        <p:spPr bwMode="auto">
          <a:xfrm>
            <a:off x="4060825" y="5555600"/>
            <a:ext cx="2005013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" name="Line 89"/>
          <p:cNvSpPr>
            <a:spLocks noChangeAspect="1" noChangeShapeType="1"/>
          </p:cNvSpPr>
          <p:nvPr/>
        </p:nvSpPr>
        <p:spPr bwMode="auto">
          <a:xfrm>
            <a:off x="4060825" y="4711050"/>
            <a:ext cx="2005013" cy="31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" name="Rectangle 90"/>
          <p:cNvSpPr>
            <a:spLocks noChangeAspect="1" noChangeArrowheads="1"/>
          </p:cNvSpPr>
          <p:nvPr/>
        </p:nvSpPr>
        <p:spPr bwMode="auto">
          <a:xfrm>
            <a:off x="4386263" y="454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0</a:t>
            </a:r>
            <a:endParaRPr lang="en-US" sz="3200" b="1"/>
          </a:p>
        </p:txBody>
      </p:sp>
      <p:sp>
        <p:nvSpPr>
          <p:cNvPr id="112" name="Rectangle 91"/>
          <p:cNvSpPr>
            <a:spLocks noChangeAspect="1" noChangeArrowheads="1"/>
          </p:cNvSpPr>
          <p:nvPr/>
        </p:nvSpPr>
        <p:spPr bwMode="auto">
          <a:xfrm>
            <a:off x="4819650" y="454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13" name="Rectangle 92"/>
          <p:cNvSpPr>
            <a:spLocks noChangeAspect="1" noChangeArrowheads="1"/>
          </p:cNvSpPr>
          <p:nvPr/>
        </p:nvSpPr>
        <p:spPr bwMode="auto">
          <a:xfrm>
            <a:off x="5253038" y="454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3</a:t>
            </a:r>
            <a:endParaRPr lang="en-US" sz="3200" b="1"/>
          </a:p>
        </p:txBody>
      </p:sp>
      <p:sp>
        <p:nvSpPr>
          <p:cNvPr id="114" name="Rectangle 93"/>
          <p:cNvSpPr>
            <a:spLocks noChangeAspect="1" noChangeArrowheads="1"/>
          </p:cNvSpPr>
          <p:nvPr/>
        </p:nvSpPr>
        <p:spPr bwMode="auto">
          <a:xfrm>
            <a:off x="5688013" y="454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2</a:t>
            </a:r>
            <a:endParaRPr lang="en-US" sz="3200" b="1"/>
          </a:p>
        </p:txBody>
      </p:sp>
      <p:sp>
        <p:nvSpPr>
          <p:cNvPr id="115" name="Rectangle 94"/>
          <p:cNvSpPr>
            <a:spLocks noChangeAspect="1" noChangeArrowheads="1"/>
          </p:cNvSpPr>
          <p:nvPr/>
        </p:nvSpPr>
        <p:spPr bwMode="auto">
          <a:xfrm>
            <a:off x="4386263" y="4968225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4</a:t>
            </a:r>
            <a:endParaRPr lang="en-US" sz="3200" b="1"/>
          </a:p>
        </p:txBody>
      </p:sp>
      <p:sp>
        <p:nvSpPr>
          <p:cNvPr id="116" name="Rectangle 95"/>
          <p:cNvSpPr>
            <a:spLocks noChangeAspect="1" noChangeArrowheads="1"/>
          </p:cNvSpPr>
          <p:nvPr/>
        </p:nvSpPr>
        <p:spPr bwMode="auto">
          <a:xfrm>
            <a:off x="4819650" y="4968225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5</a:t>
            </a:r>
            <a:endParaRPr lang="en-US" sz="3200" b="1"/>
          </a:p>
        </p:txBody>
      </p:sp>
      <p:sp>
        <p:nvSpPr>
          <p:cNvPr id="117" name="Rectangle 96"/>
          <p:cNvSpPr>
            <a:spLocks noChangeAspect="1" noChangeArrowheads="1"/>
          </p:cNvSpPr>
          <p:nvPr/>
        </p:nvSpPr>
        <p:spPr bwMode="auto">
          <a:xfrm>
            <a:off x="5253038" y="4968225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7</a:t>
            </a:r>
            <a:endParaRPr lang="en-US" sz="3200" b="1"/>
          </a:p>
        </p:txBody>
      </p:sp>
      <p:sp>
        <p:nvSpPr>
          <p:cNvPr id="118" name="Rectangle 97"/>
          <p:cNvSpPr>
            <a:spLocks noChangeAspect="1" noChangeArrowheads="1"/>
          </p:cNvSpPr>
          <p:nvPr/>
        </p:nvSpPr>
        <p:spPr bwMode="auto">
          <a:xfrm>
            <a:off x="5688013" y="4968225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6</a:t>
            </a:r>
            <a:endParaRPr lang="en-US" sz="3200" b="1"/>
          </a:p>
        </p:txBody>
      </p:sp>
      <p:sp>
        <p:nvSpPr>
          <p:cNvPr id="119" name="Rectangle 98"/>
          <p:cNvSpPr>
            <a:spLocks noChangeAspect="1" noChangeArrowheads="1"/>
          </p:cNvSpPr>
          <p:nvPr/>
        </p:nvSpPr>
        <p:spPr bwMode="auto">
          <a:xfrm>
            <a:off x="4330700" y="5390500"/>
            <a:ext cx="100013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12</a:t>
            </a:r>
            <a:endParaRPr lang="en-US" sz="3200" b="1"/>
          </a:p>
        </p:txBody>
      </p:sp>
      <p:sp>
        <p:nvSpPr>
          <p:cNvPr id="120" name="Rectangle 99"/>
          <p:cNvSpPr>
            <a:spLocks noChangeAspect="1" noChangeArrowheads="1"/>
          </p:cNvSpPr>
          <p:nvPr/>
        </p:nvSpPr>
        <p:spPr bwMode="auto">
          <a:xfrm>
            <a:off x="4764088" y="5390500"/>
            <a:ext cx="100012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13</a:t>
            </a:r>
            <a:endParaRPr lang="en-US" sz="3200" b="1"/>
          </a:p>
        </p:txBody>
      </p:sp>
      <p:sp>
        <p:nvSpPr>
          <p:cNvPr id="121" name="Rectangle 100"/>
          <p:cNvSpPr>
            <a:spLocks noChangeAspect="1" noChangeArrowheads="1"/>
          </p:cNvSpPr>
          <p:nvPr/>
        </p:nvSpPr>
        <p:spPr bwMode="auto">
          <a:xfrm>
            <a:off x="5199063" y="5390500"/>
            <a:ext cx="100012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15</a:t>
            </a:r>
            <a:endParaRPr lang="en-US" sz="3200" b="1"/>
          </a:p>
        </p:txBody>
      </p:sp>
      <p:sp>
        <p:nvSpPr>
          <p:cNvPr id="122" name="Rectangle 101"/>
          <p:cNvSpPr>
            <a:spLocks noChangeAspect="1" noChangeArrowheads="1"/>
          </p:cNvSpPr>
          <p:nvPr/>
        </p:nvSpPr>
        <p:spPr bwMode="auto">
          <a:xfrm>
            <a:off x="5632450" y="5390500"/>
            <a:ext cx="100013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14</a:t>
            </a:r>
            <a:endParaRPr lang="en-US" sz="3200" b="1"/>
          </a:p>
        </p:txBody>
      </p:sp>
      <p:sp>
        <p:nvSpPr>
          <p:cNvPr id="123" name="Rectangle 102"/>
          <p:cNvSpPr>
            <a:spLocks noChangeAspect="1" noChangeArrowheads="1"/>
          </p:cNvSpPr>
          <p:nvPr/>
        </p:nvSpPr>
        <p:spPr bwMode="auto">
          <a:xfrm>
            <a:off x="4386263" y="5814363"/>
            <a:ext cx="508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8</a:t>
            </a:r>
            <a:endParaRPr lang="en-US" sz="3200" b="1"/>
          </a:p>
        </p:txBody>
      </p:sp>
      <p:sp>
        <p:nvSpPr>
          <p:cNvPr id="124" name="Rectangle 103"/>
          <p:cNvSpPr>
            <a:spLocks noChangeAspect="1" noChangeArrowheads="1"/>
          </p:cNvSpPr>
          <p:nvPr/>
        </p:nvSpPr>
        <p:spPr bwMode="auto">
          <a:xfrm>
            <a:off x="4819650" y="5814363"/>
            <a:ext cx="508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9</a:t>
            </a:r>
            <a:endParaRPr lang="en-US" sz="3200" b="1"/>
          </a:p>
        </p:txBody>
      </p:sp>
      <p:sp>
        <p:nvSpPr>
          <p:cNvPr id="125" name="Rectangle 104"/>
          <p:cNvSpPr>
            <a:spLocks noChangeAspect="1" noChangeArrowheads="1"/>
          </p:cNvSpPr>
          <p:nvPr/>
        </p:nvSpPr>
        <p:spPr bwMode="auto">
          <a:xfrm>
            <a:off x="5199063" y="5814363"/>
            <a:ext cx="1016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11</a:t>
            </a:r>
            <a:endParaRPr lang="en-US" sz="3200" b="1"/>
          </a:p>
        </p:txBody>
      </p:sp>
      <p:sp>
        <p:nvSpPr>
          <p:cNvPr id="126" name="Rectangle 105"/>
          <p:cNvSpPr>
            <a:spLocks noChangeAspect="1" noChangeArrowheads="1"/>
          </p:cNvSpPr>
          <p:nvPr/>
        </p:nvSpPr>
        <p:spPr bwMode="auto">
          <a:xfrm>
            <a:off x="5632450" y="5814363"/>
            <a:ext cx="1016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10</a:t>
            </a:r>
            <a:endParaRPr lang="en-US" sz="3200" b="1"/>
          </a:p>
        </p:txBody>
      </p:sp>
      <p:sp>
        <p:nvSpPr>
          <p:cNvPr id="127" name="Rectangle 106"/>
          <p:cNvSpPr>
            <a:spLocks noChangeAspect="1" noChangeArrowheads="1"/>
          </p:cNvSpPr>
          <p:nvPr/>
        </p:nvSpPr>
        <p:spPr bwMode="auto">
          <a:xfrm>
            <a:off x="4711700" y="4325288"/>
            <a:ext cx="9525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28" name="Rectangle 107"/>
          <p:cNvSpPr>
            <a:spLocks noChangeAspect="1" noChangeArrowheads="1"/>
          </p:cNvSpPr>
          <p:nvPr/>
        </p:nvSpPr>
        <p:spPr bwMode="auto">
          <a:xfrm>
            <a:off x="5089525" y="4325288"/>
            <a:ext cx="9525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29" name="Rectangle 108"/>
          <p:cNvSpPr>
            <a:spLocks noChangeAspect="1" noChangeArrowheads="1"/>
          </p:cNvSpPr>
          <p:nvPr/>
        </p:nvSpPr>
        <p:spPr bwMode="auto">
          <a:xfrm>
            <a:off x="4222750" y="4745975"/>
            <a:ext cx="9683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30" name="Rectangle 109"/>
          <p:cNvSpPr>
            <a:spLocks noChangeAspect="1" noChangeArrowheads="1"/>
          </p:cNvSpPr>
          <p:nvPr/>
        </p:nvSpPr>
        <p:spPr bwMode="auto">
          <a:xfrm>
            <a:off x="4656138" y="5592113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31" name="Rectangle 110"/>
          <p:cNvSpPr>
            <a:spLocks noChangeAspect="1" noChangeArrowheads="1"/>
          </p:cNvSpPr>
          <p:nvPr/>
        </p:nvSpPr>
        <p:spPr bwMode="auto">
          <a:xfrm>
            <a:off x="4222750" y="5169838"/>
            <a:ext cx="138113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32" name="Rectangle 111"/>
          <p:cNvSpPr>
            <a:spLocks noChangeAspect="1" noChangeArrowheads="1"/>
          </p:cNvSpPr>
          <p:nvPr/>
        </p:nvSpPr>
        <p:spPr bwMode="auto">
          <a:xfrm>
            <a:off x="4602163" y="5169838"/>
            <a:ext cx="138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33" name="Rectangle 112"/>
          <p:cNvSpPr>
            <a:spLocks noChangeAspect="1" noChangeArrowheads="1"/>
          </p:cNvSpPr>
          <p:nvPr/>
        </p:nvSpPr>
        <p:spPr bwMode="auto">
          <a:xfrm>
            <a:off x="5089525" y="5169838"/>
            <a:ext cx="138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34" name="Rectangle 113"/>
          <p:cNvSpPr>
            <a:spLocks noChangeAspect="1" noChangeArrowheads="1"/>
          </p:cNvSpPr>
          <p:nvPr/>
        </p:nvSpPr>
        <p:spPr bwMode="auto">
          <a:xfrm>
            <a:off x="5089525" y="5592113"/>
            <a:ext cx="138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35" name="Rectangle 114"/>
          <p:cNvSpPr>
            <a:spLocks noChangeAspect="1" noChangeArrowheads="1"/>
          </p:cNvSpPr>
          <p:nvPr/>
        </p:nvSpPr>
        <p:spPr bwMode="auto">
          <a:xfrm>
            <a:off x="5470525" y="5592113"/>
            <a:ext cx="138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36" name="Rectangle 115"/>
          <p:cNvSpPr>
            <a:spLocks noChangeAspect="1" noChangeArrowheads="1"/>
          </p:cNvSpPr>
          <p:nvPr/>
        </p:nvSpPr>
        <p:spPr bwMode="auto">
          <a:xfrm>
            <a:off x="5524500" y="5169838"/>
            <a:ext cx="138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37" name="Rectangle 116"/>
          <p:cNvSpPr>
            <a:spLocks noChangeAspect="1" noChangeArrowheads="1"/>
          </p:cNvSpPr>
          <p:nvPr/>
        </p:nvSpPr>
        <p:spPr bwMode="auto">
          <a:xfrm>
            <a:off x="5524500" y="4325288"/>
            <a:ext cx="93663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38" name="Rectangle 117"/>
          <p:cNvSpPr>
            <a:spLocks noChangeAspect="1" noChangeArrowheads="1"/>
          </p:cNvSpPr>
          <p:nvPr/>
        </p:nvSpPr>
        <p:spPr bwMode="auto">
          <a:xfrm>
            <a:off x="6945313" y="4288775"/>
            <a:ext cx="1735137" cy="16779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9" name="Rectangle 118"/>
          <p:cNvSpPr>
            <a:spLocks noChangeAspect="1" noChangeArrowheads="1"/>
          </p:cNvSpPr>
          <p:nvPr/>
        </p:nvSpPr>
        <p:spPr bwMode="auto">
          <a:xfrm>
            <a:off x="8777311" y="4992038"/>
            <a:ext cx="220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SWISS" charset="0"/>
              </a:rPr>
              <a:t>B</a:t>
            </a:r>
            <a:endParaRPr lang="en-US" sz="2400" b="1" dirty="0"/>
          </a:p>
        </p:txBody>
      </p:sp>
      <p:sp>
        <p:nvSpPr>
          <p:cNvPr id="140" name="Rectangle 119"/>
          <p:cNvSpPr>
            <a:spLocks noChangeAspect="1" noChangeArrowheads="1"/>
          </p:cNvSpPr>
          <p:nvPr/>
        </p:nvSpPr>
        <p:spPr bwMode="auto">
          <a:xfrm>
            <a:off x="8191500" y="3936350"/>
            <a:ext cx="22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SWISS" charset="0"/>
              </a:rPr>
              <a:t>C</a:t>
            </a:r>
            <a:endParaRPr lang="en-US" sz="2400" b="1"/>
          </a:p>
        </p:txBody>
      </p:sp>
      <p:sp>
        <p:nvSpPr>
          <p:cNvPr id="141" name="Rectangle 120"/>
          <p:cNvSpPr>
            <a:spLocks noChangeAspect="1" noChangeArrowheads="1"/>
          </p:cNvSpPr>
          <p:nvPr/>
        </p:nvSpPr>
        <p:spPr bwMode="auto">
          <a:xfrm>
            <a:off x="7758113" y="6003419"/>
            <a:ext cx="22225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SWISS" charset="0"/>
              </a:rPr>
              <a:t>D</a:t>
            </a:r>
            <a:endParaRPr lang="en-US" sz="2400" b="1" dirty="0"/>
          </a:p>
        </p:txBody>
      </p:sp>
      <p:sp>
        <p:nvSpPr>
          <p:cNvPr id="142" name="Rectangle 121"/>
          <p:cNvSpPr>
            <a:spLocks noChangeAspect="1" noChangeArrowheads="1"/>
          </p:cNvSpPr>
          <p:nvPr/>
        </p:nvSpPr>
        <p:spPr bwMode="auto">
          <a:xfrm>
            <a:off x="6672263" y="5468288"/>
            <a:ext cx="219075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SWISS" charset="0"/>
              </a:rPr>
              <a:t>A</a:t>
            </a:r>
            <a:endParaRPr lang="en-US" sz="2400" b="1"/>
          </a:p>
        </p:txBody>
      </p:sp>
      <p:sp>
        <p:nvSpPr>
          <p:cNvPr id="143" name="Line 122"/>
          <p:cNvSpPr>
            <a:spLocks noChangeAspect="1" noChangeShapeType="1"/>
          </p:cNvSpPr>
          <p:nvPr/>
        </p:nvSpPr>
        <p:spPr bwMode="auto">
          <a:xfrm>
            <a:off x="6672263" y="5133325"/>
            <a:ext cx="2008187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" name="Line 123"/>
          <p:cNvSpPr>
            <a:spLocks noChangeAspect="1" noChangeShapeType="1"/>
          </p:cNvSpPr>
          <p:nvPr/>
        </p:nvSpPr>
        <p:spPr bwMode="auto">
          <a:xfrm>
            <a:off x="7812088" y="4076050"/>
            <a:ext cx="1587" cy="19034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5" name="Line 124"/>
          <p:cNvSpPr>
            <a:spLocks noChangeAspect="1" noChangeShapeType="1"/>
          </p:cNvSpPr>
          <p:nvPr/>
        </p:nvSpPr>
        <p:spPr bwMode="auto">
          <a:xfrm>
            <a:off x="7378700" y="4288775"/>
            <a:ext cx="0" cy="188746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" name="Line 125"/>
          <p:cNvSpPr>
            <a:spLocks noChangeAspect="1" noChangeShapeType="1"/>
          </p:cNvSpPr>
          <p:nvPr/>
        </p:nvSpPr>
        <p:spPr bwMode="auto">
          <a:xfrm>
            <a:off x="8247064" y="4288775"/>
            <a:ext cx="0" cy="188746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7" name="Line 126"/>
          <p:cNvSpPr>
            <a:spLocks noChangeAspect="1" noChangeShapeType="1"/>
          </p:cNvSpPr>
          <p:nvPr/>
        </p:nvSpPr>
        <p:spPr bwMode="auto">
          <a:xfrm>
            <a:off x="6945313" y="5555600"/>
            <a:ext cx="2005012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" name="Line 127"/>
          <p:cNvSpPr>
            <a:spLocks noChangeAspect="1" noChangeShapeType="1"/>
          </p:cNvSpPr>
          <p:nvPr/>
        </p:nvSpPr>
        <p:spPr bwMode="auto">
          <a:xfrm>
            <a:off x="6945313" y="4711050"/>
            <a:ext cx="2005012" cy="31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" name="Rectangle 128"/>
          <p:cNvSpPr>
            <a:spLocks noChangeAspect="1" noChangeArrowheads="1"/>
          </p:cNvSpPr>
          <p:nvPr/>
        </p:nvSpPr>
        <p:spPr bwMode="auto">
          <a:xfrm>
            <a:off x="7270750" y="454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0</a:t>
            </a:r>
            <a:endParaRPr lang="en-US" sz="3200" b="1"/>
          </a:p>
        </p:txBody>
      </p:sp>
      <p:sp>
        <p:nvSpPr>
          <p:cNvPr id="150" name="Rectangle 129"/>
          <p:cNvSpPr>
            <a:spLocks noChangeAspect="1" noChangeArrowheads="1"/>
          </p:cNvSpPr>
          <p:nvPr/>
        </p:nvSpPr>
        <p:spPr bwMode="auto">
          <a:xfrm>
            <a:off x="7704138" y="454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51" name="Rectangle 130"/>
          <p:cNvSpPr>
            <a:spLocks noChangeAspect="1" noChangeArrowheads="1"/>
          </p:cNvSpPr>
          <p:nvPr/>
        </p:nvSpPr>
        <p:spPr bwMode="auto">
          <a:xfrm>
            <a:off x="8137525" y="454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3</a:t>
            </a:r>
            <a:endParaRPr lang="en-US" sz="3200" b="1"/>
          </a:p>
        </p:txBody>
      </p:sp>
      <p:sp>
        <p:nvSpPr>
          <p:cNvPr id="152" name="Rectangle 131"/>
          <p:cNvSpPr>
            <a:spLocks noChangeAspect="1" noChangeArrowheads="1"/>
          </p:cNvSpPr>
          <p:nvPr/>
        </p:nvSpPr>
        <p:spPr bwMode="auto">
          <a:xfrm>
            <a:off x="8572500" y="454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2</a:t>
            </a:r>
            <a:endParaRPr lang="en-US" sz="3200" b="1"/>
          </a:p>
        </p:txBody>
      </p:sp>
      <p:sp>
        <p:nvSpPr>
          <p:cNvPr id="153" name="Rectangle 132"/>
          <p:cNvSpPr>
            <a:spLocks noChangeAspect="1" noChangeArrowheads="1"/>
          </p:cNvSpPr>
          <p:nvPr/>
        </p:nvSpPr>
        <p:spPr bwMode="auto">
          <a:xfrm>
            <a:off x="7270750" y="4968225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4</a:t>
            </a:r>
            <a:endParaRPr lang="en-US" sz="3200" b="1"/>
          </a:p>
        </p:txBody>
      </p:sp>
      <p:sp>
        <p:nvSpPr>
          <p:cNvPr id="154" name="Rectangle 133"/>
          <p:cNvSpPr>
            <a:spLocks noChangeAspect="1" noChangeArrowheads="1"/>
          </p:cNvSpPr>
          <p:nvPr/>
        </p:nvSpPr>
        <p:spPr bwMode="auto">
          <a:xfrm>
            <a:off x="7704138" y="4968225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5</a:t>
            </a:r>
            <a:endParaRPr lang="en-US" sz="3200" b="1"/>
          </a:p>
        </p:txBody>
      </p:sp>
      <p:sp>
        <p:nvSpPr>
          <p:cNvPr id="155" name="Rectangle 134"/>
          <p:cNvSpPr>
            <a:spLocks noChangeAspect="1" noChangeArrowheads="1"/>
          </p:cNvSpPr>
          <p:nvPr/>
        </p:nvSpPr>
        <p:spPr bwMode="auto">
          <a:xfrm>
            <a:off x="8137525" y="4968225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7</a:t>
            </a:r>
            <a:endParaRPr lang="en-US" sz="3200" b="1"/>
          </a:p>
        </p:txBody>
      </p:sp>
      <p:sp>
        <p:nvSpPr>
          <p:cNvPr id="156" name="Rectangle 135"/>
          <p:cNvSpPr>
            <a:spLocks noChangeAspect="1" noChangeArrowheads="1"/>
          </p:cNvSpPr>
          <p:nvPr/>
        </p:nvSpPr>
        <p:spPr bwMode="auto">
          <a:xfrm>
            <a:off x="8572500" y="4968225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6</a:t>
            </a:r>
            <a:endParaRPr lang="en-US" sz="3200" b="1"/>
          </a:p>
        </p:txBody>
      </p:sp>
      <p:sp>
        <p:nvSpPr>
          <p:cNvPr id="157" name="Rectangle 136"/>
          <p:cNvSpPr>
            <a:spLocks noChangeAspect="1" noChangeArrowheads="1"/>
          </p:cNvSpPr>
          <p:nvPr/>
        </p:nvSpPr>
        <p:spPr bwMode="auto">
          <a:xfrm>
            <a:off x="7215188" y="5390500"/>
            <a:ext cx="1016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12</a:t>
            </a:r>
            <a:endParaRPr lang="en-US" sz="3200" b="1"/>
          </a:p>
        </p:txBody>
      </p:sp>
      <p:sp>
        <p:nvSpPr>
          <p:cNvPr id="158" name="Rectangle 137"/>
          <p:cNvSpPr>
            <a:spLocks noChangeAspect="1" noChangeArrowheads="1"/>
          </p:cNvSpPr>
          <p:nvPr/>
        </p:nvSpPr>
        <p:spPr bwMode="auto">
          <a:xfrm>
            <a:off x="7648575" y="5390500"/>
            <a:ext cx="1016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13</a:t>
            </a:r>
            <a:endParaRPr lang="en-US" sz="3200" b="1"/>
          </a:p>
        </p:txBody>
      </p:sp>
      <p:sp>
        <p:nvSpPr>
          <p:cNvPr id="159" name="Rectangle 138"/>
          <p:cNvSpPr>
            <a:spLocks noChangeAspect="1" noChangeArrowheads="1"/>
          </p:cNvSpPr>
          <p:nvPr/>
        </p:nvSpPr>
        <p:spPr bwMode="auto">
          <a:xfrm>
            <a:off x="8083550" y="5390500"/>
            <a:ext cx="1016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15</a:t>
            </a:r>
            <a:endParaRPr lang="en-US" sz="3200" b="1"/>
          </a:p>
        </p:txBody>
      </p:sp>
      <p:sp>
        <p:nvSpPr>
          <p:cNvPr id="160" name="Rectangle 139"/>
          <p:cNvSpPr>
            <a:spLocks noChangeAspect="1" noChangeArrowheads="1"/>
          </p:cNvSpPr>
          <p:nvPr/>
        </p:nvSpPr>
        <p:spPr bwMode="auto">
          <a:xfrm>
            <a:off x="8516938" y="5390500"/>
            <a:ext cx="1016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14</a:t>
            </a:r>
            <a:endParaRPr lang="en-US" sz="3200" b="1"/>
          </a:p>
        </p:txBody>
      </p:sp>
      <p:sp>
        <p:nvSpPr>
          <p:cNvPr id="161" name="Rectangle 140"/>
          <p:cNvSpPr>
            <a:spLocks noChangeAspect="1" noChangeArrowheads="1"/>
          </p:cNvSpPr>
          <p:nvPr/>
        </p:nvSpPr>
        <p:spPr bwMode="auto">
          <a:xfrm>
            <a:off x="7270750" y="5814363"/>
            <a:ext cx="508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8</a:t>
            </a:r>
            <a:endParaRPr lang="en-US" sz="3200" b="1"/>
          </a:p>
        </p:txBody>
      </p:sp>
      <p:sp>
        <p:nvSpPr>
          <p:cNvPr id="162" name="Rectangle 141"/>
          <p:cNvSpPr>
            <a:spLocks noChangeAspect="1" noChangeArrowheads="1"/>
          </p:cNvSpPr>
          <p:nvPr/>
        </p:nvSpPr>
        <p:spPr bwMode="auto">
          <a:xfrm>
            <a:off x="7704138" y="5814363"/>
            <a:ext cx="508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9</a:t>
            </a:r>
            <a:endParaRPr lang="en-US" sz="3200" b="1"/>
          </a:p>
        </p:txBody>
      </p:sp>
      <p:sp>
        <p:nvSpPr>
          <p:cNvPr id="163" name="Rectangle 142"/>
          <p:cNvSpPr>
            <a:spLocks noChangeAspect="1" noChangeArrowheads="1"/>
          </p:cNvSpPr>
          <p:nvPr/>
        </p:nvSpPr>
        <p:spPr bwMode="auto">
          <a:xfrm>
            <a:off x="8083550" y="5814363"/>
            <a:ext cx="1016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11</a:t>
            </a:r>
            <a:endParaRPr lang="en-US" sz="3200" b="1"/>
          </a:p>
        </p:txBody>
      </p:sp>
      <p:sp>
        <p:nvSpPr>
          <p:cNvPr id="164" name="Rectangle 143"/>
          <p:cNvSpPr>
            <a:spLocks noChangeAspect="1" noChangeArrowheads="1"/>
          </p:cNvSpPr>
          <p:nvPr/>
        </p:nvSpPr>
        <p:spPr bwMode="auto">
          <a:xfrm>
            <a:off x="8516938" y="5814363"/>
            <a:ext cx="1016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10</a:t>
            </a:r>
            <a:endParaRPr lang="en-US" sz="3200" b="1"/>
          </a:p>
        </p:txBody>
      </p:sp>
      <p:sp>
        <p:nvSpPr>
          <p:cNvPr id="165" name="Rectangle 144"/>
          <p:cNvSpPr>
            <a:spLocks noChangeAspect="1" noChangeArrowheads="1"/>
          </p:cNvSpPr>
          <p:nvPr/>
        </p:nvSpPr>
        <p:spPr bwMode="auto">
          <a:xfrm>
            <a:off x="7596188" y="4745975"/>
            <a:ext cx="952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66" name="Rectangle 145"/>
          <p:cNvSpPr>
            <a:spLocks noChangeAspect="1" noChangeArrowheads="1"/>
          </p:cNvSpPr>
          <p:nvPr/>
        </p:nvSpPr>
        <p:spPr bwMode="auto">
          <a:xfrm>
            <a:off x="8408988" y="4745975"/>
            <a:ext cx="968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67" name="Rectangle 146"/>
          <p:cNvSpPr>
            <a:spLocks noChangeAspect="1" noChangeArrowheads="1"/>
          </p:cNvSpPr>
          <p:nvPr/>
        </p:nvSpPr>
        <p:spPr bwMode="auto">
          <a:xfrm>
            <a:off x="7107238" y="5592113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68" name="Rectangle 147"/>
          <p:cNvSpPr>
            <a:spLocks noChangeAspect="1" noChangeArrowheads="1"/>
          </p:cNvSpPr>
          <p:nvPr/>
        </p:nvSpPr>
        <p:spPr bwMode="auto">
          <a:xfrm>
            <a:off x="7107238" y="5169838"/>
            <a:ext cx="13811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69" name="Rectangle 148"/>
          <p:cNvSpPr>
            <a:spLocks noChangeAspect="1" noChangeArrowheads="1"/>
          </p:cNvSpPr>
          <p:nvPr/>
        </p:nvSpPr>
        <p:spPr bwMode="auto">
          <a:xfrm>
            <a:off x="7486650" y="5169838"/>
            <a:ext cx="138113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70" name="Rectangle 149"/>
          <p:cNvSpPr>
            <a:spLocks noChangeAspect="1" noChangeArrowheads="1"/>
          </p:cNvSpPr>
          <p:nvPr/>
        </p:nvSpPr>
        <p:spPr bwMode="auto">
          <a:xfrm>
            <a:off x="7974013" y="5169838"/>
            <a:ext cx="13811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71" name="Rectangle 150"/>
          <p:cNvSpPr>
            <a:spLocks noChangeAspect="1" noChangeArrowheads="1"/>
          </p:cNvSpPr>
          <p:nvPr/>
        </p:nvSpPr>
        <p:spPr bwMode="auto">
          <a:xfrm>
            <a:off x="7974013" y="5592113"/>
            <a:ext cx="138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72" name="Rectangle 151"/>
          <p:cNvSpPr>
            <a:spLocks noChangeAspect="1" noChangeArrowheads="1"/>
          </p:cNvSpPr>
          <p:nvPr/>
        </p:nvSpPr>
        <p:spPr bwMode="auto">
          <a:xfrm>
            <a:off x="8355013" y="5592113"/>
            <a:ext cx="138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73" name="Rectangle 152"/>
          <p:cNvSpPr>
            <a:spLocks noChangeAspect="1" noChangeArrowheads="1"/>
          </p:cNvSpPr>
          <p:nvPr/>
        </p:nvSpPr>
        <p:spPr bwMode="auto">
          <a:xfrm>
            <a:off x="8408988" y="5169838"/>
            <a:ext cx="13811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74" name="Rectangle 153"/>
          <p:cNvSpPr>
            <a:spLocks noChangeAspect="1" noChangeArrowheads="1"/>
          </p:cNvSpPr>
          <p:nvPr/>
        </p:nvSpPr>
        <p:spPr bwMode="auto">
          <a:xfrm>
            <a:off x="7540625" y="5592113"/>
            <a:ext cx="936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75" name="Rectangle 154"/>
          <p:cNvSpPr>
            <a:spLocks noChangeAspect="1" noChangeArrowheads="1"/>
          </p:cNvSpPr>
          <p:nvPr/>
        </p:nvSpPr>
        <p:spPr bwMode="auto">
          <a:xfrm>
            <a:off x="7981950" y="4745975"/>
            <a:ext cx="952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76" name="Rectangle 155"/>
          <p:cNvSpPr>
            <a:spLocks noChangeAspect="1" noChangeArrowheads="1"/>
          </p:cNvSpPr>
          <p:nvPr/>
        </p:nvSpPr>
        <p:spPr bwMode="auto">
          <a:xfrm>
            <a:off x="7226300" y="3601821"/>
            <a:ext cx="11652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SWISS" charset="0"/>
              </a:rPr>
              <a:t>W map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77" name="AutoShape 175"/>
          <p:cNvSpPr>
            <a:spLocks noChangeArrowheads="1"/>
          </p:cNvSpPr>
          <p:nvPr/>
        </p:nvSpPr>
        <p:spPr bwMode="auto">
          <a:xfrm>
            <a:off x="7415213" y="4736450"/>
            <a:ext cx="771525" cy="78422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8" name="AutoShape 176"/>
          <p:cNvSpPr>
            <a:spLocks noChangeArrowheads="1"/>
          </p:cNvSpPr>
          <p:nvPr/>
        </p:nvSpPr>
        <p:spPr bwMode="auto">
          <a:xfrm>
            <a:off x="7886700" y="4776138"/>
            <a:ext cx="714375" cy="709612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9" name="AutoShape 177"/>
          <p:cNvSpPr>
            <a:spLocks noChangeArrowheads="1"/>
          </p:cNvSpPr>
          <p:nvPr/>
        </p:nvSpPr>
        <p:spPr bwMode="auto">
          <a:xfrm>
            <a:off x="7008813" y="5188888"/>
            <a:ext cx="1628775" cy="75565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3200" b="1"/>
          </a:p>
        </p:txBody>
      </p:sp>
      <p:grpSp>
        <p:nvGrpSpPr>
          <p:cNvPr id="180" name="Group 179"/>
          <p:cNvGrpSpPr>
            <a:grpSpLocks/>
          </p:cNvGrpSpPr>
          <p:nvPr/>
        </p:nvGrpSpPr>
        <p:grpSpPr bwMode="auto">
          <a:xfrm>
            <a:off x="4533900" y="4237975"/>
            <a:ext cx="796925" cy="1825625"/>
            <a:chOff x="2856" y="2858"/>
            <a:chExt cx="502" cy="1150"/>
          </a:xfrm>
        </p:grpSpPr>
        <p:grpSp>
          <p:nvGrpSpPr>
            <p:cNvPr id="181" name="Group 180"/>
            <p:cNvGrpSpPr>
              <a:grpSpLocks/>
            </p:cNvGrpSpPr>
            <p:nvPr/>
          </p:nvGrpSpPr>
          <p:grpSpPr bwMode="auto">
            <a:xfrm>
              <a:off x="2862" y="3737"/>
              <a:ext cx="496" cy="271"/>
              <a:chOff x="2862" y="3713"/>
              <a:chExt cx="496" cy="271"/>
            </a:xfrm>
          </p:grpSpPr>
          <p:sp>
            <p:nvSpPr>
              <p:cNvPr id="188" name="Arc 181"/>
              <p:cNvSpPr>
                <a:spLocks/>
              </p:cNvSpPr>
              <p:nvPr/>
            </p:nvSpPr>
            <p:spPr bwMode="auto">
              <a:xfrm>
                <a:off x="3300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" name="Line 182"/>
              <p:cNvSpPr>
                <a:spLocks noChangeShapeType="1"/>
              </p:cNvSpPr>
              <p:nvPr/>
            </p:nvSpPr>
            <p:spPr bwMode="auto">
              <a:xfrm>
                <a:off x="3358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Line 183"/>
              <p:cNvSpPr>
                <a:spLocks noChangeShapeType="1"/>
              </p:cNvSpPr>
              <p:nvPr/>
            </p:nvSpPr>
            <p:spPr bwMode="auto">
              <a:xfrm flipH="1">
                <a:off x="2916" y="3713"/>
                <a:ext cx="393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Arc 184"/>
              <p:cNvSpPr>
                <a:spLocks/>
              </p:cNvSpPr>
              <p:nvPr/>
            </p:nvSpPr>
            <p:spPr bwMode="auto">
              <a:xfrm flipH="1">
                <a:off x="2862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" name="Line 185"/>
              <p:cNvSpPr>
                <a:spLocks noChangeShapeType="1"/>
              </p:cNvSpPr>
              <p:nvPr/>
            </p:nvSpPr>
            <p:spPr bwMode="auto">
              <a:xfrm>
                <a:off x="2863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2" name="Group 186"/>
            <p:cNvGrpSpPr>
              <a:grpSpLocks/>
            </p:cNvGrpSpPr>
            <p:nvPr/>
          </p:nvGrpSpPr>
          <p:grpSpPr bwMode="auto">
            <a:xfrm flipV="1">
              <a:off x="2856" y="2858"/>
              <a:ext cx="496" cy="271"/>
              <a:chOff x="2862" y="3713"/>
              <a:chExt cx="496" cy="271"/>
            </a:xfrm>
          </p:grpSpPr>
          <p:sp>
            <p:nvSpPr>
              <p:cNvPr id="183" name="Arc 187"/>
              <p:cNvSpPr>
                <a:spLocks/>
              </p:cNvSpPr>
              <p:nvPr/>
            </p:nvSpPr>
            <p:spPr bwMode="auto">
              <a:xfrm>
                <a:off x="3300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" name="Line 188"/>
              <p:cNvSpPr>
                <a:spLocks noChangeShapeType="1"/>
              </p:cNvSpPr>
              <p:nvPr/>
            </p:nvSpPr>
            <p:spPr bwMode="auto">
              <a:xfrm>
                <a:off x="3358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Line 189"/>
              <p:cNvSpPr>
                <a:spLocks noChangeShapeType="1"/>
              </p:cNvSpPr>
              <p:nvPr/>
            </p:nvSpPr>
            <p:spPr bwMode="auto">
              <a:xfrm flipH="1">
                <a:off x="2916" y="3713"/>
                <a:ext cx="393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Arc 190"/>
              <p:cNvSpPr>
                <a:spLocks/>
              </p:cNvSpPr>
              <p:nvPr/>
            </p:nvSpPr>
            <p:spPr bwMode="auto">
              <a:xfrm flipH="1">
                <a:off x="2862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" name="Line 191"/>
              <p:cNvSpPr>
                <a:spLocks noChangeShapeType="1"/>
              </p:cNvSpPr>
              <p:nvPr/>
            </p:nvSpPr>
            <p:spPr bwMode="auto">
              <a:xfrm>
                <a:off x="2863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93" name="Group 192"/>
          <p:cNvGrpSpPr>
            <a:grpSpLocks/>
          </p:cNvGrpSpPr>
          <p:nvPr/>
        </p:nvGrpSpPr>
        <p:grpSpPr bwMode="auto">
          <a:xfrm>
            <a:off x="4967288" y="4204638"/>
            <a:ext cx="796925" cy="1820862"/>
            <a:chOff x="3129" y="2837"/>
            <a:chExt cx="502" cy="1147"/>
          </a:xfrm>
        </p:grpSpPr>
        <p:grpSp>
          <p:nvGrpSpPr>
            <p:cNvPr id="194" name="Group 193"/>
            <p:cNvGrpSpPr>
              <a:grpSpLocks/>
            </p:cNvGrpSpPr>
            <p:nvPr/>
          </p:nvGrpSpPr>
          <p:grpSpPr bwMode="auto">
            <a:xfrm flipV="1">
              <a:off x="3129" y="2837"/>
              <a:ext cx="496" cy="271"/>
              <a:chOff x="2862" y="3713"/>
              <a:chExt cx="496" cy="271"/>
            </a:xfrm>
          </p:grpSpPr>
          <p:sp>
            <p:nvSpPr>
              <p:cNvPr id="201" name="Arc 194"/>
              <p:cNvSpPr>
                <a:spLocks/>
              </p:cNvSpPr>
              <p:nvPr/>
            </p:nvSpPr>
            <p:spPr bwMode="auto">
              <a:xfrm>
                <a:off x="3300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" name="Line 195"/>
              <p:cNvSpPr>
                <a:spLocks noChangeShapeType="1"/>
              </p:cNvSpPr>
              <p:nvPr/>
            </p:nvSpPr>
            <p:spPr bwMode="auto">
              <a:xfrm>
                <a:off x="3358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Line 196"/>
              <p:cNvSpPr>
                <a:spLocks noChangeShapeType="1"/>
              </p:cNvSpPr>
              <p:nvPr/>
            </p:nvSpPr>
            <p:spPr bwMode="auto">
              <a:xfrm flipH="1">
                <a:off x="2916" y="3713"/>
                <a:ext cx="393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" name="Arc 197"/>
              <p:cNvSpPr>
                <a:spLocks/>
              </p:cNvSpPr>
              <p:nvPr/>
            </p:nvSpPr>
            <p:spPr bwMode="auto">
              <a:xfrm flipH="1">
                <a:off x="2862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" name="Line 198"/>
              <p:cNvSpPr>
                <a:spLocks noChangeShapeType="1"/>
              </p:cNvSpPr>
              <p:nvPr/>
            </p:nvSpPr>
            <p:spPr bwMode="auto">
              <a:xfrm>
                <a:off x="2863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" name="Group 199"/>
            <p:cNvGrpSpPr>
              <a:grpSpLocks/>
            </p:cNvGrpSpPr>
            <p:nvPr/>
          </p:nvGrpSpPr>
          <p:grpSpPr bwMode="auto">
            <a:xfrm>
              <a:off x="3135" y="3713"/>
              <a:ext cx="496" cy="271"/>
              <a:chOff x="2862" y="3713"/>
              <a:chExt cx="496" cy="271"/>
            </a:xfrm>
          </p:grpSpPr>
          <p:sp>
            <p:nvSpPr>
              <p:cNvPr id="196" name="Arc 200"/>
              <p:cNvSpPr>
                <a:spLocks/>
              </p:cNvSpPr>
              <p:nvPr/>
            </p:nvSpPr>
            <p:spPr bwMode="auto">
              <a:xfrm>
                <a:off x="3300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7" name="Line 201"/>
              <p:cNvSpPr>
                <a:spLocks noChangeShapeType="1"/>
              </p:cNvSpPr>
              <p:nvPr/>
            </p:nvSpPr>
            <p:spPr bwMode="auto">
              <a:xfrm>
                <a:off x="3358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" name="Line 202"/>
              <p:cNvSpPr>
                <a:spLocks noChangeShapeType="1"/>
              </p:cNvSpPr>
              <p:nvPr/>
            </p:nvSpPr>
            <p:spPr bwMode="auto">
              <a:xfrm flipH="1">
                <a:off x="2916" y="3713"/>
                <a:ext cx="393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" name="Arc 203"/>
              <p:cNvSpPr>
                <a:spLocks/>
              </p:cNvSpPr>
              <p:nvPr/>
            </p:nvSpPr>
            <p:spPr bwMode="auto">
              <a:xfrm flipH="1">
                <a:off x="2862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" name="Line 204"/>
              <p:cNvSpPr>
                <a:spLocks noChangeShapeType="1"/>
              </p:cNvSpPr>
              <p:nvPr/>
            </p:nvSpPr>
            <p:spPr bwMode="auto">
              <a:xfrm>
                <a:off x="2863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6" name="AutoShape 218"/>
          <p:cNvSpPr>
            <a:spLocks noChangeArrowheads="1"/>
          </p:cNvSpPr>
          <p:nvPr/>
        </p:nvSpPr>
        <p:spPr bwMode="auto">
          <a:xfrm>
            <a:off x="4133850" y="4753913"/>
            <a:ext cx="307975" cy="78422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" name="Rectangle 224"/>
          <p:cNvSpPr>
            <a:spLocks noChangeAspect="1" noChangeArrowheads="1"/>
          </p:cNvSpPr>
          <p:nvPr/>
        </p:nvSpPr>
        <p:spPr bwMode="auto">
          <a:xfrm>
            <a:off x="4252913" y="3717035"/>
            <a:ext cx="1066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SWISS" charset="0"/>
              </a:rPr>
              <a:t>X map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903" y="2795323"/>
            <a:ext cx="3043505" cy="184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Excess 3 Code 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3. Logic Optimization (continued)</a:t>
            </a:r>
          </a:p>
          <a:p>
            <a:pPr lvl="1"/>
            <a:r>
              <a:rPr lang="en-US" dirty="0" smtClean="0"/>
              <a:t>Start with SOPs (2-level) from the K-maps: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Extracting</a:t>
            </a:r>
            <a:r>
              <a:rPr lang="en-US" dirty="0" smtClean="0">
                <a:cs typeface="Times New Roman" pitchFamily="18" charset="0"/>
              </a:rPr>
              <a:t> a common factor:</a:t>
            </a:r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993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6436" y="2219253"/>
            <a:ext cx="3053172" cy="1507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6436" y="4235498"/>
            <a:ext cx="2534708" cy="1901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Excess 3 Code 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4. Technology Mapping </a:t>
            </a:r>
          </a:p>
          <a:p>
            <a:pPr lvl="1"/>
            <a:r>
              <a:rPr lang="en-US" dirty="0" smtClean="0"/>
              <a:t>Use a library containing  inverters, 2-input NAND, 2-input NOR, and 2-2 AOI gates </a:t>
            </a:r>
          </a:p>
          <a:p>
            <a:endParaRPr lang="en-US" dirty="0"/>
          </a:p>
        </p:txBody>
      </p:sp>
      <p:pic>
        <p:nvPicPr>
          <p:cNvPr id="6" name="Picture 3" descr="fig_3-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5150" y="2244725"/>
            <a:ext cx="3498850" cy="377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481902" y="2507288"/>
            <a:ext cx="4781381" cy="3641100"/>
            <a:chOff x="267" y="1423"/>
            <a:chExt cx="3350" cy="2443"/>
          </a:xfrm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390" y="1493"/>
              <a:ext cx="3102" cy="2286"/>
            </a:xfrm>
            <a:custGeom>
              <a:avLst/>
              <a:gdLst>
                <a:gd name="T0" fmla="*/ 0 w 2214"/>
                <a:gd name="T1" fmla="*/ 0 h 1631"/>
                <a:gd name="T2" fmla="*/ 4493 w 2214"/>
                <a:gd name="T3" fmla="*/ 0 h 1631"/>
                <a:gd name="T4" fmla="*/ 4493 w 2214"/>
                <a:gd name="T5" fmla="*/ 234 h 1631"/>
                <a:gd name="T6" fmla="*/ 5104 w 2214"/>
                <a:gd name="T7" fmla="*/ 234 h 1631"/>
                <a:gd name="T8" fmla="*/ 5050 w 2214"/>
                <a:gd name="T9" fmla="*/ 485 h 1631"/>
                <a:gd name="T10" fmla="*/ 4493 w 2214"/>
                <a:gd name="T11" fmla="*/ 485 h 1631"/>
                <a:gd name="T12" fmla="*/ 4493 w 2214"/>
                <a:gd name="T13" fmla="*/ 845 h 1631"/>
                <a:gd name="T14" fmla="*/ 3873 w 2214"/>
                <a:gd name="T15" fmla="*/ 845 h 1631"/>
                <a:gd name="T16" fmla="*/ 3571 w 2214"/>
                <a:gd name="T17" fmla="*/ 725 h 1631"/>
                <a:gd name="T18" fmla="*/ 567 w 2214"/>
                <a:gd name="T19" fmla="*/ 725 h 1631"/>
                <a:gd name="T20" fmla="*/ 567 w 2214"/>
                <a:gd name="T21" fmla="*/ 1982 h 1631"/>
                <a:gd name="T22" fmla="*/ 0 w 2214"/>
                <a:gd name="T23" fmla="*/ 1986 h 1631"/>
                <a:gd name="T24" fmla="*/ 3039 w 2214"/>
                <a:gd name="T25" fmla="*/ 1986 h 1631"/>
                <a:gd name="T26" fmla="*/ 3039 w 2214"/>
                <a:gd name="T27" fmla="*/ 2343 h 1631"/>
                <a:gd name="T28" fmla="*/ 3484 w 2214"/>
                <a:gd name="T29" fmla="*/ 2343 h 1631"/>
                <a:gd name="T30" fmla="*/ 3793 w 2214"/>
                <a:gd name="T31" fmla="*/ 1672 h 1631"/>
                <a:gd name="T32" fmla="*/ 4493 w 2214"/>
                <a:gd name="T33" fmla="*/ 1672 h 1631"/>
                <a:gd name="T34" fmla="*/ 4493 w 2214"/>
                <a:gd name="T35" fmla="*/ 1931 h 1631"/>
                <a:gd name="T36" fmla="*/ 5041 w 2214"/>
                <a:gd name="T37" fmla="*/ 1931 h 1631"/>
                <a:gd name="T38" fmla="*/ 576 w 2214"/>
                <a:gd name="T39" fmla="*/ 3854 h 1631"/>
                <a:gd name="T40" fmla="*/ 576 w 2214"/>
                <a:gd name="T41" fmla="*/ 2467 h 1631"/>
                <a:gd name="T42" fmla="*/ 4493 w 2214"/>
                <a:gd name="T43" fmla="*/ 2467 h 1631"/>
                <a:gd name="T44" fmla="*/ 4493 w 2214"/>
                <a:gd name="T45" fmla="*/ 2168 h 1631"/>
                <a:gd name="T46" fmla="*/ 5041 w 2214"/>
                <a:gd name="T47" fmla="*/ 2168 h 1631"/>
                <a:gd name="T48" fmla="*/ 3503 w 2214"/>
                <a:gd name="T49" fmla="*/ 973 h 1631"/>
                <a:gd name="T50" fmla="*/ 2633 w 2214"/>
                <a:gd name="T51" fmla="*/ 973 h 1631"/>
                <a:gd name="T52" fmla="*/ 2633 w 2214"/>
                <a:gd name="T53" fmla="*/ 3121 h 1631"/>
                <a:gd name="T54" fmla="*/ 1890 w 2214"/>
                <a:gd name="T55" fmla="*/ 3121 h 1631"/>
                <a:gd name="T56" fmla="*/ 3513 w 2214"/>
                <a:gd name="T57" fmla="*/ 1545 h 1631"/>
                <a:gd name="T58" fmla="*/ 567 w 2214"/>
                <a:gd name="T59" fmla="*/ 1545 h 1631"/>
                <a:gd name="T60" fmla="*/ 3465 w 2214"/>
                <a:gd name="T61" fmla="*/ 1791 h 1631"/>
                <a:gd name="T62" fmla="*/ 2640 w 2214"/>
                <a:gd name="T63" fmla="*/ 1791 h 1631"/>
                <a:gd name="T64" fmla="*/ 1111 w 2214"/>
                <a:gd name="T65" fmla="*/ 4489 h 1631"/>
                <a:gd name="T66" fmla="*/ 6089 w 2214"/>
                <a:gd name="T67" fmla="*/ 4489 h 1631"/>
                <a:gd name="T68" fmla="*/ 743 w 2214"/>
                <a:gd name="T69" fmla="*/ 4056 h 1631"/>
                <a:gd name="T70" fmla="*/ 743 w 2214"/>
                <a:gd name="T71" fmla="*/ 3229 h 1631"/>
                <a:gd name="T72" fmla="*/ 1771 w 2214"/>
                <a:gd name="T73" fmla="*/ 3229 h 1631"/>
                <a:gd name="T74" fmla="*/ 1714 w 2214"/>
                <a:gd name="T75" fmla="*/ 3008 h 1631"/>
                <a:gd name="T76" fmla="*/ 576 w 2214"/>
                <a:gd name="T77" fmla="*/ 3008 h 1631"/>
                <a:gd name="T78" fmla="*/ 3039 w 2214"/>
                <a:gd name="T79" fmla="*/ 4491 h 1631"/>
                <a:gd name="T80" fmla="*/ 3039 w 2214"/>
                <a:gd name="T81" fmla="*/ 2592 h 1631"/>
                <a:gd name="T82" fmla="*/ 3493 w 2214"/>
                <a:gd name="T83" fmla="*/ 2592 h 1631"/>
                <a:gd name="T84" fmla="*/ 5449 w 2214"/>
                <a:gd name="T85" fmla="*/ 2041 h 1631"/>
                <a:gd name="T86" fmla="*/ 6089 w 2214"/>
                <a:gd name="T87" fmla="*/ 2041 h 1631"/>
                <a:gd name="T88" fmla="*/ 5449 w 2214"/>
                <a:gd name="T89" fmla="*/ 352 h 1631"/>
                <a:gd name="T90" fmla="*/ 6089 w 2214"/>
                <a:gd name="T91" fmla="*/ 352 h 163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214"/>
                <a:gd name="T139" fmla="*/ 0 h 1631"/>
                <a:gd name="T140" fmla="*/ 2214 w 2214"/>
                <a:gd name="T141" fmla="*/ 1631 h 1631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214" h="1631">
                  <a:moveTo>
                    <a:pt x="0" y="0"/>
                  </a:moveTo>
                  <a:cubicBezTo>
                    <a:pt x="1634" y="0"/>
                    <a:pt x="1634" y="0"/>
                    <a:pt x="1634" y="0"/>
                  </a:cubicBezTo>
                  <a:cubicBezTo>
                    <a:pt x="1634" y="85"/>
                    <a:pt x="1634" y="85"/>
                    <a:pt x="1634" y="85"/>
                  </a:cubicBezTo>
                  <a:cubicBezTo>
                    <a:pt x="1856" y="85"/>
                    <a:pt x="1856" y="85"/>
                    <a:pt x="1856" y="85"/>
                  </a:cubicBezTo>
                  <a:moveTo>
                    <a:pt x="1836" y="176"/>
                  </a:moveTo>
                  <a:cubicBezTo>
                    <a:pt x="1634" y="176"/>
                    <a:pt x="1634" y="176"/>
                    <a:pt x="1634" y="176"/>
                  </a:cubicBezTo>
                  <a:cubicBezTo>
                    <a:pt x="1634" y="307"/>
                    <a:pt x="1634" y="307"/>
                    <a:pt x="1634" y="307"/>
                  </a:cubicBezTo>
                  <a:cubicBezTo>
                    <a:pt x="1408" y="307"/>
                    <a:pt x="1408" y="307"/>
                    <a:pt x="1408" y="307"/>
                  </a:cubicBezTo>
                  <a:moveTo>
                    <a:pt x="1298" y="263"/>
                  </a:moveTo>
                  <a:cubicBezTo>
                    <a:pt x="206" y="263"/>
                    <a:pt x="206" y="263"/>
                    <a:pt x="206" y="263"/>
                  </a:cubicBezTo>
                  <a:cubicBezTo>
                    <a:pt x="206" y="720"/>
                    <a:pt x="206" y="720"/>
                    <a:pt x="206" y="720"/>
                  </a:cubicBezTo>
                  <a:moveTo>
                    <a:pt x="0" y="721"/>
                  </a:moveTo>
                  <a:cubicBezTo>
                    <a:pt x="1105" y="721"/>
                    <a:pt x="1105" y="721"/>
                    <a:pt x="1105" y="721"/>
                  </a:cubicBezTo>
                  <a:cubicBezTo>
                    <a:pt x="1105" y="851"/>
                    <a:pt x="1105" y="851"/>
                    <a:pt x="1105" y="851"/>
                  </a:cubicBezTo>
                  <a:cubicBezTo>
                    <a:pt x="1267" y="851"/>
                    <a:pt x="1267" y="851"/>
                    <a:pt x="1267" y="851"/>
                  </a:cubicBezTo>
                  <a:moveTo>
                    <a:pt x="1379" y="607"/>
                  </a:moveTo>
                  <a:cubicBezTo>
                    <a:pt x="1634" y="607"/>
                    <a:pt x="1634" y="607"/>
                    <a:pt x="1634" y="607"/>
                  </a:cubicBezTo>
                  <a:cubicBezTo>
                    <a:pt x="1634" y="701"/>
                    <a:pt x="1634" y="701"/>
                    <a:pt x="1634" y="701"/>
                  </a:cubicBezTo>
                  <a:cubicBezTo>
                    <a:pt x="1833" y="701"/>
                    <a:pt x="1833" y="701"/>
                    <a:pt x="1833" y="701"/>
                  </a:cubicBezTo>
                  <a:moveTo>
                    <a:pt x="209" y="1400"/>
                  </a:moveTo>
                  <a:cubicBezTo>
                    <a:pt x="209" y="896"/>
                    <a:pt x="209" y="896"/>
                    <a:pt x="209" y="896"/>
                  </a:cubicBezTo>
                  <a:cubicBezTo>
                    <a:pt x="1634" y="896"/>
                    <a:pt x="1634" y="896"/>
                    <a:pt x="1634" y="896"/>
                  </a:cubicBezTo>
                  <a:cubicBezTo>
                    <a:pt x="1634" y="788"/>
                    <a:pt x="1634" y="788"/>
                    <a:pt x="1634" y="788"/>
                  </a:cubicBezTo>
                  <a:cubicBezTo>
                    <a:pt x="1833" y="788"/>
                    <a:pt x="1833" y="788"/>
                    <a:pt x="1833" y="788"/>
                  </a:cubicBezTo>
                  <a:moveTo>
                    <a:pt x="1273" y="353"/>
                  </a:moveTo>
                  <a:cubicBezTo>
                    <a:pt x="957" y="353"/>
                    <a:pt x="957" y="353"/>
                    <a:pt x="957" y="353"/>
                  </a:cubicBezTo>
                  <a:cubicBezTo>
                    <a:pt x="957" y="1134"/>
                    <a:pt x="957" y="1134"/>
                    <a:pt x="957" y="1134"/>
                  </a:cubicBezTo>
                  <a:cubicBezTo>
                    <a:pt x="687" y="1134"/>
                    <a:pt x="687" y="1134"/>
                    <a:pt x="687" y="1134"/>
                  </a:cubicBezTo>
                  <a:moveTo>
                    <a:pt x="1277" y="561"/>
                  </a:moveTo>
                  <a:cubicBezTo>
                    <a:pt x="206" y="561"/>
                    <a:pt x="206" y="561"/>
                    <a:pt x="206" y="561"/>
                  </a:cubicBezTo>
                  <a:moveTo>
                    <a:pt x="1260" y="651"/>
                  </a:moveTo>
                  <a:cubicBezTo>
                    <a:pt x="1260" y="651"/>
                    <a:pt x="964" y="651"/>
                    <a:pt x="960" y="651"/>
                  </a:cubicBezTo>
                  <a:moveTo>
                    <a:pt x="404" y="1630"/>
                  </a:moveTo>
                  <a:cubicBezTo>
                    <a:pt x="2214" y="1630"/>
                    <a:pt x="2214" y="1630"/>
                    <a:pt x="2214" y="1630"/>
                  </a:cubicBezTo>
                  <a:moveTo>
                    <a:pt x="270" y="1473"/>
                  </a:moveTo>
                  <a:cubicBezTo>
                    <a:pt x="270" y="1173"/>
                    <a:pt x="270" y="1173"/>
                    <a:pt x="270" y="1173"/>
                  </a:cubicBezTo>
                  <a:cubicBezTo>
                    <a:pt x="644" y="1173"/>
                    <a:pt x="644" y="1173"/>
                    <a:pt x="644" y="1173"/>
                  </a:cubicBezTo>
                  <a:moveTo>
                    <a:pt x="623" y="1092"/>
                  </a:moveTo>
                  <a:cubicBezTo>
                    <a:pt x="209" y="1092"/>
                    <a:pt x="209" y="1092"/>
                    <a:pt x="209" y="1092"/>
                  </a:cubicBezTo>
                  <a:moveTo>
                    <a:pt x="1105" y="1631"/>
                  </a:moveTo>
                  <a:cubicBezTo>
                    <a:pt x="1105" y="941"/>
                    <a:pt x="1105" y="941"/>
                    <a:pt x="1105" y="941"/>
                  </a:cubicBezTo>
                  <a:cubicBezTo>
                    <a:pt x="1270" y="941"/>
                    <a:pt x="1270" y="941"/>
                    <a:pt x="1270" y="941"/>
                  </a:cubicBezTo>
                  <a:moveTo>
                    <a:pt x="1981" y="741"/>
                  </a:moveTo>
                  <a:cubicBezTo>
                    <a:pt x="2214" y="741"/>
                    <a:pt x="2214" y="741"/>
                    <a:pt x="2214" y="741"/>
                  </a:cubicBezTo>
                  <a:moveTo>
                    <a:pt x="1981" y="128"/>
                  </a:moveTo>
                  <a:cubicBezTo>
                    <a:pt x="2214" y="128"/>
                    <a:pt x="2214" y="128"/>
                    <a:pt x="2214" y="128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H="1">
              <a:off x="367" y="3581"/>
              <a:ext cx="185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768" y="3557"/>
              <a:ext cx="84" cy="225"/>
            </a:xfrm>
            <a:custGeom>
              <a:avLst/>
              <a:gdLst>
                <a:gd name="T0" fmla="*/ 0 w 84"/>
                <a:gd name="T1" fmla="*/ 0 h 225"/>
                <a:gd name="T2" fmla="*/ 0 w 84"/>
                <a:gd name="T3" fmla="*/ 225 h 225"/>
                <a:gd name="T4" fmla="*/ 84 w 84"/>
                <a:gd name="T5" fmla="*/ 225 h 225"/>
                <a:gd name="T6" fmla="*/ 0 60000 65536"/>
                <a:gd name="T7" fmla="*/ 0 60000 65536"/>
                <a:gd name="T8" fmla="*/ 0 60000 65536"/>
                <a:gd name="T9" fmla="*/ 0 w 84"/>
                <a:gd name="T10" fmla="*/ 0 h 225"/>
                <a:gd name="T11" fmla="*/ 84 w 84"/>
                <a:gd name="T12" fmla="*/ 225 h 2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" h="225">
                  <a:moveTo>
                    <a:pt x="0" y="0"/>
                  </a:moveTo>
                  <a:lnTo>
                    <a:pt x="0" y="225"/>
                  </a:lnTo>
                  <a:lnTo>
                    <a:pt x="84" y="225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294" y="1423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Ten" pitchFamily="18" charset="0"/>
                </a:rPr>
                <a:t>A</a:t>
              </a:r>
              <a:endParaRPr lang="en-US" sz="1400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00" y="2434"/>
              <a:ext cx="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Ten" pitchFamily="18" charset="0"/>
                </a:rPr>
                <a:t>B</a:t>
              </a:r>
              <a:endParaRPr lang="en-US" sz="1400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272" y="3392"/>
              <a:ext cx="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Ten" pitchFamily="18" charset="0"/>
                </a:rPr>
                <a:t>C</a:t>
              </a:r>
              <a:endParaRPr lang="en-US" sz="1400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267" y="3512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Ten" pitchFamily="18" charset="0"/>
                </a:rPr>
                <a:t>D</a:t>
              </a:r>
              <a:endParaRPr lang="en-US" sz="1400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511" y="1602"/>
              <a:ext cx="10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Ten" pitchFamily="18" charset="0"/>
                </a:rPr>
                <a:t>W</a:t>
              </a:r>
              <a:endParaRPr lang="en-US" sz="1400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3521" y="2467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Ten" pitchFamily="18" charset="0"/>
                </a:rPr>
                <a:t>X</a:t>
              </a:r>
              <a:endParaRPr lang="en-US" sz="1400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509" y="3387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Ten" pitchFamily="18" charset="0"/>
                </a:rPr>
                <a:t>Y</a:t>
              </a:r>
              <a:endParaRPr lang="en-US" sz="1400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3512" y="3716"/>
              <a:ext cx="6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Ten" pitchFamily="18" charset="0"/>
                </a:rPr>
                <a:t>Z</a:t>
              </a:r>
              <a:endParaRPr lang="en-US" sz="1400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2376" y="3206"/>
              <a:ext cx="561" cy="186"/>
            </a:xfrm>
            <a:custGeom>
              <a:avLst/>
              <a:gdLst>
                <a:gd name="T0" fmla="*/ 0 w 561"/>
                <a:gd name="T1" fmla="*/ 0 h 186"/>
                <a:gd name="T2" fmla="*/ 292 w 561"/>
                <a:gd name="T3" fmla="*/ 0 h 186"/>
                <a:gd name="T4" fmla="*/ 292 w 561"/>
                <a:gd name="T5" fmla="*/ 186 h 186"/>
                <a:gd name="T6" fmla="*/ 561 w 561"/>
                <a:gd name="T7" fmla="*/ 186 h 18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1"/>
                <a:gd name="T13" fmla="*/ 0 h 186"/>
                <a:gd name="T14" fmla="*/ 561 w 561"/>
                <a:gd name="T15" fmla="*/ 186 h 18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1" h="186">
                  <a:moveTo>
                    <a:pt x="0" y="0"/>
                  </a:moveTo>
                  <a:lnTo>
                    <a:pt x="292" y="0"/>
                  </a:lnTo>
                  <a:lnTo>
                    <a:pt x="292" y="186"/>
                  </a:lnTo>
                  <a:lnTo>
                    <a:pt x="561" y="18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3139" y="3452"/>
              <a:ext cx="35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1833" y="2750"/>
              <a:ext cx="375" cy="391"/>
            </a:xfrm>
            <a:custGeom>
              <a:avLst/>
              <a:gdLst>
                <a:gd name="T0" fmla="*/ 0 w 375"/>
                <a:gd name="T1" fmla="*/ 0 h 391"/>
                <a:gd name="T2" fmla="*/ 0 w 375"/>
                <a:gd name="T3" fmla="*/ 391 h 391"/>
                <a:gd name="T4" fmla="*/ 375 w 375"/>
                <a:gd name="T5" fmla="*/ 391 h 391"/>
                <a:gd name="T6" fmla="*/ 0 60000 65536"/>
                <a:gd name="T7" fmla="*/ 0 60000 65536"/>
                <a:gd name="T8" fmla="*/ 0 60000 65536"/>
                <a:gd name="T9" fmla="*/ 0 w 375"/>
                <a:gd name="T10" fmla="*/ 0 h 391"/>
                <a:gd name="T11" fmla="*/ 375 w 375"/>
                <a:gd name="T12" fmla="*/ 391 h 3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5" h="391">
                  <a:moveTo>
                    <a:pt x="0" y="0"/>
                  </a:moveTo>
                  <a:lnTo>
                    <a:pt x="0" y="391"/>
                  </a:lnTo>
                  <a:lnTo>
                    <a:pt x="375" y="39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1939" y="3267"/>
              <a:ext cx="26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2388" y="3520"/>
              <a:ext cx="52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H="1">
              <a:off x="367" y="3455"/>
              <a:ext cx="1822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2138" y="1828"/>
              <a:ext cx="233" cy="194"/>
            </a:xfrm>
            <a:custGeom>
              <a:avLst/>
              <a:gdLst>
                <a:gd name="T0" fmla="*/ 1 w 166"/>
                <a:gd name="T1" fmla="*/ 0 h 138"/>
                <a:gd name="T2" fmla="*/ 0 w 166"/>
                <a:gd name="T3" fmla="*/ 384 h 138"/>
                <a:gd name="T4" fmla="*/ 265 w 166"/>
                <a:gd name="T5" fmla="*/ 381 h 138"/>
                <a:gd name="T6" fmla="*/ 459 w 166"/>
                <a:gd name="T7" fmla="*/ 191 h 138"/>
                <a:gd name="T8" fmla="*/ 272 w 166"/>
                <a:gd name="T9" fmla="*/ 0 h 138"/>
                <a:gd name="T10" fmla="*/ 1 w 166"/>
                <a:gd name="T11" fmla="*/ 0 h 1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6"/>
                <a:gd name="T19" fmla="*/ 0 h 138"/>
                <a:gd name="T20" fmla="*/ 166 w 166"/>
                <a:gd name="T21" fmla="*/ 138 h 1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6" h="138">
                  <a:moveTo>
                    <a:pt x="1" y="0"/>
                  </a:moveTo>
                  <a:cubicBezTo>
                    <a:pt x="0" y="138"/>
                    <a:pt x="0" y="138"/>
                    <a:pt x="0" y="138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134" y="137"/>
                    <a:pt x="166" y="107"/>
                    <a:pt x="166" y="69"/>
                  </a:cubicBezTo>
                  <a:cubicBezTo>
                    <a:pt x="166" y="31"/>
                    <a:pt x="136" y="0"/>
                    <a:pt x="98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2138" y="2246"/>
              <a:ext cx="233" cy="193"/>
            </a:xfrm>
            <a:custGeom>
              <a:avLst/>
              <a:gdLst>
                <a:gd name="T0" fmla="*/ 1 w 166"/>
                <a:gd name="T1" fmla="*/ 0 h 138"/>
                <a:gd name="T2" fmla="*/ 0 w 166"/>
                <a:gd name="T3" fmla="*/ 378 h 138"/>
                <a:gd name="T4" fmla="*/ 265 w 166"/>
                <a:gd name="T5" fmla="*/ 378 h 138"/>
                <a:gd name="T6" fmla="*/ 459 w 166"/>
                <a:gd name="T7" fmla="*/ 192 h 138"/>
                <a:gd name="T8" fmla="*/ 272 w 166"/>
                <a:gd name="T9" fmla="*/ 0 h 138"/>
                <a:gd name="T10" fmla="*/ 1 w 166"/>
                <a:gd name="T11" fmla="*/ 0 h 1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6"/>
                <a:gd name="T19" fmla="*/ 0 h 138"/>
                <a:gd name="T20" fmla="*/ 166 w 166"/>
                <a:gd name="T21" fmla="*/ 138 h 1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6" h="138">
                  <a:moveTo>
                    <a:pt x="1" y="0"/>
                  </a:moveTo>
                  <a:cubicBezTo>
                    <a:pt x="0" y="138"/>
                    <a:pt x="0" y="138"/>
                    <a:pt x="0" y="138"/>
                  </a:cubicBezTo>
                  <a:cubicBezTo>
                    <a:pt x="96" y="138"/>
                    <a:pt x="96" y="138"/>
                    <a:pt x="96" y="138"/>
                  </a:cubicBezTo>
                  <a:cubicBezTo>
                    <a:pt x="134" y="138"/>
                    <a:pt x="166" y="107"/>
                    <a:pt x="166" y="70"/>
                  </a:cubicBezTo>
                  <a:cubicBezTo>
                    <a:pt x="166" y="32"/>
                    <a:pt x="135" y="1"/>
                    <a:pt x="98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2138" y="2652"/>
              <a:ext cx="233" cy="194"/>
            </a:xfrm>
            <a:custGeom>
              <a:avLst/>
              <a:gdLst>
                <a:gd name="T0" fmla="*/ 1 w 166"/>
                <a:gd name="T1" fmla="*/ 0 h 138"/>
                <a:gd name="T2" fmla="*/ 0 w 166"/>
                <a:gd name="T3" fmla="*/ 384 h 138"/>
                <a:gd name="T4" fmla="*/ 265 w 166"/>
                <a:gd name="T5" fmla="*/ 381 h 138"/>
                <a:gd name="T6" fmla="*/ 459 w 166"/>
                <a:gd name="T7" fmla="*/ 191 h 138"/>
                <a:gd name="T8" fmla="*/ 272 w 166"/>
                <a:gd name="T9" fmla="*/ 0 h 138"/>
                <a:gd name="T10" fmla="*/ 1 w 166"/>
                <a:gd name="T11" fmla="*/ 0 h 1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6"/>
                <a:gd name="T19" fmla="*/ 0 h 138"/>
                <a:gd name="T20" fmla="*/ 166 w 166"/>
                <a:gd name="T21" fmla="*/ 138 h 1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6" h="138">
                  <a:moveTo>
                    <a:pt x="1" y="0"/>
                  </a:moveTo>
                  <a:cubicBezTo>
                    <a:pt x="0" y="138"/>
                    <a:pt x="0" y="138"/>
                    <a:pt x="0" y="138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134" y="137"/>
                    <a:pt x="166" y="107"/>
                    <a:pt x="166" y="69"/>
                  </a:cubicBezTo>
                  <a:cubicBezTo>
                    <a:pt x="166" y="31"/>
                    <a:pt x="136" y="1"/>
                    <a:pt x="98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2144" y="3108"/>
              <a:ext cx="232" cy="193"/>
            </a:xfrm>
            <a:custGeom>
              <a:avLst/>
              <a:gdLst>
                <a:gd name="T0" fmla="*/ 1 w 166"/>
                <a:gd name="T1" fmla="*/ 0 h 138"/>
                <a:gd name="T2" fmla="*/ 0 w 166"/>
                <a:gd name="T3" fmla="*/ 378 h 138"/>
                <a:gd name="T4" fmla="*/ 261 w 166"/>
                <a:gd name="T5" fmla="*/ 378 h 138"/>
                <a:gd name="T6" fmla="*/ 453 w 166"/>
                <a:gd name="T7" fmla="*/ 192 h 138"/>
                <a:gd name="T8" fmla="*/ 267 w 166"/>
                <a:gd name="T9" fmla="*/ 0 h 138"/>
                <a:gd name="T10" fmla="*/ 1 w 166"/>
                <a:gd name="T11" fmla="*/ 0 h 1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6"/>
                <a:gd name="T19" fmla="*/ 0 h 138"/>
                <a:gd name="T20" fmla="*/ 166 w 166"/>
                <a:gd name="T21" fmla="*/ 138 h 1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6" h="138">
                  <a:moveTo>
                    <a:pt x="1" y="0"/>
                  </a:moveTo>
                  <a:cubicBezTo>
                    <a:pt x="0" y="138"/>
                    <a:pt x="0" y="138"/>
                    <a:pt x="0" y="138"/>
                  </a:cubicBezTo>
                  <a:cubicBezTo>
                    <a:pt x="96" y="138"/>
                    <a:pt x="96" y="138"/>
                    <a:pt x="96" y="138"/>
                  </a:cubicBezTo>
                  <a:cubicBezTo>
                    <a:pt x="134" y="138"/>
                    <a:pt x="166" y="107"/>
                    <a:pt x="166" y="70"/>
                  </a:cubicBezTo>
                  <a:cubicBezTo>
                    <a:pt x="166" y="32"/>
                    <a:pt x="135" y="1"/>
                    <a:pt x="98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2155" y="3422"/>
              <a:ext cx="233" cy="193"/>
            </a:xfrm>
            <a:custGeom>
              <a:avLst/>
              <a:gdLst>
                <a:gd name="T0" fmla="*/ 1 w 166"/>
                <a:gd name="T1" fmla="*/ 0 h 138"/>
                <a:gd name="T2" fmla="*/ 0 w 166"/>
                <a:gd name="T3" fmla="*/ 378 h 138"/>
                <a:gd name="T4" fmla="*/ 265 w 166"/>
                <a:gd name="T5" fmla="*/ 378 h 138"/>
                <a:gd name="T6" fmla="*/ 459 w 166"/>
                <a:gd name="T7" fmla="*/ 192 h 138"/>
                <a:gd name="T8" fmla="*/ 272 w 166"/>
                <a:gd name="T9" fmla="*/ 0 h 138"/>
                <a:gd name="T10" fmla="*/ 1 w 166"/>
                <a:gd name="T11" fmla="*/ 0 h 1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6"/>
                <a:gd name="T19" fmla="*/ 0 h 138"/>
                <a:gd name="T20" fmla="*/ 166 w 166"/>
                <a:gd name="T21" fmla="*/ 138 h 1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6" h="138">
                  <a:moveTo>
                    <a:pt x="1" y="0"/>
                  </a:moveTo>
                  <a:cubicBezTo>
                    <a:pt x="0" y="138"/>
                    <a:pt x="0" y="138"/>
                    <a:pt x="0" y="138"/>
                  </a:cubicBezTo>
                  <a:cubicBezTo>
                    <a:pt x="96" y="138"/>
                    <a:pt x="96" y="138"/>
                    <a:pt x="96" y="138"/>
                  </a:cubicBezTo>
                  <a:cubicBezTo>
                    <a:pt x="134" y="138"/>
                    <a:pt x="166" y="107"/>
                    <a:pt x="166" y="70"/>
                  </a:cubicBezTo>
                  <a:cubicBezTo>
                    <a:pt x="166" y="32"/>
                    <a:pt x="135" y="1"/>
                    <a:pt x="98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2916" y="1579"/>
              <a:ext cx="246" cy="195"/>
            </a:xfrm>
            <a:custGeom>
              <a:avLst/>
              <a:gdLst>
                <a:gd name="T0" fmla="*/ 6 w 176"/>
                <a:gd name="T1" fmla="*/ 372 h 139"/>
                <a:gd name="T2" fmla="*/ 55 w 176"/>
                <a:gd name="T3" fmla="*/ 185 h 139"/>
                <a:gd name="T4" fmla="*/ 8 w 176"/>
                <a:gd name="T5" fmla="*/ 8 h 139"/>
                <a:gd name="T6" fmla="*/ 1 w 176"/>
                <a:gd name="T7" fmla="*/ 0 h 139"/>
                <a:gd name="T8" fmla="*/ 158 w 176"/>
                <a:gd name="T9" fmla="*/ 0 h 139"/>
                <a:gd name="T10" fmla="*/ 481 w 176"/>
                <a:gd name="T11" fmla="*/ 185 h 139"/>
                <a:gd name="T12" fmla="*/ 478 w 176"/>
                <a:gd name="T13" fmla="*/ 199 h 139"/>
                <a:gd name="T14" fmla="*/ 158 w 176"/>
                <a:gd name="T15" fmla="*/ 384 h 139"/>
                <a:gd name="T16" fmla="*/ 0 w 176"/>
                <a:gd name="T17" fmla="*/ 384 h 139"/>
                <a:gd name="T18" fmla="*/ 6 w 176"/>
                <a:gd name="T19" fmla="*/ 372 h 1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6"/>
                <a:gd name="T31" fmla="*/ 0 h 139"/>
                <a:gd name="T32" fmla="*/ 176 w 176"/>
                <a:gd name="T33" fmla="*/ 139 h 1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6" h="139">
                  <a:moveTo>
                    <a:pt x="2" y="135"/>
                  </a:moveTo>
                  <a:cubicBezTo>
                    <a:pt x="14" y="114"/>
                    <a:pt x="20" y="91"/>
                    <a:pt x="20" y="67"/>
                  </a:cubicBezTo>
                  <a:cubicBezTo>
                    <a:pt x="20" y="45"/>
                    <a:pt x="14" y="23"/>
                    <a:pt x="3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106" y="0"/>
                    <a:pt x="151" y="26"/>
                    <a:pt x="176" y="67"/>
                  </a:cubicBezTo>
                  <a:cubicBezTo>
                    <a:pt x="175" y="72"/>
                    <a:pt x="175" y="72"/>
                    <a:pt x="175" y="72"/>
                  </a:cubicBezTo>
                  <a:cubicBezTo>
                    <a:pt x="150" y="113"/>
                    <a:pt x="106" y="139"/>
                    <a:pt x="58" y="13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2" y="135"/>
                    <a:pt x="2" y="135"/>
                    <a:pt x="2" y="135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2914" y="2438"/>
              <a:ext cx="247" cy="195"/>
            </a:xfrm>
            <a:custGeom>
              <a:avLst/>
              <a:gdLst>
                <a:gd name="T0" fmla="*/ 6 w 176"/>
                <a:gd name="T1" fmla="*/ 372 h 139"/>
                <a:gd name="T2" fmla="*/ 55 w 176"/>
                <a:gd name="T3" fmla="*/ 185 h 139"/>
                <a:gd name="T4" fmla="*/ 8 w 176"/>
                <a:gd name="T5" fmla="*/ 8 h 139"/>
                <a:gd name="T6" fmla="*/ 1 w 176"/>
                <a:gd name="T7" fmla="*/ 0 h 139"/>
                <a:gd name="T8" fmla="*/ 160 w 176"/>
                <a:gd name="T9" fmla="*/ 0 h 139"/>
                <a:gd name="T10" fmla="*/ 487 w 176"/>
                <a:gd name="T11" fmla="*/ 185 h 139"/>
                <a:gd name="T12" fmla="*/ 484 w 176"/>
                <a:gd name="T13" fmla="*/ 199 h 139"/>
                <a:gd name="T14" fmla="*/ 160 w 176"/>
                <a:gd name="T15" fmla="*/ 384 h 139"/>
                <a:gd name="T16" fmla="*/ 0 w 176"/>
                <a:gd name="T17" fmla="*/ 384 h 139"/>
                <a:gd name="T18" fmla="*/ 6 w 176"/>
                <a:gd name="T19" fmla="*/ 372 h 1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6"/>
                <a:gd name="T31" fmla="*/ 0 h 139"/>
                <a:gd name="T32" fmla="*/ 176 w 176"/>
                <a:gd name="T33" fmla="*/ 139 h 1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6" h="139">
                  <a:moveTo>
                    <a:pt x="2" y="135"/>
                  </a:moveTo>
                  <a:cubicBezTo>
                    <a:pt x="14" y="114"/>
                    <a:pt x="20" y="91"/>
                    <a:pt x="20" y="67"/>
                  </a:cubicBezTo>
                  <a:cubicBezTo>
                    <a:pt x="20" y="45"/>
                    <a:pt x="14" y="23"/>
                    <a:pt x="3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106" y="0"/>
                    <a:pt x="151" y="26"/>
                    <a:pt x="176" y="67"/>
                  </a:cubicBezTo>
                  <a:cubicBezTo>
                    <a:pt x="175" y="72"/>
                    <a:pt x="175" y="72"/>
                    <a:pt x="175" y="72"/>
                  </a:cubicBezTo>
                  <a:cubicBezTo>
                    <a:pt x="150" y="113"/>
                    <a:pt x="106" y="139"/>
                    <a:pt x="58" y="13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2" y="135"/>
                    <a:pt x="2" y="135"/>
                    <a:pt x="2" y="135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1211" y="2989"/>
              <a:ext cx="246" cy="193"/>
            </a:xfrm>
            <a:custGeom>
              <a:avLst/>
              <a:gdLst>
                <a:gd name="T0" fmla="*/ 6 w 176"/>
                <a:gd name="T1" fmla="*/ 366 h 138"/>
                <a:gd name="T2" fmla="*/ 55 w 176"/>
                <a:gd name="T3" fmla="*/ 183 h 138"/>
                <a:gd name="T4" fmla="*/ 8 w 176"/>
                <a:gd name="T5" fmla="*/ 8 h 138"/>
                <a:gd name="T6" fmla="*/ 1 w 176"/>
                <a:gd name="T7" fmla="*/ 0 h 138"/>
                <a:gd name="T8" fmla="*/ 158 w 176"/>
                <a:gd name="T9" fmla="*/ 0 h 138"/>
                <a:gd name="T10" fmla="*/ 481 w 176"/>
                <a:gd name="T11" fmla="*/ 183 h 138"/>
                <a:gd name="T12" fmla="*/ 478 w 176"/>
                <a:gd name="T13" fmla="*/ 193 h 138"/>
                <a:gd name="T14" fmla="*/ 158 w 176"/>
                <a:gd name="T15" fmla="*/ 378 h 138"/>
                <a:gd name="T16" fmla="*/ 0 w 176"/>
                <a:gd name="T17" fmla="*/ 378 h 138"/>
                <a:gd name="T18" fmla="*/ 6 w 176"/>
                <a:gd name="T19" fmla="*/ 366 h 1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6"/>
                <a:gd name="T31" fmla="*/ 0 h 138"/>
                <a:gd name="T32" fmla="*/ 176 w 176"/>
                <a:gd name="T33" fmla="*/ 138 h 1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6" h="138">
                  <a:moveTo>
                    <a:pt x="2" y="134"/>
                  </a:moveTo>
                  <a:cubicBezTo>
                    <a:pt x="14" y="114"/>
                    <a:pt x="20" y="90"/>
                    <a:pt x="20" y="67"/>
                  </a:cubicBezTo>
                  <a:cubicBezTo>
                    <a:pt x="20" y="44"/>
                    <a:pt x="14" y="23"/>
                    <a:pt x="3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106" y="0"/>
                    <a:pt x="151" y="25"/>
                    <a:pt x="176" y="67"/>
                  </a:cubicBezTo>
                  <a:cubicBezTo>
                    <a:pt x="175" y="71"/>
                    <a:pt x="175" y="71"/>
                    <a:pt x="175" y="71"/>
                  </a:cubicBezTo>
                  <a:cubicBezTo>
                    <a:pt x="150" y="113"/>
                    <a:pt x="106" y="138"/>
                    <a:pt x="58" y="138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2" y="134"/>
                    <a:pt x="2" y="134"/>
                    <a:pt x="2" y="134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2892" y="3358"/>
              <a:ext cx="247" cy="195"/>
            </a:xfrm>
            <a:custGeom>
              <a:avLst/>
              <a:gdLst>
                <a:gd name="T0" fmla="*/ 6 w 176"/>
                <a:gd name="T1" fmla="*/ 372 h 139"/>
                <a:gd name="T2" fmla="*/ 55 w 176"/>
                <a:gd name="T3" fmla="*/ 185 h 139"/>
                <a:gd name="T4" fmla="*/ 8 w 176"/>
                <a:gd name="T5" fmla="*/ 8 h 139"/>
                <a:gd name="T6" fmla="*/ 1 w 176"/>
                <a:gd name="T7" fmla="*/ 0 h 139"/>
                <a:gd name="T8" fmla="*/ 160 w 176"/>
                <a:gd name="T9" fmla="*/ 0 h 139"/>
                <a:gd name="T10" fmla="*/ 487 w 176"/>
                <a:gd name="T11" fmla="*/ 185 h 139"/>
                <a:gd name="T12" fmla="*/ 484 w 176"/>
                <a:gd name="T13" fmla="*/ 196 h 139"/>
                <a:gd name="T14" fmla="*/ 160 w 176"/>
                <a:gd name="T15" fmla="*/ 384 h 139"/>
                <a:gd name="T16" fmla="*/ 0 w 176"/>
                <a:gd name="T17" fmla="*/ 384 h 139"/>
                <a:gd name="T18" fmla="*/ 6 w 176"/>
                <a:gd name="T19" fmla="*/ 372 h 1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6"/>
                <a:gd name="T31" fmla="*/ 0 h 139"/>
                <a:gd name="T32" fmla="*/ 176 w 176"/>
                <a:gd name="T33" fmla="*/ 139 h 1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6" h="139">
                  <a:moveTo>
                    <a:pt x="2" y="135"/>
                  </a:moveTo>
                  <a:cubicBezTo>
                    <a:pt x="14" y="114"/>
                    <a:pt x="20" y="90"/>
                    <a:pt x="20" y="67"/>
                  </a:cubicBezTo>
                  <a:cubicBezTo>
                    <a:pt x="20" y="45"/>
                    <a:pt x="14" y="23"/>
                    <a:pt x="3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106" y="0"/>
                    <a:pt x="151" y="26"/>
                    <a:pt x="176" y="67"/>
                  </a:cubicBezTo>
                  <a:cubicBezTo>
                    <a:pt x="175" y="71"/>
                    <a:pt x="175" y="71"/>
                    <a:pt x="175" y="71"/>
                  </a:cubicBezTo>
                  <a:cubicBezTo>
                    <a:pt x="150" y="113"/>
                    <a:pt x="106" y="139"/>
                    <a:pt x="58" y="13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2" y="135"/>
                    <a:pt x="2" y="135"/>
                    <a:pt x="2" y="135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1243" y="2195"/>
              <a:ext cx="136" cy="173"/>
            </a:xfrm>
            <a:custGeom>
              <a:avLst/>
              <a:gdLst>
                <a:gd name="T0" fmla="*/ 0 w 136"/>
                <a:gd name="T1" fmla="*/ 0 h 173"/>
                <a:gd name="T2" fmla="*/ 0 w 136"/>
                <a:gd name="T3" fmla="*/ 173 h 173"/>
                <a:gd name="T4" fmla="*/ 136 w 136"/>
                <a:gd name="T5" fmla="*/ 85 h 173"/>
                <a:gd name="T6" fmla="*/ 0 w 136"/>
                <a:gd name="T7" fmla="*/ 0 h 173"/>
                <a:gd name="T8" fmla="*/ 0 w 136"/>
                <a:gd name="T9" fmla="*/ 0 h 1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173"/>
                <a:gd name="T17" fmla="*/ 136 w 136"/>
                <a:gd name="T18" fmla="*/ 173 h 1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173">
                  <a:moveTo>
                    <a:pt x="0" y="0"/>
                  </a:moveTo>
                  <a:lnTo>
                    <a:pt x="0" y="173"/>
                  </a:lnTo>
                  <a:lnTo>
                    <a:pt x="136" y="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Oval 32"/>
            <p:cNvSpPr>
              <a:spLocks noChangeArrowheads="1"/>
            </p:cNvSpPr>
            <p:nvPr/>
          </p:nvSpPr>
          <p:spPr bwMode="auto">
            <a:xfrm>
              <a:off x="1379" y="2252"/>
              <a:ext cx="56" cy="5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801" y="2665"/>
              <a:ext cx="136" cy="174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174 h 174"/>
                <a:gd name="T4" fmla="*/ 136 w 136"/>
                <a:gd name="T5" fmla="*/ 84 h 174"/>
                <a:gd name="T6" fmla="*/ 0 w 136"/>
                <a:gd name="T7" fmla="*/ 0 h 174"/>
                <a:gd name="T8" fmla="*/ 0 w 136"/>
                <a:gd name="T9" fmla="*/ 0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174"/>
                <a:gd name="T17" fmla="*/ 136 w 136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174">
                  <a:moveTo>
                    <a:pt x="0" y="0"/>
                  </a:moveTo>
                  <a:lnTo>
                    <a:pt x="0" y="174"/>
                  </a:lnTo>
                  <a:lnTo>
                    <a:pt x="136" y="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937" y="2721"/>
              <a:ext cx="56" cy="56"/>
            </a:xfrm>
            <a:custGeom>
              <a:avLst/>
              <a:gdLst>
                <a:gd name="T0" fmla="*/ 55 w 40"/>
                <a:gd name="T1" fmla="*/ 109 h 40"/>
                <a:gd name="T2" fmla="*/ 0 w 40"/>
                <a:gd name="T3" fmla="*/ 55 h 40"/>
                <a:gd name="T4" fmla="*/ 55 w 40"/>
                <a:gd name="T5" fmla="*/ 0 h 40"/>
                <a:gd name="T6" fmla="*/ 109 w 40"/>
                <a:gd name="T7" fmla="*/ 55 h 40"/>
                <a:gd name="T8" fmla="*/ 55 w 40"/>
                <a:gd name="T9" fmla="*/ 109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40"/>
                <a:gd name="T17" fmla="*/ 40 w 40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40">
                  <a:moveTo>
                    <a:pt x="20" y="40"/>
                  </a:moveTo>
                  <a:cubicBezTo>
                    <a:pt x="8" y="40"/>
                    <a:pt x="0" y="32"/>
                    <a:pt x="0" y="20"/>
                  </a:cubicBezTo>
                  <a:cubicBezTo>
                    <a:pt x="0" y="9"/>
                    <a:pt x="8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848" y="3692"/>
              <a:ext cx="136" cy="174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174 h 174"/>
                <a:gd name="T4" fmla="*/ 136 w 136"/>
                <a:gd name="T5" fmla="*/ 85 h 174"/>
                <a:gd name="T6" fmla="*/ 0 w 136"/>
                <a:gd name="T7" fmla="*/ 0 h 174"/>
                <a:gd name="T8" fmla="*/ 0 w 136"/>
                <a:gd name="T9" fmla="*/ 0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174"/>
                <a:gd name="T17" fmla="*/ 136 w 136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174">
                  <a:moveTo>
                    <a:pt x="0" y="0"/>
                  </a:moveTo>
                  <a:lnTo>
                    <a:pt x="0" y="174"/>
                  </a:lnTo>
                  <a:lnTo>
                    <a:pt x="136" y="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Oval 36"/>
            <p:cNvSpPr>
              <a:spLocks noChangeArrowheads="1"/>
            </p:cNvSpPr>
            <p:nvPr/>
          </p:nvSpPr>
          <p:spPr bwMode="auto">
            <a:xfrm>
              <a:off x="984" y="3749"/>
              <a:ext cx="56" cy="5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Oval 37"/>
            <p:cNvSpPr>
              <a:spLocks noChangeArrowheads="1"/>
            </p:cNvSpPr>
            <p:nvPr/>
          </p:nvSpPr>
          <p:spPr bwMode="auto">
            <a:xfrm>
              <a:off x="661" y="2263"/>
              <a:ext cx="34" cy="33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Oval 38"/>
            <p:cNvSpPr>
              <a:spLocks noChangeArrowheads="1"/>
            </p:cNvSpPr>
            <p:nvPr/>
          </p:nvSpPr>
          <p:spPr bwMode="auto">
            <a:xfrm>
              <a:off x="661" y="2486"/>
              <a:ext cx="34" cy="3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Oval 39"/>
            <p:cNvSpPr>
              <a:spLocks noChangeArrowheads="1"/>
            </p:cNvSpPr>
            <p:nvPr/>
          </p:nvSpPr>
          <p:spPr bwMode="auto">
            <a:xfrm>
              <a:off x="1714" y="2389"/>
              <a:ext cx="33" cy="3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Oval 40"/>
            <p:cNvSpPr>
              <a:spLocks noChangeArrowheads="1"/>
            </p:cNvSpPr>
            <p:nvPr/>
          </p:nvSpPr>
          <p:spPr bwMode="auto">
            <a:xfrm>
              <a:off x="1816" y="2734"/>
              <a:ext cx="34" cy="3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Oval 41"/>
            <p:cNvSpPr>
              <a:spLocks noChangeArrowheads="1"/>
            </p:cNvSpPr>
            <p:nvPr/>
          </p:nvSpPr>
          <p:spPr bwMode="auto">
            <a:xfrm>
              <a:off x="666" y="3007"/>
              <a:ext cx="33" cy="3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Oval 42"/>
            <p:cNvSpPr>
              <a:spLocks noChangeArrowheads="1"/>
            </p:cNvSpPr>
            <p:nvPr/>
          </p:nvSpPr>
          <p:spPr bwMode="auto">
            <a:xfrm>
              <a:off x="666" y="3438"/>
              <a:ext cx="33" cy="34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Oval 43"/>
            <p:cNvSpPr>
              <a:spLocks noChangeArrowheads="1"/>
            </p:cNvSpPr>
            <p:nvPr/>
          </p:nvSpPr>
          <p:spPr bwMode="auto">
            <a:xfrm>
              <a:off x="751" y="3564"/>
              <a:ext cx="34" cy="34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Oval 44"/>
            <p:cNvSpPr>
              <a:spLocks noChangeArrowheads="1"/>
            </p:cNvSpPr>
            <p:nvPr/>
          </p:nvSpPr>
          <p:spPr bwMode="auto">
            <a:xfrm>
              <a:off x="1922" y="3251"/>
              <a:ext cx="34" cy="3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Oval 45"/>
            <p:cNvSpPr>
              <a:spLocks noChangeArrowheads="1"/>
            </p:cNvSpPr>
            <p:nvPr/>
          </p:nvSpPr>
          <p:spPr bwMode="auto">
            <a:xfrm>
              <a:off x="1921" y="3761"/>
              <a:ext cx="34" cy="3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" name="Line 49"/>
          <p:cNvSpPr>
            <a:spLocks noChangeShapeType="1"/>
          </p:cNvSpPr>
          <p:nvPr/>
        </p:nvSpPr>
        <p:spPr bwMode="auto">
          <a:xfrm flipV="1">
            <a:off x="4651086" y="2449681"/>
            <a:ext cx="2686050" cy="417513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7377113" y="2082800"/>
            <a:ext cx="1268412" cy="1135063"/>
          </a:xfrm>
          <a:prstGeom prst="rect">
            <a:avLst/>
          </a:prstGeom>
          <a:solidFill>
            <a:srgbClr val="FFFF99">
              <a:alpha val="4313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2636068" y="3407929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66"/>
                </a:solidFill>
              </a:rPr>
              <a:t>T1</a:t>
            </a:r>
          </a:p>
        </p:txBody>
      </p:sp>
      <p:sp>
        <p:nvSpPr>
          <p:cNvPr id="52" name="Text Box 46"/>
          <p:cNvSpPr txBox="1">
            <a:spLocks noChangeArrowheads="1"/>
          </p:cNvSpPr>
          <p:nvPr/>
        </p:nvSpPr>
        <p:spPr bwMode="auto">
          <a:xfrm>
            <a:off x="8431669" y="3544214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66"/>
                </a:solidFill>
              </a:rPr>
              <a:t>T1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12314</TotalTime>
  <Words>942</Words>
  <Application>Microsoft Office PowerPoint</Application>
  <PresentationFormat>On-screen Show (4:3)</PresentationFormat>
  <Paragraphs>253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  <vt:variant>
        <vt:lpstr>Custom Shows</vt:lpstr>
      </vt:variant>
      <vt:variant>
        <vt:i4>1</vt:i4>
      </vt:variant>
    </vt:vector>
  </HeadingPairs>
  <TitlesOfParts>
    <vt:vector size="26" baseType="lpstr">
      <vt:lpstr>Arial</vt:lpstr>
      <vt:lpstr>Comic Sans MS</vt:lpstr>
      <vt:lpstr>SWISS</vt:lpstr>
      <vt:lpstr>Times New Roman</vt:lpstr>
      <vt:lpstr>TimesTen</vt:lpstr>
      <vt:lpstr>Wingdings</vt:lpstr>
      <vt:lpstr>Default Design</vt:lpstr>
      <vt:lpstr>Combinational Circuit Design</vt:lpstr>
      <vt:lpstr>Outline</vt:lpstr>
      <vt:lpstr>Combinational Logic Circuits</vt:lpstr>
      <vt:lpstr>Combinational Circuits Design Procedure</vt:lpstr>
      <vt:lpstr>Combinational Circuits Design Procedure</vt:lpstr>
      <vt:lpstr>BCD to Excess 3 Code Converter</vt:lpstr>
      <vt:lpstr>BCD to Excess 3 Code Converter</vt:lpstr>
      <vt:lpstr>BCD to Excess 3 Code Converter</vt:lpstr>
      <vt:lpstr>BCD to Excess 3 Code Converter</vt:lpstr>
      <vt:lpstr>BCD to Excess 3 Code Converter</vt:lpstr>
      <vt:lpstr>BCD to Excess 3 Code Converter</vt:lpstr>
      <vt:lpstr>BCD to Excess 3 Code Converter</vt:lpstr>
      <vt:lpstr>BCD to Excess 3 Code Converter</vt:lpstr>
      <vt:lpstr>BCD to Excess 3 Code Converter</vt:lpstr>
      <vt:lpstr>BCD to 7-Segment Decoder for LED</vt:lpstr>
      <vt:lpstr>BCD to 7-Segment Decoder for LED</vt:lpstr>
      <vt:lpstr>BCD to 7-Segment Decoder for LED</vt:lpstr>
      <vt:lpstr>BCD to 7-Segment Decoder for LED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Concepts</dc:title>
  <dc:creator>Dr. Muhamed Mudawar</dc:creator>
  <cp:lastModifiedBy>Windows User</cp:lastModifiedBy>
  <cp:revision>349</cp:revision>
  <dcterms:created xsi:type="dcterms:W3CDTF">2004-09-12T13:54:39Z</dcterms:created>
  <dcterms:modified xsi:type="dcterms:W3CDTF">2018-08-19T16:23:40Z</dcterms:modified>
</cp:coreProperties>
</file>