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2"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75" r:id="rId20"/>
    <p:sldId id="382" r:id="rId21"/>
    <p:sldId id="361" r:id="rId22"/>
    <p:sldId id="362" r:id="rId23"/>
    <p:sldId id="376" r:id="rId24"/>
    <p:sldId id="383" r:id="rId25"/>
    <p:sldId id="384" r:id="rId26"/>
    <p:sldId id="374" r:id="rId27"/>
    <p:sldId id="385" r:id="rId28"/>
    <p:sldId id="363" r:id="rId29"/>
    <p:sldId id="377" r:id="rId30"/>
    <p:sldId id="379" r:id="rId31"/>
    <p:sldId id="364" r:id="rId32"/>
    <p:sldId id="378" r:id="rId33"/>
    <p:sldId id="386" r:id="rId34"/>
    <p:sldId id="387" r:id="rId35"/>
    <p:sldId id="366" r:id="rId36"/>
    <p:sldId id="367" r:id="rId37"/>
    <p:sldId id="380" r:id="rId38"/>
    <p:sldId id="368" r:id="rId39"/>
    <p:sldId id="388" r:id="rId40"/>
    <p:sldId id="389" r:id="rId41"/>
    <p:sldId id="369" r:id="rId42"/>
    <p:sldId id="370" r:id="rId43"/>
    <p:sldId id="390" r:id="rId44"/>
    <p:sldId id="391" r:id="rId45"/>
    <p:sldId id="371" r:id="rId46"/>
    <p:sldId id="392" r:id="rId47"/>
  </p:sldIdLst>
  <p:sldSz cx="9144000" cy="6858000" type="screen4x3"/>
  <p:notesSz cx="6858000" cy="9144000"/>
  <p:custShowLst>
    <p:custShow name="Shl" id="0">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FFAE5D"/>
    <a:srgbClr val="FFBA75"/>
    <a:srgbClr val="008000"/>
    <a:srgbClr val="FFCC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301" autoAdjust="0"/>
    <p:restoredTop sz="94660"/>
  </p:normalViewPr>
  <p:slideViewPr>
    <p:cSldViewPr>
      <p:cViewPr varScale="1">
        <p:scale>
          <a:sx n="69" d="100"/>
          <a:sy n="69" d="100"/>
        </p:scale>
        <p:origin x="1564"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68"/>
    </p:cViewPr>
  </p:sorter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73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7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7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73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endParaRPr lang="en-US"/>
          </a:p>
        </p:txBody>
      </p:sp>
      <p:sp>
        <p:nvSpPr>
          <p:cNvPr id="2273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0F3FC046-F678-4AD6-A99F-CE4CE52D0662}" type="slidenum">
              <a:rPr lang="ar-SA"/>
              <a:pPr/>
              <a:t>‹#›</a:t>
            </a:fld>
            <a:endParaRPr lang="en-US"/>
          </a:p>
        </p:txBody>
      </p:sp>
    </p:spTree>
    <p:extLst>
      <p:ext uri="{BB962C8B-B14F-4D97-AF65-F5344CB8AC3E}">
        <p14:creationId xmlns:p14="http://schemas.microsoft.com/office/powerpoint/2010/main" val="25831392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800100"/>
            <a:ext cx="8229600" cy="20574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457200" y="3086100"/>
            <a:ext cx="8229600" cy="25527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514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4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51435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solidFill>
            <a:srgbClr val="CCCCFF"/>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5143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userDrawn="1"/>
        </p:nvSpPr>
        <p:spPr bwMode="auto">
          <a:xfrm>
            <a:off x="457200" y="6324600"/>
            <a:ext cx="8229600" cy="246221"/>
          </a:xfrm>
          <a:prstGeom prst="rect">
            <a:avLst/>
          </a:prstGeom>
          <a:solidFill>
            <a:srgbClr val="FFFF99"/>
          </a:solidFill>
          <a:ln w="9525">
            <a:noFill/>
            <a:miter lim="800000"/>
            <a:headEnd/>
            <a:tailEnd/>
          </a:ln>
          <a:effectLst/>
        </p:spPr>
        <p:txBody>
          <a:bodyPr>
            <a:spAutoFit/>
          </a:bodyPr>
          <a:lstStyle/>
          <a:p>
            <a:pPr>
              <a:spcBef>
                <a:spcPct val="50000"/>
              </a:spcBef>
              <a:tabLst>
                <a:tab pos="3943350" algn="ctr"/>
                <a:tab pos="8050213" algn="r"/>
              </a:tabLst>
            </a:pPr>
            <a:r>
              <a:rPr lang="en-US" sz="1000" i="1" kern="1200" dirty="0" smtClean="0">
                <a:solidFill>
                  <a:schemeClr val="tx1"/>
                </a:solidFill>
                <a:latin typeface="Times New Roman" pitchFamily="18" charset="0"/>
                <a:ea typeface="+mn-ea"/>
                <a:cs typeface="Times New Roman" pitchFamily="18" charset="0"/>
              </a:rPr>
              <a:t>Practical Aspects Of Logic Gates</a:t>
            </a:r>
            <a:r>
              <a:rPr lang="en-US" sz="1000" i="1" dirty="0">
                <a:latin typeface="Times New Roman" pitchFamily="18" charset="0"/>
                <a:cs typeface="Times New Roman" pitchFamily="18" charset="0"/>
              </a:rPr>
              <a:t>	                           COE </a:t>
            </a:r>
            <a:r>
              <a:rPr lang="en-US" sz="1000" i="1" dirty="0" smtClean="0">
                <a:latin typeface="Times New Roman" pitchFamily="18" charset="0"/>
                <a:cs typeface="Times New Roman" pitchFamily="18" charset="0"/>
              </a:rPr>
              <a:t>202– Digital Logic  Design </a:t>
            </a:r>
            <a:r>
              <a:rPr lang="en-US" sz="1000" i="1" dirty="0">
                <a:latin typeface="Times New Roman" pitchFamily="18" charset="0"/>
                <a:cs typeface="Times New Roman" pitchFamily="18" charset="0"/>
              </a:rPr>
              <a:t>– KFUPM                           	slide </a:t>
            </a:r>
            <a:fld id="{497C7F51-76D3-4B06-95E2-AD0B11897486}" type="slidenum">
              <a:rPr lang="ar-SA" sz="1000" i="1">
                <a:latin typeface="Times New Roman" pitchFamily="18" charset="0"/>
                <a:cs typeface="Times New Roman" pitchFamily="18" charset="0"/>
              </a:rPr>
              <a:pPr>
                <a:spcBef>
                  <a:spcPct val="50000"/>
                </a:spcBef>
                <a:tabLst>
                  <a:tab pos="3943350" algn="ctr"/>
                  <a:tab pos="8050213" algn="r"/>
                </a:tabLst>
              </a:pPr>
              <a:t>‹#›</a:t>
            </a:fld>
            <a:endParaRPr lang="en-US" sz="1000" i="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3600">
          <a:solidFill>
            <a:srgbClr val="000099"/>
          </a:solidFill>
          <a:latin typeface="+mj-lt"/>
          <a:ea typeface="+mj-ea"/>
          <a:cs typeface="+mj-cs"/>
        </a:defRPr>
      </a:lvl1pPr>
      <a:lvl2pPr algn="ctr" rtl="0" fontAlgn="base">
        <a:spcBef>
          <a:spcPct val="0"/>
        </a:spcBef>
        <a:spcAft>
          <a:spcPct val="0"/>
        </a:spcAft>
        <a:defRPr sz="3600">
          <a:solidFill>
            <a:srgbClr val="000099"/>
          </a:solidFill>
          <a:latin typeface="Comic Sans MS" pitchFamily="66" charset="0"/>
          <a:cs typeface="Arial" charset="0"/>
        </a:defRPr>
      </a:lvl2pPr>
      <a:lvl3pPr algn="ctr" rtl="0" fontAlgn="base">
        <a:spcBef>
          <a:spcPct val="0"/>
        </a:spcBef>
        <a:spcAft>
          <a:spcPct val="0"/>
        </a:spcAft>
        <a:defRPr sz="3600">
          <a:solidFill>
            <a:srgbClr val="000099"/>
          </a:solidFill>
          <a:latin typeface="Comic Sans MS" pitchFamily="66" charset="0"/>
          <a:cs typeface="Arial" charset="0"/>
        </a:defRPr>
      </a:lvl3pPr>
      <a:lvl4pPr algn="ctr" rtl="0" fontAlgn="base">
        <a:spcBef>
          <a:spcPct val="0"/>
        </a:spcBef>
        <a:spcAft>
          <a:spcPct val="0"/>
        </a:spcAft>
        <a:defRPr sz="3600">
          <a:solidFill>
            <a:srgbClr val="000099"/>
          </a:solidFill>
          <a:latin typeface="Comic Sans MS" pitchFamily="66" charset="0"/>
          <a:cs typeface="Arial" charset="0"/>
        </a:defRPr>
      </a:lvl4pPr>
      <a:lvl5pPr algn="ctr" rtl="0" fontAlgn="base">
        <a:spcBef>
          <a:spcPct val="0"/>
        </a:spcBef>
        <a:spcAft>
          <a:spcPct val="0"/>
        </a:spcAft>
        <a:defRPr sz="3600">
          <a:solidFill>
            <a:srgbClr val="000099"/>
          </a:solidFill>
          <a:latin typeface="Comic Sans MS" pitchFamily="66" charset="0"/>
          <a:cs typeface="Arial" charset="0"/>
        </a:defRPr>
      </a:lvl5pPr>
      <a:lvl6pPr marL="457200" algn="ctr" rtl="0" fontAlgn="base">
        <a:spcBef>
          <a:spcPct val="0"/>
        </a:spcBef>
        <a:spcAft>
          <a:spcPct val="0"/>
        </a:spcAft>
        <a:defRPr sz="3600">
          <a:solidFill>
            <a:srgbClr val="000099"/>
          </a:solidFill>
          <a:latin typeface="Comic Sans MS" pitchFamily="66" charset="0"/>
          <a:cs typeface="Arial" charset="0"/>
        </a:defRPr>
      </a:lvl6pPr>
      <a:lvl7pPr marL="914400" algn="ctr" rtl="0" fontAlgn="base">
        <a:spcBef>
          <a:spcPct val="0"/>
        </a:spcBef>
        <a:spcAft>
          <a:spcPct val="0"/>
        </a:spcAft>
        <a:defRPr sz="3600">
          <a:solidFill>
            <a:srgbClr val="000099"/>
          </a:solidFill>
          <a:latin typeface="Comic Sans MS" pitchFamily="66" charset="0"/>
          <a:cs typeface="Arial" charset="0"/>
        </a:defRPr>
      </a:lvl7pPr>
      <a:lvl8pPr marL="1371600" algn="ctr" rtl="0" fontAlgn="base">
        <a:spcBef>
          <a:spcPct val="0"/>
        </a:spcBef>
        <a:spcAft>
          <a:spcPct val="0"/>
        </a:spcAft>
        <a:defRPr sz="3600">
          <a:solidFill>
            <a:srgbClr val="000099"/>
          </a:solidFill>
          <a:latin typeface="Comic Sans MS" pitchFamily="66" charset="0"/>
          <a:cs typeface="Arial" charset="0"/>
        </a:defRPr>
      </a:lvl8pPr>
      <a:lvl9pPr marL="1828800" algn="ctr" rtl="0" fontAlgn="base">
        <a:spcBef>
          <a:spcPct val="0"/>
        </a:spcBef>
        <a:spcAft>
          <a:spcPct val="0"/>
        </a:spcAft>
        <a:defRPr sz="3600">
          <a:solidFill>
            <a:srgbClr val="000099"/>
          </a:solidFill>
          <a:latin typeface="Comic Sans MS" pitchFamily="66" charset="0"/>
          <a:cs typeface="Arial" charset="0"/>
        </a:defRPr>
      </a:lvl9pPr>
    </p:titleStyle>
    <p:bodyStyle>
      <a:lvl1pPr marL="347663" indent="-347663" algn="l" rtl="0" fontAlgn="base">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fontAlgn="base">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fontAlgn="base">
        <a:spcBef>
          <a:spcPct val="40000"/>
        </a:spcBef>
        <a:spcAft>
          <a:spcPct val="0"/>
        </a:spcAft>
        <a:buFont typeface="Wingdings" pitchFamily="2" charset="2"/>
        <a:buChar char="§"/>
        <a:defRPr>
          <a:solidFill>
            <a:schemeClr val="tx1"/>
          </a:solidFill>
          <a:latin typeface="+mn-lt"/>
          <a:cs typeface="+mn-cs"/>
        </a:defRPr>
      </a:lvl3pPr>
      <a:lvl4pPr marL="1481138" indent="-222250" algn="l" rtl="0" fontAlgn="base">
        <a:spcBef>
          <a:spcPct val="40000"/>
        </a:spcBef>
        <a:spcAft>
          <a:spcPct val="0"/>
        </a:spcAft>
        <a:buChar char="–"/>
        <a:defRPr sz="1600">
          <a:solidFill>
            <a:schemeClr val="tx1"/>
          </a:solidFill>
          <a:latin typeface="+mn-lt"/>
          <a:cs typeface="+mn-cs"/>
        </a:defRPr>
      </a:lvl4pPr>
      <a:lvl5pPr marL="1828800" indent="-233363" algn="l" rtl="0" fontAlgn="base">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s>
</file>

<file path=ppt/slides/_rels/slide24.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4.png"/><Relationship Id="rId26" Type="http://schemas.openxmlformats.org/officeDocument/2006/relationships/image" Target="../media/image152.png"/><Relationship Id="rId3" Type="http://schemas.openxmlformats.org/officeDocument/2006/relationships/image" Target="../media/image129.png"/><Relationship Id="rId21" Type="http://schemas.openxmlformats.org/officeDocument/2006/relationships/image" Target="../media/image147.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5" Type="http://schemas.openxmlformats.org/officeDocument/2006/relationships/image" Target="../media/image151.png"/><Relationship Id="rId2" Type="http://schemas.openxmlformats.org/officeDocument/2006/relationships/image" Target="../media/image128.png"/><Relationship Id="rId16" Type="http://schemas.openxmlformats.org/officeDocument/2006/relationships/image" Target="../media/image142.png"/><Relationship Id="rId20" Type="http://schemas.openxmlformats.org/officeDocument/2006/relationships/image" Target="../media/image146.png"/><Relationship Id="rId29"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24" Type="http://schemas.openxmlformats.org/officeDocument/2006/relationships/image" Target="../media/image150.png"/><Relationship Id="rId32" Type="http://schemas.openxmlformats.org/officeDocument/2006/relationships/image" Target="../media/image158.png"/><Relationship Id="rId5" Type="http://schemas.openxmlformats.org/officeDocument/2006/relationships/image" Target="../media/image131.png"/><Relationship Id="rId15" Type="http://schemas.openxmlformats.org/officeDocument/2006/relationships/image" Target="../media/image141.png"/><Relationship Id="rId23" Type="http://schemas.openxmlformats.org/officeDocument/2006/relationships/image" Target="../media/image149.png"/><Relationship Id="rId28" Type="http://schemas.openxmlformats.org/officeDocument/2006/relationships/image" Target="../media/image154.png"/><Relationship Id="rId10" Type="http://schemas.openxmlformats.org/officeDocument/2006/relationships/image" Target="../media/image136.png"/><Relationship Id="rId19" Type="http://schemas.openxmlformats.org/officeDocument/2006/relationships/image" Target="../media/image145.png"/><Relationship Id="rId31" Type="http://schemas.openxmlformats.org/officeDocument/2006/relationships/image" Target="../media/image157.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 Id="rId22" Type="http://schemas.openxmlformats.org/officeDocument/2006/relationships/image" Target="../media/image148.png"/><Relationship Id="rId27" Type="http://schemas.openxmlformats.org/officeDocument/2006/relationships/image" Target="../media/image153.png"/><Relationship Id="rId30" Type="http://schemas.openxmlformats.org/officeDocument/2006/relationships/image" Target="../media/image156.png"/></Relationships>
</file>

<file path=ppt/slides/_rels/slide25.xml.rels><?xml version="1.0" encoding="UTF-8" standalone="yes"?>
<Relationships xmlns="http://schemas.openxmlformats.org/package/2006/relationships"><Relationship Id="rId13" Type="http://schemas.openxmlformats.org/officeDocument/2006/relationships/image" Target="../media/image139.png"/><Relationship Id="rId18" Type="http://schemas.openxmlformats.org/officeDocument/2006/relationships/image" Target="../media/image144.png"/><Relationship Id="rId26" Type="http://schemas.openxmlformats.org/officeDocument/2006/relationships/image" Target="../media/image152.png"/><Relationship Id="rId3" Type="http://schemas.openxmlformats.org/officeDocument/2006/relationships/image" Target="../media/image129.png"/><Relationship Id="rId21" Type="http://schemas.openxmlformats.org/officeDocument/2006/relationships/image" Target="../media/image147.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5" Type="http://schemas.openxmlformats.org/officeDocument/2006/relationships/image" Target="../media/image151.png"/><Relationship Id="rId33" Type="http://schemas.openxmlformats.org/officeDocument/2006/relationships/image" Target="../media/image162.png"/><Relationship Id="rId2" Type="http://schemas.openxmlformats.org/officeDocument/2006/relationships/image" Target="../media/image128.png"/><Relationship Id="rId16" Type="http://schemas.openxmlformats.org/officeDocument/2006/relationships/image" Target="../media/image142.png"/><Relationship Id="rId20" Type="http://schemas.openxmlformats.org/officeDocument/2006/relationships/image" Target="../media/image146.png"/><Relationship Id="rId29"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24" Type="http://schemas.openxmlformats.org/officeDocument/2006/relationships/image" Target="../media/image150.png"/><Relationship Id="rId32" Type="http://schemas.openxmlformats.org/officeDocument/2006/relationships/image" Target="../media/image161.png"/><Relationship Id="rId5" Type="http://schemas.openxmlformats.org/officeDocument/2006/relationships/image" Target="../media/image131.png"/><Relationship Id="rId15" Type="http://schemas.openxmlformats.org/officeDocument/2006/relationships/image" Target="../media/image141.png"/><Relationship Id="rId23" Type="http://schemas.openxmlformats.org/officeDocument/2006/relationships/image" Target="../media/image149.png"/><Relationship Id="rId28" Type="http://schemas.openxmlformats.org/officeDocument/2006/relationships/image" Target="../media/image154.png"/><Relationship Id="rId10" Type="http://schemas.openxmlformats.org/officeDocument/2006/relationships/image" Target="../media/image136.png"/><Relationship Id="rId19" Type="http://schemas.openxmlformats.org/officeDocument/2006/relationships/image" Target="../media/image145.png"/><Relationship Id="rId31" Type="http://schemas.openxmlformats.org/officeDocument/2006/relationships/image" Target="../media/image160.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 Id="rId22" Type="http://schemas.openxmlformats.org/officeDocument/2006/relationships/image" Target="../media/image148.png"/><Relationship Id="rId27" Type="http://schemas.openxmlformats.org/officeDocument/2006/relationships/image" Target="../media/image153.png"/><Relationship Id="rId30" Type="http://schemas.openxmlformats.org/officeDocument/2006/relationships/image" Target="../media/image159.png"/><Relationship Id="rId8" Type="http://schemas.openxmlformats.org/officeDocument/2006/relationships/image" Target="../media/image134.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openxmlformats.org/officeDocument/2006/relationships/image" Target="../media/image30.png"/><Relationship Id="rId16" Type="http://schemas.openxmlformats.org/officeDocument/2006/relationships/image" Target="../media/image177.png"/><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89.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png"/><Relationship Id="rId10" Type="http://schemas.openxmlformats.org/officeDocument/2006/relationships/image" Target="../media/image33.png"/><Relationship Id="rId4" Type="http://schemas.openxmlformats.org/officeDocument/2006/relationships/image" Target="../media/image181.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82.png"/><Relationship Id="rId7" Type="http://schemas.openxmlformats.org/officeDocument/2006/relationships/image" Target="../media/image180.png"/><Relationship Id="rId12"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85.png"/><Relationship Id="rId11" Type="http://schemas.openxmlformats.org/officeDocument/2006/relationships/image" Target="../media/image189.png"/><Relationship Id="rId5" Type="http://schemas.openxmlformats.org/officeDocument/2006/relationships/image" Target="../media/image184.png"/><Relationship Id="rId10" Type="http://schemas.openxmlformats.org/officeDocument/2006/relationships/image" Target="../media/image188.png"/><Relationship Id="rId4" Type="http://schemas.openxmlformats.org/officeDocument/2006/relationships/image" Target="../media/image183.png"/><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13" Type="http://schemas.openxmlformats.org/officeDocument/2006/relationships/image" Target="../media/image195.png"/><Relationship Id="rId12" Type="http://schemas.openxmlformats.org/officeDocument/2006/relationships/image" Target="../media/image194.png"/><Relationship Id="rId2" Type="http://schemas.openxmlformats.org/officeDocument/2006/relationships/image" Target="../media/image38.png"/><Relationship Id="rId1" Type="http://schemas.openxmlformats.org/officeDocument/2006/relationships/slideLayout" Target="../slideLayouts/slideLayout2.xml"/><Relationship Id="rId11" Type="http://schemas.openxmlformats.org/officeDocument/2006/relationships/image" Target="../media/image189.png"/><Relationship Id="rId15" Type="http://schemas.openxmlformats.org/officeDocument/2006/relationships/image" Target="../media/image40.png"/><Relationship Id="rId10" Type="http://schemas.openxmlformats.org/officeDocument/2006/relationships/image" Target="../media/image188.png"/><Relationship Id="rId1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45.png"/><Relationship Id="rId3" Type="http://schemas.openxmlformats.org/officeDocument/2006/relationships/image" Target="../media/image240.png"/><Relationship Id="rId7" Type="http://schemas.openxmlformats.org/officeDocument/2006/relationships/image" Target="../media/image24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43.png"/><Relationship Id="rId5" Type="http://schemas.openxmlformats.org/officeDocument/2006/relationships/image" Target="../media/image242.png"/><Relationship Id="rId10" Type="http://schemas.openxmlformats.org/officeDocument/2006/relationships/image" Target="../media/image247.png"/><Relationship Id="rId4" Type="http://schemas.openxmlformats.org/officeDocument/2006/relationships/image" Target="../media/image241.png"/><Relationship Id="rId9" Type="http://schemas.openxmlformats.org/officeDocument/2006/relationships/image" Target="../media/image246.png"/></Relationships>
</file>

<file path=ppt/slides/_rels/slide44.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9.png"/><Relationship Id="rId7" Type="http://schemas.openxmlformats.org/officeDocument/2006/relationships/image" Target="../media/image24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51.png"/><Relationship Id="rId5" Type="http://schemas.openxmlformats.org/officeDocument/2006/relationships/image" Target="../media/image241.png"/><Relationship Id="rId10" Type="http://schemas.openxmlformats.org/officeDocument/2006/relationships/image" Target="../media/image250.png"/><Relationship Id="rId4" Type="http://schemas.openxmlformats.org/officeDocument/2006/relationships/image" Target="../media/image240.png"/><Relationship Id="rId9" Type="http://schemas.openxmlformats.org/officeDocument/2006/relationships/image" Target="../media/image245.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spcBef>
                <a:spcPct val="50000"/>
              </a:spcBef>
            </a:pPr>
            <a:r>
              <a:rPr lang="en-US" sz="4400" b="1" dirty="0" smtClean="0"/>
              <a:t>K-Map Simplification</a:t>
            </a:r>
            <a:endParaRPr lang="en-US" sz="2800" dirty="0"/>
          </a:p>
        </p:txBody>
      </p:sp>
      <p:sp>
        <p:nvSpPr>
          <p:cNvPr id="2051" name="Rectangle 3"/>
          <p:cNvSpPr>
            <a:spLocks noGrp="1" noChangeArrowheads="1"/>
          </p:cNvSpPr>
          <p:nvPr>
            <p:ph type="subTitle" idx="1"/>
          </p:nvPr>
        </p:nvSpPr>
        <p:spPr>
          <a:xfrm>
            <a:off x="457200" y="3086100"/>
            <a:ext cx="8229600" cy="2971800"/>
          </a:xfrm>
        </p:spPr>
        <p:txBody>
          <a:bodyPr/>
          <a:lstStyle/>
          <a:p>
            <a:pPr>
              <a:lnSpc>
                <a:spcPct val="90000"/>
              </a:lnSpc>
            </a:pPr>
            <a:r>
              <a:rPr lang="en-US" dirty="0"/>
              <a:t>COE </a:t>
            </a:r>
            <a:r>
              <a:rPr lang="en-US" dirty="0" smtClean="0"/>
              <a:t>202</a:t>
            </a:r>
            <a:endParaRPr lang="en-US" dirty="0"/>
          </a:p>
          <a:p>
            <a:pPr>
              <a:lnSpc>
                <a:spcPct val="90000"/>
              </a:lnSpc>
              <a:spcBef>
                <a:spcPct val="50000"/>
              </a:spcBef>
            </a:pPr>
            <a:r>
              <a:rPr lang="en-US" dirty="0" smtClean="0"/>
              <a:t>Digital Logic Design</a:t>
            </a:r>
            <a:endParaRPr lang="en-US" dirty="0"/>
          </a:p>
          <a:p>
            <a:pPr>
              <a:lnSpc>
                <a:spcPct val="90000"/>
              </a:lnSpc>
            </a:pPr>
            <a:r>
              <a:rPr lang="en-US" sz="2000" dirty="0"/>
              <a:t>Dr. Aiman El-Maleh</a:t>
            </a:r>
          </a:p>
          <a:p>
            <a:pPr>
              <a:lnSpc>
                <a:spcPct val="90000"/>
              </a:lnSpc>
              <a:spcBef>
                <a:spcPct val="100000"/>
              </a:spcBef>
            </a:pPr>
            <a:r>
              <a:rPr lang="en-US" sz="1800" dirty="0"/>
              <a:t>College of Computer Sciences and Engineering</a:t>
            </a:r>
          </a:p>
          <a:p>
            <a:pPr>
              <a:lnSpc>
                <a:spcPct val="90000"/>
              </a:lnSpc>
            </a:pPr>
            <a:r>
              <a:rPr lang="en-US" sz="1800" dirty="0"/>
              <a:t>King Fahd University of Petroleum and Minerals</a:t>
            </a:r>
          </a:p>
          <a:p>
            <a:pPr>
              <a:lnSpc>
                <a:spcPct val="90000"/>
              </a:lnSpc>
            </a:pP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Two-Variable K-Maps</a:t>
            </a:r>
            <a:endParaRPr lang="en-US" dirty="0"/>
          </a:p>
        </p:txBody>
      </p:sp>
      <p:sp>
        <p:nvSpPr>
          <p:cNvPr id="3" name="Content Placeholder 2"/>
          <p:cNvSpPr>
            <a:spLocks noGrp="1"/>
          </p:cNvSpPr>
          <p:nvPr>
            <p:ph idx="1"/>
          </p:nvPr>
        </p:nvSpPr>
        <p:spPr>
          <a:xfrm>
            <a:off x="457200" y="1143000"/>
            <a:ext cx="6764722" cy="5143500"/>
          </a:xfrm>
        </p:spPr>
        <p:txBody>
          <a:bodyPr/>
          <a:lstStyle/>
          <a:p>
            <a:r>
              <a:rPr lang="en-US" dirty="0" smtClean="0"/>
              <a:t>First draw a 2-variable K-map. </a:t>
            </a:r>
          </a:p>
          <a:p>
            <a:r>
              <a:rPr lang="en-US" dirty="0" smtClean="0"/>
              <a:t>The function F is true when AB’ (m</a:t>
            </a:r>
            <a:r>
              <a:rPr lang="en-US" baseline="-25000" dirty="0" smtClean="0"/>
              <a:t>2</a:t>
            </a:r>
            <a:r>
              <a:rPr lang="en-US" dirty="0" smtClean="0"/>
              <a:t>) is true and when AB (m</a:t>
            </a:r>
            <a:r>
              <a:rPr lang="en-US" baseline="-25000" dirty="0" smtClean="0"/>
              <a:t>3</a:t>
            </a:r>
            <a:r>
              <a:rPr lang="en-US" dirty="0" smtClean="0"/>
              <a:t>) is true, so a 1 is placed inside the square that belongs to m</a:t>
            </a:r>
            <a:r>
              <a:rPr lang="en-US" baseline="-25000" dirty="0" smtClean="0"/>
              <a:t>2</a:t>
            </a:r>
            <a:r>
              <a:rPr lang="en-US" baseline="30000" dirty="0" smtClean="0"/>
              <a:t> </a:t>
            </a:r>
            <a:r>
              <a:rPr lang="en-US" dirty="0" smtClean="0"/>
              <a:t>and a 1 is placed inside the square that belongs to m</a:t>
            </a:r>
            <a:r>
              <a:rPr lang="en-US" baseline="-25000" dirty="0" smtClean="0"/>
              <a:t>3</a:t>
            </a:r>
            <a:r>
              <a:rPr lang="en-US" dirty="0" smtClean="0"/>
              <a:t>. </a:t>
            </a:r>
          </a:p>
          <a:p>
            <a:r>
              <a:rPr lang="en-US" dirty="0" smtClean="0"/>
              <a:t>Since both of the 1-squares have different values for variable B but the same value for variable A, which is 1, i.e., wherever A = 1 then F = 1 thus F = A.</a:t>
            </a:r>
          </a:p>
          <a:p>
            <a:r>
              <a:rPr lang="en-US" dirty="0" smtClean="0"/>
              <a:t>This simplification is justified by algebraic manipulation as follows: </a:t>
            </a:r>
          </a:p>
          <a:p>
            <a:pPr lvl="1"/>
            <a:r>
              <a:rPr lang="de-DE" dirty="0" smtClean="0"/>
              <a:t>F = m</a:t>
            </a:r>
            <a:r>
              <a:rPr lang="de-DE" baseline="-25000" dirty="0" smtClean="0"/>
              <a:t>2</a:t>
            </a:r>
            <a:r>
              <a:rPr lang="de-DE" baseline="30000" dirty="0" smtClean="0"/>
              <a:t> </a:t>
            </a:r>
            <a:r>
              <a:rPr lang="de-DE" dirty="0" smtClean="0"/>
              <a:t>+ m</a:t>
            </a:r>
            <a:r>
              <a:rPr lang="de-DE" baseline="-25000" dirty="0" smtClean="0"/>
              <a:t>3</a:t>
            </a:r>
            <a:r>
              <a:rPr lang="de-DE" baseline="30000" dirty="0" smtClean="0"/>
              <a:t> </a:t>
            </a:r>
            <a:r>
              <a:rPr lang="de-DE" dirty="0" smtClean="0"/>
              <a:t>= AB’ + AB = A (B’ + B) = A </a:t>
            </a:r>
            <a:r>
              <a:rPr lang="en-US" dirty="0" smtClean="0"/>
              <a:t> </a:t>
            </a:r>
          </a:p>
        </p:txBody>
      </p:sp>
      <p:pic>
        <p:nvPicPr>
          <p:cNvPr id="3074" name="Picture 2"/>
          <p:cNvPicPr>
            <a:picLocks noChangeAspect="1" noChangeArrowheads="1"/>
          </p:cNvPicPr>
          <p:nvPr/>
        </p:nvPicPr>
        <p:blipFill>
          <a:blip r:embed="rId2" cstate="print"/>
          <a:srcRect/>
          <a:stretch>
            <a:fillRect/>
          </a:stretch>
        </p:blipFill>
        <p:spPr bwMode="auto">
          <a:xfrm>
            <a:off x="7221922" y="2334467"/>
            <a:ext cx="1728210" cy="1866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Two-Variable K-Maps</a:t>
            </a:r>
            <a:endParaRPr lang="en-US" dirty="0"/>
          </a:p>
        </p:txBody>
      </p:sp>
      <p:sp>
        <p:nvSpPr>
          <p:cNvPr id="3" name="Content Placeholder 2"/>
          <p:cNvSpPr>
            <a:spLocks noGrp="1"/>
          </p:cNvSpPr>
          <p:nvPr>
            <p:ph idx="1"/>
          </p:nvPr>
        </p:nvSpPr>
        <p:spPr>
          <a:xfrm>
            <a:off x="457200" y="1143000"/>
            <a:ext cx="6419080" cy="5143500"/>
          </a:xfrm>
        </p:spPr>
        <p:txBody>
          <a:bodyPr/>
          <a:lstStyle/>
          <a:p>
            <a:r>
              <a:rPr lang="en-US" dirty="0" smtClean="0">
                <a:solidFill>
                  <a:srgbClr val="FF0000"/>
                </a:solidFill>
              </a:rPr>
              <a:t>Example: </a:t>
            </a:r>
            <a:r>
              <a:rPr lang="en-US" dirty="0" smtClean="0"/>
              <a:t>Simplify the given function using K-map method: </a:t>
            </a:r>
            <a:r>
              <a:rPr lang="el-GR" dirty="0" smtClean="0"/>
              <a:t>F = Σ (1, 2, 3) </a:t>
            </a:r>
            <a:endParaRPr lang="en-US" dirty="0" smtClean="0"/>
          </a:p>
          <a:p>
            <a:r>
              <a:rPr lang="en-US" dirty="0" smtClean="0"/>
              <a:t>In this example: </a:t>
            </a:r>
          </a:p>
          <a:p>
            <a:pPr lvl="1"/>
            <a:r>
              <a:rPr lang="en-US" dirty="0" smtClean="0"/>
              <a:t>F = m</a:t>
            </a:r>
            <a:r>
              <a:rPr lang="en-US" baseline="-25000" dirty="0" smtClean="0"/>
              <a:t>1</a:t>
            </a:r>
            <a:r>
              <a:rPr lang="en-US" baseline="30000" dirty="0" smtClean="0"/>
              <a:t> </a:t>
            </a:r>
            <a:r>
              <a:rPr lang="en-US" dirty="0" smtClean="0"/>
              <a:t>+ m</a:t>
            </a:r>
            <a:r>
              <a:rPr lang="en-US" baseline="-25000" dirty="0" smtClean="0"/>
              <a:t>2</a:t>
            </a:r>
            <a:r>
              <a:rPr lang="en-US" baseline="30000" dirty="0" smtClean="0"/>
              <a:t> </a:t>
            </a:r>
            <a:r>
              <a:rPr lang="en-US" dirty="0" smtClean="0"/>
              <a:t>+ m</a:t>
            </a:r>
            <a:r>
              <a:rPr lang="en-US" baseline="-25000" dirty="0" smtClean="0"/>
              <a:t>3</a:t>
            </a:r>
            <a:r>
              <a:rPr lang="en-US" baseline="30000" dirty="0" smtClean="0"/>
              <a:t> </a:t>
            </a:r>
            <a:r>
              <a:rPr lang="en-US" dirty="0" smtClean="0"/>
              <a:t>= m</a:t>
            </a:r>
            <a:r>
              <a:rPr lang="en-US" baseline="-25000" dirty="0" smtClean="0"/>
              <a:t>1</a:t>
            </a:r>
            <a:r>
              <a:rPr lang="en-US" baseline="30000" dirty="0" smtClean="0"/>
              <a:t> </a:t>
            </a:r>
            <a:r>
              <a:rPr lang="en-US" dirty="0" smtClean="0"/>
              <a:t>+ m</a:t>
            </a:r>
            <a:r>
              <a:rPr lang="en-US" baseline="-25000" dirty="0" smtClean="0"/>
              <a:t>2</a:t>
            </a:r>
            <a:r>
              <a:rPr lang="en-US" baseline="30000" dirty="0" smtClean="0"/>
              <a:t> </a:t>
            </a:r>
            <a:r>
              <a:rPr lang="en-US" dirty="0" smtClean="0"/>
              <a:t>+ (m</a:t>
            </a:r>
            <a:r>
              <a:rPr lang="en-US" baseline="-25000" dirty="0" smtClean="0"/>
              <a:t>3</a:t>
            </a:r>
            <a:r>
              <a:rPr lang="en-US" baseline="30000" dirty="0" smtClean="0"/>
              <a:t> </a:t>
            </a:r>
            <a:r>
              <a:rPr lang="en-US" dirty="0" smtClean="0"/>
              <a:t>+ m</a:t>
            </a:r>
            <a:r>
              <a:rPr lang="en-US" baseline="-25000" dirty="0" smtClean="0"/>
              <a:t>3</a:t>
            </a:r>
            <a:r>
              <a:rPr lang="en-US" dirty="0" smtClean="0"/>
              <a:t>) </a:t>
            </a:r>
          </a:p>
          <a:p>
            <a:pPr lvl="1"/>
            <a:r>
              <a:rPr lang="en-US" dirty="0" smtClean="0"/>
              <a:t>F = (m</a:t>
            </a:r>
            <a:r>
              <a:rPr lang="en-US" baseline="-25000" dirty="0" smtClean="0"/>
              <a:t>1</a:t>
            </a:r>
            <a:r>
              <a:rPr lang="en-US" baseline="30000" dirty="0" smtClean="0"/>
              <a:t> </a:t>
            </a:r>
            <a:r>
              <a:rPr lang="en-US" dirty="0" smtClean="0"/>
              <a:t>+ m</a:t>
            </a:r>
            <a:r>
              <a:rPr lang="en-US" baseline="-25000" dirty="0" smtClean="0"/>
              <a:t>3</a:t>
            </a:r>
            <a:r>
              <a:rPr lang="en-US" dirty="0" smtClean="0"/>
              <a:t>) + (m</a:t>
            </a:r>
            <a:r>
              <a:rPr lang="en-US" baseline="-25000" dirty="0" smtClean="0"/>
              <a:t>2</a:t>
            </a:r>
            <a:r>
              <a:rPr lang="en-US" baseline="30000" dirty="0" smtClean="0"/>
              <a:t> </a:t>
            </a:r>
            <a:r>
              <a:rPr lang="en-US" dirty="0" smtClean="0"/>
              <a:t>+ m</a:t>
            </a:r>
            <a:r>
              <a:rPr lang="en-US" baseline="-25000" dirty="0" smtClean="0"/>
              <a:t>3</a:t>
            </a:r>
            <a:r>
              <a:rPr lang="en-US" dirty="0" smtClean="0"/>
              <a:t>) = A + B </a:t>
            </a:r>
          </a:p>
          <a:p>
            <a:r>
              <a:rPr lang="en-US" b="1" dirty="0" smtClean="0">
                <a:solidFill>
                  <a:srgbClr val="FF0000"/>
                </a:solidFill>
              </a:rPr>
              <a:t>Rule</a:t>
            </a:r>
            <a:r>
              <a:rPr lang="en-US" dirty="0" smtClean="0">
                <a:solidFill>
                  <a:srgbClr val="FF0000"/>
                </a:solidFill>
              </a:rPr>
              <a:t>:</a:t>
            </a:r>
            <a:r>
              <a:rPr lang="en-US" dirty="0" smtClean="0"/>
              <a:t> </a:t>
            </a:r>
            <a:r>
              <a:rPr lang="en-US" dirty="0" smtClean="0">
                <a:solidFill>
                  <a:srgbClr val="FF0000"/>
                </a:solidFill>
              </a:rPr>
              <a:t>A 1-square can be member of more than one group. </a:t>
            </a:r>
          </a:p>
          <a:p>
            <a:r>
              <a:rPr lang="en-US" dirty="0" smtClean="0"/>
              <a:t>If we exchange the places of A and B, then </a:t>
            </a:r>
            <a:r>
              <a:rPr lang="en-US" dirty="0" err="1" smtClean="0"/>
              <a:t>minterm</a:t>
            </a:r>
            <a:r>
              <a:rPr lang="en-US" dirty="0" smtClean="0"/>
              <a:t> positions will also change. Thus, m</a:t>
            </a:r>
            <a:r>
              <a:rPr lang="en-US" baseline="-25000" dirty="0" smtClean="0"/>
              <a:t>1</a:t>
            </a:r>
            <a:r>
              <a:rPr lang="en-US" baseline="30000" dirty="0" smtClean="0"/>
              <a:t> </a:t>
            </a:r>
            <a:r>
              <a:rPr lang="en-US" dirty="0" smtClean="0"/>
              <a:t>and m</a:t>
            </a:r>
            <a:r>
              <a:rPr lang="en-US" baseline="-25000" dirty="0" smtClean="0"/>
              <a:t>2</a:t>
            </a:r>
            <a:r>
              <a:rPr lang="en-US" baseline="30000" dirty="0" smtClean="0"/>
              <a:t> </a:t>
            </a:r>
            <a:r>
              <a:rPr lang="en-US" dirty="0" smtClean="0"/>
              <a:t>will be exchanged as well. </a:t>
            </a:r>
            <a:endParaRPr lang="en-US" dirty="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6703459" y="1124720"/>
            <a:ext cx="2047875" cy="184342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876280" y="3031307"/>
            <a:ext cx="1962150" cy="1665047"/>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76280" y="4638747"/>
            <a:ext cx="1952625" cy="167502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Two-Variable K-Maps</a:t>
            </a:r>
            <a:endParaRPr lang="en-US" dirty="0"/>
          </a:p>
        </p:txBody>
      </p:sp>
      <p:sp>
        <p:nvSpPr>
          <p:cNvPr id="3" name="Content Placeholder 2"/>
          <p:cNvSpPr>
            <a:spLocks noGrp="1"/>
          </p:cNvSpPr>
          <p:nvPr>
            <p:ph idx="1"/>
          </p:nvPr>
        </p:nvSpPr>
        <p:spPr>
          <a:xfrm>
            <a:off x="457201" y="1143000"/>
            <a:ext cx="4345228" cy="5143500"/>
          </a:xfrm>
        </p:spPr>
        <p:txBody>
          <a:bodyPr/>
          <a:lstStyle/>
          <a:p>
            <a:r>
              <a:rPr lang="en-US" dirty="0" smtClean="0"/>
              <a:t>In an n-variable map each square is adjacent to “n” other squares, e.g., in a 2-variable map each square is adjacent to two other squares.</a:t>
            </a:r>
          </a:p>
          <a:p>
            <a:endParaRPr lang="en-US" dirty="0" smtClean="0"/>
          </a:p>
          <a:p>
            <a:endParaRPr lang="en-US" dirty="0" smtClean="0"/>
          </a:p>
          <a:p>
            <a:endParaRPr lang="en-US" dirty="0" smtClean="0"/>
          </a:p>
          <a:p>
            <a:r>
              <a:rPr lang="en-US" dirty="0" smtClean="0"/>
              <a:t>Examples of non-adjacent squares.</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572000" y="1124721"/>
            <a:ext cx="4371975" cy="311077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02428" y="4408319"/>
            <a:ext cx="4084397" cy="16129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Three-Variable K-Maps</a:t>
            </a:r>
            <a:endParaRPr lang="en-US" dirty="0"/>
          </a:p>
        </p:txBody>
      </p:sp>
      <p:sp>
        <p:nvSpPr>
          <p:cNvPr id="3" name="Content Placeholder 2"/>
          <p:cNvSpPr>
            <a:spLocks noGrp="1"/>
          </p:cNvSpPr>
          <p:nvPr>
            <p:ph idx="1"/>
          </p:nvPr>
        </p:nvSpPr>
        <p:spPr/>
        <p:txBody>
          <a:bodyPr/>
          <a:lstStyle/>
          <a:p>
            <a:r>
              <a:rPr lang="en-US" dirty="0" smtClean="0"/>
              <a:t>There are eight </a:t>
            </a:r>
            <a:r>
              <a:rPr lang="en-US" dirty="0" err="1" smtClean="0"/>
              <a:t>minterms</a:t>
            </a:r>
            <a:r>
              <a:rPr lang="en-US" dirty="0" smtClean="0"/>
              <a:t> for a Boolean function with three-variables.</a:t>
            </a:r>
          </a:p>
          <a:p>
            <a:r>
              <a:rPr lang="en-US" dirty="0" smtClean="0"/>
              <a:t>Hence, a three-variable map consists of 8 squares.</a:t>
            </a:r>
          </a:p>
          <a:p>
            <a:r>
              <a:rPr lang="en-US" dirty="0" smtClean="0"/>
              <a:t>All entries (squares) in the first row correspond to input variable A=0, while entries (squares) of the second row correspond to A=1.</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3074218" y="3947463"/>
            <a:ext cx="3067050" cy="18478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Three-Variable K-Maps</a:t>
            </a:r>
            <a:endParaRPr lang="en-US" dirty="0"/>
          </a:p>
        </p:txBody>
      </p:sp>
      <p:sp>
        <p:nvSpPr>
          <p:cNvPr id="3" name="Content Placeholder 2"/>
          <p:cNvSpPr>
            <a:spLocks noGrp="1"/>
          </p:cNvSpPr>
          <p:nvPr>
            <p:ph idx="1"/>
          </p:nvPr>
        </p:nvSpPr>
        <p:spPr/>
        <p:txBody>
          <a:bodyPr/>
          <a:lstStyle/>
          <a:p>
            <a:r>
              <a:rPr lang="en-US" dirty="0" smtClean="0"/>
              <a:t>Likewise, all entries of the first column correspond to input variable B = 0, C = 0.</a:t>
            </a:r>
          </a:p>
          <a:p>
            <a:r>
              <a:rPr lang="en-US" dirty="0" smtClean="0"/>
              <a:t>All entries of the second column correspond to input variable B = 0, C = 1.</a:t>
            </a:r>
          </a:p>
          <a:p>
            <a:r>
              <a:rPr lang="en-US" dirty="0" smtClean="0"/>
              <a:t>All entries of the third column correspond to input variable B = 1, C = 1.</a:t>
            </a:r>
          </a:p>
          <a:p>
            <a:r>
              <a:rPr lang="en-US" dirty="0" smtClean="0"/>
              <a:t>All entries of the fourth column correspond to B=1, C = 0. </a:t>
            </a:r>
          </a:p>
          <a:p>
            <a:r>
              <a:rPr lang="en-US" dirty="0" smtClean="0"/>
              <a:t>To maintain adjacent columns physically adjacent on the map, the column coordinates do not follow the binary count sequence. This choice yields unit distance between codes of one column to the next (</a:t>
            </a:r>
            <a:r>
              <a:rPr lang="en-US" dirty="0" smtClean="0">
                <a:solidFill>
                  <a:srgbClr val="FF0000"/>
                </a:solidFill>
              </a:rPr>
              <a:t>00 – 01—11 – 10</a:t>
            </a:r>
            <a:r>
              <a:rPr lang="en-US" dirty="0" smtClean="0"/>
              <a:t>), like </a:t>
            </a:r>
            <a:r>
              <a:rPr lang="en-US" b="1" dirty="0" smtClean="0">
                <a:solidFill>
                  <a:srgbClr val="FF0000"/>
                </a:solidFill>
              </a:rPr>
              <a:t>Grey Code</a:t>
            </a:r>
            <a:r>
              <a:rPr lang="en-US" b="1"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of Three-Variable Map </a:t>
            </a:r>
            <a:endParaRPr lang="en-US" b="1" dirty="0"/>
          </a:p>
        </p:txBody>
      </p:sp>
      <p:sp>
        <p:nvSpPr>
          <p:cNvPr id="3" name="Content Placeholder 2"/>
          <p:cNvSpPr>
            <a:spLocks noGrp="1"/>
          </p:cNvSpPr>
          <p:nvPr>
            <p:ph idx="1"/>
          </p:nvPr>
        </p:nvSpPr>
        <p:spPr>
          <a:xfrm>
            <a:off x="457199" y="1143000"/>
            <a:ext cx="3884373" cy="5143500"/>
          </a:xfrm>
        </p:spPr>
        <p:txBody>
          <a:bodyPr/>
          <a:lstStyle/>
          <a:p>
            <a:r>
              <a:rPr lang="en-US" dirty="0" smtClean="0"/>
              <a:t>There are variations of the three-variable map. </a:t>
            </a:r>
          </a:p>
          <a:p>
            <a:r>
              <a:rPr lang="en-US" dirty="0" smtClean="0"/>
              <a:t>Note that the </a:t>
            </a:r>
            <a:r>
              <a:rPr lang="en-US" dirty="0" err="1" smtClean="0"/>
              <a:t>minterm</a:t>
            </a:r>
            <a:r>
              <a:rPr lang="en-US" dirty="0" smtClean="0"/>
              <a:t> corresponding to each square can be obtained by substituting the values of variables ABC in order .</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111144" y="1239934"/>
            <a:ext cx="4744821" cy="18573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341572" y="3256179"/>
            <a:ext cx="4550953" cy="268285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Three-Variable Map</a:t>
            </a:r>
            <a:endParaRPr lang="en-US" dirty="0"/>
          </a:p>
        </p:txBody>
      </p:sp>
      <p:sp>
        <p:nvSpPr>
          <p:cNvPr id="3" name="Content Placeholder 2"/>
          <p:cNvSpPr>
            <a:spLocks noGrp="1"/>
          </p:cNvSpPr>
          <p:nvPr>
            <p:ph idx="1"/>
          </p:nvPr>
        </p:nvSpPr>
        <p:spPr/>
        <p:txBody>
          <a:bodyPr/>
          <a:lstStyle/>
          <a:p>
            <a:r>
              <a:rPr lang="en-US" dirty="0" smtClean="0"/>
              <a:t>There are cases where two squares in the map are considered to be adjacent even though they do not physically touch each other.</a:t>
            </a:r>
          </a:p>
          <a:p>
            <a:r>
              <a:rPr lang="en-US" dirty="0" smtClean="0"/>
              <a:t>m</a:t>
            </a:r>
            <a:r>
              <a:rPr lang="en-US" baseline="-25000" dirty="0" smtClean="0"/>
              <a:t>0</a:t>
            </a:r>
            <a:r>
              <a:rPr lang="en-US" baseline="30000" dirty="0" smtClean="0"/>
              <a:t> </a:t>
            </a:r>
            <a:r>
              <a:rPr lang="en-US" dirty="0" smtClean="0"/>
              <a:t>is adjacent to m</a:t>
            </a:r>
            <a:r>
              <a:rPr lang="en-US" baseline="-25000" dirty="0" smtClean="0"/>
              <a:t>2</a:t>
            </a:r>
            <a:r>
              <a:rPr lang="en-US" baseline="30000" dirty="0" smtClean="0"/>
              <a:t> </a:t>
            </a:r>
            <a:r>
              <a:rPr lang="en-US" dirty="0" smtClean="0"/>
              <a:t>and m</a:t>
            </a:r>
            <a:r>
              <a:rPr lang="en-US" baseline="-25000" dirty="0" smtClean="0"/>
              <a:t>4</a:t>
            </a:r>
            <a:r>
              <a:rPr lang="en-US" baseline="30000" dirty="0" smtClean="0"/>
              <a:t> </a:t>
            </a:r>
            <a:r>
              <a:rPr lang="en-US" dirty="0" smtClean="0"/>
              <a:t>is adjacent to m</a:t>
            </a:r>
            <a:r>
              <a:rPr lang="en-US" baseline="-25000" dirty="0" smtClean="0"/>
              <a:t>6</a:t>
            </a:r>
            <a:r>
              <a:rPr lang="en-US" baseline="30000" dirty="0" smtClean="0"/>
              <a:t> </a:t>
            </a:r>
            <a:r>
              <a:rPr lang="en-US" dirty="0" smtClean="0"/>
              <a:t>because the </a:t>
            </a:r>
            <a:r>
              <a:rPr lang="en-US" dirty="0" err="1" smtClean="0"/>
              <a:t>minterms</a:t>
            </a:r>
            <a:r>
              <a:rPr lang="en-US" dirty="0" smtClean="0"/>
              <a:t> differ by only one variable. </a:t>
            </a:r>
          </a:p>
          <a:p>
            <a:r>
              <a:rPr lang="en-US" dirty="0" smtClean="0"/>
              <a:t>This can be verified algebraically:</a:t>
            </a:r>
          </a:p>
          <a:p>
            <a:pPr lvl="1"/>
            <a:r>
              <a:rPr lang="en-US" dirty="0" smtClean="0"/>
              <a:t>m</a:t>
            </a:r>
            <a:r>
              <a:rPr lang="en-US" baseline="-25000" dirty="0" smtClean="0"/>
              <a:t>0</a:t>
            </a:r>
            <a:r>
              <a:rPr lang="en-US" baseline="30000" dirty="0" smtClean="0"/>
              <a:t> </a:t>
            </a:r>
            <a:r>
              <a:rPr lang="en-US" dirty="0" smtClean="0"/>
              <a:t>+ m</a:t>
            </a:r>
            <a:r>
              <a:rPr lang="en-US" baseline="-25000" dirty="0" smtClean="0"/>
              <a:t>2</a:t>
            </a:r>
            <a:r>
              <a:rPr lang="en-US" baseline="30000" dirty="0" smtClean="0"/>
              <a:t> </a:t>
            </a:r>
            <a:r>
              <a:rPr lang="en-US" dirty="0" smtClean="0"/>
              <a:t>= A’B’C’ + A’BC’ = A’C’ (B’ + B) = A’C’ </a:t>
            </a:r>
          </a:p>
          <a:p>
            <a:pPr lvl="1"/>
            <a:r>
              <a:rPr lang="en-US" dirty="0" smtClean="0"/>
              <a:t>m</a:t>
            </a:r>
            <a:r>
              <a:rPr lang="en-US" baseline="-25000" dirty="0" smtClean="0"/>
              <a:t>4</a:t>
            </a:r>
            <a:r>
              <a:rPr lang="en-US" baseline="30000" dirty="0" smtClean="0"/>
              <a:t> </a:t>
            </a:r>
            <a:r>
              <a:rPr lang="en-US" dirty="0" smtClean="0"/>
              <a:t>+ m</a:t>
            </a:r>
            <a:r>
              <a:rPr lang="en-US" baseline="-25000" dirty="0" smtClean="0"/>
              <a:t>6</a:t>
            </a:r>
            <a:r>
              <a:rPr lang="en-US" baseline="30000" dirty="0" smtClean="0"/>
              <a:t> </a:t>
            </a:r>
            <a:r>
              <a:rPr lang="en-US" dirty="0" smtClean="0"/>
              <a:t>= AB’C’ + ABC’ = AC’ (B’ + B) = AC’</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205677" y="4523533"/>
            <a:ext cx="3390900" cy="1732636"/>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346008" y="4638747"/>
            <a:ext cx="3067050" cy="161742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Three-Variable Map</a:t>
            </a:r>
            <a:endParaRPr lang="en-US" dirty="0"/>
          </a:p>
        </p:txBody>
      </p:sp>
      <p:sp>
        <p:nvSpPr>
          <p:cNvPr id="3" name="Content Placeholder 2"/>
          <p:cNvSpPr>
            <a:spLocks noGrp="1"/>
          </p:cNvSpPr>
          <p:nvPr>
            <p:ph idx="1"/>
          </p:nvPr>
        </p:nvSpPr>
        <p:spPr/>
        <p:txBody>
          <a:bodyPr/>
          <a:lstStyle/>
          <a:p>
            <a:r>
              <a:rPr lang="en-US" dirty="0" smtClean="0">
                <a:solidFill>
                  <a:srgbClr val="FF0000"/>
                </a:solidFill>
              </a:rPr>
              <a:t>Rule:</a:t>
            </a:r>
            <a:r>
              <a:rPr lang="en-US" dirty="0" smtClean="0"/>
              <a:t> Groups may only consist of </a:t>
            </a:r>
            <a:r>
              <a:rPr lang="en-US" dirty="0" smtClean="0">
                <a:solidFill>
                  <a:srgbClr val="FF0000"/>
                </a:solidFill>
              </a:rPr>
              <a:t>2, 4, 8, 16,… squares </a:t>
            </a:r>
            <a:r>
              <a:rPr lang="en-US" dirty="0" smtClean="0"/>
              <a:t>(always power of 2). For example, groups may not consist of 3, 6 or 12 squares. </a:t>
            </a:r>
          </a:p>
          <a:p>
            <a:r>
              <a:rPr lang="en-US" dirty="0" smtClean="0">
                <a:solidFill>
                  <a:srgbClr val="FF0000"/>
                </a:solidFill>
              </a:rPr>
              <a:t>Rule: </a:t>
            </a:r>
            <a:r>
              <a:rPr lang="en-US" dirty="0" smtClean="0"/>
              <a:t>Members of a group must have a closed loop adjacency, i.e., L-Shaped 4 squares do not form a valid group. </a:t>
            </a:r>
          </a:p>
        </p:txBody>
      </p:sp>
      <p:pic>
        <p:nvPicPr>
          <p:cNvPr id="9219" name="Picture 3"/>
          <p:cNvPicPr>
            <a:picLocks noChangeAspect="1" noChangeArrowheads="1"/>
          </p:cNvPicPr>
          <p:nvPr/>
        </p:nvPicPr>
        <p:blipFill>
          <a:blip r:embed="rId2" cstate="print"/>
          <a:srcRect/>
          <a:stretch>
            <a:fillRect/>
          </a:stretch>
        </p:blipFill>
        <p:spPr bwMode="auto">
          <a:xfrm>
            <a:off x="2901397" y="3717035"/>
            <a:ext cx="3143250" cy="190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Three-Variable Map</a:t>
            </a:r>
            <a:endParaRPr lang="en-US" dirty="0"/>
          </a:p>
        </p:txBody>
      </p:sp>
      <p:sp>
        <p:nvSpPr>
          <p:cNvPr id="3" name="Content Placeholder 2"/>
          <p:cNvSpPr>
            <a:spLocks noGrp="1"/>
          </p:cNvSpPr>
          <p:nvPr>
            <p:ph idx="1"/>
          </p:nvPr>
        </p:nvSpPr>
        <p:spPr/>
        <p:txBody>
          <a:bodyPr/>
          <a:lstStyle/>
          <a:p>
            <a:r>
              <a:rPr lang="en-US" dirty="0" smtClean="0"/>
              <a:t>Each square is adjacent to 3 other squares. </a:t>
            </a:r>
          </a:p>
          <a:p>
            <a:r>
              <a:rPr lang="en-US" dirty="0" smtClean="0"/>
              <a:t>One square is represented by a </a:t>
            </a:r>
            <a:r>
              <a:rPr lang="en-US" dirty="0" err="1" smtClean="0"/>
              <a:t>minterm</a:t>
            </a:r>
            <a:r>
              <a:rPr lang="en-US" dirty="0" smtClean="0"/>
              <a:t> (i.e. a product term containing all 3 literals). </a:t>
            </a:r>
          </a:p>
          <a:p>
            <a:r>
              <a:rPr lang="en-US" dirty="0" smtClean="0"/>
              <a:t>A group of 2 adjacent squares is represented by a product term containing only 2 literals, i.e., 1 literal is dropped. </a:t>
            </a:r>
          </a:p>
          <a:p>
            <a:r>
              <a:rPr lang="en-US" dirty="0" smtClean="0"/>
              <a:t>A group of 4 adjacent squares is represented by a product term containing only 1 literal, i.e., 2 literals are dropped.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Three-Variable Map Examples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54724" y="1412755"/>
            <a:ext cx="2114550" cy="154305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97117" y="3025751"/>
            <a:ext cx="2057400" cy="161925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436105" y="1412755"/>
            <a:ext cx="1876425" cy="142875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2901397" y="1412755"/>
            <a:ext cx="1933575" cy="1466850"/>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2843790" y="3048529"/>
            <a:ext cx="3829050" cy="1647825"/>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652126" y="4696354"/>
            <a:ext cx="2076450" cy="1581150"/>
          </a:xfrm>
          <a:prstGeom prst="rect">
            <a:avLst/>
          </a:prstGeom>
          <a:noFill/>
          <a:ln w="9525">
            <a:noFill/>
            <a:miter lim="800000"/>
            <a:headEnd/>
            <a:tailEnd/>
          </a:ln>
        </p:spPr>
      </p:pic>
      <p:pic>
        <p:nvPicPr>
          <p:cNvPr id="7177" name="Picture 9"/>
          <p:cNvPicPr>
            <a:picLocks noChangeAspect="1" noChangeArrowheads="1"/>
          </p:cNvPicPr>
          <p:nvPr/>
        </p:nvPicPr>
        <p:blipFill>
          <a:blip r:embed="rId8" cstate="print"/>
          <a:srcRect/>
          <a:stretch>
            <a:fillRect/>
          </a:stretch>
        </p:blipFill>
        <p:spPr bwMode="auto">
          <a:xfrm>
            <a:off x="2959004" y="4581140"/>
            <a:ext cx="4981575" cy="1276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en-US" dirty="0"/>
              <a:t>Outline</a:t>
            </a:r>
          </a:p>
        </p:txBody>
      </p:sp>
      <p:sp>
        <p:nvSpPr>
          <p:cNvPr id="102405" name="Rectangle 5"/>
          <p:cNvSpPr>
            <a:spLocks noGrp="1" noChangeArrowheads="1"/>
          </p:cNvSpPr>
          <p:nvPr>
            <p:ph type="body" idx="1"/>
          </p:nvPr>
        </p:nvSpPr>
        <p:spPr/>
        <p:txBody>
          <a:bodyPr/>
          <a:lstStyle/>
          <a:p>
            <a:r>
              <a:rPr lang="en-US" dirty="0" smtClean="0"/>
              <a:t>Introduction</a:t>
            </a:r>
          </a:p>
          <a:p>
            <a:r>
              <a:rPr lang="en-US" dirty="0" smtClean="0"/>
              <a:t>Two-Variable K-Maps</a:t>
            </a:r>
          </a:p>
          <a:p>
            <a:r>
              <a:rPr lang="en-US" dirty="0" smtClean="0"/>
              <a:t>Three-Variable K-Maps</a:t>
            </a:r>
          </a:p>
          <a:p>
            <a:r>
              <a:rPr lang="en-US" dirty="0" smtClean="0"/>
              <a:t>Four-Variable K-Maps</a:t>
            </a:r>
          </a:p>
          <a:p>
            <a:r>
              <a:rPr lang="en-US" dirty="0" smtClean="0"/>
              <a:t>Prime and essential prime </a:t>
            </a:r>
            <a:r>
              <a:rPr lang="en-US" dirty="0" err="1" smtClean="0"/>
              <a:t>implicants</a:t>
            </a:r>
            <a:endParaRPr lang="en-US" dirty="0" smtClean="0"/>
          </a:p>
          <a:p>
            <a:r>
              <a:rPr lang="en-US" dirty="0" smtClean="0"/>
              <a:t>SOP simplification</a:t>
            </a:r>
          </a:p>
          <a:p>
            <a:r>
              <a:rPr lang="en-US" dirty="0" smtClean="0"/>
              <a:t>POS simplification</a:t>
            </a:r>
          </a:p>
          <a:p>
            <a:r>
              <a:rPr lang="en-US" dirty="0" smtClean="0"/>
              <a:t>Simplification using don’t care conditions</a:t>
            </a:r>
          </a:p>
          <a:p>
            <a:r>
              <a:rPr lang="en-US" dirty="0" smtClean="0"/>
              <a:t>Five-Variable K-Maps</a:t>
            </a:r>
          </a:p>
          <a:p>
            <a:r>
              <a:rPr lang="en-US" dirty="0" smtClean="0"/>
              <a:t>Six-Variable K-Maps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 Sum-of-Products </a:t>
            </a:r>
            <a:r>
              <a:rPr lang="en-US" dirty="0" smtClean="0"/>
              <a:t>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lnSpc>
                    <a:spcPct val="150000"/>
                  </a:lnSpc>
                  <a:spcBef>
                    <a:spcPts val="2000"/>
                  </a:spcBef>
                  <a:buNone/>
                </a:pPr>
                <a:r>
                  <a:rPr lang="en-US" dirty="0" smtClean="0"/>
                  <a:t>Consider the function: </a:t>
                </a:r>
                <a14:m>
                  <m:oMath xmlns:m="http://schemas.openxmlformats.org/officeDocument/2006/math">
                    <m:r>
                      <a:rPr lang="en-US" i="1" dirty="0">
                        <a:latin typeface="Cambria Math"/>
                      </a:rPr>
                      <m:t>𝑓</m:t>
                    </m:r>
                    <m:d>
                      <m:dPr>
                        <m:ctrlPr>
                          <a:rPr lang="en-US" i="1" dirty="0">
                            <a:latin typeface="Cambria Math"/>
                          </a:rPr>
                        </m:ctrlPr>
                      </m:dPr>
                      <m:e>
                        <m:r>
                          <a:rPr lang="en-US" i="1" dirty="0" err="1">
                            <a:latin typeface="Cambria Math"/>
                          </a:rPr>
                          <m:t>𝑥</m:t>
                        </m:r>
                        <m:r>
                          <a:rPr lang="en-US" i="1" dirty="0" err="1">
                            <a:latin typeface="Cambria Math"/>
                          </a:rPr>
                          <m:t>,</m:t>
                        </m:r>
                        <m:r>
                          <a:rPr lang="en-US" i="1" dirty="0" err="1">
                            <a:latin typeface="Cambria Math"/>
                          </a:rPr>
                          <m:t>𝑦</m:t>
                        </m:r>
                        <m:r>
                          <a:rPr lang="en-US" i="1" dirty="0" err="1">
                            <a:latin typeface="Cambria Math"/>
                          </a:rPr>
                          <m:t>,</m:t>
                        </m:r>
                        <m:r>
                          <a:rPr lang="en-US" i="1" dirty="0" err="1">
                            <a:latin typeface="Cambria Math"/>
                          </a:rPr>
                          <m:t>𝑧</m:t>
                        </m:r>
                      </m:e>
                    </m:d>
                    <m:r>
                      <a:rPr lang="en-US" i="1" dirty="0">
                        <a:latin typeface="Cambria Math"/>
                      </a:rPr>
                      <m:t>=</m:t>
                    </m:r>
                    <m:nary>
                      <m:naryPr>
                        <m:chr m:val="∑"/>
                        <m:subHide m:val="on"/>
                        <m:supHide m:val="on"/>
                        <m:ctrlPr>
                          <a:rPr lang="en-US" i="1" dirty="0">
                            <a:latin typeface="Cambria Math" panose="02040503050406030204" pitchFamily="18" charset="0"/>
                          </a:rPr>
                        </m:ctrlPr>
                      </m:naryPr>
                      <m:sub/>
                      <m:sup/>
                      <m:e>
                        <m:d>
                          <m:dPr>
                            <m:ctrlPr>
                              <a:rPr lang="en-US" i="1" dirty="0">
                                <a:latin typeface="Cambria Math"/>
                              </a:rPr>
                            </m:ctrlPr>
                          </m:dPr>
                          <m:e>
                            <m:r>
                              <a:rPr lang="en-US" i="1" dirty="0">
                                <a:latin typeface="Cambria Math"/>
                              </a:rPr>
                              <m:t>0</m:t>
                            </m:r>
                            <m:r>
                              <a:rPr lang="en-US" i="1" dirty="0">
                                <a:latin typeface="Cambria Math"/>
                              </a:rPr>
                              <m:t>, </m:t>
                            </m:r>
                            <m:r>
                              <a:rPr lang="en-US" i="1" dirty="0">
                                <a:latin typeface="Cambria Math"/>
                              </a:rPr>
                              <m:t>1</m:t>
                            </m:r>
                            <m:r>
                              <a:rPr lang="en-US" i="1" dirty="0">
                                <a:latin typeface="Cambria Math"/>
                              </a:rPr>
                              <m:t>, </m:t>
                            </m:r>
                            <m:r>
                              <a:rPr lang="en-US" i="1" dirty="0">
                                <a:latin typeface="Cambria Math"/>
                              </a:rPr>
                              <m:t>2</m:t>
                            </m:r>
                            <m:r>
                              <a:rPr lang="en-US" i="1" dirty="0">
                                <a:latin typeface="Cambria Math"/>
                              </a:rPr>
                              <m:t>, </m:t>
                            </m:r>
                            <m:r>
                              <a:rPr lang="en-US" i="1" dirty="0">
                                <a:latin typeface="Cambria Math"/>
                              </a:rPr>
                              <m:t>4</m:t>
                            </m:r>
                            <m:r>
                              <a:rPr lang="en-US" i="1" dirty="0">
                                <a:latin typeface="Cambria Math"/>
                              </a:rPr>
                              <m:t>, </m:t>
                            </m:r>
                            <m:r>
                              <a:rPr lang="en-US" i="1" dirty="0">
                                <a:latin typeface="Cambria Math"/>
                              </a:rPr>
                              <m:t>6</m:t>
                            </m:r>
                            <m:r>
                              <a:rPr lang="en-US" i="1" dirty="0">
                                <a:latin typeface="Cambria Math"/>
                              </a:rPr>
                              <m:t>, </m:t>
                            </m:r>
                            <m:r>
                              <a:rPr lang="en-US" i="1" dirty="0">
                                <a:latin typeface="Cambria Math"/>
                              </a:rPr>
                              <m:t>7</m:t>
                            </m:r>
                          </m:e>
                        </m:d>
                      </m:e>
                    </m:nary>
                  </m:oMath>
                </a14:m>
                <a:endParaRPr lang="en-US" dirty="0" smtClean="0"/>
              </a:p>
              <a:p>
                <a:pPr marL="0" indent="0">
                  <a:lnSpc>
                    <a:spcPct val="150000"/>
                  </a:lnSpc>
                  <a:spcBef>
                    <a:spcPts val="2000"/>
                  </a:spcBef>
                  <a:buNone/>
                </a:pPr>
                <a:r>
                  <a:rPr lang="en-US" dirty="0"/>
                  <a:t>Find a minimal sum-of-products (SOP) expression</a:t>
                </a:r>
              </a:p>
              <a:p>
                <a:pPr marL="0" indent="0">
                  <a:lnSpc>
                    <a:spcPct val="150000"/>
                  </a:lnSpc>
                  <a:spcBef>
                    <a:spcPts val="2000"/>
                  </a:spcBef>
                  <a:buNone/>
                </a:pPr>
                <a:r>
                  <a:rPr lang="en-US" b="1" dirty="0">
                    <a:solidFill>
                      <a:srgbClr val="FF0000"/>
                    </a:solidFill>
                  </a:rPr>
                  <a:t>Solution:</a:t>
                </a:r>
              </a:p>
              <a:p>
                <a:pPr marL="0" indent="0">
                  <a:lnSpc>
                    <a:spcPct val="150000"/>
                  </a:lnSpc>
                  <a:spcBef>
                    <a:spcPts val="1200"/>
                  </a:spcBef>
                  <a:buNone/>
                </a:pPr>
                <a:r>
                  <a:rPr lang="en-US" dirty="0"/>
                  <a:t>Red block: term = </a:t>
                </a:r>
                <a14:m>
                  <m:oMath xmlns:m="http://schemas.openxmlformats.org/officeDocument/2006/math">
                    <m:r>
                      <a:rPr lang="en-US" i="1" dirty="0">
                        <a:solidFill>
                          <a:srgbClr val="FF0000"/>
                        </a:solidFill>
                        <a:latin typeface="Cambria Math"/>
                      </a:rPr>
                      <m:t>𝑧</m:t>
                    </m:r>
                    <m:r>
                      <a:rPr lang="en-US" i="1" dirty="0">
                        <a:solidFill>
                          <a:srgbClr val="FF0000"/>
                        </a:solidFill>
                        <a:latin typeface="Cambria Math"/>
                      </a:rPr>
                      <m:t>′</m:t>
                    </m:r>
                  </m:oMath>
                </a14:m>
                <a:endParaRPr lang="en-US" dirty="0"/>
              </a:p>
              <a:p>
                <a:pPr marL="0" indent="0">
                  <a:lnSpc>
                    <a:spcPct val="150000"/>
                  </a:lnSpc>
                  <a:spcBef>
                    <a:spcPts val="1200"/>
                  </a:spcBef>
                  <a:buNone/>
                </a:pPr>
                <a:r>
                  <a:rPr lang="en-US" dirty="0"/>
                  <a:t>Green block: term = </a:t>
                </a:r>
                <a14:m>
                  <m:oMath xmlns:m="http://schemas.openxmlformats.org/officeDocument/2006/math">
                    <m:r>
                      <a:rPr lang="en-US" i="1" dirty="0">
                        <a:solidFill>
                          <a:srgbClr val="008000"/>
                        </a:solidFill>
                        <a:latin typeface="Cambria Math"/>
                      </a:rPr>
                      <m:t>𝑥</m:t>
                    </m:r>
                    <m:r>
                      <a:rPr lang="en-US" i="1" dirty="0">
                        <a:solidFill>
                          <a:srgbClr val="008000"/>
                        </a:solidFill>
                        <a:latin typeface="Cambria Math"/>
                      </a:rPr>
                      <m:t>′</m:t>
                    </m:r>
                    <m:r>
                      <a:rPr lang="en-US" i="1" dirty="0">
                        <a:solidFill>
                          <a:srgbClr val="008000"/>
                        </a:solidFill>
                        <a:latin typeface="Cambria Math"/>
                      </a:rPr>
                      <m:t>𝑦</m:t>
                    </m:r>
                    <m:r>
                      <a:rPr lang="en-US" i="1" dirty="0">
                        <a:solidFill>
                          <a:srgbClr val="008000"/>
                        </a:solidFill>
                        <a:latin typeface="Cambria Math"/>
                      </a:rPr>
                      <m:t>′</m:t>
                    </m:r>
                  </m:oMath>
                </a14:m>
                <a:r>
                  <a:rPr lang="en-US" dirty="0">
                    <a:solidFill>
                      <a:srgbClr val="008000"/>
                    </a:solidFill>
                  </a:rPr>
                  <a:t> </a:t>
                </a:r>
                <a:endParaRPr lang="en-US" dirty="0"/>
              </a:p>
              <a:p>
                <a:pPr marL="0" indent="0">
                  <a:lnSpc>
                    <a:spcPct val="150000"/>
                  </a:lnSpc>
                  <a:spcBef>
                    <a:spcPts val="1200"/>
                  </a:spcBef>
                  <a:buNone/>
                </a:pPr>
                <a:r>
                  <a:rPr lang="en-US" dirty="0"/>
                  <a:t>Blue block: </a:t>
                </a:r>
                <a:r>
                  <a:rPr lang="en-US" dirty="0"/>
                  <a:t>term = </a:t>
                </a:r>
                <a14:m>
                  <m:oMath xmlns:m="http://schemas.openxmlformats.org/officeDocument/2006/math">
                    <m:r>
                      <a:rPr lang="en-US" i="1" dirty="0">
                        <a:solidFill>
                          <a:srgbClr val="000099"/>
                        </a:solidFill>
                        <a:latin typeface="Cambria Math"/>
                      </a:rPr>
                      <m:t>𝑥𝑦</m:t>
                    </m:r>
                  </m:oMath>
                </a14:m>
                <a:r>
                  <a:rPr lang="en-US" dirty="0"/>
                  <a:t> </a:t>
                </a:r>
              </a:p>
              <a:p>
                <a:pPr marL="0" indent="0">
                  <a:lnSpc>
                    <a:spcPct val="150000"/>
                  </a:lnSpc>
                  <a:spcBef>
                    <a:spcPts val="1200"/>
                  </a:spcBef>
                  <a:buNone/>
                </a:pPr>
                <a:r>
                  <a:rPr lang="en-US" dirty="0"/>
                  <a:t>Minimal sum-of-products: </a:t>
                </a:r>
                <a14:m>
                  <m:oMath xmlns:m="http://schemas.openxmlformats.org/officeDocument/2006/math">
                    <m:r>
                      <a:rPr lang="en-US" i="1" dirty="0">
                        <a:latin typeface="Cambria Math"/>
                      </a:rPr>
                      <m:t>𝑓</m:t>
                    </m:r>
                    <m:r>
                      <a:rPr lang="en-US" i="1" dirty="0">
                        <a:latin typeface="Cambria Math"/>
                      </a:rPr>
                      <m:t>=</m:t>
                    </m:r>
                    <m:sSup>
                      <m:sSupPr>
                        <m:ctrlPr>
                          <a:rPr lang="en-US" i="1" dirty="0">
                            <a:solidFill>
                              <a:srgbClr val="FF0000"/>
                            </a:solidFill>
                            <a:latin typeface="Cambria Math" panose="02040503050406030204" pitchFamily="18" charset="0"/>
                          </a:rPr>
                        </m:ctrlPr>
                      </m:sSupPr>
                      <m:e>
                        <m:r>
                          <a:rPr lang="en-US" i="1" dirty="0">
                            <a:solidFill>
                              <a:srgbClr val="FF0000"/>
                            </a:solidFill>
                            <a:latin typeface="Cambria Math"/>
                          </a:rPr>
                          <m:t>𝑧</m:t>
                        </m:r>
                      </m:e>
                      <m:sup>
                        <m:r>
                          <a:rPr lang="en-US" i="1" dirty="0">
                            <a:solidFill>
                              <a:srgbClr val="FF0000"/>
                            </a:solidFill>
                            <a:latin typeface="Cambria Math"/>
                          </a:rPr>
                          <m:t>′</m:t>
                        </m:r>
                      </m:sup>
                    </m:sSup>
                    <m:r>
                      <a:rPr lang="en-US" i="1" dirty="0">
                        <a:latin typeface="Cambria Math"/>
                      </a:rPr>
                      <m:t>+</m:t>
                    </m:r>
                    <m:sSup>
                      <m:sSupPr>
                        <m:ctrlPr>
                          <a:rPr lang="en-US" i="1" dirty="0">
                            <a:solidFill>
                              <a:srgbClr val="008000"/>
                            </a:solidFill>
                            <a:latin typeface="Cambria Math" panose="02040503050406030204" pitchFamily="18" charset="0"/>
                          </a:rPr>
                        </m:ctrlPr>
                      </m:sSupPr>
                      <m:e>
                        <m:r>
                          <a:rPr lang="en-US" i="1" dirty="0">
                            <a:solidFill>
                              <a:srgbClr val="008000"/>
                            </a:solidFill>
                            <a:latin typeface="Cambria Math"/>
                          </a:rPr>
                          <m:t>𝑥</m:t>
                        </m:r>
                      </m:e>
                      <m:sup>
                        <m:r>
                          <a:rPr lang="en-US" i="1" dirty="0">
                            <a:solidFill>
                              <a:srgbClr val="008000"/>
                            </a:solidFill>
                            <a:latin typeface="Cambria Math"/>
                          </a:rPr>
                          <m:t>′</m:t>
                        </m:r>
                      </m:sup>
                    </m:sSup>
                    <m:sSup>
                      <m:sSupPr>
                        <m:ctrlPr>
                          <a:rPr lang="en-US" i="1" dirty="0">
                            <a:solidFill>
                              <a:srgbClr val="008000"/>
                            </a:solidFill>
                            <a:latin typeface="Cambria Math" panose="02040503050406030204" pitchFamily="18" charset="0"/>
                          </a:rPr>
                        </m:ctrlPr>
                      </m:sSupPr>
                      <m:e>
                        <m:r>
                          <a:rPr lang="en-US" i="1" dirty="0">
                            <a:solidFill>
                              <a:srgbClr val="008000"/>
                            </a:solidFill>
                            <a:latin typeface="Cambria Math"/>
                          </a:rPr>
                          <m:t>𝑦</m:t>
                        </m:r>
                      </m:e>
                      <m:sup>
                        <m:r>
                          <a:rPr lang="en-US" i="1" dirty="0">
                            <a:solidFill>
                              <a:srgbClr val="008000"/>
                            </a:solidFill>
                            <a:latin typeface="Cambria Math"/>
                          </a:rPr>
                          <m:t>′</m:t>
                        </m:r>
                      </m:sup>
                    </m:sSup>
                    <m:r>
                      <a:rPr lang="en-US" i="1" dirty="0">
                        <a:latin typeface="Cambria Math"/>
                      </a:rPr>
                      <m:t>+</m:t>
                    </m:r>
                    <m:r>
                      <a:rPr lang="en-US" i="1" dirty="0">
                        <a:solidFill>
                          <a:srgbClr val="000099"/>
                        </a:solidFill>
                        <a:latin typeface="Cambria Math"/>
                      </a:rPr>
                      <m:t>𝑥𝑦</m:t>
                    </m:r>
                  </m:oMath>
                </a14:m>
                <a:r>
                  <a:rPr lang="en-US" dirty="0"/>
                  <a:t>	</a:t>
                </a:r>
                <a:r>
                  <a:rPr lang="en-US" dirty="0"/>
                  <a:t>(5 literals)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9253"/>
                </a:stretch>
              </a:blipFill>
            </p:spPr>
            <p:txBody>
              <a:bodyPr/>
              <a:lstStyle/>
              <a:p>
                <a:r>
                  <a:rPr lang="en-US">
                    <a:noFill/>
                  </a:rPr>
                  <a:t> </a:t>
                </a:r>
              </a:p>
            </p:txBody>
          </p:sp>
        </mc:Fallback>
      </mc:AlternateContent>
      <p:grpSp>
        <p:nvGrpSpPr>
          <p:cNvPr id="4" name="Group 3"/>
          <p:cNvGrpSpPr/>
          <p:nvPr/>
        </p:nvGrpSpPr>
        <p:grpSpPr>
          <a:xfrm>
            <a:off x="4283965" y="2737716"/>
            <a:ext cx="4030473" cy="2765136"/>
            <a:chOff x="4549751" y="3774642"/>
            <a:chExt cx="4030473" cy="2765136"/>
          </a:xfrm>
        </p:grpSpPr>
        <p:sp>
          <p:nvSpPr>
            <p:cNvPr id="5" name="Rectangle 4"/>
            <p:cNvSpPr/>
            <p:nvPr/>
          </p:nvSpPr>
          <p:spPr>
            <a:xfrm>
              <a:off x="5193063" y="4544327"/>
              <a:ext cx="3387161" cy="15345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427975" y="411981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7" name="Rectangle 9"/>
            <p:cNvSpPr>
              <a:spLocks noChangeArrowheads="1"/>
            </p:cNvSpPr>
            <p:nvPr/>
          </p:nvSpPr>
          <p:spPr bwMode="auto">
            <a:xfrm>
              <a:off x="6275380" y="411981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8" name="Rectangle 11"/>
            <p:cNvSpPr>
              <a:spLocks noChangeArrowheads="1"/>
            </p:cNvSpPr>
            <p:nvPr/>
          </p:nvSpPr>
          <p:spPr bwMode="auto">
            <a:xfrm>
              <a:off x="7124015" y="4119818"/>
              <a:ext cx="313626"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9" name="Rectangle 13"/>
            <p:cNvSpPr>
              <a:spLocks noChangeArrowheads="1"/>
            </p:cNvSpPr>
            <p:nvPr/>
          </p:nvSpPr>
          <p:spPr bwMode="auto">
            <a:xfrm>
              <a:off x="7972650" y="411981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p:sp>
          <p:nvSpPr>
            <p:cNvPr id="10" name="Line 17"/>
            <p:cNvSpPr>
              <a:spLocks noChangeShapeType="1"/>
            </p:cNvSpPr>
            <p:nvPr/>
          </p:nvSpPr>
          <p:spPr bwMode="auto">
            <a:xfrm>
              <a:off x="6045387" y="4546598"/>
              <a:ext cx="0" cy="187796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8"/>
            <p:cNvSpPr>
              <a:spLocks noChangeShapeType="1"/>
            </p:cNvSpPr>
            <p:nvPr/>
          </p:nvSpPr>
          <p:spPr bwMode="auto">
            <a:xfrm flipH="1">
              <a:off x="6894023" y="4119818"/>
              <a:ext cx="0" cy="19477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9"/>
            <p:cNvSpPr>
              <a:spLocks noChangeShapeType="1"/>
            </p:cNvSpPr>
            <p:nvPr/>
          </p:nvSpPr>
          <p:spPr bwMode="auto">
            <a:xfrm>
              <a:off x="7729129" y="4544328"/>
              <a:ext cx="0" cy="18802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21"/>
            <p:cNvSpPr>
              <a:spLocks noChangeArrowheads="1"/>
            </p:cNvSpPr>
            <p:nvPr/>
          </p:nvSpPr>
          <p:spPr bwMode="auto">
            <a:xfrm>
              <a:off x="4913873" y="4710046"/>
              <a:ext cx="168497"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14" name="Rectangle 31"/>
            <p:cNvSpPr>
              <a:spLocks noChangeArrowheads="1"/>
            </p:cNvSpPr>
            <p:nvPr/>
          </p:nvSpPr>
          <p:spPr bwMode="auto">
            <a:xfrm>
              <a:off x="4913873" y="5502943"/>
              <a:ext cx="168497"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5" name="Line 41"/>
            <p:cNvSpPr>
              <a:spLocks noChangeShapeType="1"/>
            </p:cNvSpPr>
            <p:nvPr/>
          </p:nvSpPr>
          <p:spPr bwMode="auto">
            <a:xfrm flipV="1">
              <a:off x="4852933" y="5304814"/>
              <a:ext cx="372483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08"/>
            <p:cNvSpPr>
              <a:spLocks noChangeShapeType="1"/>
            </p:cNvSpPr>
            <p:nvPr/>
          </p:nvSpPr>
          <p:spPr bwMode="auto">
            <a:xfrm>
              <a:off x="4690793" y="4168313"/>
              <a:ext cx="505960" cy="37828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17" name="Text Box 109"/>
                <p:cNvSpPr txBox="1">
                  <a:spLocks noChangeArrowheads="1"/>
                </p:cNvSpPr>
                <p:nvPr/>
              </p:nvSpPr>
              <p:spPr bwMode="auto">
                <a:xfrm>
                  <a:off x="4549751" y="4120284"/>
                  <a:ext cx="36412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i="1" dirty="0" smtClean="0">
                            <a:latin typeface="Cambria Math"/>
                          </a:rPr>
                          <m:t>𝑥</m:t>
                        </m:r>
                      </m:oMath>
                    </m:oMathPara>
                  </a14:m>
                  <a:endParaRPr lang="en-US" altLang="en-US" dirty="0">
                    <a:latin typeface="+mn-lt"/>
                  </a:endParaRPr>
                </a:p>
              </p:txBody>
            </p:sp>
          </mc:Choice>
          <mc:Fallback xmlns="">
            <p:sp>
              <p:nvSpPr>
                <p:cNvPr id="25" name="Text Box 109"/>
                <p:cNvSpPr txBox="1">
                  <a:spLocks noRot="1" noChangeAspect="1" noMove="1" noResize="1" noEditPoints="1" noAdjustHandles="1" noChangeArrowheads="1" noChangeShapeType="1" noTextEdit="1"/>
                </p:cNvSpPr>
                <p:nvPr/>
              </p:nvSpPr>
              <p:spPr bwMode="auto">
                <a:xfrm>
                  <a:off x="4549751" y="4120284"/>
                  <a:ext cx="364122" cy="457200"/>
                </a:xfrm>
                <a:prstGeom prst="rect">
                  <a:avLst/>
                </a:prstGeom>
                <a:blipFill rotWithShape="1">
                  <a:blip r:embed="rId3"/>
                  <a:stretch>
                    <a:fillRect l="-500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Box 110"/>
                <p:cNvSpPr txBox="1">
                  <a:spLocks noChangeArrowheads="1"/>
                </p:cNvSpPr>
                <p:nvPr/>
              </p:nvSpPr>
              <p:spPr bwMode="auto">
                <a:xfrm>
                  <a:off x="4852932" y="3774642"/>
                  <a:ext cx="49294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a:cs typeface="Times New Roman" panose="02020603050405020304" pitchFamily="18" charset="0"/>
                          </a:rPr>
                          <m:t>𝑦𝑧</m:t>
                        </m:r>
                      </m:oMath>
                    </m:oMathPara>
                  </a14:m>
                  <a:endParaRPr lang="en-US" altLang="en-US" dirty="0">
                    <a:latin typeface="+mn-lt"/>
                    <a:cs typeface="Times New Roman" panose="02020603050405020304" pitchFamily="18" charset="0"/>
                  </a:endParaRPr>
                </a:p>
              </p:txBody>
            </p:sp>
          </mc:Choice>
          <mc:Fallback xmlns="">
            <p:sp>
              <p:nvSpPr>
                <p:cNvPr id="26" name="Text Box 110"/>
                <p:cNvSpPr txBox="1">
                  <a:spLocks noRot="1" noChangeAspect="1" noMove="1" noResize="1" noEditPoints="1" noAdjustHandles="1" noChangeArrowheads="1" noChangeShapeType="1" noTextEdit="1"/>
                </p:cNvSpPr>
                <p:nvPr/>
              </p:nvSpPr>
              <p:spPr bwMode="auto">
                <a:xfrm>
                  <a:off x="4852932" y="3774642"/>
                  <a:ext cx="492940" cy="457200"/>
                </a:xfrm>
                <a:prstGeom prst="rect">
                  <a:avLst/>
                </a:prstGeom>
                <a:blipFill rotWithShape="1">
                  <a:blip r:embed="rId4"/>
                  <a:stretch>
                    <a:fillRect l="-12346" b="-13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109"/>
                <p:cNvSpPr txBox="1">
                  <a:spLocks noChangeArrowheads="1"/>
                </p:cNvSpPr>
                <p:nvPr/>
              </p:nvSpPr>
              <p:spPr bwMode="auto">
                <a:xfrm>
                  <a:off x="7631877" y="377829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oMath>
                    </m:oMathPara>
                  </a14:m>
                  <a:endParaRPr lang="en-US" altLang="en-US" b="1" dirty="0">
                    <a:solidFill>
                      <a:srgbClr val="FF0000"/>
                    </a:solidFill>
                    <a:latin typeface="+mn-lt"/>
                  </a:endParaRPr>
                </a:p>
              </p:txBody>
            </p:sp>
          </mc:Choice>
          <mc:Fallback xmlns="">
            <p:sp>
              <p:nvSpPr>
                <p:cNvPr id="27" name="Text Box 109"/>
                <p:cNvSpPr txBox="1">
                  <a:spLocks noRot="1" noChangeAspect="1" noMove="1" noResize="1" noEditPoints="1" noAdjustHandles="1" noChangeArrowheads="1" noChangeShapeType="1" noTextEdit="1"/>
                </p:cNvSpPr>
                <p:nvPr/>
              </p:nvSpPr>
              <p:spPr bwMode="auto">
                <a:xfrm>
                  <a:off x="7631877" y="3778298"/>
                  <a:ext cx="255488" cy="457200"/>
                </a:xfrm>
                <a:prstGeom prst="rect">
                  <a:avLst/>
                </a:prstGeom>
                <a:blipFill rotWithShape="1">
                  <a:blip r:embed="rId5"/>
                  <a:stretch>
                    <a:fillRect l="-45238" r="-14286" b="-14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109"/>
                <p:cNvSpPr txBox="1">
                  <a:spLocks noChangeArrowheads="1"/>
                </p:cNvSpPr>
                <p:nvPr/>
              </p:nvSpPr>
              <p:spPr bwMode="auto">
                <a:xfrm>
                  <a:off x="5924854" y="377464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28" name="Text Box 109"/>
                <p:cNvSpPr txBox="1">
                  <a:spLocks noRot="1" noChangeAspect="1" noMove="1" noResize="1" noEditPoints="1" noAdjustHandles="1" noChangeArrowheads="1" noChangeShapeType="1" noTextEdit="1"/>
                </p:cNvSpPr>
                <p:nvPr/>
              </p:nvSpPr>
              <p:spPr bwMode="auto">
                <a:xfrm>
                  <a:off x="5924854" y="3774642"/>
                  <a:ext cx="255488" cy="457200"/>
                </a:xfrm>
                <a:prstGeom prst="rect">
                  <a:avLst/>
                </a:prstGeom>
                <a:blipFill rotWithShape="1">
                  <a:blip r:embed="rId6"/>
                  <a:stretch>
                    <a:fillRect l="-76190" r="-45238" b="-22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109"/>
                <p:cNvSpPr txBox="1">
                  <a:spLocks noChangeArrowheads="1"/>
                </p:cNvSpPr>
                <p:nvPr/>
              </p:nvSpPr>
              <p:spPr bwMode="auto">
                <a:xfrm>
                  <a:off x="6778365" y="608257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oMath>
                    </m:oMathPara>
                  </a14:m>
                  <a:endParaRPr lang="en-US" altLang="en-US" b="1" dirty="0">
                    <a:solidFill>
                      <a:srgbClr val="FF0000"/>
                    </a:solidFill>
                    <a:latin typeface="+mn-lt"/>
                  </a:endParaRPr>
                </a:p>
              </p:txBody>
            </p:sp>
          </mc:Choice>
          <mc:Fallback xmlns="">
            <p:sp>
              <p:nvSpPr>
                <p:cNvPr id="29" name="Text Box 109"/>
                <p:cNvSpPr txBox="1">
                  <a:spLocks noRot="1" noChangeAspect="1" noMove="1" noResize="1" noEditPoints="1" noAdjustHandles="1" noChangeArrowheads="1" noChangeShapeType="1" noTextEdit="1"/>
                </p:cNvSpPr>
                <p:nvPr/>
              </p:nvSpPr>
              <p:spPr bwMode="auto">
                <a:xfrm>
                  <a:off x="6778365" y="6082578"/>
                  <a:ext cx="255488" cy="457200"/>
                </a:xfrm>
                <a:prstGeom prst="rect">
                  <a:avLst/>
                </a:prstGeom>
                <a:blipFill rotWithShape="1">
                  <a:blip r:embed="rId7"/>
                  <a:stretch>
                    <a:fillRect l="-2619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Box 109"/>
                <p:cNvSpPr txBox="1">
                  <a:spLocks noChangeArrowheads="1"/>
                </p:cNvSpPr>
                <p:nvPr/>
              </p:nvSpPr>
              <p:spPr bwMode="auto">
                <a:xfrm>
                  <a:off x="8040232" y="607892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30" name="Text Box 109"/>
                <p:cNvSpPr txBox="1">
                  <a:spLocks noRot="1" noChangeAspect="1" noMove="1" noResize="1" noEditPoints="1" noAdjustHandles="1" noChangeArrowheads="1" noChangeShapeType="1" noTextEdit="1"/>
                </p:cNvSpPr>
                <p:nvPr/>
              </p:nvSpPr>
              <p:spPr bwMode="auto">
                <a:xfrm>
                  <a:off x="8040232" y="6078922"/>
                  <a:ext cx="255488" cy="457200"/>
                </a:xfrm>
                <a:prstGeom prst="rect">
                  <a:avLst/>
                </a:prstGeom>
                <a:blipFill rotWithShape="1">
                  <a:blip r:embed="rId8"/>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Box 109"/>
                <p:cNvSpPr txBox="1">
                  <a:spLocks noChangeArrowheads="1"/>
                </p:cNvSpPr>
                <p:nvPr/>
              </p:nvSpPr>
              <p:spPr bwMode="auto">
                <a:xfrm>
                  <a:off x="5450680" y="6075266"/>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31" name="Text Box 109"/>
                <p:cNvSpPr txBox="1">
                  <a:spLocks noRot="1" noChangeAspect="1" noMove="1" noResize="1" noEditPoints="1" noAdjustHandles="1" noChangeArrowheads="1" noChangeShapeType="1" noTextEdit="1"/>
                </p:cNvSpPr>
                <p:nvPr/>
              </p:nvSpPr>
              <p:spPr bwMode="auto">
                <a:xfrm>
                  <a:off x="5450680" y="6075266"/>
                  <a:ext cx="255488" cy="457200"/>
                </a:xfrm>
                <a:prstGeom prst="rect">
                  <a:avLst/>
                </a:prstGeom>
                <a:blipFill rotWithShape="1">
                  <a:blip r:embed="rId9"/>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109"/>
                <p:cNvSpPr txBox="1">
                  <a:spLocks noChangeArrowheads="1"/>
                </p:cNvSpPr>
                <p:nvPr/>
              </p:nvSpPr>
              <p:spPr bwMode="auto">
                <a:xfrm>
                  <a:off x="4597168" y="4642403"/>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32" name="Text Box 109"/>
                <p:cNvSpPr txBox="1">
                  <a:spLocks noRot="1" noChangeAspect="1" noMove="1" noResize="1" noEditPoints="1" noAdjustHandles="1" noChangeArrowheads="1" noChangeShapeType="1" noTextEdit="1"/>
                </p:cNvSpPr>
                <p:nvPr/>
              </p:nvSpPr>
              <p:spPr bwMode="auto">
                <a:xfrm>
                  <a:off x="4597168" y="4642403"/>
                  <a:ext cx="255488" cy="457200"/>
                </a:xfrm>
                <a:prstGeom prst="rect">
                  <a:avLst/>
                </a:prstGeom>
                <a:blipFill rotWithShape="1">
                  <a:blip r:embed="rId10"/>
                  <a:stretch>
                    <a:fillRect l="-61905" r="-30952"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109"/>
                <p:cNvSpPr txBox="1">
                  <a:spLocks noChangeArrowheads="1"/>
                </p:cNvSpPr>
                <p:nvPr/>
              </p:nvSpPr>
              <p:spPr bwMode="auto">
                <a:xfrm>
                  <a:off x="4597168" y="5448901"/>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oMath>
                    </m:oMathPara>
                  </a14:m>
                  <a:endParaRPr lang="en-US" altLang="en-US" b="1" dirty="0">
                    <a:solidFill>
                      <a:srgbClr val="FF0000"/>
                    </a:solidFill>
                    <a:latin typeface="+mn-lt"/>
                  </a:endParaRPr>
                </a:p>
              </p:txBody>
            </p:sp>
          </mc:Choice>
          <mc:Fallback xmlns="">
            <p:sp>
              <p:nvSpPr>
                <p:cNvPr id="33" name="Text Box 109"/>
                <p:cNvSpPr txBox="1">
                  <a:spLocks noRot="1" noChangeAspect="1" noMove="1" noResize="1" noEditPoints="1" noAdjustHandles="1" noChangeArrowheads="1" noChangeShapeType="1" noTextEdit="1"/>
                </p:cNvSpPr>
                <p:nvPr/>
              </p:nvSpPr>
              <p:spPr bwMode="auto">
                <a:xfrm>
                  <a:off x="4597168" y="5448901"/>
                  <a:ext cx="255488" cy="457200"/>
                </a:xfrm>
                <a:prstGeom prst="rect">
                  <a:avLst/>
                </a:prstGeom>
                <a:blipFill rotWithShape="1">
                  <a:blip r:embed="rId11"/>
                  <a:stretch>
                    <a:fillRect l="-3095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6" name="Rectangle 21"/>
            <p:cNvSpPr>
              <a:spLocks noChangeArrowheads="1"/>
            </p:cNvSpPr>
            <p:nvPr/>
          </p:nvSpPr>
          <p:spPr bwMode="auto">
            <a:xfrm>
              <a:off x="5533394" y="471004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7" name="Rectangle 21"/>
            <p:cNvSpPr>
              <a:spLocks noChangeArrowheads="1"/>
            </p:cNvSpPr>
            <p:nvPr/>
          </p:nvSpPr>
          <p:spPr bwMode="auto">
            <a:xfrm>
              <a:off x="6377621" y="471004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8" name="Rectangle 21"/>
            <p:cNvSpPr>
              <a:spLocks noChangeArrowheads="1"/>
            </p:cNvSpPr>
            <p:nvPr/>
          </p:nvSpPr>
          <p:spPr bwMode="auto">
            <a:xfrm>
              <a:off x="7226177" y="471004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29" name="Rectangle 21"/>
            <p:cNvSpPr>
              <a:spLocks noChangeArrowheads="1"/>
            </p:cNvSpPr>
            <p:nvPr/>
          </p:nvSpPr>
          <p:spPr bwMode="auto">
            <a:xfrm>
              <a:off x="8068102" y="471004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30" name="Rectangle 21"/>
            <p:cNvSpPr>
              <a:spLocks noChangeArrowheads="1"/>
            </p:cNvSpPr>
            <p:nvPr/>
          </p:nvSpPr>
          <p:spPr bwMode="auto">
            <a:xfrm>
              <a:off x="5529070" y="550294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31" name="Rectangle 21"/>
            <p:cNvSpPr>
              <a:spLocks noChangeArrowheads="1"/>
            </p:cNvSpPr>
            <p:nvPr/>
          </p:nvSpPr>
          <p:spPr bwMode="auto">
            <a:xfrm>
              <a:off x="6373297" y="550294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32" name="Rectangle 21"/>
            <p:cNvSpPr>
              <a:spLocks noChangeArrowheads="1"/>
            </p:cNvSpPr>
            <p:nvPr/>
          </p:nvSpPr>
          <p:spPr bwMode="auto">
            <a:xfrm>
              <a:off x="7221853" y="550294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33" name="Rectangle 21"/>
            <p:cNvSpPr>
              <a:spLocks noChangeArrowheads="1"/>
            </p:cNvSpPr>
            <p:nvPr/>
          </p:nvSpPr>
          <p:spPr bwMode="auto">
            <a:xfrm>
              <a:off x="8063778" y="550294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grpSp>
      <p:sp>
        <p:nvSpPr>
          <p:cNvPr id="34" name="Rounded Rectangle 33"/>
          <p:cNvSpPr/>
          <p:nvPr/>
        </p:nvSpPr>
        <p:spPr>
          <a:xfrm>
            <a:off x="6816655" y="4411975"/>
            <a:ext cx="1288175" cy="424070"/>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116492" y="3601821"/>
            <a:ext cx="2988339" cy="1328555"/>
            <a:chOff x="6248400" y="5138417"/>
            <a:chExt cx="2988339" cy="490331"/>
          </a:xfrm>
        </p:grpSpPr>
        <p:sp>
          <p:nvSpPr>
            <p:cNvPr id="36" name="Freeform 35"/>
            <p:cNvSpPr/>
            <p:nvPr/>
          </p:nvSpPr>
          <p:spPr>
            <a:xfrm>
              <a:off x="6248400" y="5138417"/>
              <a:ext cx="424070" cy="490331"/>
            </a:xfrm>
            <a:custGeom>
              <a:avLst/>
              <a:gdLst>
                <a:gd name="connsiteX0" fmla="*/ 0 w 424070"/>
                <a:gd name="connsiteY0" fmla="*/ 0 h 490331"/>
                <a:gd name="connsiteX1" fmla="*/ 424070 w 424070"/>
                <a:gd name="connsiteY1" fmla="*/ 0 h 490331"/>
                <a:gd name="connsiteX2" fmla="*/ 424070 w 424070"/>
                <a:gd name="connsiteY2" fmla="*/ 490331 h 490331"/>
                <a:gd name="connsiteX3" fmla="*/ 0 w 424070"/>
                <a:gd name="connsiteY3" fmla="*/ 490331 h 490331"/>
              </a:gdLst>
              <a:ahLst/>
              <a:cxnLst>
                <a:cxn ang="0">
                  <a:pos x="connsiteX0" y="connsiteY0"/>
                </a:cxn>
                <a:cxn ang="0">
                  <a:pos x="connsiteX1" y="connsiteY1"/>
                </a:cxn>
                <a:cxn ang="0">
                  <a:pos x="connsiteX2" y="connsiteY2"/>
                </a:cxn>
                <a:cxn ang="0">
                  <a:pos x="connsiteX3" y="connsiteY3"/>
                </a:cxn>
              </a:cxnLst>
              <a:rect l="l" t="t" r="r" b="b"/>
              <a:pathLst>
                <a:path w="424070" h="490331">
                  <a:moveTo>
                    <a:pt x="0" y="0"/>
                  </a:moveTo>
                  <a:lnTo>
                    <a:pt x="424070" y="0"/>
                  </a:lnTo>
                  <a:lnTo>
                    <a:pt x="424070" y="490331"/>
                  </a:lnTo>
                  <a:lnTo>
                    <a:pt x="0" y="49033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a:off x="8812669" y="5138417"/>
              <a:ext cx="424070" cy="490331"/>
            </a:xfrm>
            <a:custGeom>
              <a:avLst/>
              <a:gdLst>
                <a:gd name="connsiteX0" fmla="*/ 0 w 424070"/>
                <a:gd name="connsiteY0" fmla="*/ 0 h 490331"/>
                <a:gd name="connsiteX1" fmla="*/ 424070 w 424070"/>
                <a:gd name="connsiteY1" fmla="*/ 0 h 490331"/>
                <a:gd name="connsiteX2" fmla="*/ 424070 w 424070"/>
                <a:gd name="connsiteY2" fmla="*/ 490331 h 490331"/>
                <a:gd name="connsiteX3" fmla="*/ 0 w 424070"/>
                <a:gd name="connsiteY3" fmla="*/ 490331 h 490331"/>
              </a:gdLst>
              <a:ahLst/>
              <a:cxnLst>
                <a:cxn ang="0">
                  <a:pos x="connsiteX0" y="connsiteY0"/>
                </a:cxn>
                <a:cxn ang="0">
                  <a:pos x="connsiteX1" y="connsiteY1"/>
                </a:cxn>
                <a:cxn ang="0">
                  <a:pos x="connsiteX2" y="connsiteY2"/>
                </a:cxn>
                <a:cxn ang="0">
                  <a:pos x="connsiteX3" y="connsiteY3"/>
                </a:cxn>
              </a:cxnLst>
              <a:rect l="l" t="t" r="r" b="b"/>
              <a:pathLst>
                <a:path w="424070" h="490331">
                  <a:moveTo>
                    <a:pt x="0" y="0"/>
                  </a:moveTo>
                  <a:lnTo>
                    <a:pt x="424070" y="0"/>
                  </a:lnTo>
                  <a:lnTo>
                    <a:pt x="424070" y="490331"/>
                  </a:lnTo>
                  <a:lnTo>
                    <a:pt x="0" y="49033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ounded Rectangle 37"/>
          <p:cNvSpPr/>
          <p:nvPr/>
        </p:nvSpPr>
        <p:spPr>
          <a:xfrm>
            <a:off x="5125232" y="3659428"/>
            <a:ext cx="1288175" cy="42407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24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Four-Variable K-Maps </a:t>
            </a:r>
            <a:endParaRPr lang="en-US" dirty="0"/>
          </a:p>
        </p:txBody>
      </p:sp>
      <p:sp>
        <p:nvSpPr>
          <p:cNvPr id="3" name="Content Placeholder 2"/>
          <p:cNvSpPr>
            <a:spLocks noGrp="1"/>
          </p:cNvSpPr>
          <p:nvPr>
            <p:ph idx="1"/>
          </p:nvPr>
        </p:nvSpPr>
        <p:spPr>
          <a:xfrm>
            <a:off x="457200" y="1143000"/>
            <a:ext cx="5958224" cy="5143500"/>
          </a:xfrm>
        </p:spPr>
        <p:txBody>
          <a:bodyPr/>
          <a:lstStyle/>
          <a:p>
            <a:r>
              <a:rPr lang="en-US" dirty="0" smtClean="0"/>
              <a:t>There are 16 </a:t>
            </a:r>
            <a:r>
              <a:rPr lang="en-US" dirty="0" err="1" smtClean="0"/>
              <a:t>minterms</a:t>
            </a:r>
            <a:r>
              <a:rPr lang="en-US" dirty="0" smtClean="0"/>
              <a:t> for a Boolean function with four-variables. Hence, four-variable map consists of 16 squares. </a:t>
            </a:r>
          </a:p>
          <a:p>
            <a:r>
              <a:rPr lang="en-US" dirty="0" smtClean="0"/>
              <a:t>Each square is adjacent to 4 other squares. </a:t>
            </a:r>
          </a:p>
          <a:p>
            <a:r>
              <a:rPr lang="en-US" dirty="0" smtClean="0"/>
              <a:t>One square is represented by a </a:t>
            </a:r>
            <a:r>
              <a:rPr lang="en-US" dirty="0" err="1" smtClean="0"/>
              <a:t>minterm</a:t>
            </a:r>
            <a:r>
              <a:rPr lang="en-US" dirty="0" smtClean="0"/>
              <a:t> (a product of all 4-literals). </a:t>
            </a:r>
          </a:p>
          <a:p>
            <a:r>
              <a:rPr lang="en-US" dirty="0" smtClean="0"/>
              <a:t>Combining 2 squares drops 1-literal. </a:t>
            </a:r>
          </a:p>
          <a:p>
            <a:r>
              <a:rPr lang="en-US" dirty="0" smtClean="0"/>
              <a:t>Combining 4 squares drops 2-literals. </a:t>
            </a:r>
          </a:p>
          <a:p>
            <a:r>
              <a:rPr lang="en-US" dirty="0" smtClean="0"/>
              <a:t>Combining 8 squares drops 3-literals.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896961" y="2219253"/>
            <a:ext cx="2819400" cy="25336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Four-Variable K-Maps </a:t>
            </a:r>
            <a:endParaRPr lang="en-US" dirty="0"/>
          </a:p>
        </p:txBody>
      </p:sp>
      <p:sp>
        <p:nvSpPr>
          <p:cNvPr id="3" name="Content Placeholder 2"/>
          <p:cNvSpPr>
            <a:spLocks noGrp="1"/>
          </p:cNvSpPr>
          <p:nvPr>
            <p:ph idx="1"/>
          </p:nvPr>
        </p:nvSpPr>
        <p:spPr/>
        <p:txBody>
          <a:bodyPr/>
          <a:lstStyle/>
          <a:p>
            <a:r>
              <a:rPr lang="en-US" dirty="0" smtClean="0">
                <a:solidFill>
                  <a:srgbClr val="FF0000"/>
                </a:solidFill>
              </a:rPr>
              <a:t>Rule:</a:t>
            </a:r>
            <a:r>
              <a:rPr lang="en-US" dirty="0" smtClean="0"/>
              <a:t> </a:t>
            </a:r>
            <a:r>
              <a:rPr lang="en-US" dirty="0" smtClean="0">
                <a:solidFill>
                  <a:srgbClr val="000066"/>
                </a:solidFill>
                <a:latin typeface="Arial" pitchFamily="34" charset="0"/>
                <a:cs typeface="Arial" pitchFamily="34" charset="0"/>
              </a:rPr>
              <a:t>Rectangle should contain a power of 2 (&lt; 2</a:t>
            </a:r>
            <a:r>
              <a:rPr lang="en-US" baseline="30000" dirty="0" smtClean="0">
                <a:solidFill>
                  <a:srgbClr val="FF0000"/>
                </a:solidFill>
                <a:latin typeface="Arial" pitchFamily="34" charset="0"/>
                <a:cs typeface="Arial" pitchFamily="34" charset="0"/>
              </a:rPr>
              <a:t>4</a:t>
            </a:r>
            <a:r>
              <a:rPr lang="en-US" dirty="0" smtClean="0">
                <a:solidFill>
                  <a:srgbClr val="000066"/>
                </a:solidFill>
                <a:latin typeface="Arial" pitchFamily="34" charset="0"/>
                <a:cs typeface="Arial" pitchFamily="34" charset="0"/>
              </a:rPr>
              <a:t>) group of </a:t>
            </a:r>
            <a:r>
              <a:rPr lang="en-US" dirty="0" smtClean="0">
                <a:solidFill>
                  <a:srgbClr val="FF0000"/>
                </a:solidFill>
                <a:latin typeface="Arial" pitchFamily="34" charset="0"/>
                <a:cs typeface="Arial" pitchFamily="34" charset="0"/>
              </a:rPr>
              <a:t>pair-wise adjacent cells</a:t>
            </a:r>
            <a:r>
              <a:rPr lang="en-US" baseline="30000" dirty="0" smtClean="0">
                <a:solidFill>
                  <a:srgbClr val="000066"/>
                </a:solidFill>
                <a:latin typeface="Arial" pitchFamily="34" charset="0"/>
                <a:cs typeface="Arial" pitchFamily="34" charset="0"/>
              </a:rPr>
              <a:t> </a:t>
            </a:r>
            <a:r>
              <a:rPr lang="en-US" dirty="0" smtClean="0">
                <a:solidFill>
                  <a:srgbClr val="000066"/>
                </a:solidFill>
                <a:latin typeface="Arial" pitchFamily="34" charset="0"/>
                <a:cs typeface="Arial" pitchFamily="34" charset="0"/>
              </a:rPr>
              <a:t>: 1, 2, 4, 8.</a:t>
            </a:r>
          </a:p>
          <a:p>
            <a:r>
              <a:rPr lang="en-US" dirty="0" smtClean="0">
                <a:solidFill>
                  <a:srgbClr val="000066"/>
                </a:solidFill>
                <a:latin typeface="Arial" pitchFamily="34" charset="0"/>
                <a:cs typeface="Arial" pitchFamily="34" charset="0"/>
              </a:rPr>
              <a:t>Each rectangle should be expressible as a              </a:t>
            </a:r>
            <a:r>
              <a:rPr lang="en-US" dirty="0" smtClean="0">
                <a:solidFill>
                  <a:srgbClr val="FF0000"/>
                </a:solidFill>
                <a:latin typeface="Arial" pitchFamily="34" charset="0"/>
                <a:cs typeface="Arial" pitchFamily="34" charset="0"/>
              </a:rPr>
              <a:t>single product term</a:t>
            </a:r>
            <a:endParaRPr lang="en-US" dirty="0" smtClean="0"/>
          </a:p>
          <a:p>
            <a:pPr lvl="1">
              <a:lnSpc>
                <a:spcPct val="150000"/>
              </a:lnSpc>
              <a:spcBef>
                <a:spcPts val="600"/>
              </a:spcBef>
            </a:pPr>
            <a:r>
              <a:rPr lang="en-US" altLang="en-US" dirty="0">
                <a:cs typeface="Times New Roman" pitchFamily="18" charset="0"/>
              </a:rPr>
              <a:t>One square represents a </a:t>
            </a:r>
            <a:r>
              <a:rPr lang="en-US" altLang="en-US" dirty="0" err="1">
                <a:cs typeface="Times New Roman" pitchFamily="18" charset="0"/>
              </a:rPr>
              <a:t>minterm</a:t>
            </a:r>
            <a:r>
              <a:rPr lang="en-US" altLang="en-US" dirty="0">
                <a:cs typeface="Times New Roman" pitchFamily="18" charset="0"/>
              </a:rPr>
              <a:t> with 4 variables</a:t>
            </a:r>
          </a:p>
          <a:p>
            <a:pPr lvl="1">
              <a:lnSpc>
                <a:spcPct val="150000"/>
              </a:lnSpc>
              <a:spcBef>
                <a:spcPts val="600"/>
              </a:spcBef>
            </a:pPr>
            <a:r>
              <a:rPr lang="en-US" altLang="en-US" dirty="0">
                <a:cs typeface="Times New Roman" pitchFamily="18" charset="0"/>
              </a:rPr>
              <a:t>Two adjacent squares represent a term with 3 variables</a:t>
            </a:r>
          </a:p>
          <a:p>
            <a:pPr lvl="1">
              <a:lnSpc>
                <a:spcPct val="150000"/>
              </a:lnSpc>
              <a:spcBef>
                <a:spcPts val="600"/>
              </a:spcBef>
            </a:pPr>
            <a:r>
              <a:rPr lang="en-US" altLang="en-US" dirty="0">
                <a:cs typeface="Times New Roman" pitchFamily="18" charset="0"/>
              </a:rPr>
              <a:t>Four adjacent squares represent a term with 2 variables</a:t>
            </a:r>
          </a:p>
          <a:p>
            <a:pPr lvl="1">
              <a:lnSpc>
                <a:spcPct val="150000"/>
              </a:lnSpc>
              <a:spcBef>
                <a:spcPts val="600"/>
              </a:spcBef>
            </a:pPr>
            <a:r>
              <a:rPr lang="en-US" altLang="en-US" dirty="0">
                <a:cs typeface="Times New Roman" pitchFamily="18" charset="0"/>
              </a:rPr>
              <a:t>Eight adjacent squares represent a term with 1 variable</a:t>
            </a:r>
          </a:p>
          <a:p>
            <a:pPr lvl="1">
              <a:lnSpc>
                <a:spcPct val="150000"/>
              </a:lnSpc>
              <a:spcBef>
                <a:spcPts val="600"/>
              </a:spcBef>
            </a:pPr>
            <a:r>
              <a:rPr lang="en-US" altLang="en-US" dirty="0">
                <a:cs typeface="Times New Roman" pitchFamily="18" charset="0"/>
              </a:rPr>
              <a:t>Combining all 16 squares is the constant </a:t>
            </a:r>
            <a:r>
              <a:rPr lang="en-US" altLang="en-US" b="1" dirty="0"/>
              <a:t>‘</a:t>
            </a:r>
            <a:r>
              <a:rPr lang="en-US" altLang="en-US" b="1" dirty="0">
                <a:solidFill>
                  <a:srgbClr val="FF0000"/>
                </a:solidFill>
              </a:rPr>
              <a:t>1</a:t>
            </a:r>
            <a:r>
              <a:rPr lang="en-US" altLang="en-US" b="1" dirty="0"/>
              <a:t>’</a:t>
            </a:r>
            <a:r>
              <a:rPr lang="en-US" altLang="en-US" dirty="0">
                <a:cs typeface="Times New Roman" pitchFamily="18" charset="0"/>
              </a:rPr>
              <a:t> (no variables)</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Eight Squares</a:t>
            </a:r>
            <a:endParaRPr lang="en-US" dirty="0"/>
          </a:p>
        </p:txBody>
      </p:sp>
      <p:grpSp>
        <p:nvGrpSpPr>
          <p:cNvPr id="62" name="Group 61"/>
          <p:cNvGrpSpPr/>
          <p:nvPr/>
        </p:nvGrpSpPr>
        <p:grpSpPr>
          <a:xfrm>
            <a:off x="2388834" y="1470362"/>
            <a:ext cx="4806442" cy="4378132"/>
            <a:chOff x="2418291" y="2046432"/>
            <a:chExt cx="4806442" cy="4378132"/>
          </a:xfrm>
        </p:grpSpPr>
        <p:sp>
          <p:nvSpPr>
            <p:cNvPr id="63" name="Rectangle 62"/>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7"/>
            <p:cNvSpPr>
              <a:spLocks noChangeArrowheads="1"/>
            </p:cNvSpPr>
            <p:nvPr/>
          </p:nvSpPr>
          <p:spPr bwMode="auto">
            <a:xfrm>
              <a:off x="3586568"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65" name="Rectangle 9"/>
            <p:cNvSpPr>
              <a:spLocks noChangeArrowheads="1"/>
            </p:cNvSpPr>
            <p:nvPr/>
          </p:nvSpPr>
          <p:spPr bwMode="auto">
            <a:xfrm>
              <a:off x="443397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66" name="Rectangle 11"/>
            <p:cNvSpPr>
              <a:spLocks noChangeArrowheads="1"/>
            </p:cNvSpPr>
            <p:nvPr/>
          </p:nvSpPr>
          <p:spPr bwMode="auto">
            <a:xfrm>
              <a:off x="5282608" y="2391608"/>
              <a:ext cx="313626"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67" name="Rectangle 13"/>
            <p:cNvSpPr>
              <a:spLocks noChangeArrowheads="1"/>
            </p:cNvSpPr>
            <p:nvPr/>
          </p:nvSpPr>
          <p:spPr bwMode="auto">
            <a:xfrm>
              <a:off x="613124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p:sp>
          <p:nvSpPr>
            <p:cNvPr id="68" name="Line 18"/>
            <p:cNvSpPr>
              <a:spLocks noChangeShapeType="1"/>
            </p:cNvSpPr>
            <p:nvPr/>
          </p:nvSpPr>
          <p:spPr bwMode="auto">
            <a:xfrm flipH="1">
              <a:off x="5052616" y="2391608"/>
              <a:ext cx="0" cy="35073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 name="Group 68"/>
            <p:cNvGrpSpPr/>
            <p:nvPr/>
          </p:nvGrpSpPr>
          <p:grpSpPr>
            <a:xfrm>
              <a:off x="4203980" y="2816117"/>
              <a:ext cx="1683742" cy="3435625"/>
              <a:chOff x="4203980" y="2816118"/>
              <a:chExt cx="1683742" cy="1880236"/>
            </a:xfrm>
          </p:grpSpPr>
          <p:sp>
            <p:nvSpPr>
              <p:cNvPr id="107" name="Line 17"/>
              <p:cNvSpPr>
                <a:spLocks noChangeShapeType="1"/>
              </p:cNvSpPr>
              <p:nvPr/>
            </p:nvSpPr>
            <p:spPr bwMode="auto">
              <a:xfrm>
                <a:off x="4203980" y="2818388"/>
                <a:ext cx="0" cy="187796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9"/>
              <p:cNvSpPr>
                <a:spLocks noChangeShapeType="1"/>
              </p:cNvSpPr>
              <p:nvPr/>
            </p:nvSpPr>
            <p:spPr bwMode="auto">
              <a:xfrm>
                <a:off x="5887722" y="2816118"/>
                <a:ext cx="0" cy="18802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 name="Rectangle 21"/>
            <p:cNvSpPr>
              <a:spLocks noChangeArrowheads="1"/>
            </p:cNvSpPr>
            <p:nvPr/>
          </p:nvSpPr>
          <p:spPr bwMode="auto">
            <a:xfrm>
              <a:off x="2936755" y="298183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71" name="Line 108"/>
            <p:cNvSpPr>
              <a:spLocks noChangeShapeType="1"/>
            </p:cNvSpPr>
            <p:nvPr/>
          </p:nvSpPr>
          <p:spPr bwMode="auto">
            <a:xfrm>
              <a:off x="2849386" y="2440103"/>
              <a:ext cx="505960" cy="37828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72" name="Text Box 109"/>
                <p:cNvSpPr txBox="1">
                  <a:spLocks noChangeArrowheads="1"/>
                </p:cNvSpPr>
                <p:nvPr/>
              </p:nvSpPr>
              <p:spPr bwMode="auto">
                <a:xfrm>
                  <a:off x="2533506" y="2453337"/>
                  <a:ext cx="481353"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𝑤</m:t>
                        </m:r>
                        <m:r>
                          <a:rPr lang="en-US" altLang="en-US" i="1" dirty="0" smtClean="0">
                            <a:latin typeface="Cambria Math"/>
                          </a:rPr>
                          <m:t>𝑥</m:t>
                        </m:r>
                      </m:oMath>
                    </m:oMathPara>
                  </a14:m>
                  <a:endParaRPr lang="en-US" altLang="en-US"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2533506" y="2453337"/>
                  <a:ext cx="481353" cy="457200"/>
                </a:xfrm>
                <a:prstGeom prst="rect">
                  <a:avLst/>
                </a:prstGeom>
                <a:blipFill rotWithShape="1">
                  <a:blip r:embed="rId2"/>
                  <a:stretch>
                    <a:fillRect l="-16456"/>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 Box 110"/>
                <p:cNvSpPr txBox="1">
                  <a:spLocks noChangeArrowheads="1"/>
                </p:cNvSpPr>
                <p:nvPr/>
              </p:nvSpPr>
              <p:spPr bwMode="auto">
                <a:xfrm>
                  <a:off x="3011525" y="2046432"/>
                  <a:ext cx="49294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a:cs typeface="Times New Roman" panose="02020603050405020304" pitchFamily="18" charset="0"/>
                          </a:rPr>
                          <m:t>𝑦𝑧</m:t>
                        </m:r>
                      </m:oMath>
                    </m:oMathPara>
                  </a14:m>
                  <a:endParaRPr lang="en-US" altLang="en-US"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3011525" y="2046432"/>
                  <a:ext cx="492940" cy="457200"/>
                </a:xfrm>
                <a:prstGeom prst="rect">
                  <a:avLst/>
                </a:prstGeom>
                <a:blipFill rotWithShape="1">
                  <a:blip r:embed="rId3"/>
                  <a:stretch>
                    <a:fillRect l="-12346" b="-13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 Box 109"/>
                <p:cNvSpPr txBox="1">
                  <a:spLocks noChangeArrowheads="1"/>
                </p:cNvSpPr>
                <p:nvPr/>
              </p:nvSpPr>
              <p:spPr bwMode="auto">
                <a:xfrm>
                  <a:off x="5790470" y="205008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oMath>
                    </m:oMathPara>
                  </a14:m>
                  <a:endParaRPr lang="en-US" altLang="en-US" b="1" dirty="0">
                    <a:solidFill>
                      <a:srgbClr val="FF0000"/>
                    </a:solidFill>
                    <a:latin typeface="+mn-lt"/>
                  </a:endParaRPr>
                </a:p>
              </p:txBody>
            </p:sp>
          </mc:Choice>
          <mc:Fallback xmlns="">
            <p:sp>
              <p:nvSpPr>
                <p:cNvPr id="63" name="Text Box 109"/>
                <p:cNvSpPr txBox="1">
                  <a:spLocks noRot="1" noChangeAspect="1" noMove="1" noResize="1" noEditPoints="1" noAdjustHandles="1" noChangeArrowheads="1" noChangeShapeType="1" noTextEdit="1"/>
                </p:cNvSpPr>
                <p:nvPr/>
              </p:nvSpPr>
              <p:spPr bwMode="auto">
                <a:xfrm>
                  <a:off x="5790470" y="2050088"/>
                  <a:ext cx="255488" cy="457200"/>
                </a:xfrm>
                <a:prstGeom prst="rect">
                  <a:avLst/>
                </a:prstGeom>
                <a:blipFill rotWithShape="1">
                  <a:blip r:embed="rId4"/>
                  <a:stretch>
                    <a:fillRect l="-45238" r="-14286" b="-14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 Box 109"/>
                <p:cNvSpPr txBox="1">
                  <a:spLocks noChangeArrowheads="1"/>
                </p:cNvSpPr>
                <p:nvPr/>
              </p:nvSpPr>
              <p:spPr bwMode="auto">
                <a:xfrm>
                  <a:off x="4083447" y="204643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4" name="Text Box 109"/>
                <p:cNvSpPr txBox="1">
                  <a:spLocks noRot="1" noChangeAspect="1" noMove="1" noResize="1" noEditPoints="1" noAdjustHandles="1" noChangeArrowheads="1" noChangeShapeType="1" noTextEdit="1"/>
                </p:cNvSpPr>
                <p:nvPr/>
              </p:nvSpPr>
              <p:spPr bwMode="auto">
                <a:xfrm>
                  <a:off x="4083447" y="2046432"/>
                  <a:ext cx="255488" cy="457200"/>
                </a:xfrm>
                <a:prstGeom prst="rect">
                  <a:avLst/>
                </a:prstGeom>
                <a:blipFill rotWithShape="1">
                  <a:blip r:embed="rId5"/>
                  <a:stretch>
                    <a:fillRect l="-76190" r="-45238" b="-22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 Box 109"/>
                <p:cNvSpPr txBox="1">
                  <a:spLocks noChangeArrowheads="1"/>
                </p:cNvSpPr>
                <p:nvPr/>
              </p:nvSpPr>
              <p:spPr bwMode="auto">
                <a:xfrm>
                  <a:off x="4936958" y="5967364"/>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oMath>
                    </m:oMathPara>
                  </a14:m>
                  <a:endParaRPr lang="en-US" altLang="en-US" b="1" dirty="0">
                    <a:solidFill>
                      <a:srgbClr val="FF0000"/>
                    </a:solidFill>
                    <a:latin typeface="+mn-lt"/>
                  </a:endParaRPr>
                </a:p>
              </p:txBody>
            </p:sp>
          </mc:Choice>
          <mc:Fallback xmlns="">
            <p:sp>
              <p:nvSpPr>
                <p:cNvPr id="65" name="Text Box 109"/>
                <p:cNvSpPr txBox="1">
                  <a:spLocks noRot="1" noChangeAspect="1" noMove="1" noResize="1" noEditPoints="1" noAdjustHandles="1" noChangeArrowheads="1" noChangeShapeType="1" noTextEdit="1"/>
                </p:cNvSpPr>
                <p:nvPr/>
              </p:nvSpPr>
              <p:spPr bwMode="auto">
                <a:xfrm>
                  <a:off x="4936958" y="5967364"/>
                  <a:ext cx="255488" cy="457200"/>
                </a:xfrm>
                <a:prstGeom prst="rect">
                  <a:avLst/>
                </a:prstGeom>
                <a:blipFill rotWithShape="1">
                  <a:blip r:embed="rId6"/>
                  <a:stretch>
                    <a:fillRect l="-2619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 Box 109"/>
                <p:cNvSpPr txBox="1">
                  <a:spLocks noChangeArrowheads="1"/>
                </p:cNvSpPr>
                <p:nvPr/>
              </p:nvSpPr>
              <p:spPr bwMode="auto">
                <a:xfrm>
                  <a:off x="6198825" y="596370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6" name="Text Box 109"/>
                <p:cNvSpPr txBox="1">
                  <a:spLocks noRot="1" noChangeAspect="1" noMove="1" noResize="1" noEditPoints="1" noAdjustHandles="1" noChangeArrowheads="1" noChangeShapeType="1" noTextEdit="1"/>
                </p:cNvSpPr>
                <p:nvPr/>
              </p:nvSpPr>
              <p:spPr bwMode="auto">
                <a:xfrm>
                  <a:off x="6198825" y="5963708"/>
                  <a:ext cx="255488" cy="457200"/>
                </a:xfrm>
                <a:prstGeom prst="rect">
                  <a:avLst/>
                </a:prstGeom>
                <a:blipFill rotWithShape="1">
                  <a:blip r:embed="rId7"/>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109"/>
                <p:cNvSpPr txBox="1">
                  <a:spLocks noChangeArrowheads="1"/>
                </p:cNvSpPr>
                <p:nvPr/>
              </p:nvSpPr>
              <p:spPr bwMode="auto">
                <a:xfrm>
                  <a:off x="3609273" y="596005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7" name="Text Box 109"/>
                <p:cNvSpPr txBox="1">
                  <a:spLocks noRot="1" noChangeAspect="1" noMove="1" noResize="1" noEditPoints="1" noAdjustHandles="1" noChangeArrowheads="1" noChangeShapeType="1" noTextEdit="1"/>
                </p:cNvSpPr>
                <p:nvPr/>
              </p:nvSpPr>
              <p:spPr bwMode="auto">
                <a:xfrm>
                  <a:off x="3609273" y="5960052"/>
                  <a:ext cx="255488" cy="457200"/>
                </a:xfrm>
                <a:prstGeom prst="rect">
                  <a:avLst/>
                </a:prstGeom>
                <a:blipFill rotWithShape="1">
                  <a:blip r:embed="rId8"/>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09"/>
                <p:cNvSpPr txBox="1">
                  <a:spLocks noChangeArrowheads="1"/>
                </p:cNvSpPr>
                <p:nvPr/>
              </p:nvSpPr>
              <p:spPr bwMode="auto">
                <a:xfrm>
                  <a:off x="2418291" y="3313786"/>
                  <a:ext cx="40325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8" name="Text Box 109"/>
                <p:cNvSpPr txBox="1">
                  <a:spLocks noRot="1" noChangeAspect="1" noMove="1" noResize="1" noEditPoints="1" noAdjustHandles="1" noChangeArrowheads="1" noChangeShapeType="1" noTextEdit="1"/>
                </p:cNvSpPr>
                <p:nvPr/>
              </p:nvSpPr>
              <p:spPr bwMode="auto">
                <a:xfrm>
                  <a:off x="2418291" y="3313786"/>
                  <a:ext cx="403250" cy="457200"/>
                </a:xfrm>
                <a:prstGeom prst="rect">
                  <a:avLst/>
                </a:prstGeom>
                <a:blipFill rotWithShape="1">
                  <a:blip r:embed="rId9"/>
                  <a:stretch>
                    <a:fillRect l="-30303" r="-7576"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09"/>
                <p:cNvSpPr txBox="1">
                  <a:spLocks noChangeArrowheads="1"/>
                </p:cNvSpPr>
                <p:nvPr/>
              </p:nvSpPr>
              <p:spPr bwMode="auto">
                <a:xfrm>
                  <a:off x="2418291" y="4869175"/>
                  <a:ext cx="34564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oMath>
                    </m:oMathPara>
                  </a14:m>
                  <a:endParaRPr lang="en-US" altLang="en-US" b="1" dirty="0">
                    <a:solidFill>
                      <a:srgbClr val="FF0000"/>
                    </a:solidFill>
                    <a:latin typeface="+mn-lt"/>
                  </a:endParaRPr>
                </a:p>
              </p:txBody>
            </p:sp>
          </mc:Choice>
          <mc:Fallback xmlns="">
            <p:sp>
              <p:nvSpPr>
                <p:cNvPr id="69" name="Text Box 109"/>
                <p:cNvSpPr txBox="1">
                  <a:spLocks noRot="1" noChangeAspect="1" noMove="1" noResize="1" noEditPoints="1" noAdjustHandles="1" noChangeArrowheads="1" noChangeShapeType="1" noTextEdit="1"/>
                </p:cNvSpPr>
                <p:nvPr/>
              </p:nvSpPr>
              <p:spPr bwMode="auto">
                <a:xfrm>
                  <a:off x="2418291" y="4869175"/>
                  <a:ext cx="345642" cy="457200"/>
                </a:xfrm>
                <a:prstGeom prst="rect">
                  <a:avLst/>
                </a:prstGeom>
                <a:blipFill rotWithShape="1">
                  <a:blip r:embed="rId10"/>
                  <a:stretch>
                    <a:fillRect l="-17544"/>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21"/>
                <p:cNvSpPr>
                  <a:spLocks noChangeArrowheads="1"/>
                </p:cNvSpPr>
                <p:nvPr/>
              </p:nvSpPr>
              <p:spPr bwMode="auto">
                <a:xfrm>
                  <a:off x="3519165"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0</m:t>
                            </m:r>
                          </m:sub>
                        </m:sSub>
                      </m:oMath>
                    </m:oMathPara>
                  </a14:m>
                  <a:endParaRPr lang="en-US" altLang="en-US" b="0" dirty="0">
                    <a:solidFill>
                      <a:schemeClr val="tx1"/>
                    </a:solidFill>
                  </a:endParaRPr>
                </a:p>
              </p:txBody>
            </p:sp>
          </mc:Choice>
          <mc:Fallback xmlns="">
            <p:sp>
              <p:nvSpPr>
                <p:cNvPr id="70" name="Rectangle 21"/>
                <p:cNvSpPr>
                  <a:spLocks noRot="1" noChangeAspect="1" noMove="1" noResize="1" noEditPoints="1" noAdjustHandles="1" noChangeArrowheads="1" noChangeShapeType="1" noTextEdit="1"/>
                </p:cNvSpPr>
                <p:nvPr/>
              </p:nvSpPr>
              <p:spPr bwMode="auto">
                <a:xfrm>
                  <a:off x="3519165" y="2981836"/>
                  <a:ext cx="485646" cy="369332"/>
                </a:xfrm>
                <a:prstGeom prst="rect">
                  <a:avLst/>
                </a:prstGeom>
                <a:blipFill rotWithShape="1">
                  <a:blip r:embed="rId11"/>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21"/>
                <p:cNvSpPr>
                  <a:spLocks noChangeArrowheads="1"/>
                </p:cNvSpPr>
                <p:nvPr/>
              </p:nvSpPr>
              <p:spPr bwMode="auto">
                <a:xfrm>
                  <a:off x="4393223" y="2981836"/>
                  <a:ext cx="47852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m:t>
                            </m:r>
                          </m:sub>
                        </m:sSub>
                      </m:oMath>
                    </m:oMathPara>
                  </a14:m>
                  <a:endParaRPr lang="en-US" altLang="en-US" b="0" dirty="0">
                    <a:solidFill>
                      <a:schemeClr val="tx1"/>
                    </a:solidFill>
                  </a:endParaRPr>
                </a:p>
              </p:txBody>
            </p:sp>
          </mc:Choice>
          <mc:Fallback xmlns="">
            <p:sp>
              <p:nvSpPr>
                <p:cNvPr id="71" name="Rectangle 21"/>
                <p:cNvSpPr>
                  <a:spLocks noRot="1" noChangeAspect="1" noMove="1" noResize="1" noEditPoints="1" noAdjustHandles="1" noChangeArrowheads="1" noChangeShapeType="1" noTextEdit="1"/>
                </p:cNvSpPr>
                <p:nvPr/>
              </p:nvSpPr>
              <p:spPr bwMode="auto">
                <a:xfrm>
                  <a:off x="4393223" y="2981836"/>
                  <a:ext cx="478529" cy="369332"/>
                </a:xfrm>
                <a:prstGeom prst="rect">
                  <a:avLst/>
                </a:prstGeom>
                <a:blipFill rotWithShape="1">
                  <a:blip r:embed="rId12"/>
                  <a:stretch>
                    <a:fillRect l="-7692" r="-3846"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21"/>
                <p:cNvSpPr>
                  <a:spLocks noChangeArrowheads="1"/>
                </p:cNvSpPr>
                <p:nvPr/>
              </p:nvSpPr>
              <p:spPr bwMode="auto">
                <a:xfrm>
                  <a:off x="5241779"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3</m:t>
                            </m:r>
                          </m:sub>
                        </m:sSub>
                      </m:oMath>
                    </m:oMathPara>
                  </a14:m>
                  <a:endParaRPr lang="en-US" altLang="en-US" b="0" dirty="0">
                    <a:solidFill>
                      <a:schemeClr val="tx1"/>
                    </a:solidFill>
                  </a:endParaRPr>
                </a:p>
              </p:txBody>
            </p:sp>
          </mc:Choice>
          <mc:Fallback xmlns="">
            <p:sp>
              <p:nvSpPr>
                <p:cNvPr id="72" name="Rectangle 21"/>
                <p:cNvSpPr>
                  <a:spLocks noRot="1" noChangeAspect="1" noMove="1" noResize="1" noEditPoints="1" noAdjustHandles="1" noChangeArrowheads="1" noChangeShapeType="1" noTextEdit="1"/>
                </p:cNvSpPr>
                <p:nvPr/>
              </p:nvSpPr>
              <p:spPr bwMode="auto">
                <a:xfrm>
                  <a:off x="5241779" y="2981836"/>
                  <a:ext cx="485646" cy="369332"/>
                </a:xfrm>
                <a:prstGeom prst="rect">
                  <a:avLst/>
                </a:prstGeom>
                <a:blipFill rotWithShape="1">
                  <a:blip r:embed="rId13"/>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21"/>
                <p:cNvSpPr>
                  <a:spLocks noChangeArrowheads="1"/>
                </p:cNvSpPr>
                <p:nvPr/>
              </p:nvSpPr>
              <p:spPr bwMode="auto">
                <a:xfrm>
                  <a:off x="6083704"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2</m:t>
                            </m:r>
                          </m:sub>
                        </m:sSub>
                      </m:oMath>
                    </m:oMathPara>
                  </a14:m>
                  <a:endParaRPr lang="en-US" altLang="en-US" b="0" dirty="0">
                    <a:solidFill>
                      <a:schemeClr val="tx1"/>
                    </a:solidFill>
                  </a:endParaRPr>
                </a:p>
              </p:txBody>
            </p:sp>
          </mc:Choice>
          <mc:Fallback xmlns="">
            <p:sp>
              <p:nvSpPr>
                <p:cNvPr id="73" name="Rectangle 21"/>
                <p:cNvSpPr>
                  <a:spLocks noRot="1" noChangeAspect="1" noMove="1" noResize="1" noEditPoints="1" noAdjustHandles="1" noChangeArrowheads="1" noChangeShapeType="1" noTextEdit="1"/>
                </p:cNvSpPr>
                <p:nvPr/>
              </p:nvSpPr>
              <p:spPr bwMode="auto">
                <a:xfrm>
                  <a:off x="6083704" y="2981836"/>
                  <a:ext cx="485646" cy="369332"/>
                </a:xfrm>
                <a:prstGeom prst="rect">
                  <a:avLst/>
                </a:prstGeom>
                <a:blipFill rotWithShape="1">
                  <a:blip r:embed="rId14"/>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21"/>
                <p:cNvSpPr>
                  <a:spLocks noChangeArrowheads="1"/>
                </p:cNvSpPr>
                <p:nvPr/>
              </p:nvSpPr>
              <p:spPr bwMode="auto">
                <a:xfrm>
                  <a:off x="3514841"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4</m:t>
                            </m:r>
                          </m:sub>
                        </m:sSub>
                      </m:oMath>
                    </m:oMathPara>
                  </a14:m>
                  <a:endParaRPr lang="en-US" altLang="en-US" b="0" dirty="0">
                    <a:solidFill>
                      <a:schemeClr val="tx1"/>
                    </a:solidFill>
                  </a:endParaRPr>
                </a:p>
              </p:txBody>
            </p:sp>
          </mc:Choice>
          <mc:Fallback xmlns="">
            <p:sp>
              <p:nvSpPr>
                <p:cNvPr id="74" name="Rectangle 21"/>
                <p:cNvSpPr>
                  <a:spLocks noRot="1" noChangeAspect="1" noMove="1" noResize="1" noEditPoints="1" noAdjustHandles="1" noChangeArrowheads="1" noChangeShapeType="1" noTextEdit="1"/>
                </p:cNvSpPr>
                <p:nvPr/>
              </p:nvSpPr>
              <p:spPr bwMode="auto">
                <a:xfrm>
                  <a:off x="3514841" y="3774733"/>
                  <a:ext cx="485646" cy="369332"/>
                </a:xfrm>
                <a:prstGeom prst="rect">
                  <a:avLst/>
                </a:prstGeom>
                <a:blipFill rotWithShape="1">
                  <a:blip r:embed="rId15"/>
                  <a:stretch>
                    <a:fillRect l="-7595" r="-3797"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21"/>
                <p:cNvSpPr>
                  <a:spLocks noChangeArrowheads="1"/>
                </p:cNvSpPr>
                <p:nvPr/>
              </p:nvSpPr>
              <p:spPr bwMode="auto">
                <a:xfrm>
                  <a:off x="4388899"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5</m:t>
                            </m:r>
                          </m:sub>
                        </m:sSub>
                      </m:oMath>
                    </m:oMathPara>
                  </a14:m>
                  <a:endParaRPr lang="en-US" altLang="en-US" b="0" dirty="0">
                    <a:solidFill>
                      <a:schemeClr val="tx1"/>
                    </a:solidFill>
                  </a:endParaRPr>
                </a:p>
              </p:txBody>
            </p:sp>
          </mc:Choice>
          <mc:Fallback xmlns="">
            <p:sp>
              <p:nvSpPr>
                <p:cNvPr id="75" name="Rectangle 21"/>
                <p:cNvSpPr>
                  <a:spLocks noRot="1" noChangeAspect="1" noMove="1" noResize="1" noEditPoints="1" noAdjustHandles="1" noChangeArrowheads="1" noChangeShapeType="1" noTextEdit="1"/>
                </p:cNvSpPr>
                <p:nvPr/>
              </p:nvSpPr>
              <p:spPr bwMode="auto">
                <a:xfrm>
                  <a:off x="4388899" y="3774733"/>
                  <a:ext cx="485646" cy="369332"/>
                </a:xfrm>
                <a:prstGeom prst="rect">
                  <a:avLst/>
                </a:prstGeom>
                <a:blipFill rotWithShape="1">
                  <a:blip r:embed="rId16"/>
                  <a:stretch>
                    <a:fillRect l="-6250" r="-3750" b="-18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21"/>
                <p:cNvSpPr>
                  <a:spLocks noChangeArrowheads="1"/>
                </p:cNvSpPr>
                <p:nvPr/>
              </p:nvSpPr>
              <p:spPr bwMode="auto">
                <a:xfrm>
                  <a:off x="5237455"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7</m:t>
                            </m:r>
                          </m:sub>
                        </m:sSub>
                      </m:oMath>
                    </m:oMathPara>
                  </a14:m>
                  <a:endParaRPr lang="en-US" altLang="en-US" b="0" dirty="0">
                    <a:solidFill>
                      <a:schemeClr val="tx1"/>
                    </a:solidFill>
                  </a:endParaRPr>
                </a:p>
              </p:txBody>
            </p:sp>
          </mc:Choice>
          <mc:Fallback xmlns="">
            <p:sp>
              <p:nvSpPr>
                <p:cNvPr id="76" name="Rectangle 21"/>
                <p:cNvSpPr>
                  <a:spLocks noRot="1" noChangeAspect="1" noMove="1" noResize="1" noEditPoints="1" noAdjustHandles="1" noChangeArrowheads="1" noChangeShapeType="1" noTextEdit="1"/>
                </p:cNvSpPr>
                <p:nvPr/>
              </p:nvSpPr>
              <p:spPr bwMode="auto">
                <a:xfrm>
                  <a:off x="5237455" y="3774733"/>
                  <a:ext cx="485646" cy="369332"/>
                </a:xfrm>
                <a:prstGeom prst="rect">
                  <a:avLst/>
                </a:prstGeom>
                <a:blipFill rotWithShape="1">
                  <a:blip r:embed="rId17"/>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21"/>
                <p:cNvSpPr>
                  <a:spLocks noChangeArrowheads="1"/>
                </p:cNvSpPr>
                <p:nvPr/>
              </p:nvSpPr>
              <p:spPr bwMode="auto">
                <a:xfrm>
                  <a:off x="6079380"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6</m:t>
                            </m:r>
                          </m:sub>
                        </m:sSub>
                      </m:oMath>
                    </m:oMathPara>
                  </a14:m>
                  <a:endParaRPr lang="en-US" altLang="en-US" b="0" dirty="0">
                    <a:solidFill>
                      <a:schemeClr val="tx1"/>
                    </a:solidFill>
                  </a:endParaRPr>
                </a:p>
              </p:txBody>
            </p:sp>
          </mc:Choice>
          <mc:Fallback xmlns="">
            <p:sp>
              <p:nvSpPr>
                <p:cNvPr id="77" name="Rectangle 21"/>
                <p:cNvSpPr>
                  <a:spLocks noRot="1" noChangeAspect="1" noMove="1" noResize="1" noEditPoints="1" noAdjustHandles="1" noChangeArrowheads="1" noChangeShapeType="1" noTextEdit="1"/>
                </p:cNvSpPr>
                <p:nvPr/>
              </p:nvSpPr>
              <p:spPr bwMode="auto">
                <a:xfrm>
                  <a:off x="6079380" y="3774733"/>
                  <a:ext cx="485646" cy="369332"/>
                </a:xfrm>
                <a:prstGeom prst="rect">
                  <a:avLst/>
                </a:prstGeom>
                <a:blipFill rotWithShape="1">
                  <a:blip r:embed="rId18"/>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9" name="Line 41"/>
            <p:cNvSpPr>
              <a:spLocks noChangeShapeType="1"/>
            </p:cNvSpPr>
            <p:nvPr/>
          </p:nvSpPr>
          <p:spPr bwMode="auto">
            <a:xfrm flipV="1">
              <a:off x="2849386" y="4350712"/>
              <a:ext cx="388943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0" name="Group 89"/>
            <p:cNvGrpSpPr/>
            <p:nvPr/>
          </p:nvGrpSpPr>
          <p:grpSpPr>
            <a:xfrm>
              <a:off x="3351656" y="3576604"/>
              <a:ext cx="3790410" cy="1548216"/>
              <a:chOff x="3351656" y="3979853"/>
              <a:chExt cx="3389620" cy="1548216"/>
            </a:xfrm>
          </p:grpSpPr>
          <p:sp>
            <p:nvSpPr>
              <p:cNvPr id="105" name="Line 41"/>
              <p:cNvSpPr>
                <a:spLocks noChangeShapeType="1"/>
              </p:cNvSpPr>
              <p:nvPr/>
            </p:nvSpPr>
            <p:spPr bwMode="auto">
              <a:xfrm flipV="1">
                <a:off x="3355346" y="3979853"/>
                <a:ext cx="33810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41"/>
              <p:cNvSpPr>
                <a:spLocks noChangeShapeType="1"/>
              </p:cNvSpPr>
              <p:nvPr/>
            </p:nvSpPr>
            <p:spPr bwMode="auto">
              <a:xfrm flipV="1">
                <a:off x="3351656" y="5528069"/>
                <a:ext cx="33896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91" name="Text Box 109"/>
                <p:cNvSpPr txBox="1">
                  <a:spLocks noChangeArrowheads="1"/>
                </p:cNvSpPr>
                <p:nvPr/>
              </p:nvSpPr>
              <p:spPr bwMode="auto">
                <a:xfrm>
                  <a:off x="6854031" y="2910537"/>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80" name="Text Box 109"/>
                <p:cNvSpPr txBox="1">
                  <a:spLocks noRot="1" noChangeAspect="1" noMove="1" noResize="1" noEditPoints="1" noAdjustHandles="1" noChangeArrowheads="1" noChangeShapeType="1" noTextEdit="1"/>
                </p:cNvSpPr>
                <p:nvPr/>
              </p:nvSpPr>
              <p:spPr bwMode="auto">
                <a:xfrm>
                  <a:off x="6854031" y="2910537"/>
                  <a:ext cx="370702" cy="457200"/>
                </a:xfrm>
                <a:prstGeom prst="rect">
                  <a:avLst/>
                </a:prstGeom>
                <a:blipFill rotWithShape="1">
                  <a:blip r:embed="rId19"/>
                  <a:stretch>
                    <a:fillRect l="-30000" r="-500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 Box 109"/>
                <p:cNvSpPr txBox="1">
                  <a:spLocks noChangeArrowheads="1"/>
                </p:cNvSpPr>
                <p:nvPr/>
              </p:nvSpPr>
              <p:spPr bwMode="auto">
                <a:xfrm>
                  <a:off x="6854031" y="4123940"/>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oMath>
                    </m:oMathPara>
                  </a14:m>
                  <a:endParaRPr lang="en-US" altLang="en-US" b="1" dirty="0">
                    <a:solidFill>
                      <a:srgbClr val="FF0000"/>
                    </a:solidFill>
                    <a:latin typeface="+mn-lt"/>
                  </a:endParaRPr>
                </a:p>
              </p:txBody>
            </p:sp>
          </mc:Choice>
          <mc:Fallback xmlns="">
            <p:sp>
              <p:nvSpPr>
                <p:cNvPr id="81" name="Text Box 109"/>
                <p:cNvSpPr txBox="1">
                  <a:spLocks noRot="1" noChangeAspect="1" noMove="1" noResize="1" noEditPoints="1" noAdjustHandles="1" noChangeArrowheads="1" noChangeShapeType="1" noTextEdit="1"/>
                </p:cNvSpPr>
                <p:nvPr/>
              </p:nvSpPr>
              <p:spPr bwMode="auto">
                <a:xfrm>
                  <a:off x="6854031" y="4123940"/>
                  <a:ext cx="370702" cy="457200"/>
                </a:xfrm>
                <a:prstGeom prst="rect">
                  <a:avLst/>
                </a:prstGeom>
                <a:blipFill rotWithShape="1">
                  <a:blip r:embed="rId20"/>
                  <a:stretch>
                    <a:fillRect l="-6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 Box 109"/>
                <p:cNvSpPr txBox="1">
                  <a:spLocks noChangeArrowheads="1"/>
                </p:cNvSpPr>
                <p:nvPr/>
              </p:nvSpPr>
              <p:spPr bwMode="auto">
                <a:xfrm>
                  <a:off x="6854031" y="5272424"/>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82" name="Text Box 109"/>
                <p:cNvSpPr txBox="1">
                  <a:spLocks noRot="1" noChangeAspect="1" noMove="1" noResize="1" noEditPoints="1" noAdjustHandles="1" noChangeArrowheads="1" noChangeShapeType="1" noTextEdit="1"/>
                </p:cNvSpPr>
                <p:nvPr/>
              </p:nvSpPr>
              <p:spPr bwMode="auto">
                <a:xfrm>
                  <a:off x="6854031" y="5272424"/>
                  <a:ext cx="370702" cy="457200"/>
                </a:xfrm>
                <a:prstGeom prst="rect">
                  <a:avLst/>
                </a:prstGeom>
                <a:blipFill rotWithShape="1">
                  <a:blip r:embed="rId21"/>
                  <a:stretch>
                    <a:fillRect l="-30000" r="-500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4" name="Rectangle 21"/>
            <p:cNvSpPr>
              <a:spLocks noChangeArrowheads="1"/>
            </p:cNvSpPr>
            <p:nvPr/>
          </p:nvSpPr>
          <p:spPr bwMode="auto">
            <a:xfrm>
              <a:off x="2936755" y="375095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95" name="Rectangle 21"/>
            <p:cNvSpPr>
              <a:spLocks noChangeArrowheads="1"/>
            </p:cNvSpPr>
            <p:nvPr/>
          </p:nvSpPr>
          <p:spPr bwMode="auto">
            <a:xfrm>
              <a:off x="2936755" y="4557450"/>
              <a:ext cx="320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96" name="Rectangle 21"/>
            <p:cNvSpPr>
              <a:spLocks noChangeArrowheads="1"/>
            </p:cNvSpPr>
            <p:nvPr/>
          </p:nvSpPr>
          <p:spPr bwMode="auto">
            <a:xfrm>
              <a:off x="2936755" y="533003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mc:AlternateContent xmlns:mc="http://schemas.openxmlformats.org/markup-compatibility/2006" xmlns:a14="http://schemas.microsoft.com/office/drawing/2010/main">
          <mc:Choice Requires="a14">
            <p:sp>
              <p:nvSpPr>
                <p:cNvPr id="97" name="Rectangle 21"/>
                <p:cNvSpPr>
                  <a:spLocks noChangeArrowheads="1"/>
                </p:cNvSpPr>
                <p:nvPr/>
              </p:nvSpPr>
              <p:spPr bwMode="auto">
                <a:xfrm>
                  <a:off x="3517148"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12</m:t>
                            </m:r>
                          </m:sub>
                        </m:sSub>
                      </m:oMath>
                    </m:oMathPara>
                  </a14:m>
                  <a:endParaRPr lang="en-US" altLang="en-US" b="0" dirty="0">
                    <a:solidFill>
                      <a:schemeClr val="tx1"/>
                    </a:solidFill>
                  </a:endParaRPr>
                </a:p>
              </p:txBody>
            </p:sp>
          </mc:Choice>
          <mc:Fallback xmlns="">
            <p:sp>
              <p:nvSpPr>
                <p:cNvPr id="86" name="Rectangle 21"/>
                <p:cNvSpPr>
                  <a:spLocks noRot="1" noChangeAspect="1" noMove="1" noResize="1" noEditPoints="1" noAdjustHandles="1" noChangeArrowheads="1" noChangeShapeType="1" noTextEdit="1"/>
                </p:cNvSpPr>
                <p:nvPr/>
              </p:nvSpPr>
              <p:spPr bwMode="auto">
                <a:xfrm>
                  <a:off x="3517148" y="4513444"/>
                  <a:ext cx="608372" cy="369332"/>
                </a:xfrm>
                <a:prstGeom prst="rect">
                  <a:avLst/>
                </a:prstGeom>
                <a:blipFill rotWithShape="1">
                  <a:blip r:embed="rId22"/>
                  <a:stretch>
                    <a:fillRect l="-5000" r="-300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21"/>
                <p:cNvSpPr>
                  <a:spLocks noChangeArrowheads="1"/>
                </p:cNvSpPr>
                <p:nvPr/>
              </p:nvSpPr>
              <p:spPr bwMode="auto">
                <a:xfrm>
                  <a:off x="4391206"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13</m:t>
                            </m:r>
                          </m:sub>
                        </m:sSub>
                      </m:oMath>
                    </m:oMathPara>
                  </a14:m>
                  <a:endParaRPr lang="en-US" altLang="en-US" b="0" dirty="0">
                    <a:solidFill>
                      <a:schemeClr val="tx1"/>
                    </a:solidFill>
                  </a:endParaRPr>
                </a:p>
              </p:txBody>
            </p:sp>
          </mc:Choice>
          <mc:Fallback xmlns="">
            <p:sp>
              <p:nvSpPr>
                <p:cNvPr id="87" name="Rectangle 21"/>
                <p:cNvSpPr>
                  <a:spLocks noRot="1" noChangeAspect="1" noMove="1" noResize="1" noEditPoints="1" noAdjustHandles="1" noChangeArrowheads="1" noChangeShapeType="1" noTextEdit="1"/>
                </p:cNvSpPr>
                <p:nvPr/>
              </p:nvSpPr>
              <p:spPr bwMode="auto">
                <a:xfrm>
                  <a:off x="4391206" y="4513444"/>
                  <a:ext cx="608372" cy="369332"/>
                </a:xfrm>
                <a:prstGeom prst="rect">
                  <a:avLst/>
                </a:prstGeom>
                <a:blipFill rotWithShape="1">
                  <a:blip r:embed="rId23"/>
                  <a:stretch>
                    <a:fillRect l="-6061" r="-303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ectangle 21"/>
                <p:cNvSpPr>
                  <a:spLocks noChangeArrowheads="1"/>
                </p:cNvSpPr>
                <p:nvPr/>
              </p:nvSpPr>
              <p:spPr bwMode="auto">
                <a:xfrm>
                  <a:off x="5239762"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15</m:t>
                            </m:r>
                          </m:sub>
                        </m:sSub>
                      </m:oMath>
                    </m:oMathPara>
                  </a14:m>
                  <a:endParaRPr lang="en-US" altLang="en-US" b="0" dirty="0">
                    <a:solidFill>
                      <a:schemeClr val="tx1"/>
                    </a:solidFill>
                  </a:endParaRPr>
                </a:p>
              </p:txBody>
            </p:sp>
          </mc:Choice>
          <mc:Fallback xmlns="">
            <p:sp>
              <p:nvSpPr>
                <p:cNvPr id="88" name="Rectangle 21"/>
                <p:cNvSpPr>
                  <a:spLocks noRot="1" noChangeAspect="1" noMove="1" noResize="1" noEditPoints="1" noAdjustHandles="1" noChangeArrowheads="1" noChangeShapeType="1" noTextEdit="1"/>
                </p:cNvSpPr>
                <p:nvPr/>
              </p:nvSpPr>
              <p:spPr bwMode="auto">
                <a:xfrm>
                  <a:off x="5239762" y="4513444"/>
                  <a:ext cx="608372" cy="369332"/>
                </a:xfrm>
                <a:prstGeom prst="rect">
                  <a:avLst/>
                </a:prstGeom>
                <a:blipFill rotWithShape="1">
                  <a:blip r:embed="rId24"/>
                  <a:stretch>
                    <a:fillRect l="-6000" r="-2000" b="-18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21"/>
                <p:cNvSpPr>
                  <a:spLocks noChangeArrowheads="1"/>
                </p:cNvSpPr>
                <p:nvPr/>
              </p:nvSpPr>
              <p:spPr bwMode="auto">
                <a:xfrm>
                  <a:off x="6081687"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14</m:t>
                            </m:r>
                          </m:sub>
                        </m:sSub>
                      </m:oMath>
                    </m:oMathPara>
                  </a14:m>
                  <a:endParaRPr lang="en-US" altLang="en-US" b="0" dirty="0">
                    <a:solidFill>
                      <a:schemeClr val="tx1"/>
                    </a:solidFill>
                  </a:endParaRPr>
                </a:p>
              </p:txBody>
            </p:sp>
          </mc:Choice>
          <mc:Fallback xmlns="">
            <p:sp>
              <p:nvSpPr>
                <p:cNvPr id="89" name="Rectangle 21"/>
                <p:cNvSpPr>
                  <a:spLocks noRot="1" noChangeAspect="1" noMove="1" noResize="1" noEditPoints="1" noAdjustHandles="1" noChangeArrowheads="1" noChangeShapeType="1" noTextEdit="1"/>
                </p:cNvSpPr>
                <p:nvPr/>
              </p:nvSpPr>
              <p:spPr bwMode="auto">
                <a:xfrm>
                  <a:off x="6081687" y="4513444"/>
                  <a:ext cx="608372" cy="369332"/>
                </a:xfrm>
                <a:prstGeom prst="rect">
                  <a:avLst/>
                </a:prstGeom>
                <a:blipFill rotWithShape="1">
                  <a:blip r:embed="rId25"/>
                  <a:stretch>
                    <a:fillRect l="-6000" r="-200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21"/>
                <p:cNvSpPr>
                  <a:spLocks noChangeArrowheads="1"/>
                </p:cNvSpPr>
                <p:nvPr/>
              </p:nvSpPr>
              <p:spPr bwMode="auto">
                <a:xfrm>
                  <a:off x="3512824" y="5306341"/>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8</m:t>
                            </m:r>
                          </m:sub>
                        </m:sSub>
                      </m:oMath>
                    </m:oMathPara>
                  </a14:m>
                  <a:endParaRPr lang="en-US" altLang="en-US" b="0" dirty="0">
                    <a:solidFill>
                      <a:schemeClr val="tx1"/>
                    </a:solidFill>
                  </a:endParaRPr>
                </a:p>
              </p:txBody>
            </p:sp>
          </mc:Choice>
          <mc:Fallback xmlns="">
            <p:sp>
              <p:nvSpPr>
                <p:cNvPr id="90" name="Rectangle 21"/>
                <p:cNvSpPr>
                  <a:spLocks noRot="1" noChangeAspect="1" noMove="1" noResize="1" noEditPoints="1" noAdjustHandles="1" noChangeArrowheads="1" noChangeShapeType="1" noTextEdit="1"/>
                </p:cNvSpPr>
                <p:nvPr/>
              </p:nvSpPr>
              <p:spPr bwMode="auto">
                <a:xfrm>
                  <a:off x="3512824" y="5306341"/>
                  <a:ext cx="485646" cy="369332"/>
                </a:xfrm>
                <a:prstGeom prst="rect">
                  <a:avLst/>
                </a:prstGeom>
                <a:blipFill rotWithShape="1">
                  <a:blip r:embed="rId26"/>
                  <a:stretch>
                    <a:fillRect l="-6250" r="-3750"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21"/>
                <p:cNvSpPr>
                  <a:spLocks noChangeArrowheads="1"/>
                </p:cNvSpPr>
                <p:nvPr/>
              </p:nvSpPr>
              <p:spPr bwMode="auto">
                <a:xfrm>
                  <a:off x="4386882" y="5306341"/>
                  <a:ext cx="479234"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9</m:t>
                            </m:r>
                          </m:sub>
                        </m:sSub>
                      </m:oMath>
                    </m:oMathPara>
                  </a14:m>
                  <a:endParaRPr lang="en-US" altLang="en-US" b="0" dirty="0">
                    <a:solidFill>
                      <a:schemeClr val="tx1"/>
                    </a:solidFill>
                  </a:endParaRPr>
                </a:p>
              </p:txBody>
            </p:sp>
          </mc:Choice>
          <mc:Fallback xmlns="">
            <p:sp>
              <p:nvSpPr>
                <p:cNvPr id="91" name="Rectangle 21"/>
                <p:cNvSpPr>
                  <a:spLocks noRot="1" noChangeAspect="1" noMove="1" noResize="1" noEditPoints="1" noAdjustHandles="1" noChangeArrowheads="1" noChangeShapeType="1" noTextEdit="1"/>
                </p:cNvSpPr>
                <p:nvPr/>
              </p:nvSpPr>
              <p:spPr bwMode="auto">
                <a:xfrm>
                  <a:off x="4386882" y="5306341"/>
                  <a:ext cx="479234" cy="369332"/>
                </a:xfrm>
                <a:prstGeom prst="rect">
                  <a:avLst/>
                </a:prstGeom>
                <a:blipFill rotWithShape="1">
                  <a:blip r:embed="rId27"/>
                  <a:stretch>
                    <a:fillRect l="-7692" r="-3846"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21"/>
                <p:cNvSpPr>
                  <a:spLocks noChangeArrowheads="1"/>
                </p:cNvSpPr>
                <p:nvPr/>
              </p:nvSpPr>
              <p:spPr bwMode="auto">
                <a:xfrm>
                  <a:off x="5235438" y="5306341"/>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11</m:t>
                            </m:r>
                          </m:sub>
                        </m:sSub>
                      </m:oMath>
                    </m:oMathPara>
                  </a14:m>
                  <a:endParaRPr lang="en-US" altLang="en-US" b="0" dirty="0">
                    <a:solidFill>
                      <a:schemeClr val="tx1"/>
                    </a:solidFill>
                  </a:endParaRPr>
                </a:p>
              </p:txBody>
            </p:sp>
          </mc:Choice>
          <mc:Fallback xmlns="">
            <p:sp>
              <p:nvSpPr>
                <p:cNvPr id="92" name="Rectangle 21"/>
                <p:cNvSpPr>
                  <a:spLocks noRot="1" noChangeAspect="1" noMove="1" noResize="1" noEditPoints="1" noAdjustHandles="1" noChangeArrowheads="1" noChangeShapeType="1" noTextEdit="1"/>
                </p:cNvSpPr>
                <p:nvPr/>
              </p:nvSpPr>
              <p:spPr bwMode="auto">
                <a:xfrm>
                  <a:off x="5235438" y="5306341"/>
                  <a:ext cx="608372" cy="369332"/>
                </a:xfrm>
                <a:prstGeom prst="rect">
                  <a:avLst/>
                </a:prstGeom>
                <a:blipFill rotWithShape="1">
                  <a:blip r:embed="rId28"/>
                  <a:stretch>
                    <a:fillRect l="-5000" r="-2000"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21"/>
                <p:cNvSpPr>
                  <a:spLocks noChangeArrowheads="1"/>
                </p:cNvSpPr>
                <p:nvPr/>
              </p:nvSpPr>
              <p:spPr bwMode="auto">
                <a:xfrm>
                  <a:off x="6077363" y="5306341"/>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10</m:t>
                            </m:r>
                          </m:sub>
                        </m:sSub>
                      </m:oMath>
                    </m:oMathPara>
                  </a14:m>
                  <a:endParaRPr lang="en-US" altLang="en-US" b="0" dirty="0">
                    <a:solidFill>
                      <a:schemeClr val="tx1"/>
                    </a:solidFill>
                  </a:endParaRPr>
                </a:p>
              </p:txBody>
            </p:sp>
          </mc:Choice>
          <mc:Fallback xmlns="">
            <p:sp>
              <p:nvSpPr>
                <p:cNvPr id="93" name="Rectangle 21"/>
                <p:cNvSpPr>
                  <a:spLocks noRot="1" noChangeAspect="1" noMove="1" noResize="1" noEditPoints="1" noAdjustHandles="1" noChangeArrowheads="1" noChangeShapeType="1" noTextEdit="1"/>
                </p:cNvSpPr>
                <p:nvPr/>
              </p:nvSpPr>
              <p:spPr bwMode="auto">
                <a:xfrm>
                  <a:off x="6077363" y="5306341"/>
                  <a:ext cx="608372" cy="369332"/>
                </a:xfrm>
                <a:prstGeom prst="rect">
                  <a:avLst/>
                </a:prstGeom>
                <a:blipFill rotWithShape="1">
                  <a:blip r:embed="rId29"/>
                  <a:stretch>
                    <a:fillRect l="-5000" r="-3000"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09" name="Rounded Rectangle 108"/>
          <p:cNvSpPr/>
          <p:nvPr/>
        </p:nvSpPr>
        <p:spPr>
          <a:xfrm>
            <a:off x="3425760" y="2321215"/>
            <a:ext cx="3168385" cy="1382568"/>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47689" y="2448872"/>
            <a:ext cx="2678071" cy="461665"/>
            <a:chOff x="1238003" y="2448872"/>
            <a:chExt cx="2678071" cy="461665"/>
          </a:xfrm>
        </p:grpSpPr>
        <p:cxnSp>
          <p:nvCxnSpPr>
            <p:cNvPr id="111" name="Straight Connector 110"/>
            <p:cNvCxnSpPr/>
            <p:nvPr/>
          </p:nvCxnSpPr>
          <p:spPr>
            <a:xfrm>
              <a:off x="2763934" y="2680109"/>
              <a:ext cx="1152140" cy="1728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p:cNvSpPr txBox="1"/>
                <p:nvPr/>
              </p:nvSpPr>
              <p:spPr>
                <a:xfrm>
                  <a:off x="1238003" y="2448872"/>
                  <a:ext cx="1525931" cy="461665"/>
                </a:xfrm>
                <a:prstGeom prst="rect">
                  <a:avLst/>
                </a:prstGeom>
                <a:noFill/>
                <a:ln w="25400">
                  <a:solidFill>
                    <a:srgbClr val="FF0000"/>
                  </a:solidFill>
                </a:ln>
              </p:spPr>
              <p:txBody>
                <a:bodyPr wrap="none" rtlCol="0">
                  <a:spAutoFit/>
                </a:bodyPr>
                <a:lstStyle/>
                <a:p>
                  <a:r>
                    <a:rPr lang="en-US" sz="2400" dirty="0" smtClean="0"/>
                    <a:t>Term = </a:t>
                  </a:r>
                  <a14:m>
                    <m:oMath xmlns:m="http://schemas.openxmlformats.org/officeDocument/2006/math">
                      <m:r>
                        <a:rPr lang="en-US" sz="2400" i="1" dirty="0" smtClean="0">
                          <a:latin typeface="Cambria Math"/>
                        </a:rPr>
                        <m:t>𝑤</m:t>
                      </m:r>
                      <m:r>
                        <a:rPr lang="en-US" sz="2400" i="1" dirty="0" smtClean="0">
                          <a:latin typeface="Cambria Math"/>
                        </a:rPr>
                        <m:t>′</m:t>
                      </m:r>
                    </m:oMath>
                  </a14:m>
                  <a:endParaRPr lang="en-US" sz="24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1238003" y="2448872"/>
                  <a:ext cx="1525931" cy="461665"/>
                </a:xfrm>
                <a:prstGeom prst="rect">
                  <a:avLst/>
                </a:prstGeom>
                <a:blipFill rotWithShape="1">
                  <a:blip r:embed="rId30"/>
                  <a:stretch>
                    <a:fillRect l="-5512" t="-6329" b="-27848"/>
                  </a:stretch>
                </a:blipFill>
                <a:ln w="25400">
                  <a:solidFill>
                    <a:srgbClr val="FF0000"/>
                  </a:solidFill>
                </a:ln>
              </p:spPr>
              <p:txBody>
                <a:bodyPr/>
                <a:lstStyle/>
                <a:p>
                  <a:r>
                    <a:rPr lang="en-US">
                      <a:noFill/>
                    </a:rPr>
                    <a:t> </a:t>
                  </a:r>
                </a:p>
              </p:txBody>
            </p:sp>
          </mc:Fallback>
        </mc:AlternateContent>
      </p:grpSp>
      <p:sp>
        <p:nvSpPr>
          <p:cNvPr id="113" name="Rounded Rectangle 112"/>
          <p:cNvSpPr/>
          <p:nvPr/>
        </p:nvSpPr>
        <p:spPr>
          <a:xfrm>
            <a:off x="5096363" y="2393902"/>
            <a:ext cx="1559916" cy="2878522"/>
          </a:xfrm>
          <a:prstGeom prst="roundRect">
            <a:avLst>
              <a:gd name="adj" fmla="val 8596"/>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6292746" y="1355148"/>
            <a:ext cx="1926761" cy="1038754"/>
            <a:chOff x="6783060" y="1355148"/>
            <a:chExt cx="1926761" cy="1038754"/>
          </a:xfrm>
        </p:grpSpPr>
        <p:cxnSp>
          <p:nvCxnSpPr>
            <p:cNvPr id="115" name="Straight Connector 114"/>
            <p:cNvCxnSpPr/>
            <p:nvPr/>
          </p:nvCxnSpPr>
          <p:spPr>
            <a:xfrm flipV="1">
              <a:off x="6783060" y="1816408"/>
              <a:ext cx="814363" cy="577494"/>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TextBox 115"/>
                <p:cNvSpPr txBox="1"/>
                <p:nvPr/>
              </p:nvSpPr>
              <p:spPr>
                <a:xfrm>
                  <a:off x="7314887" y="1355148"/>
                  <a:ext cx="1394934" cy="461665"/>
                </a:xfrm>
                <a:prstGeom prst="rect">
                  <a:avLst/>
                </a:prstGeom>
                <a:noFill/>
                <a:ln w="25400">
                  <a:solidFill>
                    <a:srgbClr val="008000"/>
                  </a:solidFill>
                </a:ln>
              </p:spPr>
              <p:txBody>
                <a:bodyPr wrap="none" rtlCol="0">
                  <a:spAutoFit/>
                </a:bodyPr>
                <a:lstStyle/>
                <a:p>
                  <a:r>
                    <a:rPr lang="en-US" sz="2400" dirty="0" smtClean="0"/>
                    <a:t>Term = </a:t>
                  </a:r>
                  <a14:m>
                    <m:oMath xmlns:m="http://schemas.openxmlformats.org/officeDocument/2006/math">
                      <m:r>
                        <a:rPr lang="en-US" sz="2400" b="0" i="1" dirty="0" smtClean="0">
                          <a:latin typeface="Cambria Math"/>
                        </a:rPr>
                        <m:t>𝑦</m:t>
                      </m:r>
                    </m:oMath>
                  </a14:m>
                  <a:endParaRPr lang="en-US" sz="24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7314887" y="1355148"/>
                  <a:ext cx="1394934" cy="461665"/>
                </a:xfrm>
                <a:prstGeom prst="rect">
                  <a:avLst/>
                </a:prstGeom>
                <a:blipFill rotWithShape="1">
                  <a:blip r:embed="rId31"/>
                  <a:stretch>
                    <a:fillRect l="-6034" t="-6250" b="-26250"/>
                  </a:stretch>
                </a:blipFill>
                <a:ln w="25400">
                  <a:solidFill>
                    <a:srgbClr val="008000"/>
                  </a:solidFill>
                </a:ln>
              </p:spPr>
              <p:txBody>
                <a:bodyPr/>
                <a:lstStyle/>
                <a:p>
                  <a:r>
                    <a:rPr lang="en-US">
                      <a:noFill/>
                    </a:rPr>
                    <a:t> </a:t>
                  </a:r>
                </a:p>
              </p:txBody>
            </p:sp>
          </mc:Fallback>
        </mc:AlternateContent>
      </p:grpSp>
      <p:grpSp>
        <p:nvGrpSpPr>
          <p:cNvPr id="117" name="Group 116"/>
          <p:cNvGrpSpPr/>
          <p:nvPr/>
        </p:nvGrpSpPr>
        <p:grpSpPr>
          <a:xfrm>
            <a:off x="3221837" y="2449682"/>
            <a:ext cx="3602737" cy="2703875"/>
            <a:chOff x="3712151" y="2449682"/>
            <a:chExt cx="3602737" cy="2703875"/>
          </a:xfrm>
        </p:grpSpPr>
        <p:sp>
          <p:nvSpPr>
            <p:cNvPr id="118" name="Freeform 117"/>
            <p:cNvSpPr/>
            <p:nvPr/>
          </p:nvSpPr>
          <p:spPr>
            <a:xfrm rot="5400000">
              <a:off x="5554914" y="3393584"/>
              <a:ext cx="2703131" cy="816816"/>
            </a:xfrm>
            <a:custGeom>
              <a:avLst/>
              <a:gdLst>
                <a:gd name="connsiteX0" fmla="*/ 0 w 3014869"/>
                <a:gd name="connsiteY0" fmla="*/ 33131 h 510209"/>
                <a:gd name="connsiteX1" fmla="*/ 0 w 3014869"/>
                <a:gd name="connsiteY1" fmla="*/ 510209 h 510209"/>
                <a:gd name="connsiteX2" fmla="*/ 3014869 w 3014869"/>
                <a:gd name="connsiteY2" fmla="*/ 510209 h 510209"/>
                <a:gd name="connsiteX3" fmla="*/ 3014869 w 3014869"/>
                <a:gd name="connsiteY3" fmla="*/ 0 h 510209"/>
              </a:gdLst>
              <a:ahLst/>
              <a:cxnLst>
                <a:cxn ang="0">
                  <a:pos x="connsiteX0" y="connsiteY0"/>
                </a:cxn>
                <a:cxn ang="0">
                  <a:pos x="connsiteX1" y="connsiteY1"/>
                </a:cxn>
                <a:cxn ang="0">
                  <a:pos x="connsiteX2" y="connsiteY2"/>
                </a:cxn>
                <a:cxn ang="0">
                  <a:pos x="connsiteX3" y="connsiteY3"/>
                </a:cxn>
              </a:cxnLst>
              <a:rect l="l" t="t" r="r" b="b"/>
              <a:pathLst>
                <a:path w="3014869" h="510209">
                  <a:moveTo>
                    <a:pt x="0" y="33131"/>
                  </a:moveTo>
                  <a:lnTo>
                    <a:pt x="0" y="510209"/>
                  </a:lnTo>
                  <a:lnTo>
                    <a:pt x="3014869" y="510209"/>
                  </a:lnTo>
                  <a:lnTo>
                    <a:pt x="3014869" y="0"/>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rot="16200000" flipH="1">
              <a:off x="2789914" y="3371919"/>
              <a:ext cx="2703131" cy="858658"/>
            </a:xfrm>
            <a:custGeom>
              <a:avLst/>
              <a:gdLst>
                <a:gd name="connsiteX0" fmla="*/ 0 w 3014869"/>
                <a:gd name="connsiteY0" fmla="*/ 33131 h 510209"/>
                <a:gd name="connsiteX1" fmla="*/ 0 w 3014869"/>
                <a:gd name="connsiteY1" fmla="*/ 510209 h 510209"/>
                <a:gd name="connsiteX2" fmla="*/ 3014869 w 3014869"/>
                <a:gd name="connsiteY2" fmla="*/ 510209 h 510209"/>
                <a:gd name="connsiteX3" fmla="*/ 3014869 w 3014869"/>
                <a:gd name="connsiteY3" fmla="*/ 0 h 510209"/>
              </a:gdLst>
              <a:ahLst/>
              <a:cxnLst>
                <a:cxn ang="0">
                  <a:pos x="connsiteX0" y="connsiteY0"/>
                </a:cxn>
                <a:cxn ang="0">
                  <a:pos x="connsiteX1" y="connsiteY1"/>
                </a:cxn>
                <a:cxn ang="0">
                  <a:pos x="connsiteX2" y="connsiteY2"/>
                </a:cxn>
                <a:cxn ang="0">
                  <a:pos x="connsiteX3" y="connsiteY3"/>
                </a:cxn>
              </a:cxnLst>
              <a:rect l="l" t="t" r="r" b="b"/>
              <a:pathLst>
                <a:path w="3014869" h="510209">
                  <a:moveTo>
                    <a:pt x="0" y="33131"/>
                  </a:moveTo>
                  <a:lnTo>
                    <a:pt x="0" y="510209"/>
                  </a:lnTo>
                  <a:lnTo>
                    <a:pt x="3014869" y="510209"/>
                  </a:lnTo>
                  <a:lnTo>
                    <a:pt x="3014869" y="0"/>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1798693" y="5153558"/>
            <a:ext cx="1691015" cy="983779"/>
            <a:chOff x="2289007" y="5153558"/>
            <a:chExt cx="1691015" cy="983779"/>
          </a:xfrm>
        </p:grpSpPr>
        <p:cxnSp>
          <p:nvCxnSpPr>
            <p:cNvPr id="121" name="Straight Connector 120"/>
            <p:cNvCxnSpPr/>
            <p:nvPr/>
          </p:nvCxnSpPr>
          <p:spPr>
            <a:xfrm flipV="1">
              <a:off x="3475716" y="5153558"/>
              <a:ext cx="504306" cy="522114"/>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TextBox 121"/>
                <p:cNvSpPr txBox="1"/>
                <p:nvPr/>
              </p:nvSpPr>
              <p:spPr>
                <a:xfrm>
                  <a:off x="2289007" y="5675672"/>
                  <a:ext cx="1447384" cy="461665"/>
                </a:xfrm>
                <a:prstGeom prst="rect">
                  <a:avLst/>
                </a:prstGeom>
                <a:noFill/>
                <a:ln w="25400">
                  <a:solidFill>
                    <a:srgbClr val="000099"/>
                  </a:solidFill>
                </a:ln>
              </p:spPr>
              <p:txBody>
                <a:bodyPr wrap="none" rtlCol="0">
                  <a:spAutoFit/>
                </a:bodyPr>
                <a:lstStyle/>
                <a:p>
                  <a:r>
                    <a:rPr lang="en-US" sz="2400" dirty="0" smtClean="0"/>
                    <a:t>Term = </a:t>
                  </a:r>
                  <a14:m>
                    <m:oMath xmlns:m="http://schemas.openxmlformats.org/officeDocument/2006/math">
                      <m:r>
                        <a:rPr lang="en-US" sz="2400" b="0" i="1" dirty="0" smtClean="0">
                          <a:latin typeface="Cambria Math"/>
                        </a:rPr>
                        <m:t>𝑧</m:t>
                      </m:r>
                      <m:r>
                        <a:rPr lang="en-US" sz="2400" b="0" i="1" dirty="0" smtClean="0">
                          <a:latin typeface="Cambria Math"/>
                        </a:rPr>
                        <m:t>′</m:t>
                      </m:r>
                    </m:oMath>
                  </a14:m>
                  <a:endParaRPr lang="en-US" sz="2400" dirty="0"/>
                </a:p>
              </p:txBody>
            </p:sp>
          </mc:Choice>
          <mc:Fallback xmlns="">
            <p:sp>
              <p:nvSpPr>
                <p:cNvPr id="116" name="TextBox 115"/>
                <p:cNvSpPr txBox="1">
                  <a:spLocks noRot="1" noChangeAspect="1" noMove="1" noResize="1" noEditPoints="1" noAdjustHandles="1" noChangeArrowheads="1" noChangeShapeType="1" noTextEdit="1"/>
                </p:cNvSpPr>
                <p:nvPr/>
              </p:nvSpPr>
              <p:spPr>
                <a:xfrm>
                  <a:off x="2289007" y="5675672"/>
                  <a:ext cx="1447384" cy="461665"/>
                </a:xfrm>
                <a:prstGeom prst="rect">
                  <a:avLst/>
                </a:prstGeom>
                <a:blipFill rotWithShape="1">
                  <a:blip r:embed="rId32"/>
                  <a:stretch>
                    <a:fillRect l="-5394" t="-6250" r="-415" b="-26250"/>
                  </a:stretch>
                </a:blipFill>
                <a:ln w="25400">
                  <a:solidFill>
                    <a:srgbClr val="000099"/>
                  </a:solid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Four Squares</a:t>
            </a:r>
            <a:endParaRPr lang="en-US" dirty="0"/>
          </a:p>
        </p:txBody>
      </p:sp>
      <p:grpSp>
        <p:nvGrpSpPr>
          <p:cNvPr id="63" name="Group 62"/>
          <p:cNvGrpSpPr/>
          <p:nvPr/>
        </p:nvGrpSpPr>
        <p:grpSpPr>
          <a:xfrm>
            <a:off x="2388834" y="1239934"/>
            <a:ext cx="4806442" cy="4378132"/>
            <a:chOff x="2418291" y="2046432"/>
            <a:chExt cx="4806442" cy="4378132"/>
          </a:xfrm>
        </p:grpSpPr>
        <p:sp>
          <p:nvSpPr>
            <p:cNvPr id="64" name="Rectangle 63"/>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7"/>
            <p:cNvSpPr>
              <a:spLocks noChangeArrowheads="1"/>
            </p:cNvSpPr>
            <p:nvPr/>
          </p:nvSpPr>
          <p:spPr bwMode="auto">
            <a:xfrm>
              <a:off x="3586568"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66" name="Rectangle 9"/>
            <p:cNvSpPr>
              <a:spLocks noChangeArrowheads="1"/>
            </p:cNvSpPr>
            <p:nvPr/>
          </p:nvSpPr>
          <p:spPr bwMode="auto">
            <a:xfrm>
              <a:off x="443397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67" name="Rectangle 11"/>
            <p:cNvSpPr>
              <a:spLocks noChangeArrowheads="1"/>
            </p:cNvSpPr>
            <p:nvPr/>
          </p:nvSpPr>
          <p:spPr bwMode="auto">
            <a:xfrm>
              <a:off x="5282608" y="2391608"/>
              <a:ext cx="313626"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68" name="Rectangle 13"/>
            <p:cNvSpPr>
              <a:spLocks noChangeArrowheads="1"/>
            </p:cNvSpPr>
            <p:nvPr/>
          </p:nvSpPr>
          <p:spPr bwMode="auto">
            <a:xfrm>
              <a:off x="613124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p:sp>
          <p:nvSpPr>
            <p:cNvPr id="69" name="Line 18"/>
            <p:cNvSpPr>
              <a:spLocks noChangeShapeType="1"/>
            </p:cNvSpPr>
            <p:nvPr/>
          </p:nvSpPr>
          <p:spPr bwMode="auto">
            <a:xfrm flipH="1">
              <a:off x="5052616" y="2391608"/>
              <a:ext cx="0" cy="35073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 name="Group 69"/>
            <p:cNvGrpSpPr/>
            <p:nvPr/>
          </p:nvGrpSpPr>
          <p:grpSpPr>
            <a:xfrm>
              <a:off x="4203980" y="2816117"/>
              <a:ext cx="1683742" cy="3435625"/>
              <a:chOff x="4203980" y="2816118"/>
              <a:chExt cx="1683742" cy="1880236"/>
            </a:xfrm>
          </p:grpSpPr>
          <p:sp>
            <p:nvSpPr>
              <p:cNvPr id="108" name="Line 17"/>
              <p:cNvSpPr>
                <a:spLocks noChangeShapeType="1"/>
              </p:cNvSpPr>
              <p:nvPr/>
            </p:nvSpPr>
            <p:spPr bwMode="auto">
              <a:xfrm>
                <a:off x="4203980" y="2818388"/>
                <a:ext cx="0" cy="187796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9"/>
              <p:cNvSpPr>
                <a:spLocks noChangeShapeType="1"/>
              </p:cNvSpPr>
              <p:nvPr/>
            </p:nvSpPr>
            <p:spPr bwMode="auto">
              <a:xfrm>
                <a:off x="5887722" y="2816118"/>
                <a:ext cx="0" cy="18802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 name="Rectangle 21"/>
            <p:cNvSpPr>
              <a:spLocks noChangeArrowheads="1"/>
            </p:cNvSpPr>
            <p:nvPr/>
          </p:nvSpPr>
          <p:spPr bwMode="auto">
            <a:xfrm>
              <a:off x="2936755" y="298183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72" name="Line 108"/>
            <p:cNvSpPr>
              <a:spLocks noChangeShapeType="1"/>
            </p:cNvSpPr>
            <p:nvPr/>
          </p:nvSpPr>
          <p:spPr bwMode="auto">
            <a:xfrm>
              <a:off x="2849386" y="2440103"/>
              <a:ext cx="505960" cy="37828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73" name="Text Box 109"/>
                <p:cNvSpPr txBox="1">
                  <a:spLocks noChangeArrowheads="1"/>
                </p:cNvSpPr>
                <p:nvPr/>
              </p:nvSpPr>
              <p:spPr bwMode="auto">
                <a:xfrm>
                  <a:off x="2533506" y="2453337"/>
                  <a:ext cx="481353"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𝑤</m:t>
                        </m:r>
                        <m:r>
                          <a:rPr lang="en-US" altLang="en-US" i="1" dirty="0" smtClean="0">
                            <a:latin typeface="Cambria Math"/>
                          </a:rPr>
                          <m:t>𝑥</m:t>
                        </m:r>
                      </m:oMath>
                    </m:oMathPara>
                  </a14:m>
                  <a:endParaRPr lang="en-US" altLang="en-US"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2533506" y="2453337"/>
                  <a:ext cx="481353" cy="457200"/>
                </a:xfrm>
                <a:prstGeom prst="rect">
                  <a:avLst/>
                </a:prstGeom>
                <a:blipFill rotWithShape="1">
                  <a:blip r:embed="rId2"/>
                  <a:stretch>
                    <a:fillRect l="-16456"/>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 Box 110"/>
                <p:cNvSpPr txBox="1">
                  <a:spLocks noChangeArrowheads="1"/>
                </p:cNvSpPr>
                <p:nvPr/>
              </p:nvSpPr>
              <p:spPr bwMode="auto">
                <a:xfrm>
                  <a:off x="3011525" y="2046432"/>
                  <a:ext cx="49294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a:cs typeface="Times New Roman" panose="02020603050405020304" pitchFamily="18" charset="0"/>
                          </a:rPr>
                          <m:t>𝑦𝑧</m:t>
                        </m:r>
                      </m:oMath>
                    </m:oMathPara>
                  </a14:m>
                  <a:endParaRPr lang="en-US" altLang="en-US"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3011525" y="2046432"/>
                  <a:ext cx="492940" cy="457200"/>
                </a:xfrm>
                <a:prstGeom prst="rect">
                  <a:avLst/>
                </a:prstGeom>
                <a:blipFill rotWithShape="1">
                  <a:blip r:embed="rId3"/>
                  <a:stretch>
                    <a:fillRect l="-12346" b="-13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 Box 109"/>
                <p:cNvSpPr txBox="1">
                  <a:spLocks noChangeArrowheads="1"/>
                </p:cNvSpPr>
                <p:nvPr/>
              </p:nvSpPr>
              <p:spPr bwMode="auto">
                <a:xfrm>
                  <a:off x="5790470" y="205008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oMath>
                    </m:oMathPara>
                  </a14:m>
                  <a:endParaRPr lang="en-US" altLang="en-US" b="1" dirty="0">
                    <a:solidFill>
                      <a:srgbClr val="FF0000"/>
                    </a:solidFill>
                    <a:latin typeface="+mn-lt"/>
                  </a:endParaRPr>
                </a:p>
              </p:txBody>
            </p:sp>
          </mc:Choice>
          <mc:Fallback xmlns="">
            <p:sp>
              <p:nvSpPr>
                <p:cNvPr id="63" name="Text Box 109"/>
                <p:cNvSpPr txBox="1">
                  <a:spLocks noRot="1" noChangeAspect="1" noMove="1" noResize="1" noEditPoints="1" noAdjustHandles="1" noChangeArrowheads="1" noChangeShapeType="1" noTextEdit="1"/>
                </p:cNvSpPr>
                <p:nvPr/>
              </p:nvSpPr>
              <p:spPr bwMode="auto">
                <a:xfrm>
                  <a:off x="5790470" y="2050088"/>
                  <a:ext cx="255488" cy="457200"/>
                </a:xfrm>
                <a:prstGeom prst="rect">
                  <a:avLst/>
                </a:prstGeom>
                <a:blipFill rotWithShape="1">
                  <a:blip r:embed="rId4"/>
                  <a:stretch>
                    <a:fillRect l="-45238" r="-14286" b="-14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 Box 109"/>
                <p:cNvSpPr txBox="1">
                  <a:spLocks noChangeArrowheads="1"/>
                </p:cNvSpPr>
                <p:nvPr/>
              </p:nvSpPr>
              <p:spPr bwMode="auto">
                <a:xfrm>
                  <a:off x="4083447" y="204643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4" name="Text Box 109"/>
                <p:cNvSpPr txBox="1">
                  <a:spLocks noRot="1" noChangeAspect="1" noMove="1" noResize="1" noEditPoints="1" noAdjustHandles="1" noChangeArrowheads="1" noChangeShapeType="1" noTextEdit="1"/>
                </p:cNvSpPr>
                <p:nvPr/>
              </p:nvSpPr>
              <p:spPr bwMode="auto">
                <a:xfrm>
                  <a:off x="4083447" y="2046432"/>
                  <a:ext cx="255488" cy="457200"/>
                </a:xfrm>
                <a:prstGeom prst="rect">
                  <a:avLst/>
                </a:prstGeom>
                <a:blipFill rotWithShape="1">
                  <a:blip r:embed="rId5"/>
                  <a:stretch>
                    <a:fillRect l="-76190" r="-45238" b="-22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 Box 109"/>
                <p:cNvSpPr txBox="1">
                  <a:spLocks noChangeArrowheads="1"/>
                </p:cNvSpPr>
                <p:nvPr/>
              </p:nvSpPr>
              <p:spPr bwMode="auto">
                <a:xfrm>
                  <a:off x="4936958" y="5967364"/>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oMath>
                    </m:oMathPara>
                  </a14:m>
                  <a:endParaRPr lang="en-US" altLang="en-US" b="1" dirty="0">
                    <a:solidFill>
                      <a:srgbClr val="FF0000"/>
                    </a:solidFill>
                    <a:latin typeface="+mn-lt"/>
                  </a:endParaRPr>
                </a:p>
              </p:txBody>
            </p:sp>
          </mc:Choice>
          <mc:Fallback xmlns="">
            <p:sp>
              <p:nvSpPr>
                <p:cNvPr id="65" name="Text Box 109"/>
                <p:cNvSpPr txBox="1">
                  <a:spLocks noRot="1" noChangeAspect="1" noMove="1" noResize="1" noEditPoints="1" noAdjustHandles="1" noChangeArrowheads="1" noChangeShapeType="1" noTextEdit="1"/>
                </p:cNvSpPr>
                <p:nvPr/>
              </p:nvSpPr>
              <p:spPr bwMode="auto">
                <a:xfrm>
                  <a:off x="4936958" y="5967364"/>
                  <a:ext cx="255488" cy="457200"/>
                </a:xfrm>
                <a:prstGeom prst="rect">
                  <a:avLst/>
                </a:prstGeom>
                <a:blipFill rotWithShape="1">
                  <a:blip r:embed="rId6"/>
                  <a:stretch>
                    <a:fillRect l="-2619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109"/>
                <p:cNvSpPr txBox="1">
                  <a:spLocks noChangeArrowheads="1"/>
                </p:cNvSpPr>
                <p:nvPr/>
              </p:nvSpPr>
              <p:spPr bwMode="auto">
                <a:xfrm>
                  <a:off x="6198825" y="596370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6" name="Text Box 109"/>
                <p:cNvSpPr txBox="1">
                  <a:spLocks noRot="1" noChangeAspect="1" noMove="1" noResize="1" noEditPoints="1" noAdjustHandles="1" noChangeArrowheads="1" noChangeShapeType="1" noTextEdit="1"/>
                </p:cNvSpPr>
                <p:nvPr/>
              </p:nvSpPr>
              <p:spPr bwMode="auto">
                <a:xfrm>
                  <a:off x="6198825" y="5963708"/>
                  <a:ext cx="255488" cy="457200"/>
                </a:xfrm>
                <a:prstGeom prst="rect">
                  <a:avLst/>
                </a:prstGeom>
                <a:blipFill rotWithShape="1">
                  <a:blip r:embed="rId7"/>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09"/>
                <p:cNvSpPr txBox="1">
                  <a:spLocks noChangeArrowheads="1"/>
                </p:cNvSpPr>
                <p:nvPr/>
              </p:nvSpPr>
              <p:spPr bwMode="auto">
                <a:xfrm>
                  <a:off x="3609273" y="596005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7" name="Text Box 109"/>
                <p:cNvSpPr txBox="1">
                  <a:spLocks noRot="1" noChangeAspect="1" noMove="1" noResize="1" noEditPoints="1" noAdjustHandles="1" noChangeArrowheads="1" noChangeShapeType="1" noTextEdit="1"/>
                </p:cNvSpPr>
                <p:nvPr/>
              </p:nvSpPr>
              <p:spPr bwMode="auto">
                <a:xfrm>
                  <a:off x="3609273" y="5960052"/>
                  <a:ext cx="255488" cy="457200"/>
                </a:xfrm>
                <a:prstGeom prst="rect">
                  <a:avLst/>
                </a:prstGeom>
                <a:blipFill rotWithShape="1">
                  <a:blip r:embed="rId8"/>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09"/>
                <p:cNvSpPr txBox="1">
                  <a:spLocks noChangeArrowheads="1"/>
                </p:cNvSpPr>
                <p:nvPr/>
              </p:nvSpPr>
              <p:spPr bwMode="auto">
                <a:xfrm>
                  <a:off x="2418291" y="3313786"/>
                  <a:ext cx="40325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8" name="Text Box 109"/>
                <p:cNvSpPr txBox="1">
                  <a:spLocks noRot="1" noChangeAspect="1" noMove="1" noResize="1" noEditPoints="1" noAdjustHandles="1" noChangeArrowheads="1" noChangeShapeType="1" noTextEdit="1"/>
                </p:cNvSpPr>
                <p:nvPr/>
              </p:nvSpPr>
              <p:spPr bwMode="auto">
                <a:xfrm>
                  <a:off x="2418291" y="3313786"/>
                  <a:ext cx="403250" cy="457200"/>
                </a:xfrm>
                <a:prstGeom prst="rect">
                  <a:avLst/>
                </a:prstGeom>
                <a:blipFill rotWithShape="1">
                  <a:blip r:embed="rId9"/>
                  <a:stretch>
                    <a:fillRect l="-30303" r="-7576"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 Box 109"/>
                <p:cNvSpPr txBox="1">
                  <a:spLocks noChangeArrowheads="1"/>
                </p:cNvSpPr>
                <p:nvPr/>
              </p:nvSpPr>
              <p:spPr bwMode="auto">
                <a:xfrm>
                  <a:off x="2418291" y="4869175"/>
                  <a:ext cx="34564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oMath>
                    </m:oMathPara>
                  </a14:m>
                  <a:endParaRPr lang="en-US" altLang="en-US" b="1" dirty="0">
                    <a:solidFill>
                      <a:srgbClr val="FF0000"/>
                    </a:solidFill>
                    <a:latin typeface="+mn-lt"/>
                  </a:endParaRPr>
                </a:p>
              </p:txBody>
            </p:sp>
          </mc:Choice>
          <mc:Fallback xmlns="">
            <p:sp>
              <p:nvSpPr>
                <p:cNvPr id="69" name="Text Box 109"/>
                <p:cNvSpPr txBox="1">
                  <a:spLocks noRot="1" noChangeAspect="1" noMove="1" noResize="1" noEditPoints="1" noAdjustHandles="1" noChangeArrowheads="1" noChangeShapeType="1" noTextEdit="1"/>
                </p:cNvSpPr>
                <p:nvPr/>
              </p:nvSpPr>
              <p:spPr bwMode="auto">
                <a:xfrm>
                  <a:off x="2418291" y="4869175"/>
                  <a:ext cx="345642" cy="457200"/>
                </a:xfrm>
                <a:prstGeom prst="rect">
                  <a:avLst/>
                </a:prstGeom>
                <a:blipFill rotWithShape="1">
                  <a:blip r:embed="rId10"/>
                  <a:stretch>
                    <a:fillRect l="-17544"/>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21"/>
                <p:cNvSpPr>
                  <a:spLocks noChangeArrowheads="1"/>
                </p:cNvSpPr>
                <p:nvPr/>
              </p:nvSpPr>
              <p:spPr bwMode="auto">
                <a:xfrm>
                  <a:off x="3519165"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0</m:t>
                            </m:r>
                          </m:sub>
                        </m:sSub>
                      </m:oMath>
                    </m:oMathPara>
                  </a14:m>
                  <a:endParaRPr lang="en-US" altLang="en-US" b="0" dirty="0">
                    <a:solidFill>
                      <a:schemeClr val="tx1"/>
                    </a:solidFill>
                  </a:endParaRPr>
                </a:p>
              </p:txBody>
            </p:sp>
          </mc:Choice>
          <mc:Fallback xmlns="">
            <p:sp>
              <p:nvSpPr>
                <p:cNvPr id="70" name="Rectangle 21"/>
                <p:cNvSpPr>
                  <a:spLocks noRot="1" noChangeAspect="1" noMove="1" noResize="1" noEditPoints="1" noAdjustHandles="1" noChangeArrowheads="1" noChangeShapeType="1" noTextEdit="1"/>
                </p:cNvSpPr>
                <p:nvPr/>
              </p:nvSpPr>
              <p:spPr bwMode="auto">
                <a:xfrm>
                  <a:off x="3519165" y="2981836"/>
                  <a:ext cx="485646" cy="369332"/>
                </a:xfrm>
                <a:prstGeom prst="rect">
                  <a:avLst/>
                </a:prstGeom>
                <a:blipFill rotWithShape="1">
                  <a:blip r:embed="rId11"/>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21"/>
                <p:cNvSpPr>
                  <a:spLocks noChangeArrowheads="1"/>
                </p:cNvSpPr>
                <p:nvPr/>
              </p:nvSpPr>
              <p:spPr bwMode="auto">
                <a:xfrm>
                  <a:off x="4393223" y="2981836"/>
                  <a:ext cx="47852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m:t>
                            </m:r>
                          </m:sub>
                        </m:sSub>
                      </m:oMath>
                    </m:oMathPara>
                  </a14:m>
                  <a:endParaRPr lang="en-US" altLang="en-US" b="0" dirty="0">
                    <a:solidFill>
                      <a:schemeClr val="tx1"/>
                    </a:solidFill>
                  </a:endParaRPr>
                </a:p>
              </p:txBody>
            </p:sp>
          </mc:Choice>
          <mc:Fallback xmlns="">
            <p:sp>
              <p:nvSpPr>
                <p:cNvPr id="71" name="Rectangle 21"/>
                <p:cNvSpPr>
                  <a:spLocks noRot="1" noChangeAspect="1" noMove="1" noResize="1" noEditPoints="1" noAdjustHandles="1" noChangeArrowheads="1" noChangeShapeType="1" noTextEdit="1"/>
                </p:cNvSpPr>
                <p:nvPr/>
              </p:nvSpPr>
              <p:spPr bwMode="auto">
                <a:xfrm>
                  <a:off x="4393223" y="2981836"/>
                  <a:ext cx="478529" cy="369332"/>
                </a:xfrm>
                <a:prstGeom prst="rect">
                  <a:avLst/>
                </a:prstGeom>
                <a:blipFill rotWithShape="1">
                  <a:blip r:embed="rId12"/>
                  <a:stretch>
                    <a:fillRect l="-7692" r="-3846"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21"/>
                <p:cNvSpPr>
                  <a:spLocks noChangeArrowheads="1"/>
                </p:cNvSpPr>
                <p:nvPr/>
              </p:nvSpPr>
              <p:spPr bwMode="auto">
                <a:xfrm>
                  <a:off x="5241779"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3</m:t>
                            </m:r>
                          </m:sub>
                        </m:sSub>
                      </m:oMath>
                    </m:oMathPara>
                  </a14:m>
                  <a:endParaRPr lang="en-US" altLang="en-US" b="0" dirty="0">
                    <a:solidFill>
                      <a:schemeClr val="tx1"/>
                    </a:solidFill>
                  </a:endParaRPr>
                </a:p>
              </p:txBody>
            </p:sp>
          </mc:Choice>
          <mc:Fallback xmlns="">
            <p:sp>
              <p:nvSpPr>
                <p:cNvPr id="72" name="Rectangle 21"/>
                <p:cNvSpPr>
                  <a:spLocks noRot="1" noChangeAspect="1" noMove="1" noResize="1" noEditPoints="1" noAdjustHandles="1" noChangeArrowheads="1" noChangeShapeType="1" noTextEdit="1"/>
                </p:cNvSpPr>
                <p:nvPr/>
              </p:nvSpPr>
              <p:spPr bwMode="auto">
                <a:xfrm>
                  <a:off x="5241779" y="2981836"/>
                  <a:ext cx="485646" cy="369332"/>
                </a:xfrm>
                <a:prstGeom prst="rect">
                  <a:avLst/>
                </a:prstGeom>
                <a:blipFill rotWithShape="1">
                  <a:blip r:embed="rId13"/>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21"/>
                <p:cNvSpPr>
                  <a:spLocks noChangeArrowheads="1"/>
                </p:cNvSpPr>
                <p:nvPr/>
              </p:nvSpPr>
              <p:spPr bwMode="auto">
                <a:xfrm>
                  <a:off x="6083704"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2</m:t>
                            </m:r>
                          </m:sub>
                        </m:sSub>
                      </m:oMath>
                    </m:oMathPara>
                  </a14:m>
                  <a:endParaRPr lang="en-US" altLang="en-US" b="0" dirty="0">
                    <a:solidFill>
                      <a:schemeClr val="tx1"/>
                    </a:solidFill>
                  </a:endParaRPr>
                </a:p>
              </p:txBody>
            </p:sp>
          </mc:Choice>
          <mc:Fallback xmlns="">
            <p:sp>
              <p:nvSpPr>
                <p:cNvPr id="73" name="Rectangle 21"/>
                <p:cNvSpPr>
                  <a:spLocks noRot="1" noChangeAspect="1" noMove="1" noResize="1" noEditPoints="1" noAdjustHandles="1" noChangeArrowheads="1" noChangeShapeType="1" noTextEdit="1"/>
                </p:cNvSpPr>
                <p:nvPr/>
              </p:nvSpPr>
              <p:spPr bwMode="auto">
                <a:xfrm>
                  <a:off x="6083704" y="2981836"/>
                  <a:ext cx="485646" cy="369332"/>
                </a:xfrm>
                <a:prstGeom prst="rect">
                  <a:avLst/>
                </a:prstGeom>
                <a:blipFill rotWithShape="1">
                  <a:blip r:embed="rId14"/>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21"/>
                <p:cNvSpPr>
                  <a:spLocks noChangeArrowheads="1"/>
                </p:cNvSpPr>
                <p:nvPr/>
              </p:nvSpPr>
              <p:spPr bwMode="auto">
                <a:xfrm>
                  <a:off x="3514841"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4</m:t>
                            </m:r>
                          </m:sub>
                        </m:sSub>
                      </m:oMath>
                    </m:oMathPara>
                  </a14:m>
                  <a:endParaRPr lang="en-US" altLang="en-US" b="0" dirty="0">
                    <a:solidFill>
                      <a:schemeClr val="tx1"/>
                    </a:solidFill>
                  </a:endParaRPr>
                </a:p>
              </p:txBody>
            </p:sp>
          </mc:Choice>
          <mc:Fallback xmlns="">
            <p:sp>
              <p:nvSpPr>
                <p:cNvPr id="74" name="Rectangle 21"/>
                <p:cNvSpPr>
                  <a:spLocks noRot="1" noChangeAspect="1" noMove="1" noResize="1" noEditPoints="1" noAdjustHandles="1" noChangeArrowheads="1" noChangeShapeType="1" noTextEdit="1"/>
                </p:cNvSpPr>
                <p:nvPr/>
              </p:nvSpPr>
              <p:spPr bwMode="auto">
                <a:xfrm>
                  <a:off x="3514841" y="3774733"/>
                  <a:ext cx="485646" cy="369332"/>
                </a:xfrm>
                <a:prstGeom prst="rect">
                  <a:avLst/>
                </a:prstGeom>
                <a:blipFill rotWithShape="1">
                  <a:blip r:embed="rId15"/>
                  <a:stretch>
                    <a:fillRect l="-7595" r="-3797"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21"/>
                <p:cNvSpPr>
                  <a:spLocks noChangeArrowheads="1"/>
                </p:cNvSpPr>
                <p:nvPr/>
              </p:nvSpPr>
              <p:spPr bwMode="auto">
                <a:xfrm>
                  <a:off x="4388899"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5</m:t>
                            </m:r>
                          </m:sub>
                        </m:sSub>
                      </m:oMath>
                    </m:oMathPara>
                  </a14:m>
                  <a:endParaRPr lang="en-US" altLang="en-US" b="0" dirty="0">
                    <a:solidFill>
                      <a:schemeClr val="tx1"/>
                    </a:solidFill>
                  </a:endParaRPr>
                </a:p>
              </p:txBody>
            </p:sp>
          </mc:Choice>
          <mc:Fallback xmlns="">
            <p:sp>
              <p:nvSpPr>
                <p:cNvPr id="75" name="Rectangle 21"/>
                <p:cNvSpPr>
                  <a:spLocks noRot="1" noChangeAspect="1" noMove="1" noResize="1" noEditPoints="1" noAdjustHandles="1" noChangeArrowheads="1" noChangeShapeType="1" noTextEdit="1"/>
                </p:cNvSpPr>
                <p:nvPr/>
              </p:nvSpPr>
              <p:spPr bwMode="auto">
                <a:xfrm>
                  <a:off x="4388899" y="3774733"/>
                  <a:ext cx="485646" cy="369332"/>
                </a:xfrm>
                <a:prstGeom prst="rect">
                  <a:avLst/>
                </a:prstGeom>
                <a:blipFill rotWithShape="1">
                  <a:blip r:embed="rId16"/>
                  <a:stretch>
                    <a:fillRect l="-6250" r="-375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21"/>
                <p:cNvSpPr>
                  <a:spLocks noChangeArrowheads="1"/>
                </p:cNvSpPr>
                <p:nvPr/>
              </p:nvSpPr>
              <p:spPr bwMode="auto">
                <a:xfrm>
                  <a:off x="5237455"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7</m:t>
                            </m:r>
                          </m:sub>
                        </m:sSub>
                      </m:oMath>
                    </m:oMathPara>
                  </a14:m>
                  <a:endParaRPr lang="en-US" altLang="en-US" b="0" dirty="0">
                    <a:solidFill>
                      <a:schemeClr val="tx1"/>
                    </a:solidFill>
                  </a:endParaRPr>
                </a:p>
              </p:txBody>
            </p:sp>
          </mc:Choice>
          <mc:Fallback xmlns="">
            <p:sp>
              <p:nvSpPr>
                <p:cNvPr id="76" name="Rectangle 21"/>
                <p:cNvSpPr>
                  <a:spLocks noRot="1" noChangeAspect="1" noMove="1" noResize="1" noEditPoints="1" noAdjustHandles="1" noChangeArrowheads="1" noChangeShapeType="1" noTextEdit="1"/>
                </p:cNvSpPr>
                <p:nvPr/>
              </p:nvSpPr>
              <p:spPr bwMode="auto">
                <a:xfrm>
                  <a:off x="5237455" y="3774733"/>
                  <a:ext cx="485646" cy="369332"/>
                </a:xfrm>
                <a:prstGeom prst="rect">
                  <a:avLst/>
                </a:prstGeom>
                <a:blipFill rotWithShape="1">
                  <a:blip r:embed="rId17"/>
                  <a:stretch>
                    <a:fillRect l="-6250" r="-3750"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21"/>
                <p:cNvSpPr>
                  <a:spLocks noChangeArrowheads="1"/>
                </p:cNvSpPr>
                <p:nvPr/>
              </p:nvSpPr>
              <p:spPr bwMode="auto">
                <a:xfrm>
                  <a:off x="6079380"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6</m:t>
                            </m:r>
                          </m:sub>
                        </m:sSub>
                      </m:oMath>
                    </m:oMathPara>
                  </a14:m>
                  <a:endParaRPr lang="en-US" altLang="en-US" b="0" dirty="0">
                    <a:solidFill>
                      <a:schemeClr val="tx1"/>
                    </a:solidFill>
                  </a:endParaRPr>
                </a:p>
              </p:txBody>
            </p:sp>
          </mc:Choice>
          <mc:Fallback xmlns="">
            <p:sp>
              <p:nvSpPr>
                <p:cNvPr id="77" name="Rectangle 21"/>
                <p:cNvSpPr>
                  <a:spLocks noRot="1" noChangeAspect="1" noMove="1" noResize="1" noEditPoints="1" noAdjustHandles="1" noChangeArrowheads="1" noChangeShapeType="1" noTextEdit="1"/>
                </p:cNvSpPr>
                <p:nvPr/>
              </p:nvSpPr>
              <p:spPr bwMode="auto">
                <a:xfrm>
                  <a:off x="6079380" y="3774733"/>
                  <a:ext cx="485646" cy="369332"/>
                </a:xfrm>
                <a:prstGeom prst="rect">
                  <a:avLst/>
                </a:prstGeom>
                <a:blipFill rotWithShape="1">
                  <a:blip r:embed="rId18"/>
                  <a:stretch>
                    <a:fillRect l="-6250" r="-3750"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0" name="Line 41"/>
            <p:cNvSpPr>
              <a:spLocks noChangeShapeType="1"/>
            </p:cNvSpPr>
            <p:nvPr/>
          </p:nvSpPr>
          <p:spPr bwMode="auto">
            <a:xfrm flipV="1">
              <a:off x="2849386" y="4350712"/>
              <a:ext cx="388943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1" name="Group 90"/>
            <p:cNvGrpSpPr/>
            <p:nvPr/>
          </p:nvGrpSpPr>
          <p:grpSpPr>
            <a:xfrm>
              <a:off x="3351656" y="3576604"/>
              <a:ext cx="3790410" cy="1548216"/>
              <a:chOff x="3351656" y="3979853"/>
              <a:chExt cx="3389620" cy="1548216"/>
            </a:xfrm>
          </p:grpSpPr>
          <p:sp>
            <p:nvSpPr>
              <p:cNvPr id="106" name="Line 41"/>
              <p:cNvSpPr>
                <a:spLocks noChangeShapeType="1"/>
              </p:cNvSpPr>
              <p:nvPr/>
            </p:nvSpPr>
            <p:spPr bwMode="auto">
              <a:xfrm flipV="1">
                <a:off x="3355346" y="3979853"/>
                <a:ext cx="33810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41"/>
              <p:cNvSpPr>
                <a:spLocks noChangeShapeType="1"/>
              </p:cNvSpPr>
              <p:nvPr/>
            </p:nvSpPr>
            <p:spPr bwMode="auto">
              <a:xfrm flipV="1">
                <a:off x="3351656" y="5528069"/>
                <a:ext cx="33896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92" name="Text Box 109"/>
                <p:cNvSpPr txBox="1">
                  <a:spLocks noChangeArrowheads="1"/>
                </p:cNvSpPr>
                <p:nvPr/>
              </p:nvSpPr>
              <p:spPr bwMode="auto">
                <a:xfrm>
                  <a:off x="6854031" y="2910537"/>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80" name="Text Box 109"/>
                <p:cNvSpPr txBox="1">
                  <a:spLocks noRot="1" noChangeAspect="1" noMove="1" noResize="1" noEditPoints="1" noAdjustHandles="1" noChangeArrowheads="1" noChangeShapeType="1" noTextEdit="1"/>
                </p:cNvSpPr>
                <p:nvPr/>
              </p:nvSpPr>
              <p:spPr bwMode="auto">
                <a:xfrm>
                  <a:off x="6854031" y="2910537"/>
                  <a:ext cx="370702" cy="457200"/>
                </a:xfrm>
                <a:prstGeom prst="rect">
                  <a:avLst/>
                </a:prstGeom>
                <a:blipFill rotWithShape="1">
                  <a:blip r:embed="rId19"/>
                  <a:stretch>
                    <a:fillRect l="-30000" r="-500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 Box 109"/>
                <p:cNvSpPr txBox="1">
                  <a:spLocks noChangeArrowheads="1"/>
                </p:cNvSpPr>
                <p:nvPr/>
              </p:nvSpPr>
              <p:spPr bwMode="auto">
                <a:xfrm>
                  <a:off x="6854031" y="4123940"/>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oMath>
                    </m:oMathPara>
                  </a14:m>
                  <a:endParaRPr lang="en-US" altLang="en-US" b="1" dirty="0">
                    <a:solidFill>
                      <a:srgbClr val="FF0000"/>
                    </a:solidFill>
                    <a:latin typeface="+mn-lt"/>
                  </a:endParaRPr>
                </a:p>
              </p:txBody>
            </p:sp>
          </mc:Choice>
          <mc:Fallback xmlns="">
            <p:sp>
              <p:nvSpPr>
                <p:cNvPr id="81" name="Text Box 109"/>
                <p:cNvSpPr txBox="1">
                  <a:spLocks noRot="1" noChangeAspect="1" noMove="1" noResize="1" noEditPoints="1" noAdjustHandles="1" noChangeArrowheads="1" noChangeShapeType="1" noTextEdit="1"/>
                </p:cNvSpPr>
                <p:nvPr/>
              </p:nvSpPr>
              <p:spPr bwMode="auto">
                <a:xfrm>
                  <a:off x="6854031" y="4123940"/>
                  <a:ext cx="370702" cy="457200"/>
                </a:xfrm>
                <a:prstGeom prst="rect">
                  <a:avLst/>
                </a:prstGeom>
                <a:blipFill rotWithShape="1">
                  <a:blip r:embed="rId20"/>
                  <a:stretch>
                    <a:fillRect l="-6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 Box 109"/>
                <p:cNvSpPr txBox="1">
                  <a:spLocks noChangeArrowheads="1"/>
                </p:cNvSpPr>
                <p:nvPr/>
              </p:nvSpPr>
              <p:spPr bwMode="auto">
                <a:xfrm>
                  <a:off x="6854031" y="5272424"/>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82" name="Text Box 109"/>
                <p:cNvSpPr txBox="1">
                  <a:spLocks noRot="1" noChangeAspect="1" noMove="1" noResize="1" noEditPoints="1" noAdjustHandles="1" noChangeArrowheads="1" noChangeShapeType="1" noTextEdit="1"/>
                </p:cNvSpPr>
                <p:nvPr/>
              </p:nvSpPr>
              <p:spPr bwMode="auto">
                <a:xfrm>
                  <a:off x="6854031" y="5272424"/>
                  <a:ext cx="370702" cy="457200"/>
                </a:xfrm>
                <a:prstGeom prst="rect">
                  <a:avLst/>
                </a:prstGeom>
                <a:blipFill rotWithShape="1">
                  <a:blip r:embed="rId21"/>
                  <a:stretch>
                    <a:fillRect l="-30000" r="-500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5" name="Rectangle 21"/>
            <p:cNvSpPr>
              <a:spLocks noChangeArrowheads="1"/>
            </p:cNvSpPr>
            <p:nvPr/>
          </p:nvSpPr>
          <p:spPr bwMode="auto">
            <a:xfrm>
              <a:off x="2936755" y="375095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96" name="Rectangle 21"/>
            <p:cNvSpPr>
              <a:spLocks noChangeArrowheads="1"/>
            </p:cNvSpPr>
            <p:nvPr/>
          </p:nvSpPr>
          <p:spPr bwMode="auto">
            <a:xfrm>
              <a:off x="2936755" y="4557450"/>
              <a:ext cx="320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97" name="Rectangle 21"/>
            <p:cNvSpPr>
              <a:spLocks noChangeArrowheads="1"/>
            </p:cNvSpPr>
            <p:nvPr/>
          </p:nvSpPr>
          <p:spPr bwMode="auto">
            <a:xfrm>
              <a:off x="2936755" y="533003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mc:AlternateContent xmlns:mc="http://schemas.openxmlformats.org/markup-compatibility/2006" xmlns:a14="http://schemas.microsoft.com/office/drawing/2010/main">
          <mc:Choice Requires="a14">
            <p:sp>
              <p:nvSpPr>
                <p:cNvPr id="98" name="Rectangle 21"/>
                <p:cNvSpPr>
                  <a:spLocks noChangeArrowheads="1"/>
                </p:cNvSpPr>
                <p:nvPr/>
              </p:nvSpPr>
              <p:spPr bwMode="auto">
                <a:xfrm>
                  <a:off x="3517148"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12</m:t>
                            </m:r>
                          </m:sub>
                        </m:sSub>
                      </m:oMath>
                    </m:oMathPara>
                  </a14:m>
                  <a:endParaRPr lang="en-US" altLang="en-US" b="0" dirty="0">
                    <a:solidFill>
                      <a:schemeClr val="tx1"/>
                    </a:solidFill>
                  </a:endParaRPr>
                </a:p>
              </p:txBody>
            </p:sp>
          </mc:Choice>
          <mc:Fallback xmlns="">
            <p:sp>
              <p:nvSpPr>
                <p:cNvPr id="86" name="Rectangle 21"/>
                <p:cNvSpPr>
                  <a:spLocks noRot="1" noChangeAspect="1" noMove="1" noResize="1" noEditPoints="1" noAdjustHandles="1" noChangeArrowheads="1" noChangeShapeType="1" noTextEdit="1"/>
                </p:cNvSpPr>
                <p:nvPr/>
              </p:nvSpPr>
              <p:spPr bwMode="auto">
                <a:xfrm>
                  <a:off x="3517148" y="4513444"/>
                  <a:ext cx="608372" cy="369332"/>
                </a:xfrm>
                <a:prstGeom prst="rect">
                  <a:avLst/>
                </a:prstGeom>
                <a:blipFill rotWithShape="1">
                  <a:blip r:embed="rId22"/>
                  <a:stretch>
                    <a:fillRect l="-5000" r="-3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ectangle 21"/>
                <p:cNvSpPr>
                  <a:spLocks noChangeArrowheads="1"/>
                </p:cNvSpPr>
                <p:nvPr/>
              </p:nvSpPr>
              <p:spPr bwMode="auto">
                <a:xfrm>
                  <a:off x="4391206"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13</m:t>
                            </m:r>
                          </m:sub>
                        </m:sSub>
                      </m:oMath>
                    </m:oMathPara>
                  </a14:m>
                  <a:endParaRPr lang="en-US" altLang="en-US" b="0" dirty="0">
                    <a:solidFill>
                      <a:schemeClr val="tx1"/>
                    </a:solidFill>
                  </a:endParaRPr>
                </a:p>
              </p:txBody>
            </p:sp>
          </mc:Choice>
          <mc:Fallback xmlns="">
            <p:sp>
              <p:nvSpPr>
                <p:cNvPr id="87" name="Rectangle 21"/>
                <p:cNvSpPr>
                  <a:spLocks noRot="1" noChangeAspect="1" noMove="1" noResize="1" noEditPoints="1" noAdjustHandles="1" noChangeArrowheads="1" noChangeShapeType="1" noTextEdit="1"/>
                </p:cNvSpPr>
                <p:nvPr/>
              </p:nvSpPr>
              <p:spPr bwMode="auto">
                <a:xfrm>
                  <a:off x="4391206" y="4513444"/>
                  <a:ext cx="608372" cy="369332"/>
                </a:xfrm>
                <a:prstGeom prst="rect">
                  <a:avLst/>
                </a:prstGeom>
                <a:blipFill rotWithShape="1">
                  <a:blip r:embed="rId23"/>
                  <a:stretch>
                    <a:fillRect l="-6061" r="-303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21"/>
                <p:cNvSpPr>
                  <a:spLocks noChangeArrowheads="1"/>
                </p:cNvSpPr>
                <p:nvPr/>
              </p:nvSpPr>
              <p:spPr bwMode="auto">
                <a:xfrm>
                  <a:off x="5239762"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15</m:t>
                            </m:r>
                          </m:sub>
                        </m:sSub>
                      </m:oMath>
                    </m:oMathPara>
                  </a14:m>
                  <a:endParaRPr lang="en-US" altLang="en-US" b="0" dirty="0">
                    <a:solidFill>
                      <a:schemeClr val="tx1"/>
                    </a:solidFill>
                  </a:endParaRPr>
                </a:p>
              </p:txBody>
            </p:sp>
          </mc:Choice>
          <mc:Fallback xmlns="">
            <p:sp>
              <p:nvSpPr>
                <p:cNvPr id="88" name="Rectangle 21"/>
                <p:cNvSpPr>
                  <a:spLocks noRot="1" noChangeAspect="1" noMove="1" noResize="1" noEditPoints="1" noAdjustHandles="1" noChangeArrowheads="1" noChangeShapeType="1" noTextEdit="1"/>
                </p:cNvSpPr>
                <p:nvPr/>
              </p:nvSpPr>
              <p:spPr bwMode="auto">
                <a:xfrm>
                  <a:off x="5239762" y="4513444"/>
                  <a:ext cx="608372" cy="369332"/>
                </a:xfrm>
                <a:prstGeom prst="rect">
                  <a:avLst/>
                </a:prstGeom>
                <a:blipFill rotWithShape="1">
                  <a:blip r:embed="rId24"/>
                  <a:stretch>
                    <a:fillRect l="-6000" r="-2000" b="-180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21"/>
                <p:cNvSpPr>
                  <a:spLocks noChangeArrowheads="1"/>
                </p:cNvSpPr>
                <p:nvPr/>
              </p:nvSpPr>
              <p:spPr bwMode="auto">
                <a:xfrm>
                  <a:off x="6081687"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14</m:t>
                            </m:r>
                          </m:sub>
                        </m:sSub>
                      </m:oMath>
                    </m:oMathPara>
                  </a14:m>
                  <a:endParaRPr lang="en-US" altLang="en-US" b="0" dirty="0">
                    <a:solidFill>
                      <a:schemeClr val="tx1"/>
                    </a:solidFill>
                  </a:endParaRPr>
                </a:p>
              </p:txBody>
            </p:sp>
          </mc:Choice>
          <mc:Fallback xmlns="">
            <p:sp>
              <p:nvSpPr>
                <p:cNvPr id="89" name="Rectangle 21"/>
                <p:cNvSpPr>
                  <a:spLocks noRot="1" noChangeAspect="1" noMove="1" noResize="1" noEditPoints="1" noAdjustHandles="1" noChangeArrowheads="1" noChangeShapeType="1" noTextEdit="1"/>
                </p:cNvSpPr>
                <p:nvPr/>
              </p:nvSpPr>
              <p:spPr bwMode="auto">
                <a:xfrm>
                  <a:off x="6081687" y="4513444"/>
                  <a:ext cx="608372" cy="369332"/>
                </a:xfrm>
                <a:prstGeom prst="rect">
                  <a:avLst/>
                </a:prstGeom>
                <a:blipFill rotWithShape="1">
                  <a:blip r:embed="rId25"/>
                  <a:stretch>
                    <a:fillRect l="-6000" r="-2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21"/>
                <p:cNvSpPr>
                  <a:spLocks noChangeArrowheads="1"/>
                </p:cNvSpPr>
                <p:nvPr/>
              </p:nvSpPr>
              <p:spPr bwMode="auto">
                <a:xfrm>
                  <a:off x="3512824" y="5306341"/>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8</m:t>
                            </m:r>
                          </m:sub>
                        </m:sSub>
                      </m:oMath>
                    </m:oMathPara>
                  </a14:m>
                  <a:endParaRPr lang="en-US" altLang="en-US" b="0" dirty="0">
                    <a:solidFill>
                      <a:schemeClr val="tx1"/>
                    </a:solidFill>
                  </a:endParaRPr>
                </a:p>
              </p:txBody>
            </p:sp>
          </mc:Choice>
          <mc:Fallback xmlns="">
            <p:sp>
              <p:nvSpPr>
                <p:cNvPr id="90" name="Rectangle 21"/>
                <p:cNvSpPr>
                  <a:spLocks noRot="1" noChangeAspect="1" noMove="1" noResize="1" noEditPoints="1" noAdjustHandles="1" noChangeArrowheads="1" noChangeShapeType="1" noTextEdit="1"/>
                </p:cNvSpPr>
                <p:nvPr/>
              </p:nvSpPr>
              <p:spPr bwMode="auto">
                <a:xfrm>
                  <a:off x="3512824" y="5306341"/>
                  <a:ext cx="485646" cy="369332"/>
                </a:xfrm>
                <a:prstGeom prst="rect">
                  <a:avLst/>
                </a:prstGeom>
                <a:blipFill rotWithShape="1">
                  <a:blip r:embed="rId26"/>
                  <a:stretch>
                    <a:fillRect l="-6250" r="-375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21"/>
                <p:cNvSpPr>
                  <a:spLocks noChangeArrowheads="1"/>
                </p:cNvSpPr>
                <p:nvPr/>
              </p:nvSpPr>
              <p:spPr bwMode="auto">
                <a:xfrm>
                  <a:off x="4386882" y="5306341"/>
                  <a:ext cx="479234"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9</m:t>
                            </m:r>
                          </m:sub>
                        </m:sSub>
                      </m:oMath>
                    </m:oMathPara>
                  </a14:m>
                  <a:endParaRPr lang="en-US" altLang="en-US" b="0" dirty="0">
                    <a:solidFill>
                      <a:schemeClr val="tx1"/>
                    </a:solidFill>
                  </a:endParaRPr>
                </a:p>
              </p:txBody>
            </p:sp>
          </mc:Choice>
          <mc:Fallback xmlns="">
            <p:sp>
              <p:nvSpPr>
                <p:cNvPr id="91" name="Rectangle 21"/>
                <p:cNvSpPr>
                  <a:spLocks noRot="1" noChangeAspect="1" noMove="1" noResize="1" noEditPoints="1" noAdjustHandles="1" noChangeArrowheads="1" noChangeShapeType="1" noTextEdit="1"/>
                </p:cNvSpPr>
                <p:nvPr/>
              </p:nvSpPr>
              <p:spPr bwMode="auto">
                <a:xfrm>
                  <a:off x="4386882" y="5306341"/>
                  <a:ext cx="479234" cy="369332"/>
                </a:xfrm>
                <a:prstGeom prst="rect">
                  <a:avLst/>
                </a:prstGeom>
                <a:blipFill rotWithShape="1">
                  <a:blip r:embed="rId27"/>
                  <a:stretch>
                    <a:fillRect l="-7692" r="-3846"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21"/>
                <p:cNvSpPr>
                  <a:spLocks noChangeArrowheads="1"/>
                </p:cNvSpPr>
                <p:nvPr/>
              </p:nvSpPr>
              <p:spPr bwMode="auto">
                <a:xfrm>
                  <a:off x="5235438" y="5306341"/>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11</m:t>
                            </m:r>
                          </m:sub>
                        </m:sSub>
                      </m:oMath>
                    </m:oMathPara>
                  </a14:m>
                  <a:endParaRPr lang="en-US" altLang="en-US" b="0" dirty="0">
                    <a:solidFill>
                      <a:schemeClr val="tx1"/>
                    </a:solidFill>
                  </a:endParaRPr>
                </a:p>
              </p:txBody>
            </p:sp>
          </mc:Choice>
          <mc:Fallback xmlns="">
            <p:sp>
              <p:nvSpPr>
                <p:cNvPr id="92" name="Rectangle 21"/>
                <p:cNvSpPr>
                  <a:spLocks noRot="1" noChangeAspect="1" noMove="1" noResize="1" noEditPoints="1" noAdjustHandles="1" noChangeArrowheads="1" noChangeShapeType="1" noTextEdit="1"/>
                </p:cNvSpPr>
                <p:nvPr/>
              </p:nvSpPr>
              <p:spPr bwMode="auto">
                <a:xfrm>
                  <a:off x="5235438" y="5306341"/>
                  <a:ext cx="608372" cy="369332"/>
                </a:xfrm>
                <a:prstGeom prst="rect">
                  <a:avLst/>
                </a:prstGeom>
                <a:blipFill rotWithShape="1">
                  <a:blip r:embed="rId28"/>
                  <a:stretch>
                    <a:fillRect l="-5000" r="-2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ectangle 21"/>
                <p:cNvSpPr>
                  <a:spLocks noChangeArrowheads="1"/>
                </p:cNvSpPr>
                <p:nvPr/>
              </p:nvSpPr>
              <p:spPr bwMode="auto">
                <a:xfrm>
                  <a:off x="6077363" y="5306341"/>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10</m:t>
                            </m:r>
                          </m:sub>
                        </m:sSub>
                      </m:oMath>
                    </m:oMathPara>
                  </a14:m>
                  <a:endParaRPr lang="en-US" altLang="en-US" b="0" dirty="0">
                    <a:solidFill>
                      <a:schemeClr val="tx1"/>
                    </a:solidFill>
                  </a:endParaRPr>
                </a:p>
              </p:txBody>
            </p:sp>
          </mc:Choice>
          <mc:Fallback xmlns="">
            <p:sp>
              <p:nvSpPr>
                <p:cNvPr id="93" name="Rectangle 21"/>
                <p:cNvSpPr>
                  <a:spLocks noRot="1" noChangeAspect="1" noMove="1" noResize="1" noEditPoints="1" noAdjustHandles="1" noChangeArrowheads="1" noChangeShapeType="1" noTextEdit="1"/>
                </p:cNvSpPr>
                <p:nvPr/>
              </p:nvSpPr>
              <p:spPr bwMode="auto">
                <a:xfrm>
                  <a:off x="6077363" y="5306341"/>
                  <a:ext cx="608372" cy="369332"/>
                </a:xfrm>
                <a:prstGeom prst="rect">
                  <a:avLst/>
                </a:prstGeom>
                <a:blipFill rotWithShape="1">
                  <a:blip r:embed="rId29"/>
                  <a:stretch>
                    <a:fillRect l="-5000" r="-3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10" name="Rounded Rectangle 109"/>
          <p:cNvSpPr/>
          <p:nvPr/>
        </p:nvSpPr>
        <p:spPr>
          <a:xfrm>
            <a:off x="3397611" y="2852930"/>
            <a:ext cx="1579879" cy="1382568"/>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719540" y="2980858"/>
            <a:ext cx="2678071" cy="461665"/>
            <a:chOff x="719540" y="2980858"/>
            <a:chExt cx="2678071" cy="461665"/>
          </a:xfrm>
        </p:grpSpPr>
        <p:cxnSp>
          <p:nvCxnSpPr>
            <p:cNvPr id="112" name="Straight Connector 111"/>
            <p:cNvCxnSpPr>
              <a:stCxn id="113" idx="3"/>
            </p:cNvCxnSpPr>
            <p:nvPr/>
          </p:nvCxnSpPr>
          <p:spPr>
            <a:xfrm>
              <a:off x="2352872" y="3211691"/>
              <a:ext cx="1044739" cy="1732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p:cNvSpPr txBox="1"/>
                <p:nvPr/>
              </p:nvSpPr>
              <p:spPr>
                <a:xfrm>
                  <a:off x="719540" y="2980858"/>
                  <a:ext cx="1633332" cy="461665"/>
                </a:xfrm>
                <a:prstGeom prst="rect">
                  <a:avLst/>
                </a:prstGeom>
                <a:noFill/>
                <a:ln w="25400">
                  <a:solidFill>
                    <a:srgbClr val="FF0000"/>
                  </a:solidFill>
                </a:ln>
              </p:spPr>
              <p:txBody>
                <a:bodyPr wrap="none" rtlCol="0">
                  <a:spAutoFit/>
                </a:bodyPr>
                <a:lstStyle/>
                <a:p>
                  <a:r>
                    <a:rPr lang="en-US" sz="2400" dirty="0" smtClean="0"/>
                    <a:t>Term = </a:t>
                  </a:r>
                  <a14:m>
                    <m:oMath xmlns:m="http://schemas.openxmlformats.org/officeDocument/2006/math">
                      <m:r>
                        <a:rPr lang="en-US" sz="2400" i="1" dirty="0" smtClean="0">
                          <a:latin typeface="Cambria Math"/>
                        </a:rPr>
                        <m:t>𝑥</m:t>
                      </m:r>
                      <m:r>
                        <a:rPr lang="en-US" sz="2400" b="0" i="1" dirty="0" smtClean="0">
                          <a:latin typeface="Cambria Math"/>
                        </a:rPr>
                        <m:t>𝑦</m:t>
                      </m:r>
                      <m:r>
                        <a:rPr lang="en-US" sz="2400" b="0" i="1" dirty="0" smtClean="0">
                          <a:latin typeface="Cambria Math"/>
                        </a:rPr>
                        <m:t>′</m:t>
                      </m:r>
                    </m:oMath>
                  </a14:m>
                  <a:endParaRPr lang="en-US" sz="24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719540" y="2980858"/>
                  <a:ext cx="1633332" cy="461665"/>
                </a:xfrm>
                <a:prstGeom prst="rect">
                  <a:avLst/>
                </a:prstGeom>
                <a:blipFill rotWithShape="1">
                  <a:blip r:embed="rId30"/>
                  <a:stretch>
                    <a:fillRect l="-4779" t="-6250" r="-2574" b="-26250"/>
                  </a:stretch>
                </a:blipFill>
                <a:ln w="25400">
                  <a:solidFill>
                    <a:srgbClr val="FF0000"/>
                  </a:solidFill>
                </a:ln>
              </p:spPr>
              <p:txBody>
                <a:bodyPr/>
                <a:lstStyle/>
                <a:p>
                  <a:r>
                    <a:rPr lang="en-US">
                      <a:noFill/>
                    </a:rPr>
                    <a:t> </a:t>
                  </a:r>
                </a:p>
              </p:txBody>
            </p:sp>
          </mc:Fallback>
        </mc:AlternateContent>
      </p:grpSp>
      <p:sp>
        <p:nvSpPr>
          <p:cNvPr id="114" name="Rounded Rectangle 113"/>
          <p:cNvSpPr/>
          <p:nvPr/>
        </p:nvSpPr>
        <p:spPr>
          <a:xfrm>
            <a:off x="5096363" y="3632925"/>
            <a:ext cx="1559916" cy="1382567"/>
          </a:xfrm>
          <a:prstGeom prst="roundRect">
            <a:avLst>
              <a:gd name="adj" fmla="val 8596"/>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655480" y="3773833"/>
            <a:ext cx="2327208" cy="461665"/>
            <a:chOff x="6783060" y="2047451"/>
            <a:chExt cx="2327208" cy="461665"/>
          </a:xfrm>
        </p:grpSpPr>
        <p:cxnSp>
          <p:nvCxnSpPr>
            <p:cNvPr id="116" name="Straight Connector 115"/>
            <p:cNvCxnSpPr>
              <a:endCxn id="117" idx="1"/>
            </p:cNvCxnSpPr>
            <p:nvPr/>
          </p:nvCxnSpPr>
          <p:spPr>
            <a:xfrm flipV="1">
              <a:off x="6783060" y="2278284"/>
              <a:ext cx="704648" cy="115618"/>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p:cNvSpPr txBox="1"/>
                <p:nvPr/>
              </p:nvSpPr>
              <p:spPr>
                <a:xfrm>
                  <a:off x="7487708" y="2047451"/>
                  <a:ext cx="1622560" cy="461665"/>
                </a:xfrm>
                <a:prstGeom prst="rect">
                  <a:avLst/>
                </a:prstGeom>
                <a:noFill/>
                <a:ln w="25400">
                  <a:solidFill>
                    <a:srgbClr val="008000"/>
                  </a:solidFill>
                </a:ln>
              </p:spPr>
              <p:txBody>
                <a:bodyPr wrap="none" rtlCol="0">
                  <a:spAutoFit/>
                </a:bodyPr>
                <a:lstStyle/>
                <a:p>
                  <a:r>
                    <a:rPr lang="en-US" sz="2400" dirty="0" smtClean="0"/>
                    <a:t>Term = </a:t>
                  </a:r>
                  <a14:m>
                    <m:oMath xmlns:m="http://schemas.openxmlformats.org/officeDocument/2006/math">
                      <m:r>
                        <a:rPr lang="en-US" sz="2400" b="0" i="1" smtClean="0">
                          <a:latin typeface="Cambria Math"/>
                        </a:rPr>
                        <m:t>𝑤𝑦</m:t>
                      </m:r>
                    </m:oMath>
                  </a14:m>
                  <a:endParaRPr lang="en-US" sz="24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7487708" y="2047451"/>
                  <a:ext cx="1622560" cy="461665"/>
                </a:xfrm>
                <a:prstGeom prst="rect">
                  <a:avLst/>
                </a:prstGeom>
                <a:blipFill rotWithShape="1">
                  <a:blip r:embed="rId31"/>
                  <a:stretch>
                    <a:fillRect l="-4797" t="-6250" b="-26250"/>
                  </a:stretch>
                </a:blipFill>
                <a:ln w="25400">
                  <a:solidFill>
                    <a:srgbClr val="008000"/>
                  </a:solidFill>
                </a:ln>
              </p:spPr>
              <p:txBody>
                <a:bodyPr/>
                <a:lstStyle/>
                <a:p>
                  <a:r>
                    <a:rPr lang="en-US">
                      <a:noFill/>
                    </a:rPr>
                    <a:t> </a:t>
                  </a:r>
                </a:p>
              </p:txBody>
            </p:sp>
          </mc:Fallback>
        </mc:AlternateContent>
      </p:grpSp>
      <p:grpSp>
        <p:nvGrpSpPr>
          <p:cNvPr id="118" name="Group 117"/>
          <p:cNvGrpSpPr/>
          <p:nvPr/>
        </p:nvGrpSpPr>
        <p:grpSpPr>
          <a:xfrm>
            <a:off x="4068483" y="4869177"/>
            <a:ext cx="1720599" cy="1324959"/>
            <a:chOff x="2289007" y="4812378"/>
            <a:chExt cx="1720599" cy="1324959"/>
          </a:xfrm>
        </p:grpSpPr>
        <p:cxnSp>
          <p:nvCxnSpPr>
            <p:cNvPr id="119" name="Straight Connector 118"/>
            <p:cNvCxnSpPr/>
            <p:nvPr/>
          </p:nvCxnSpPr>
          <p:spPr>
            <a:xfrm flipH="1" flipV="1">
              <a:off x="2309963" y="4812378"/>
              <a:ext cx="832718" cy="863294"/>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2289007" y="5675672"/>
                  <a:ext cx="1720599" cy="461665"/>
                </a:xfrm>
                <a:prstGeom prst="rect">
                  <a:avLst/>
                </a:prstGeom>
                <a:noFill/>
                <a:ln w="25400">
                  <a:solidFill>
                    <a:srgbClr val="000099"/>
                  </a:solidFill>
                </a:ln>
              </p:spPr>
              <p:txBody>
                <a:bodyPr wrap="none" rtlCol="0">
                  <a:spAutoFit/>
                </a:bodyPr>
                <a:lstStyle/>
                <a:p>
                  <a:r>
                    <a:rPr lang="en-US" sz="2400" dirty="0" smtClean="0"/>
                    <a:t>Term = </a:t>
                  </a:r>
                  <a14:m>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a:rPr>
                            <m:t>𝑥</m:t>
                          </m:r>
                        </m:e>
                        <m:sup>
                          <m:r>
                            <a:rPr lang="en-US" sz="2400" b="0" i="1" dirty="0" smtClean="0">
                              <a:latin typeface="Cambria Math"/>
                            </a:rPr>
                            <m:t>′</m:t>
                          </m:r>
                        </m:sup>
                      </m:sSup>
                      <m:r>
                        <a:rPr lang="en-US" sz="2400" b="0" i="1" dirty="0" smtClean="0">
                          <a:latin typeface="Cambria Math"/>
                        </a:rPr>
                        <m:t>𝑧</m:t>
                      </m:r>
                      <m:r>
                        <a:rPr lang="en-US" sz="2400" b="0" i="1" dirty="0" smtClean="0">
                          <a:latin typeface="Cambria Math"/>
                        </a:rPr>
                        <m:t>′</m:t>
                      </m:r>
                    </m:oMath>
                  </a14:m>
                  <a:endParaRPr lang="en-US" sz="2400" dirty="0"/>
                </a:p>
              </p:txBody>
            </p:sp>
          </mc:Choice>
          <mc:Fallback xmlns="">
            <p:sp>
              <p:nvSpPr>
                <p:cNvPr id="116" name="TextBox 115"/>
                <p:cNvSpPr txBox="1">
                  <a:spLocks noRot="1" noChangeAspect="1" noMove="1" noResize="1" noEditPoints="1" noAdjustHandles="1" noChangeArrowheads="1" noChangeShapeType="1" noTextEdit="1"/>
                </p:cNvSpPr>
                <p:nvPr/>
              </p:nvSpPr>
              <p:spPr>
                <a:xfrm>
                  <a:off x="2289007" y="5675672"/>
                  <a:ext cx="1720599" cy="461665"/>
                </a:xfrm>
                <a:prstGeom prst="rect">
                  <a:avLst/>
                </a:prstGeom>
                <a:blipFill rotWithShape="1">
                  <a:blip r:embed="rId32"/>
                  <a:stretch>
                    <a:fillRect l="-4530" t="-6250" b="-26250"/>
                  </a:stretch>
                </a:blipFill>
                <a:ln w="25400">
                  <a:solidFill>
                    <a:srgbClr val="000099"/>
                  </a:solidFill>
                </a:ln>
              </p:spPr>
              <p:txBody>
                <a:bodyPr/>
                <a:lstStyle/>
                <a:p>
                  <a:r>
                    <a:rPr lang="en-US">
                      <a:noFill/>
                    </a:rPr>
                    <a:t> </a:t>
                  </a:r>
                </a:p>
              </p:txBody>
            </p:sp>
          </mc:Fallback>
        </mc:AlternateContent>
      </p:grpSp>
      <p:grpSp>
        <p:nvGrpSpPr>
          <p:cNvPr id="121" name="Group 120"/>
          <p:cNvGrpSpPr/>
          <p:nvPr/>
        </p:nvGrpSpPr>
        <p:grpSpPr>
          <a:xfrm>
            <a:off x="3214251" y="1931361"/>
            <a:ext cx="3639780" cy="3225849"/>
            <a:chOff x="3214251" y="2161789"/>
            <a:chExt cx="3639780" cy="3225849"/>
          </a:xfrm>
        </p:grpSpPr>
        <p:grpSp>
          <p:nvGrpSpPr>
            <p:cNvPr id="122" name="Group 121"/>
            <p:cNvGrpSpPr/>
            <p:nvPr/>
          </p:nvGrpSpPr>
          <p:grpSpPr>
            <a:xfrm>
              <a:off x="3214251" y="2161789"/>
              <a:ext cx="3639780" cy="748748"/>
              <a:chOff x="3214251" y="2161789"/>
              <a:chExt cx="3639780" cy="748748"/>
            </a:xfrm>
          </p:grpSpPr>
          <p:sp>
            <p:nvSpPr>
              <p:cNvPr id="126" name="Freeform 125"/>
              <p:cNvSpPr/>
              <p:nvPr/>
            </p:nvSpPr>
            <p:spPr>
              <a:xfrm>
                <a:off x="3214251" y="2161789"/>
                <a:ext cx="874644" cy="748748"/>
              </a:xfrm>
              <a:custGeom>
                <a:avLst/>
                <a:gdLst>
                  <a:gd name="connsiteX0" fmla="*/ 0 w 874644"/>
                  <a:gd name="connsiteY0" fmla="*/ 748748 h 748748"/>
                  <a:gd name="connsiteX1" fmla="*/ 874644 w 874644"/>
                  <a:gd name="connsiteY1" fmla="*/ 748748 h 748748"/>
                  <a:gd name="connsiteX2" fmla="*/ 874644 w 874644"/>
                  <a:gd name="connsiteY2" fmla="*/ 0 h 748748"/>
                </a:gdLst>
                <a:ahLst/>
                <a:cxnLst>
                  <a:cxn ang="0">
                    <a:pos x="connsiteX0" y="connsiteY0"/>
                  </a:cxn>
                  <a:cxn ang="0">
                    <a:pos x="connsiteX1" y="connsiteY1"/>
                  </a:cxn>
                  <a:cxn ang="0">
                    <a:pos x="connsiteX2" y="connsiteY2"/>
                  </a:cxn>
                </a:cxnLst>
                <a:rect l="l" t="t" r="r" b="b"/>
                <a:pathLst>
                  <a:path w="874644" h="748748">
                    <a:moveTo>
                      <a:pt x="0" y="748748"/>
                    </a:moveTo>
                    <a:lnTo>
                      <a:pt x="874644" y="748748"/>
                    </a:lnTo>
                    <a:lnTo>
                      <a:pt x="874644" y="0"/>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flipH="1">
                <a:off x="5979387" y="2161789"/>
                <a:ext cx="874644" cy="748748"/>
              </a:xfrm>
              <a:custGeom>
                <a:avLst/>
                <a:gdLst>
                  <a:gd name="connsiteX0" fmla="*/ 0 w 874644"/>
                  <a:gd name="connsiteY0" fmla="*/ 748748 h 748748"/>
                  <a:gd name="connsiteX1" fmla="*/ 874644 w 874644"/>
                  <a:gd name="connsiteY1" fmla="*/ 748748 h 748748"/>
                  <a:gd name="connsiteX2" fmla="*/ 874644 w 874644"/>
                  <a:gd name="connsiteY2" fmla="*/ 0 h 748748"/>
                </a:gdLst>
                <a:ahLst/>
                <a:cxnLst>
                  <a:cxn ang="0">
                    <a:pos x="connsiteX0" y="connsiteY0"/>
                  </a:cxn>
                  <a:cxn ang="0">
                    <a:pos x="connsiteX1" y="connsiteY1"/>
                  </a:cxn>
                  <a:cxn ang="0">
                    <a:pos x="connsiteX2" y="connsiteY2"/>
                  </a:cxn>
                </a:cxnLst>
                <a:rect l="l" t="t" r="r" b="b"/>
                <a:pathLst>
                  <a:path w="874644" h="748748">
                    <a:moveTo>
                      <a:pt x="0" y="748748"/>
                    </a:moveTo>
                    <a:lnTo>
                      <a:pt x="874644" y="748748"/>
                    </a:lnTo>
                    <a:lnTo>
                      <a:pt x="874644" y="0"/>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flipV="1">
              <a:off x="3214251" y="4638890"/>
              <a:ext cx="3639780" cy="748748"/>
              <a:chOff x="3214251" y="2161789"/>
              <a:chExt cx="3639780" cy="748748"/>
            </a:xfrm>
          </p:grpSpPr>
          <p:sp>
            <p:nvSpPr>
              <p:cNvPr id="124" name="Freeform 123"/>
              <p:cNvSpPr/>
              <p:nvPr/>
            </p:nvSpPr>
            <p:spPr>
              <a:xfrm>
                <a:off x="3214251" y="2161789"/>
                <a:ext cx="874644" cy="748748"/>
              </a:xfrm>
              <a:custGeom>
                <a:avLst/>
                <a:gdLst>
                  <a:gd name="connsiteX0" fmla="*/ 0 w 874644"/>
                  <a:gd name="connsiteY0" fmla="*/ 748748 h 748748"/>
                  <a:gd name="connsiteX1" fmla="*/ 874644 w 874644"/>
                  <a:gd name="connsiteY1" fmla="*/ 748748 h 748748"/>
                  <a:gd name="connsiteX2" fmla="*/ 874644 w 874644"/>
                  <a:gd name="connsiteY2" fmla="*/ 0 h 748748"/>
                </a:gdLst>
                <a:ahLst/>
                <a:cxnLst>
                  <a:cxn ang="0">
                    <a:pos x="connsiteX0" y="connsiteY0"/>
                  </a:cxn>
                  <a:cxn ang="0">
                    <a:pos x="connsiteX1" y="connsiteY1"/>
                  </a:cxn>
                  <a:cxn ang="0">
                    <a:pos x="connsiteX2" y="connsiteY2"/>
                  </a:cxn>
                </a:cxnLst>
                <a:rect l="l" t="t" r="r" b="b"/>
                <a:pathLst>
                  <a:path w="874644" h="748748">
                    <a:moveTo>
                      <a:pt x="0" y="748748"/>
                    </a:moveTo>
                    <a:lnTo>
                      <a:pt x="874644" y="748748"/>
                    </a:lnTo>
                    <a:lnTo>
                      <a:pt x="874644" y="0"/>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flipH="1">
                <a:off x="5979387" y="2161789"/>
                <a:ext cx="874644" cy="748748"/>
              </a:xfrm>
              <a:custGeom>
                <a:avLst/>
                <a:gdLst>
                  <a:gd name="connsiteX0" fmla="*/ 0 w 874644"/>
                  <a:gd name="connsiteY0" fmla="*/ 748748 h 748748"/>
                  <a:gd name="connsiteX1" fmla="*/ 874644 w 874644"/>
                  <a:gd name="connsiteY1" fmla="*/ 748748 h 748748"/>
                  <a:gd name="connsiteX2" fmla="*/ 874644 w 874644"/>
                  <a:gd name="connsiteY2" fmla="*/ 0 h 748748"/>
                </a:gdLst>
                <a:ahLst/>
                <a:cxnLst>
                  <a:cxn ang="0">
                    <a:pos x="connsiteX0" y="connsiteY0"/>
                  </a:cxn>
                  <a:cxn ang="0">
                    <a:pos x="connsiteX1" y="connsiteY1"/>
                  </a:cxn>
                  <a:cxn ang="0">
                    <a:pos x="connsiteX2" y="connsiteY2"/>
                  </a:cxn>
                </a:cxnLst>
                <a:rect l="l" t="t" r="r" b="b"/>
                <a:pathLst>
                  <a:path w="874644" h="748748">
                    <a:moveTo>
                      <a:pt x="0" y="748748"/>
                    </a:moveTo>
                    <a:lnTo>
                      <a:pt x="874644" y="748748"/>
                    </a:lnTo>
                    <a:lnTo>
                      <a:pt x="874644" y="0"/>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32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Two Squares</a:t>
            </a:r>
            <a:endParaRPr lang="en-US" dirty="0"/>
          </a:p>
        </p:txBody>
      </p:sp>
      <p:grpSp>
        <p:nvGrpSpPr>
          <p:cNvPr id="63" name="Group 62"/>
          <p:cNvGrpSpPr/>
          <p:nvPr/>
        </p:nvGrpSpPr>
        <p:grpSpPr>
          <a:xfrm>
            <a:off x="2388834" y="1239934"/>
            <a:ext cx="4806442" cy="4378132"/>
            <a:chOff x="2418291" y="2046432"/>
            <a:chExt cx="4806442" cy="4378132"/>
          </a:xfrm>
        </p:grpSpPr>
        <p:sp>
          <p:nvSpPr>
            <p:cNvPr id="64" name="Rectangle 63"/>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7"/>
            <p:cNvSpPr>
              <a:spLocks noChangeArrowheads="1"/>
            </p:cNvSpPr>
            <p:nvPr/>
          </p:nvSpPr>
          <p:spPr bwMode="auto">
            <a:xfrm>
              <a:off x="3586568"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66" name="Rectangle 9"/>
            <p:cNvSpPr>
              <a:spLocks noChangeArrowheads="1"/>
            </p:cNvSpPr>
            <p:nvPr/>
          </p:nvSpPr>
          <p:spPr bwMode="auto">
            <a:xfrm>
              <a:off x="443397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67" name="Rectangle 11"/>
            <p:cNvSpPr>
              <a:spLocks noChangeArrowheads="1"/>
            </p:cNvSpPr>
            <p:nvPr/>
          </p:nvSpPr>
          <p:spPr bwMode="auto">
            <a:xfrm>
              <a:off x="5282608" y="2391608"/>
              <a:ext cx="313626"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68" name="Rectangle 13"/>
            <p:cNvSpPr>
              <a:spLocks noChangeArrowheads="1"/>
            </p:cNvSpPr>
            <p:nvPr/>
          </p:nvSpPr>
          <p:spPr bwMode="auto">
            <a:xfrm>
              <a:off x="613124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p:sp>
          <p:nvSpPr>
            <p:cNvPr id="69" name="Line 18"/>
            <p:cNvSpPr>
              <a:spLocks noChangeShapeType="1"/>
            </p:cNvSpPr>
            <p:nvPr/>
          </p:nvSpPr>
          <p:spPr bwMode="auto">
            <a:xfrm flipH="1">
              <a:off x="5052616" y="2391608"/>
              <a:ext cx="0" cy="35073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 name="Group 69"/>
            <p:cNvGrpSpPr/>
            <p:nvPr/>
          </p:nvGrpSpPr>
          <p:grpSpPr>
            <a:xfrm>
              <a:off x="4203980" y="2816117"/>
              <a:ext cx="1683742" cy="3435625"/>
              <a:chOff x="4203980" y="2816118"/>
              <a:chExt cx="1683742" cy="1880236"/>
            </a:xfrm>
          </p:grpSpPr>
          <p:sp>
            <p:nvSpPr>
              <p:cNvPr id="108" name="Line 17"/>
              <p:cNvSpPr>
                <a:spLocks noChangeShapeType="1"/>
              </p:cNvSpPr>
              <p:nvPr/>
            </p:nvSpPr>
            <p:spPr bwMode="auto">
              <a:xfrm>
                <a:off x="4203980" y="2818388"/>
                <a:ext cx="0" cy="187796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9"/>
              <p:cNvSpPr>
                <a:spLocks noChangeShapeType="1"/>
              </p:cNvSpPr>
              <p:nvPr/>
            </p:nvSpPr>
            <p:spPr bwMode="auto">
              <a:xfrm>
                <a:off x="5887722" y="2816118"/>
                <a:ext cx="0" cy="18802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 name="Rectangle 21"/>
            <p:cNvSpPr>
              <a:spLocks noChangeArrowheads="1"/>
            </p:cNvSpPr>
            <p:nvPr/>
          </p:nvSpPr>
          <p:spPr bwMode="auto">
            <a:xfrm>
              <a:off x="2936755" y="298183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72" name="Line 108"/>
            <p:cNvSpPr>
              <a:spLocks noChangeShapeType="1"/>
            </p:cNvSpPr>
            <p:nvPr/>
          </p:nvSpPr>
          <p:spPr bwMode="auto">
            <a:xfrm>
              <a:off x="2849386" y="2440103"/>
              <a:ext cx="505960" cy="37828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73" name="Text Box 109"/>
                <p:cNvSpPr txBox="1">
                  <a:spLocks noChangeArrowheads="1"/>
                </p:cNvSpPr>
                <p:nvPr/>
              </p:nvSpPr>
              <p:spPr bwMode="auto">
                <a:xfrm>
                  <a:off x="2533506" y="2453337"/>
                  <a:ext cx="481353"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𝑤</m:t>
                        </m:r>
                        <m:r>
                          <a:rPr lang="en-US" altLang="en-US" i="1" dirty="0" smtClean="0">
                            <a:latin typeface="Cambria Math"/>
                          </a:rPr>
                          <m:t>𝑥</m:t>
                        </m:r>
                      </m:oMath>
                    </m:oMathPara>
                  </a14:m>
                  <a:endParaRPr lang="en-US" altLang="en-US"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2533506" y="2453337"/>
                  <a:ext cx="481353" cy="457200"/>
                </a:xfrm>
                <a:prstGeom prst="rect">
                  <a:avLst/>
                </a:prstGeom>
                <a:blipFill rotWithShape="1">
                  <a:blip r:embed="rId2"/>
                  <a:stretch>
                    <a:fillRect l="-16456"/>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 Box 110"/>
                <p:cNvSpPr txBox="1">
                  <a:spLocks noChangeArrowheads="1"/>
                </p:cNvSpPr>
                <p:nvPr/>
              </p:nvSpPr>
              <p:spPr bwMode="auto">
                <a:xfrm>
                  <a:off x="3011525" y="2046432"/>
                  <a:ext cx="49294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a:cs typeface="Times New Roman" panose="02020603050405020304" pitchFamily="18" charset="0"/>
                          </a:rPr>
                          <m:t>𝑦𝑧</m:t>
                        </m:r>
                      </m:oMath>
                    </m:oMathPara>
                  </a14:m>
                  <a:endParaRPr lang="en-US" altLang="en-US"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3011525" y="2046432"/>
                  <a:ext cx="492940" cy="457200"/>
                </a:xfrm>
                <a:prstGeom prst="rect">
                  <a:avLst/>
                </a:prstGeom>
                <a:blipFill rotWithShape="1">
                  <a:blip r:embed="rId3"/>
                  <a:stretch>
                    <a:fillRect l="-12346" b="-13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 Box 109"/>
                <p:cNvSpPr txBox="1">
                  <a:spLocks noChangeArrowheads="1"/>
                </p:cNvSpPr>
                <p:nvPr/>
              </p:nvSpPr>
              <p:spPr bwMode="auto">
                <a:xfrm>
                  <a:off x="5790470" y="205008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oMath>
                    </m:oMathPara>
                  </a14:m>
                  <a:endParaRPr lang="en-US" altLang="en-US" b="1" dirty="0">
                    <a:solidFill>
                      <a:srgbClr val="FF0000"/>
                    </a:solidFill>
                    <a:latin typeface="+mn-lt"/>
                  </a:endParaRPr>
                </a:p>
              </p:txBody>
            </p:sp>
          </mc:Choice>
          <mc:Fallback xmlns="">
            <p:sp>
              <p:nvSpPr>
                <p:cNvPr id="63" name="Text Box 109"/>
                <p:cNvSpPr txBox="1">
                  <a:spLocks noRot="1" noChangeAspect="1" noMove="1" noResize="1" noEditPoints="1" noAdjustHandles="1" noChangeArrowheads="1" noChangeShapeType="1" noTextEdit="1"/>
                </p:cNvSpPr>
                <p:nvPr/>
              </p:nvSpPr>
              <p:spPr bwMode="auto">
                <a:xfrm>
                  <a:off x="5790470" y="2050088"/>
                  <a:ext cx="255488" cy="457200"/>
                </a:xfrm>
                <a:prstGeom prst="rect">
                  <a:avLst/>
                </a:prstGeom>
                <a:blipFill rotWithShape="1">
                  <a:blip r:embed="rId4"/>
                  <a:stretch>
                    <a:fillRect l="-45238" r="-14286" b="-14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 Box 109"/>
                <p:cNvSpPr txBox="1">
                  <a:spLocks noChangeArrowheads="1"/>
                </p:cNvSpPr>
                <p:nvPr/>
              </p:nvSpPr>
              <p:spPr bwMode="auto">
                <a:xfrm>
                  <a:off x="4083447" y="204643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4" name="Text Box 109"/>
                <p:cNvSpPr txBox="1">
                  <a:spLocks noRot="1" noChangeAspect="1" noMove="1" noResize="1" noEditPoints="1" noAdjustHandles="1" noChangeArrowheads="1" noChangeShapeType="1" noTextEdit="1"/>
                </p:cNvSpPr>
                <p:nvPr/>
              </p:nvSpPr>
              <p:spPr bwMode="auto">
                <a:xfrm>
                  <a:off x="4083447" y="2046432"/>
                  <a:ext cx="255488" cy="457200"/>
                </a:xfrm>
                <a:prstGeom prst="rect">
                  <a:avLst/>
                </a:prstGeom>
                <a:blipFill rotWithShape="1">
                  <a:blip r:embed="rId5"/>
                  <a:stretch>
                    <a:fillRect l="-76190" r="-45238" b="-22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 Box 109"/>
                <p:cNvSpPr txBox="1">
                  <a:spLocks noChangeArrowheads="1"/>
                </p:cNvSpPr>
                <p:nvPr/>
              </p:nvSpPr>
              <p:spPr bwMode="auto">
                <a:xfrm>
                  <a:off x="4936958" y="5967364"/>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oMath>
                    </m:oMathPara>
                  </a14:m>
                  <a:endParaRPr lang="en-US" altLang="en-US" b="1" dirty="0">
                    <a:solidFill>
                      <a:srgbClr val="FF0000"/>
                    </a:solidFill>
                    <a:latin typeface="+mn-lt"/>
                  </a:endParaRPr>
                </a:p>
              </p:txBody>
            </p:sp>
          </mc:Choice>
          <mc:Fallback xmlns="">
            <p:sp>
              <p:nvSpPr>
                <p:cNvPr id="65" name="Text Box 109"/>
                <p:cNvSpPr txBox="1">
                  <a:spLocks noRot="1" noChangeAspect="1" noMove="1" noResize="1" noEditPoints="1" noAdjustHandles="1" noChangeArrowheads="1" noChangeShapeType="1" noTextEdit="1"/>
                </p:cNvSpPr>
                <p:nvPr/>
              </p:nvSpPr>
              <p:spPr bwMode="auto">
                <a:xfrm>
                  <a:off x="4936958" y="5967364"/>
                  <a:ext cx="255488" cy="457200"/>
                </a:xfrm>
                <a:prstGeom prst="rect">
                  <a:avLst/>
                </a:prstGeom>
                <a:blipFill rotWithShape="1">
                  <a:blip r:embed="rId6"/>
                  <a:stretch>
                    <a:fillRect l="-2619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109"/>
                <p:cNvSpPr txBox="1">
                  <a:spLocks noChangeArrowheads="1"/>
                </p:cNvSpPr>
                <p:nvPr/>
              </p:nvSpPr>
              <p:spPr bwMode="auto">
                <a:xfrm>
                  <a:off x="6198825" y="596370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6" name="Text Box 109"/>
                <p:cNvSpPr txBox="1">
                  <a:spLocks noRot="1" noChangeAspect="1" noMove="1" noResize="1" noEditPoints="1" noAdjustHandles="1" noChangeArrowheads="1" noChangeShapeType="1" noTextEdit="1"/>
                </p:cNvSpPr>
                <p:nvPr/>
              </p:nvSpPr>
              <p:spPr bwMode="auto">
                <a:xfrm>
                  <a:off x="6198825" y="5963708"/>
                  <a:ext cx="255488" cy="457200"/>
                </a:xfrm>
                <a:prstGeom prst="rect">
                  <a:avLst/>
                </a:prstGeom>
                <a:blipFill rotWithShape="1">
                  <a:blip r:embed="rId7"/>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09"/>
                <p:cNvSpPr txBox="1">
                  <a:spLocks noChangeArrowheads="1"/>
                </p:cNvSpPr>
                <p:nvPr/>
              </p:nvSpPr>
              <p:spPr bwMode="auto">
                <a:xfrm>
                  <a:off x="3609273" y="596005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7" name="Text Box 109"/>
                <p:cNvSpPr txBox="1">
                  <a:spLocks noRot="1" noChangeAspect="1" noMove="1" noResize="1" noEditPoints="1" noAdjustHandles="1" noChangeArrowheads="1" noChangeShapeType="1" noTextEdit="1"/>
                </p:cNvSpPr>
                <p:nvPr/>
              </p:nvSpPr>
              <p:spPr bwMode="auto">
                <a:xfrm>
                  <a:off x="3609273" y="5960052"/>
                  <a:ext cx="255488" cy="457200"/>
                </a:xfrm>
                <a:prstGeom prst="rect">
                  <a:avLst/>
                </a:prstGeom>
                <a:blipFill rotWithShape="1">
                  <a:blip r:embed="rId8"/>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09"/>
                <p:cNvSpPr txBox="1">
                  <a:spLocks noChangeArrowheads="1"/>
                </p:cNvSpPr>
                <p:nvPr/>
              </p:nvSpPr>
              <p:spPr bwMode="auto">
                <a:xfrm>
                  <a:off x="2418291" y="3313786"/>
                  <a:ext cx="40325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68" name="Text Box 109"/>
                <p:cNvSpPr txBox="1">
                  <a:spLocks noRot="1" noChangeAspect="1" noMove="1" noResize="1" noEditPoints="1" noAdjustHandles="1" noChangeArrowheads="1" noChangeShapeType="1" noTextEdit="1"/>
                </p:cNvSpPr>
                <p:nvPr/>
              </p:nvSpPr>
              <p:spPr bwMode="auto">
                <a:xfrm>
                  <a:off x="2418291" y="3313786"/>
                  <a:ext cx="403250" cy="457200"/>
                </a:xfrm>
                <a:prstGeom prst="rect">
                  <a:avLst/>
                </a:prstGeom>
                <a:blipFill rotWithShape="1">
                  <a:blip r:embed="rId9"/>
                  <a:stretch>
                    <a:fillRect l="-30303" r="-7576"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 Box 109"/>
                <p:cNvSpPr txBox="1">
                  <a:spLocks noChangeArrowheads="1"/>
                </p:cNvSpPr>
                <p:nvPr/>
              </p:nvSpPr>
              <p:spPr bwMode="auto">
                <a:xfrm>
                  <a:off x="2418291" y="4869175"/>
                  <a:ext cx="34564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oMath>
                    </m:oMathPara>
                  </a14:m>
                  <a:endParaRPr lang="en-US" altLang="en-US" b="1" dirty="0">
                    <a:solidFill>
                      <a:srgbClr val="FF0000"/>
                    </a:solidFill>
                    <a:latin typeface="+mn-lt"/>
                  </a:endParaRPr>
                </a:p>
              </p:txBody>
            </p:sp>
          </mc:Choice>
          <mc:Fallback xmlns="">
            <p:sp>
              <p:nvSpPr>
                <p:cNvPr id="69" name="Text Box 109"/>
                <p:cNvSpPr txBox="1">
                  <a:spLocks noRot="1" noChangeAspect="1" noMove="1" noResize="1" noEditPoints="1" noAdjustHandles="1" noChangeArrowheads="1" noChangeShapeType="1" noTextEdit="1"/>
                </p:cNvSpPr>
                <p:nvPr/>
              </p:nvSpPr>
              <p:spPr bwMode="auto">
                <a:xfrm>
                  <a:off x="2418291" y="4869175"/>
                  <a:ext cx="345642" cy="457200"/>
                </a:xfrm>
                <a:prstGeom prst="rect">
                  <a:avLst/>
                </a:prstGeom>
                <a:blipFill rotWithShape="1">
                  <a:blip r:embed="rId10"/>
                  <a:stretch>
                    <a:fillRect l="-17544"/>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21"/>
                <p:cNvSpPr>
                  <a:spLocks noChangeArrowheads="1"/>
                </p:cNvSpPr>
                <p:nvPr/>
              </p:nvSpPr>
              <p:spPr bwMode="auto">
                <a:xfrm>
                  <a:off x="3519165"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0</m:t>
                            </m:r>
                          </m:sub>
                        </m:sSub>
                      </m:oMath>
                    </m:oMathPara>
                  </a14:m>
                  <a:endParaRPr lang="en-US" altLang="en-US" b="0" dirty="0">
                    <a:solidFill>
                      <a:schemeClr val="tx1"/>
                    </a:solidFill>
                  </a:endParaRPr>
                </a:p>
              </p:txBody>
            </p:sp>
          </mc:Choice>
          <mc:Fallback xmlns="">
            <p:sp>
              <p:nvSpPr>
                <p:cNvPr id="70" name="Rectangle 21"/>
                <p:cNvSpPr>
                  <a:spLocks noRot="1" noChangeAspect="1" noMove="1" noResize="1" noEditPoints="1" noAdjustHandles="1" noChangeArrowheads="1" noChangeShapeType="1" noTextEdit="1"/>
                </p:cNvSpPr>
                <p:nvPr/>
              </p:nvSpPr>
              <p:spPr bwMode="auto">
                <a:xfrm>
                  <a:off x="3519165" y="2981836"/>
                  <a:ext cx="485646" cy="369332"/>
                </a:xfrm>
                <a:prstGeom prst="rect">
                  <a:avLst/>
                </a:prstGeom>
                <a:blipFill rotWithShape="1">
                  <a:blip r:embed="rId11"/>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21"/>
                <p:cNvSpPr>
                  <a:spLocks noChangeArrowheads="1"/>
                </p:cNvSpPr>
                <p:nvPr/>
              </p:nvSpPr>
              <p:spPr bwMode="auto">
                <a:xfrm>
                  <a:off x="4393223" y="2981836"/>
                  <a:ext cx="47852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m:t>
                            </m:r>
                          </m:sub>
                        </m:sSub>
                      </m:oMath>
                    </m:oMathPara>
                  </a14:m>
                  <a:endParaRPr lang="en-US" altLang="en-US" b="0" dirty="0">
                    <a:solidFill>
                      <a:schemeClr val="tx1"/>
                    </a:solidFill>
                  </a:endParaRPr>
                </a:p>
              </p:txBody>
            </p:sp>
          </mc:Choice>
          <mc:Fallback xmlns="">
            <p:sp>
              <p:nvSpPr>
                <p:cNvPr id="71" name="Rectangle 21"/>
                <p:cNvSpPr>
                  <a:spLocks noRot="1" noChangeAspect="1" noMove="1" noResize="1" noEditPoints="1" noAdjustHandles="1" noChangeArrowheads="1" noChangeShapeType="1" noTextEdit="1"/>
                </p:cNvSpPr>
                <p:nvPr/>
              </p:nvSpPr>
              <p:spPr bwMode="auto">
                <a:xfrm>
                  <a:off x="4393223" y="2981836"/>
                  <a:ext cx="478529" cy="369332"/>
                </a:xfrm>
                <a:prstGeom prst="rect">
                  <a:avLst/>
                </a:prstGeom>
                <a:blipFill rotWithShape="1">
                  <a:blip r:embed="rId12"/>
                  <a:stretch>
                    <a:fillRect l="-7692" r="-3846"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21"/>
                <p:cNvSpPr>
                  <a:spLocks noChangeArrowheads="1"/>
                </p:cNvSpPr>
                <p:nvPr/>
              </p:nvSpPr>
              <p:spPr bwMode="auto">
                <a:xfrm>
                  <a:off x="5241779"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3</m:t>
                            </m:r>
                          </m:sub>
                        </m:sSub>
                      </m:oMath>
                    </m:oMathPara>
                  </a14:m>
                  <a:endParaRPr lang="en-US" altLang="en-US" b="0" dirty="0">
                    <a:solidFill>
                      <a:schemeClr val="tx1"/>
                    </a:solidFill>
                  </a:endParaRPr>
                </a:p>
              </p:txBody>
            </p:sp>
          </mc:Choice>
          <mc:Fallback xmlns="">
            <p:sp>
              <p:nvSpPr>
                <p:cNvPr id="72" name="Rectangle 21"/>
                <p:cNvSpPr>
                  <a:spLocks noRot="1" noChangeAspect="1" noMove="1" noResize="1" noEditPoints="1" noAdjustHandles="1" noChangeArrowheads="1" noChangeShapeType="1" noTextEdit="1"/>
                </p:cNvSpPr>
                <p:nvPr/>
              </p:nvSpPr>
              <p:spPr bwMode="auto">
                <a:xfrm>
                  <a:off x="5241779" y="2981836"/>
                  <a:ext cx="485646" cy="369332"/>
                </a:xfrm>
                <a:prstGeom prst="rect">
                  <a:avLst/>
                </a:prstGeom>
                <a:blipFill rotWithShape="1">
                  <a:blip r:embed="rId13"/>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21"/>
                <p:cNvSpPr>
                  <a:spLocks noChangeArrowheads="1"/>
                </p:cNvSpPr>
                <p:nvPr/>
              </p:nvSpPr>
              <p:spPr bwMode="auto">
                <a:xfrm>
                  <a:off x="6083704" y="2981836"/>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2</m:t>
                            </m:r>
                          </m:sub>
                        </m:sSub>
                      </m:oMath>
                    </m:oMathPara>
                  </a14:m>
                  <a:endParaRPr lang="en-US" altLang="en-US" b="0" dirty="0">
                    <a:solidFill>
                      <a:schemeClr val="tx1"/>
                    </a:solidFill>
                  </a:endParaRPr>
                </a:p>
              </p:txBody>
            </p:sp>
          </mc:Choice>
          <mc:Fallback xmlns="">
            <p:sp>
              <p:nvSpPr>
                <p:cNvPr id="73" name="Rectangle 21"/>
                <p:cNvSpPr>
                  <a:spLocks noRot="1" noChangeAspect="1" noMove="1" noResize="1" noEditPoints="1" noAdjustHandles="1" noChangeArrowheads="1" noChangeShapeType="1" noTextEdit="1"/>
                </p:cNvSpPr>
                <p:nvPr/>
              </p:nvSpPr>
              <p:spPr bwMode="auto">
                <a:xfrm>
                  <a:off x="6083704" y="2981836"/>
                  <a:ext cx="485646" cy="369332"/>
                </a:xfrm>
                <a:prstGeom prst="rect">
                  <a:avLst/>
                </a:prstGeom>
                <a:blipFill rotWithShape="1">
                  <a:blip r:embed="rId14"/>
                  <a:stretch>
                    <a:fillRect l="-6250" r="-375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21"/>
                <p:cNvSpPr>
                  <a:spLocks noChangeArrowheads="1"/>
                </p:cNvSpPr>
                <p:nvPr/>
              </p:nvSpPr>
              <p:spPr bwMode="auto">
                <a:xfrm>
                  <a:off x="3514841"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4</m:t>
                            </m:r>
                          </m:sub>
                        </m:sSub>
                      </m:oMath>
                    </m:oMathPara>
                  </a14:m>
                  <a:endParaRPr lang="en-US" altLang="en-US" b="0" dirty="0">
                    <a:solidFill>
                      <a:schemeClr val="tx1"/>
                    </a:solidFill>
                  </a:endParaRPr>
                </a:p>
              </p:txBody>
            </p:sp>
          </mc:Choice>
          <mc:Fallback xmlns="">
            <p:sp>
              <p:nvSpPr>
                <p:cNvPr id="74" name="Rectangle 21"/>
                <p:cNvSpPr>
                  <a:spLocks noRot="1" noChangeAspect="1" noMove="1" noResize="1" noEditPoints="1" noAdjustHandles="1" noChangeArrowheads="1" noChangeShapeType="1" noTextEdit="1"/>
                </p:cNvSpPr>
                <p:nvPr/>
              </p:nvSpPr>
              <p:spPr bwMode="auto">
                <a:xfrm>
                  <a:off x="3514841" y="3774733"/>
                  <a:ext cx="485646" cy="369332"/>
                </a:xfrm>
                <a:prstGeom prst="rect">
                  <a:avLst/>
                </a:prstGeom>
                <a:blipFill rotWithShape="1">
                  <a:blip r:embed="rId15"/>
                  <a:stretch>
                    <a:fillRect l="-7595" r="-3797"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21"/>
                <p:cNvSpPr>
                  <a:spLocks noChangeArrowheads="1"/>
                </p:cNvSpPr>
                <p:nvPr/>
              </p:nvSpPr>
              <p:spPr bwMode="auto">
                <a:xfrm>
                  <a:off x="4388899"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5</m:t>
                            </m:r>
                          </m:sub>
                        </m:sSub>
                      </m:oMath>
                    </m:oMathPara>
                  </a14:m>
                  <a:endParaRPr lang="en-US" altLang="en-US" b="0" dirty="0">
                    <a:solidFill>
                      <a:schemeClr val="tx1"/>
                    </a:solidFill>
                  </a:endParaRPr>
                </a:p>
              </p:txBody>
            </p:sp>
          </mc:Choice>
          <mc:Fallback xmlns="">
            <p:sp>
              <p:nvSpPr>
                <p:cNvPr id="75" name="Rectangle 21"/>
                <p:cNvSpPr>
                  <a:spLocks noRot="1" noChangeAspect="1" noMove="1" noResize="1" noEditPoints="1" noAdjustHandles="1" noChangeArrowheads="1" noChangeShapeType="1" noTextEdit="1"/>
                </p:cNvSpPr>
                <p:nvPr/>
              </p:nvSpPr>
              <p:spPr bwMode="auto">
                <a:xfrm>
                  <a:off x="4388899" y="3774733"/>
                  <a:ext cx="485646" cy="369332"/>
                </a:xfrm>
                <a:prstGeom prst="rect">
                  <a:avLst/>
                </a:prstGeom>
                <a:blipFill rotWithShape="1">
                  <a:blip r:embed="rId16"/>
                  <a:stretch>
                    <a:fillRect l="-6250" r="-375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21"/>
                <p:cNvSpPr>
                  <a:spLocks noChangeArrowheads="1"/>
                </p:cNvSpPr>
                <p:nvPr/>
              </p:nvSpPr>
              <p:spPr bwMode="auto">
                <a:xfrm>
                  <a:off x="5237455"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7</m:t>
                            </m:r>
                          </m:sub>
                        </m:sSub>
                      </m:oMath>
                    </m:oMathPara>
                  </a14:m>
                  <a:endParaRPr lang="en-US" altLang="en-US" b="0" dirty="0">
                    <a:solidFill>
                      <a:schemeClr val="tx1"/>
                    </a:solidFill>
                  </a:endParaRPr>
                </a:p>
              </p:txBody>
            </p:sp>
          </mc:Choice>
          <mc:Fallback xmlns="">
            <p:sp>
              <p:nvSpPr>
                <p:cNvPr id="76" name="Rectangle 21"/>
                <p:cNvSpPr>
                  <a:spLocks noRot="1" noChangeAspect="1" noMove="1" noResize="1" noEditPoints="1" noAdjustHandles="1" noChangeArrowheads="1" noChangeShapeType="1" noTextEdit="1"/>
                </p:cNvSpPr>
                <p:nvPr/>
              </p:nvSpPr>
              <p:spPr bwMode="auto">
                <a:xfrm>
                  <a:off x="5237455" y="3774733"/>
                  <a:ext cx="485646" cy="369332"/>
                </a:xfrm>
                <a:prstGeom prst="rect">
                  <a:avLst/>
                </a:prstGeom>
                <a:blipFill rotWithShape="1">
                  <a:blip r:embed="rId17"/>
                  <a:stretch>
                    <a:fillRect l="-6250" r="-3750"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21"/>
                <p:cNvSpPr>
                  <a:spLocks noChangeArrowheads="1"/>
                </p:cNvSpPr>
                <p:nvPr/>
              </p:nvSpPr>
              <p:spPr bwMode="auto">
                <a:xfrm>
                  <a:off x="6079380" y="3774733"/>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6</m:t>
                            </m:r>
                          </m:sub>
                        </m:sSub>
                      </m:oMath>
                    </m:oMathPara>
                  </a14:m>
                  <a:endParaRPr lang="en-US" altLang="en-US" b="0" dirty="0">
                    <a:solidFill>
                      <a:schemeClr val="tx1"/>
                    </a:solidFill>
                  </a:endParaRPr>
                </a:p>
              </p:txBody>
            </p:sp>
          </mc:Choice>
          <mc:Fallback xmlns="">
            <p:sp>
              <p:nvSpPr>
                <p:cNvPr id="77" name="Rectangle 21"/>
                <p:cNvSpPr>
                  <a:spLocks noRot="1" noChangeAspect="1" noMove="1" noResize="1" noEditPoints="1" noAdjustHandles="1" noChangeArrowheads="1" noChangeShapeType="1" noTextEdit="1"/>
                </p:cNvSpPr>
                <p:nvPr/>
              </p:nvSpPr>
              <p:spPr bwMode="auto">
                <a:xfrm>
                  <a:off x="6079380" y="3774733"/>
                  <a:ext cx="485646" cy="369332"/>
                </a:xfrm>
                <a:prstGeom prst="rect">
                  <a:avLst/>
                </a:prstGeom>
                <a:blipFill rotWithShape="1">
                  <a:blip r:embed="rId18"/>
                  <a:stretch>
                    <a:fillRect l="-6250" r="-3750"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0" name="Line 41"/>
            <p:cNvSpPr>
              <a:spLocks noChangeShapeType="1"/>
            </p:cNvSpPr>
            <p:nvPr/>
          </p:nvSpPr>
          <p:spPr bwMode="auto">
            <a:xfrm flipV="1">
              <a:off x="2849386" y="4350712"/>
              <a:ext cx="388943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1" name="Group 90"/>
            <p:cNvGrpSpPr/>
            <p:nvPr/>
          </p:nvGrpSpPr>
          <p:grpSpPr>
            <a:xfrm>
              <a:off x="3351656" y="3576604"/>
              <a:ext cx="3790410" cy="1548216"/>
              <a:chOff x="3351656" y="3979853"/>
              <a:chExt cx="3389620" cy="1548216"/>
            </a:xfrm>
          </p:grpSpPr>
          <p:sp>
            <p:nvSpPr>
              <p:cNvPr id="106" name="Line 41"/>
              <p:cNvSpPr>
                <a:spLocks noChangeShapeType="1"/>
              </p:cNvSpPr>
              <p:nvPr/>
            </p:nvSpPr>
            <p:spPr bwMode="auto">
              <a:xfrm flipV="1">
                <a:off x="3355346" y="3979853"/>
                <a:ext cx="33810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41"/>
              <p:cNvSpPr>
                <a:spLocks noChangeShapeType="1"/>
              </p:cNvSpPr>
              <p:nvPr/>
            </p:nvSpPr>
            <p:spPr bwMode="auto">
              <a:xfrm flipV="1">
                <a:off x="3351656" y="5528069"/>
                <a:ext cx="33896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92" name="Text Box 109"/>
                <p:cNvSpPr txBox="1">
                  <a:spLocks noChangeArrowheads="1"/>
                </p:cNvSpPr>
                <p:nvPr/>
              </p:nvSpPr>
              <p:spPr bwMode="auto">
                <a:xfrm>
                  <a:off x="6854031" y="2910537"/>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80" name="Text Box 109"/>
                <p:cNvSpPr txBox="1">
                  <a:spLocks noRot="1" noChangeAspect="1" noMove="1" noResize="1" noEditPoints="1" noAdjustHandles="1" noChangeArrowheads="1" noChangeShapeType="1" noTextEdit="1"/>
                </p:cNvSpPr>
                <p:nvPr/>
              </p:nvSpPr>
              <p:spPr bwMode="auto">
                <a:xfrm>
                  <a:off x="6854031" y="2910537"/>
                  <a:ext cx="370702" cy="457200"/>
                </a:xfrm>
                <a:prstGeom prst="rect">
                  <a:avLst/>
                </a:prstGeom>
                <a:blipFill rotWithShape="1">
                  <a:blip r:embed="rId19"/>
                  <a:stretch>
                    <a:fillRect l="-30000" r="-500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 Box 109"/>
                <p:cNvSpPr txBox="1">
                  <a:spLocks noChangeArrowheads="1"/>
                </p:cNvSpPr>
                <p:nvPr/>
              </p:nvSpPr>
              <p:spPr bwMode="auto">
                <a:xfrm>
                  <a:off x="6854031" y="4123940"/>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oMath>
                    </m:oMathPara>
                  </a14:m>
                  <a:endParaRPr lang="en-US" altLang="en-US" b="1" dirty="0">
                    <a:solidFill>
                      <a:srgbClr val="FF0000"/>
                    </a:solidFill>
                    <a:latin typeface="+mn-lt"/>
                  </a:endParaRPr>
                </a:p>
              </p:txBody>
            </p:sp>
          </mc:Choice>
          <mc:Fallback xmlns="">
            <p:sp>
              <p:nvSpPr>
                <p:cNvPr id="81" name="Text Box 109"/>
                <p:cNvSpPr txBox="1">
                  <a:spLocks noRot="1" noChangeAspect="1" noMove="1" noResize="1" noEditPoints="1" noAdjustHandles="1" noChangeArrowheads="1" noChangeShapeType="1" noTextEdit="1"/>
                </p:cNvSpPr>
                <p:nvPr/>
              </p:nvSpPr>
              <p:spPr bwMode="auto">
                <a:xfrm>
                  <a:off x="6854031" y="4123940"/>
                  <a:ext cx="370702" cy="457200"/>
                </a:xfrm>
                <a:prstGeom prst="rect">
                  <a:avLst/>
                </a:prstGeom>
                <a:blipFill rotWithShape="1">
                  <a:blip r:embed="rId20"/>
                  <a:stretch>
                    <a:fillRect l="-6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 Box 109"/>
                <p:cNvSpPr txBox="1">
                  <a:spLocks noChangeArrowheads="1"/>
                </p:cNvSpPr>
                <p:nvPr/>
              </p:nvSpPr>
              <p:spPr bwMode="auto">
                <a:xfrm>
                  <a:off x="6854031" y="5272424"/>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82" name="Text Box 109"/>
                <p:cNvSpPr txBox="1">
                  <a:spLocks noRot="1" noChangeAspect="1" noMove="1" noResize="1" noEditPoints="1" noAdjustHandles="1" noChangeArrowheads="1" noChangeShapeType="1" noTextEdit="1"/>
                </p:cNvSpPr>
                <p:nvPr/>
              </p:nvSpPr>
              <p:spPr bwMode="auto">
                <a:xfrm>
                  <a:off x="6854031" y="5272424"/>
                  <a:ext cx="370702" cy="457200"/>
                </a:xfrm>
                <a:prstGeom prst="rect">
                  <a:avLst/>
                </a:prstGeom>
                <a:blipFill rotWithShape="1">
                  <a:blip r:embed="rId21"/>
                  <a:stretch>
                    <a:fillRect l="-30000" r="-500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5" name="Rectangle 21"/>
            <p:cNvSpPr>
              <a:spLocks noChangeArrowheads="1"/>
            </p:cNvSpPr>
            <p:nvPr/>
          </p:nvSpPr>
          <p:spPr bwMode="auto">
            <a:xfrm>
              <a:off x="2936755" y="375095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96" name="Rectangle 21"/>
            <p:cNvSpPr>
              <a:spLocks noChangeArrowheads="1"/>
            </p:cNvSpPr>
            <p:nvPr/>
          </p:nvSpPr>
          <p:spPr bwMode="auto">
            <a:xfrm>
              <a:off x="2936755" y="4557450"/>
              <a:ext cx="320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97" name="Rectangle 21"/>
            <p:cNvSpPr>
              <a:spLocks noChangeArrowheads="1"/>
            </p:cNvSpPr>
            <p:nvPr/>
          </p:nvSpPr>
          <p:spPr bwMode="auto">
            <a:xfrm>
              <a:off x="2936755" y="533003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mc:AlternateContent xmlns:mc="http://schemas.openxmlformats.org/markup-compatibility/2006" xmlns:a14="http://schemas.microsoft.com/office/drawing/2010/main">
          <mc:Choice Requires="a14">
            <p:sp>
              <p:nvSpPr>
                <p:cNvPr id="98" name="Rectangle 21"/>
                <p:cNvSpPr>
                  <a:spLocks noChangeArrowheads="1"/>
                </p:cNvSpPr>
                <p:nvPr/>
              </p:nvSpPr>
              <p:spPr bwMode="auto">
                <a:xfrm>
                  <a:off x="3517148"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12</m:t>
                            </m:r>
                          </m:sub>
                        </m:sSub>
                      </m:oMath>
                    </m:oMathPara>
                  </a14:m>
                  <a:endParaRPr lang="en-US" altLang="en-US" b="0" dirty="0">
                    <a:solidFill>
                      <a:schemeClr val="tx1"/>
                    </a:solidFill>
                  </a:endParaRPr>
                </a:p>
              </p:txBody>
            </p:sp>
          </mc:Choice>
          <mc:Fallback xmlns="">
            <p:sp>
              <p:nvSpPr>
                <p:cNvPr id="86" name="Rectangle 21"/>
                <p:cNvSpPr>
                  <a:spLocks noRot="1" noChangeAspect="1" noMove="1" noResize="1" noEditPoints="1" noAdjustHandles="1" noChangeArrowheads="1" noChangeShapeType="1" noTextEdit="1"/>
                </p:cNvSpPr>
                <p:nvPr/>
              </p:nvSpPr>
              <p:spPr bwMode="auto">
                <a:xfrm>
                  <a:off x="3517148" y="4513444"/>
                  <a:ext cx="608372" cy="369332"/>
                </a:xfrm>
                <a:prstGeom prst="rect">
                  <a:avLst/>
                </a:prstGeom>
                <a:blipFill rotWithShape="1">
                  <a:blip r:embed="rId22"/>
                  <a:stretch>
                    <a:fillRect l="-5000" r="-3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ectangle 21"/>
                <p:cNvSpPr>
                  <a:spLocks noChangeArrowheads="1"/>
                </p:cNvSpPr>
                <p:nvPr/>
              </p:nvSpPr>
              <p:spPr bwMode="auto">
                <a:xfrm>
                  <a:off x="4391206"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13</m:t>
                            </m:r>
                          </m:sub>
                        </m:sSub>
                      </m:oMath>
                    </m:oMathPara>
                  </a14:m>
                  <a:endParaRPr lang="en-US" altLang="en-US" b="0" dirty="0">
                    <a:solidFill>
                      <a:schemeClr val="tx1"/>
                    </a:solidFill>
                  </a:endParaRPr>
                </a:p>
              </p:txBody>
            </p:sp>
          </mc:Choice>
          <mc:Fallback xmlns="">
            <p:sp>
              <p:nvSpPr>
                <p:cNvPr id="87" name="Rectangle 21"/>
                <p:cNvSpPr>
                  <a:spLocks noRot="1" noChangeAspect="1" noMove="1" noResize="1" noEditPoints="1" noAdjustHandles="1" noChangeArrowheads="1" noChangeShapeType="1" noTextEdit="1"/>
                </p:cNvSpPr>
                <p:nvPr/>
              </p:nvSpPr>
              <p:spPr bwMode="auto">
                <a:xfrm>
                  <a:off x="4391206" y="4513444"/>
                  <a:ext cx="608372" cy="369332"/>
                </a:xfrm>
                <a:prstGeom prst="rect">
                  <a:avLst/>
                </a:prstGeom>
                <a:blipFill rotWithShape="1">
                  <a:blip r:embed="rId23"/>
                  <a:stretch>
                    <a:fillRect l="-6061" r="-303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21"/>
                <p:cNvSpPr>
                  <a:spLocks noChangeArrowheads="1"/>
                </p:cNvSpPr>
                <p:nvPr/>
              </p:nvSpPr>
              <p:spPr bwMode="auto">
                <a:xfrm>
                  <a:off x="5239762"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15</m:t>
                            </m:r>
                          </m:sub>
                        </m:sSub>
                      </m:oMath>
                    </m:oMathPara>
                  </a14:m>
                  <a:endParaRPr lang="en-US" altLang="en-US" b="0" dirty="0">
                    <a:solidFill>
                      <a:schemeClr val="tx1"/>
                    </a:solidFill>
                  </a:endParaRPr>
                </a:p>
              </p:txBody>
            </p:sp>
          </mc:Choice>
          <mc:Fallback xmlns="">
            <p:sp>
              <p:nvSpPr>
                <p:cNvPr id="88" name="Rectangle 21"/>
                <p:cNvSpPr>
                  <a:spLocks noRot="1" noChangeAspect="1" noMove="1" noResize="1" noEditPoints="1" noAdjustHandles="1" noChangeArrowheads="1" noChangeShapeType="1" noTextEdit="1"/>
                </p:cNvSpPr>
                <p:nvPr/>
              </p:nvSpPr>
              <p:spPr bwMode="auto">
                <a:xfrm>
                  <a:off x="5239762" y="4513444"/>
                  <a:ext cx="608372" cy="369332"/>
                </a:xfrm>
                <a:prstGeom prst="rect">
                  <a:avLst/>
                </a:prstGeom>
                <a:blipFill rotWithShape="1">
                  <a:blip r:embed="rId24"/>
                  <a:stretch>
                    <a:fillRect l="-6000" r="-2000" b="-180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21"/>
                <p:cNvSpPr>
                  <a:spLocks noChangeArrowheads="1"/>
                </p:cNvSpPr>
                <p:nvPr/>
              </p:nvSpPr>
              <p:spPr bwMode="auto">
                <a:xfrm>
                  <a:off x="6081687" y="4513444"/>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14</m:t>
                            </m:r>
                          </m:sub>
                        </m:sSub>
                      </m:oMath>
                    </m:oMathPara>
                  </a14:m>
                  <a:endParaRPr lang="en-US" altLang="en-US" b="0" dirty="0">
                    <a:solidFill>
                      <a:schemeClr val="tx1"/>
                    </a:solidFill>
                  </a:endParaRPr>
                </a:p>
              </p:txBody>
            </p:sp>
          </mc:Choice>
          <mc:Fallback xmlns="">
            <p:sp>
              <p:nvSpPr>
                <p:cNvPr id="89" name="Rectangle 21"/>
                <p:cNvSpPr>
                  <a:spLocks noRot="1" noChangeAspect="1" noMove="1" noResize="1" noEditPoints="1" noAdjustHandles="1" noChangeArrowheads="1" noChangeShapeType="1" noTextEdit="1"/>
                </p:cNvSpPr>
                <p:nvPr/>
              </p:nvSpPr>
              <p:spPr bwMode="auto">
                <a:xfrm>
                  <a:off x="6081687" y="4513444"/>
                  <a:ext cx="608372" cy="369332"/>
                </a:xfrm>
                <a:prstGeom prst="rect">
                  <a:avLst/>
                </a:prstGeom>
                <a:blipFill rotWithShape="1">
                  <a:blip r:embed="rId25"/>
                  <a:stretch>
                    <a:fillRect l="-6000" r="-2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21"/>
                <p:cNvSpPr>
                  <a:spLocks noChangeArrowheads="1"/>
                </p:cNvSpPr>
                <p:nvPr/>
              </p:nvSpPr>
              <p:spPr bwMode="auto">
                <a:xfrm>
                  <a:off x="3512824" y="5306341"/>
                  <a:ext cx="4856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8</m:t>
                            </m:r>
                          </m:sub>
                        </m:sSub>
                      </m:oMath>
                    </m:oMathPara>
                  </a14:m>
                  <a:endParaRPr lang="en-US" altLang="en-US" b="0" dirty="0">
                    <a:solidFill>
                      <a:schemeClr val="tx1"/>
                    </a:solidFill>
                  </a:endParaRPr>
                </a:p>
              </p:txBody>
            </p:sp>
          </mc:Choice>
          <mc:Fallback xmlns="">
            <p:sp>
              <p:nvSpPr>
                <p:cNvPr id="90" name="Rectangle 21"/>
                <p:cNvSpPr>
                  <a:spLocks noRot="1" noChangeAspect="1" noMove="1" noResize="1" noEditPoints="1" noAdjustHandles="1" noChangeArrowheads="1" noChangeShapeType="1" noTextEdit="1"/>
                </p:cNvSpPr>
                <p:nvPr/>
              </p:nvSpPr>
              <p:spPr bwMode="auto">
                <a:xfrm>
                  <a:off x="3512824" y="5306341"/>
                  <a:ext cx="485646" cy="369332"/>
                </a:xfrm>
                <a:prstGeom prst="rect">
                  <a:avLst/>
                </a:prstGeom>
                <a:blipFill rotWithShape="1">
                  <a:blip r:embed="rId26"/>
                  <a:stretch>
                    <a:fillRect l="-6250" r="-375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21"/>
                <p:cNvSpPr>
                  <a:spLocks noChangeArrowheads="1"/>
                </p:cNvSpPr>
                <p:nvPr/>
              </p:nvSpPr>
              <p:spPr bwMode="auto">
                <a:xfrm>
                  <a:off x="4386882" y="5306341"/>
                  <a:ext cx="479234"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9</m:t>
                            </m:r>
                          </m:sub>
                        </m:sSub>
                      </m:oMath>
                    </m:oMathPara>
                  </a14:m>
                  <a:endParaRPr lang="en-US" altLang="en-US" b="0" dirty="0">
                    <a:solidFill>
                      <a:schemeClr val="tx1"/>
                    </a:solidFill>
                  </a:endParaRPr>
                </a:p>
              </p:txBody>
            </p:sp>
          </mc:Choice>
          <mc:Fallback xmlns="">
            <p:sp>
              <p:nvSpPr>
                <p:cNvPr id="91" name="Rectangle 21"/>
                <p:cNvSpPr>
                  <a:spLocks noRot="1" noChangeAspect="1" noMove="1" noResize="1" noEditPoints="1" noAdjustHandles="1" noChangeArrowheads="1" noChangeShapeType="1" noTextEdit="1"/>
                </p:cNvSpPr>
                <p:nvPr/>
              </p:nvSpPr>
              <p:spPr bwMode="auto">
                <a:xfrm>
                  <a:off x="4386882" y="5306341"/>
                  <a:ext cx="479234" cy="369332"/>
                </a:xfrm>
                <a:prstGeom prst="rect">
                  <a:avLst/>
                </a:prstGeom>
                <a:blipFill rotWithShape="1">
                  <a:blip r:embed="rId27"/>
                  <a:stretch>
                    <a:fillRect l="-7692" r="-3846"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21"/>
                <p:cNvSpPr>
                  <a:spLocks noChangeArrowheads="1"/>
                </p:cNvSpPr>
                <p:nvPr/>
              </p:nvSpPr>
              <p:spPr bwMode="auto">
                <a:xfrm>
                  <a:off x="5235438" y="5306341"/>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11</m:t>
                            </m:r>
                          </m:sub>
                        </m:sSub>
                      </m:oMath>
                    </m:oMathPara>
                  </a14:m>
                  <a:endParaRPr lang="en-US" altLang="en-US" b="0" dirty="0">
                    <a:solidFill>
                      <a:schemeClr val="tx1"/>
                    </a:solidFill>
                  </a:endParaRPr>
                </a:p>
              </p:txBody>
            </p:sp>
          </mc:Choice>
          <mc:Fallback xmlns="">
            <p:sp>
              <p:nvSpPr>
                <p:cNvPr id="92" name="Rectangle 21"/>
                <p:cNvSpPr>
                  <a:spLocks noRot="1" noChangeAspect="1" noMove="1" noResize="1" noEditPoints="1" noAdjustHandles="1" noChangeArrowheads="1" noChangeShapeType="1" noTextEdit="1"/>
                </p:cNvSpPr>
                <p:nvPr/>
              </p:nvSpPr>
              <p:spPr bwMode="auto">
                <a:xfrm>
                  <a:off x="5235438" y="5306341"/>
                  <a:ext cx="608372" cy="369332"/>
                </a:xfrm>
                <a:prstGeom prst="rect">
                  <a:avLst/>
                </a:prstGeom>
                <a:blipFill rotWithShape="1">
                  <a:blip r:embed="rId28"/>
                  <a:stretch>
                    <a:fillRect l="-5000" r="-2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ectangle 21"/>
                <p:cNvSpPr>
                  <a:spLocks noChangeArrowheads="1"/>
                </p:cNvSpPr>
                <p:nvPr/>
              </p:nvSpPr>
              <p:spPr bwMode="auto">
                <a:xfrm>
                  <a:off x="6077363" y="5306341"/>
                  <a:ext cx="60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buClrTx/>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000000"/>
                                </a:solidFill>
                                <a:latin typeface="Cambria Math" panose="02040503050406030204" pitchFamily="18" charset="0"/>
                              </a:rPr>
                            </m:ctrlPr>
                          </m:sSubPr>
                          <m:e>
                            <m:r>
                              <a:rPr lang="en-US" altLang="en-US" sz="2400" i="1" dirty="0" smtClean="0">
                                <a:solidFill>
                                  <a:srgbClr val="000000"/>
                                </a:solidFill>
                                <a:latin typeface="Cambria Math"/>
                              </a:rPr>
                              <m:t>𝑚</m:t>
                            </m:r>
                          </m:e>
                          <m:sub>
                            <m:r>
                              <a:rPr lang="en-US" altLang="en-US" sz="2400" i="1" dirty="0" smtClean="0">
                                <a:solidFill>
                                  <a:srgbClr val="000000"/>
                                </a:solidFill>
                                <a:latin typeface="Cambria Math"/>
                              </a:rPr>
                              <m:t>10</m:t>
                            </m:r>
                          </m:sub>
                        </m:sSub>
                      </m:oMath>
                    </m:oMathPara>
                  </a14:m>
                  <a:endParaRPr lang="en-US" altLang="en-US" b="0" dirty="0">
                    <a:solidFill>
                      <a:schemeClr val="tx1"/>
                    </a:solidFill>
                  </a:endParaRPr>
                </a:p>
              </p:txBody>
            </p:sp>
          </mc:Choice>
          <mc:Fallback xmlns="">
            <p:sp>
              <p:nvSpPr>
                <p:cNvPr id="93" name="Rectangle 21"/>
                <p:cNvSpPr>
                  <a:spLocks noRot="1" noChangeAspect="1" noMove="1" noResize="1" noEditPoints="1" noAdjustHandles="1" noChangeArrowheads="1" noChangeShapeType="1" noTextEdit="1"/>
                </p:cNvSpPr>
                <p:nvPr/>
              </p:nvSpPr>
              <p:spPr bwMode="auto">
                <a:xfrm>
                  <a:off x="6077363" y="5306341"/>
                  <a:ext cx="608372" cy="369332"/>
                </a:xfrm>
                <a:prstGeom prst="rect">
                  <a:avLst/>
                </a:prstGeom>
                <a:blipFill rotWithShape="1">
                  <a:blip r:embed="rId29"/>
                  <a:stretch>
                    <a:fillRect l="-5000" r="-3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10" name="Rounded Rectangle 109"/>
          <p:cNvSpPr/>
          <p:nvPr/>
        </p:nvSpPr>
        <p:spPr>
          <a:xfrm>
            <a:off x="3397611" y="2852930"/>
            <a:ext cx="1579879" cy="589593"/>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719540" y="2980858"/>
            <a:ext cx="2678071" cy="461665"/>
            <a:chOff x="719540" y="2980858"/>
            <a:chExt cx="2678071" cy="461665"/>
          </a:xfrm>
        </p:grpSpPr>
        <p:cxnSp>
          <p:nvCxnSpPr>
            <p:cNvPr id="112" name="Straight Connector 111"/>
            <p:cNvCxnSpPr>
              <a:stCxn id="113" idx="3"/>
              <a:endCxn id="110" idx="1"/>
            </p:cNvCxnSpPr>
            <p:nvPr/>
          </p:nvCxnSpPr>
          <p:spPr>
            <a:xfrm flipV="1">
              <a:off x="2692196" y="3147727"/>
              <a:ext cx="705415" cy="639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p:cNvSpPr txBox="1"/>
                <p:nvPr/>
              </p:nvSpPr>
              <p:spPr>
                <a:xfrm>
                  <a:off x="719540" y="2980858"/>
                  <a:ext cx="1972656" cy="461665"/>
                </a:xfrm>
                <a:prstGeom prst="rect">
                  <a:avLst/>
                </a:prstGeom>
                <a:noFill/>
                <a:ln w="25400">
                  <a:solidFill>
                    <a:srgbClr val="FF0000"/>
                  </a:solidFill>
                </a:ln>
              </p:spPr>
              <p:txBody>
                <a:bodyPr wrap="none" rtlCol="0">
                  <a:spAutoFit/>
                </a:bodyPr>
                <a:lstStyle/>
                <a:p>
                  <a:r>
                    <a:rPr lang="en-US" sz="2400" dirty="0" smtClean="0"/>
                    <a:t>Term = </a:t>
                  </a:r>
                  <a14:m>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a:rPr>
                            <m:t>𝑤</m:t>
                          </m:r>
                        </m:e>
                        <m:sup>
                          <m:r>
                            <a:rPr lang="en-US" sz="2400" b="0" i="1" dirty="0" smtClean="0">
                              <a:latin typeface="Cambria Math"/>
                            </a:rPr>
                            <m:t>′</m:t>
                          </m:r>
                        </m:sup>
                      </m:sSup>
                      <m:r>
                        <a:rPr lang="en-US" sz="2400" b="0" i="1" dirty="0" smtClean="0">
                          <a:latin typeface="Cambria Math"/>
                        </a:rPr>
                        <m:t>𝑥𝑦</m:t>
                      </m:r>
                      <m:r>
                        <a:rPr lang="en-US" sz="2400" b="0" i="1" dirty="0" smtClean="0">
                          <a:latin typeface="Cambria Math"/>
                        </a:rPr>
                        <m:t>′</m:t>
                      </m:r>
                    </m:oMath>
                  </a14:m>
                  <a:endParaRPr lang="en-US" sz="24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719540" y="2980858"/>
                  <a:ext cx="1972656" cy="461665"/>
                </a:xfrm>
                <a:prstGeom prst="rect">
                  <a:avLst/>
                </a:prstGeom>
                <a:blipFill rotWithShape="1">
                  <a:blip r:embed="rId30"/>
                  <a:stretch>
                    <a:fillRect l="-3963" t="-6250" r="-1829" b="-26250"/>
                  </a:stretch>
                </a:blipFill>
                <a:ln w="25400">
                  <a:solidFill>
                    <a:srgbClr val="FF0000"/>
                  </a:solidFill>
                </a:ln>
              </p:spPr>
              <p:txBody>
                <a:bodyPr/>
                <a:lstStyle/>
                <a:p>
                  <a:r>
                    <a:rPr lang="en-US">
                      <a:noFill/>
                    </a:rPr>
                    <a:t> </a:t>
                  </a:r>
                </a:p>
              </p:txBody>
            </p:sp>
          </mc:Fallback>
        </mc:AlternateContent>
      </p:grpSp>
      <p:sp>
        <p:nvSpPr>
          <p:cNvPr id="114" name="Rounded Rectangle 113"/>
          <p:cNvSpPr/>
          <p:nvPr/>
        </p:nvSpPr>
        <p:spPr>
          <a:xfrm>
            <a:off x="5096363" y="2104040"/>
            <a:ext cx="692719" cy="1382567"/>
          </a:xfrm>
          <a:prstGeom prst="roundRect">
            <a:avLst>
              <a:gd name="adj" fmla="val 8596"/>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5761013" y="1117406"/>
            <a:ext cx="2541558" cy="986633"/>
            <a:chOff x="6347549" y="2047451"/>
            <a:chExt cx="2541558" cy="986633"/>
          </a:xfrm>
        </p:grpSpPr>
        <p:cxnSp>
          <p:nvCxnSpPr>
            <p:cNvPr id="116" name="Straight Connector 115"/>
            <p:cNvCxnSpPr/>
            <p:nvPr/>
          </p:nvCxnSpPr>
          <p:spPr>
            <a:xfrm flipV="1">
              <a:off x="6347549" y="2509116"/>
              <a:ext cx="689769" cy="524968"/>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p:cNvSpPr txBox="1"/>
                <p:nvPr/>
              </p:nvSpPr>
              <p:spPr>
                <a:xfrm>
                  <a:off x="7037318" y="2047451"/>
                  <a:ext cx="1851789" cy="461665"/>
                </a:xfrm>
                <a:prstGeom prst="rect">
                  <a:avLst/>
                </a:prstGeom>
                <a:noFill/>
                <a:ln w="25400">
                  <a:solidFill>
                    <a:srgbClr val="008000"/>
                  </a:solidFill>
                </a:ln>
              </p:spPr>
              <p:txBody>
                <a:bodyPr wrap="none" rtlCol="0">
                  <a:spAutoFit/>
                </a:bodyPr>
                <a:lstStyle/>
                <a:p>
                  <a:r>
                    <a:rPr lang="en-US" sz="2400" dirty="0" smtClean="0"/>
                    <a:t>Term = </a:t>
                  </a:r>
                  <a14:m>
                    <m:oMath xmlns:m="http://schemas.openxmlformats.org/officeDocument/2006/math">
                      <m:r>
                        <a:rPr lang="en-US" sz="2400" b="0" i="1" smtClean="0">
                          <a:latin typeface="Cambria Math"/>
                        </a:rPr>
                        <m:t>𝑤</m:t>
                      </m:r>
                      <m:r>
                        <a:rPr lang="en-US" sz="2400" b="0" i="1" smtClean="0">
                          <a:latin typeface="Cambria Math"/>
                        </a:rPr>
                        <m:t>′</m:t>
                      </m:r>
                      <m:r>
                        <a:rPr lang="en-US" sz="2400" b="0" i="1" smtClean="0">
                          <a:latin typeface="Cambria Math"/>
                        </a:rPr>
                        <m:t>𝑦𝑧</m:t>
                      </m:r>
                    </m:oMath>
                  </a14:m>
                  <a:endParaRPr lang="en-US" sz="24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7037318" y="2047451"/>
                  <a:ext cx="1851789" cy="461665"/>
                </a:xfrm>
                <a:prstGeom prst="rect">
                  <a:avLst/>
                </a:prstGeom>
                <a:blipFill rotWithShape="1">
                  <a:blip r:embed="rId31"/>
                  <a:stretch>
                    <a:fillRect l="-4221" t="-6250" r="-1623" b="-26250"/>
                  </a:stretch>
                </a:blipFill>
                <a:ln w="25400">
                  <a:solidFill>
                    <a:srgbClr val="008000"/>
                  </a:solidFill>
                </a:ln>
              </p:spPr>
              <p:txBody>
                <a:bodyPr/>
                <a:lstStyle/>
                <a:p>
                  <a:r>
                    <a:rPr lang="en-US">
                      <a:noFill/>
                    </a:rPr>
                    <a:t> </a:t>
                  </a:r>
                </a:p>
              </p:txBody>
            </p:sp>
          </mc:Fallback>
        </mc:AlternateContent>
      </p:grpSp>
      <p:grpSp>
        <p:nvGrpSpPr>
          <p:cNvPr id="118" name="Group 117"/>
          <p:cNvGrpSpPr/>
          <p:nvPr/>
        </p:nvGrpSpPr>
        <p:grpSpPr>
          <a:xfrm>
            <a:off x="3800860" y="4999735"/>
            <a:ext cx="1888594" cy="1309615"/>
            <a:chOff x="2021384" y="4942936"/>
            <a:chExt cx="1888594" cy="1309615"/>
          </a:xfrm>
        </p:grpSpPr>
        <p:cxnSp>
          <p:nvCxnSpPr>
            <p:cNvPr id="119" name="Straight Connector 118"/>
            <p:cNvCxnSpPr>
              <a:stCxn id="120" idx="0"/>
              <a:endCxn id="121" idx="2"/>
            </p:cNvCxnSpPr>
            <p:nvPr/>
          </p:nvCxnSpPr>
          <p:spPr>
            <a:xfrm flipH="1" flipV="1">
              <a:off x="2822789" y="4942936"/>
              <a:ext cx="142892" cy="84795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2021384" y="5790886"/>
                  <a:ext cx="1888594" cy="461665"/>
                </a:xfrm>
                <a:prstGeom prst="rect">
                  <a:avLst/>
                </a:prstGeom>
                <a:noFill/>
                <a:ln w="25400">
                  <a:solidFill>
                    <a:srgbClr val="000099"/>
                  </a:solidFill>
                </a:ln>
              </p:spPr>
              <p:txBody>
                <a:bodyPr wrap="none" rtlCol="0">
                  <a:spAutoFit/>
                </a:bodyPr>
                <a:lstStyle/>
                <a:p>
                  <a:r>
                    <a:rPr lang="en-US" sz="2400" dirty="0" smtClean="0"/>
                    <a:t>Term = </a:t>
                  </a:r>
                  <a14:m>
                    <m:oMath xmlns:m="http://schemas.openxmlformats.org/officeDocument/2006/math">
                      <m:r>
                        <a:rPr lang="en-US" sz="2400" b="0" i="1" smtClean="0">
                          <a:latin typeface="Cambria Math"/>
                        </a:rPr>
                        <m:t>𝑤</m:t>
                      </m:r>
                      <m:sSup>
                        <m:sSupPr>
                          <m:ctrlPr>
                            <a:rPr lang="en-US" sz="2400" b="0" i="1" smtClean="0">
                              <a:latin typeface="Cambria Math" panose="02040503050406030204" pitchFamily="18" charset="0"/>
                            </a:rPr>
                          </m:ctrlPr>
                        </m:sSupPr>
                        <m:e>
                          <m:r>
                            <a:rPr lang="en-US" sz="2400" b="0" i="1" smtClean="0">
                              <a:latin typeface="Cambria Math"/>
                            </a:rPr>
                            <m:t>𝑦</m:t>
                          </m:r>
                        </m:e>
                        <m:sup>
                          <m:r>
                            <a:rPr lang="en-US" sz="2400" b="0" i="1" smtClean="0">
                              <a:latin typeface="Cambria Math"/>
                            </a:rPr>
                            <m:t>′</m:t>
                          </m:r>
                        </m:sup>
                      </m:sSup>
                      <m:r>
                        <a:rPr lang="en-US" sz="2400" b="0" i="1" smtClean="0">
                          <a:latin typeface="Cambria Math"/>
                        </a:rPr>
                        <m:t>𝑧</m:t>
                      </m:r>
                    </m:oMath>
                  </a14:m>
                  <a:endParaRPr lang="en-US" sz="2400" dirty="0"/>
                </a:p>
              </p:txBody>
            </p:sp>
          </mc:Choice>
          <mc:Fallback xmlns="">
            <p:sp>
              <p:nvSpPr>
                <p:cNvPr id="116" name="TextBox 115"/>
                <p:cNvSpPr txBox="1">
                  <a:spLocks noRot="1" noChangeAspect="1" noMove="1" noResize="1" noEditPoints="1" noAdjustHandles="1" noChangeArrowheads="1" noChangeShapeType="1" noTextEdit="1"/>
                </p:cNvSpPr>
                <p:nvPr/>
              </p:nvSpPr>
              <p:spPr>
                <a:xfrm>
                  <a:off x="2021384" y="5790886"/>
                  <a:ext cx="1888594" cy="461665"/>
                </a:xfrm>
                <a:prstGeom prst="rect">
                  <a:avLst/>
                </a:prstGeom>
                <a:blipFill rotWithShape="1">
                  <a:blip r:embed="rId32"/>
                  <a:stretch>
                    <a:fillRect l="-4473" t="-6250" b="-26250"/>
                  </a:stretch>
                </a:blipFill>
                <a:ln w="25400">
                  <a:solidFill>
                    <a:srgbClr val="000099"/>
                  </a:solidFill>
                </a:ln>
              </p:spPr>
              <p:txBody>
                <a:bodyPr/>
                <a:lstStyle/>
                <a:p>
                  <a:r>
                    <a:rPr lang="en-US">
                      <a:noFill/>
                    </a:rPr>
                    <a:t> </a:t>
                  </a:r>
                </a:p>
              </p:txBody>
            </p:sp>
          </mc:Fallback>
        </mc:AlternateContent>
      </p:grpSp>
      <p:sp>
        <p:nvSpPr>
          <p:cNvPr id="121" name="Rounded Rectangle 120"/>
          <p:cNvSpPr/>
          <p:nvPr/>
        </p:nvSpPr>
        <p:spPr>
          <a:xfrm>
            <a:off x="4255905" y="3617168"/>
            <a:ext cx="692719" cy="1382567"/>
          </a:xfrm>
          <a:prstGeom prst="roundRect">
            <a:avLst>
              <a:gd name="adj" fmla="val 8596"/>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3224790" y="4399722"/>
            <a:ext cx="3553697" cy="616226"/>
            <a:chOff x="3224790" y="4399722"/>
            <a:chExt cx="3553697" cy="616226"/>
          </a:xfrm>
        </p:grpSpPr>
        <p:sp>
          <p:nvSpPr>
            <p:cNvPr id="123" name="Freeform 122"/>
            <p:cNvSpPr/>
            <p:nvPr/>
          </p:nvSpPr>
          <p:spPr>
            <a:xfrm>
              <a:off x="5983357" y="4399722"/>
              <a:ext cx="795130" cy="616226"/>
            </a:xfrm>
            <a:custGeom>
              <a:avLst/>
              <a:gdLst>
                <a:gd name="connsiteX0" fmla="*/ 795130 w 795130"/>
                <a:gd name="connsiteY0" fmla="*/ 0 h 616226"/>
                <a:gd name="connsiteX1" fmla="*/ 0 w 795130"/>
                <a:gd name="connsiteY1" fmla="*/ 0 h 616226"/>
                <a:gd name="connsiteX2" fmla="*/ 0 w 795130"/>
                <a:gd name="connsiteY2" fmla="*/ 616226 h 616226"/>
                <a:gd name="connsiteX3" fmla="*/ 795130 w 795130"/>
                <a:gd name="connsiteY3" fmla="*/ 616226 h 616226"/>
              </a:gdLst>
              <a:ahLst/>
              <a:cxnLst>
                <a:cxn ang="0">
                  <a:pos x="connsiteX0" y="connsiteY0"/>
                </a:cxn>
                <a:cxn ang="0">
                  <a:pos x="connsiteX1" y="connsiteY1"/>
                </a:cxn>
                <a:cxn ang="0">
                  <a:pos x="connsiteX2" y="connsiteY2"/>
                </a:cxn>
                <a:cxn ang="0">
                  <a:pos x="connsiteX3" y="connsiteY3"/>
                </a:cxn>
              </a:cxnLst>
              <a:rect l="l" t="t" r="r" b="b"/>
              <a:pathLst>
                <a:path w="795130" h="616226">
                  <a:moveTo>
                    <a:pt x="795130" y="0"/>
                  </a:moveTo>
                  <a:lnTo>
                    <a:pt x="0" y="0"/>
                  </a:lnTo>
                  <a:lnTo>
                    <a:pt x="0" y="616226"/>
                  </a:lnTo>
                  <a:lnTo>
                    <a:pt x="795130" y="616226"/>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flipH="1">
              <a:off x="3224790" y="4399722"/>
              <a:ext cx="795130" cy="616226"/>
            </a:xfrm>
            <a:custGeom>
              <a:avLst/>
              <a:gdLst>
                <a:gd name="connsiteX0" fmla="*/ 795130 w 795130"/>
                <a:gd name="connsiteY0" fmla="*/ 0 h 616226"/>
                <a:gd name="connsiteX1" fmla="*/ 0 w 795130"/>
                <a:gd name="connsiteY1" fmla="*/ 0 h 616226"/>
                <a:gd name="connsiteX2" fmla="*/ 0 w 795130"/>
                <a:gd name="connsiteY2" fmla="*/ 616226 h 616226"/>
                <a:gd name="connsiteX3" fmla="*/ 795130 w 795130"/>
                <a:gd name="connsiteY3" fmla="*/ 616226 h 616226"/>
              </a:gdLst>
              <a:ahLst/>
              <a:cxnLst>
                <a:cxn ang="0">
                  <a:pos x="connsiteX0" y="connsiteY0"/>
                </a:cxn>
                <a:cxn ang="0">
                  <a:pos x="connsiteX1" y="connsiteY1"/>
                </a:cxn>
                <a:cxn ang="0">
                  <a:pos x="connsiteX2" y="connsiteY2"/>
                </a:cxn>
                <a:cxn ang="0">
                  <a:pos x="connsiteX3" y="connsiteY3"/>
                </a:cxn>
              </a:cxnLst>
              <a:rect l="l" t="t" r="r" b="b"/>
              <a:pathLst>
                <a:path w="795130" h="616226">
                  <a:moveTo>
                    <a:pt x="795130" y="0"/>
                  </a:moveTo>
                  <a:lnTo>
                    <a:pt x="0" y="0"/>
                  </a:lnTo>
                  <a:lnTo>
                    <a:pt x="0" y="616226"/>
                  </a:lnTo>
                  <a:lnTo>
                    <a:pt x="795130" y="616226"/>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1150938" y="5015948"/>
            <a:ext cx="2324070" cy="932414"/>
            <a:chOff x="2021384" y="5320137"/>
            <a:chExt cx="2324070" cy="932414"/>
          </a:xfrm>
        </p:grpSpPr>
        <p:cxnSp>
          <p:nvCxnSpPr>
            <p:cNvPr id="126" name="Straight Connector 125"/>
            <p:cNvCxnSpPr/>
            <p:nvPr/>
          </p:nvCxnSpPr>
          <p:spPr>
            <a:xfrm flipV="1">
              <a:off x="3909978" y="5320137"/>
              <a:ext cx="435476" cy="470749"/>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p:cNvSpPr txBox="1"/>
                <p:nvPr/>
              </p:nvSpPr>
              <p:spPr>
                <a:xfrm>
                  <a:off x="2021384" y="5790886"/>
                  <a:ext cx="1957267" cy="461665"/>
                </a:xfrm>
                <a:prstGeom prst="rect">
                  <a:avLst/>
                </a:prstGeom>
                <a:noFill/>
                <a:ln w="25400">
                  <a:solidFill>
                    <a:srgbClr val="FF00FF"/>
                  </a:solidFill>
                </a:ln>
              </p:spPr>
              <p:txBody>
                <a:bodyPr wrap="none" rtlCol="0">
                  <a:spAutoFit/>
                </a:bodyPr>
                <a:lstStyle/>
                <a:p>
                  <a:r>
                    <a:rPr lang="en-US" sz="2400" dirty="0" smtClean="0"/>
                    <a:t>Term = </a:t>
                  </a:r>
                  <a14:m>
                    <m:oMath xmlns:m="http://schemas.openxmlformats.org/officeDocument/2006/math">
                      <m:r>
                        <a:rPr lang="en-US" sz="2400" b="0" i="1" smtClean="0">
                          <a:latin typeface="Cambria Math"/>
                        </a:rPr>
                        <m:t>𝑤</m:t>
                      </m:r>
                      <m:sSup>
                        <m:sSupPr>
                          <m:ctrlPr>
                            <a:rPr lang="en-US" sz="2400" b="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m:t>
                          </m:r>
                        </m:sup>
                      </m:sSup>
                      <m:r>
                        <a:rPr lang="en-US" sz="2400" b="0" i="1" smtClean="0">
                          <a:latin typeface="Cambria Math"/>
                        </a:rPr>
                        <m:t>𝑧</m:t>
                      </m:r>
                      <m:r>
                        <a:rPr lang="en-US" sz="2400" b="0" i="1" smtClean="0">
                          <a:latin typeface="Cambria Math"/>
                        </a:rPr>
                        <m:t>′</m:t>
                      </m:r>
                    </m:oMath>
                  </a14:m>
                  <a:endParaRPr lang="en-US" sz="2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2021384" y="5790886"/>
                  <a:ext cx="1957267" cy="461665"/>
                </a:xfrm>
                <a:prstGeom prst="rect">
                  <a:avLst/>
                </a:prstGeom>
                <a:blipFill rotWithShape="1">
                  <a:blip r:embed="rId33"/>
                  <a:stretch>
                    <a:fillRect l="-4308" t="-6250" b="-26250"/>
                  </a:stretch>
                </a:blipFill>
                <a:ln w="25400">
                  <a:solidFill>
                    <a:srgbClr val="FF00FF"/>
                  </a:solidFill>
                </a:ln>
              </p:spPr>
              <p:txBody>
                <a:bodyPr/>
                <a:lstStyle/>
                <a:p>
                  <a:r>
                    <a:rPr lang="en-US">
                      <a:noFill/>
                    </a:rPr>
                    <a:t> </a:t>
                  </a:r>
                </a:p>
              </p:txBody>
            </p:sp>
          </mc:Fallback>
        </mc:AlternateContent>
      </p:grpSp>
    </p:spTree>
    <p:extLst>
      <p:ext uri="{BB962C8B-B14F-4D97-AF65-F5344CB8AC3E}">
        <p14:creationId xmlns:p14="http://schemas.microsoft.com/office/powerpoint/2010/main" val="29509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4" grpId="0" animBg="1"/>
      <p:bldP spid="1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Four-Variable K-Map Examples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9938" y="1355148"/>
            <a:ext cx="2105025" cy="23717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074218" y="1355148"/>
            <a:ext cx="2400300" cy="23717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535074" y="3822411"/>
            <a:ext cx="2257425" cy="237172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97117" y="3774642"/>
            <a:ext cx="3019425" cy="2533650"/>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5436105" y="1297541"/>
            <a:ext cx="3505200" cy="2447925"/>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6012175" y="3832249"/>
            <a:ext cx="2076450" cy="1962150"/>
          </a:xfrm>
          <a:prstGeom prst="rect">
            <a:avLst/>
          </a:prstGeom>
          <a:noFill/>
          <a:ln w="9525">
            <a:noFill/>
            <a:miter lim="800000"/>
            <a:headEnd/>
            <a:tailEnd/>
          </a:ln>
        </p:spPr>
      </p:pic>
      <p:pic>
        <p:nvPicPr>
          <p:cNvPr id="6152" name="Picture 8"/>
          <p:cNvPicPr>
            <a:picLocks noChangeAspect="1" noChangeArrowheads="1"/>
          </p:cNvPicPr>
          <p:nvPr/>
        </p:nvPicPr>
        <p:blipFill>
          <a:blip r:embed="rId8" cstate="print"/>
          <a:srcRect/>
          <a:stretch>
            <a:fillRect/>
          </a:stretch>
        </p:blipFill>
        <p:spPr bwMode="auto">
          <a:xfrm>
            <a:off x="5666533" y="5906101"/>
            <a:ext cx="329565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Simplify </a:t>
            </a:r>
            <a:r>
              <a:rPr lang="en-US" dirty="0"/>
              <a:t>a </a:t>
            </a:r>
            <a:r>
              <a:rPr lang="en-US" dirty="0" smtClean="0"/>
              <a:t>4-Var. Function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spcBef>
                    <a:spcPts val="600"/>
                  </a:spcBef>
                  <a:buNone/>
                </a:pPr>
                <a:r>
                  <a:rPr lang="en-US" dirty="0"/>
                  <a:t>Given </a:t>
                </a:r>
                <a14:m>
                  <m:oMath xmlns:m="http://schemas.openxmlformats.org/officeDocument/2006/math">
                    <m:r>
                      <a:rPr lang="en-US" i="1" dirty="0">
                        <a:latin typeface="Cambria Math"/>
                      </a:rPr>
                      <m:t>𝑓</m:t>
                    </m:r>
                    <m:r>
                      <a:rPr lang="en-US" i="1" dirty="0">
                        <a:latin typeface="Cambria Math"/>
                      </a:rPr>
                      <m:t>(</m:t>
                    </m:r>
                    <m:r>
                      <a:rPr lang="en-US" i="1" dirty="0" err="1">
                        <a:latin typeface="Cambria Math"/>
                      </a:rPr>
                      <m:t>𝑤</m:t>
                    </m:r>
                    <m:r>
                      <a:rPr lang="en-US" i="1" dirty="0" err="1">
                        <a:latin typeface="Cambria Math"/>
                      </a:rPr>
                      <m:t>,</m:t>
                    </m:r>
                    <m:r>
                      <a:rPr lang="en-US" i="1" dirty="0" err="1">
                        <a:latin typeface="Cambria Math"/>
                      </a:rPr>
                      <m:t>𝑥</m:t>
                    </m:r>
                    <m:r>
                      <a:rPr lang="en-US" i="1" dirty="0" err="1">
                        <a:latin typeface="Cambria Math"/>
                      </a:rPr>
                      <m:t>,</m:t>
                    </m:r>
                    <m:r>
                      <a:rPr lang="en-US" i="1" dirty="0" err="1">
                        <a:latin typeface="Cambria Math"/>
                      </a:rPr>
                      <m:t>𝑦</m:t>
                    </m:r>
                    <m:r>
                      <a:rPr lang="en-US" i="1" dirty="0" err="1">
                        <a:latin typeface="Cambria Math"/>
                      </a:rPr>
                      <m:t>,</m:t>
                    </m:r>
                    <m:r>
                      <a:rPr lang="en-US" i="1" dirty="0" err="1">
                        <a:latin typeface="Cambria Math"/>
                      </a:rPr>
                      <m:t>𝑧</m:t>
                    </m:r>
                    <m:r>
                      <a:rPr lang="en-US" i="1" dirty="0">
                        <a:latin typeface="Cambria Math"/>
                      </a:rPr>
                      <m:t>)=</m:t>
                    </m:r>
                    <m:nary>
                      <m:naryPr>
                        <m:chr m:val="∑"/>
                        <m:subHide m:val="on"/>
                        <m:supHide m:val="on"/>
                        <m:ctrlPr>
                          <a:rPr lang="en-US" i="1" dirty="0">
                            <a:latin typeface="Cambria Math" panose="02040503050406030204" pitchFamily="18" charset="0"/>
                          </a:rPr>
                        </m:ctrlPr>
                      </m:naryPr>
                      <m:sub/>
                      <m:sup/>
                      <m:e>
                        <m:r>
                          <a:rPr lang="en-US" i="1" dirty="0">
                            <a:latin typeface="Cambria Math"/>
                          </a:rPr>
                          <m:t>(</m:t>
                        </m:r>
                        <m:r>
                          <a:rPr lang="en-US" i="1" dirty="0">
                            <a:latin typeface="Cambria Math"/>
                          </a:rPr>
                          <m:t>0</m:t>
                        </m:r>
                        <m:r>
                          <a:rPr lang="en-US" i="1" dirty="0">
                            <a:latin typeface="Cambria Math"/>
                          </a:rPr>
                          <m:t>, </m:t>
                        </m:r>
                        <m:r>
                          <a:rPr lang="en-US" i="1" dirty="0">
                            <a:latin typeface="Cambria Math"/>
                          </a:rPr>
                          <m:t>2</m:t>
                        </m:r>
                        <m:r>
                          <a:rPr lang="en-US" i="1" dirty="0">
                            <a:latin typeface="Cambria Math"/>
                          </a:rPr>
                          <m:t>, </m:t>
                        </m:r>
                        <m:r>
                          <a:rPr lang="en-US" i="1" dirty="0">
                            <a:latin typeface="Cambria Math"/>
                          </a:rPr>
                          <m:t>4</m:t>
                        </m:r>
                        <m:r>
                          <a:rPr lang="en-US" i="1" dirty="0">
                            <a:latin typeface="Cambria Math"/>
                          </a:rPr>
                          <m:t>, </m:t>
                        </m:r>
                        <m:r>
                          <a:rPr lang="en-US" i="1" dirty="0">
                            <a:latin typeface="Cambria Math"/>
                          </a:rPr>
                          <m:t>5</m:t>
                        </m:r>
                        <m:r>
                          <a:rPr lang="en-US" i="1" dirty="0">
                            <a:latin typeface="Cambria Math"/>
                          </a:rPr>
                          <m:t>, </m:t>
                        </m:r>
                        <m:r>
                          <a:rPr lang="en-US" i="1" dirty="0">
                            <a:latin typeface="Cambria Math"/>
                          </a:rPr>
                          <m:t>6</m:t>
                        </m:r>
                        <m:r>
                          <a:rPr lang="en-US" i="1" dirty="0">
                            <a:latin typeface="Cambria Math"/>
                          </a:rPr>
                          <m:t>, </m:t>
                        </m:r>
                        <m:r>
                          <a:rPr lang="en-US" i="1" dirty="0">
                            <a:latin typeface="Cambria Math"/>
                          </a:rPr>
                          <m:t>7</m:t>
                        </m:r>
                        <m:r>
                          <a:rPr lang="en-US" i="1" dirty="0">
                            <a:latin typeface="Cambria Math"/>
                          </a:rPr>
                          <m:t>, </m:t>
                        </m:r>
                        <m:r>
                          <a:rPr lang="en-US" i="1" dirty="0">
                            <a:latin typeface="Cambria Math"/>
                          </a:rPr>
                          <m:t>8</m:t>
                        </m:r>
                        <m:r>
                          <a:rPr lang="en-US" i="1" dirty="0">
                            <a:latin typeface="Cambria Math"/>
                          </a:rPr>
                          <m:t>, </m:t>
                        </m:r>
                        <m:r>
                          <a:rPr lang="en-US" i="1" dirty="0">
                            <a:latin typeface="Cambria Math"/>
                          </a:rPr>
                          <m:t>12</m:t>
                        </m:r>
                        <m:r>
                          <a:rPr lang="en-US" i="1" dirty="0">
                            <a:latin typeface="Cambria Math"/>
                          </a:rPr>
                          <m:t>)</m:t>
                        </m:r>
                      </m:e>
                    </m:nary>
                  </m:oMath>
                </a14:m>
                <a:endParaRPr lang="en-US" dirty="0"/>
              </a:p>
              <a:p>
                <a:pPr marL="0" indent="0">
                  <a:spcBef>
                    <a:spcPts val="600"/>
                  </a:spcBef>
                  <a:buNone/>
                </a:pPr>
                <a:r>
                  <a:rPr lang="en-US" dirty="0"/>
                  <a:t>Draw the K-map for function </a:t>
                </a:r>
                <a14:m>
                  <m:oMath xmlns:m="http://schemas.openxmlformats.org/officeDocument/2006/math">
                    <m:r>
                      <a:rPr lang="en-US" i="1" dirty="0">
                        <a:latin typeface="Cambria Math"/>
                      </a:rPr>
                      <m:t>𝑓</m:t>
                    </m:r>
                  </m:oMath>
                </a14:m>
                <a:endParaRPr lang="en-US" dirty="0"/>
              </a:p>
              <a:p>
                <a:pPr marL="0" indent="0">
                  <a:spcBef>
                    <a:spcPts val="600"/>
                  </a:spcBef>
                  <a:buNone/>
                </a:pPr>
                <a:r>
                  <a:rPr lang="en-US" dirty="0"/>
                  <a:t>Minimize </a:t>
                </a:r>
                <a14:m>
                  <m:oMath xmlns:m="http://schemas.openxmlformats.org/officeDocument/2006/math">
                    <m:r>
                      <a:rPr lang="en-US" i="1" dirty="0">
                        <a:latin typeface="Cambria Math"/>
                      </a:rPr>
                      <m:t>𝑓</m:t>
                    </m:r>
                  </m:oMath>
                </a14:m>
                <a:r>
                  <a:rPr lang="en-US" dirty="0"/>
                  <a:t> as </a:t>
                </a:r>
                <a:r>
                  <a:rPr lang="en-US" dirty="0" smtClean="0"/>
                  <a:t>SOP.</a:t>
                </a:r>
                <a:endParaRPr lang="en-US" dirty="0"/>
              </a:p>
              <a:p>
                <a:pPr marL="0" indent="0">
                  <a:spcBef>
                    <a:spcPts val="600"/>
                  </a:spcBef>
                  <a:buNone/>
                </a:pPr>
                <a:r>
                  <a:rPr lang="en-US" b="1" dirty="0">
                    <a:solidFill>
                      <a:srgbClr val="FF0000"/>
                    </a:solidFill>
                  </a:rPr>
                  <a:t>Solution:</a:t>
                </a:r>
              </a:p>
              <a:p>
                <a:pPr marL="0" indent="0">
                  <a:spcBef>
                    <a:spcPts val="600"/>
                  </a:spcBef>
                  <a:buNone/>
                </a:pPr>
                <a14:m>
                  <m:oMath xmlns:m="http://schemas.openxmlformats.org/officeDocument/2006/math">
                    <m:r>
                      <a:rPr lang="en-US" i="1" dirty="0">
                        <a:latin typeface="Cambria Math"/>
                      </a:rPr>
                      <m:t>𝑓</m:t>
                    </m:r>
                    <m:r>
                      <a:rPr lang="en-US" i="1" dirty="0">
                        <a:latin typeface="Cambria Math"/>
                      </a:rPr>
                      <m:t>=</m:t>
                    </m:r>
                    <m:r>
                      <a:rPr lang="en-US" i="1" dirty="0">
                        <a:latin typeface="Cambria Math"/>
                      </a:rPr>
                      <m:t>𝑤</m:t>
                    </m:r>
                    <m:r>
                      <a:rPr lang="en-US" i="1" dirty="0">
                        <a:latin typeface="Cambria Math"/>
                      </a:rPr>
                      <m:t>′</m:t>
                    </m:r>
                    <m:r>
                      <a:rPr lang="en-US" i="1" dirty="0">
                        <a:latin typeface="Cambria Math"/>
                      </a:rPr>
                      <m:t>𝑥</m:t>
                    </m:r>
                    <m:r>
                      <a:rPr lang="en-US" i="1" dirty="0">
                        <a:latin typeface="Cambria Math"/>
                      </a:rPr>
                      <m:t>+</m:t>
                    </m:r>
                    <m:r>
                      <a:rPr lang="en-US" i="1" dirty="0">
                        <a:latin typeface="Cambria Math"/>
                      </a:rPr>
                      <m:t>𝑦</m:t>
                    </m:r>
                    <m:r>
                      <a:rPr lang="en-US" i="1" dirty="0">
                        <a:latin typeface="Cambria Math"/>
                      </a:rPr>
                      <m:t>′</m:t>
                    </m:r>
                    <m:r>
                      <a:rPr lang="en-US" i="1" dirty="0">
                        <a:latin typeface="Cambria Math"/>
                      </a:rPr>
                      <m:t>𝑧</m:t>
                    </m:r>
                    <m:r>
                      <a:rPr lang="en-US" i="1" dirty="0">
                        <a:latin typeface="Cambria Math"/>
                      </a:rPr>
                      <m:t>′</m:t>
                    </m:r>
                    <m:r>
                      <a:rPr lang="en-US" i="1" dirty="0">
                        <a:latin typeface="Cambria Math"/>
                      </a:rPr>
                      <m:t>+</m:t>
                    </m:r>
                    <m:r>
                      <a:rPr lang="en-US" i="1" dirty="0" err="1">
                        <a:latin typeface="Cambria Math"/>
                      </a:rPr>
                      <m:t>𝑤</m:t>
                    </m:r>
                    <m:r>
                      <a:rPr lang="en-US" i="1" dirty="0" err="1">
                        <a:latin typeface="Cambria Math"/>
                      </a:rPr>
                      <m:t>′</m:t>
                    </m:r>
                    <m:r>
                      <a:rPr lang="en-US" i="1" dirty="0" err="1">
                        <a:latin typeface="Cambria Math"/>
                      </a:rPr>
                      <m:t>𝑧</m:t>
                    </m:r>
                    <m:r>
                      <a:rPr lang="en-US" i="1" dirty="0">
                        <a:latin typeface="Cambria Math"/>
                      </a:rPr>
                      <m:t>′</m:t>
                    </m:r>
                  </m:oMath>
                </a14:m>
                <a:r>
                  <a:rPr lang="en-US" dirty="0"/>
                  <a:t> </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11507"/>
                </a:stretch>
              </a:blipFill>
            </p:spPr>
            <p:txBody>
              <a:bodyPr/>
              <a:lstStyle/>
              <a:p>
                <a:r>
                  <a:rPr lang="en-US">
                    <a:noFill/>
                  </a:rPr>
                  <a:t> </a:t>
                </a:r>
              </a:p>
            </p:txBody>
          </p:sp>
        </mc:Fallback>
      </mc:AlternateContent>
      <p:grpSp>
        <p:nvGrpSpPr>
          <p:cNvPr id="66" name="Group 65"/>
          <p:cNvGrpSpPr/>
          <p:nvPr/>
        </p:nvGrpSpPr>
        <p:grpSpPr>
          <a:xfrm>
            <a:off x="3913262" y="1988825"/>
            <a:ext cx="4806442" cy="4378132"/>
            <a:chOff x="2418291" y="2046432"/>
            <a:chExt cx="4806442" cy="4378132"/>
          </a:xfrm>
        </p:grpSpPr>
        <p:sp>
          <p:nvSpPr>
            <p:cNvPr id="67" name="Rectangle 66"/>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7"/>
            <p:cNvSpPr>
              <a:spLocks noChangeArrowheads="1"/>
            </p:cNvSpPr>
            <p:nvPr/>
          </p:nvSpPr>
          <p:spPr bwMode="auto">
            <a:xfrm>
              <a:off x="3586568"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69" name="Rectangle 9"/>
            <p:cNvSpPr>
              <a:spLocks noChangeArrowheads="1"/>
            </p:cNvSpPr>
            <p:nvPr/>
          </p:nvSpPr>
          <p:spPr bwMode="auto">
            <a:xfrm>
              <a:off x="443397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70" name="Rectangle 11"/>
            <p:cNvSpPr>
              <a:spLocks noChangeArrowheads="1"/>
            </p:cNvSpPr>
            <p:nvPr/>
          </p:nvSpPr>
          <p:spPr bwMode="auto">
            <a:xfrm>
              <a:off x="5282608" y="2391608"/>
              <a:ext cx="313626"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71" name="Rectangle 13"/>
            <p:cNvSpPr>
              <a:spLocks noChangeArrowheads="1"/>
            </p:cNvSpPr>
            <p:nvPr/>
          </p:nvSpPr>
          <p:spPr bwMode="auto">
            <a:xfrm>
              <a:off x="6131243" y="2391608"/>
              <a:ext cx="336994"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p:sp>
          <p:nvSpPr>
            <p:cNvPr id="72" name="Line 18"/>
            <p:cNvSpPr>
              <a:spLocks noChangeShapeType="1"/>
            </p:cNvSpPr>
            <p:nvPr/>
          </p:nvSpPr>
          <p:spPr bwMode="auto">
            <a:xfrm flipH="1">
              <a:off x="5052616" y="2391608"/>
              <a:ext cx="0" cy="35073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3" name="Group 72"/>
            <p:cNvGrpSpPr/>
            <p:nvPr/>
          </p:nvGrpSpPr>
          <p:grpSpPr>
            <a:xfrm>
              <a:off x="4203980" y="2816117"/>
              <a:ext cx="1683742" cy="3435625"/>
              <a:chOff x="4203980" y="2816118"/>
              <a:chExt cx="1683742" cy="1880236"/>
            </a:xfrm>
          </p:grpSpPr>
          <p:sp>
            <p:nvSpPr>
              <p:cNvPr id="111" name="Line 17"/>
              <p:cNvSpPr>
                <a:spLocks noChangeShapeType="1"/>
              </p:cNvSpPr>
              <p:nvPr/>
            </p:nvSpPr>
            <p:spPr bwMode="auto">
              <a:xfrm>
                <a:off x="4203980" y="2818388"/>
                <a:ext cx="0" cy="187796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9"/>
              <p:cNvSpPr>
                <a:spLocks noChangeShapeType="1"/>
              </p:cNvSpPr>
              <p:nvPr/>
            </p:nvSpPr>
            <p:spPr bwMode="auto">
              <a:xfrm>
                <a:off x="5887722" y="2816118"/>
                <a:ext cx="0" cy="18802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 name="Rectangle 21"/>
            <p:cNvSpPr>
              <a:spLocks noChangeArrowheads="1"/>
            </p:cNvSpPr>
            <p:nvPr/>
          </p:nvSpPr>
          <p:spPr bwMode="auto">
            <a:xfrm>
              <a:off x="2936755" y="298183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00</a:t>
              </a:r>
              <a:endParaRPr lang="en-US" altLang="en-US" b="0" dirty="0">
                <a:solidFill>
                  <a:schemeClr val="tx1"/>
                </a:solidFill>
              </a:endParaRPr>
            </a:p>
          </p:txBody>
        </p:sp>
        <p:sp>
          <p:nvSpPr>
            <p:cNvPr id="75" name="Line 108"/>
            <p:cNvSpPr>
              <a:spLocks noChangeShapeType="1"/>
            </p:cNvSpPr>
            <p:nvPr/>
          </p:nvSpPr>
          <p:spPr bwMode="auto">
            <a:xfrm>
              <a:off x="2849386" y="2440103"/>
              <a:ext cx="505960" cy="37828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76" name="Text Box 109"/>
                <p:cNvSpPr txBox="1">
                  <a:spLocks noChangeArrowheads="1"/>
                </p:cNvSpPr>
                <p:nvPr/>
              </p:nvSpPr>
              <p:spPr bwMode="auto">
                <a:xfrm>
                  <a:off x="2533506" y="2453337"/>
                  <a:ext cx="481353"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𝑤</m:t>
                        </m:r>
                        <m:r>
                          <a:rPr lang="en-US" altLang="en-US" i="1" dirty="0" smtClean="0">
                            <a:latin typeface="Cambria Math"/>
                          </a:rPr>
                          <m:t>𝑥</m:t>
                        </m:r>
                      </m:oMath>
                    </m:oMathPara>
                  </a14:m>
                  <a:endParaRPr lang="en-US" altLang="en-US" dirty="0">
                    <a:latin typeface="+mn-lt"/>
                  </a:endParaRPr>
                </a:p>
              </p:txBody>
            </p:sp>
          </mc:Choice>
          <mc:Fallback xmlns="">
            <p:sp>
              <p:nvSpPr>
                <p:cNvPr id="14" name="Text Box 109"/>
                <p:cNvSpPr txBox="1">
                  <a:spLocks noRot="1" noChangeAspect="1" noMove="1" noResize="1" noEditPoints="1" noAdjustHandles="1" noChangeArrowheads="1" noChangeShapeType="1" noTextEdit="1"/>
                </p:cNvSpPr>
                <p:nvPr/>
              </p:nvSpPr>
              <p:spPr bwMode="auto">
                <a:xfrm>
                  <a:off x="2533506" y="2453337"/>
                  <a:ext cx="481353" cy="457200"/>
                </a:xfrm>
                <a:prstGeom prst="rect">
                  <a:avLst/>
                </a:prstGeom>
                <a:blipFill rotWithShape="1">
                  <a:blip r:embed="rId3"/>
                  <a:stretch>
                    <a:fillRect l="-1519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 Box 110"/>
                <p:cNvSpPr txBox="1">
                  <a:spLocks noChangeArrowheads="1"/>
                </p:cNvSpPr>
                <p:nvPr/>
              </p:nvSpPr>
              <p:spPr bwMode="auto">
                <a:xfrm>
                  <a:off x="3011525" y="2046432"/>
                  <a:ext cx="49294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a:cs typeface="Times New Roman" panose="02020603050405020304" pitchFamily="18" charset="0"/>
                          </a:rPr>
                          <m:t>𝑦𝑧</m:t>
                        </m:r>
                      </m:oMath>
                    </m:oMathPara>
                  </a14:m>
                  <a:endParaRPr lang="en-US" altLang="en-US" dirty="0">
                    <a:latin typeface="+mn-lt"/>
                    <a:cs typeface="Times New Roman" panose="02020603050405020304" pitchFamily="18" charset="0"/>
                  </a:endParaRPr>
                </a:p>
              </p:txBody>
            </p:sp>
          </mc:Choice>
          <mc:Fallback xmlns="">
            <p:sp>
              <p:nvSpPr>
                <p:cNvPr id="15" name="Text Box 110"/>
                <p:cNvSpPr txBox="1">
                  <a:spLocks noRot="1" noChangeAspect="1" noMove="1" noResize="1" noEditPoints="1" noAdjustHandles="1" noChangeArrowheads="1" noChangeShapeType="1" noTextEdit="1"/>
                </p:cNvSpPr>
                <p:nvPr/>
              </p:nvSpPr>
              <p:spPr bwMode="auto">
                <a:xfrm>
                  <a:off x="3011525" y="2046432"/>
                  <a:ext cx="492940" cy="457200"/>
                </a:xfrm>
                <a:prstGeom prst="rect">
                  <a:avLst/>
                </a:prstGeom>
                <a:blipFill rotWithShape="1">
                  <a:blip r:embed="rId4"/>
                  <a:stretch>
                    <a:fillRect l="-12346" b="-13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109"/>
                <p:cNvSpPr txBox="1">
                  <a:spLocks noChangeArrowheads="1"/>
                </p:cNvSpPr>
                <p:nvPr/>
              </p:nvSpPr>
              <p:spPr bwMode="auto">
                <a:xfrm>
                  <a:off x="5790470" y="205008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oMath>
                    </m:oMathPara>
                  </a14:m>
                  <a:endParaRPr lang="en-US" altLang="en-US" b="1" dirty="0">
                    <a:solidFill>
                      <a:srgbClr val="FF0000"/>
                    </a:solidFill>
                    <a:latin typeface="+mn-lt"/>
                  </a:endParaRPr>
                </a:p>
              </p:txBody>
            </p:sp>
          </mc:Choice>
          <mc:Fallback xmlns="">
            <p:sp>
              <p:nvSpPr>
                <p:cNvPr id="16" name="Text Box 109"/>
                <p:cNvSpPr txBox="1">
                  <a:spLocks noRot="1" noChangeAspect="1" noMove="1" noResize="1" noEditPoints="1" noAdjustHandles="1" noChangeArrowheads="1" noChangeShapeType="1" noTextEdit="1"/>
                </p:cNvSpPr>
                <p:nvPr/>
              </p:nvSpPr>
              <p:spPr bwMode="auto">
                <a:xfrm>
                  <a:off x="5790470" y="2050088"/>
                  <a:ext cx="255488" cy="457200"/>
                </a:xfrm>
                <a:prstGeom prst="rect">
                  <a:avLst/>
                </a:prstGeom>
                <a:blipFill rotWithShape="1">
                  <a:blip r:embed="rId5"/>
                  <a:stretch>
                    <a:fillRect l="-45238" r="-14286" b="-14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09"/>
                <p:cNvSpPr txBox="1">
                  <a:spLocks noChangeArrowheads="1"/>
                </p:cNvSpPr>
                <p:nvPr/>
              </p:nvSpPr>
              <p:spPr bwMode="auto">
                <a:xfrm>
                  <a:off x="4083447" y="204643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𝒚</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17" name="Text Box 109"/>
                <p:cNvSpPr txBox="1">
                  <a:spLocks noRot="1" noChangeAspect="1" noMove="1" noResize="1" noEditPoints="1" noAdjustHandles="1" noChangeArrowheads="1" noChangeShapeType="1" noTextEdit="1"/>
                </p:cNvSpPr>
                <p:nvPr/>
              </p:nvSpPr>
              <p:spPr bwMode="auto">
                <a:xfrm>
                  <a:off x="4083447" y="2046432"/>
                  <a:ext cx="255488" cy="457200"/>
                </a:xfrm>
                <a:prstGeom prst="rect">
                  <a:avLst/>
                </a:prstGeom>
                <a:blipFill rotWithShape="1">
                  <a:blip r:embed="rId6"/>
                  <a:stretch>
                    <a:fillRect l="-76190" r="-45238" b="-22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09"/>
                <p:cNvSpPr txBox="1">
                  <a:spLocks noChangeArrowheads="1"/>
                </p:cNvSpPr>
                <p:nvPr/>
              </p:nvSpPr>
              <p:spPr bwMode="auto">
                <a:xfrm>
                  <a:off x="4936958" y="5967364"/>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oMath>
                    </m:oMathPara>
                  </a14:m>
                  <a:endParaRPr lang="en-US" altLang="en-US" b="1" dirty="0">
                    <a:solidFill>
                      <a:srgbClr val="FF0000"/>
                    </a:solidFill>
                    <a:latin typeface="+mn-lt"/>
                  </a:endParaRPr>
                </a:p>
              </p:txBody>
            </p:sp>
          </mc:Choice>
          <mc:Fallback xmlns="">
            <p:sp>
              <p:nvSpPr>
                <p:cNvPr id="18" name="Text Box 109"/>
                <p:cNvSpPr txBox="1">
                  <a:spLocks noRot="1" noChangeAspect="1" noMove="1" noResize="1" noEditPoints="1" noAdjustHandles="1" noChangeArrowheads="1" noChangeShapeType="1" noTextEdit="1"/>
                </p:cNvSpPr>
                <p:nvPr/>
              </p:nvSpPr>
              <p:spPr bwMode="auto">
                <a:xfrm>
                  <a:off x="4936958" y="5967364"/>
                  <a:ext cx="255488" cy="457200"/>
                </a:xfrm>
                <a:prstGeom prst="rect">
                  <a:avLst/>
                </a:prstGeom>
                <a:blipFill rotWithShape="1">
                  <a:blip r:embed="rId7"/>
                  <a:stretch>
                    <a:fillRect l="-2619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 Box 109"/>
                <p:cNvSpPr txBox="1">
                  <a:spLocks noChangeArrowheads="1"/>
                </p:cNvSpPr>
                <p:nvPr/>
              </p:nvSpPr>
              <p:spPr bwMode="auto">
                <a:xfrm>
                  <a:off x="6198825" y="5963708"/>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19" name="Text Box 109"/>
                <p:cNvSpPr txBox="1">
                  <a:spLocks noRot="1" noChangeAspect="1" noMove="1" noResize="1" noEditPoints="1" noAdjustHandles="1" noChangeArrowheads="1" noChangeShapeType="1" noTextEdit="1"/>
                </p:cNvSpPr>
                <p:nvPr/>
              </p:nvSpPr>
              <p:spPr bwMode="auto">
                <a:xfrm>
                  <a:off x="6198825" y="5963708"/>
                  <a:ext cx="255488" cy="457200"/>
                </a:xfrm>
                <a:prstGeom prst="rect">
                  <a:avLst/>
                </a:prstGeom>
                <a:blipFill rotWithShape="1">
                  <a:blip r:embed="rId8"/>
                  <a:stretch>
                    <a:fillRect l="-59524" r="-26190"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 Box 109"/>
                <p:cNvSpPr txBox="1">
                  <a:spLocks noChangeArrowheads="1"/>
                </p:cNvSpPr>
                <p:nvPr/>
              </p:nvSpPr>
              <p:spPr bwMode="auto">
                <a:xfrm>
                  <a:off x="3609273" y="5960052"/>
                  <a:ext cx="255488"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𝒛</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20" name="Text Box 109"/>
                <p:cNvSpPr txBox="1">
                  <a:spLocks noRot="1" noChangeAspect="1" noMove="1" noResize="1" noEditPoints="1" noAdjustHandles="1" noChangeArrowheads="1" noChangeShapeType="1" noTextEdit="1"/>
                </p:cNvSpPr>
                <p:nvPr/>
              </p:nvSpPr>
              <p:spPr bwMode="auto">
                <a:xfrm>
                  <a:off x="3609273" y="5960052"/>
                  <a:ext cx="255488" cy="457200"/>
                </a:xfrm>
                <a:prstGeom prst="rect">
                  <a:avLst/>
                </a:prstGeom>
                <a:blipFill rotWithShape="1">
                  <a:blip r:embed="rId9"/>
                  <a:stretch>
                    <a:fillRect l="-63415" r="-26829"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 Box 109"/>
                <p:cNvSpPr txBox="1">
                  <a:spLocks noChangeArrowheads="1"/>
                </p:cNvSpPr>
                <p:nvPr/>
              </p:nvSpPr>
              <p:spPr bwMode="auto">
                <a:xfrm>
                  <a:off x="2418291" y="3313786"/>
                  <a:ext cx="403250"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21" name="Text Box 109"/>
                <p:cNvSpPr txBox="1">
                  <a:spLocks noRot="1" noChangeAspect="1" noMove="1" noResize="1" noEditPoints="1" noAdjustHandles="1" noChangeArrowheads="1" noChangeShapeType="1" noTextEdit="1"/>
                </p:cNvSpPr>
                <p:nvPr/>
              </p:nvSpPr>
              <p:spPr bwMode="auto">
                <a:xfrm>
                  <a:off x="2418291" y="3313786"/>
                  <a:ext cx="403250" cy="457200"/>
                </a:xfrm>
                <a:prstGeom prst="rect">
                  <a:avLst/>
                </a:prstGeom>
                <a:blipFill rotWithShape="1">
                  <a:blip r:embed="rId10"/>
                  <a:stretch>
                    <a:fillRect l="-28788" r="-9091"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 Box 109"/>
                <p:cNvSpPr txBox="1">
                  <a:spLocks noChangeArrowheads="1"/>
                </p:cNvSpPr>
                <p:nvPr/>
              </p:nvSpPr>
              <p:spPr bwMode="auto">
                <a:xfrm>
                  <a:off x="2418291" y="4869175"/>
                  <a:ext cx="34564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𝒘</m:t>
                        </m:r>
                      </m:oMath>
                    </m:oMathPara>
                  </a14:m>
                  <a:endParaRPr lang="en-US" altLang="en-US" b="1" dirty="0">
                    <a:solidFill>
                      <a:srgbClr val="FF0000"/>
                    </a:solidFill>
                    <a:latin typeface="+mn-lt"/>
                  </a:endParaRPr>
                </a:p>
              </p:txBody>
            </p:sp>
          </mc:Choice>
          <mc:Fallback xmlns="">
            <p:sp>
              <p:nvSpPr>
                <p:cNvPr id="22" name="Text Box 109"/>
                <p:cNvSpPr txBox="1">
                  <a:spLocks noRot="1" noChangeAspect="1" noMove="1" noResize="1" noEditPoints="1" noAdjustHandles="1" noChangeArrowheads="1" noChangeShapeType="1" noTextEdit="1"/>
                </p:cNvSpPr>
                <p:nvPr/>
              </p:nvSpPr>
              <p:spPr bwMode="auto">
                <a:xfrm>
                  <a:off x="2418291" y="4869175"/>
                  <a:ext cx="345642" cy="457200"/>
                </a:xfrm>
                <a:prstGeom prst="rect">
                  <a:avLst/>
                </a:prstGeom>
                <a:blipFill rotWithShape="1">
                  <a:blip r:embed="rId11"/>
                  <a:stretch>
                    <a:fillRect l="-17544"/>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5" name="Rectangle 21"/>
            <p:cNvSpPr>
              <a:spLocks noChangeArrowheads="1"/>
            </p:cNvSpPr>
            <p:nvPr/>
          </p:nvSpPr>
          <p:spPr bwMode="auto">
            <a:xfrm>
              <a:off x="3691987" y="298183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86" name="Rectangle 21"/>
            <p:cNvSpPr>
              <a:spLocks noChangeArrowheads="1"/>
            </p:cNvSpPr>
            <p:nvPr/>
          </p:nvSpPr>
          <p:spPr bwMode="auto">
            <a:xfrm>
              <a:off x="4536214" y="298183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87" name="Rectangle 21"/>
            <p:cNvSpPr>
              <a:spLocks noChangeArrowheads="1"/>
            </p:cNvSpPr>
            <p:nvPr/>
          </p:nvSpPr>
          <p:spPr bwMode="auto">
            <a:xfrm>
              <a:off x="5384770" y="298183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88" name="Rectangle 21"/>
            <p:cNvSpPr>
              <a:spLocks noChangeArrowheads="1"/>
            </p:cNvSpPr>
            <p:nvPr/>
          </p:nvSpPr>
          <p:spPr bwMode="auto">
            <a:xfrm>
              <a:off x="6226695" y="298183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89" name="Rectangle 21"/>
            <p:cNvSpPr>
              <a:spLocks noChangeArrowheads="1"/>
            </p:cNvSpPr>
            <p:nvPr/>
          </p:nvSpPr>
          <p:spPr bwMode="auto">
            <a:xfrm>
              <a:off x="3687663" y="377473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90" name="Rectangle 21"/>
            <p:cNvSpPr>
              <a:spLocks noChangeArrowheads="1"/>
            </p:cNvSpPr>
            <p:nvPr/>
          </p:nvSpPr>
          <p:spPr bwMode="auto">
            <a:xfrm>
              <a:off x="4531890" y="377473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91" name="Rectangle 21"/>
            <p:cNvSpPr>
              <a:spLocks noChangeArrowheads="1"/>
            </p:cNvSpPr>
            <p:nvPr/>
          </p:nvSpPr>
          <p:spPr bwMode="auto">
            <a:xfrm>
              <a:off x="5380446" y="377473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92" name="Rectangle 21"/>
            <p:cNvSpPr>
              <a:spLocks noChangeArrowheads="1"/>
            </p:cNvSpPr>
            <p:nvPr/>
          </p:nvSpPr>
          <p:spPr bwMode="auto">
            <a:xfrm>
              <a:off x="6222371" y="3774733"/>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93" name="Line 41"/>
            <p:cNvSpPr>
              <a:spLocks noChangeShapeType="1"/>
            </p:cNvSpPr>
            <p:nvPr/>
          </p:nvSpPr>
          <p:spPr bwMode="auto">
            <a:xfrm flipV="1">
              <a:off x="2849386" y="4350712"/>
              <a:ext cx="388943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4" name="Group 93"/>
            <p:cNvGrpSpPr/>
            <p:nvPr/>
          </p:nvGrpSpPr>
          <p:grpSpPr>
            <a:xfrm>
              <a:off x="3351656" y="3576604"/>
              <a:ext cx="3790410" cy="1548216"/>
              <a:chOff x="3351656" y="3979853"/>
              <a:chExt cx="3389620" cy="1548216"/>
            </a:xfrm>
          </p:grpSpPr>
          <p:sp>
            <p:nvSpPr>
              <p:cNvPr id="109" name="Line 41"/>
              <p:cNvSpPr>
                <a:spLocks noChangeShapeType="1"/>
              </p:cNvSpPr>
              <p:nvPr/>
            </p:nvSpPr>
            <p:spPr bwMode="auto">
              <a:xfrm flipV="1">
                <a:off x="3355346" y="3979853"/>
                <a:ext cx="33810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41"/>
              <p:cNvSpPr>
                <a:spLocks noChangeShapeType="1"/>
              </p:cNvSpPr>
              <p:nvPr/>
            </p:nvSpPr>
            <p:spPr bwMode="auto">
              <a:xfrm flipV="1">
                <a:off x="3351656" y="5528069"/>
                <a:ext cx="33896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95" name="Text Box 109"/>
                <p:cNvSpPr txBox="1">
                  <a:spLocks noChangeArrowheads="1"/>
                </p:cNvSpPr>
                <p:nvPr/>
              </p:nvSpPr>
              <p:spPr bwMode="auto">
                <a:xfrm>
                  <a:off x="6854031" y="2910537"/>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33" name="Text Box 109"/>
                <p:cNvSpPr txBox="1">
                  <a:spLocks noRot="1" noChangeAspect="1" noMove="1" noResize="1" noEditPoints="1" noAdjustHandles="1" noChangeArrowheads="1" noChangeShapeType="1" noTextEdit="1"/>
                </p:cNvSpPr>
                <p:nvPr/>
              </p:nvSpPr>
              <p:spPr bwMode="auto">
                <a:xfrm>
                  <a:off x="6854031" y="2910537"/>
                  <a:ext cx="370702" cy="457200"/>
                </a:xfrm>
                <a:prstGeom prst="rect">
                  <a:avLst/>
                </a:prstGeom>
                <a:blipFill rotWithShape="1">
                  <a:blip r:embed="rId12"/>
                  <a:stretch>
                    <a:fillRect l="-29508" r="-3279"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 Box 109"/>
                <p:cNvSpPr txBox="1">
                  <a:spLocks noChangeArrowheads="1"/>
                </p:cNvSpPr>
                <p:nvPr/>
              </p:nvSpPr>
              <p:spPr bwMode="auto">
                <a:xfrm>
                  <a:off x="6854031" y="4123940"/>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oMath>
                    </m:oMathPara>
                  </a14:m>
                  <a:endParaRPr lang="en-US" altLang="en-US" b="1" dirty="0">
                    <a:solidFill>
                      <a:srgbClr val="FF0000"/>
                    </a:solidFill>
                    <a:latin typeface="+mn-lt"/>
                  </a:endParaRPr>
                </a:p>
              </p:txBody>
            </p:sp>
          </mc:Choice>
          <mc:Fallback xmlns="">
            <p:sp>
              <p:nvSpPr>
                <p:cNvPr id="34" name="Text Box 109"/>
                <p:cNvSpPr txBox="1">
                  <a:spLocks noRot="1" noChangeAspect="1" noMove="1" noResize="1" noEditPoints="1" noAdjustHandles="1" noChangeArrowheads="1" noChangeShapeType="1" noTextEdit="1"/>
                </p:cNvSpPr>
                <p:nvPr/>
              </p:nvSpPr>
              <p:spPr bwMode="auto">
                <a:xfrm>
                  <a:off x="6854031" y="4123940"/>
                  <a:ext cx="370702" cy="457200"/>
                </a:xfrm>
                <a:prstGeom prst="rect">
                  <a:avLst/>
                </a:prstGeom>
                <a:blipFill rotWithShape="1">
                  <a:blip r:embed="rId13"/>
                  <a:stretch>
                    <a:fillRect l="-655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 Box 109"/>
                <p:cNvSpPr txBox="1">
                  <a:spLocks noChangeArrowheads="1"/>
                </p:cNvSpPr>
                <p:nvPr/>
              </p:nvSpPr>
              <p:spPr bwMode="auto">
                <a:xfrm>
                  <a:off x="6854031" y="5272424"/>
                  <a:ext cx="370702" cy="457200"/>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1" i="1" dirty="0" smtClean="0">
                            <a:solidFill>
                              <a:srgbClr val="FF0000"/>
                            </a:solidFill>
                            <a:latin typeface="Cambria Math"/>
                          </a:rPr>
                          <m:t>𝒙</m:t>
                        </m:r>
                        <m:r>
                          <a:rPr lang="en-US" altLang="en-US" b="1" i="1" dirty="0" smtClean="0">
                            <a:solidFill>
                              <a:srgbClr val="FF0000"/>
                            </a:solidFill>
                            <a:latin typeface="Cambria Math"/>
                          </a:rPr>
                          <m:t>′</m:t>
                        </m:r>
                      </m:oMath>
                    </m:oMathPara>
                  </a14:m>
                  <a:endParaRPr lang="en-US" altLang="en-US" b="1" dirty="0">
                    <a:solidFill>
                      <a:srgbClr val="FF0000"/>
                    </a:solidFill>
                    <a:latin typeface="+mn-lt"/>
                  </a:endParaRPr>
                </a:p>
              </p:txBody>
            </p:sp>
          </mc:Choice>
          <mc:Fallback xmlns="">
            <p:sp>
              <p:nvSpPr>
                <p:cNvPr id="35" name="Text Box 109"/>
                <p:cNvSpPr txBox="1">
                  <a:spLocks noRot="1" noChangeAspect="1" noMove="1" noResize="1" noEditPoints="1" noAdjustHandles="1" noChangeArrowheads="1" noChangeShapeType="1" noTextEdit="1"/>
                </p:cNvSpPr>
                <p:nvPr/>
              </p:nvSpPr>
              <p:spPr bwMode="auto">
                <a:xfrm>
                  <a:off x="6854031" y="5272424"/>
                  <a:ext cx="370702" cy="457200"/>
                </a:xfrm>
                <a:prstGeom prst="rect">
                  <a:avLst/>
                </a:prstGeom>
                <a:blipFill rotWithShape="1">
                  <a:blip r:embed="rId14"/>
                  <a:stretch>
                    <a:fillRect l="-29508" r="-3279" b="-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8" name="Rectangle 21"/>
            <p:cNvSpPr>
              <a:spLocks noChangeArrowheads="1"/>
            </p:cNvSpPr>
            <p:nvPr/>
          </p:nvSpPr>
          <p:spPr bwMode="auto">
            <a:xfrm>
              <a:off x="2936755" y="375095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01</a:t>
              </a:r>
              <a:endParaRPr lang="en-US" altLang="en-US" b="0" dirty="0">
                <a:solidFill>
                  <a:schemeClr val="tx1"/>
                </a:solidFill>
              </a:endParaRPr>
            </a:p>
          </p:txBody>
        </p:sp>
        <p:sp>
          <p:nvSpPr>
            <p:cNvPr id="99" name="Rectangle 21"/>
            <p:cNvSpPr>
              <a:spLocks noChangeArrowheads="1"/>
            </p:cNvSpPr>
            <p:nvPr/>
          </p:nvSpPr>
          <p:spPr bwMode="auto">
            <a:xfrm>
              <a:off x="2936755" y="4557450"/>
              <a:ext cx="320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11</a:t>
              </a:r>
              <a:endParaRPr lang="en-US" altLang="en-US" b="0" dirty="0">
                <a:solidFill>
                  <a:schemeClr val="tx1"/>
                </a:solidFill>
              </a:endParaRPr>
            </a:p>
          </p:txBody>
        </p:sp>
        <p:sp>
          <p:nvSpPr>
            <p:cNvPr id="100" name="Rectangle 21"/>
            <p:cNvSpPr>
              <a:spLocks noChangeArrowheads="1"/>
            </p:cNvSpPr>
            <p:nvPr/>
          </p:nvSpPr>
          <p:spPr bwMode="auto">
            <a:xfrm>
              <a:off x="2936755" y="533003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10</a:t>
              </a:r>
              <a:endParaRPr lang="en-US" altLang="en-US" b="0" dirty="0">
                <a:solidFill>
                  <a:schemeClr val="tx1"/>
                </a:solidFill>
              </a:endParaRPr>
            </a:p>
          </p:txBody>
        </p:sp>
        <p:sp>
          <p:nvSpPr>
            <p:cNvPr id="101" name="Rectangle 21"/>
            <p:cNvSpPr>
              <a:spLocks noChangeArrowheads="1"/>
            </p:cNvSpPr>
            <p:nvPr/>
          </p:nvSpPr>
          <p:spPr bwMode="auto">
            <a:xfrm>
              <a:off x="3689970" y="4513444"/>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02" name="Rectangle 21"/>
            <p:cNvSpPr>
              <a:spLocks noChangeArrowheads="1"/>
            </p:cNvSpPr>
            <p:nvPr/>
          </p:nvSpPr>
          <p:spPr bwMode="auto">
            <a:xfrm>
              <a:off x="4534197" y="4513444"/>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103" name="Rectangle 21"/>
            <p:cNvSpPr>
              <a:spLocks noChangeArrowheads="1"/>
            </p:cNvSpPr>
            <p:nvPr/>
          </p:nvSpPr>
          <p:spPr bwMode="auto">
            <a:xfrm>
              <a:off x="5382753" y="4513444"/>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104" name="Rectangle 21"/>
            <p:cNvSpPr>
              <a:spLocks noChangeArrowheads="1"/>
            </p:cNvSpPr>
            <p:nvPr/>
          </p:nvSpPr>
          <p:spPr bwMode="auto">
            <a:xfrm>
              <a:off x="6224678" y="4513444"/>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105" name="Rectangle 21"/>
            <p:cNvSpPr>
              <a:spLocks noChangeArrowheads="1"/>
            </p:cNvSpPr>
            <p:nvPr/>
          </p:nvSpPr>
          <p:spPr bwMode="auto">
            <a:xfrm>
              <a:off x="3685646" y="5306341"/>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06" name="Rectangle 21"/>
            <p:cNvSpPr>
              <a:spLocks noChangeArrowheads="1"/>
            </p:cNvSpPr>
            <p:nvPr/>
          </p:nvSpPr>
          <p:spPr bwMode="auto">
            <a:xfrm>
              <a:off x="4529873" y="5306341"/>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107" name="Rectangle 21"/>
            <p:cNvSpPr>
              <a:spLocks noChangeArrowheads="1"/>
            </p:cNvSpPr>
            <p:nvPr/>
          </p:nvSpPr>
          <p:spPr bwMode="auto">
            <a:xfrm>
              <a:off x="5378429" y="5306341"/>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sp>
          <p:nvSpPr>
            <p:cNvPr id="108" name="Rectangle 21"/>
            <p:cNvSpPr>
              <a:spLocks noChangeArrowheads="1"/>
            </p:cNvSpPr>
            <p:nvPr/>
          </p:nvSpPr>
          <p:spPr bwMode="auto">
            <a:xfrm>
              <a:off x="6220354" y="5306341"/>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400" dirty="0" smtClean="0">
                  <a:solidFill>
                    <a:srgbClr val="000000"/>
                  </a:solidFill>
                </a:rPr>
                <a:t>0</a:t>
              </a:r>
              <a:endParaRPr lang="en-US" altLang="en-US" b="0" dirty="0">
                <a:solidFill>
                  <a:schemeClr val="tx1"/>
                </a:solidFill>
              </a:endParaRPr>
            </a:p>
          </p:txBody>
        </p:sp>
      </p:grpSp>
      <p:sp>
        <p:nvSpPr>
          <p:cNvPr id="113" name="Rounded Rectangle 112"/>
          <p:cNvSpPr/>
          <p:nvPr/>
        </p:nvSpPr>
        <p:spPr>
          <a:xfrm>
            <a:off x="4923090" y="2820265"/>
            <a:ext cx="685836" cy="2970622"/>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999436" y="3601820"/>
            <a:ext cx="3144198" cy="633677"/>
          </a:xfrm>
          <a:prstGeom prst="roundRect">
            <a:avLst>
              <a:gd name="adj" fmla="val 8040"/>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4731226" y="2921059"/>
            <a:ext cx="3642836" cy="1202394"/>
            <a:chOff x="5400261" y="2978666"/>
            <a:chExt cx="3642836" cy="1202394"/>
          </a:xfrm>
        </p:grpSpPr>
        <p:sp>
          <p:nvSpPr>
            <p:cNvPr id="116" name="Freeform 115"/>
            <p:cNvSpPr/>
            <p:nvPr/>
          </p:nvSpPr>
          <p:spPr>
            <a:xfrm>
              <a:off x="5400261" y="2981835"/>
              <a:ext cx="768626" cy="1199225"/>
            </a:xfrm>
            <a:custGeom>
              <a:avLst/>
              <a:gdLst>
                <a:gd name="connsiteX0" fmla="*/ 0 w 768626"/>
                <a:gd name="connsiteY0" fmla="*/ 0 h 1245704"/>
                <a:gd name="connsiteX1" fmla="*/ 768626 w 768626"/>
                <a:gd name="connsiteY1" fmla="*/ 0 h 1245704"/>
                <a:gd name="connsiteX2" fmla="*/ 768626 w 768626"/>
                <a:gd name="connsiteY2" fmla="*/ 1245704 h 1245704"/>
                <a:gd name="connsiteX3" fmla="*/ 26504 w 768626"/>
                <a:gd name="connsiteY3" fmla="*/ 1245704 h 1245704"/>
              </a:gdLst>
              <a:ahLst/>
              <a:cxnLst>
                <a:cxn ang="0">
                  <a:pos x="connsiteX0" y="connsiteY0"/>
                </a:cxn>
                <a:cxn ang="0">
                  <a:pos x="connsiteX1" y="connsiteY1"/>
                </a:cxn>
                <a:cxn ang="0">
                  <a:pos x="connsiteX2" y="connsiteY2"/>
                </a:cxn>
                <a:cxn ang="0">
                  <a:pos x="connsiteX3" y="connsiteY3"/>
                </a:cxn>
              </a:cxnLst>
              <a:rect l="l" t="t" r="r" b="b"/>
              <a:pathLst>
                <a:path w="768626" h="1245704">
                  <a:moveTo>
                    <a:pt x="0" y="0"/>
                  </a:moveTo>
                  <a:lnTo>
                    <a:pt x="768626" y="0"/>
                  </a:lnTo>
                  <a:lnTo>
                    <a:pt x="768626" y="1245704"/>
                  </a:lnTo>
                  <a:lnTo>
                    <a:pt x="26504" y="1245704"/>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flipH="1">
              <a:off x="8274471" y="2978666"/>
              <a:ext cx="768626" cy="1199225"/>
            </a:xfrm>
            <a:custGeom>
              <a:avLst/>
              <a:gdLst>
                <a:gd name="connsiteX0" fmla="*/ 0 w 768626"/>
                <a:gd name="connsiteY0" fmla="*/ 0 h 1245704"/>
                <a:gd name="connsiteX1" fmla="*/ 768626 w 768626"/>
                <a:gd name="connsiteY1" fmla="*/ 0 h 1245704"/>
                <a:gd name="connsiteX2" fmla="*/ 768626 w 768626"/>
                <a:gd name="connsiteY2" fmla="*/ 1245704 h 1245704"/>
                <a:gd name="connsiteX3" fmla="*/ 26504 w 768626"/>
                <a:gd name="connsiteY3" fmla="*/ 1245704 h 1245704"/>
              </a:gdLst>
              <a:ahLst/>
              <a:cxnLst>
                <a:cxn ang="0">
                  <a:pos x="connsiteX0" y="connsiteY0"/>
                </a:cxn>
                <a:cxn ang="0">
                  <a:pos x="connsiteX1" y="connsiteY1"/>
                </a:cxn>
                <a:cxn ang="0">
                  <a:pos x="connsiteX2" y="connsiteY2"/>
                </a:cxn>
                <a:cxn ang="0">
                  <a:pos x="connsiteX3" y="connsiteY3"/>
                </a:cxn>
              </a:cxnLst>
              <a:rect l="l" t="t" r="r" b="b"/>
              <a:pathLst>
                <a:path w="768626" h="1245704">
                  <a:moveTo>
                    <a:pt x="0" y="0"/>
                  </a:moveTo>
                  <a:lnTo>
                    <a:pt x="768626" y="0"/>
                  </a:lnTo>
                  <a:lnTo>
                    <a:pt x="768626" y="1245704"/>
                  </a:lnTo>
                  <a:lnTo>
                    <a:pt x="26504" y="1245704"/>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1923469" y="5157210"/>
            <a:ext cx="2999621" cy="518463"/>
            <a:chOff x="979508" y="3499321"/>
            <a:chExt cx="2999621" cy="518463"/>
          </a:xfrm>
        </p:grpSpPr>
        <p:cxnSp>
          <p:nvCxnSpPr>
            <p:cNvPr id="119" name="Straight Connector 118"/>
            <p:cNvCxnSpPr>
              <a:stCxn id="120" idx="3"/>
            </p:cNvCxnSpPr>
            <p:nvPr/>
          </p:nvCxnSpPr>
          <p:spPr>
            <a:xfrm flipV="1">
              <a:off x="2706327" y="3499321"/>
              <a:ext cx="1272802" cy="2876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979508" y="3556119"/>
                  <a:ext cx="1726819" cy="461665"/>
                </a:xfrm>
                <a:prstGeom prst="rect">
                  <a:avLst/>
                </a:prstGeom>
                <a:noFill/>
                <a:ln w="25400">
                  <a:solidFill>
                    <a:srgbClr val="FF0000"/>
                  </a:solidFill>
                </a:ln>
              </p:spPr>
              <p:txBody>
                <a:bodyPr wrap="none" rtlCol="0">
                  <a:spAutoFit/>
                </a:bodyPr>
                <a:lstStyle/>
                <a:p>
                  <a:r>
                    <a:rPr lang="en-US" sz="2400" dirty="0" smtClean="0"/>
                    <a:t>Term = </a:t>
                  </a:r>
                  <a14:m>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a:rPr>
                            <m:t>𝑦</m:t>
                          </m:r>
                        </m:e>
                        <m:sup>
                          <m:r>
                            <a:rPr lang="en-US" sz="2400" b="0" i="1" dirty="0" smtClean="0">
                              <a:latin typeface="Cambria Math"/>
                            </a:rPr>
                            <m:t>′</m:t>
                          </m:r>
                        </m:sup>
                      </m:sSup>
                      <m:r>
                        <a:rPr lang="en-US" sz="2400" b="0" i="1" dirty="0" smtClean="0">
                          <a:latin typeface="Cambria Math"/>
                        </a:rPr>
                        <m:t>𝑧</m:t>
                      </m:r>
                      <m:r>
                        <a:rPr lang="en-US" sz="2400" b="0" i="1" dirty="0" smtClean="0">
                          <a:latin typeface="Cambria Math"/>
                        </a:rPr>
                        <m:t>′</m:t>
                      </m:r>
                    </m:oMath>
                  </a14:m>
                  <a:endParaRPr lang="en-US" sz="2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979508" y="3556119"/>
                  <a:ext cx="1726819" cy="461665"/>
                </a:xfrm>
                <a:prstGeom prst="rect">
                  <a:avLst/>
                </a:prstGeom>
                <a:blipFill rotWithShape="1">
                  <a:blip r:embed="rId15"/>
                  <a:stretch>
                    <a:fillRect l="-4878" t="-6250" b="-26250"/>
                  </a:stretch>
                </a:blipFill>
                <a:ln w="25400">
                  <a:solidFill>
                    <a:srgbClr val="FF0000"/>
                  </a:solidFill>
                </a:ln>
              </p:spPr>
              <p:txBody>
                <a:bodyPr/>
                <a:lstStyle/>
                <a:p>
                  <a:r>
                    <a:rPr lang="en-US">
                      <a:noFill/>
                    </a:rPr>
                    <a:t> </a:t>
                  </a:r>
                </a:p>
              </p:txBody>
            </p:sp>
          </mc:Fallback>
        </mc:AlternateContent>
      </p:grpSp>
      <p:grpSp>
        <p:nvGrpSpPr>
          <p:cNvPr id="121" name="Group 120"/>
          <p:cNvGrpSpPr/>
          <p:nvPr/>
        </p:nvGrpSpPr>
        <p:grpSpPr>
          <a:xfrm>
            <a:off x="1922078" y="3918659"/>
            <a:ext cx="3019751" cy="777695"/>
            <a:chOff x="979508" y="3125684"/>
            <a:chExt cx="3019751" cy="777695"/>
          </a:xfrm>
        </p:grpSpPr>
        <p:cxnSp>
          <p:nvCxnSpPr>
            <p:cNvPr id="122" name="Straight Connector 121"/>
            <p:cNvCxnSpPr>
              <a:stCxn id="123" idx="3"/>
              <a:endCxn id="114" idx="1"/>
            </p:cNvCxnSpPr>
            <p:nvPr/>
          </p:nvCxnSpPr>
          <p:spPr>
            <a:xfrm flipV="1">
              <a:off x="2709790" y="3125684"/>
              <a:ext cx="1289469" cy="546863"/>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p:cNvSpPr txBox="1"/>
                <p:nvPr/>
              </p:nvSpPr>
              <p:spPr>
                <a:xfrm>
                  <a:off x="979508" y="3441714"/>
                  <a:ext cx="1730282" cy="461665"/>
                </a:xfrm>
                <a:prstGeom prst="rect">
                  <a:avLst/>
                </a:prstGeom>
                <a:noFill/>
                <a:ln w="25400">
                  <a:solidFill>
                    <a:srgbClr val="008000"/>
                  </a:solidFill>
                </a:ln>
              </p:spPr>
              <p:txBody>
                <a:bodyPr wrap="none" rtlCol="0">
                  <a:spAutoFit/>
                </a:bodyPr>
                <a:lstStyle/>
                <a:p>
                  <a:r>
                    <a:rPr lang="en-US" sz="2400" dirty="0" smtClean="0"/>
                    <a:t>Term = </a:t>
                  </a:r>
                  <a14:m>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a:rPr>
                            <m:t>𝑤</m:t>
                          </m:r>
                        </m:e>
                        <m:sup>
                          <m:r>
                            <a:rPr lang="en-US" sz="2400" b="0" i="1" dirty="0" smtClean="0">
                              <a:latin typeface="Cambria Math"/>
                            </a:rPr>
                            <m:t>′</m:t>
                          </m:r>
                        </m:sup>
                      </m:sSup>
                      <m:r>
                        <a:rPr lang="en-US" sz="2400" b="0" i="1" dirty="0" smtClean="0">
                          <a:latin typeface="Cambria Math"/>
                        </a:rPr>
                        <m:t>𝑥</m:t>
                      </m:r>
                    </m:oMath>
                  </a14:m>
                  <a:endParaRPr lang="en-US" sz="2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979508" y="3441714"/>
                  <a:ext cx="1730282" cy="461665"/>
                </a:xfrm>
                <a:prstGeom prst="rect">
                  <a:avLst/>
                </a:prstGeom>
                <a:blipFill rotWithShape="1">
                  <a:blip r:embed="rId16"/>
                  <a:stretch>
                    <a:fillRect l="-4878" t="-6329" b="-27848"/>
                  </a:stretch>
                </a:blipFill>
                <a:ln w="25400">
                  <a:solidFill>
                    <a:srgbClr val="008000"/>
                  </a:solidFill>
                </a:ln>
              </p:spPr>
              <p:txBody>
                <a:bodyPr/>
                <a:lstStyle/>
                <a:p>
                  <a:r>
                    <a:rPr lang="en-US">
                      <a:noFill/>
                    </a:rPr>
                    <a:t> </a:t>
                  </a:r>
                </a:p>
              </p:txBody>
            </p:sp>
          </mc:Fallback>
        </mc:AlternateContent>
      </p:grpSp>
      <p:grpSp>
        <p:nvGrpSpPr>
          <p:cNvPr id="124" name="Group 123"/>
          <p:cNvGrpSpPr/>
          <p:nvPr/>
        </p:nvGrpSpPr>
        <p:grpSpPr>
          <a:xfrm>
            <a:off x="6918570" y="1412755"/>
            <a:ext cx="1801134" cy="1511473"/>
            <a:chOff x="1357871" y="2808037"/>
            <a:chExt cx="1801134" cy="1511473"/>
          </a:xfrm>
        </p:grpSpPr>
        <p:cxnSp>
          <p:nvCxnSpPr>
            <p:cNvPr id="125" name="Straight Connector 124"/>
            <p:cNvCxnSpPr/>
            <p:nvPr/>
          </p:nvCxnSpPr>
          <p:spPr>
            <a:xfrm flipH="1">
              <a:off x="2466965" y="3269702"/>
              <a:ext cx="206124" cy="1049808"/>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p:cNvSpPr txBox="1"/>
                <p:nvPr/>
              </p:nvSpPr>
              <p:spPr>
                <a:xfrm>
                  <a:off x="1357871" y="2808037"/>
                  <a:ext cx="1801134" cy="461665"/>
                </a:xfrm>
                <a:prstGeom prst="rect">
                  <a:avLst/>
                </a:prstGeom>
                <a:noFill/>
                <a:ln w="25400">
                  <a:solidFill>
                    <a:srgbClr val="000099"/>
                  </a:solidFill>
                </a:ln>
              </p:spPr>
              <p:txBody>
                <a:bodyPr wrap="none" rtlCol="0">
                  <a:spAutoFit/>
                </a:bodyPr>
                <a:lstStyle/>
                <a:p>
                  <a:r>
                    <a:rPr lang="en-US" sz="2400" dirty="0" smtClean="0"/>
                    <a:t>Term = </a:t>
                  </a:r>
                  <a14:m>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a:rPr>
                            <m:t>𝑤</m:t>
                          </m:r>
                        </m:e>
                        <m:sup>
                          <m:r>
                            <a:rPr lang="en-US" sz="2400" b="0" i="1" dirty="0" smtClean="0">
                              <a:latin typeface="Cambria Math"/>
                            </a:rPr>
                            <m:t>′</m:t>
                          </m:r>
                        </m:sup>
                      </m:sSup>
                      <m:r>
                        <a:rPr lang="en-US" sz="2400" b="0" i="1" dirty="0" smtClean="0">
                          <a:latin typeface="Cambria Math"/>
                        </a:rPr>
                        <m:t>𝑧</m:t>
                      </m:r>
                      <m:r>
                        <a:rPr lang="en-US" sz="2400" b="0" i="1" dirty="0" smtClean="0">
                          <a:latin typeface="Cambria Math"/>
                        </a:rPr>
                        <m:t>′</m:t>
                      </m:r>
                    </m:oMath>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357871" y="2808037"/>
                  <a:ext cx="1801134" cy="461665"/>
                </a:xfrm>
                <a:prstGeom prst="rect">
                  <a:avLst/>
                </a:prstGeom>
                <a:blipFill rotWithShape="1">
                  <a:blip r:embed="rId17"/>
                  <a:stretch>
                    <a:fillRect l="-4333" t="-6329" b="-27848"/>
                  </a:stretch>
                </a:blipFill>
                <a:ln w="25400">
                  <a:solidFill>
                    <a:srgbClr val="000099"/>
                  </a:solidFill>
                </a:ln>
              </p:spPr>
              <p:txBody>
                <a:bodyPr/>
                <a:lstStyle/>
                <a:p>
                  <a:r>
                    <a:rPr lang="en-US">
                      <a:noFill/>
                    </a:rPr>
                    <a:t> </a:t>
                  </a:r>
                </a:p>
              </p:txBody>
            </p:sp>
          </mc:Fallback>
        </mc:AlternateContent>
      </p:grpSp>
    </p:spTree>
    <p:extLst>
      <p:ext uri="{BB962C8B-B14F-4D97-AF65-F5344CB8AC3E}">
        <p14:creationId xmlns:p14="http://schemas.microsoft.com/office/powerpoint/2010/main" val="39027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Definitions/Notations </a:t>
            </a:r>
            <a:endParaRPr lang="en-US" dirty="0"/>
          </a:p>
        </p:txBody>
      </p:sp>
      <p:sp>
        <p:nvSpPr>
          <p:cNvPr id="3" name="Content Placeholder 2"/>
          <p:cNvSpPr>
            <a:spLocks noGrp="1"/>
          </p:cNvSpPr>
          <p:nvPr>
            <p:ph idx="1"/>
          </p:nvPr>
        </p:nvSpPr>
        <p:spPr/>
        <p:txBody>
          <a:bodyPr/>
          <a:lstStyle/>
          <a:p>
            <a:r>
              <a:rPr lang="en-US" dirty="0" smtClean="0"/>
              <a:t>A product term of a function is said to be an </a:t>
            </a:r>
            <a:r>
              <a:rPr lang="en-US" dirty="0" err="1" smtClean="0">
                <a:solidFill>
                  <a:srgbClr val="FF0000"/>
                </a:solidFill>
              </a:rPr>
              <a:t>implicant</a:t>
            </a:r>
            <a:r>
              <a:rPr lang="en-US" dirty="0" smtClean="0"/>
              <a:t>. </a:t>
            </a:r>
          </a:p>
          <a:p>
            <a:r>
              <a:rPr lang="en-US" dirty="0" smtClean="0"/>
              <a:t>A </a:t>
            </a:r>
            <a:r>
              <a:rPr lang="en-US" dirty="0" smtClean="0">
                <a:solidFill>
                  <a:srgbClr val="FF0000"/>
                </a:solidFill>
              </a:rPr>
              <a:t>Prime </a:t>
            </a:r>
            <a:r>
              <a:rPr lang="en-US" dirty="0" err="1" smtClean="0">
                <a:solidFill>
                  <a:srgbClr val="FF0000"/>
                </a:solidFill>
              </a:rPr>
              <a:t>Implicant</a:t>
            </a:r>
            <a:r>
              <a:rPr lang="en-US" dirty="0" smtClean="0">
                <a:solidFill>
                  <a:srgbClr val="FF0000"/>
                </a:solidFill>
              </a:rPr>
              <a:t> (PI) </a:t>
            </a:r>
            <a:r>
              <a:rPr lang="en-US" dirty="0" smtClean="0"/>
              <a:t>is a product term obtained by combining the maximum possible number of adjacent 1-squares in the map. </a:t>
            </a:r>
          </a:p>
          <a:p>
            <a:r>
              <a:rPr lang="en-US" dirty="0" smtClean="0"/>
              <a:t>A </a:t>
            </a:r>
            <a:r>
              <a:rPr lang="en-US" dirty="0" smtClean="0">
                <a:solidFill>
                  <a:srgbClr val="FF0000"/>
                </a:solidFill>
              </a:rPr>
              <a:t>Prime </a:t>
            </a:r>
            <a:r>
              <a:rPr lang="en-US" dirty="0" err="1" smtClean="0">
                <a:solidFill>
                  <a:srgbClr val="FF0000"/>
                </a:solidFill>
              </a:rPr>
              <a:t>Implicant</a:t>
            </a:r>
            <a:r>
              <a:rPr lang="en-US" dirty="0" smtClean="0">
                <a:solidFill>
                  <a:srgbClr val="FF0000"/>
                </a:solidFill>
              </a:rPr>
              <a:t> </a:t>
            </a:r>
            <a:r>
              <a:rPr lang="en-US" dirty="0" smtClean="0"/>
              <a:t>is a product that we cannot remove any of its literals.</a:t>
            </a:r>
          </a:p>
          <a:p>
            <a:r>
              <a:rPr lang="en-US" dirty="0" smtClean="0"/>
              <a:t>If a </a:t>
            </a:r>
            <a:r>
              <a:rPr lang="en-US" dirty="0" err="1" smtClean="0"/>
              <a:t>minterm</a:t>
            </a:r>
            <a:r>
              <a:rPr lang="en-US" dirty="0" smtClean="0"/>
              <a:t> is covered only by one prime </a:t>
            </a:r>
            <a:r>
              <a:rPr lang="en-US" dirty="0" err="1" smtClean="0"/>
              <a:t>implicant</a:t>
            </a:r>
            <a:r>
              <a:rPr lang="en-US" dirty="0" smtClean="0"/>
              <a:t> then this prime </a:t>
            </a:r>
            <a:r>
              <a:rPr lang="en-US" dirty="0" err="1" smtClean="0"/>
              <a:t>implicant</a:t>
            </a:r>
            <a:r>
              <a:rPr lang="en-US" dirty="0" smtClean="0"/>
              <a:t> is said to be an</a:t>
            </a:r>
            <a:r>
              <a:rPr lang="en-US" dirty="0" smtClean="0">
                <a:solidFill>
                  <a:srgbClr val="FF0000"/>
                </a:solidFill>
              </a:rPr>
              <a:t> Essential Prime </a:t>
            </a:r>
            <a:r>
              <a:rPr lang="en-US" dirty="0" err="1" smtClean="0">
                <a:solidFill>
                  <a:srgbClr val="FF0000"/>
                </a:solidFill>
              </a:rPr>
              <a:t>Implicant</a:t>
            </a:r>
            <a:r>
              <a:rPr lang="en-US" dirty="0" smtClean="0">
                <a:solidFill>
                  <a:srgbClr val="FF0000"/>
                </a:solidFill>
              </a:rPr>
              <a:t> (EPI)</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Prime </a:t>
            </a:r>
            <a:r>
              <a:rPr lang="en-US" dirty="0" smtClean="0"/>
              <a:t>&amp; EP </a:t>
            </a:r>
            <a:r>
              <a:rPr lang="en-US" dirty="0" err="1" smtClean="0"/>
              <a:t>Implicants</a:t>
            </a:r>
            <a:endParaRPr lang="en-US" dirty="0"/>
          </a:p>
        </p:txBody>
      </p:sp>
      <mc:AlternateContent xmlns:mc="http://schemas.openxmlformats.org/markup-compatibility/2006">
        <mc:Choice xmlns:a14="http://schemas.microsoft.com/office/drawing/2010/main" Requires="a14">
          <p:sp>
            <p:nvSpPr>
              <p:cNvPr id="99" name="Content Placeholder 2"/>
              <p:cNvSpPr>
                <a:spLocks noGrp="1"/>
              </p:cNvSpPr>
              <p:nvPr>
                <p:ph idx="1"/>
              </p:nvPr>
            </p:nvSpPr>
            <p:spPr>
              <a:xfrm>
                <a:off x="459654" y="1124721"/>
                <a:ext cx="8227146" cy="1152139"/>
              </a:xfrm>
            </p:spPr>
            <p:txBody>
              <a:bodyPr/>
              <a:lstStyle/>
              <a:p>
                <a:pPr marL="0" indent="0">
                  <a:spcBef>
                    <a:spcPts val="1200"/>
                  </a:spcBef>
                  <a:buNone/>
                </a:pPr>
                <a:r>
                  <a:rPr lang="en-US" dirty="0" smtClean="0"/>
                  <a:t>Find all the prime </a:t>
                </a:r>
                <a:r>
                  <a:rPr lang="en-US" dirty="0" err="1" smtClean="0"/>
                  <a:t>implicants</a:t>
                </a:r>
                <a:r>
                  <a:rPr lang="en-US" dirty="0" smtClean="0"/>
                  <a:t> and essential prime </a:t>
                </a:r>
                <a:r>
                  <a:rPr lang="en-US" dirty="0" err="1" smtClean="0"/>
                  <a:t>implicants</a:t>
                </a:r>
                <a:r>
                  <a:rPr lang="en-US" dirty="0" smtClean="0"/>
                  <a:t>:</a:t>
                </a:r>
                <a:endParaRPr lang="en-US" dirty="0" smtClean="0"/>
              </a:p>
              <a:p>
                <a:pPr marL="0" indent="0">
                  <a:spcBef>
                    <a:spcPts val="1200"/>
                  </a:spcBef>
                  <a:buNone/>
                </a:pPr>
                <a14:m>
                  <m:oMath xmlns:m="http://schemas.openxmlformats.org/officeDocument/2006/math">
                    <m:r>
                      <a:rPr lang="en-US" i="1" dirty="0" smtClean="0">
                        <a:latin typeface="Cambria Math"/>
                      </a:rPr>
                      <m:t>𝑓</m:t>
                    </m:r>
                    <m:r>
                      <a:rPr lang="en-US" i="1" dirty="0" smtClean="0">
                        <a:latin typeface="Cambria Math"/>
                      </a:rPr>
                      <m:t>(</m:t>
                    </m:r>
                    <m:r>
                      <a:rPr lang="en-US" i="1" dirty="0" err="1" smtClean="0">
                        <a:latin typeface="Cambria Math"/>
                      </a:rPr>
                      <m:t>𝑎</m:t>
                    </m:r>
                    <m:r>
                      <a:rPr lang="en-US" i="1" dirty="0" err="1" smtClean="0">
                        <a:latin typeface="Cambria Math"/>
                      </a:rPr>
                      <m:t>,</m:t>
                    </m:r>
                    <m:r>
                      <a:rPr lang="en-US" i="1" dirty="0" err="1" smtClean="0">
                        <a:latin typeface="Cambria Math"/>
                      </a:rPr>
                      <m:t>𝑏</m:t>
                    </m:r>
                    <m:r>
                      <a:rPr lang="en-US" i="1" dirty="0" err="1" smtClean="0">
                        <a:latin typeface="Cambria Math"/>
                      </a:rPr>
                      <m:t>,</m:t>
                    </m:r>
                    <m:r>
                      <a:rPr lang="en-US" i="1" dirty="0" err="1" smtClean="0">
                        <a:latin typeface="Cambria Math"/>
                      </a:rPr>
                      <m:t>𝑐</m:t>
                    </m:r>
                    <m:r>
                      <a:rPr lang="en-US" i="1" dirty="0" err="1" smtClean="0">
                        <a:latin typeface="Cambria Math"/>
                      </a:rPr>
                      <m:t>,</m:t>
                    </m:r>
                    <m:r>
                      <a:rPr lang="en-US" i="1" dirty="0" err="1" smtClean="0">
                        <a:latin typeface="Cambria Math"/>
                      </a:rPr>
                      <m:t>𝑑</m:t>
                    </m:r>
                    <m:r>
                      <a:rPr lang="en-US" i="1" dirty="0" smtClean="0">
                        <a:latin typeface="Cambria Math"/>
                      </a:rPr>
                      <m:t>)=</m:t>
                    </m:r>
                    <m:nary>
                      <m:naryPr>
                        <m:chr m:val="∑"/>
                        <m:subHide m:val="on"/>
                        <m:supHide m:val="on"/>
                        <m:ctrlPr>
                          <a:rPr lang="en-US" i="1" dirty="0" smtClean="0">
                            <a:latin typeface="Cambria Math" panose="02040503050406030204" pitchFamily="18" charset="0"/>
                          </a:rPr>
                        </m:ctrlPr>
                      </m:naryPr>
                      <m:sub/>
                      <m:sup/>
                      <m:e>
                        <m:r>
                          <a:rPr lang="en-US" b="0" i="1" dirty="0" smtClean="0">
                            <a:latin typeface="Cambria Math"/>
                          </a:rPr>
                          <m:t>(</m:t>
                        </m:r>
                        <m:r>
                          <a:rPr lang="en-US" b="0" i="1" dirty="0" smtClean="0">
                            <a:latin typeface="Cambria Math"/>
                          </a:rPr>
                          <m:t>0</m:t>
                        </m:r>
                        <m:r>
                          <a:rPr lang="en-US" b="0" i="1" dirty="0" smtClean="0">
                            <a:latin typeface="Cambria Math"/>
                          </a:rPr>
                          <m:t>, </m:t>
                        </m:r>
                        <m:r>
                          <a:rPr lang="en-US" b="0" i="1" dirty="0" smtClean="0">
                            <a:latin typeface="Cambria Math"/>
                          </a:rPr>
                          <m:t>2</m:t>
                        </m:r>
                        <m:r>
                          <a:rPr lang="en-US" b="0" i="1" dirty="0" smtClean="0">
                            <a:latin typeface="Cambria Math"/>
                          </a:rPr>
                          <m:t>, </m:t>
                        </m:r>
                        <m:r>
                          <a:rPr lang="en-US" b="0" i="1" dirty="0" smtClean="0">
                            <a:latin typeface="Cambria Math"/>
                          </a:rPr>
                          <m:t>3</m:t>
                        </m:r>
                        <m:r>
                          <a:rPr lang="en-US" b="0" i="1" dirty="0" smtClean="0">
                            <a:latin typeface="Cambria Math"/>
                          </a:rPr>
                          <m:t>, </m:t>
                        </m:r>
                        <m:r>
                          <a:rPr lang="en-US" b="0" i="1" dirty="0" smtClean="0">
                            <a:latin typeface="Cambria Math"/>
                          </a:rPr>
                          <m:t>5</m:t>
                        </m:r>
                        <m:r>
                          <a:rPr lang="en-US" b="0" i="1" dirty="0" smtClean="0">
                            <a:latin typeface="Cambria Math"/>
                          </a:rPr>
                          <m:t>, </m:t>
                        </m:r>
                        <m:r>
                          <a:rPr lang="en-US" b="0" i="1" dirty="0" smtClean="0">
                            <a:latin typeface="Cambria Math"/>
                          </a:rPr>
                          <m:t>7</m:t>
                        </m:r>
                        <m:r>
                          <a:rPr lang="en-US" b="0" i="1" dirty="0" smtClean="0">
                            <a:latin typeface="Cambria Math"/>
                          </a:rPr>
                          <m:t>, </m:t>
                        </m:r>
                        <m:r>
                          <a:rPr lang="en-US" b="0" i="1" dirty="0" smtClean="0">
                            <a:latin typeface="Cambria Math"/>
                          </a:rPr>
                          <m:t>8</m:t>
                        </m:r>
                        <m:r>
                          <a:rPr lang="en-US" b="0" i="1" dirty="0" smtClean="0">
                            <a:latin typeface="Cambria Math"/>
                          </a:rPr>
                          <m:t>, </m:t>
                        </m:r>
                        <m:r>
                          <a:rPr lang="en-US" b="0" i="1" dirty="0" smtClean="0">
                            <a:latin typeface="Cambria Math"/>
                          </a:rPr>
                          <m:t>9</m:t>
                        </m:r>
                        <m:r>
                          <a:rPr lang="en-US" b="0" i="1" dirty="0" smtClean="0">
                            <a:latin typeface="Cambria Math"/>
                          </a:rPr>
                          <m:t>, </m:t>
                        </m:r>
                        <m:r>
                          <a:rPr lang="en-US" b="0" i="1" dirty="0" smtClean="0">
                            <a:latin typeface="Cambria Math"/>
                          </a:rPr>
                          <m:t>10</m:t>
                        </m:r>
                        <m:r>
                          <a:rPr lang="en-US" b="0" i="1" dirty="0" smtClean="0">
                            <a:latin typeface="Cambria Math"/>
                          </a:rPr>
                          <m:t>, </m:t>
                        </m:r>
                        <m:r>
                          <a:rPr lang="en-US" b="0" i="1" dirty="0" smtClean="0">
                            <a:latin typeface="Cambria Math"/>
                          </a:rPr>
                          <m:t>11</m:t>
                        </m:r>
                        <m:r>
                          <a:rPr lang="en-US" b="0" i="1" dirty="0" smtClean="0">
                            <a:latin typeface="Cambria Math"/>
                          </a:rPr>
                          <m:t>, </m:t>
                        </m:r>
                        <m:r>
                          <a:rPr lang="en-US" b="0" i="1" dirty="0" smtClean="0">
                            <a:latin typeface="Cambria Math"/>
                          </a:rPr>
                          <m:t>13</m:t>
                        </m:r>
                        <m:r>
                          <a:rPr lang="en-US" b="0" i="1" dirty="0" smtClean="0">
                            <a:latin typeface="Cambria Math"/>
                          </a:rPr>
                          <m:t>, </m:t>
                        </m:r>
                        <m:r>
                          <a:rPr lang="en-US" b="0" i="1" dirty="0" smtClean="0">
                            <a:latin typeface="Cambria Math"/>
                          </a:rPr>
                          <m:t>15</m:t>
                        </m:r>
                        <m:r>
                          <a:rPr lang="en-US" b="0" i="1" dirty="0" smtClean="0">
                            <a:latin typeface="Cambria Math"/>
                          </a:rPr>
                          <m:t>)</m:t>
                        </m:r>
                      </m:e>
                    </m:nary>
                  </m:oMath>
                </a14:m>
                <a:r>
                  <a:rPr lang="en-US" dirty="0" smtClean="0"/>
                  <a:t> </a:t>
                </a:r>
              </a:p>
            </p:txBody>
          </p:sp>
        </mc:Choice>
        <mc:Fallback>
          <p:sp>
            <p:nvSpPr>
              <p:cNvPr id="99" name="Content Placeholder 2"/>
              <p:cNvSpPr>
                <a:spLocks noGrp="1" noRot="1" noChangeAspect="1" noMove="1" noResize="1" noEditPoints="1" noAdjustHandles="1" noChangeArrowheads="1" noChangeShapeType="1" noTextEdit="1"/>
              </p:cNvSpPr>
              <p:nvPr>
                <p:ph idx="1"/>
              </p:nvPr>
            </p:nvSpPr>
            <p:spPr>
              <a:xfrm>
                <a:off x="459654" y="1124721"/>
                <a:ext cx="8227146" cy="1152139"/>
              </a:xfrm>
              <a:blipFill>
                <a:blip r:embed="rId2"/>
                <a:stretch>
                  <a:fillRect l="-1111" t="-6349" r="-1185" b="-64550"/>
                </a:stretch>
              </a:blipFill>
            </p:spPr>
            <p:txBody>
              <a:bodyPr/>
              <a:lstStyle/>
              <a:p>
                <a:r>
                  <a:rPr lang="en-US">
                    <a:noFill/>
                  </a:rPr>
                  <a:t> </a:t>
                </a:r>
              </a:p>
            </p:txBody>
          </p:sp>
        </mc:Fallback>
      </mc:AlternateContent>
      <p:sp>
        <p:nvSpPr>
          <p:cNvPr id="100" name="Rounded Rectangle 99"/>
          <p:cNvSpPr/>
          <p:nvPr/>
        </p:nvSpPr>
        <p:spPr>
          <a:xfrm>
            <a:off x="2629348" y="3827392"/>
            <a:ext cx="908460" cy="918923"/>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2090648" y="4948492"/>
            <a:ext cx="2036482" cy="379302"/>
          </a:xfrm>
          <a:prstGeom prst="roundRect">
            <a:avLst>
              <a:gd name="adj" fmla="val 8040"/>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3164892" y="3217814"/>
            <a:ext cx="430523" cy="2109979"/>
          </a:xfrm>
          <a:prstGeom prst="roundRect">
            <a:avLst>
              <a:gd name="adj" fmla="val 8040"/>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698550" y="4380328"/>
            <a:ext cx="780793" cy="901083"/>
          </a:xfrm>
          <a:prstGeom prst="roundRect">
            <a:avLst>
              <a:gd name="adj" fmla="val 8040"/>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1880457" y="3102601"/>
            <a:ext cx="2419494" cy="2342408"/>
            <a:chOff x="1880457" y="2872173"/>
            <a:chExt cx="2419494" cy="2342408"/>
          </a:xfrm>
        </p:grpSpPr>
        <p:sp>
          <p:nvSpPr>
            <p:cNvPr id="105" name="Freeform 104"/>
            <p:cNvSpPr/>
            <p:nvPr/>
          </p:nvSpPr>
          <p:spPr>
            <a:xfrm>
              <a:off x="1880457" y="2872173"/>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flipV="1">
              <a:off x="1880457" y="4657990"/>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flipH="1">
              <a:off x="3703603" y="2872173"/>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flipH="1" flipV="1">
              <a:off x="3703603" y="4657990"/>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230524" y="3102601"/>
            <a:ext cx="812495" cy="2359773"/>
            <a:chOff x="3230524" y="2872173"/>
            <a:chExt cx="812495" cy="2359773"/>
          </a:xfrm>
        </p:grpSpPr>
        <p:sp>
          <p:nvSpPr>
            <p:cNvPr id="110" name="Freeform 109"/>
            <p:cNvSpPr/>
            <p:nvPr/>
          </p:nvSpPr>
          <p:spPr>
            <a:xfrm>
              <a:off x="3230524" y="4774746"/>
              <a:ext cx="808382" cy="457200"/>
            </a:xfrm>
            <a:custGeom>
              <a:avLst/>
              <a:gdLst>
                <a:gd name="connsiteX0" fmla="*/ 0 w 808382"/>
                <a:gd name="connsiteY0" fmla="*/ 457200 h 457200"/>
                <a:gd name="connsiteX1" fmla="*/ 0 w 808382"/>
                <a:gd name="connsiteY1" fmla="*/ 0 h 457200"/>
                <a:gd name="connsiteX2" fmla="*/ 808382 w 808382"/>
                <a:gd name="connsiteY2" fmla="*/ 0 h 457200"/>
                <a:gd name="connsiteX3" fmla="*/ 808382 w 808382"/>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08382" h="457200">
                  <a:moveTo>
                    <a:pt x="0" y="457200"/>
                  </a:moveTo>
                  <a:lnTo>
                    <a:pt x="0" y="0"/>
                  </a:lnTo>
                  <a:lnTo>
                    <a:pt x="808382" y="0"/>
                  </a:lnTo>
                  <a:lnTo>
                    <a:pt x="808382" y="45720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flipV="1">
              <a:off x="3234637" y="2872173"/>
              <a:ext cx="808382" cy="518463"/>
            </a:xfrm>
            <a:custGeom>
              <a:avLst/>
              <a:gdLst>
                <a:gd name="connsiteX0" fmla="*/ 0 w 808382"/>
                <a:gd name="connsiteY0" fmla="*/ 457200 h 457200"/>
                <a:gd name="connsiteX1" fmla="*/ 0 w 808382"/>
                <a:gd name="connsiteY1" fmla="*/ 0 h 457200"/>
                <a:gd name="connsiteX2" fmla="*/ 808382 w 808382"/>
                <a:gd name="connsiteY2" fmla="*/ 0 h 457200"/>
                <a:gd name="connsiteX3" fmla="*/ 808382 w 808382"/>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08382" h="457200">
                  <a:moveTo>
                    <a:pt x="0" y="457200"/>
                  </a:moveTo>
                  <a:lnTo>
                    <a:pt x="0" y="0"/>
                  </a:lnTo>
                  <a:lnTo>
                    <a:pt x="808382" y="0"/>
                  </a:lnTo>
                  <a:lnTo>
                    <a:pt x="808382" y="45720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901138" y="3947038"/>
            <a:ext cx="1728210" cy="461665"/>
            <a:chOff x="-1038128" y="1866657"/>
            <a:chExt cx="1728210" cy="461665"/>
          </a:xfrm>
        </p:grpSpPr>
        <p:cxnSp>
          <p:nvCxnSpPr>
            <p:cNvPr id="113" name="Straight Connector 112"/>
            <p:cNvCxnSpPr>
              <a:stCxn id="114" idx="3"/>
            </p:cNvCxnSpPr>
            <p:nvPr/>
          </p:nvCxnSpPr>
          <p:spPr>
            <a:xfrm flipV="1">
              <a:off x="-479239" y="2019826"/>
              <a:ext cx="1169321" cy="776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p:cNvSpPr txBox="1"/>
                <p:nvPr/>
              </p:nvSpPr>
              <p:spPr>
                <a:xfrm>
                  <a:off x="-1038128" y="1866657"/>
                  <a:ext cx="558889" cy="461665"/>
                </a:xfrm>
                <a:prstGeom prst="rect">
                  <a:avLst/>
                </a:prstGeom>
                <a:noFill/>
                <a:ln w="254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𝑏𝑑</m:t>
                        </m:r>
                      </m:oMath>
                    </m:oMathPara>
                  </a14:m>
                  <a:endParaRPr lang="en-US" sz="2400" dirty="0"/>
                </a:p>
              </p:txBody>
            </p:sp>
          </mc:Choice>
          <mc:Fallback xmlns="">
            <p:sp>
              <p:nvSpPr>
                <p:cNvPr id="142" name="TextBox 141"/>
                <p:cNvSpPr txBox="1">
                  <a:spLocks noRot="1" noChangeAspect="1" noMove="1" noResize="1" noEditPoints="1" noAdjustHandles="1" noChangeArrowheads="1" noChangeShapeType="1" noTextEdit="1"/>
                </p:cNvSpPr>
                <p:nvPr/>
              </p:nvSpPr>
              <p:spPr>
                <a:xfrm>
                  <a:off x="-1038128" y="1866657"/>
                  <a:ext cx="558889" cy="461665"/>
                </a:xfrm>
                <a:prstGeom prst="rect">
                  <a:avLst/>
                </a:prstGeom>
                <a:blipFill rotWithShape="1">
                  <a:blip r:embed="rId3"/>
                  <a:stretch>
                    <a:fillRect/>
                  </a:stretch>
                </a:blipFill>
                <a:ln w="25400">
                  <a:solidFill>
                    <a:srgbClr val="FF0000"/>
                  </a:solidFill>
                </a:ln>
              </p:spPr>
              <p:txBody>
                <a:bodyPr/>
                <a:lstStyle/>
                <a:p>
                  <a:r>
                    <a:rPr lang="en-US">
                      <a:noFill/>
                    </a:rPr>
                    <a:t> </a:t>
                  </a:r>
                </a:p>
              </p:txBody>
            </p:sp>
          </mc:Fallback>
        </mc:AlternateContent>
      </p:grpSp>
      <p:grpSp>
        <p:nvGrpSpPr>
          <p:cNvPr id="115" name="Group 114"/>
          <p:cNvGrpSpPr/>
          <p:nvPr/>
        </p:nvGrpSpPr>
        <p:grpSpPr>
          <a:xfrm>
            <a:off x="690082" y="3274613"/>
            <a:ext cx="1190375" cy="461665"/>
            <a:chOff x="-1016565" y="1984343"/>
            <a:chExt cx="1190375" cy="461665"/>
          </a:xfrm>
        </p:grpSpPr>
        <p:cxnSp>
          <p:nvCxnSpPr>
            <p:cNvPr id="116" name="Straight Connector 115"/>
            <p:cNvCxnSpPr>
              <a:stCxn id="117" idx="3"/>
              <a:endCxn id="105" idx="0"/>
            </p:cNvCxnSpPr>
            <p:nvPr/>
          </p:nvCxnSpPr>
          <p:spPr>
            <a:xfrm>
              <a:off x="-344653" y="2215176"/>
              <a:ext cx="518463" cy="153746"/>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p:cNvSpPr txBox="1"/>
                <p:nvPr/>
              </p:nvSpPr>
              <p:spPr>
                <a:xfrm>
                  <a:off x="-1016565" y="1984343"/>
                  <a:ext cx="671912" cy="461665"/>
                </a:xfrm>
                <a:prstGeom prst="rect">
                  <a:avLst/>
                </a:prstGeom>
                <a:noFill/>
                <a:ln w="25400">
                  <a:solidFill>
                    <a:srgbClr val="FF00FF"/>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𝑏</m:t>
                        </m:r>
                        <m:r>
                          <a:rPr lang="en-US" sz="2400" b="0" i="1" dirty="0" smtClean="0">
                            <a:latin typeface="Cambria Math"/>
                          </a:rPr>
                          <m:t>′</m:t>
                        </m:r>
                        <m:r>
                          <a:rPr lang="en-US" sz="2400" i="1" dirty="0" smtClean="0">
                            <a:latin typeface="Cambria Math"/>
                          </a:rPr>
                          <m:t>𝑑</m:t>
                        </m:r>
                        <m:r>
                          <a:rPr lang="en-US" sz="2400" b="0" i="1" dirty="0" smtClean="0">
                            <a:latin typeface="Cambria Math"/>
                          </a:rPr>
                          <m:t>′</m:t>
                        </m:r>
                      </m:oMath>
                    </m:oMathPara>
                  </a14:m>
                  <a:endParaRPr lang="en-US" sz="2400" dirty="0"/>
                </a:p>
              </p:txBody>
            </p:sp>
          </mc:Choice>
          <mc:Fallback xmlns="">
            <p:sp>
              <p:nvSpPr>
                <p:cNvPr id="149" name="TextBox 148"/>
                <p:cNvSpPr txBox="1">
                  <a:spLocks noRot="1" noChangeAspect="1" noMove="1" noResize="1" noEditPoints="1" noAdjustHandles="1" noChangeArrowheads="1" noChangeShapeType="1" noTextEdit="1"/>
                </p:cNvSpPr>
                <p:nvPr/>
              </p:nvSpPr>
              <p:spPr>
                <a:xfrm>
                  <a:off x="-1016565" y="1984343"/>
                  <a:ext cx="671912" cy="461665"/>
                </a:xfrm>
                <a:prstGeom prst="rect">
                  <a:avLst/>
                </a:prstGeom>
                <a:blipFill rotWithShape="1">
                  <a:blip r:embed="rId4"/>
                  <a:stretch>
                    <a:fillRect r="-4386"/>
                  </a:stretch>
                </a:blipFill>
                <a:ln w="25400">
                  <a:solidFill>
                    <a:srgbClr val="FF00FF"/>
                  </a:solidFill>
                </a:ln>
              </p:spPr>
              <p:txBody>
                <a:bodyPr/>
                <a:lstStyle/>
                <a:p>
                  <a:r>
                    <a:rPr lang="en-US">
                      <a:noFill/>
                    </a:rPr>
                    <a:t> </a:t>
                  </a:r>
                </a:p>
              </p:txBody>
            </p:sp>
          </mc:Fallback>
        </mc:AlternateContent>
      </p:grpSp>
      <p:grpSp>
        <p:nvGrpSpPr>
          <p:cNvPr id="118" name="Group 117"/>
          <p:cNvGrpSpPr/>
          <p:nvPr/>
        </p:nvGrpSpPr>
        <p:grpSpPr>
          <a:xfrm>
            <a:off x="958745" y="5317823"/>
            <a:ext cx="1131903" cy="466960"/>
            <a:chOff x="-1095735" y="1861362"/>
            <a:chExt cx="1131903" cy="466960"/>
          </a:xfrm>
        </p:grpSpPr>
        <p:cxnSp>
          <p:nvCxnSpPr>
            <p:cNvPr id="119" name="Straight Connector 118"/>
            <p:cNvCxnSpPr>
              <a:stCxn id="120" idx="3"/>
            </p:cNvCxnSpPr>
            <p:nvPr/>
          </p:nvCxnSpPr>
          <p:spPr>
            <a:xfrm flipV="1">
              <a:off x="-479239" y="1861362"/>
              <a:ext cx="515407" cy="236128"/>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1095735" y="1866657"/>
                  <a:ext cx="616496" cy="461665"/>
                </a:xfrm>
                <a:prstGeom prst="rect">
                  <a:avLst/>
                </a:prstGeom>
                <a:noFill/>
                <a:ln w="25400">
                  <a:solidFill>
                    <a:srgbClr val="FF99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𝑎𝑏</m:t>
                        </m:r>
                        <m:r>
                          <a:rPr lang="en-US" sz="2400" b="0" i="1" dirty="0" smtClean="0">
                            <a:latin typeface="Cambria Math"/>
                          </a:rPr>
                          <m:t>′</m:t>
                        </m:r>
                      </m:oMath>
                    </m:oMathPara>
                  </a14:m>
                  <a:endParaRPr lang="en-US" sz="2400" dirty="0"/>
                </a:p>
              </p:txBody>
            </p:sp>
          </mc:Choice>
          <mc:Fallback xmlns="">
            <p:sp>
              <p:nvSpPr>
                <p:cNvPr id="156" name="TextBox 155"/>
                <p:cNvSpPr txBox="1">
                  <a:spLocks noRot="1" noChangeAspect="1" noMove="1" noResize="1" noEditPoints="1" noAdjustHandles="1" noChangeArrowheads="1" noChangeShapeType="1" noTextEdit="1"/>
                </p:cNvSpPr>
                <p:nvPr/>
              </p:nvSpPr>
              <p:spPr>
                <a:xfrm>
                  <a:off x="-1095735" y="1866657"/>
                  <a:ext cx="616496" cy="461665"/>
                </a:xfrm>
                <a:prstGeom prst="rect">
                  <a:avLst/>
                </a:prstGeom>
                <a:blipFill rotWithShape="1">
                  <a:blip r:embed="rId5"/>
                  <a:stretch>
                    <a:fillRect r="-1905"/>
                  </a:stretch>
                </a:blipFill>
                <a:ln w="25400">
                  <a:solidFill>
                    <a:srgbClr val="FF9900"/>
                  </a:solidFill>
                </a:ln>
              </p:spPr>
              <p:txBody>
                <a:bodyPr/>
                <a:lstStyle/>
                <a:p>
                  <a:r>
                    <a:rPr lang="en-US">
                      <a:noFill/>
                    </a:rPr>
                    <a:t> </a:t>
                  </a:r>
                </a:p>
              </p:txBody>
            </p:sp>
          </mc:Fallback>
        </mc:AlternateContent>
      </p:grpSp>
      <p:grpSp>
        <p:nvGrpSpPr>
          <p:cNvPr id="121" name="Group 120"/>
          <p:cNvGrpSpPr/>
          <p:nvPr/>
        </p:nvGrpSpPr>
        <p:grpSpPr>
          <a:xfrm>
            <a:off x="2550247" y="5281411"/>
            <a:ext cx="616496" cy="970332"/>
            <a:chOff x="-1095735" y="1357990"/>
            <a:chExt cx="616496" cy="970332"/>
          </a:xfrm>
        </p:grpSpPr>
        <p:cxnSp>
          <p:nvCxnSpPr>
            <p:cNvPr id="122" name="Straight Connector 121"/>
            <p:cNvCxnSpPr/>
            <p:nvPr/>
          </p:nvCxnSpPr>
          <p:spPr>
            <a:xfrm flipV="1">
              <a:off x="-825135" y="1357990"/>
              <a:ext cx="122298" cy="508668"/>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p:cNvSpPr txBox="1"/>
                <p:nvPr/>
              </p:nvSpPr>
              <p:spPr>
                <a:xfrm>
                  <a:off x="-1095735" y="1866657"/>
                  <a:ext cx="616496" cy="461665"/>
                </a:xfrm>
                <a:prstGeom prst="rect">
                  <a:avLst/>
                </a:prstGeom>
                <a:noFill/>
                <a:ln w="25400">
                  <a:solidFill>
                    <a:srgbClr val="008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𝑎𝑑</m:t>
                        </m:r>
                      </m:oMath>
                    </m:oMathPara>
                  </a14:m>
                  <a:endParaRPr lang="en-US" sz="2400" dirty="0"/>
                </a:p>
              </p:txBody>
            </p:sp>
          </mc:Choice>
          <mc:Fallback xmlns="">
            <p:sp>
              <p:nvSpPr>
                <p:cNvPr id="162" name="TextBox 161"/>
                <p:cNvSpPr txBox="1">
                  <a:spLocks noRot="1" noChangeAspect="1" noMove="1" noResize="1" noEditPoints="1" noAdjustHandles="1" noChangeArrowheads="1" noChangeShapeType="1" noTextEdit="1"/>
                </p:cNvSpPr>
                <p:nvPr/>
              </p:nvSpPr>
              <p:spPr>
                <a:xfrm>
                  <a:off x="-1095735" y="1866657"/>
                  <a:ext cx="616496" cy="461665"/>
                </a:xfrm>
                <a:prstGeom prst="rect">
                  <a:avLst/>
                </a:prstGeom>
                <a:blipFill rotWithShape="1">
                  <a:blip r:embed="rId6"/>
                  <a:stretch>
                    <a:fillRect/>
                  </a:stretch>
                </a:blipFill>
                <a:ln w="25400">
                  <a:solidFill>
                    <a:srgbClr val="008000"/>
                  </a:solidFill>
                </a:ln>
              </p:spPr>
              <p:txBody>
                <a:bodyPr/>
                <a:lstStyle/>
                <a:p>
                  <a:r>
                    <a:rPr lang="en-US">
                      <a:noFill/>
                    </a:rPr>
                    <a:t> </a:t>
                  </a:r>
                </a:p>
              </p:txBody>
            </p:sp>
          </mc:Fallback>
        </mc:AlternateContent>
      </p:grpSp>
      <p:grpSp>
        <p:nvGrpSpPr>
          <p:cNvPr id="124" name="Group 123"/>
          <p:cNvGrpSpPr/>
          <p:nvPr/>
        </p:nvGrpSpPr>
        <p:grpSpPr>
          <a:xfrm>
            <a:off x="3595415" y="3869374"/>
            <a:ext cx="1404374" cy="461665"/>
            <a:chOff x="-1883613" y="1866657"/>
            <a:chExt cx="1404374" cy="461665"/>
          </a:xfrm>
        </p:grpSpPr>
        <p:cxnSp>
          <p:nvCxnSpPr>
            <p:cNvPr id="125" name="Straight Connector 124"/>
            <p:cNvCxnSpPr/>
            <p:nvPr/>
          </p:nvCxnSpPr>
          <p:spPr>
            <a:xfrm>
              <a:off x="-1883613" y="2029828"/>
              <a:ext cx="794599" cy="68950"/>
            </a:xfrm>
            <a:prstGeom prst="line">
              <a:avLst/>
            </a:prstGeom>
            <a:ln w="25400">
              <a:solidFill>
                <a:srgbClr val="9966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p:cNvSpPr txBox="1"/>
                <p:nvPr/>
              </p:nvSpPr>
              <p:spPr>
                <a:xfrm>
                  <a:off x="-1095735" y="1866657"/>
                  <a:ext cx="616496" cy="461665"/>
                </a:xfrm>
                <a:prstGeom prst="rect">
                  <a:avLst/>
                </a:prstGeom>
                <a:noFill/>
                <a:ln w="25400">
                  <a:solidFill>
                    <a:srgbClr val="996633"/>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𝑐𝑑</m:t>
                        </m:r>
                      </m:oMath>
                    </m:oMathPara>
                  </a14:m>
                  <a:endParaRPr lang="en-US" sz="2400" dirty="0"/>
                </a:p>
              </p:txBody>
            </p:sp>
          </mc:Choice>
          <mc:Fallback xmlns="">
            <p:sp>
              <p:nvSpPr>
                <p:cNvPr id="167" name="TextBox 166"/>
                <p:cNvSpPr txBox="1">
                  <a:spLocks noRot="1" noChangeAspect="1" noMove="1" noResize="1" noEditPoints="1" noAdjustHandles="1" noChangeArrowheads="1" noChangeShapeType="1" noTextEdit="1"/>
                </p:cNvSpPr>
                <p:nvPr/>
              </p:nvSpPr>
              <p:spPr>
                <a:xfrm>
                  <a:off x="-1095735" y="1866657"/>
                  <a:ext cx="616496" cy="461665"/>
                </a:xfrm>
                <a:prstGeom prst="rect">
                  <a:avLst/>
                </a:prstGeom>
                <a:blipFill rotWithShape="1">
                  <a:blip r:embed="rId7"/>
                  <a:stretch>
                    <a:fillRect/>
                  </a:stretch>
                </a:blipFill>
                <a:ln w="25400">
                  <a:solidFill>
                    <a:srgbClr val="996633"/>
                  </a:solidFill>
                </a:ln>
              </p:spPr>
              <p:txBody>
                <a:bodyPr/>
                <a:lstStyle/>
                <a:p>
                  <a:r>
                    <a:rPr lang="en-US">
                      <a:noFill/>
                    </a:rPr>
                    <a:t> </a:t>
                  </a:r>
                </a:p>
              </p:txBody>
            </p:sp>
          </mc:Fallback>
        </mc:AlternateContent>
      </p:grpSp>
      <p:grpSp>
        <p:nvGrpSpPr>
          <p:cNvPr id="127" name="Group 126"/>
          <p:cNvGrpSpPr/>
          <p:nvPr/>
        </p:nvGrpSpPr>
        <p:grpSpPr>
          <a:xfrm>
            <a:off x="4043019" y="3140156"/>
            <a:ext cx="948216" cy="461665"/>
            <a:chOff x="-1179846" y="1086034"/>
            <a:chExt cx="948216" cy="461665"/>
          </a:xfrm>
        </p:grpSpPr>
        <p:cxnSp>
          <p:nvCxnSpPr>
            <p:cNvPr id="128" name="Straight Connector 127"/>
            <p:cNvCxnSpPr>
              <a:stCxn id="129" idx="1"/>
            </p:cNvCxnSpPr>
            <p:nvPr/>
          </p:nvCxnSpPr>
          <p:spPr>
            <a:xfrm flipH="1">
              <a:off x="-1179846" y="1316867"/>
              <a:ext cx="331720" cy="1991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TextBox 128"/>
                <p:cNvSpPr txBox="1"/>
                <p:nvPr/>
              </p:nvSpPr>
              <p:spPr>
                <a:xfrm>
                  <a:off x="-848126" y="1086034"/>
                  <a:ext cx="616496" cy="461665"/>
                </a:xfrm>
                <a:prstGeom prst="rect">
                  <a:avLst/>
                </a:prstGeom>
                <a:noFill/>
                <a:ln w="25400">
                  <a:solidFill>
                    <a:schemeClr val="accent6">
                      <a:lumMod val="60000"/>
                      <a:lumOff val="40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a:rPr>
                              <m:t>𝑏</m:t>
                            </m:r>
                          </m:e>
                          <m:sup>
                            <m:r>
                              <a:rPr lang="en-US" sz="2400" b="0" i="1" dirty="0" smtClean="0">
                                <a:latin typeface="Cambria Math"/>
                              </a:rPr>
                              <m:t>′</m:t>
                            </m:r>
                          </m:sup>
                        </m:sSup>
                        <m:r>
                          <a:rPr lang="en-US" sz="2400" b="0" i="1" dirty="0" smtClean="0">
                            <a:latin typeface="Cambria Math"/>
                          </a:rPr>
                          <m:t>𝑐</m:t>
                        </m:r>
                      </m:oMath>
                    </m:oMathPara>
                  </a14:m>
                  <a:endParaRPr lang="en-US" sz="2400" dirty="0"/>
                </a:p>
              </p:txBody>
            </p:sp>
          </mc:Choice>
          <mc:Fallback xmlns="">
            <p:sp>
              <p:nvSpPr>
                <p:cNvPr id="172" name="TextBox 171"/>
                <p:cNvSpPr txBox="1">
                  <a:spLocks noRot="1" noChangeAspect="1" noMove="1" noResize="1" noEditPoints="1" noAdjustHandles="1" noChangeArrowheads="1" noChangeShapeType="1" noTextEdit="1"/>
                </p:cNvSpPr>
                <p:nvPr/>
              </p:nvSpPr>
              <p:spPr>
                <a:xfrm>
                  <a:off x="-848126" y="1086034"/>
                  <a:ext cx="616496" cy="461665"/>
                </a:xfrm>
                <a:prstGeom prst="rect">
                  <a:avLst/>
                </a:prstGeom>
                <a:blipFill rotWithShape="1">
                  <a:blip r:embed="rId8"/>
                  <a:stretch>
                    <a:fillRect/>
                  </a:stretch>
                </a:blipFill>
                <a:ln w="25400">
                  <a:solidFill>
                    <a:schemeClr val="accent6">
                      <a:lumMod val="60000"/>
                      <a:lumOff val="40000"/>
                    </a:schemeClr>
                  </a:solidFill>
                </a:ln>
              </p:spPr>
              <p:txBody>
                <a:bodyPr/>
                <a:lstStyle/>
                <a:p>
                  <a:r>
                    <a:rPr lang="en-US">
                      <a:noFill/>
                    </a:rPr>
                    <a:t> </a:t>
                  </a:r>
                </a:p>
              </p:txBody>
            </p:sp>
          </mc:Fallback>
        </mc:AlternateContent>
      </p:grpSp>
      <p:grpSp>
        <p:nvGrpSpPr>
          <p:cNvPr id="130" name="Group 129"/>
          <p:cNvGrpSpPr/>
          <p:nvPr/>
        </p:nvGrpSpPr>
        <p:grpSpPr>
          <a:xfrm>
            <a:off x="2072650" y="3198573"/>
            <a:ext cx="660181" cy="684656"/>
            <a:chOff x="2072650" y="2968145"/>
            <a:chExt cx="660181" cy="684656"/>
          </a:xfrm>
        </p:grpSpPr>
        <p:sp>
          <p:nvSpPr>
            <p:cNvPr id="131" name="Oval 130"/>
            <p:cNvSpPr/>
            <p:nvPr/>
          </p:nvSpPr>
          <p:spPr>
            <a:xfrm>
              <a:off x="2072650" y="2968145"/>
              <a:ext cx="115214" cy="115213"/>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617617" y="3537588"/>
              <a:ext cx="115214" cy="1152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33" name="TextBox 132"/>
              <p:cNvSpPr txBox="1"/>
              <p:nvPr/>
            </p:nvSpPr>
            <p:spPr>
              <a:xfrm>
                <a:off x="5436105" y="2677360"/>
                <a:ext cx="3456420" cy="1355185"/>
              </a:xfrm>
              <a:prstGeom prst="rect">
                <a:avLst/>
              </a:prstGeom>
              <a:noFill/>
              <a:ln w="25400">
                <a:solidFill>
                  <a:srgbClr val="FF0000"/>
                </a:solidFill>
              </a:ln>
            </p:spPr>
            <p:txBody>
              <a:bodyPr wrap="square" rtlCol="0" anchor="ctr" anchorCtr="0">
                <a:noAutofit/>
              </a:bodyPr>
              <a:lstStyle/>
              <a:p>
                <a:pPr algn="ctr">
                  <a:lnSpc>
                    <a:spcPct val="150000"/>
                  </a:lnSpc>
                </a:pPr>
                <a:r>
                  <a:rPr lang="en-US" sz="2400" dirty="0" smtClean="0"/>
                  <a:t>Six Prime Implicants</a:t>
                </a:r>
              </a:p>
              <a:p>
                <a:pPr algn="ctr">
                  <a:lnSpc>
                    <a:spcPct val="150000"/>
                  </a:lnSpc>
                </a:pPr>
                <a14:m>
                  <m:oMath xmlns:m="http://schemas.openxmlformats.org/officeDocument/2006/math">
                    <m:r>
                      <a:rPr lang="en-US" sz="2400" i="1" dirty="0" smtClean="0">
                        <a:solidFill>
                          <a:srgbClr val="FF0000"/>
                        </a:solidFill>
                        <a:latin typeface="Cambria Math"/>
                      </a:rPr>
                      <m:t>𝑏𝑑</m:t>
                    </m:r>
                  </m:oMath>
                </a14:m>
                <a:r>
                  <a:rPr lang="en-US" sz="2400" dirty="0" smtClean="0"/>
                  <a:t>, </a:t>
                </a:r>
                <a14:m>
                  <m:oMath xmlns:m="http://schemas.openxmlformats.org/officeDocument/2006/math">
                    <m:r>
                      <a:rPr lang="en-US" sz="2400" i="1" dirty="0" smtClean="0">
                        <a:solidFill>
                          <a:srgbClr val="FF00FF"/>
                        </a:solidFill>
                        <a:latin typeface="Cambria Math"/>
                      </a:rPr>
                      <m:t>𝑏</m:t>
                    </m:r>
                    <m:r>
                      <a:rPr lang="en-US" sz="2400" i="1" dirty="0" smtClean="0">
                        <a:solidFill>
                          <a:srgbClr val="FF00FF"/>
                        </a:solidFill>
                        <a:latin typeface="Cambria Math"/>
                      </a:rPr>
                      <m:t>′</m:t>
                    </m:r>
                    <m:r>
                      <a:rPr lang="en-US" sz="2400" i="1" dirty="0" smtClean="0">
                        <a:solidFill>
                          <a:srgbClr val="FF00FF"/>
                        </a:solidFill>
                        <a:latin typeface="Cambria Math"/>
                      </a:rPr>
                      <m:t>𝑑</m:t>
                    </m:r>
                    <m:r>
                      <a:rPr lang="en-US" sz="2400" i="1" dirty="0" smtClean="0">
                        <a:solidFill>
                          <a:srgbClr val="FF00FF"/>
                        </a:solidFill>
                        <a:latin typeface="Cambria Math"/>
                      </a:rPr>
                      <m:t>′</m:t>
                    </m:r>
                  </m:oMath>
                </a14:m>
                <a:r>
                  <a:rPr lang="en-US" sz="2400" dirty="0" smtClean="0"/>
                  <a:t>, </a:t>
                </a:r>
                <a14:m>
                  <m:oMath xmlns:m="http://schemas.openxmlformats.org/officeDocument/2006/math">
                    <m:r>
                      <a:rPr lang="en-US" sz="2400" i="1" dirty="0" smtClean="0">
                        <a:solidFill>
                          <a:srgbClr val="FF9900"/>
                        </a:solidFill>
                        <a:latin typeface="Cambria Math"/>
                      </a:rPr>
                      <m:t>𝑎𝑏</m:t>
                    </m:r>
                    <m:r>
                      <a:rPr lang="en-US" sz="2400" i="1" dirty="0" smtClean="0">
                        <a:solidFill>
                          <a:srgbClr val="FF9900"/>
                        </a:solidFill>
                        <a:latin typeface="Cambria Math"/>
                      </a:rPr>
                      <m:t>′</m:t>
                    </m:r>
                  </m:oMath>
                </a14:m>
                <a:r>
                  <a:rPr lang="en-US" sz="2400" dirty="0" smtClean="0"/>
                  <a:t>, </a:t>
                </a:r>
                <a14:m>
                  <m:oMath xmlns:m="http://schemas.openxmlformats.org/officeDocument/2006/math">
                    <m:r>
                      <a:rPr lang="en-US" sz="2400" i="1" dirty="0" smtClean="0">
                        <a:solidFill>
                          <a:srgbClr val="008000"/>
                        </a:solidFill>
                        <a:latin typeface="Cambria Math"/>
                      </a:rPr>
                      <m:t>𝑎𝑑</m:t>
                    </m:r>
                  </m:oMath>
                </a14:m>
                <a:r>
                  <a:rPr lang="en-US" sz="2400" dirty="0" smtClean="0"/>
                  <a:t>, </a:t>
                </a:r>
                <a14:m>
                  <m:oMath xmlns:m="http://schemas.openxmlformats.org/officeDocument/2006/math">
                    <m:r>
                      <a:rPr lang="en-US" sz="2400" i="1" dirty="0" smtClean="0">
                        <a:solidFill>
                          <a:srgbClr val="996633"/>
                        </a:solidFill>
                        <a:latin typeface="Cambria Math"/>
                      </a:rPr>
                      <m:t>𝑐𝑑</m:t>
                    </m:r>
                  </m:oMath>
                </a14:m>
                <a:r>
                  <a:rPr lang="en-US" sz="2400" dirty="0" smtClean="0"/>
                  <a:t>, </a:t>
                </a:r>
                <a14:m>
                  <m:oMath xmlns:m="http://schemas.openxmlformats.org/officeDocument/2006/math">
                    <m:r>
                      <a:rPr lang="en-US" sz="2400" i="1" dirty="0" smtClean="0">
                        <a:solidFill>
                          <a:schemeClr val="accent6">
                            <a:lumMod val="60000"/>
                            <a:lumOff val="40000"/>
                          </a:schemeClr>
                        </a:solidFill>
                        <a:latin typeface="Cambria Math"/>
                      </a:rPr>
                      <m:t>𝑏</m:t>
                    </m:r>
                    <m:r>
                      <a:rPr lang="en-US" sz="2400" i="1" dirty="0" smtClean="0">
                        <a:solidFill>
                          <a:schemeClr val="accent6">
                            <a:lumMod val="60000"/>
                            <a:lumOff val="40000"/>
                          </a:schemeClr>
                        </a:solidFill>
                        <a:latin typeface="Cambria Math"/>
                      </a:rPr>
                      <m:t>′</m:t>
                    </m:r>
                    <m:r>
                      <a:rPr lang="en-US" sz="2400" i="1" dirty="0" smtClean="0">
                        <a:solidFill>
                          <a:schemeClr val="accent6">
                            <a:lumMod val="60000"/>
                            <a:lumOff val="40000"/>
                          </a:schemeClr>
                        </a:solidFill>
                        <a:latin typeface="Cambria Math"/>
                      </a:rPr>
                      <m:t>𝑐</m:t>
                    </m:r>
                  </m:oMath>
                </a14:m>
                <a:endParaRPr lang="en-US" sz="2400" dirty="0"/>
              </a:p>
            </p:txBody>
          </p:sp>
        </mc:Choice>
        <mc:Fallback>
          <p:sp>
            <p:nvSpPr>
              <p:cNvPr id="133" name="TextBox 132"/>
              <p:cNvSpPr txBox="1">
                <a:spLocks noRot="1" noChangeAspect="1" noMove="1" noResize="1" noEditPoints="1" noAdjustHandles="1" noChangeArrowheads="1" noChangeShapeType="1" noTextEdit="1"/>
              </p:cNvSpPr>
              <p:nvPr/>
            </p:nvSpPr>
            <p:spPr>
              <a:xfrm>
                <a:off x="5436105" y="2677360"/>
                <a:ext cx="3456420" cy="1355185"/>
              </a:xfrm>
              <a:prstGeom prst="rect">
                <a:avLst/>
              </a:prstGeom>
              <a:blipFill>
                <a:blip r:embed="rId9"/>
                <a:stretch>
                  <a:fillRect/>
                </a:stretch>
              </a:blipFill>
              <a:ln w="25400">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4" name="TextBox 133"/>
              <p:cNvSpPr txBox="1"/>
              <p:nvPr/>
            </p:nvSpPr>
            <p:spPr>
              <a:xfrm>
                <a:off x="5436105" y="4439810"/>
                <a:ext cx="3456420" cy="1754326"/>
              </a:xfrm>
              <a:prstGeom prst="rect">
                <a:avLst/>
              </a:prstGeom>
              <a:noFill/>
              <a:ln w="25400">
                <a:solidFill>
                  <a:srgbClr val="FF0000"/>
                </a:solidFill>
              </a:ln>
            </p:spPr>
            <p:txBody>
              <a:bodyPr wrap="square" rtlCol="0">
                <a:spAutoFit/>
              </a:bodyPr>
              <a:lstStyle/>
              <a:p>
                <a:pPr algn="ctr">
                  <a:lnSpc>
                    <a:spcPct val="150000"/>
                  </a:lnSpc>
                </a:pPr>
                <a:r>
                  <a:rPr lang="en-US" sz="2400" dirty="0" smtClean="0"/>
                  <a:t>Only Two Prime Implicants are essential</a:t>
                </a:r>
              </a:p>
              <a:p>
                <a:pPr algn="ctr">
                  <a:lnSpc>
                    <a:spcPct val="150000"/>
                  </a:lnSpc>
                </a:pPr>
                <a14:m>
                  <m:oMath xmlns:m="http://schemas.openxmlformats.org/officeDocument/2006/math">
                    <m:r>
                      <a:rPr lang="en-US" sz="2400" i="1" dirty="0" smtClean="0">
                        <a:solidFill>
                          <a:srgbClr val="FF0000"/>
                        </a:solidFill>
                        <a:latin typeface="Cambria Math"/>
                      </a:rPr>
                      <m:t>𝑏𝑑</m:t>
                    </m:r>
                  </m:oMath>
                </a14:m>
                <a:r>
                  <a:rPr lang="en-US" sz="2400" dirty="0" smtClean="0"/>
                  <a:t> and </a:t>
                </a:r>
                <a14:m>
                  <m:oMath xmlns:m="http://schemas.openxmlformats.org/officeDocument/2006/math">
                    <m:sSup>
                      <m:sSupPr>
                        <m:ctrlPr>
                          <a:rPr lang="en-US" sz="2400" i="1" dirty="0" smtClean="0">
                            <a:solidFill>
                              <a:srgbClr val="FF00FF"/>
                            </a:solidFill>
                            <a:latin typeface="Cambria Math" panose="02040503050406030204" pitchFamily="18" charset="0"/>
                          </a:rPr>
                        </m:ctrlPr>
                      </m:sSupPr>
                      <m:e>
                        <m:r>
                          <a:rPr lang="en-US" sz="2400" i="1" dirty="0" smtClean="0">
                            <a:solidFill>
                              <a:srgbClr val="FF00FF"/>
                            </a:solidFill>
                            <a:latin typeface="Cambria Math"/>
                          </a:rPr>
                          <m:t>𝑏</m:t>
                        </m:r>
                      </m:e>
                      <m:sup>
                        <m:r>
                          <a:rPr lang="en-US" sz="2400" i="1" dirty="0" smtClean="0">
                            <a:solidFill>
                              <a:srgbClr val="FF00FF"/>
                            </a:solidFill>
                            <a:latin typeface="Cambria Math"/>
                          </a:rPr>
                          <m:t>′</m:t>
                        </m:r>
                      </m:sup>
                    </m:sSup>
                    <m:r>
                      <a:rPr lang="en-US" sz="2400" b="0" i="1" dirty="0" smtClean="0">
                        <a:solidFill>
                          <a:srgbClr val="FF00FF"/>
                        </a:solidFill>
                        <a:latin typeface="Cambria Math"/>
                      </a:rPr>
                      <m:t>𝑑</m:t>
                    </m:r>
                    <m:r>
                      <a:rPr lang="en-US" sz="2400" b="0" i="1" dirty="0" smtClean="0">
                        <a:solidFill>
                          <a:srgbClr val="FF00FF"/>
                        </a:solidFill>
                        <a:latin typeface="Cambria Math"/>
                      </a:rPr>
                      <m:t>′</m:t>
                    </m:r>
                  </m:oMath>
                </a14:m>
                <a:endParaRPr lang="en-US" sz="2400" dirty="0"/>
              </a:p>
            </p:txBody>
          </p:sp>
        </mc:Choice>
        <mc:Fallback>
          <p:sp>
            <p:nvSpPr>
              <p:cNvPr id="134" name="TextBox 133"/>
              <p:cNvSpPr txBox="1">
                <a:spLocks noRot="1" noChangeAspect="1" noMove="1" noResize="1" noEditPoints="1" noAdjustHandles="1" noChangeArrowheads="1" noChangeShapeType="1" noTextEdit="1"/>
              </p:cNvSpPr>
              <p:nvPr/>
            </p:nvSpPr>
            <p:spPr>
              <a:xfrm>
                <a:off x="5436105" y="4439810"/>
                <a:ext cx="3456420" cy="1754326"/>
              </a:xfrm>
              <a:prstGeom prst="rect">
                <a:avLst/>
              </a:prstGeom>
              <a:blipFill>
                <a:blip r:embed="rId10"/>
                <a:stretch>
                  <a:fillRect l="-1401" r="-1226" b="-2740"/>
                </a:stretch>
              </a:blipFill>
              <a:ln w="25400">
                <a:solidFill>
                  <a:srgbClr val="FF0000"/>
                </a:solidFill>
              </a:ln>
            </p:spPr>
            <p:txBody>
              <a:bodyPr/>
              <a:lstStyle/>
              <a:p>
                <a:r>
                  <a:rPr lang="en-US">
                    <a:noFill/>
                  </a:rPr>
                  <a:t> </a:t>
                </a:r>
              </a:p>
            </p:txBody>
          </p:sp>
        </mc:Fallback>
      </mc:AlternateContent>
      <p:grpSp>
        <p:nvGrpSpPr>
          <p:cNvPr id="135" name="Group 134"/>
          <p:cNvGrpSpPr/>
          <p:nvPr/>
        </p:nvGrpSpPr>
        <p:grpSpPr>
          <a:xfrm>
            <a:off x="1450195" y="2276860"/>
            <a:ext cx="2734542" cy="3102102"/>
            <a:chOff x="1450195" y="2276860"/>
            <a:chExt cx="2734542" cy="3102102"/>
          </a:xfrm>
        </p:grpSpPr>
        <p:grpSp>
          <p:nvGrpSpPr>
            <p:cNvPr id="136" name="Group 135"/>
            <p:cNvGrpSpPr/>
            <p:nvPr/>
          </p:nvGrpSpPr>
          <p:grpSpPr>
            <a:xfrm>
              <a:off x="1450195" y="2529876"/>
              <a:ext cx="2734542" cy="2849086"/>
              <a:chOff x="2497971" y="1946161"/>
              <a:chExt cx="4240847" cy="3952767"/>
            </a:xfrm>
          </p:grpSpPr>
          <p:sp>
            <p:nvSpPr>
              <p:cNvPr id="138" name="Rectangle 137"/>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7"/>
              <p:cNvSpPr>
                <a:spLocks noChangeArrowheads="1"/>
              </p:cNvSpPr>
              <p:nvPr/>
            </p:nvSpPr>
            <p:spPr bwMode="auto">
              <a:xfrm>
                <a:off x="3586568"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140" name="Rectangle 9"/>
              <p:cNvSpPr>
                <a:spLocks noChangeArrowheads="1"/>
              </p:cNvSpPr>
              <p:nvPr/>
            </p:nvSpPr>
            <p:spPr bwMode="auto">
              <a:xfrm>
                <a:off x="443397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141" name="Rectangle 11"/>
              <p:cNvSpPr>
                <a:spLocks noChangeArrowheads="1"/>
              </p:cNvSpPr>
              <p:nvPr/>
            </p:nvSpPr>
            <p:spPr bwMode="auto">
              <a:xfrm>
                <a:off x="5282608" y="2391608"/>
                <a:ext cx="35401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142" name="Rectangle 13"/>
              <p:cNvSpPr>
                <a:spLocks noChangeArrowheads="1"/>
              </p:cNvSpPr>
              <p:nvPr/>
            </p:nvSpPr>
            <p:spPr bwMode="auto">
              <a:xfrm>
                <a:off x="613124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143" name="Line 18"/>
              <p:cNvSpPr>
                <a:spLocks noChangeShapeType="1"/>
              </p:cNvSpPr>
              <p:nvPr/>
            </p:nvSpPr>
            <p:spPr bwMode="auto">
              <a:xfrm flipH="1">
                <a:off x="5052617" y="2820264"/>
                <a:ext cx="0" cy="30786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4" name="Group 143"/>
              <p:cNvGrpSpPr/>
              <p:nvPr/>
            </p:nvGrpSpPr>
            <p:grpSpPr>
              <a:xfrm>
                <a:off x="4203980" y="2816120"/>
                <a:ext cx="1683742" cy="3082808"/>
                <a:chOff x="4203980" y="2816120"/>
                <a:chExt cx="1683742" cy="1687148"/>
              </a:xfrm>
            </p:grpSpPr>
            <p:sp>
              <p:nvSpPr>
                <p:cNvPr id="167" name="Line 17"/>
                <p:cNvSpPr>
                  <a:spLocks noChangeShapeType="1"/>
                </p:cNvSpPr>
                <p:nvPr/>
              </p:nvSpPr>
              <p:spPr bwMode="auto">
                <a:xfrm>
                  <a:off x="4203980" y="2818389"/>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19"/>
                <p:cNvSpPr>
                  <a:spLocks noChangeShapeType="1"/>
                </p:cNvSpPr>
                <p:nvPr/>
              </p:nvSpPr>
              <p:spPr bwMode="auto">
                <a:xfrm>
                  <a:off x="5887722" y="2816120"/>
                  <a:ext cx="0" cy="16871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5" name="Rectangle 21"/>
              <p:cNvSpPr>
                <a:spLocks noChangeArrowheads="1"/>
              </p:cNvSpPr>
              <p:nvPr/>
            </p:nvSpPr>
            <p:spPr bwMode="auto">
              <a:xfrm>
                <a:off x="2826156" y="2981836"/>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146" name="Line 108"/>
              <p:cNvSpPr>
                <a:spLocks noChangeShapeType="1"/>
              </p:cNvSpPr>
              <p:nvPr/>
            </p:nvSpPr>
            <p:spPr bwMode="auto">
              <a:xfrm>
                <a:off x="2624531" y="2271988"/>
                <a:ext cx="730815" cy="5463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147" name="Text Box 109"/>
                  <p:cNvSpPr txBox="1">
                    <a:spLocks noChangeArrowheads="1"/>
                  </p:cNvSpPr>
                  <p:nvPr/>
                </p:nvSpPr>
                <p:spPr bwMode="auto">
                  <a:xfrm>
                    <a:off x="2497971" y="2401546"/>
                    <a:ext cx="481353"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𝑎𝑏</m:t>
                          </m:r>
                        </m:oMath>
                      </m:oMathPara>
                    </a14:m>
                    <a:endParaRPr lang="en-US" altLang="en-US"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2497971" y="2401546"/>
                    <a:ext cx="481353" cy="560783"/>
                  </a:xfrm>
                  <a:prstGeom prst="rect">
                    <a:avLst/>
                  </a:prstGeom>
                  <a:blipFill rotWithShape="1">
                    <a:blip r:embed="rId11"/>
                    <a:stretch>
                      <a:fillRect l="-52941" r="-25490" b="-606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 Box 110"/>
                  <p:cNvSpPr txBox="1">
                    <a:spLocks noChangeArrowheads="1"/>
                  </p:cNvSpPr>
                  <p:nvPr/>
                </p:nvSpPr>
                <p:spPr bwMode="auto">
                  <a:xfrm>
                    <a:off x="3011525" y="1946161"/>
                    <a:ext cx="492940"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a:cs typeface="Times New Roman" panose="02020603050405020304" pitchFamily="18" charset="0"/>
                            </a:rPr>
                            <m:t>𝑐𝑑</m:t>
                          </m:r>
                        </m:oMath>
                      </m:oMathPara>
                    </a14:m>
                    <a:endParaRPr lang="en-US" altLang="en-US"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3011525" y="1946161"/>
                    <a:ext cx="492940" cy="560783"/>
                  </a:xfrm>
                  <a:prstGeom prst="rect">
                    <a:avLst/>
                  </a:prstGeom>
                  <a:blipFill rotWithShape="1">
                    <a:blip r:embed="rId12"/>
                    <a:stretch>
                      <a:fillRect l="-48077" r="-21154" b="-121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9" name="Rectangle 21"/>
              <p:cNvSpPr>
                <a:spLocks noChangeArrowheads="1"/>
              </p:cNvSpPr>
              <p:nvPr/>
            </p:nvSpPr>
            <p:spPr bwMode="auto">
              <a:xfrm>
                <a:off x="3592910" y="2981837"/>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50" name="Rectangle 21"/>
              <p:cNvSpPr>
                <a:spLocks noChangeArrowheads="1"/>
              </p:cNvSpPr>
              <p:nvPr/>
            </p:nvSpPr>
            <p:spPr bwMode="auto">
              <a:xfrm>
                <a:off x="5384770" y="2981837"/>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51" name="Rectangle 21"/>
              <p:cNvSpPr>
                <a:spLocks noChangeArrowheads="1"/>
              </p:cNvSpPr>
              <p:nvPr/>
            </p:nvSpPr>
            <p:spPr bwMode="auto">
              <a:xfrm>
                <a:off x="6176681" y="2981837"/>
                <a:ext cx="29021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52" name="Rectangle 21"/>
              <p:cNvSpPr>
                <a:spLocks noChangeArrowheads="1"/>
              </p:cNvSpPr>
              <p:nvPr/>
            </p:nvSpPr>
            <p:spPr bwMode="auto">
              <a:xfrm>
                <a:off x="4445894" y="3774733"/>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153" name="Rectangle 21"/>
              <p:cNvSpPr>
                <a:spLocks noChangeArrowheads="1"/>
              </p:cNvSpPr>
              <p:nvPr/>
            </p:nvSpPr>
            <p:spPr bwMode="auto">
              <a:xfrm>
                <a:off x="5380446" y="3774733"/>
                <a:ext cx="371737"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54" name="Line 41"/>
              <p:cNvSpPr>
                <a:spLocks noChangeShapeType="1"/>
              </p:cNvSpPr>
              <p:nvPr/>
            </p:nvSpPr>
            <p:spPr bwMode="auto">
              <a:xfrm flipV="1">
                <a:off x="3351656" y="4350712"/>
                <a:ext cx="338716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5" name="Group 154"/>
              <p:cNvGrpSpPr/>
              <p:nvPr/>
            </p:nvGrpSpPr>
            <p:grpSpPr>
              <a:xfrm>
                <a:off x="3351657" y="3576604"/>
                <a:ext cx="3387161" cy="1548216"/>
                <a:chOff x="3351657" y="3979853"/>
                <a:chExt cx="3029010" cy="1548216"/>
              </a:xfrm>
            </p:grpSpPr>
            <p:sp>
              <p:nvSpPr>
                <p:cNvPr id="165" name="Line 41"/>
                <p:cNvSpPr>
                  <a:spLocks noChangeShapeType="1"/>
                </p:cNvSpPr>
                <p:nvPr/>
              </p:nvSpPr>
              <p:spPr bwMode="auto">
                <a:xfrm flipV="1">
                  <a:off x="3355346" y="3979853"/>
                  <a:ext cx="30253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41"/>
                <p:cNvSpPr>
                  <a:spLocks noChangeShapeType="1"/>
                </p:cNvSpPr>
                <p:nvPr/>
              </p:nvSpPr>
              <p:spPr bwMode="auto">
                <a:xfrm flipV="1">
                  <a:off x="3351657" y="5528069"/>
                  <a:ext cx="302901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6" name="Rectangle 21"/>
              <p:cNvSpPr>
                <a:spLocks noChangeArrowheads="1"/>
              </p:cNvSpPr>
              <p:nvPr/>
            </p:nvSpPr>
            <p:spPr bwMode="auto">
              <a:xfrm>
                <a:off x="2826156" y="3750952"/>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157" name="Rectangle 21"/>
              <p:cNvSpPr>
                <a:spLocks noChangeArrowheads="1"/>
              </p:cNvSpPr>
              <p:nvPr/>
            </p:nvSpPr>
            <p:spPr bwMode="auto">
              <a:xfrm>
                <a:off x="2826155" y="4557450"/>
                <a:ext cx="49053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158" name="Rectangle 21"/>
              <p:cNvSpPr>
                <a:spLocks noChangeArrowheads="1"/>
              </p:cNvSpPr>
              <p:nvPr/>
            </p:nvSpPr>
            <p:spPr bwMode="auto">
              <a:xfrm>
                <a:off x="2826156" y="5330030"/>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159" name="Rectangle 21"/>
              <p:cNvSpPr>
                <a:spLocks noChangeArrowheads="1"/>
              </p:cNvSpPr>
              <p:nvPr/>
            </p:nvSpPr>
            <p:spPr bwMode="auto">
              <a:xfrm>
                <a:off x="4445894" y="4513444"/>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160" name="Rectangle 21"/>
              <p:cNvSpPr>
                <a:spLocks noChangeArrowheads="1"/>
              </p:cNvSpPr>
              <p:nvPr/>
            </p:nvSpPr>
            <p:spPr bwMode="auto">
              <a:xfrm>
                <a:off x="5382753" y="4513444"/>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61" name="Rectangle 21"/>
              <p:cNvSpPr>
                <a:spLocks noChangeArrowheads="1"/>
              </p:cNvSpPr>
              <p:nvPr/>
            </p:nvSpPr>
            <p:spPr bwMode="auto">
              <a:xfrm>
                <a:off x="3586569" y="5306342"/>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62" name="Rectangle 21"/>
              <p:cNvSpPr>
                <a:spLocks noChangeArrowheads="1"/>
              </p:cNvSpPr>
              <p:nvPr/>
            </p:nvSpPr>
            <p:spPr bwMode="auto">
              <a:xfrm>
                <a:off x="4445894" y="5306342"/>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163" name="Rectangle 21"/>
              <p:cNvSpPr>
                <a:spLocks noChangeArrowheads="1"/>
              </p:cNvSpPr>
              <p:nvPr/>
            </p:nvSpPr>
            <p:spPr bwMode="auto">
              <a:xfrm>
                <a:off x="5378429" y="5306342"/>
                <a:ext cx="371737"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164" name="Rectangle 21"/>
              <p:cNvSpPr>
                <a:spLocks noChangeArrowheads="1"/>
              </p:cNvSpPr>
              <p:nvPr/>
            </p:nvSpPr>
            <p:spPr bwMode="auto">
              <a:xfrm>
                <a:off x="6170339" y="5306342"/>
                <a:ext cx="29021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grpSp>
        <p:sp>
          <p:nvSpPr>
            <p:cNvPr id="137" name="TextBox 136"/>
            <p:cNvSpPr txBox="1"/>
            <p:nvPr/>
          </p:nvSpPr>
          <p:spPr>
            <a:xfrm>
              <a:off x="2533506" y="2276860"/>
              <a:ext cx="1125629" cy="461665"/>
            </a:xfrm>
            <a:prstGeom prst="rect">
              <a:avLst/>
            </a:prstGeom>
            <a:noFill/>
          </p:spPr>
          <p:txBody>
            <a:bodyPr wrap="none" rtlCol="0">
              <a:spAutoFit/>
            </a:bodyPr>
            <a:lstStyle/>
            <a:p>
              <a:r>
                <a:rPr lang="en-US" sz="2400" b="1" dirty="0" smtClean="0"/>
                <a:t>K-Map</a:t>
              </a:r>
              <a:endParaRPr 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33" grpId="0" animBg="1"/>
      <p:bldP spid="1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Even though Boolean expressions can be simplified by algebraic manipulation, such an approach lacks clear regular rules for each succeeding step and it is difficult to determine whether the simplest expression has been achieved. </a:t>
            </a:r>
          </a:p>
          <a:p>
            <a:r>
              <a:rPr lang="en-US" dirty="0" smtClean="0"/>
              <a:t> In contrast, </a:t>
            </a:r>
            <a:r>
              <a:rPr lang="en-US" dirty="0" err="1" smtClean="0">
                <a:solidFill>
                  <a:srgbClr val="FF0000"/>
                </a:solidFill>
              </a:rPr>
              <a:t>Karnaugh</a:t>
            </a:r>
            <a:r>
              <a:rPr lang="en-US" dirty="0" smtClean="0">
                <a:solidFill>
                  <a:srgbClr val="FF0000"/>
                </a:solidFill>
              </a:rPr>
              <a:t> map (K-map) </a:t>
            </a:r>
            <a:r>
              <a:rPr lang="en-US" dirty="0" smtClean="0"/>
              <a:t>method provides a straightforward procedure for simplifying Boolean functions. </a:t>
            </a:r>
          </a:p>
          <a:p>
            <a:r>
              <a:rPr lang="en-US" dirty="0" smtClean="0"/>
              <a:t>K-maps of up to 4 variables are very common to use. Maps of 5 and 6 variables can be made as well, but are more cumbersome to use.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t>
            </a:r>
            <a:r>
              <a:rPr lang="en-US" dirty="0" smtClean="0"/>
              <a:t>Example of PI &amp; EPI</a:t>
            </a:r>
            <a:endParaRPr lang="en-US" dirty="0"/>
          </a:p>
        </p:txBody>
      </p:sp>
      <p:sp>
        <p:nvSpPr>
          <p:cNvPr id="4" name="Rectangle 3"/>
          <p:cNvSpPr txBox="1">
            <a:spLocks noChangeArrowheads="1"/>
          </p:cNvSpPr>
          <p:nvPr/>
        </p:nvSpPr>
        <p:spPr bwMode="auto">
          <a:xfrm>
            <a:off x="760413" y="1218407"/>
            <a:ext cx="7772400" cy="5027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marR="0" lvl="0" indent="-347663" algn="l" defTabSz="914400" rtl="0" eaLnBrk="1" fontAlgn="base" latinLnBrk="0" hangingPunct="1">
              <a:lnSpc>
                <a:spcPct val="100000"/>
              </a:lnSpc>
              <a:spcBef>
                <a:spcPct val="40000"/>
              </a:spcBef>
              <a:spcAft>
                <a:spcPct val="0"/>
              </a:spcAft>
              <a:buClrTx/>
              <a:buSzTx/>
              <a:buFont typeface="Wingdings" pitchFamily="2" charset="2"/>
              <a:buChar char="v"/>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Find </a:t>
            </a:r>
            <a:r>
              <a:rPr kumimoji="0" lang="en-US" sz="2400" b="1" i="0" u="none" strike="noStrike" kern="0" cap="none" spc="0" normalizeH="0" baseline="0" noProof="0" smtClean="0">
                <a:ln>
                  <a:noFill/>
                </a:ln>
                <a:solidFill>
                  <a:srgbClr val="FF0000"/>
                </a:solidFill>
                <a:effectLst/>
                <a:uLnTx/>
                <a:uFillTx/>
                <a:latin typeface="+mn-lt"/>
                <a:ea typeface="+mn-ea"/>
                <a:cs typeface="+mn-cs"/>
              </a:rPr>
              <a:t>all possible</a:t>
            </a:r>
            <a:r>
              <a:rPr kumimoji="0" lang="en-US" sz="2400" b="1" i="0" u="none" strike="noStrike" kern="0" cap="none" spc="0" normalizeH="0" baseline="0" noProof="0" smtClean="0">
                <a:ln>
                  <a:noFill/>
                </a:ln>
                <a:solidFill>
                  <a:schemeClr val="tx1"/>
                </a:solidFill>
                <a:effectLst/>
                <a:uLnTx/>
                <a:uFillTx/>
                <a:latin typeface="+mn-lt"/>
                <a:ea typeface="+mn-ea"/>
                <a:cs typeface="+mn-cs"/>
              </a:rPr>
              <a:t> prime implicants for:</a:t>
            </a:r>
          </a:p>
          <a:p>
            <a:pPr marL="347663" marR="0" lvl="0" indent="-347663" algn="l" defTabSz="914400" rtl="0" eaLnBrk="1" fontAlgn="base" latinLnBrk="0" hangingPunct="1">
              <a:lnSpc>
                <a:spcPct val="100000"/>
              </a:lnSpc>
              <a:spcBef>
                <a:spcPct val="40000"/>
              </a:spcBef>
              <a:spcAft>
                <a:spcPct val="0"/>
              </a:spcAft>
              <a:buClrTx/>
              <a:buSzTx/>
              <a:buFont typeface="Wingdings" pitchFamily="2" charset="2"/>
              <a:buChar char="v"/>
              <a:tabLst/>
              <a:defRPr/>
            </a:pPr>
            <a:endParaRPr kumimoji="0" lang="en-US" sz="2000" b="1" i="0" u="none" strike="noStrike" kern="0" cap="none" spc="0" normalizeH="0" baseline="0" noProof="0" smtClean="0">
              <a:ln>
                <a:noFill/>
              </a:ln>
              <a:solidFill>
                <a:schemeClr val="tx1"/>
              </a:solidFill>
              <a:effectLst/>
              <a:uLnTx/>
              <a:uFillTx/>
              <a:latin typeface="+mn-lt"/>
              <a:ea typeface="+mn-ea"/>
              <a:cs typeface="+mn-cs"/>
            </a:endParaRPr>
          </a:p>
          <a:p>
            <a:pPr marL="798513" marR="0" lvl="1" indent="-336550" algn="l" defTabSz="914400" rtl="0" eaLnBrk="1" fontAlgn="base" latinLnBrk="0" hangingPunct="1">
              <a:lnSpc>
                <a:spcPct val="100000"/>
              </a:lnSpc>
              <a:spcBef>
                <a:spcPct val="40000"/>
              </a:spcBef>
              <a:spcAft>
                <a:spcPct val="0"/>
              </a:spcAft>
              <a:buClrTx/>
              <a:buSzTx/>
              <a:buFont typeface="Wingdings" pitchFamily="2" charset="2"/>
              <a:buChar char="²"/>
              <a:tabLst/>
              <a:defRPr/>
            </a:pPr>
            <a:r>
              <a:rPr kumimoji="0" lang="en-US" sz="2000" b="1" i="0" u="none" strike="noStrike" kern="0" cap="none" spc="0" normalizeH="0" baseline="0" noProof="0" smtClean="0">
                <a:ln>
                  <a:noFill/>
                </a:ln>
                <a:solidFill>
                  <a:schemeClr val="tx1"/>
                </a:solidFill>
                <a:effectLst/>
                <a:uLnTx/>
                <a:uFillTx/>
                <a:latin typeface="+mn-lt"/>
                <a:cs typeface="+mn-cs"/>
              </a:rPr>
              <a:t> </a:t>
            </a:r>
            <a:r>
              <a:rPr kumimoji="0" lang="en-US" sz="2400" b="1" i="0" u="none" strike="noStrike" kern="0" cap="none" spc="0" normalizeH="0" baseline="0" noProof="0" smtClean="0">
                <a:ln>
                  <a:noFill/>
                </a:ln>
                <a:solidFill>
                  <a:schemeClr val="tx1"/>
                </a:solidFill>
                <a:effectLst/>
                <a:uLnTx/>
                <a:uFillTx/>
                <a:latin typeface="+mn-lt"/>
                <a:cs typeface="+mn-cs"/>
              </a:rPr>
              <a:t>Hint: There are seven prime implicants!</a:t>
            </a:r>
          </a:p>
        </p:txBody>
      </p:sp>
      <p:graphicFrame>
        <p:nvGraphicFramePr>
          <p:cNvPr id="5" name="Object 4"/>
          <p:cNvGraphicFramePr>
            <a:graphicFrameLocks noChangeAspect="1"/>
          </p:cNvGraphicFramePr>
          <p:nvPr>
            <p:extLst>
              <p:ext uri="{D42A27DB-BD31-4B8C-83A1-F6EECF244321}">
                <p14:modId xmlns:p14="http://schemas.microsoft.com/office/powerpoint/2010/main" val="2441903990"/>
              </p:ext>
            </p:extLst>
          </p:nvPr>
        </p:nvGraphicFramePr>
        <p:xfrm>
          <a:off x="1855789" y="1761718"/>
          <a:ext cx="5173662" cy="407777"/>
        </p:xfrm>
        <a:graphic>
          <a:graphicData uri="http://schemas.openxmlformats.org/presentationml/2006/ole">
            <mc:AlternateContent xmlns:mc="http://schemas.openxmlformats.org/markup-compatibility/2006">
              <mc:Choice xmlns:v="urn:schemas-microsoft-com:vml" Requires="v">
                <p:oleObj spid="_x0000_s8202" name="معادلة" r:id="rId3" imgW="2577960" imgH="203040" progId="Equation.3">
                  <p:embed/>
                </p:oleObj>
              </mc:Choice>
              <mc:Fallback>
                <p:oleObj name="معادلة" r:id="rId3" imgW="2577960" imgH="203040" progId="Equation.3">
                  <p:embed/>
                  <p:pic>
                    <p:nvPicPr>
                      <p:cNvPr id="0" name="Object 4"/>
                      <p:cNvPicPr>
                        <a:picLocks noChangeAspect="1" noChangeArrowheads="1"/>
                      </p:cNvPicPr>
                      <p:nvPr/>
                    </p:nvPicPr>
                    <p:blipFill>
                      <a:blip r:embed="rId4"/>
                      <a:srcRect/>
                      <a:stretch>
                        <a:fillRect/>
                      </a:stretch>
                    </p:blipFill>
                    <p:spPr bwMode="auto">
                      <a:xfrm>
                        <a:off x="1855789" y="1761718"/>
                        <a:ext cx="5173662" cy="407777"/>
                      </a:xfrm>
                      <a:prstGeom prst="rect">
                        <a:avLst/>
                      </a:prstGeom>
                      <a:noFill/>
                    </p:spPr>
                  </p:pic>
                </p:oleObj>
              </mc:Fallback>
            </mc:AlternateContent>
          </a:graphicData>
        </a:graphic>
      </p:graphicFrame>
      <p:sp>
        <p:nvSpPr>
          <p:cNvPr id="6" name="Line 140"/>
          <p:cNvSpPr>
            <a:spLocks noChangeShapeType="1"/>
          </p:cNvSpPr>
          <p:nvPr/>
        </p:nvSpPr>
        <p:spPr bwMode="auto">
          <a:xfrm>
            <a:off x="5421313" y="3182938"/>
            <a:ext cx="14792" cy="3011198"/>
          </a:xfrm>
          <a:prstGeom prst="line">
            <a:avLst/>
          </a:prstGeom>
          <a:noFill/>
          <a:ln w="38100">
            <a:solidFill>
              <a:schemeClr val="tx1"/>
            </a:solidFill>
            <a:round/>
            <a:headEnd/>
            <a:tailEnd/>
          </a:ln>
        </p:spPr>
        <p:txBody>
          <a:bodyPr/>
          <a:lstStyle/>
          <a:p>
            <a:endParaRPr lang="en-US"/>
          </a:p>
        </p:txBody>
      </p:sp>
      <p:sp>
        <p:nvSpPr>
          <p:cNvPr id="7" name="Line 141"/>
          <p:cNvSpPr>
            <a:spLocks noChangeShapeType="1"/>
          </p:cNvSpPr>
          <p:nvPr/>
        </p:nvSpPr>
        <p:spPr bwMode="auto">
          <a:xfrm>
            <a:off x="4518025" y="2636838"/>
            <a:ext cx="0" cy="3232150"/>
          </a:xfrm>
          <a:prstGeom prst="line">
            <a:avLst/>
          </a:prstGeom>
          <a:noFill/>
          <a:ln w="38100">
            <a:solidFill>
              <a:schemeClr val="tx1"/>
            </a:solidFill>
            <a:round/>
            <a:headEnd/>
            <a:tailEnd/>
          </a:ln>
        </p:spPr>
        <p:txBody>
          <a:bodyPr/>
          <a:lstStyle/>
          <a:p>
            <a:endParaRPr lang="en-US"/>
          </a:p>
        </p:txBody>
      </p:sp>
      <p:sp>
        <p:nvSpPr>
          <p:cNvPr id="8" name="Line 142"/>
          <p:cNvSpPr>
            <a:spLocks noChangeShapeType="1"/>
          </p:cNvSpPr>
          <p:nvPr/>
        </p:nvSpPr>
        <p:spPr bwMode="auto">
          <a:xfrm>
            <a:off x="3640138" y="3201989"/>
            <a:ext cx="10150" cy="2992148"/>
          </a:xfrm>
          <a:prstGeom prst="line">
            <a:avLst/>
          </a:prstGeom>
          <a:noFill/>
          <a:ln w="38100">
            <a:solidFill>
              <a:schemeClr val="tx1"/>
            </a:solidFill>
            <a:round/>
            <a:headEnd/>
            <a:tailEnd/>
          </a:ln>
        </p:spPr>
        <p:txBody>
          <a:bodyPr/>
          <a:lstStyle/>
          <a:p>
            <a:endParaRPr lang="en-US"/>
          </a:p>
        </p:txBody>
      </p:sp>
      <p:sp>
        <p:nvSpPr>
          <p:cNvPr id="9" name="Text Box 143"/>
          <p:cNvSpPr txBox="1">
            <a:spLocks noChangeArrowheads="1"/>
          </p:cNvSpPr>
          <p:nvPr/>
        </p:nvSpPr>
        <p:spPr bwMode="auto">
          <a:xfrm>
            <a:off x="3375025" y="5145088"/>
            <a:ext cx="374650"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8</a:t>
            </a:r>
          </a:p>
        </p:txBody>
      </p:sp>
      <p:sp>
        <p:nvSpPr>
          <p:cNvPr id="10" name="Text Box 144"/>
          <p:cNvSpPr txBox="1">
            <a:spLocks noChangeArrowheads="1"/>
          </p:cNvSpPr>
          <p:nvPr/>
        </p:nvSpPr>
        <p:spPr bwMode="auto">
          <a:xfrm>
            <a:off x="4270375" y="5191125"/>
            <a:ext cx="376238"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9</a:t>
            </a:r>
          </a:p>
        </p:txBody>
      </p:sp>
      <p:sp>
        <p:nvSpPr>
          <p:cNvPr id="11" name="Text Box 145"/>
          <p:cNvSpPr txBox="1">
            <a:spLocks noChangeArrowheads="1"/>
          </p:cNvSpPr>
          <p:nvPr/>
        </p:nvSpPr>
        <p:spPr bwMode="auto">
          <a:xfrm>
            <a:off x="5938838" y="5157788"/>
            <a:ext cx="576262"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10</a:t>
            </a:r>
          </a:p>
        </p:txBody>
      </p:sp>
      <p:sp>
        <p:nvSpPr>
          <p:cNvPr id="12" name="Text Box 146"/>
          <p:cNvSpPr txBox="1">
            <a:spLocks noChangeArrowheads="1"/>
          </p:cNvSpPr>
          <p:nvPr/>
        </p:nvSpPr>
        <p:spPr bwMode="auto">
          <a:xfrm>
            <a:off x="5089525" y="5168900"/>
            <a:ext cx="574675"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11</a:t>
            </a:r>
          </a:p>
        </p:txBody>
      </p:sp>
      <p:sp>
        <p:nvSpPr>
          <p:cNvPr id="13" name="Text Box 147"/>
          <p:cNvSpPr txBox="1">
            <a:spLocks noChangeArrowheads="1"/>
          </p:cNvSpPr>
          <p:nvPr/>
        </p:nvSpPr>
        <p:spPr bwMode="auto">
          <a:xfrm>
            <a:off x="3309938" y="4511675"/>
            <a:ext cx="576262"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12</a:t>
            </a:r>
          </a:p>
        </p:txBody>
      </p:sp>
      <p:sp>
        <p:nvSpPr>
          <p:cNvPr id="14" name="Text Box 148"/>
          <p:cNvSpPr txBox="1">
            <a:spLocks noChangeArrowheads="1"/>
          </p:cNvSpPr>
          <p:nvPr/>
        </p:nvSpPr>
        <p:spPr bwMode="auto">
          <a:xfrm>
            <a:off x="4146550" y="4510088"/>
            <a:ext cx="576263"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13</a:t>
            </a:r>
          </a:p>
        </p:txBody>
      </p:sp>
      <p:sp>
        <p:nvSpPr>
          <p:cNvPr id="15" name="Text Box 149"/>
          <p:cNvSpPr txBox="1">
            <a:spLocks noChangeArrowheads="1"/>
          </p:cNvSpPr>
          <p:nvPr/>
        </p:nvSpPr>
        <p:spPr bwMode="auto">
          <a:xfrm>
            <a:off x="5929313" y="4491038"/>
            <a:ext cx="574675"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14</a:t>
            </a:r>
          </a:p>
        </p:txBody>
      </p:sp>
      <p:sp>
        <p:nvSpPr>
          <p:cNvPr id="16" name="Text Box 150"/>
          <p:cNvSpPr txBox="1">
            <a:spLocks noChangeArrowheads="1"/>
          </p:cNvSpPr>
          <p:nvPr/>
        </p:nvSpPr>
        <p:spPr bwMode="auto">
          <a:xfrm>
            <a:off x="5080000" y="4511675"/>
            <a:ext cx="574675"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15</a:t>
            </a:r>
          </a:p>
        </p:txBody>
      </p:sp>
      <p:sp>
        <p:nvSpPr>
          <p:cNvPr id="17" name="Text Box 151"/>
          <p:cNvSpPr txBox="1">
            <a:spLocks noChangeArrowheads="1"/>
          </p:cNvSpPr>
          <p:nvPr/>
        </p:nvSpPr>
        <p:spPr bwMode="auto">
          <a:xfrm>
            <a:off x="3367088" y="3186113"/>
            <a:ext cx="376237"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0</a:t>
            </a:r>
          </a:p>
        </p:txBody>
      </p:sp>
      <p:sp>
        <p:nvSpPr>
          <p:cNvPr id="18" name="Text Box 152"/>
          <p:cNvSpPr txBox="1">
            <a:spLocks noChangeArrowheads="1"/>
          </p:cNvSpPr>
          <p:nvPr/>
        </p:nvSpPr>
        <p:spPr bwMode="auto">
          <a:xfrm>
            <a:off x="4291013" y="3167063"/>
            <a:ext cx="376237"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1</a:t>
            </a:r>
          </a:p>
        </p:txBody>
      </p:sp>
      <p:sp>
        <p:nvSpPr>
          <p:cNvPr id="19" name="Text Box 153"/>
          <p:cNvSpPr txBox="1">
            <a:spLocks noChangeArrowheads="1"/>
          </p:cNvSpPr>
          <p:nvPr/>
        </p:nvSpPr>
        <p:spPr bwMode="auto">
          <a:xfrm>
            <a:off x="5091113" y="3168650"/>
            <a:ext cx="376237"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3</a:t>
            </a:r>
          </a:p>
        </p:txBody>
      </p:sp>
      <p:sp>
        <p:nvSpPr>
          <p:cNvPr id="20" name="Text Box 154"/>
          <p:cNvSpPr txBox="1">
            <a:spLocks noChangeArrowheads="1"/>
          </p:cNvSpPr>
          <p:nvPr/>
        </p:nvSpPr>
        <p:spPr bwMode="auto">
          <a:xfrm>
            <a:off x="6051550" y="3165475"/>
            <a:ext cx="374650"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2</a:t>
            </a:r>
          </a:p>
        </p:txBody>
      </p:sp>
      <p:sp>
        <p:nvSpPr>
          <p:cNvPr id="21" name="Text Box 155"/>
          <p:cNvSpPr txBox="1">
            <a:spLocks noChangeArrowheads="1"/>
          </p:cNvSpPr>
          <p:nvPr/>
        </p:nvSpPr>
        <p:spPr bwMode="auto">
          <a:xfrm>
            <a:off x="4257675" y="3821113"/>
            <a:ext cx="374650"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5</a:t>
            </a:r>
          </a:p>
        </p:txBody>
      </p:sp>
      <p:sp>
        <p:nvSpPr>
          <p:cNvPr id="22" name="Text Box 156"/>
          <p:cNvSpPr txBox="1">
            <a:spLocks noChangeArrowheads="1"/>
          </p:cNvSpPr>
          <p:nvPr/>
        </p:nvSpPr>
        <p:spPr bwMode="auto">
          <a:xfrm>
            <a:off x="6064250" y="3857625"/>
            <a:ext cx="374650"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6</a:t>
            </a:r>
          </a:p>
        </p:txBody>
      </p:sp>
      <p:sp>
        <p:nvSpPr>
          <p:cNvPr id="23" name="Text Box 157"/>
          <p:cNvSpPr txBox="1">
            <a:spLocks noChangeArrowheads="1"/>
          </p:cNvSpPr>
          <p:nvPr/>
        </p:nvSpPr>
        <p:spPr bwMode="auto">
          <a:xfrm>
            <a:off x="3390900" y="3825875"/>
            <a:ext cx="376238" cy="366713"/>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4</a:t>
            </a:r>
          </a:p>
        </p:txBody>
      </p:sp>
      <p:sp>
        <p:nvSpPr>
          <p:cNvPr id="24" name="Text Box 158"/>
          <p:cNvSpPr txBox="1">
            <a:spLocks noChangeArrowheads="1"/>
          </p:cNvSpPr>
          <p:nvPr/>
        </p:nvSpPr>
        <p:spPr bwMode="auto">
          <a:xfrm>
            <a:off x="5149850" y="3865563"/>
            <a:ext cx="374650" cy="366712"/>
          </a:xfrm>
          <a:prstGeom prst="rect">
            <a:avLst/>
          </a:prstGeom>
          <a:noFill/>
          <a:ln w="9525">
            <a:noFill/>
            <a:miter lim="800000"/>
            <a:headEnd/>
            <a:tailEnd/>
          </a:ln>
        </p:spPr>
        <p:txBody>
          <a:bodyPr>
            <a:spAutoFit/>
          </a:bodyPr>
          <a:lstStyle/>
          <a:p>
            <a:pPr>
              <a:spcBef>
                <a:spcPct val="50000"/>
              </a:spcBef>
              <a:buFontTx/>
              <a:buNone/>
            </a:pPr>
            <a:r>
              <a:rPr lang="en-US" sz="1800">
                <a:solidFill>
                  <a:schemeClr val="tx1"/>
                </a:solidFill>
                <a:latin typeface="Arial" pitchFamily="34" charset="0"/>
                <a:cs typeface="Arial" pitchFamily="34" charset="0"/>
              </a:rPr>
              <a:t>7</a:t>
            </a:r>
          </a:p>
        </p:txBody>
      </p:sp>
      <p:sp>
        <p:nvSpPr>
          <p:cNvPr id="25" name="Rectangle 159"/>
          <p:cNvSpPr>
            <a:spLocks noChangeArrowheads="1"/>
          </p:cNvSpPr>
          <p:nvPr/>
        </p:nvSpPr>
        <p:spPr bwMode="auto">
          <a:xfrm>
            <a:off x="2668588" y="3197225"/>
            <a:ext cx="3614737" cy="2662238"/>
          </a:xfrm>
          <a:prstGeom prst="rect">
            <a:avLst/>
          </a:prstGeom>
          <a:noFill/>
          <a:ln w="38100">
            <a:solidFill>
              <a:schemeClr val="tx1"/>
            </a:solidFill>
            <a:miter lim="800000"/>
            <a:headEnd/>
            <a:tailEnd/>
          </a:ln>
        </p:spPr>
        <p:txBody>
          <a:bodyPr wrap="none" anchor="ctr"/>
          <a:lstStyle/>
          <a:p>
            <a:endParaRPr lang="en-US"/>
          </a:p>
        </p:txBody>
      </p:sp>
      <p:sp>
        <p:nvSpPr>
          <p:cNvPr id="26" name="Line 160"/>
          <p:cNvSpPr>
            <a:spLocks noChangeShapeType="1"/>
          </p:cNvSpPr>
          <p:nvPr/>
        </p:nvSpPr>
        <p:spPr bwMode="auto">
          <a:xfrm flipV="1">
            <a:off x="2201863" y="4508500"/>
            <a:ext cx="4100512" cy="7938"/>
          </a:xfrm>
          <a:prstGeom prst="line">
            <a:avLst/>
          </a:prstGeom>
          <a:noFill/>
          <a:ln w="38100">
            <a:solidFill>
              <a:schemeClr val="tx1"/>
            </a:solidFill>
            <a:round/>
            <a:headEnd/>
            <a:tailEnd/>
          </a:ln>
        </p:spPr>
        <p:txBody>
          <a:bodyPr/>
          <a:lstStyle/>
          <a:p>
            <a:endParaRPr lang="en-US"/>
          </a:p>
        </p:txBody>
      </p:sp>
      <p:sp>
        <p:nvSpPr>
          <p:cNvPr id="27" name="Text Box 161"/>
          <p:cNvSpPr txBox="1">
            <a:spLocks noChangeArrowheads="1"/>
          </p:cNvSpPr>
          <p:nvPr/>
        </p:nvSpPr>
        <p:spPr bwMode="auto">
          <a:xfrm>
            <a:off x="6475413" y="4349750"/>
            <a:ext cx="374650" cy="519113"/>
          </a:xfrm>
          <a:prstGeom prst="rect">
            <a:avLst/>
          </a:prstGeom>
          <a:noFill/>
          <a:ln w="9525">
            <a:noFill/>
            <a:miter lim="800000"/>
            <a:headEnd/>
            <a:tailEnd/>
          </a:ln>
        </p:spPr>
        <p:txBody>
          <a:bodyPr>
            <a:spAutoFit/>
          </a:bodyPr>
          <a:lstStyle/>
          <a:p>
            <a:pPr>
              <a:spcBef>
                <a:spcPct val="50000"/>
              </a:spcBef>
              <a:buFontTx/>
              <a:buNone/>
            </a:pPr>
            <a:r>
              <a:rPr lang="en-US" sz="2800">
                <a:solidFill>
                  <a:schemeClr val="tx1"/>
                </a:solidFill>
              </a:rPr>
              <a:t>X</a:t>
            </a:r>
          </a:p>
        </p:txBody>
      </p:sp>
      <p:sp>
        <p:nvSpPr>
          <p:cNvPr id="28" name="Text Box 162"/>
          <p:cNvSpPr txBox="1">
            <a:spLocks noChangeArrowheads="1"/>
          </p:cNvSpPr>
          <p:nvPr/>
        </p:nvSpPr>
        <p:spPr bwMode="auto">
          <a:xfrm>
            <a:off x="5235575" y="2659063"/>
            <a:ext cx="376238" cy="519112"/>
          </a:xfrm>
          <a:prstGeom prst="rect">
            <a:avLst/>
          </a:prstGeom>
          <a:noFill/>
          <a:ln w="9525">
            <a:noFill/>
            <a:miter lim="800000"/>
            <a:headEnd/>
            <a:tailEnd/>
          </a:ln>
        </p:spPr>
        <p:txBody>
          <a:bodyPr>
            <a:spAutoFit/>
          </a:bodyPr>
          <a:lstStyle/>
          <a:p>
            <a:pPr>
              <a:spcBef>
                <a:spcPct val="50000"/>
              </a:spcBef>
              <a:buFontTx/>
              <a:buNone/>
            </a:pPr>
            <a:r>
              <a:rPr lang="en-US" sz="2800">
                <a:solidFill>
                  <a:schemeClr val="tx1"/>
                </a:solidFill>
              </a:rPr>
              <a:t>Y</a:t>
            </a:r>
          </a:p>
        </p:txBody>
      </p:sp>
      <p:sp>
        <p:nvSpPr>
          <p:cNvPr id="29" name="Text Box 163"/>
          <p:cNvSpPr txBox="1">
            <a:spLocks noChangeArrowheads="1"/>
          </p:cNvSpPr>
          <p:nvPr/>
        </p:nvSpPr>
        <p:spPr bwMode="auto">
          <a:xfrm>
            <a:off x="4341572" y="5906101"/>
            <a:ext cx="374650" cy="519112"/>
          </a:xfrm>
          <a:prstGeom prst="rect">
            <a:avLst/>
          </a:prstGeom>
          <a:noFill/>
          <a:ln w="9525">
            <a:noFill/>
            <a:miter lim="800000"/>
            <a:headEnd/>
            <a:tailEnd/>
          </a:ln>
        </p:spPr>
        <p:txBody>
          <a:bodyPr>
            <a:spAutoFit/>
          </a:bodyPr>
          <a:lstStyle/>
          <a:p>
            <a:pPr>
              <a:spcBef>
                <a:spcPct val="50000"/>
              </a:spcBef>
              <a:buFontTx/>
              <a:buNone/>
            </a:pPr>
            <a:r>
              <a:rPr lang="en-US" sz="2800" dirty="0">
                <a:solidFill>
                  <a:schemeClr val="tx1"/>
                </a:solidFill>
              </a:rPr>
              <a:t>Z</a:t>
            </a:r>
          </a:p>
        </p:txBody>
      </p:sp>
      <p:sp>
        <p:nvSpPr>
          <p:cNvPr id="30" name="Line 164"/>
          <p:cNvSpPr>
            <a:spLocks noChangeShapeType="1"/>
          </p:cNvSpPr>
          <p:nvPr/>
        </p:nvSpPr>
        <p:spPr bwMode="auto">
          <a:xfrm flipV="1">
            <a:off x="2651125" y="3860800"/>
            <a:ext cx="4178300" cy="1588"/>
          </a:xfrm>
          <a:prstGeom prst="line">
            <a:avLst/>
          </a:prstGeom>
          <a:noFill/>
          <a:ln w="38100">
            <a:solidFill>
              <a:schemeClr val="tx1"/>
            </a:solidFill>
            <a:round/>
            <a:headEnd/>
            <a:tailEnd/>
          </a:ln>
        </p:spPr>
        <p:txBody>
          <a:bodyPr/>
          <a:lstStyle/>
          <a:p>
            <a:endParaRPr lang="en-US"/>
          </a:p>
        </p:txBody>
      </p:sp>
      <p:sp>
        <p:nvSpPr>
          <p:cNvPr id="31" name="Line 165"/>
          <p:cNvSpPr>
            <a:spLocks noChangeShapeType="1"/>
          </p:cNvSpPr>
          <p:nvPr/>
        </p:nvSpPr>
        <p:spPr bwMode="auto">
          <a:xfrm>
            <a:off x="2671763" y="5187950"/>
            <a:ext cx="4143375" cy="0"/>
          </a:xfrm>
          <a:prstGeom prst="line">
            <a:avLst/>
          </a:prstGeom>
          <a:noFill/>
          <a:ln w="38100">
            <a:solidFill>
              <a:schemeClr val="tx1"/>
            </a:solidFill>
            <a:round/>
            <a:headEnd/>
            <a:tailEnd/>
          </a:ln>
        </p:spPr>
        <p:txBody>
          <a:bodyPr/>
          <a:lstStyle/>
          <a:p>
            <a:endParaRPr lang="en-US"/>
          </a:p>
        </p:txBody>
      </p:sp>
      <p:sp>
        <p:nvSpPr>
          <p:cNvPr id="32" name="Text Box 166"/>
          <p:cNvSpPr txBox="1">
            <a:spLocks noChangeArrowheads="1"/>
          </p:cNvSpPr>
          <p:nvPr/>
        </p:nvSpPr>
        <p:spPr bwMode="auto">
          <a:xfrm>
            <a:off x="2117725" y="4895850"/>
            <a:ext cx="461963" cy="519113"/>
          </a:xfrm>
          <a:prstGeom prst="rect">
            <a:avLst/>
          </a:prstGeom>
          <a:noFill/>
          <a:ln w="9525">
            <a:noFill/>
            <a:miter lim="800000"/>
            <a:headEnd/>
            <a:tailEnd/>
          </a:ln>
        </p:spPr>
        <p:txBody>
          <a:bodyPr>
            <a:spAutoFit/>
          </a:bodyPr>
          <a:lstStyle/>
          <a:p>
            <a:pPr>
              <a:spcBef>
                <a:spcPct val="50000"/>
              </a:spcBef>
              <a:buFontTx/>
              <a:buNone/>
            </a:pPr>
            <a:r>
              <a:rPr lang="en-US" sz="2800">
                <a:solidFill>
                  <a:schemeClr val="tx1"/>
                </a:solidFill>
              </a:rPr>
              <a:t>W</a:t>
            </a:r>
          </a:p>
        </p:txBody>
      </p:sp>
      <p:sp>
        <p:nvSpPr>
          <p:cNvPr id="33" name="AutoShape 167"/>
          <p:cNvSpPr>
            <a:spLocks noChangeArrowheads="1"/>
          </p:cNvSpPr>
          <p:nvPr/>
        </p:nvSpPr>
        <p:spPr bwMode="auto">
          <a:xfrm>
            <a:off x="4603750" y="3297238"/>
            <a:ext cx="542925" cy="1158875"/>
          </a:xfrm>
          <a:prstGeom prst="roundRect">
            <a:avLst>
              <a:gd name="adj" fmla="val 16667"/>
            </a:avLst>
          </a:prstGeom>
          <a:noFill/>
          <a:ln w="38100">
            <a:solidFill>
              <a:srgbClr val="6600FF"/>
            </a:solidFill>
            <a:round/>
            <a:headEnd/>
            <a:tailEnd/>
          </a:ln>
        </p:spPr>
        <p:txBody>
          <a:bodyPr lIns="0" rIns="0" anchor="ctr">
            <a:spAutoFit/>
          </a:bodyPr>
          <a:lstStyle/>
          <a:p>
            <a:endParaRPr lang="en-US"/>
          </a:p>
        </p:txBody>
      </p:sp>
      <p:sp>
        <p:nvSpPr>
          <p:cNvPr id="34" name="AutoShape 168"/>
          <p:cNvSpPr>
            <a:spLocks noChangeArrowheads="1"/>
          </p:cNvSpPr>
          <p:nvPr/>
        </p:nvSpPr>
        <p:spPr bwMode="auto">
          <a:xfrm>
            <a:off x="2752725" y="4572000"/>
            <a:ext cx="3427413" cy="534988"/>
          </a:xfrm>
          <a:prstGeom prst="roundRect">
            <a:avLst>
              <a:gd name="adj" fmla="val 16667"/>
            </a:avLst>
          </a:prstGeom>
          <a:noFill/>
          <a:ln w="38100">
            <a:solidFill>
              <a:srgbClr val="FF0000"/>
            </a:solidFill>
            <a:round/>
            <a:headEnd/>
            <a:tailEnd/>
          </a:ln>
        </p:spPr>
        <p:txBody>
          <a:bodyPr lIns="0" rIns="0" anchor="ctr">
            <a:spAutoFit/>
          </a:bodyPr>
          <a:lstStyle/>
          <a:p>
            <a:endParaRPr lang="en-US"/>
          </a:p>
        </p:txBody>
      </p:sp>
      <p:sp>
        <p:nvSpPr>
          <p:cNvPr id="35" name="Line 169"/>
          <p:cNvSpPr>
            <a:spLocks noChangeShapeType="1"/>
          </p:cNvSpPr>
          <p:nvPr/>
        </p:nvSpPr>
        <p:spPr bwMode="auto">
          <a:xfrm>
            <a:off x="2382838" y="2786063"/>
            <a:ext cx="153987" cy="0"/>
          </a:xfrm>
          <a:prstGeom prst="line">
            <a:avLst/>
          </a:prstGeom>
          <a:noFill/>
          <a:ln w="28575">
            <a:solidFill>
              <a:srgbClr val="336600"/>
            </a:solidFill>
            <a:round/>
            <a:headEnd/>
            <a:tailEnd/>
          </a:ln>
        </p:spPr>
        <p:txBody>
          <a:bodyPr/>
          <a:lstStyle/>
          <a:p>
            <a:endParaRPr lang="en-US"/>
          </a:p>
        </p:txBody>
      </p:sp>
      <p:sp>
        <p:nvSpPr>
          <p:cNvPr id="36" name="Text Box 170"/>
          <p:cNvSpPr txBox="1">
            <a:spLocks noChangeArrowheads="1"/>
          </p:cNvSpPr>
          <p:nvPr/>
        </p:nvSpPr>
        <p:spPr bwMode="auto">
          <a:xfrm>
            <a:off x="5813425" y="2705100"/>
            <a:ext cx="831850" cy="396875"/>
          </a:xfrm>
          <a:prstGeom prst="rect">
            <a:avLst/>
          </a:prstGeom>
          <a:noFill/>
          <a:ln w="1588">
            <a:noFill/>
            <a:miter lim="800000"/>
            <a:headEnd/>
            <a:tailEnd/>
          </a:ln>
        </p:spPr>
        <p:txBody>
          <a:bodyPr>
            <a:spAutoFit/>
          </a:bodyPr>
          <a:lstStyle/>
          <a:p>
            <a:pPr>
              <a:buFont typeface="Wingdings" pitchFamily="2" charset="2"/>
              <a:buNone/>
            </a:pPr>
            <a:r>
              <a:rPr lang="en-US" sz="2000" b="0">
                <a:solidFill>
                  <a:srgbClr val="6600FF"/>
                </a:solidFill>
                <a:latin typeface="Arial" pitchFamily="34" charset="0"/>
                <a:cs typeface="Arial" pitchFamily="34" charset="0"/>
              </a:rPr>
              <a:t>WYZ</a:t>
            </a:r>
          </a:p>
        </p:txBody>
      </p:sp>
      <p:sp>
        <p:nvSpPr>
          <p:cNvPr id="37" name="Line 171"/>
          <p:cNvSpPr>
            <a:spLocks noChangeShapeType="1"/>
          </p:cNvSpPr>
          <p:nvPr/>
        </p:nvSpPr>
        <p:spPr bwMode="auto">
          <a:xfrm>
            <a:off x="5892800" y="2757488"/>
            <a:ext cx="269875" cy="0"/>
          </a:xfrm>
          <a:prstGeom prst="line">
            <a:avLst/>
          </a:prstGeom>
          <a:noFill/>
          <a:ln w="28575">
            <a:solidFill>
              <a:srgbClr val="6600FF"/>
            </a:solidFill>
            <a:round/>
            <a:headEnd/>
            <a:tailEnd/>
          </a:ln>
        </p:spPr>
        <p:txBody>
          <a:bodyPr/>
          <a:lstStyle/>
          <a:p>
            <a:endParaRPr lang="en-US"/>
          </a:p>
        </p:txBody>
      </p:sp>
      <p:sp>
        <p:nvSpPr>
          <p:cNvPr id="38" name="Line 172"/>
          <p:cNvSpPr>
            <a:spLocks noChangeShapeType="1"/>
          </p:cNvSpPr>
          <p:nvPr/>
        </p:nvSpPr>
        <p:spPr bwMode="auto">
          <a:xfrm flipH="1">
            <a:off x="5176838" y="2903538"/>
            <a:ext cx="617537" cy="711200"/>
          </a:xfrm>
          <a:prstGeom prst="line">
            <a:avLst/>
          </a:prstGeom>
          <a:noFill/>
          <a:ln w="28575">
            <a:solidFill>
              <a:srgbClr val="6600FF"/>
            </a:solidFill>
            <a:round/>
            <a:headEnd/>
            <a:tailEnd type="triangle" w="med" len="med"/>
          </a:ln>
        </p:spPr>
        <p:txBody>
          <a:bodyPr/>
          <a:lstStyle/>
          <a:p>
            <a:endParaRPr lang="en-US"/>
          </a:p>
        </p:txBody>
      </p:sp>
      <p:sp>
        <p:nvSpPr>
          <p:cNvPr id="39" name="Line 173"/>
          <p:cNvSpPr>
            <a:spLocks noChangeShapeType="1"/>
          </p:cNvSpPr>
          <p:nvPr/>
        </p:nvSpPr>
        <p:spPr bwMode="auto">
          <a:xfrm flipV="1">
            <a:off x="3336925" y="5095875"/>
            <a:ext cx="1011238" cy="830263"/>
          </a:xfrm>
          <a:prstGeom prst="line">
            <a:avLst/>
          </a:prstGeom>
          <a:noFill/>
          <a:ln w="28575">
            <a:solidFill>
              <a:srgbClr val="FF0000"/>
            </a:solidFill>
            <a:round/>
            <a:headEnd/>
            <a:tailEnd type="triangle" w="med" len="med"/>
          </a:ln>
        </p:spPr>
        <p:txBody>
          <a:bodyPr/>
          <a:lstStyle/>
          <a:p>
            <a:endParaRPr lang="en-US"/>
          </a:p>
        </p:txBody>
      </p:sp>
      <p:sp>
        <p:nvSpPr>
          <p:cNvPr id="40" name="Text Box 174"/>
          <p:cNvSpPr txBox="1">
            <a:spLocks noChangeArrowheads="1"/>
          </p:cNvSpPr>
          <p:nvPr/>
        </p:nvSpPr>
        <p:spPr bwMode="auto">
          <a:xfrm>
            <a:off x="2957513" y="4557713"/>
            <a:ext cx="368300" cy="488950"/>
          </a:xfrm>
          <a:prstGeom prst="rect">
            <a:avLst/>
          </a:prstGeom>
          <a:noFill/>
          <a:ln w="1588">
            <a:noFill/>
            <a:miter lim="800000"/>
            <a:headEnd/>
            <a:tailEnd/>
          </a:ln>
        </p:spPr>
        <p:txBody>
          <a:bodyPr wrap="none">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41" name="Text Box 175"/>
          <p:cNvSpPr txBox="1">
            <a:spLocks noChangeArrowheads="1"/>
          </p:cNvSpPr>
          <p:nvPr/>
        </p:nvSpPr>
        <p:spPr bwMode="auto">
          <a:xfrm>
            <a:off x="4783138" y="3267075"/>
            <a:ext cx="368300" cy="488950"/>
          </a:xfrm>
          <a:prstGeom prst="rect">
            <a:avLst/>
          </a:prstGeom>
          <a:noFill/>
          <a:ln w="1588">
            <a:noFill/>
            <a:miter lim="800000"/>
            <a:headEnd/>
            <a:tailEnd/>
          </a:ln>
        </p:spPr>
        <p:txBody>
          <a:bodyPr wrap="none">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42" name="Text Box 176"/>
          <p:cNvSpPr txBox="1">
            <a:spLocks noChangeArrowheads="1"/>
          </p:cNvSpPr>
          <p:nvPr/>
        </p:nvSpPr>
        <p:spPr bwMode="auto">
          <a:xfrm>
            <a:off x="4767263" y="3952875"/>
            <a:ext cx="368300" cy="488950"/>
          </a:xfrm>
          <a:prstGeom prst="rect">
            <a:avLst/>
          </a:prstGeom>
          <a:noFill/>
          <a:ln w="1588">
            <a:noFill/>
            <a:miter lim="800000"/>
            <a:headEnd/>
            <a:tailEnd/>
          </a:ln>
        </p:spPr>
        <p:txBody>
          <a:bodyPr wrap="none">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43" name="Text Box 177"/>
          <p:cNvSpPr txBox="1">
            <a:spLocks noChangeArrowheads="1"/>
          </p:cNvSpPr>
          <p:nvPr/>
        </p:nvSpPr>
        <p:spPr bwMode="auto">
          <a:xfrm>
            <a:off x="5715000" y="3273425"/>
            <a:ext cx="368300" cy="488950"/>
          </a:xfrm>
          <a:prstGeom prst="rect">
            <a:avLst/>
          </a:prstGeom>
          <a:noFill/>
          <a:ln w="1588">
            <a:noFill/>
            <a:miter lim="800000"/>
            <a:headEnd/>
            <a:tailEnd/>
          </a:ln>
        </p:spPr>
        <p:txBody>
          <a:bodyPr wrap="none">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44" name="Text Box 178"/>
          <p:cNvSpPr txBox="1">
            <a:spLocks noChangeArrowheads="1"/>
          </p:cNvSpPr>
          <p:nvPr/>
        </p:nvSpPr>
        <p:spPr bwMode="auto">
          <a:xfrm>
            <a:off x="5707063" y="4602163"/>
            <a:ext cx="368300" cy="488950"/>
          </a:xfrm>
          <a:prstGeom prst="rect">
            <a:avLst/>
          </a:prstGeom>
          <a:noFill/>
          <a:ln w="1588">
            <a:noFill/>
            <a:miter lim="800000"/>
            <a:headEnd/>
            <a:tailEnd/>
          </a:ln>
        </p:spPr>
        <p:txBody>
          <a:bodyPr wrap="none">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45" name="AutoShape 179"/>
          <p:cNvSpPr>
            <a:spLocks noChangeArrowheads="1"/>
          </p:cNvSpPr>
          <p:nvPr/>
        </p:nvSpPr>
        <p:spPr bwMode="auto">
          <a:xfrm>
            <a:off x="5703888" y="3344863"/>
            <a:ext cx="1771650" cy="338137"/>
          </a:xfrm>
          <a:prstGeom prst="roundRect">
            <a:avLst>
              <a:gd name="adj" fmla="val 16667"/>
            </a:avLst>
          </a:prstGeom>
          <a:noFill/>
          <a:ln w="38100">
            <a:solidFill>
              <a:srgbClr val="FF33CC"/>
            </a:solidFill>
            <a:round/>
            <a:headEnd/>
            <a:tailEnd/>
          </a:ln>
        </p:spPr>
        <p:txBody>
          <a:bodyPr lIns="0" rIns="0" anchor="ctr">
            <a:spAutoFit/>
          </a:bodyPr>
          <a:lstStyle/>
          <a:p>
            <a:endParaRPr lang="en-US"/>
          </a:p>
        </p:txBody>
      </p:sp>
      <p:sp>
        <p:nvSpPr>
          <p:cNvPr id="46" name="Text Box 180"/>
          <p:cNvSpPr txBox="1">
            <a:spLocks noChangeArrowheads="1"/>
          </p:cNvSpPr>
          <p:nvPr/>
        </p:nvSpPr>
        <p:spPr bwMode="auto">
          <a:xfrm>
            <a:off x="1855788" y="2749550"/>
            <a:ext cx="796925" cy="396875"/>
          </a:xfrm>
          <a:prstGeom prst="rect">
            <a:avLst/>
          </a:prstGeom>
          <a:noFill/>
          <a:ln w="1588">
            <a:noFill/>
            <a:miter lim="800000"/>
            <a:headEnd/>
            <a:tailEnd/>
          </a:ln>
        </p:spPr>
        <p:txBody>
          <a:bodyPr>
            <a:spAutoFit/>
          </a:bodyPr>
          <a:lstStyle/>
          <a:p>
            <a:pPr>
              <a:buFont typeface="Wingdings" pitchFamily="2" charset="2"/>
              <a:buNone/>
            </a:pPr>
            <a:r>
              <a:rPr lang="en-US" sz="2000" b="0">
                <a:solidFill>
                  <a:srgbClr val="FF33CC"/>
                </a:solidFill>
                <a:latin typeface="Arial" pitchFamily="34" charset="0"/>
                <a:cs typeface="Arial" pitchFamily="34" charset="0"/>
              </a:rPr>
              <a:t>WXZ</a:t>
            </a:r>
          </a:p>
        </p:txBody>
      </p:sp>
      <p:sp>
        <p:nvSpPr>
          <p:cNvPr id="47" name="Line 181"/>
          <p:cNvSpPr>
            <a:spLocks noChangeShapeType="1"/>
          </p:cNvSpPr>
          <p:nvPr/>
        </p:nvSpPr>
        <p:spPr bwMode="auto">
          <a:xfrm flipH="1">
            <a:off x="1887538" y="2762250"/>
            <a:ext cx="209550" cy="0"/>
          </a:xfrm>
          <a:prstGeom prst="line">
            <a:avLst/>
          </a:prstGeom>
          <a:noFill/>
          <a:ln w="19050">
            <a:solidFill>
              <a:schemeClr val="tx1"/>
            </a:solidFill>
            <a:round/>
            <a:headEnd/>
            <a:tailEnd/>
          </a:ln>
        </p:spPr>
        <p:txBody>
          <a:bodyPr/>
          <a:lstStyle/>
          <a:p>
            <a:endParaRPr lang="en-US"/>
          </a:p>
        </p:txBody>
      </p:sp>
      <p:sp>
        <p:nvSpPr>
          <p:cNvPr id="48" name="Text Box 183"/>
          <p:cNvSpPr txBox="1">
            <a:spLocks noChangeArrowheads="1"/>
          </p:cNvSpPr>
          <p:nvPr/>
        </p:nvSpPr>
        <p:spPr bwMode="auto">
          <a:xfrm>
            <a:off x="2963863" y="3303588"/>
            <a:ext cx="368300" cy="488950"/>
          </a:xfrm>
          <a:prstGeom prst="rect">
            <a:avLst/>
          </a:prstGeom>
          <a:noFill/>
          <a:ln w="1588">
            <a:noFill/>
            <a:miter lim="800000"/>
            <a:headEnd/>
            <a:tailEnd/>
          </a:ln>
        </p:spPr>
        <p:txBody>
          <a:bodyPr wrap="none">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49" name="Text Box 184"/>
          <p:cNvSpPr txBox="1">
            <a:spLocks noChangeArrowheads="1"/>
          </p:cNvSpPr>
          <p:nvPr/>
        </p:nvSpPr>
        <p:spPr bwMode="auto">
          <a:xfrm>
            <a:off x="4770438" y="4557713"/>
            <a:ext cx="368300" cy="488950"/>
          </a:xfrm>
          <a:prstGeom prst="rect">
            <a:avLst/>
          </a:prstGeom>
          <a:noFill/>
          <a:ln w="1588">
            <a:noFill/>
            <a:miter lim="800000"/>
            <a:headEnd/>
            <a:tailEnd/>
          </a:ln>
        </p:spPr>
        <p:txBody>
          <a:bodyPr>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50" name="AutoShape 185"/>
          <p:cNvSpPr>
            <a:spLocks noChangeArrowheads="1"/>
          </p:cNvSpPr>
          <p:nvPr/>
        </p:nvSpPr>
        <p:spPr bwMode="auto">
          <a:xfrm>
            <a:off x="4791075" y="3276600"/>
            <a:ext cx="1331913" cy="523875"/>
          </a:xfrm>
          <a:prstGeom prst="roundRect">
            <a:avLst>
              <a:gd name="adj" fmla="val 16667"/>
            </a:avLst>
          </a:prstGeom>
          <a:noFill/>
          <a:ln w="38100">
            <a:solidFill>
              <a:srgbClr val="336600"/>
            </a:solidFill>
            <a:round/>
            <a:headEnd/>
            <a:tailEnd/>
          </a:ln>
        </p:spPr>
        <p:txBody>
          <a:bodyPr lIns="0" rIns="0" anchor="ctr">
            <a:spAutoFit/>
          </a:bodyPr>
          <a:lstStyle/>
          <a:p>
            <a:endParaRPr lang="en-US"/>
          </a:p>
        </p:txBody>
      </p:sp>
      <p:sp>
        <p:nvSpPr>
          <p:cNvPr id="51" name="Line 186"/>
          <p:cNvSpPr>
            <a:spLocks noChangeShapeType="1"/>
          </p:cNvSpPr>
          <p:nvPr/>
        </p:nvSpPr>
        <p:spPr bwMode="auto">
          <a:xfrm flipH="1" flipV="1">
            <a:off x="5670550" y="3819525"/>
            <a:ext cx="1400175" cy="428625"/>
          </a:xfrm>
          <a:prstGeom prst="line">
            <a:avLst/>
          </a:prstGeom>
          <a:noFill/>
          <a:ln w="28575">
            <a:solidFill>
              <a:srgbClr val="336600"/>
            </a:solidFill>
            <a:round/>
            <a:headEnd/>
            <a:tailEnd type="triangle" w="med" len="med"/>
          </a:ln>
        </p:spPr>
        <p:txBody>
          <a:bodyPr/>
          <a:lstStyle/>
          <a:p>
            <a:endParaRPr lang="en-US"/>
          </a:p>
        </p:txBody>
      </p:sp>
      <p:sp>
        <p:nvSpPr>
          <p:cNvPr id="52" name="Text Box 189"/>
          <p:cNvSpPr txBox="1">
            <a:spLocks noChangeArrowheads="1"/>
          </p:cNvSpPr>
          <p:nvPr/>
        </p:nvSpPr>
        <p:spPr bwMode="auto">
          <a:xfrm>
            <a:off x="2978150" y="3919538"/>
            <a:ext cx="368300" cy="488950"/>
          </a:xfrm>
          <a:prstGeom prst="rect">
            <a:avLst/>
          </a:prstGeom>
          <a:noFill/>
          <a:ln w="1588">
            <a:noFill/>
            <a:miter lim="800000"/>
            <a:headEnd/>
            <a:tailEnd/>
          </a:ln>
        </p:spPr>
        <p:txBody>
          <a:bodyPr wrap="none">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53" name="Text Box 190"/>
          <p:cNvSpPr txBox="1">
            <a:spLocks noChangeArrowheads="1"/>
          </p:cNvSpPr>
          <p:nvPr/>
        </p:nvSpPr>
        <p:spPr bwMode="auto">
          <a:xfrm>
            <a:off x="3937000" y="4567238"/>
            <a:ext cx="368300" cy="488950"/>
          </a:xfrm>
          <a:prstGeom prst="rect">
            <a:avLst/>
          </a:prstGeom>
          <a:noFill/>
          <a:ln w="1588">
            <a:noFill/>
            <a:miter lim="800000"/>
            <a:headEnd/>
            <a:tailEnd/>
          </a:ln>
        </p:spPr>
        <p:txBody>
          <a:bodyPr>
            <a:spAutoFit/>
          </a:bodyPr>
          <a:lstStyle/>
          <a:p>
            <a:pPr>
              <a:buFont typeface="Wingdings" pitchFamily="2" charset="2"/>
              <a:buNone/>
            </a:pPr>
            <a:r>
              <a:rPr lang="en-US">
                <a:solidFill>
                  <a:srgbClr val="000066"/>
                </a:solidFill>
                <a:latin typeface="Arial" pitchFamily="34" charset="0"/>
                <a:cs typeface="Arial" pitchFamily="34" charset="0"/>
              </a:rPr>
              <a:t>1</a:t>
            </a:r>
          </a:p>
        </p:txBody>
      </p:sp>
      <p:sp>
        <p:nvSpPr>
          <p:cNvPr id="54" name="AutoShape 192"/>
          <p:cNvSpPr>
            <a:spLocks noChangeArrowheads="1"/>
          </p:cNvSpPr>
          <p:nvPr/>
        </p:nvSpPr>
        <p:spPr bwMode="auto">
          <a:xfrm>
            <a:off x="2833688" y="3287713"/>
            <a:ext cx="542925" cy="1158875"/>
          </a:xfrm>
          <a:prstGeom prst="roundRect">
            <a:avLst>
              <a:gd name="adj" fmla="val 16667"/>
            </a:avLst>
          </a:prstGeom>
          <a:noFill/>
          <a:ln w="38100">
            <a:solidFill>
              <a:srgbClr val="660066"/>
            </a:solidFill>
            <a:round/>
            <a:headEnd/>
            <a:tailEnd/>
          </a:ln>
        </p:spPr>
        <p:txBody>
          <a:bodyPr lIns="0" rIns="0" anchor="ctr">
            <a:spAutoFit/>
          </a:bodyPr>
          <a:lstStyle/>
          <a:p>
            <a:endParaRPr lang="en-US"/>
          </a:p>
        </p:txBody>
      </p:sp>
      <p:sp>
        <p:nvSpPr>
          <p:cNvPr id="55" name="AutoShape 193"/>
          <p:cNvSpPr>
            <a:spLocks noChangeArrowheads="1"/>
          </p:cNvSpPr>
          <p:nvPr/>
        </p:nvSpPr>
        <p:spPr bwMode="auto">
          <a:xfrm>
            <a:off x="4687888" y="3948113"/>
            <a:ext cx="542925" cy="1158875"/>
          </a:xfrm>
          <a:prstGeom prst="roundRect">
            <a:avLst>
              <a:gd name="adj" fmla="val 16667"/>
            </a:avLst>
          </a:prstGeom>
          <a:noFill/>
          <a:ln w="38100">
            <a:solidFill>
              <a:schemeClr val="folHlink"/>
            </a:solidFill>
            <a:round/>
            <a:headEnd/>
            <a:tailEnd/>
          </a:ln>
        </p:spPr>
        <p:txBody>
          <a:bodyPr lIns="0" rIns="0" anchor="ctr">
            <a:spAutoFit/>
          </a:bodyPr>
          <a:lstStyle/>
          <a:p>
            <a:endParaRPr lang="en-US"/>
          </a:p>
        </p:txBody>
      </p:sp>
      <p:sp>
        <p:nvSpPr>
          <p:cNvPr id="56" name="AutoShape 194"/>
          <p:cNvSpPr>
            <a:spLocks noChangeArrowheads="1"/>
          </p:cNvSpPr>
          <p:nvPr/>
        </p:nvSpPr>
        <p:spPr bwMode="auto">
          <a:xfrm>
            <a:off x="3008313" y="3911600"/>
            <a:ext cx="542925" cy="1158875"/>
          </a:xfrm>
          <a:prstGeom prst="roundRect">
            <a:avLst>
              <a:gd name="adj" fmla="val 16667"/>
            </a:avLst>
          </a:prstGeom>
          <a:noFill/>
          <a:ln w="38100">
            <a:solidFill>
              <a:srgbClr val="000066"/>
            </a:solidFill>
            <a:round/>
            <a:headEnd/>
            <a:tailEnd/>
          </a:ln>
        </p:spPr>
        <p:txBody>
          <a:bodyPr lIns="0" rIns="0" anchor="ctr">
            <a:spAutoFit/>
          </a:bodyPr>
          <a:lstStyle/>
          <a:p>
            <a:endParaRPr lang="en-US"/>
          </a:p>
        </p:txBody>
      </p:sp>
      <p:sp>
        <p:nvSpPr>
          <p:cNvPr id="57" name="AutoShape 195"/>
          <p:cNvSpPr>
            <a:spLocks noChangeArrowheads="1"/>
          </p:cNvSpPr>
          <p:nvPr/>
        </p:nvSpPr>
        <p:spPr bwMode="auto">
          <a:xfrm>
            <a:off x="1687513" y="3394075"/>
            <a:ext cx="1771650" cy="338138"/>
          </a:xfrm>
          <a:prstGeom prst="roundRect">
            <a:avLst>
              <a:gd name="adj" fmla="val 16667"/>
            </a:avLst>
          </a:prstGeom>
          <a:noFill/>
          <a:ln w="38100">
            <a:solidFill>
              <a:srgbClr val="FF33CC"/>
            </a:solidFill>
            <a:round/>
            <a:headEnd/>
            <a:tailEnd/>
          </a:ln>
        </p:spPr>
        <p:txBody>
          <a:bodyPr lIns="0" rIns="0" anchor="ctr">
            <a:spAutoFit/>
          </a:bodyPr>
          <a:lstStyle/>
          <a:p>
            <a:endParaRPr lang="en-US"/>
          </a:p>
        </p:txBody>
      </p:sp>
      <p:sp>
        <p:nvSpPr>
          <p:cNvPr id="58" name="Rectangle 196"/>
          <p:cNvSpPr>
            <a:spLocks noChangeArrowheads="1"/>
          </p:cNvSpPr>
          <p:nvPr/>
        </p:nvSpPr>
        <p:spPr bwMode="auto">
          <a:xfrm>
            <a:off x="6435725" y="3184525"/>
            <a:ext cx="1135063" cy="601663"/>
          </a:xfrm>
          <a:prstGeom prst="rect">
            <a:avLst/>
          </a:prstGeom>
          <a:solidFill>
            <a:srgbClr val="FFFFFF"/>
          </a:solidFill>
          <a:ln w="1588">
            <a:solidFill>
              <a:srgbClr val="FFFFFF"/>
            </a:solidFill>
            <a:miter lim="800000"/>
            <a:headEnd/>
            <a:tailEnd/>
          </a:ln>
        </p:spPr>
        <p:txBody>
          <a:bodyPr wrap="none" anchor="ctr"/>
          <a:lstStyle/>
          <a:p>
            <a:endParaRPr lang="en-US"/>
          </a:p>
        </p:txBody>
      </p:sp>
      <p:sp>
        <p:nvSpPr>
          <p:cNvPr id="59" name="Rectangle 197"/>
          <p:cNvSpPr>
            <a:spLocks noChangeArrowheads="1"/>
          </p:cNvSpPr>
          <p:nvPr/>
        </p:nvSpPr>
        <p:spPr bwMode="auto">
          <a:xfrm>
            <a:off x="1390650" y="3198813"/>
            <a:ext cx="1135063" cy="601662"/>
          </a:xfrm>
          <a:prstGeom prst="rect">
            <a:avLst/>
          </a:prstGeom>
          <a:solidFill>
            <a:srgbClr val="FFFFFF"/>
          </a:solidFill>
          <a:ln w="1588">
            <a:solidFill>
              <a:srgbClr val="FFFFFF"/>
            </a:solidFill>
            <a:miter lim="800000"/>
            <a:headEnd/>
            <a:tailEnd/>
          </a:ln>
        </p:spPr>
        <p:txBody>
          <a:bodyPr wrap="none" anchor="ctr"/>
          <a:lstStyle/>
          <a:p>
            <a:endParaRPr lang="en-US"/>
          </a:p>
        </p:txBody>
      </p:sp>
      <p:sp>
        <p:nvSpPr>
          <p:cNvPr id="60" name="Text Box 198"/>
          <p:cNvSpPr txBox="1">
            <a:spLocks noChangeArrowheads="1"/>
          </p:cNvSpPr>
          <p:nvPr/>
        </p:nvSpPr>
        <p:spPr bwMode="auto">
          <a:xfrm>
            <a:off x="2747963" y="5922963"/>
            <a:ext cx="796925" cy="396875"/>
          </a:xfrm>
          <a:prstGeom prst="rect">
            <a:avLst/>
          </a:prstGeom>
          <a:noFill/>
          <a:ln w="1588">
            <a:noFill/>
            <a:miter lim="800000"/>
            <a:headEnd/>
            <a:tailEnd/>
          </a:ln>
        </p:spPr>
        <p:txBody>
          <a:bodyPr>
            <a:spAutoFit/>
          </a:bodyPr>
          <a:lstStyle/>
          <a:p>
            <a:pPr>
              <a:buFont typeface="Wingdings" pitchFamily="2" charset="2"/>
              <a:buNone/>
            </a:pPr>
            <a:r>
              <a:rPr lang="en-US" sz="2000">
                <a:solidFill>
                  <a:srgbClr val="FF0000"/>
                </a:solidFill>
                <a:latin typeface="Arial" pitchFamily="34" charset="0"/>
                <a:cs typeface="Arial" pitchFamily="34" charset="0"/>
              </a:rPr>
              <a:t>WX</a:t>
            </a:r>
          </a:p>
        </p:txBody>
      </p:sp>
      <p:sp>
        <p:nvSpPr>
          <p:cNvPr id="61" name="Text Box 199"/>
          <p:cNvSpPr txBox="1">
            <a:spLocks noChangeArrowheads="1"/>
          </p:cNvSpPr>
          <p:nvPr/>
        </p:nvSpPr>
        <p:spPr bwMode="auto">
          <a:xfrm>
            <a:off x="7029450" y="4211638"/>
            <a:ext cx="831850" cy="396875"/>
          </a:xfrm>
          <a:prstGeom prst="rect">
            <a:avLst/>
          </a:prstGeom>
          <a:noFill/>
          <a:ln w="1588">
            <a:noFill/>
            <a:miter lim="800000"/>
            <a:headEnd/>
            <a:tailEnd/>
          </a:ln>
        </p:spPr>
        <p:txBody>
          <a:bodyPr>
            <a:spAutoFit/>
          </a:bodyPr>
          <a:lstStyle/>
          <a:p>
            <a:pPr>
              <a:buFont typeface="Wingdings" pitchFamily="2" charset="2"/>
              <a:buNone/>
            </a:pPr>
            <a:r>
              <a:rPr lang="en-US" sz="2000" b="0">
                <a:solidFill>
                  <a:srgbClr val="336600"/>
                </a:solidFill>
                <a:latin typeface="Arial" pitchFamily="34" charset="0"/>
                <a:cs typeface="Arial" pitchFamily="34" charset="0"/>
              </a:rPr>
              <a:t>WYX</a:t>
            </a:r>
          </a:p>
        </p:txBody>
      </p:sp>
      <p:sp>
        <p:nvSpPr>
          <p:cNvPr id="62" name="Line 200"/>
          <p:cNvSpPr>
            <a:spLocks noChangeShapeType="1"/>
          </p:cNvSpPr>
          <p:nvPr/>
        </p:nvSpPr>
        <p:spPr bwMode="auto">
          <a:xfrm>
            <a:off x="7099300" y="4254500"/>
            <a:ext cx="234950" cy="0"/>
          </a:xfrm>
          <a:prstGeom prst="line">
            <a:avLst/>
          </a:prstGeom>
          <a:noFill/>
          <a:ln w="28575">
            <a:solidFill>
              <a:srgbClr val="336600"/>
            </a:solidFill>
            <a:round/>
            <a:headEnd/>
            <a:tailEnd/>
          </a:ln>
        </p:spPr>
        <p:txBody>
          <a:bodyPr/>
          <a:lstStyle/>
          <a:p>
            <a:endParaRPr lang="en-US"/>
          </a:p>
        </p:txBody>
      </p:sp>
      <p:sp>
        <p:nvSpPr>
          <p:cNvPr id="63" name="Line 201"/>
          <p:cNvSpPr>
            <a:spLocks noChangeShapeType="1"/>
          </p:cNvSpPr>
          <p:nvPr/>
        </p:nvSpPr>
        <p:spPr bwMode="auto">
          <a:xfrm>
            <a:off x="7504113" y="4241800"/>
            <a:ext cx="201612" cy="0"/>
          </a:xfrm>
          <a:prstGeom prst="line">
            <a:avLst/>
          </a:prstGeom>
          <a:noFill/>
          <a:ln w="28575">
            <a:solidFill>
              <a:srgbClr val="336600"/>
            </a:solidFill>
            <a:round/>
            <a:headEnd/>
            <a:tailEnd/>
          </a:ln>
        </p:spPr>
        <p:txBody>
          <a:bodyPr/>
          <a:lstStyle/>
          <a:p>
            <a:endParaRPr lang="en-US"/>
          </a:p>
        </p:txBody>
      </p:sp>
      <p:sp>
        <p:nvSpPr>
          <p:cNvPr id="64" name="Line 202"/>
          <p:cNvSpPr>
            <a:spLocks noChangeShapeType="1"/>
          </p:cNvSpPr>
          <p:nvPr/>
        </p:nvSpPr>
        <p:spPr bwMode="auto">
          <a:xfrm>
            <a:off x="2133600" y="2773363"/>
            <a:ext cx="201613" cy="0"/>
          </a:xfrm>
          <a:prstGeom prst="line">
            <a:avLst/>
          </a:prstGeom>
          <a:noFill/>
          <a:ln w="28575">
            <a:solidFill>
              <a:srgbClr val="336600"/>
            </a:solidFill>
            <a:round/>
            <a:headEnd/>
            <a:tailEnd/>
          </a:ln>
        </p:spPr>
        <p:txBody>
          <a:bodyPr/>
          <a:lstStyle/>
          <a:p>
            <a:endParaRPr lang="en-US"/>
          </a:p>
        </p:txBody>
      </p:sp>
      <p:sp>
        <p:nvSpPr>
          <p:cNvPr id="65" name="Line 182"/>
          <p:cNvSpPr>
            <a:spLocks noChangeShapeType="1"/>
          </p:cNvSpPr>
          <p:nvPr/>
        </p:nvSpPr>
        <p:spPr bwMode="auto">
          <a:xfrm>
            <a:off x="1966913" y="3122613"/>
            <a:ext cx="647700" cy="268287"/>
          </a:xfrm>
          <a:prstGeom prst="line">
            <a:avLst/>
          </a:prstGeom>
          <a:noFill/>
          <a:ln w="28575">
            <a:solidFill>
              <a:srgbClr val="FF33CC"/>
            </a:solidFill>
            <a:round/>
            <a:headEnd/>
            <a:tailEnd type="triangle" w="med" len="med"/>
          </a:ln>
        </p:spPr>
        <p:txBody>
          <a:bodyPr/>
          <a:lstStyle/>
          <a:p>
            <a:endParaRPr lang="en-US"/>
          </a:p>
        </p:txBody>
      </p:sp>
      <p:sp>
        <p:nvSpPr>
          <p:cNvPr id="66" name="Text Box 203"/>
          <p:cNvSpPr txBox="1">
            <a:spLocks noChangeArrowheads="1"/>
          </p:cNvSpPr>
          <p:nvPr/>
        </p:nvSpPr>
        <p:spPr bwMode="auto">
          <a:xfrm>
            <a:off x="1693863" y="3968750"/>
            <a:ext cx="831850" cy="396875"/>
          </a:xfrm>
          <a:prstGeom prst="rect">
            <a:avLst/>
          </a:prstGeom>
          <a:noFill/>
          <a:ln w="1588">
            <a:noFill/>
            <a:miter lim="800000"/>
            <a:headEnd/>
            <a:tailEnd/>
          </a:ln>
        </p:spPr>
        <p:txBody>
          <a:bodyPr>
            <a:spAutoFit/>
          </a:bodyPr>
          <a:lstStyle/>
          <a:p>
            <a:pPr>
              <a:buFont typeface="Wingdings" pitchFamily="2" charset="2"/>
              <a:buNone/>
            </a:pPr>
            <a:r>
              <a:rPr lang="en-US" sz="2000" b="0">
                <a:solidFill>
                  <a:srgbClr val="000066"/>
                </a:solidFill>
                <a:latin typeface="Arial" pitchFamily="34" charset="0"/>
                <a:cs typeface="Arial" pitchFamily="34" charset="0"/>
              </a:rPr>
              <a:t>XYZ</a:t>
            </a:r>
          </a:p>
        </p:txBody>
      </p:sp>
      <p:sp>
        <p:nvSpPr>
          <p:cNvPr id="67" name="Line 204"/>
          <p:cNvSpPr>
            <a:spLocks noChangeShapeType="1"/>
          </p:cNvSpPr>
          <p:nvPr/>
        </p:nvSpPr>
        <p:spPr bwMode="auto">
          <a:xfrm>
            <a:off x="1900238" y="4021138"/>
            <a:ext cx="188912" cy="0"/>
          </a:xfrm>
          <a:prstGeom prst="line">
            <a:avLst/>
          </a:prstGeom>
          <a:noFill/>
          <a:ln w="28575">
            <a:solidFill>
              <a:srgbClr val="000066"/>
            </a:solidFill>
            <a:round/>
            <a:headEnd/>
            <a:tailEnd/>
          </a:ln>
        </p:spPr>
        <p:txBody>
          <a:bodyPr/>
          <a:lstStyle/>
          <a:p>
            <a:endParaRPr lang="en-US"/>
          </a:p>
        </p:txBody>
      </p:sp>
      <p:sp>
        <p:nvSpPr>
          <p:cNvPr id="68" name="Line 205"/>
          <p:cNvSpPr>
            <a:spLocks noChangeShapeType="1"/>
          </p:cNvSpPr>
          <p:nvPr/>
        </p:nvSpPr>
        <p:spPr bwMode="auto">
          <a:xfrm>
            <a:off x="2146300" y="4024313"/>
            <a:ext cx="142875" cy="0"/>
          </a:xfrm>
          <a:prstGeom prst="line">
            <a:avLst/>
          </a:prstGeom>
          <a:noFill/>
          <a:ln w="28575">
            <a:solidFill>
              <a:srgbClr val="000066"/>
            </a:solidFill>
            <a:round/>
            <a:headEnd/>
            <a:tailEnd/>
          </a:ln>
        </p:spPr>
        <p:txBody>
          <a:bodyPr/>
          <a:lstStyle/>
          <a:p>
            <a:endParaRPr lang="en-US"/>
          </a:p>
        </p:txBody>
      </p:sp>
      <p:sp>
        <p:nvSpPr>
          <p:cNvPr id="69" name="Line 206"/>
          <p:cNvSpPr>
            <a:spLocks noChangeShapeType="1"/>
          </p:cNvSpPr>
          <p:nvPr/>
        </p:nvSpPr>
        <p:spPr bwMode="auto">
          <a:xfrm>
            <a:off x="2408238" y="4178300"/>
            <a:ext cx="612775" cy="0"/>
          </a:xfrm>
          <a:prstGeom prst="line">
            <a:avLst/>
          </a:prstGeom>
          <a:noFill/>
          <a:ln w="28575">
            <a:solidFill>
              <a:srgbClr val="000066"/>
            </a:solidFill>
            <a:round/>
            <a:headEnd/>
            <a:tailEnd type="triangle" w="med" len="med"/>
          </a:ln>
        </p:spPr>
        <p:txBody>
          <a:bodyPr/>
          <a:lstStyle/>
          <a:p>
            <a:endParaRPr lang="en-US"/>
          </a:p>
        </p:txBody>
      </p:sp>
      <p:sp>
        <p:nvSpPr>
          <p:cNvPr id="70" name="Text Box 207"/>
          <p:cNvSpPr txBox="1">
            <a:spLocks noChangeArrowheads="1"/>
          </p:cNvSpPr>
          <p:nvPr/>
        </p:nvSpPr>
        <p:spPr bwMode="auto">
          <a:xfrm>
            <a:off x="6835775" y="4805363"/>
            <a:ext cx="831850" cy="396875"/>
          </a:xfrm>
          <a:prstGeom prst="rect">
            <a:avLst/>
          </a:prstGeom>
          <a:noFill/>
          <a:ln w="1588">
            <a:noFill/>
            <a:miter lim="800000"/>
            <a:headEnd/>
            <a:tailEnd/>
          </a:ln>
        </p:spPr>
        <p:txBody>
          <a:bodyPr>
            <a:spAutoFit/>
          </a:bodyPr>
          <a:lstStyle/>
          <a:p>
            <a:pPr>
              <a:buFont typeface="Wingdings" pitchFamily="2" charset="2"/>
              <a:buNone/>
            </a:pPr>
            <a:r>
              <a:rPr lang="en-US" sz="2000" b="0">
                <a:solidFill>
                  <a:schemeClr val="folHlink"/>
                </a:solidFill>
                <a:latin typeface="Arial" pitchFamily="34" charset="0"/>
                <a:cs typeface="Arial" pitchFamily="34" charset="0"/>
              </a:rPr>
              <a:t>XYZ</a:t>
            </a:r>
          </a:p>
        </p:txBody>
      </p:sp>
      <p:sp>
        <p:nvSpPr>
          <p:cNvPr id="71" name="Line 208"/>
          <p:cNvSpPr>
            <a:spLocks noChangeShapeType="1"/>
          </p:cNvSpPr>
          <p:nvPr/>
        </p:nvSpPr>
        <p:spPr bwMode="auto">
          <a:xfrm flipH="1" flipV="1">
            <a:off x="5243513" y="4849813"/>
            <a:ext cx="1643062" cy="161925"/>
          </a:xfrm>
          <a:prstGeom prst="line">
            <a:avLst/>
          </a:prstGeom>
          <a:noFill/>
          <a:ln w="28575">
            <a:solidFill>
              <a:schemeClr val="folHlink"/>
            </a:solidFill>
            <a:round/>
            <a:headEnd/>
            <a:tailEnd type="triangle" w="med" len="med"/>
          </a:ln>
        </p:spPr>
        <p:txBody>
          <a:bodyPr/>
          <a:lstStyle/>
          <a:p>
            <a:endParaRPr lang="en-US"/>
          </a:p>
        </p:txBody>
      </p:sp>
      <p:sp>
        <p:nvSpPr>
          <p:cNvPr id="72" name="Text Box 209"/>
          <p:cNvSpPr txBox="1">
            <a:spLocks noChangeArrowheads="1"/>
          </p:cNvSpPr>
          <p:nvPr/>
        </p:nvSpPr>
        <p:spPr bwMode="auto">
          <a:xfrm>
            <a:off x="2841625" y="2697163"/>
            <a:ext cx="831850" cy="396875"/>
          </a:xfrm>
          <a:prstGeom prst="rect">
            <a:avLst/>
          </a:prstGeom>
          <a:noFill/>
          <a:ln w="1588">
            <a:noFill/>
            <a:miter lim="800000"/>
            <a:headEnd/>
            <a:tailEnd/>
          </a:ln>
        </p:spPr>
        <p:txBody>
          <a:bodyPr>
            <a:spAutoFit/>
          </a:bodyPr>
          <a:lstStyle/>
          <a:p>
            <a:pPr>
              <a:buFont typeface="Wingdings" pitchFamily="2" charset="2"/>
              <a:buNone/>
            </a:pPr>
            <a:r>
              <a:rPr lang="en-US" sz="2000" b="0">
                <a:solidFill>
                  <a:srgbClr val="660066"/>
                </a:solidFill>
                <a:latin typeface="Arial" pitchFamily="34" charset="0"/>
                <a:cs typeface="Arial" pitchFamily="34" charset="0"/>
              </a:rPr>
              <a:t>WYZ</a:t>
            </a:r>
          </a:p>
        </p:txBody>
      </p:sp>
      <p:sp>
        <p:nvSpPr>
          <p:cNvPr id="73" name="Line 210"/>
          <p:cNvSpPr>
            <a:spLocks noChangeShapeType="1"/>
          </p:cNvSpPr>
          <p:nvPr/>
        </p:nvSpPr>
        <p:spPr bwMode="auto">
          <a:xfrm>
            <a:off x="2900363" y="2740025"/>
            <a:ext cx="192087" cy="0"/>
          </a:xfrm>
          <a:prstGeom prst="line">
            <a:avLst/>
          </a:prstGeom>
          <a:noFill/>
          <a:ln w="28575">
            <a:solidFill>
              <a:srgbClr val="336600"/>
            </a:solidFill>
            <a:round/>
            <a:headEnd/>
            <a:tailEnd/>
          </a:ln>
        </p:spPr>
        <p:txBody>
          <a:bodyPr/>
          <a:lstStyle/>
          <a:p>
            <a:endParaRPr lang="en-US"/>
          </a:p>
        </p:txBody>
      </p:sp>
      <p:sp>
        <p:nvSpPr>
          <p:cNvPr id="74" name="Line 211"/>
          <p:cNvSpPr>
            <a:spLocks noChangeShapeType="1"/>
          </p:cNvSpPr>
          <p:nvPr/>
        </p:nvSpPr>
        <p:spPr bwMode="auto">
          <a:xfrm flipV="1">
            <a:off x="3152775" y="2736850"/>
            <a:ext cx="155575" cy="1588"/>
          </a:xfrm>
          <a:prstGeom prst="line">
            <a:avLst/>
          </a:prstGeom>
          <a:noFill/>
          <a:ln w="28575">
            <a:solidFill>
              <a:srgbClr val="336600"/>
            </a:solidFill>
            <a:round/>
            <a:headEnd/>
            <a:tailEnd/>
          </a:ln>
        </p:spPr>
        <p:txBody>
          <a:bodyPr/>
          <a:lstStyle/>
          <a:p>
            <a:endParaRPr lang="en-US"/>
          </a:p>
        </p:txBody>
      </p:sp>
      <p:sp>
        <p:nvSpPr>
          <p:cNvPr id="75" name="Line 212"/>
          <p:cNvSpPr>
            <a:spLocks noChangeShapeType="1"/>
          </p:cNvSpPr>
          <p:nvPr/>
        </p:nvSpPr>
        <p:spPr bwMode="auto">
          <a:xfrm>
            <a:off x="3386138" y="2751138"/>
            <a:ext cx="155575" cy="0"/>
          </a:xfrm>
          <a:prstGeom prst="line">
            <a:avLst/>
          </a:prstGeom>
          <a:noFill/>
          <a:ln w="28575">
            <a:solidFill>
              <a:srgbClr val="336600"/>
            </a:solidFill>
            <a:round/>
            <a:headEnd/>
            <a:tailEnd/>
          </a:ln>
        </p:spPr>
        <p:txBody>
          <a:bodyPr/>
          <a:lstStyle/>
          <a:p>
            <a:endParaRPr lang="en-US"/>
          </a:p>
        </p:txBody>
      </p:sp>
      <p:sp>
        <p:nvSpPr>
          <p:cNvPr id="76" name="Line 213"/>
          <p:cNvSpPr>
            <a:spLocks noChangeShapeType="1"/>
          </p:cNvSpPr>
          <p:nvPr/>
        </p:nvSpPr>
        <p:spPr bwMode="auto">
          <a:xfrm>
            <a:off x="2870200" y="3009900"/>
            <a:ext cx="196850" cy="300038"/>
          </a:xfrm>
          <a:prstGeom prst="line">
            <a:avLst/>
          </a:prstGeom>
          <a:noFill/>
          <a:ln w="28575">
            <a:solidFill>
              <a:srgbClr val="660066"/>
            </a:solidFill>
            <a:round/>
            <a:headEnd/>
            <a:tailEnd type="triangle" w="med" len="med"/>
          </a:ln>
        </p:spPr>
        <p:txBody>
          <a:bodyPr/>
          <a:lstStyle/>
          <a:p>
            <a:endParaRPr lang="en-US"/>
          </a:p>
        </p:txBody>
      </p:sp>
      <p:sp>
        <p:nvSpPr>
          <p:cNvPr id="77" name="Text Box 214"/>
          <p:cNvSpPr txBox="1">
            <a:spLocks noChangeArrowheads="1"/>
          </p:cNvSpPr>
          <p:nvPr/>
        </p:nvSpPr>
        <p:spPr bwMode="auto">
          <a:xfrm>
            <a:off x="0" y="2555875"/>
            <a:ext cx="1574800" cy="1311275"/>
          </a:xfrm>
          <a:prstGeom prst="rect">
            <a:avLst/>
          </a:prstGeom>
          <a:solidFill>
            <a:srgbClr val="FFFF00"/>
          </a:solidFill>
          <a:ln w="1651">
            <a:noFill/>
            <a:miter lim="800000"/>
            <a:headEnd/>
            <a:tailEnd/>
          </a:ln>
        </p:spPr>
        <p:txBody>
          <a:bodyPr>
            <a:spAutoFit/>
          </a:bodyPr>
          <a:lstStyle/>
          <a:p>
            <a:pPr>
              <a:spcBef>
                <a:spcPct val="0"/>
              </a:spcBef>
              <a:buFont typeface="Wingdings" pitchFamily="2" charset="2"/>
              <a:buNone/>
            </a:pPr>
            <a:r>
              <a:rPr lang="en-US" sz="2000" b="0">
                <a:solidFill>
                  <a:srgbClr val="000066"/>
                </a:solidFill>
                <a:latin typeface="Arial" pitchFamily="34" charset="0"/>
                <a:cs typeface="Arial" pitchFamily="34" charset="0"/>
              </a:rPr>
              <a:t>Not only</a:t>
            </a:r>
          </a:p>
          <a:p>
            <a:pPr>
              <a:spcBef>
                <a:spcPct val="0"/>
              </a:spcBef>
              <a:buFont typeface="Wingdings" pitchFamily="2" charset="2"/>
              <a:buNone/>
            </a:pPr>
            <a:r>
              <a:rPr lang="en-US" sz="2000" b="0">
                <a:solidFill>
                  <a:srgbClr val="000066"/>
                </a:solidFill>
                <a:latin typeface="Arial" pitchFamily="34" charset="0"/>
                <a:cs typeface="Arial" pitchFamily="34" charset="0"/>
              </a:rPr>
              <a:t>those needed to cover all 1’s</a:t>
            </a:r>
          </a:p>
        </p:txBody>
      </p:sp>
      <p:sp>
        <p:nvSpPr>
          <p:cNvPr id="78" name="Line 215"/>
          <p:cNvSpPr>
            <a:spLocks noChangeShapeType="1"/>
          </p:cNvSpPr>
          <p:nvPr/>
        </p:nvSpPr>
        <p:spPr bwMode="auto">
          <a:xfrm flipV="1">
            <a:off x="809625" y="1701800"/>
            <a:ext cx="1239838" cy="868363"/>
          </a:xfrm>
          <a:prstGeom prst="line">
            <a:avLst/>
          </a:prstGeom>
          <a:noFill/>
          <a:ln w="19050">
            <a:solidFill>
              <a:srgbClr val="FF0000"/>
            </a:solidFill>
            <a:round/>
            <a:headEnd/>
            <a:tailEnd type="triangle" w="med" len="med"/>
          </a:ln>
        </p:spPr>
        <p:txBody>
          <a:bodyPr/>
          <a:lstStyle/>
          <a:p>
            <a:endParaRPr lang="en-US"/>
          </a:p>
        </p:txBody>
      </p:sp>
      <p:sp>
        <p:nvSpPr>
          <p:cNvPr id="79" name="Text Box 216"/>
          <p:cNvSpPr txBox="1">
            <a:spLocks noChangeArrowheads="1"/>
          </p:cNvSpPr>
          <p:nvPr/>
        </p:nvSpPr>
        <p:spPr bwMode="auto">
          <a:xfrm>
            <a:off x="180975" y="4929188"/>
            <a:ext cx="1574800" cy="1006475"/>
          </a:xfrm>
          <a:prstGeom prst="rect">
            <a:avLst/>
          </a:prstGeom>
          <a:solidFill>
            <a:srgbClr val="99CCFF"/>
          </a:solidFill>
          <a:ln w="1651">
            <a:noFill/>
            <a:miter lim="800000"/>
            <a:headEnd/>
            <a:tailEnd/>
          </a:ln>
        </p:spPr>
        <p:txBody>
          <a:bodyPr>
            <a:spAutoFit/>
          </a:bodyPr>
          <a:lstStyle/>
          <a:p>
            <a:pPr>
              <a:spcBef>
                <a:spcPct val="0"/>
              </a:spcBef>
              <a:buFont typeface="Wingdings" pitchFamily="2" charset="2"/>
              <a:buNone/>
            </a:pPr>
            <a:r>
              <a:rPr lang="en-US" sz="2000" b="0">
                <a:solidFill>
                  <a:srgbClr val="000066"/>
                </a:solidFill>
                <a:latin typeface="Arial" pitchFamily="34" charset="0"/>
                <a:cs typeface="Arial" pitchFamily="34" charset="0"/>
              </a:rPr>
              <a:t>Any essential PIs?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 Simplification procedure</a:t>
            </a:r>
            <a:endParaRPr lang="en-US" dirty="0"/>
          </a:p>
        </p:txBody>
      </p:sp>
      <p:sp>
        <p:nvSpPr>
          <p:cNvPr id="3" name="Content Placeholder 2"/>
          <p:cNvSpPr>
            <a:spLocks noGrp="1"/>
          </p:cNvSpPr>
          <p:nvPr>
            <p:ph idx="1"/>
          </p:nvPr>
        </p:nvSpPr>
        <p:spPr/>
        <p:txBody>
          <a:bodyPr/>
          <a:lstStyle/>
          <a:p>
            <a:pPr marL="0" indent="0">
              <a:buNone/>
            </a:pPr>
            <a:r>
              <a:rPr lang="en-US" dirty="0" smtClean="0"/>
              <a:t>1. Identify all </a:t>
            </a:r>
            <a:r>
              <a:rPr lang="en-US" dirty="0" smtClean="0">
                <a:solidFill>
                  <a:srgbClr val="FF0000"/>
                </a:solidFill>
              </a:rPr>
              <a:t>prime </a:t>
            </a:r>
            <a:r>
              <a:rPr lang="en-US" dirty="0" err="1" smtClean="0">
                <a:solidFill>
                  <a:srgbClr val="FF0000"/>
                </a:solidFill>
              </a:rPr>
              <a:t>implicants</a:t>
            </a:r>
            <a:r>
              <a:rPr lang="en-US" dirty="0" smtClean="0">
                <a:solidFill>
                  <a:srgbClr val="FF0000"/>
                </a:solidFill>
              </a:rPr>
              <a:t> </a:t>
            </a:r>
            <a:r>
              <a:rPr lang="en-US" dirty="0" smtClean="0"/>
              <a:t>covering 1’s</a:t>
            </a:r>
          </a:p>
          <a:p>
            <a:pPr lvl="1"/>
            <a:r>
              <a:rPr lang="en-US" dirty="0" smtClean="0"/>
              <a:t>Example: For a function of 3 variables, group all possible groups of 4, then groups of 2 that are not contained in groups of 4, then </a:t>
            </a:r>
            <a:r>
              <a:rPr lang="en-US" dirty="0" err="1" smtClean="0"/>
              <a:t>minterms</a:t>
            </a:r>
            <a:r>
              <a:rPr lang="en-US" dirty="0" smtClean="0"/>
              <a:t> that are not contained in a group of 4 or 2.</a:t>
            </a:r>
          </a:p>
          <a:p>
            <a:pPr marL="0" indent="0">
              <a:buNone/>
            </a:pPr>
            <a:r>
              <a:rPr lang="en-US" dirty="0" smtClean="0"/>
              <a:t>2. Identify all </a:t>
            </a:r>
            <a:r>
              <a:rPr lang="en-US" dirty="0" smtClean="0">
                <a:solidFill>
                  <a:srgbClr val="FF0000"/>
                </a:solidFill>
              </a:rPr>
              <a:t>essential prime </a:t>
            </a:r>
            <a:r>
              <a:rPr lang="en-US" dirty="0" err="1" smtClean="0">
                <a:solidFill>
                  <a:srgbClr val="FF0000"/>
                </a:solidFill>
              </a:rPr>
              <a:t>implicants</a:t>
            </a:r>
            <a:r>
              <a:rPr lang="en-US" dirty="0" smtClean="0">
                <a:solidFill>
                  <a:srgbClr val="FF0000"/>
                </a:solidFill>
              </a:rPr>
              <a:t> </a:t>
            </a:r>
            <a:r>
              <a:rPr lang="en-US" dirty="0" smtClean="0"/>
              <a:t>and select them.</a:t>
            </a:r>
          </a:p>
          <a:p>
            <a:pPr marL="0" indent="0">
              <a:buNone/>
            </a:pPr>
            <a:r>
              <a:rPr lang="en-US" dirty="0" smtClean="0"/>
              <a:t>3. Check all </a:t>
            </a:r>
            <a:r>
              <a:rPr lang="en-US" dirty="0" err="1" smtClean="0"/>
              <a:t>minterms</a:t>
            </a:r>
            <a:r>
              <a:rPr lang="en-US" dirty="0" smtClean="0"/>
              <a:t> (1’s) covered by essential prime </a:t>
            </a:r>
            <a:r>
              <a:rPr lang="en-US" dirty="0" err="1" smtClean="0"/>
              <a:t>implicants</a:t>
            </a:r>
            <a:endParaRPr lang="en-US" dirty="0" smtClean="0"/>
          </a:p>
          <a:p>
            <a:pPr marL="0" indent="0">
              <a:buNone/>
            </a:pPr>
            <a:r>
              <a:rPr lang="en-US" dirty="0" smtClean="0"/>
              <a:t>4. Repeat until all  </a:t>
            </a:r>
            <a:r>
              <a:rPr lang="en-US" dirty="0" err="1" smtClean="0"/>
              <a:t>minterms</a:t>
            </a:r>
            <a:r>
              <a:rPr lang="en-US" dirty="0" smtClean="0"/>
              <a:t> (1’s) are covered:</a:t>
            </a:r>
          </a:p>
          <a:p>
            <a:pPr lvl="1"/>
            <a:r>
              <a:rPr lang="en-US" dirty="0" smtClean="0"/>
              <a:t>Select the prime </a:t>
            </a:r>
            <a:r>
              <a:rPr lang="en-US" dirty="0" err="1" smtClean="0"/>
              <a:t>implicant</a:t>
            </a:r>
            <a:r>
              <a:rPr lang="en-US" dirty="0" smtClean="0"/>
              <a:t> covering the largest </a:t>
            </a:r>
            <a:r>
              <a:rPr lang="en-US" dirty="0" smtClean="0">
                <a:solidFill>
                  <a:srgbClr val="FF0000"/>
                </a:solidFill>
              </a:rPr>
              <a:t>uncovered</a:t>
            </a:r>
            <a:r>
              <a:rPr lang="en-US" dirty="0" smtClean="0"/>
              <a:t> </a:t>
            </a:r>
            <a:r>
              <a:rPr lang="en-US" dirty="0" err="1" smtClean="0">
                <a:solidFill>
                  <a:srgbClr val="FF0000"/>
                </a:solidFill>
              </a:rPr>
              <a:t>minterms</a:t>
            </a:r>
            <a:r>
              <a:rPr lang="en-US" dirty="0" smtClean="0">
                <a:solidFill>
                  <a:srgbClr val="FF0000"/>
                </a:solidFill>
              </a:rPr>
              <a:t> (1’s</a:t>
            </a:r>
            <a:r>
              <a:rPr lang="en-US" dirty="0" smtClean="0">
                <a:solidFill>
                  <a:srgbClr val="FF0000"/>
                </a:solidFill>
              </a:rPr>
              <a:t>)</a:t>
            </a:r>
            <a:r>
              <a:rPr lang="en-US" dirty="0" smtClean="0"/>
              <a:t>.</a:t>
            </a:r>
          </a:p>
          <a:p>
            <a:r>
              <a:rPr lang="en-US" dirty="0" smtClean="0"/>
              <a:t>Note that a </a:t>
            </a:r>
            <a:r>
              <a:rPr lang="en-US" dirty="0"/>
              <a:t>function </a:t>
            </a:r>
            <a:r>
              <a:rPr lang="en-US" dirty="0" smtClean="0"/>
              <a:t>may have </a:t>
            </a:r>
            <a:r>
              <a:rPr lang="en-US" dirty="0"/>
              <a:t>multiple simplified </a:t>
            </a:r>
            <a:r>
              <a:rPr lang="en-US" dirty="0" smtClean="0"/>
              <a:t>expressions with the same cost</a:t>
            </a:r>
            <a:endParaRPr lang="en-US"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Obtaining All Minimal SOP Expressions</a:t>
            </a:r>
            <a:endParaRPr lang="en-US" sz="3200" dirty="0"/>
          </a:p>
        </p:txBody>
      </p:sp>
      <mc:AlternateContent xmlns:mc="http://schemas.openxmlformats.org/markup-compatibility/2006">
        <mc:Choice xmlns:a14="http://schemas.microsoft.com/office/drawing/2010/main" Requires="a14">
          <p:sp>
            <p:nvSpPr>
              <p:cNvPr id="185" name="Content Placeholder 2"/>
              <p:cNvSpPr>
                <a:spLocks noGrp="1"/>
              </p:cNvSpPr>
              <p:nvPr>
                <p:ph idx="1"/>
              </p:nvPr>
            </p:nvSpPr>
            <p:spPr>
              <a:xfrm>
                <a:off x="459654" y="1067114"/>
                <a:ext cx="8432871" cy="1152139"/>
              </a:xfrm>
            </p:spPr>
            <p:txBody>
              <a:bodyPr/>
              <a:lstStyle/>
              <a:p>
                <a:pPr marL="0" indent="0">
                  <a:spcBef>
                    <a:spcPts val="1200"/>
                  </a:spcBef>
                  <a:buNone/>
                </a:pPr>
                <a:r>
                  <a:rPr lang="en-US" dirty="0" smtClean="0"/>
                  <a:t>Consider again: </a:t>
                </a:r>
                <a14:m>
                  <m:oMath xmlns:m="http://schemas.openxmlformats.org/officeDocument/2006/math">
                    <m:r>
                      <a:rPr lang="en-US" i="1" dirty="0" smtClean="0">
                        <a:latin typeface="Cambria Math"/>
                      </a:rPr>
                      <m:t>𝑓</m:t>
                    </m:r>
                    <m:r>
                      <a:rPr lang="en-US" i="1" dirty="0" smtClean="0">
                        <a:latin typeface="Cambria Math"/>
                      </a:rPr>
                      <m:t>(</m:t>
                    </m:r>
                    <m:r>
                      <a:rPr lang="en-US" i="1" dirty="0" err="1" smtClean="0">
                        <a:latin typeface="Cambria Math"/>
                      </a:rPr>
                      <m:t>𝑎</m:t>
                    </m:r>
                    <m:r>
                      <a:rPr lang="en-US" i="1" dirty="0" err="1" smtClean="0">
                        <a:latin typeface="Cambria Math"/>
                      </a:rPr>
                      <m:t>,</m:t>
                    </m:r>
                    <m:r>
                      <a:rPr lang="en-US" i="1" dirty="0" err="1" smtClean="0">
                        <a:latin typeface="Cambria Math"/>
                      </a:rPr>
                      <m:t>𝑏</m:t>
                    </m:r>
                    <m:r>
                      <a:rPr lang="en-US" i="1" dirty="0" err="1" smtClean="0">
                        <a:latin typeface="Cambria Math"/>
                      </a:rPr>
                      <m:t>,</m:t>
                    </m:r>
                    <m:r>
                      <a:rPr lang="en-US" i="1" dirty="0" err="1" smtClean="0">
                        <a:latin typeface="Cambria Math"/>
                      </a:rPr>
                      <m:t>𝑐</m:t>
                    </m:r>
                    <m:r>
                      <a:rPr lang="en-US" i="1" dirty="0" err="1" smtClean="0">
                        <a:latin typeface="Cambria Math"/>
                      </a:rPr>
                      <m:t>,</m:t>
                    </m:r>
                    <m:r>
                      <a:rPr lang="en-US" i="1" dirty="0" err="1" smtClean="0">
                        <a:latin typeface="Cambria Math"/>
                      </a:rPr>
                      <m:t>𝑑</m:t>
                    </m:r>
                    <m:r>
                      <a:rPr lang="en-US" i="1" dirty="0" smtClean="0">
                        <a:latin typeface="Cambria Math"/>
                      </a:rPr>
                      <m:t>)=</m:t>
                    </m:r>
                    <m:nary>
                      <m:naryPr>
                        <m:chr m:val="∑"/>
                        <m:subHide m:val="on"/>
                        <m:supHide m:val="on"/>
                        <m:ctrlPr>
                          <a:rPr lang="en-US" i="1" dirty="0" smtClean="0">
                            <a:latin typeface="Cambria Math" panose="02040503050406030204" pitchFamily="18" charset="0"/>
                          </a:rPr>
                        </m:ctrlPr>
                      </m:naryPr>
                      <m:sub/>
                      <m:sup/>
                      <m:e>
                        <m:r>
                          <a:rPr lang="en-US" b="0" i="1" dirty="0" smtClean="0">
                            <a:latin typeface="Cambria Math"/>
                          </a:rPr>
                          <m:t>(</m:t>
                        </m:r>
                        <m:r>
                          <a:rPr lang="en-US" b="0" i="1" dirty="0" smtClean="0">
                            <a:latin typeface="Cambria Math"/>
                          </a:rPr>
                          <m:t>0</m:t>
                        </m:r>
                        <m:r>
                          <a:rPr lang="en-US" b="0" i="1" dirty="0" smtClean="0">
                            <a:latin typeface="Cambria Math"/>
                          </a:rPr>
                          <m:t>, </m:t>
                        </m:r>
                        <m:r>
                          <a:rPr lang="en-US" b="0" i="1" dirty="0" smtClean="0">
                            <a:latin typeface="Cambria Math"/>
                          </a:rPr>
                          <m:t>2</m:t>
                        </m:r>
                        <m:r>
                          <a:rPr lang="en-US" b="0" i="1" dirty="0" smtClean="0">
                            <a:latin typeface="Cambria Math"/>
                          </a:rPr>
                          <m:t>, </m:t>
                        </m:r>
                        <m:r>
                          <a:rPr lang="en-US" b="0" i="1" dirty="0" smtClean="0">
                            <a:latin typeface="Cambria Math"/>
                          </a:rPr>
                          <m:t>3</m:t>
                        </m:r>
                        <m:r>
                          <a:rPr lang="en-US" b="0" i="1" dirty="0" smtClean="0">
                            <a:latin typeface="Cambria Math"/>
                          </a:rPr>
                          <m:t>, </m:t>
                        </m:r>
                        <m:r>
                          <a:rPr lang="en-US" b="0" i="1" dirty="0" smtClean="0">
                            <a:latin typeface="Cambria Math"/>
                          </a:rPr>
                          <m:t>5</m:t>
                        </m:r>
                        <m:r>
                          <a:rPr lang="en-US" b="0" i="1" dirty="0" smtClean="0">
                            <a:latin typeface="Cambria Math"/>
                          </a:rPr>
                          <m:t>, </m:t>
                        </m:r>
                        <m:r>
                          <a:rPr lang="en-US" b="0" i="1" dirty="0" smtClean="0">
                            <a:latin typeface="Cambria Math"/>
                          </a:rPr>
                          <m:t>7</m:t>
                        </m:r>
                        <m:r>
                          <a:rPr lang="en-US" b="0" i="1" dirty="0" smtClean="0">
                            <a:latin typeface="Cambria Math"/>
                          </a:rPr>
                          <m:t>, </m:t>
                        </m:r>
                        <m:r>
                          <a:rPr lang="en-US" b="0" i="1" dirty="0" smtClean="0">
                            <a:latin typeface="Cambria Math"/>
                          </a:rPr>
                          <m:t>8</m:t>
                        </m:r>
                        <m:r>
                          <a:rPr lang="en-US" b="0" i="1" dirty="0" smtClean="0">
                            <a:latin typeface="Cambria Math"/>
                          </a:rPr>
                          <m:t>, </m:t>
                        </m:r>
                        <m:r>
                          <a:rPr lang="en-US" b="0" i="1" dirty="0" smtClean="0">
                            <a:latin typeface="Cambria Math"/>
                          </a:rPr>
                          <m:t>9</m:t>
                        </m:r>
                        <m:r>
                          <a:rPr lang="en-US" b="0" i="1" dirty="0" smtClean="0">
                            <a:latin typeface="Cambria Math"/>
                          </a:rPr>
                          <m:t>, </m:t>
                        </m:r>
                        <m:r>
                          <a:rPr lang="en-US" b="0" i="1" dirty="0" smtClean="0">
                            <a:latin typeface="Cambria Math"/>
                          </a:rPr>
                          <m:t>10</m:t>
                        </m:r>
                        <m:r>
                          <a:rPr lang="en-US" b="0" i="1" dirty="0" smtClean="0">
                            <a:latin typeface="Cambria Math"/>
                          </a:rPr>
                          <m:t>, </m:t>
                        </m:r>
                        <m:r>
                          <a:rPr lang="en-US" b="0" i="1" dirty="0" smtClean="0">
                            <a:latin typeface="Cambria Math"/>
                          </a:rPr>
                          <m:t>11</m:t>
                        </m:r>
                        <m:r>
                          <a:rPr lang="en-US" b="0" i="1" dirty="0" smtClean="0">
                            <a:latin typeface="Cambria Math"/>
                          </a:rPr>
                          <m:t>, </m:t>
                        </m:r>
                        <m:r>
                          <a:rPr lang="en-US" b="0" i="1" dirty="0" smtClean="0">
                            <a:latin typeface="Cambria Math"/>
                          </a:rPr>
                          <m:t>13</m:t>
                        </m:r>
                        <m:r>
                          <a:rPr lang="en-US" b="0" i="1" dirty="0" smtClean="0">
                            <a:latin typeface="Cambria Math"/>
                          </a:rPr>
                          <m:t>, </m:t>
                        </m:r>
                        <m:r>
                          <a:rPr lang="en-US" b="0" i="1" dirty="0" smtClean="0">
                            <a:latin typeface="Cambria Math"/>
                          </a:rPr>
                          <m:t>15</m:t>
                        </m:r>
                        <m:r>
                          <a:rPr lang="en-US" b="0" i="1" dirty="0" smtClean="0">
                            <a:latin typeface="Cambria Math"/>
                          </a:rPr>
                          <m:t>)</m:t>
                        </m:r>
                      </m:e>
                    </m:nary>
                  </m:oMath>
                </a14:m>
                <a:r>
                  <a:rPr lang="en-US" dirty="0" smtClean="0"/>
                  <a:t> </a:t>
                </a:r>
              </a:p>
              <a:p>
                <a:pPr marL="0" indent="0">
                  <a:spcBef>
                    <a:spcPts val="1200"/>
                  </a:spcBef>
                  <a:buNone/>
                </a:pPr>
                <a:r>
                  <a:rPr lang="en-US" dirty="0" smtClean="0"/>
                  <a:t>Obtain all minimal sum-of-products (SOP) expressions</a:t>
                </a:r>
              </a:p>
            </p:txBody>
          </p:sp>
        </mc:Choice>
        <mc:Fallback>
          <p:sp>
            <p:nvSpPr>
              <p:cNvPr id="185" name="Content Placeholder 2"/>
              <p:cNvSpPr>
                <a:spLocks noGrp="1" noRot="1" noChangeAspect="1" noMove="1" noResize="1" noEditPoints="1" noAdjustHandles="1" noChangeArrowheads="1" noChangeShapeType="1" noTextEdit="1"/>
              </p:cNvSpPr>
              <p:nvPr>
                <p:ph idx="1"/>
              </p:nvPr>
            </p:nvSpPr>
            <p:spPr>
              <a:xfrm>
                <a:off x="459654" y="1067114"/>
                <a:ext cx="8432871" cy="1152139"/>
              </a:xfrm>
              <a:blipFill>
                <a:blip r:embed="rId2"/>
                <a:stretch>
                  <a:fillRect l="-1084" t="-51323" b="-19577"/>
                </a:stretch>
              </a:blipFill>
            </p:spPr>
            <p:txBody>
              <a:bodyPr/>
              <a:lstStyle/>
              <a:p>
                <a:r>
                  <a:rPr lang="en-US">
                    <a:noFill/>
                  </a:rPr>
                  <a:t> </a:t>
                </a:r>
              </a:p>
            </p:txBody>
          </p:sp>
        </mc:Fallback>
      </mc:AlternateContent>
      <p:grpSp>
        <p:nvGrpSpPr>
          <p:cNvPr id="186" name="Group 185"/>
          <p:cNvGrpSpPr/>
          <p:nvPr/>
        </p:nvGrpSpPr>
        <p:grpSpPr>
          <a:xfrm>
            <a:off x="958745" y="4948492"/>
            <a:ext cx="3168385" cy="836291"/>
            <a:chOff x="958745" y="4948492"/>
            <a:chExt cx="3168385" cy="836291"/>
          </a:xfrm>
        </p:grpSpPr>
        <p:sp>
          <p:nvSpPr>
            <p:cNvPr id="187" name="Rounded Rectangle 186"/>
            <p:cNvSpPr/>
            <p:nvPr/>
          </p:nvSpPr>
          <p:spPr>
            <a:xfrm>
              <a:off x="2090648" y="4948492"/>
              <a:ext cx="2036482" cy="379302"/>
            </a:xfrm>
            <a:prstGeom prst="roundRect">
              <a:avLst>
                <a:gd name="adj" fmla="val 8040"/>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958745" y="5317823"/>
              <a:ext cx="1131903" cy="466960"/>
              <a:chOff x="-1095735" y="1861362"/>
              <a:chExt cx="1131903" cy="466960"/>
            </a:xfrm>
          </p:grpSpPr>
          <p:cxnSp>
            <p:nvCxnSpPr>
              <p:cNvPr id="189" name="Straight Connector 188"/>
              <p:cNvCxnSpPr>
                <a:stCxn id="190" idx="3"/>
              </p:cNvCxnSpPr>
              <p:nvPr/>
            </p:nvCxnSpPr>
            <p:spPr>
              <a:xfrm flipV="1">
                <a:off x="-479239" y="1861362"/>
                <a:ext cx="515407" cy="23612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TextBox 189"/>
                  <p:cNvSpPr txBox="1"/>
                  <p:nvPr/>
                </p:nvSpPr>
                <p:spPr>
                  <a:xfrm>
                    <a:off x="-1095735" y="1866657"/>
                    <a:ext cx="616496" cy="461665"/>
                  </a:xfrm>
                  <a:prstGeom prst="rect">
                    <a:avLst/>
                  </a:prstGeom>
                  <a:noFill/>
                  <a:ln w="25400">
                    <a:solidFill>
                      <a:srgbClr val="FF99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𝑎𝑏</m:t>
                          </m:r>
                          <m:r>
                            <a:rPr lang="en-US" sz="2400" b="0" i="1" dirty="0" smtClean="0">
                              <a:latin typeface="Cambria Math"/>
                            </a:rPr>
                            <m:t>′</m:t>
                          </m:r>
                        </m:oMath>
                      </m:oMathPara>
                    </a14:m>
                    <a:endParaRPr lang="en-US" sz="2400" dirty="0"/>
                  </a:p>
                </p:txBody>
              </p:sp>
            </mc:Choice>
            <mc:Fallback xmlns="">
              <p:sp>
                <p:nvSpPr>
                  <p:cNvPr id="156" name="TextBox 155"/>
                  <p:cNvSpPr txBox="1">
                    <a:spLocks noRot="1" noChangeAspect="1" noMove="1" noResize="1" noEditPoints="1" noAdjustHandles="1" noChangeArrowheads="1" noChangeShapeType="1" noTextEdit="1"/>
                  </p:cNvSpPr>
                  <p:nvPr/>
                </p:nvSpPr>
                <p:spPr>
                  <a:xfrm>
                    <a:off x="-1095735" y="1866657"/>
                    <a:ext cx="616496" cy="461665"/>
                  </a:xfrm>
                  <a:prstGeom prst="rect">
                    <a:avLst/>
                  </a:prstGeom>
                  <a:blipFill rotWithShape="1">
                    <a:blip r:embed="rId3"/>
                    <a:stretch>
                      <a:fillRect r="-1905"/>
                    </a:stretch>
                  </a:blipFill>
                  <a:ln w="25400">
                    <a:solidFill>
                      <a:srgbClr val="FF9900"/>
                    </a:solidFill>
                  </a:ln>
                </p:spPr>
                <p:txBody>
                  <a:bodyPr/>
                  <a:lstStyle/>
                  <a:p>
                    <a:r>
                      <a:rPr lang="en-US">
                        <a:noFill/>
                      </a:rPr>
                      <a:t> </a:t>
                    </a:r>
                  </a:p>
                </p:txBody>
              </p:sp>
            </mc:Fallback>
          </mc:AlternateContent>
        </p:grpSp>
      </p:grpSp>
      <p:grpSp>
        <p:nvGrpSpPr>
          <p:cNvPr id="191" name="Group 190"/>
          <p:cNvGrpSpPr/>
          <p:nvPr/>
        </p:nvGrpSpPr>
        <p:grpSpPr>
          <a:xfrm>
            <a:off x="2550247" y="4380328"/>
            <a:ext cx="929096" cy="1871415"/>
            <a:chOff x="2550247" y="4380328"/>
            <a:chExt cx="929096" cy="1871415"/>
          </a:xfrm>
        </p:grpSpPr>
        <p:sp>
          <p:nvSpPr>
            <p:cNvPr id="192" name="Rounded Rectangle 191"/>
            <p:cNvSpPr/>
            <p:nvPr/>
          </p:nvSpPr>
          <p:spPr>
            <a:xfrm>
              <a:off x="2698550" y="4380328"/>
              <a:ext cx="780793" cy="901083"/>
            </a:xfrm>
            <a:prstGeom prst="roundRect">
              <a:avLst>
                <a:gd name="adj" fmla="val 8040"/>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2550247" y="5281411"/>
              <a:ext cx="616496" cy="970332"/>
              <a:chOff x="-1095735" y="1357990"/>
              <a:chExt cx="616496" cy="970332"/>
            </a:xfrm>
          </p:grpSpPr>
          <p:cxnSp>
            <p:nvCxnSpPr>
              <p:cNvPr id="194" name="Straight Connector 193"/>
              <p:cNvCxnSpPr/>
              <p:nvPr/>
            </p:nvCxnSpPr>
            <p:spPr>
              <a:xfrm flipV="1">
                <a:off x="-825135" y="1357990"/>
                <a:ext cx="122298" cy="508668"/>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5" name="TextBox 194"/>
                  <p:cNvSpPr txBox="1"/>
                  <p:nvPr/>
                </p:nvSpPr>
                <p:spPr>
                  <a:xfrm>
                    <a:off x="-1095735" y="1866657"/>
                    <a:ext cx="616496" cy="461665"/>
                  </a:xfrm>
                  <a:prstGeom prst="rect">
                    <a:avLst/>
                  </a:prstGeom>
                  <a:noFill/>
                  <a:ln w="25400">
                    <a:solidFill>
                      <a:srgbClr val="008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𝑎𝑑</m:t>
                          </m:r>
                        </m:oMath>
                      </m:oMathPara>
                    </a14:m>
                    <a:endParaRPr lang="en-US" sz="2400" dirty="0"/>
                  </a:p>
                </p:txBody>
              </p:sp>
            </mc:Choice>
            <mc:Fallback xmlns="">
              <p:sp>
                <p:nvSpPr>
                  <p:cNvPr id="162" name="TextBox 161"/>
                  <p:cNvSpPr txBox="1">
                    <a:spLocks noRot="1" noChangeAspect="1" noMove="1" noResize="1" noEditPoints="1" noAdjustHandles="1" noChangeArrowheads="1" noChangeShapeType="1" noTextEdit="1"/>
                  </p:cNvSpPr>
                  <p:nvPr/>
                </p:nvSpPr>
                <p:spPr>
                  <a:xfrm>
                    <a:off x="-1095735" y="1866657"/>
                    <a:ext cx="616496" cy="461665"/>
                  </a:xfrm>
                  <a:prstGeom prst="rect">
                    <a:avLst/>
                  </a:prstGeom>
                  <a:blipFill rotWithShape="1">
                    <a:blip r:embed="rId4"/>
                    <a:stretch>
                      <a:fillRect/>
                    </a:stretch>
                  </a:blipFill>
                  <a:ln w="25400">
                    <a:solidFill>
                      <a:srgbClr val="008000"/>
                    </a:solidFill>
                  </a:ln>
                </p:spPr>
                <p:txBody>
                  <a:bodyPr/>
                  <a:lstStyle/>
                  <a:p>
                    <a:r>
                      <a:rPr lang="en-US">
                        <a:noFill/>
                      </a:rPr>
                      <a:t> </a:t>
                    </a:r>
                  </a:p>
                </p:txBody>
              </p:sp>
            </mc:Fallback>
          </mc:AlternateContent>
        </p:grpSp>
      </p:grpSp>
      <p:grpSp>
        <p:nvGrpSpPr>
          <p:cNvPr id="196" name="Group 195"/>
          <p:cNvGrpSpPr/>
          <p:nvPr/>
        </p:nvGrpSpPr>
        <p:grpSpPr>
          <a:xfrm>
            <a:off x="3164892" y="3217814"/>
            <a:ext cx="1834897" cy="2109979"/>
            <a:chOff x="3164892" y="3217814"/>
            <a:chExt cx="1834897" cy="2109979"/>
          </a:xfrm>
        </p:grpSpPr>
        <p:sp>
          <p:nvSpPr>
            <p:cNvPr id="197" name="Rounded Rectangle 196"/>
            <p:cNvSpPr/>
            <p:nvPr/>
          </p:nvSpPr>
          <p:spPr>
            <a:xfrm>
              <a:off x="3164892" y="3217814"/>
              <a:ext cx="430523" cy="2109979"/>
            </a:xfrm>
            <a:prstGeom prst="roundRect">
              <a:avLst>
                <a:gd name="adj" fmla="val 8040"/>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p:cNvGrpSpPr/>
            <p:nvPr/>
          </p:nvGrpSpPr>
          <p:grpSpPr>
            <a:xfrm>
              <a:off x="3595415" y="3869374"/>
              <a:ext cx="1404374" cy="461665"/>
              <a:chOff x="-1883613" y="1866657"/>
              <a:chExt cx="1404374" cy="461665"/>
            </a:xfrm>
          </p:grpSpPr>
          <p:cxnSp>
            <p:nvCxnSpPr>
              <p:cNvPr id="199" name="Straight Connector 198"/>
              <p:cNvCxnSpPr/>
              <p:nvPr/>
            </p:nvCxnSpPr>
            <p:spPr>
              <a:xfrm>
                <a:off x="-1883613" y="2029828"/>
                <a:ext cx="794599" cy="68950"/>
              </a:xfrm>
              <a:prstGeom prst="line">
                <a:avLst/>
              </a:prstGeom>
              <a:ln w="25400">
                <a:solidFill>
                  <a:srgbClr val="9966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0" name="TextBox 199"/>
                  <p:cNvSpPr txBox="1"/>
                  <p:nvPr/>
                </p:nvSpPr>
                <p:spPr>
                  <a:xfrm>
                    <a:off x="-1095735" y="1866657"/>
                    <a:ext cx="616496" cy="461665"/>
                  </a:xfrm>
                  <a:prstGeom prst="rect">
                    <a:avLst/>
                  </a:prstGeom>
                  <a:noFill/>
                  <a:ln w="25400">
                    <a:solidFill>
                      <a:srgbClr val="996633"/>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𝑐𝑑</m:t>
                          </m:r>
                        </m:oMath>
                      </m:oMathPara>
                    </a14:m>
                    <a:endParaRPr lang="en-US" sz="2400" dirty="0"/>
                  </a:p>
                </p:txBody>
              </p:sp>
            </mc:Choice>
            <mc:Fallback xmlns="">
              <p:sp>
                <p:nvSpPr>
                  <p:cNvPr id="167" name="TextBox 166"/>
                  <p:cNvSpPr txBox="1">
                    <a:spLocks noRot="1" noChangeAspect="1" noMove="1" noResize="1" noEditPoints="1" noAdjustHandles="1" noChangeArrowheads="1" noChangeShapeType="1" noTextEdit="1"/>
                  </p:cNvSpPr>
                  <p:nvPr/>
                </p:nvSpPr>
                <p:spPr>
                  <a:xfrm>
                    <a:off x="-1095735" y="1866657"/>
                    <a:ext cx="616496" cy="461665"/>
                  </a:xfrm>
                  <a:prstGeom prst="rect">
                    <a:avLst/>
                  </a:prstGeom>
                  <a:blipFill rotWithShape="1">
                    <a:blip r:embed="rId5"/>
                    <a:stretch>
                      <a:fillRect/>
                    </a:stretch>
                  </a:blipFill>
                  <a:ln w="25400">
                    <a:solidFill>
                      <a:srgbClr val="996633"/>
                    </a:solidFill>
                  </a:ln>
                </p:spPr>
                <p:txBody>
                  <a:bodyPr/>
                  <a:lstStyle/>
                  <a:p>
                    <a:r>
                      <a:rPr lang="en-US">
                        <a:noFill/>
                      </a:rPr>
                      <a:t> </a:t>
                    </a:r>
                  </a:p>
                </p:txBody>
              </p:sp>
            </mc:Fallback>
          </mc:AlternateContent>
        </p:grpSp>
      </p:grpSp>
      <p:grpSp>
        <p:nvGrpSpPr>
          <p:cNvPr id="201" name="Group 200"/>
          <p:cNvGrpSpPr/>
          <p:nvPr/>
        </p:nvGrpSpPr>
        <p:grpSpPr>
          <a:xfrm>
            <a:off x="3230524" y="3102601"/>
            <a:ext cx="1760711" cy="2359773"/>
            <a:chOff x="3230524" y="3102601"/>
            <a:chExt cx="1760711" cy="2359773"/>
          </a:xfrm>
        </p:grpSpPr>
        <p:grpSp>
          <p:nvGrpSpPr>
            <p:cNvPr id="202" name="Group 201"/>
            <p:cNvGrpSpPr/>
            <p:nvPr/>
          </p:nvGrpSpPr>
          <p:grpSpPr>
            <a:xfrm>
              <a:off x="3230524" y="3102601"/>
              <a:ext cx="812495" cy="2359773"/>
              <a:chOff x="3230524" y="2872173"/>
              <a:chExt cx="812495" cy="2359773"/>
            </a:xfrm>
          </p:grpSpPr>
          <p:sp>
            <p:nvSpPr>
              <p:cNvPr id="206" name="Freeform 205"/>
              <p:cNvSpPr/>
              <p:nvPr/>
            </p:nvSpPr>
            <p:spPr>
              <a:xfrm>
                <a:off x="3230524" y="4774746"/>
                <a:ext cx="808382" cy="457200"/>
              </a:xfrm>
              <a:custGeom>
                <a:avLst/>
                <a:gdLst>
                  <a:gd name="connsiteX0" fmla="*/ 0 w 808382"/>
                  <a:gd name="connsiteY0" fmla="*/ 457200 h 457200"/>
                  <a:gd name="connsiteX1" fmla="*/ 0 w 808382"/>
                  <a:gd name="connsiteY1" fmla="*/ 0 h 457200"/>
                  <a:gd name="connsiteX2" fmla="*/ 808382 w 808382"/>
                  <a:gd name="connsiteY2" fmla="*/ 0 h 457200"/>
                  <a:gd name="connsiteX3" fmla="*/ 808382 w 808382"/>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08382" h="457200">
                    <a:moveTo>
                      <a:pt x="0" y="457200"/>
                    </a:moveTo>
                    <a:lnTo>
                      <a:pt x="0" y="0"/>
                    </a:lnTo>
                    <a:lnTo>
                      <a:pt x="808382" y="0"/>
                    </a:lnTo>
                    <a:lnTo>
                      <a:pt x="808382" y="45720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flipV="1">
                <a:off x="3234637" y="2872173"/>
                <a:ext cx="808382" cy="518463"/>
              </a:xfrm>
              <a:custGeom>
                <a:avLst/>
                <a:gdLst>
                  <a:gd name="connsiteX0" fmla="*/ 0 w 808382"/>
                  <a:gd name="connsiteY0" fmla="*/ 457200 h 457200"/>
                  <a:gd name="connsiteX1" fmla="*/ 0 w 808382"/>
                  <a:gd name="connsiteY1" fmla="*/ 0 h 457200"/>
                  <a:gd name="connsiteX2" fmla="*/ 808382 w 808382"/>
                  <a:gd name="connsiteY2" fmla="*/ 0 h 457200"/>
                  <a:gd name="connsiteX3" fmla="*/ 808382 w 808382"/>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08382" h="457200">
                    <a:moveTo>
                      <a:pt x="0" y="457200"/>
                    </a:moveTo>
                    <a:lnTo>
                      <a:pt x="0" y="0"/>
                    </a:lnTo>
                    <a:lnTo>
                      <a:pt x="808382" y="0"/>
                    </a:lnTo>
                    <a:lnTo>
                      <a:pt x="808382" y="45720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4043019" y="3140156"/>
              <a:ext cx="948216" cy="461665"/>
              <a:chOff x="-1179846" y="1086034"/>
              <a:chExt cx="948216" cy="461665"/>
            </a:xfrm>
          </p:grpSpPr>
          <p:cxnSp>
            <p:nvCxnSpPr>
              <p:cNvPr id="204" name="Straight Connector 203"/>
              <p:cNvCxnSpPr>
                <a:stCxn id="205" idx="1"/>
              </p:cNvCxnSpPr>
              <p:nvPr/>
            </p:nvCxnSpPr>
            <p:spPr>
              <a:xfrm flipH="1">
                <a:off x="-1179846" y="1316867"/>
                <a:ext cx="331720" cy="1991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 name="TextBox 204"/>
                  <p:cNvSpPr txBox="1"/>
                  <p:nvPr/>
                </p:nvSpPr>
                <p:spPr>
                  <a:xfrm>
                    <a:off x="-848126" y="1086034"/>
                    <a:ext cx="616496" cy="461665"/>
                  </a:xfrm>
                  <a:prstGeom prst="rect">
                    <a:avLst/>
                  </a:prstGeom>
                  <a:noFill/>
                  <a:ln w="25400">
                    <a:solidFill>
                      <a:schemeClr val="accent6">
                        <a:lumMod val="60000"/>
                        <a:lumOff val="40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a:rPr>
                                <m:t>𝑏</m:t>
                              </m:r>
                            </m:e>
                            <m:sup>
                              <m:r>
                                <a:rPr lang="en-US" sz="2400" b="0" i="1" dirty="0" smtClean="0">
                                  <a:latin typeface="Cambria Math"/>
                                </a:rPr>
                                <m:t>′</m:t>
                              </m:r>
                            </m:sup>
                          </m:sSup>
                          <m:r>
                            <a:rPr lang="en-US" sz="2400" b="0" i="1" dirty="0" smtClean="0">
                              <a:latin typeface="Cambria Math"/>
                            </a:rPr>
                            <m:t>𝑐</m:t>
                          </m:r>
                        </m:oMath>
                      </m:oMathPara>
                    </a14:m>
                    <a:endParaRPr lang="en-US" sz="2400" dirty="0"/>
                  </a:p>
                </p:txBody>
              </p:sp>
            </mc:Choice>
            <mc:Fallback xmlns="">
              <p:sp>
                <p:nvSpPr>
                  <p:cNvPr id="172" name="TextBox 171"/>
                  <p:cNvSpPr txBox="1">
                    <a:spLocks noRot="1" noChangeAspect="1" noMove="1" noResize="1" noEditPoints="1" noAdjustHandles="1" noChangeArrowheads="1" noChangeShapeType="1" noTextEdit="1"/>
                  </p:cNvSpPr>
                  <p:nvPr/>
                </p:nvSpPr>
                <p:spPr>
                  <a:xfrm>
                    <a:off x="-848126" y="1086034"/>
                    <a:ext cx="616496" cy="461665"/>
                  </a:xfrm>
                  <a:prstGeom prst="rect">
                    <a:avLst/>
                  </a:prstGeom>
                  <a:blipFill rotWithShape="1">
                    <a:blip r:embed="rId6"/>
                    <a:stretch>
                      <a:fillRect/>
                    </a:stretch>
                  </a:blipFill>
                  <a:ln w="25400">
                    <a:solidFill>
                      <a:schemeClr val="accent6">
                        <a:lumMod val="60000"/>
                        <a:lumOff val="40000"/>
                      </a:schemeClr>
                    </a:solidFill>
                  </a:ln>
                </p:spPr>
                <p:txBody>
                  <a:bodyPr/>
                  <a:lstStyle/>
                  <a:p>
                    <a:r>
                      <a:rPr lang="en-US">
                        <a:noFill/>
                      </a:rPr>
                      <a:t> </a:t>
                    </a:r>
                  </a:p>
                </p:txBody>
              </p:sp>
            </mc:Fallback>
          </mc:AlternateContent>
        </p:grpSp>
      </p:grpSp>
      <p:grpSp>
        <p:nvGrpSpPr>
          <p:cNvPr id="208" name="Group 207"/>
          <p:cNvGrpSpPr/>
          <p:nvPr/>
        </p:nvGrpSpPr>
        <p:grpSpPr>
          <a:xfrm>
            <a:off x="690082" y="3102601"/>
            <a:ext cx="3609869" cy="2342408"/>
            <a:chOff x="690082" y="3102601"/>
            <a:chExt cx="3609869" cy="2342408"/>
          </a:xfrm>
        </p:grpSpPr>
        <p:sp>
          <p:nvSpPr>
            <p:cNvPr id="209" name="Rounded Rectangle 208"/>
            <p:cNvSpPr/>
            <p:nvPr/>
          </p:nvSpPr>
          <p:spPr>
            <a:xfrm>
              <a:off x="2629348" y="3827392"/>
              <a:ext cx="908460" cy="918923"/>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1880457" y="3102601"/>
              <a:ext cx="2419494" cy="2342408"/>
              <a:chOff x="1880457" y="2872173"/>
              <a:chExt cx="2419494" cy="2342408"/>
            </a:xfrm>
          </p:grpSpPr>
          <p:sp>
            <p:nvSpPr>
              <p:cNvPr id="220" name="Freeform 219"/>
              <p:cNvSpPr/>
              <p:nvPr/>
            </p:nvSpPr>
            <p:spPr>
              <a:xfrm>
                <a:off x="1880457" y="2872173"/>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flipV="1">
                <a:off x="1880457" y="4657990"/>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flipH="1">
                <a:off x="3703603" y="2872173"/>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flipH="1" flipV="1">
                <a:off x="3703603" y="4657990"/>
                <a:ext cx="596348" cy="556591"/>
              </a:xfrm>
              <a:custGeom>
                <a:avLst/>
                <a:gdLst>
                  <a:gd name="connsiteX0" fmla="*/ 0 w 596348"/>
                  <a:gd name="connsiteY0" fmla="*/ 556591 h 556591"/>
                  <a:gd name="connsiteX1" fmla="*/ 596348 w 596348"/>
                  <a:gd name="connsiteY1" fmla="*/ 556591 h 556591"/>
                  <a:gd name="connsiteX2" fmla="*/ 596348 w 596348"/>
                  <a:gd name="connsiteY2" fmla="*/ 0 h 556591"/>
                </a:gdLst>
                <a:ahLst/>
                <a:cxnLst>
                  <a:cxn ang="0">
                    <a:pos x="connsiteX0" y="connsiteY0"/>
                  </a:cxn>
                  <a:cxn ang="0">
                    <a:pos x="connsiteX1" y="connsiteY1"/>
                  </a:cxn>
                  <a:cxn ang="0">
                    <a:pos x="connsiteX2" y="connsiteY2"/>
                  </a:cxn>
                </a:cxnLst>
                <a:rect l="l" t="t" r="r" b="b"/>
                <a:pathLst>
                  <a:path w="596348" h="556591">
                    <a:moveTo>
                      <a:pt x="0" y="556591"/>
                    </a:moveTo>
                    <a:lnTo>
                      <a:pt x="596348" y="556591"/>
                    </a:lnTo>
                    <a:lnTo>
                      <a:pt x="596348" y="0"/>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901138" y="3947038"/>
              <a:ext cx="1728210" cy="461665"/>
              <a:chOff x="-1038128" y="1866657"/>
              <a:chExt cx="1728210" cy="461665"/>
            </a:xfrm>
          </p:grpSpPr>
          <p:cxnSp>
            <p:nvCxnSpPr>
              <p:cNvPr id="218" name="Straight Connector 217"/>
              <p:cNvCxnSpPr>
                <a:stCxn id="219" idx="3"/>
              </p:cNvCxnSpPr>
              <p:nvPr/>
            </p:nvCxnSpPr>
            <p:spPr>
              <a:xfrm flipV="1">
                <a:off x="-479239" y="2019826"/>
                <a:ext cx="1169321" cy="776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9" name="TextBox 218"/>
                  <p:cNvSpPr txBox="1"/>
                  <p:nvPr/>
                </p:nvSpPr>
                <p:spPr>
                  <a:xfrm>
                    <a:off x="-1038128" y="1866657"/>
                    <a:ext cx="558889" cy="461665"/>
                  </a:xfrm>
                  <a:prstGeom prst="rect">
                    <a:avLst/>
                  </a:prstGeom>
                  <a:noFill/>
                  <a:ln w="254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𝑏𝑑</m:t>
                          </m:r>
                        </m:oMath>
                      </m:oMathPara>
                    </a14:m>
                    <a:endParaRPr lang="en-US" sz="2400" dirty="0"/>
                  </a:p>
                </p:txBody>
              </p:sp>
            </mc:Choice>
            <mc:Fallback xmlns="">
              <p:sp>
                <p:nvSpPr>
                  <p:cNvPr id="142" name="TextBox 141"/>
                  <p:cNvSpPr txBox="1">
                    <a:spLocks noRot="1" noChangeAspect="1" noMove="1" noResize="1" noEditPoints="1" noAdjustHandles="1" noChangeArrowheads="1" noChangeShapeType="1" noTextEdit="1"/>
                  </p:cNvSpPr>
                  <p:nvPr/>
                </p:nvSpPr>
                <p:spPr>
                  <a:xfrm>
                    <a:off x="-1038128" y="1866657"/>
                    <a:ext cx="558889" cy="461665"/>
                  </a:xfrm>
                  <a:prstGeom prst="rect">
                    <a:avLst/>
                  </a:prstGeom>
                  <a:blipFill rotWithShape="1">
                    <a:blip r:embed="rId7"/>
                    <a:stretch>
                      <a:fillRect/>
                    </a:stretch>
                  </a:blipFill>
                  <a:ln w="25400">
                    <a:solidFill>
                      <a:srgbClr val="FF0000"/>
                    </a:solidFill>
                  </a:ln>
                </p:spPr>
                <p:txBody>
                  <a:bodyPr/>
                  <a:lstStyle/>
                  <a:p>
                    <a:r>
                      <a:rPr lang="en-US">
                        <a:noFill/>
                      </a:rPr>
                      <a:t> </a:t>
                    </a:r>
                  </a:p>
                </p:txBody>
              </p:sp>
            </mc:Fallback>
          </mc:AlternateContent>
        </p:grpSp>
        <p:grpSp>
          <p:nvGrpSpPr>
            <p:cNvPr id="212" name="Group 211"/>
            <p:cNvGrpSpPr/>
            <p:nvPr/>
          </p:nvGrpSpPr>
          <p:grpSpPr>
            <a:xfrm>
              <a:off x="690082" y="3274613"/>
              <a:ext cx="1190375" cy="461665"/>
              <a:chOff x="-1016565" y="1984343"/>
              <a:chExt cx="1190375" cy="461665"/>
            </a:xfrm>
          </p:grpSpPr>
          <p:cxnSp>
            <p:nvCxnSpPr>
              <p:cNvPr id="216" name="Straight Connector 215"/>
              <p:cNvCxnSpPr>
                <a:stCxn id="217" idx="3"/>
                <a:endCxn id="220" idx="0"/>
              </p:cNvCxnSpPr>
              <p:nvPr/>
            </p:nvCxnSpPr>
            <p:spPr>
              <a:xfrm>
                <a:off x="-344653" y="2215176"/>
                <a:ext cx="518463" cy="153746"/>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7" name="TextBox 216"/>
                  <p:cNvSpPr txBox="1"/>
                  <p:nvPr/>
                </p:nvSpPr>
                <p:spPr>
                  <a:xfrm>
                    <a:off x="-1016565" y="1984343"/>
                    <a:ext cx="671912" cy="461665"/>
                  </a:xfrm>
                  <a:prstGeom prst="rect">
                    <a:avLst/>
                  </a:prstGeom>
                  <a:noFill/>
                  <a:ln w="25400">
                    <a:solidFill>
                      <a:srgbClr val="FF00FF"/>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𝑏</m:t>
                          </m:r>
                          <m:r>
                            <a:rPr lang="en-US" sz="2400" b="0" i="1" dirty="0" smtClean="0">
                              <a:latin typeface="Cambria Math"/>
                            </a:rPr>
                            <m:t>′</m:t>
                          </m:r>
                          <m:r>
                            <a:rPr lang="en-US" sz="2400" i="1" dirty="0" smtClean="0">
                              <a:latin typeface="Cambria Math"/>
                            </a:rPr>
                            <m:t>𝑑</m:t>
                          </m:r>
                          <m:r>
                            <a:rPr lang="en-US" sz="2400" b="0" i="1" dirty="0" smtClean="0">
                              <a:latin typeface="Cambria Math"/>
                            </a:rPr>
                            <m:t>′</m:t>
                          </m:r>
                        </m:oMath>
                      </m:oMathPara>
                    </a14:m>
                    <a:endParaRPr lang="en-US" sz="2400" dirty="0"/>
                  </a:p>
                </p:txBody>
              </p:sp>
            </mc:Choice>
            <mc:Fallback xmlns="">
              <p:sp>
                <p:nvSpPr>
                  <p:cNvPr id="149" name="TextBox 148"/>
                  <p:cNvSpPr txBox="1">
                    <a:spLocks noRot="1" noChangeAspect="1" noMove="1" noResize="1" noEditPoints="1" noAdjustHandles="1" noChangeArrowheads="1" noChangeShapeType="1" noTextEdit="1"/>
                  </p:cNvSpPr>
                  <p:nvPr/>
                </p:nvSpPr>
                <p:spPr>
                  <a:xfrm>
                    <a:off x="-1016565" y="1984343"/>
                    <a:ext cx="671912" cy="461665"/>
                  </a:xfrm>
                  <a:prstGeom prst="rect">
                    <a:avLst/>
                  </a:prstGeom>
                  <a:blipFill rotWithShape="1">
                    <a:blip r:embed="rId8"/>
                    <a:stretch>
                      <a:fillRect r="-4386"/>
                    </a:stretch>
                  </a:blipFill>
                  <a:ln w="25400">
                    <a:solidFill>
                      <a:srgbClr val="FF00FF"/>
                    </a:solidFill>
                  </a:ln>
                </p:spPr>
                <p:txBody>
                  <a:bodyPr/>
                  <a:lstStyle/>
                  <a:p>
                    <a:r>
                      <a:rPr lang="en-US">
                        <a:noFill/>
                      </a:rPr>
                      <a:t> </a:t>
                    </a:r>
                  </a:p>
                </p:txBody>
              </p:sp>
            </mc:Fallback>
          </mc:AlternateContent>
        </p:grpSp>
        <p:grpSp>
          <p:nvGrpSpPr>
            <p:cNvPr id="213" name="Group 212"/>
            <p:cNvGrpSpPr/>
            <p:nvPr/>
          </p:nvGrpSpPr>
          <p:grpSpPr>
            <a:xfrm>
              <a:off x="2072650" y="3198573"/>
              <a:ext cx="660181" cy="684656"/>
              <a:chOff x="2072650" y="2968145"/>
              <a:chExt cx="660181" cy="684656"/>
            </a:xfrm>
          </p:grpSpPr>
          <p:sp>
            <p:nvSpPr>
              <p:cNvPr id="214" name="Oval 213"/>
              <p:cNvSpPr/>
              <p:nvPr/>
            </p:nvSpPr>
            <p:spPr>
              <a:xfrm>
                <a:off x="2072650" y="2968145"/>
                <a:ext cx="115214" cy="115213"/>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617617" y="3537588"/>
                <a:ext cx="115214" cy="1152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a14="http://schemas.microsoft.com/office/drawing/2010/main" Requires="a14">
          <p:sp>
            <p:nvSpPr>
              <p:cNvPr id="224" name="TextBox 223"/>
              <p:cNvSpPr txBox="1"/>
              <p:nvPr/>
            </p:nvSpPr>
            <p:spPr>
              <a:xfrm>
                <a:off x="5436105" y="2308351"/>
                <a:ext cx="3416026" cy="1200329"/>
              </a:xfrm>
              <a:prstGeom prst="rect">
                <a:avLst/>
              </a:prstGeom>
              <a:noFill/>
              <a:ln w="25400">
                <a:solidFill>
                  <a:srgbClr val="FF0000"/>
                </a:solidFill>
              </a:ln>
            </p:spPr>
            <p:txBody>
              <a:bodyPr wrap="square" rtlCol="0">
                <a:spAutoFit/>
              </a:bodyPr>
              <a:lstStyle/>
              <a:p>
                <a:pPr algn="ctr">
                  <a:lnSpc>
                    <a:spcPct val="150000"/>
                  </a:lnSpc>
                </a:pPr>
                <a:r>
                  <a:rPr lang="en-US" sz="2400" dirty="0" smtClean="0"/>
                  <a:t>Two essential Prime Implicants: </a:t>
                </a:r>
                <a14:m>
                  <m:oMath xmlns:m="http://schemas.openxmlformats.org/officeDocument/2006/math">
                    <m:r>
                      <a:rPr lang="en-US" sz="2400" i="1" dirty="0" smtClean="0">
                        <a:solidFill>
                          <a:srgbClr val="FF0000"/>
                        </a:solidFill>
                        <a:latin typeface="Cambria Math"/>
                      </a:rPr>
                      <m:t>𝑏𝑑</m:t>
                    </m:r>
                  </m:oMath>
                </a14:m>
                <a:r>
                  <a:rPr lang="en-US" sz="2400" dirty="0" smtClean="0"/>
                  <a:t> and </a:t>
                </a:r>
                <a14:m>
                  <m:oMath xmlns:m="http://schemas.openxmlformats.org/officeDocument/2006/math">
                    <m:sSup>
                      <m:sSupPr>
                        <m:ctrlPr>
                          <a:rPr lang="en-US" sz="2400" i="1" dirty="0" smtClean="0">
                            <a:solidFill>
                              <a:srgbClr val="FF00FF"/>
                            </a:solidFill>
                            <a:latin typeface="Cambria Math" panose="02040503050406030204" pitchFamily="18" charset="0"/>
                          </a:rPr>
                        </m:ctrlPr>
                      </m:sSupPr>
                      <m:e>
                        <m:r>
                          <a:rPr lang="en-US" sz="2400" i="1" dirty="0" smtClean="0">
                            <a:solidFill>
                              <a:srgbClr val="FF00FF"/>
                            </a:solidFill>
                            <a:latin typeface="Cambria Math"/>
                          </a:rPr>
                          <m:t>𝑏</m:t>
                        </m:r>
                      </m:e>
                      <m:sup>
                        <m:r>
                          <a:rPr lang="en-US" sz="2400" i="1" dirty="0" smtClean="0">
                            <a:solidFill>
                              <a:srgbClr val="FF00FF"/>
                            </a:solidFill>
                            <a:latin typeface="Cambria Math"/>
                          </a:rPr>
                          <m:t>′</m:t>
                        </m:r>
                      </m:sup>
                    </m:sSup>
                    <m:r>
                      <a:rPr lang="en-US" sz="2400" b="0" i="1" dirty="0" smtClean="0">
                        <a:solidFill>
                          <a:srgbClr val="FF00FF"/>
                        </a:solidFill>
                        <a:latin typeface="Cambria Math"/>
                      </a:rPr>
                      <m:t>𝑑</m:t>
                    </m:r>
                    <m:r>
                      <a:rPr lang="en-US" sz="2400" b="0" i="1" dirty="0" smtClean="0">
                        <a:solidFill>
                          <a:srgbClr val="FF00FF"/>
                        </a:solidFill>
                        <a:latin typeface="Cambria Math"/>
                      </a:rPr>
                      <m:t>′</m:t>
                    </m:r>
                  </m:oMath>
                </a14:m>
                <a:endParaRPr lang="en-US" sz="2400" dirty="0">
                  <a:solidFill>
                    <a:srgbClr val="FF00FF"/>
                  </a:solidFill>
                </a:endParaRPr>
              </a:p>
            </p:txBody>
          </p:sp>
        </mc:Choice>
        <mc:Fallback>
          <p:sp>
            <p:nvSpPr>
              <p:cNvPr id="224" name="TextBox 223"/>
              <p:cNvSpPr txBox="1">
                <a:spLocks noRot="1" noChangeAspect="1" noMove="1" noResize="1" noEditPoints="1" noAdjustHandles="1" noChangeArrowheads="1" noChangeShapeType="1" noTextEdit="1"/>
              </p:cNvSpPr>
              <p:nvPr/>
            </p:nvSpPr>
            <p:spPr>
              <a:xfrm>
                <a:off x="5436105" y="2308351"/>
                <a:ext cx="3416026" cy="1200329"/>
              </a:xfrm>
              <a:prstGeom prst="rect">
                <a:avLst/>
              </a:prstGeom>
              <a:blipFill>
                <a:blip r:embed="rId9"/>
                <a:stretch>
                  <a:fillRect l="-532" b="-4478"/>
                </a:stretch>
              </a:blipFill>
              <a:ln w="25400">
                <a:solidFill>
                  <a:srgbClr val="FF0000"/>
                </a:solidFill>
              </a:ln>
            </p:spPr>
            <p:txBody>
              <a:bodyPr/>
              <a:lstStyle/>
              <a:p>
                <a:r>
                  <a:rPr lang="en-US">
                    <a:noFill/>
                  </a:rPr>
                  <a:t> </a:t>
                </a:r>
              </a:p>
            </p:txBody>
          </p:sp>
        </mc:Fallback>
      </mc:AlternateContent>
      <p:grpSp>
        <p:nvGrpSpPr>
          <p:cNvPr id="225" name="Group 224"/>
          <p:cNvGrpSpPr/>
          <p:nvPr/>
        </p:nvGrpSpPr>
        <p:grpSpPr>
          <a:xfrm>
            <a:off x="1450195" y="2276860"/>
            <a:ext cx="2734542" cy="3102102"/>
            <a:chOff x="1450195" y="2276860"/>
            <a:chExt cx="2734542" cy="3102102"/>
          </a:xfrm>
        </p:grpSpPr>
        <p:grpSp>
          <p:nvGrpSpPr>
            <p:cNvPr id="226" name="Group 225"/>
            <p:cNvGrpSpPr/>
            <p:nvPr/>
          </p:nvGrpSpPr>
          <p:grpSpPr>
            <a:xfrm>
              <a:off x="1450195" y="2529876"/>
              <a:ext cx="2734542" cy="2849086"/>
              <a:chOff x="2497971" y="1946161"/>
              <a:chExt cx="4240847" cy="3952767"/>
            </a:xfrm>
          </p:grpSpPr>
          <p:sp>
            <p:nvSpPr>
              <p:cNvPr id="228" name="Rectangle 227"/>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7"/>
              <p:cNvSpPr>
                <a:spLocks noChangeArrowheads="1"/>
              </p:cNvSpPr>
              <p:nvPr/>
            </p:nvSpPr>
            <p:spPr bwMode="auto">
              <a:xfrm>
                <a:off x="3586568"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230" name="Rectangle 9"/>
              <p:cNvSpPr>
                <a:spLocks noChangeArrowheads="1"/>
              </p:cNvSpPr>
              <p:nvPr/>
            </p:nvSpPr>
            <p:spPr bwMode="auto">
              <a:xfrm>
                <a:off x="443397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231" name="Rectangle 11"/>
              <p:cNvSpPr>
                <a:spLocks noChangeArrowheads="1"/>
              </p:cNvSpPr>
              <p:nvPr/>
            </p:nvSpPr>
            <p:spPr bwMode="auto">
              <a:xfrm>
                <a:off x="5282608" y="2391608"/>
                <a:ext cx="35401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232" name="Rectangle 13"/>
              <p:cNvSpPr>
                <a:spLocks noChangeArrowheads="1"/>
              </p:cNvSpPr>
              <p:nvPr/>
            </p:nvSpPr>
            <p:spPr bwMode="auto">
              <a:xfrm>
                <a:off x="613124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233" name="Line 18"/>
              <p:cNvSpPr>
                <a:spLocks noChangeShapeType="1"/>
              </p:cNvSpPr>
              <p:nvPr/>
            </p:nvSpPr>
            <p:spPr bwMode="auto">
              <a:xfrm flipH="1">
                <a:off x="5052617" y="2820264"/>
                <a:ext cx="0" cy="30786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4" name="Group 233"/>
              <p:cNvGrpSpPr/>
              <p:nvPr/>
            </p:nvGrpSpPr>
            <p:grpSpPr>
              <a:xfrm>
                <a:off x="4203980" y="2816120"/>
                <a:ext cx="1683742" cy="3082808"/>
                <a:chOff x="4203980" y="2816120"/>
                <a:chExt cx="1683742" cy="1687148"/>
              </a:xfrm>
            </p:grpSpPr>
            <p:sp>
              <p:nvSpPr>
                <p:cNvPr id="257" name="Line 17"/>
                <p:cNvSpPr>
                  <a:spLocks noChangeShapeType="1"/>
                </p:cNvSpPr>
                <p:nvPr/>
              </p:nvSpPr>
              <p:spPr bwMode="auto">
                <a:xfrm>
                  <a:off x="4203980" y="2818389"/>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19"/>
                <p:cNvSpPr>
                  <a:spLocks noChangeShapeType="1"/>
                </p:cNvSpPr>
                <p:nvPr/>
              </p:nvSpPr>
              <p:spPr bwMode="auto">
                <a:xfrm>
                  <a:off x="5887722" y="2816120"/>
                  <a:ext cx="0" cy="16871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 name="Rectangle 21"/>
              <p:cNvSpPr>
                <a:spLocks noChangeArrowheads="1"/>
              </p:cNvSpPr>
              <p:nvPr/>
            </p:nvSpPr>
            <p:spPr bwMode="auto">
              <a:xfrm>
                <a:off x="2826156" y="2981836"/>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236" name="Line 108"/>
              <p:cNvSpPr>
                <a:spLocks noChangeShapeType="1"/>
              </p:cNvSpPr>
              <p:nvPr/>
            </p:nvSpPr>
            <p:spPr bwMode="auto">
              <a:xfrm>
                <a:off x="2624531" y="2271988"/>
                <a:ext cx="730815" cy="5463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237" name="Text Box 109"/>
                  <p:cNvSpPr txBox="1">
                    <a:spLocks noChangeArrowheads="1"/>
                  </p:cNvSpPr>
                  <p:nvPr/>
                </p:nvSpPr>
                <p:spPr bwMode="auto">
                  <a:xfrm>
                    <a:off x="2497971" y="2401546"/>
                    <a:ext cx="481353"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𝑎𝑏</m:t>
                          </m:r>
                        </m:oMath>
                      </m:oMathPara>
                    </a14:m>
                    <a:endParaRPr lang="en-US" altLang="en-US"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2497971" y="2401546"/>
                    <a:ext cx="481353" cy="560783"/>
                  </a:xfrm>
                  <a:prstGeom prst="rect">
                    <a:avLst/>
                  </a:prstGeom>
                  <a:blipFill rotWithShape="1">
                    <a:blip r:embed="rId10"/>
                    <a:stretch>
                      <a:fillRect l="-52941" r="-25490" b="-606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 Box 110"/>
                  <p:cNvSpPr txBox="1">
                    <a:spLocks noChangeArrowheads="1"/>
                  </p:cNvSpPr>
                  <p:nvPr/>
                </p:nvSpPr>
                <p:spPr bwMode="auto">
                  <a:xfrm>
                    <a:off x="3011525" y="1946161"/>
                    <a:ext cx="492940"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a:cs typeface="Times New Roman" panose="02020603050405020304" pitchFamily="18" charset="0"/>
                            </a:rPr>
                            <m:t>𝑐𝑑</m:t>
                          </m:r>
                        </m:oMath>
                      </m:oMathPara>
                    </a14:m>
                    <a:endParaRPr lang="en-US" altLang="en-US"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3011525" y="1946161"/>
                    <a:ext cx="492940" cy="560783"/>
                  </a:xfrm>
                  <a:prstGeom prst="rect">
                    <a:avLst/>
                  </a:prstGeom>
                  <a:blipFill rotWithShape="1">
                    <a:blip r:embed="rId11"/>
                    <a:stretch>
                      <a:fillRect l="-48077" r="-21154" b="-121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39" name="Rectangle 21"/>
              <p:cNvSpPr>
                <a:spLocks noChangeArrowheads="1"/>
              </p:cNvSpPr>
              <p:nvPr/>
            </p:nvSpPr>
            <p:spPr bwMode="auto">
              <a:xfrm>
                <a:off x="3592910" y="2981837"/>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40" name="Rectangle 21"/>
              <p:cNvSpPr>
                <a:spLocks noChangeArrowheads="1"/>
              </p:cNvSpPr>
              <p:nvPr/>
            </p:nvSpPr>
            <p:spPr bwMode="auto">
              <a:xfrm>
                <a:off x="5384770" y="2981837"/>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41" name="Rectangle 21"/>
              <p:cNvSpPr>
                <a:spLocks noChangeArrowheads="1"/>
              </p:cNvSpPr>
              <p:nvPr/>
            </p:nvSpPr>
            <p:spPr bwMode="auto">
              <a:xfrm>
                <a:off x="6176681" y="2981837"/>
                <a:ext cx="29021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42" name="Rectangle 21"/>
              <p:cNvSpPr>
                <a:spLocks noChangeArrowheads="1"/>
              </p:cNvSpPr>
              <p:nvPr/>
            </p:nvSpPr>
            <p:spPr bwMode="auto">
              <a:xfrm>
                <a:off x="4445894" y="3774733"/>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43" name="Rectangle 21"/>
              <p:cNvSpPr>
                <a:spLocks noChangeArrowheads="1"/>
              </p:cNvSpPr>
              <p:nvPr/>
            </p:nvSpPr>
            <p:spPr bwMode="auto">
              <a:xfrm>
                <a:off x="5380446" y="3774733"/>
                <a:ext cx="371737"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44" name="Line 41"/>
              <p:cNvSpPr>
                <a:spLocks noChangeShapeType="1"/>
              </p:cNvSpPr>
              <p:nvPr/>
            </p:nvSpPr>
            <p:spPr bwMode="auto">
              <a:xfrm flipV="1">
                <a:off x="3351656" y="4350712"/>
                <a:ext cx="338716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5" name="Group 244"/>
              <p:cNvGrpSpPr/>
              <p:nvPr/>
            </p:nvGrpSpPr>
            <p:grpSpPr>
              <a:xfrm>
                <a:off x="3351657" y="3576604"/>
                <a:ext cx="3387161" cy="1548216"/>
                <a:chOff x="3351657" y="3979853"/>
                <a:chExt cx="3029010" cy="1548216"/>
              </a:xfrm>
            </p:grpSpPr>
            <p:sp>
              <p:nvSpPr>
                <p:cNvPr id="255" name="Line 41"/>
                <p:cNvSpPr>
                  <a:spLocks noChangeShapeType="1"/>
                </p:cNvSpPr>
                <p:nvPr/>
              </p:nvSpPr>
              <p:spPr bwMode="auto">
                <a:xfrm flipV="1">
                  <a:off x="3355346" y="3979853"/>
                  <a:ext cx="30253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41"/>
                <p:cNvSpPr>
                  <a:spLocks noChangeShapeType="1"/>
                </p:cNvSpPr>
                <p:nvPr/>
              </p:nvSpPr>
              <p:spPr bwMode="auto">
                <a:xfrm flipV="1">
                  <a:off x="3351657" y="5528069"/>
                  <a:ext cx="302901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 name="Rectangle 21"/>
              <p:cNvSpPr>
                <a:spLocks noChangeArrowheads="1"/>
              </p:cNvSpPr>
              <p:nvPr/>
            </p:nvSpPr>
            <p:spPr bwMode="auto">
              <a:xfrm>
                <a:off x="2826156" y="3750952"/>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247" name="Rectangle 21"/>
              <p:cNvSpPr>
                <a:spLocks noChangeArrowheads="1"/>
              </p:cNvSpPr>
              <p:nvPr/>
            </p:nvSpPr>
            <p:spPr bwMode="auto">
              <a:xfrm>
                <a:off x="2826155" y="4557450"/>
                <a:ext cx="49053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248" name="Rectangle 21"/>
              <p:cNvSpPr>
                <a:spLocks noChangeArrowheads="1"/>
              </p:cNvSpPr>
              <p:nvPr/>
            </p:nvSpPr>
            <p:spPr bwMode="auto">
              <a:xfrm>
                <a:off x="2826156" y="5330030"/>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249" name="Rectangle 21"/>
              <p:cNvSpPr>
                <a:spLocks noChangeArrowheads="1"/>
              </p:cNvSpPr>
              <p:nvPr/>
            </p:nvSpPr>
            <p:spPr bwMode="auto">
              <a:xfrm>
                <a:off x="4445894" y="4513444"/>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50" name="Rectangle 21"/>
              <p:cNvSpPr>
                <a:spLocks noChangeArrowheads="1"/>
              </p:cNvSpPr>
              <p:nvPr/>
            </p:nvSpPr>
            <p:spPr bwMode="auto">
              <a:xfrm>
                <a:off x="5382753" y="4513444"/>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51" name="Rectangle 21"/>
              <p:cNvSpPr>
                <a:spLocks noChangeArrowheads="1"/>
              </p:cNvSpPr>
              <p:nvPr/>
            </p:nvSpPr>
            <p:spPr bwMode="auto">
              <a:xfrm>
                <a:off x="3586569" y="5306342"/>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52" name="Rectangle 21"/>
              <p:cNvSpPr>
                <a:spLocks noChangeArrowheads="1"/>
              </p:cNvSpPr>
              <p:nvPr/>
            </p:nvSpPr>
            <p:spPr bwMode="auto">
              <a:xfrm>
                <a:off x="4445894" y="5306342"/>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53" name="Rectangle 21"/>
              <p:cNvSpPr>
                <a:spLocks noChangeArrowheads="1"/>
              </p:cNvSpPr>
              <p:nvPr/>
            </p:nvSpPr>
            <p:spPr bwMode="auto">
              <a:xfrm>
                <a:off x="5378429" y="5306342"/>
                <a:ext cx="371737"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sp>
            <p:nvSpPr>
              <p:cNvPr id="254" name="Rectangle 21"/>
              <p:cNvSpPr>
                <a:spLocks noChangeArrowheads="1"/>
              </p:cNvSpPr>
              <p:nvPr/>
            </p:nvSpPr>
            <p:spPr bwMode="auto">
              <a:xfrm>
                <a:off x="6170339" y="5306342"/>
                <a:ext cx="29021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400" dirty="0" smtClean="0">
                    <a:solidFill>
                      <a:srgbClr val="000000"/>
                    </a:solidFill>
                  </a:rPr>
                  <a:t>1</a:t>
                </a:r>
                <a:endParaRPr lang="en-US" altLang="en-US" b="0" dirty="0">
                  <a:solidFill>
                    <a:schemeClr val="tx1"/>
                  </a:solidFill>
                </a:endParaRPr>
              </a:p>
            </p:txBody>
          </p:sp>
        </p:grpSp>
        <p:sp>
          <p:nvSpPr>
            <p:cNvPr id="227" name="TextBox 226"/>
            <p:cNvSpPr txBox="1"/>
            <p:nvPr/>
          </p:nvSpPr>
          <p:spPr>
            <a:xfrm>
              <a:off x="2533506" y="2276860"/>
              <a:ext cx="1125629" cy="461665"/>
            </a:xfrm>
            <a:prstGeom prst="rect">
              <a:avLst/>
            </a:prstGeom>
            <a:noFill/>
          </p:spPr>
          <p:txBody>
            <a:bodyPr wrap="none" rtlCol="0">
              <a:spAutoFit/>
            </a:bodyPr>
            <a:lstStyle/>
            <a:p>
              <a:r>
                <a:rPr lang="en-US" sz="2400" b="1" dirty="0" smtClean="0"/>
                <a:t>K-Map</a:t>
              </a:r>
              <a:endParaRPr lang="en-US" sz="2400" b="1" dirty="0"/>
            </a:p>
          </p:txBody>
        </p:sp>
      </p:grpSp>
      <mc:AlternateContent xmlns:mc="http://schemas.openxmlformats.org/markup-compatibility/2006">
        <mc:Choice xmlns:a14="http://schemas.microsoft.com/office/drawing/2010/main" Requires="a14">
          <p:sp>
            <p:nvSpPr>
              <p:cNvPr id="259" name="TextBox 258"/>
              <p:cNvSpPr txBox="1"/>
              <p:nvPr/>
            </p:nvSpPr>
            <p:spPr>
              <a:xfrm>
                <a:off x="5205677" y="3659428"/>
                <a:ext cx="3646455" cy="2534708"/>
              </a:xfrm>
              <a:prstGeom prst="rect">
                <a:avLst/>
              </a:prstGeom>
              <a:noFill/>
              <a:ln w="25400">
                <a:solidFill>
                  <a:srgbClr val="FF0000"/>
                </a:solidFill>
              </a:ln>
            </p:spPr>
            <p:txBody>
              <a:bodyPr wrap="square" rtlCol="0" anchor="ctr" anchorCtr="0">
                <a:noAutofit/>
              </a:bodyPr>
              <a:lstStyle/>
              <a:p>
                <a:pPr marL="85725">
                  <a:lnSpc>
                    <a:spcPct val="130000"/>
                  </a:lnSpc>
                </a:pPr>
                <a:r>
                  <a:rPr lang="en-US" sz="2400" dirty="0" smtClean="0"/>
                  <a:t>Four possible solutions:</a:t>
                </a:r>
              </a:p>
              <a:p>
                <a:pPr marL="85725">
                  <a:lnSpc>
                    <a:spcPct val="130000"/>
                  </a:lnSpc>
                </a:pPr>
                <a14:m>
                  <m:oMath xmlns:m="http://schemas.openxmlformats.org/officeDocument/2006/math">
                    <m:r>
                      <a:rPr lang="en-US" sz="2400" i="1" dirty="0" smtClean="0">
                        <a:latin typeface="Cambria Math"/>
                      </a:rPr>
                      <m:t>𝑓</m:t>
                    </m:r>
                    <m:r>
                      <a:rPr lang="en-US" sz="2400" i="1" dirty="0" smtClean="0">
                        <a:latin typeface="Cambria Math"/>
                      </a:rPr>
                      <m:t>=</m:t>
                    </m:r>
                    <m:r>
                      <a:rPr lang="en-US" sz="2400" i="1" dirty="0" smtClean="0">
                        <a:solidFill>
                          <a:srgbClr val="FF0000"/>
                        </a:solidFill>
                        <a:latin typeface="Cambria Math"/>
                      </a:rPr>
                      <m:t>𝑏𝑑</m:t>
                    </m:r>
                    <m:r>
                      <a:rPr lang="en-US" sz="2400" i="1" dirty="0" smtClean="0">
                        <a:latin typeface="Cambria Math"/>
                      </a:rPr>
                      <m:t>+</m:t>
                    </m:r>
                    <m:r>
                      <a:rPr lang="en-US" sz="2400" i="1" dirty="0" smtClean="0">
                        <a:solidFill>
                          <a:srgbClr val="FF00FF"/>
                        </a:solidFill>
                        <a:latin typeface="Cambria Math"/>
                      </a:rPr>
                      <m:t>𝑏</m:t>
                    </m:r>
                    <m:r>
                      <a:rPr lang="en-US" sz="2400" i="1" dirty="0" smtClean="0">
                        <a:solidFill>
                          <a:srgbClr val="FF00FF"/>
                        </a:solidFill>
                        <a:latin typeface="Cambria Math"/>
                      </a:rPr>
                      <m:t>′</m:t>
                    </m:r>
                    <m:r>
                      <a:rPr lang="en-US" sz="2400" i="1" dirty="0" smtClean="0">
                        <a:solidFill>
                          <a:srgbClr val="FF00FF"/>
                        </a:solidFill>
                        <a:latin typeface="Cambria Math"/>
                      </a:rPr>
                      <m:t>𝑑</m:t>
                    </m:r>
                    <m:r>
                      <a:rPr lang="en-US" sz="2400" i="1" dirty="0" smtClean="0">
                        <a:solidFill>
                          <a:srgbClr val="FF00FF"/>
                        </a:solidFill>
                        <a:latin typeface="Cambria Math"/>
                      </a:rPr>
                      <m:t>′</m:t>
                    </m:r>
                    <m:r>
                      <a:rPr lang="en-US" sz="2400" i="1" dirty="0" smtClean="0">
                        <a:solidFill>
                          <a:srgbClr val="FF00FF"/>
                        </a:solidFill>
                        <a:latin typeface="Cambria Math"/>
                      </a:rPr>
                      <m:t>+</m:t>
                    </m:r>
                    <m:r>
                      <a:rPr lang="en-US" sz="2400" i="1" dirty="0" smtClean="0">
                        <a:solidFill>
                          <a:srgbClr val="996633"/>
                        </a:solidFill>
                        <a:latin typeface="Cambria Math"/>
                      </a:rPr>
                      <m:t>𝑐𝑑</m:t>
                    </m:r>
                    <m:r>
                      <a:rPr lang="en-US" sz="2400" i="1" dirty="0" err="1" smtClean="0">
                        <a:latin typeface="Cambria Math"/>
                      </a:rPr>
                      <m:t>+</m:t>
                    </m:r>
                    <m:r>
                      <a:rPr lang="en-US" sz="2400" i="1" dirty="0" smtClean="0">
                        <a:solidFill>
                          <a:srgbClr val="008000"/>
                        </a:solidFill>
                        <a:latin typeface="Cambria Math"/>
                      </a:rPr>
                      <m:t>𝑎𝑑</m:t>
                    </m:r>
                  </m:oMath>
                </a14:m>
                <a:r>
                  <a:rPr lang="en-US" sz="2400" dirty="0" smtClean="0"/>
                  <a:t> </a:t>
                </a:r>
              </a:p>
              <a:p>
                <a:pPr marL="85725">
                  <a:lnSpc>
                    <a:spcPct val="130000"/>
                  </a:lnSpc>
                </a:pPr>
                <a14:m>
                  <m:oMath xmlns:m="http://schemas.openxmlformats.org/officeDocument/2006/math">
                    <m:r>
                      <a:rPr lang="en-US" sz="2400" i="1" dirty="0" smtClean="0">
                        <a:latin typeface="Cambria Math"/>
                      </a:rPr>
                      <m:t>𝑓</m:t>
                    </m:r>
                    <m:r>
                      <a:rPr lang="en-US" sz="2400" i="1" dirty="0" smtClean="0">
                        <a:latin typeface="Cambria Math"/>
                      </a:rPr>
                      <m:t>=</m:t>
                    </m:r>
                    <m:r>
                      <a:rPr lang="en-US" sz="2400" i="1" dirty="0" smtClean="0">
                        <a:solidFill>
                          <a:srgbClr val="FF0000"/>
                        </a:solidFill>
                        <a:latin typeface="Cambria Math"/>
                      </a:rPr>
                      <m:t>𝑏𝑑</m:t>
                    </m:r>
                    <m:r>
                      <a:rPr lang="en-US" sz="2400" i="1" dirty="0" smtClean="0">
                        <a:latin typeface="Cambria Math"/>
                      </a:rPr>
                      <m:t>+</m:t>
                    </m:r>
                    <m:r>
                      <a:rPr lang="en-US" sz="2400" i="1" dirty="0" smtClean="0">
                        <a:solidFill>
                          <a:srgbClr val="FF00FF"/>
                        </a:solidFill>
                        <a:latin typeface="Cambria Math"/>
                      </a:rPr>
                      <m:t>𝑏</m:t>
                    </m:r>
                    <m:r>
                      <a:rPr lang="en-US" sz="2400" i="1" dirty="0" smtClean="0">
                        <a:solidFill>
                          <a:srgbClr val="FF00FF"/>
                        </a:solidFill>
                        <a:latin typeface="Cambria Math"/>
                      </a:rPr>
                      <m:t>′</m:t>
                    </m:r>
                    <m:r>
                      <a:rPr lang="en-US" sz="2400" i="1" dirty="0" smtClean="0">
                        <a:solidFill>
                          <a:srgbClr val="FF00FF"/>
                        </a:solidFill>
                        <a:latin typeface="Cambria Math"/>
                      </a:rPr>
                      <m:t>𝑑</m:t>
                    </m:r>
                    <m:r>
                      <a:rPr lang="en-US" sz="2400" i="1" dirty="0" smtClean="0">
                        <a:solidFill>
                          <a:srgbClr val="FF00FF"/>
                        </a:solidFill>
                        <a:latin typeface="Cambria Math"/>
                      </a:rPr>
                      <m:t>′</m:t>
                    </m:r>
                    <m:r>
                      <a:rPr lang="en-US" sz="2400" i="1" dirty="0" smtClean="0">
                        <a:solidFill>
                          <a:srgbClr val="FF00FF"/>
                        </a:solidFill>
                        <a:latin typeface="Cambria Math"/>
                      </a:rPr>
                      <m:t>+</m:t>
                    </m:r>
                    <m:r>
                      <a:rPr lang="en-US" sz="2400" i="1" dirty="0" smtClean="0">
                        <a:solidFill>
                          <a:srgbClr val="996633"/>
                        </a:solidFill>
                        <a:latin typeface="Cambria Math"/>
                      </a:rPr>
                      <m:t>𝑐𝑑</m:t>
                    </m:r>
                    <m:r>
                      <a:rPr lang="en-US" sz="2400" i="1" dirty="0" err="1" smtClean="0">
                        <a:latin typeface="Cambria Math"/>
                      </a:rPr>
                      <m:t>+</m:t>
                    </m:r>
                    <m:r>
                      <a:rPr lang="en-US" sz="2400" i="1" dirty="0" smtClean="0">
                        <a:solidFill>
                          <a:srgbClr val="FF9900"/>
                        </a:solidFill>
                        <a:latin typeface="Cambria Math"/>
                      </a:rPr>
                      <m:t>𝑎𝑏</m:t>
                    </m:r>
                    <m:r>
                      <a:rPr lang="en-US" sz="2400" i="1" dirty="0" smtClean="0">
                        <a:solidFill>
                          <a:srgbClr val="FF9900"/>
                        </a:solidFill>
                        <a:latin typeface="Cambria Math"/>
                      </a:rPr>
                      <m:t>′</m:t>
                    </m:r>
                  </m:oMath>
                </a14:m>
                <a:r>
                  <a:rPr lang="en-US" sz="2400" dirty="0" smtClean="0"/>
                  <a:t> </a:t>
                </a:r>
              </a:p>
              <a:p>
                <a:pPr marL="85725">
                  <a:lnSpc>
                    <a:spcPct val="130000"/>
                  </a:lnSpc>
                </a:pPr>
                <a14:m>
                  <m:oMathPara xmlns:m="http://schemas.openxmlformats.org/officeDocument/2006/math">
                    <m:oMathParaPr>
                      <m:jc m:val="centerGroup"/>
                    </m:oMathParaPr>
                    <m:oMath xmlns:m="http://schemas.openxmlformats.org/officeDocument/2006/math">
                      <m:r>
                        <a:rPr lang="en-US" sz="2400" i="1" dirty="0" smtClean="0">
                          <a:latin typeface="Cambria Math"/>
                        </a:rPr>
                        <m:t>𝑓</m:t>
                      </m:r>
                      <m:r>
                        <a:rPr lang="en-US" sz="2400" i="1" dirty="0" smtClean="0">
                          <a:latin typeface="Cambria Math"/>
                        </a:rPr>
                        <m:t>=</m:t>
                      </m:r>
                      <m:r>
                        <a:rPr lang="en-US" sz="2400" i="1" dirty="0" smtClean="0">
                          <a:solidFill>
                            <a:srgbClr val="FF0000"/>
                          </a:solidFill>
                          <a:latin typeface="Cambria Math"/>
                        </a:rPr>
                        <m:t>𝑏𝑑</m:t>
                      </m:r>
                      <m:r>
                        <a:rPr lang="en-US" sz="2400" i="1" dirty="0" smtClean="0">
                          <a:latin typeface="Cambria Math"/>
                        </a:rPr>
                        <m:t>+</m:t>
                      </m:r>
                      <m:r>
                        <a:rPr lang="en-US" sz="2400" i="1" dirty="0" smtClean="0">
                          <a:solidFill>
                            <a:srgbClr val="FF00FF"/>
                          </a:solidFill>
                          <a:latin typeface="Cambria Math"/>
                        </a:rPr>
                        <m:t>𝑏</m:t>
                      </m:r>
                      <m:r>
                        <a:rPr lang="en-US" sz="2400" i="1" dirty="0" smtClean="0">
                          <a:solidFill>
                            <a:srgbClr val="FF00FF"/>
                          </a:solidFill>
                          <a:latin typeface="Cambria Math"/>
                        </a:rPr>
                        <m:t>′</m:t>
                      </m:r>
                      <m:r>
                        <a:rPr lang="en-US" sz="2400" i="1" dirty="0" smtClean="0">
                          <a:solidFill>
                            <a:srgbClr val="FF00FF"/>
                          </a:solidFill>
                          <a:latin typeface="Cambria Math"/>
                        </a:rPr>
                        <m:t>𝑑</m:t>
                      </m:r>
                      <m:r>
                        <a:rPr lang="en-US" sz="2400" i="1" dirty="0" smtClean="0">
                          <a:solidFill>
                            <a:srgbClr val="FF00FF"/>
                          </a:solidFill>
                          <a:latin typeface="Cambria Math"/>
                        </a:rPr>
                        <m:t>′</m:t>
                      </m:r>
                      <m:r>
                        <a:rPr lang="en-US" sz="2400" i="1" dirty="0" smtClean="0">
                          <a:solidFill>
                            <a:srgbClr val="FF00FF"/>
                          </a:solidFill>
                          <a:latin typeface="Cambria Math"/>
                        </a:rPr>
                        <m:t>+</m:t>
                      </m:r>
                      <m:r>
                        <a:rPr lang="en-US" sz="2400" i="1" dirty="0" smtClean="0">
                          <a:solidFill>
                            <a:schemeClr val="accent6">
                              <a:lumMod val="60000"/>
                              <a:lumOff val="40000"/>
                            </a:schemeClr>
                          </a:solidFill>
                          <a:latin typeface="Cambria Math"/>
                        </a:rPr>
                        <m:t>𝑏</m:t>
                      </m:r>
                      <m:r>
                        <a:rPr lang="en-US" sz="2400" i="1" dirty="0" smtClean="0">
                          <a:solidFill>
                            <a:schemeClr val="accent6">
                              <a:lumMod val="60000"/>
                              <a:lumOff val="40000"/>
                            </a:schemeClr>
                          </a:solidFill>
                          <a:latin typeface="Cambria Math"/>
                        </a:rPr>
                        <m:t>′</m:t>
                      </m:r>
                      <m:r>
                        <a:rPr lang="en-US" sz="2400" i="1" dirty="0" smtClean="0">
                          <a:solidFill>
                            <a:schemeClr val="accent6">
                              <a:lumMod val="60000"/>
                              <a:lumOff val="40000"/>
                            </a:schemeClr>
                          </a:solidFill>
                          <a:latin typeface="Cambria Math"/>
                        </a:rPr>
                        <m:t>𝑐</m:t>
                      </m:r>
                      <m:r>
                        <a:rPr lang="en-US" sz="2400" i="1" dirty="0" err="1" smtClean="0">
                          <a:latin typeface="Cambria Math"/>
                        </a:rPr>
                        <m:t>+</m:t>
                      </m:r>
                      <m:r>
                        <a:rPr lang="en-US" sz="2400" i="1" dirty="0" smtClean="0">
                          <a:solidFill>
                            <a:srgbClr val="FFAE5D"/>
                          </a:solidFill>
                          <a:latin typeface="Cambria Math"/>
                        </a:rPr>
                        <m:t>𝑎𝑏</m:t>
                      </m:r>
                      <m:r>
                        <a:rPr lang="en-US" sz="2400" i="1" dirty="0" smtClean="0">
                          <a:solidFill>
                            <a:srgbClr val="FFAE5D"/>
                          </a:solidFill>
                          <a:latin typeface="Cambria Math"/>
                        </a:rPr>
                        <m:t>′</m:t>
                      </m:r>
                    </m:oMath>
                  </m:oMathPara>
                </a14:m>
                <a:endParaRPr lang="en-US" sz="2400" dirty="0" smtClean="0"/>
              </a:p>
              <a:p>
                <a:pPr marL="85725">
                  <a:lnSpc>
                    <a:spcPct val="130000"/>
                  </a:lnSpc>
                </a:pPr>
                <a14:m>
                  <m:oMath xmlns:m="http://schemas.openxmlformats.org/officeDocument/2006/math">
                    <m:r>
                      <a:rPr lang="en-US" sz="2400" i="1" dirty="0">
                        <a:latin typeface="Cambria Math"/>
                      </a:rPr>
                      <m:t>𝑓</m:t>
                    </m:r>
                    <m:r>
                      <a:rPr lang="en-US" sz="2400" i="1" dirty="0">
                        <a:latin typeface="Cambria Math"/>
                      </a:rPr>
                      <m:t>=</m:t>
                    </m:r>
                    <m:r>
                      <a:rPr lang="en-US" sz="2400" i="1" dirty="0" smtClean="0">
                        <a:solidFill>
                          <a:srgbClr val="FF0000"/>
                        </a:solidFill>
                        <a:latin typeface="Cambria Math"/>
                      </a:rPr>
                      <m:t>𝑏𝑑</m:t>
                    </m:r>
                    <m:r>
                      <a:rPr lang="en-US" sz="2400" i="1" dirty="0">
                        <a:latin typeface="Cambria Math"/>
                      </a:rPr>
                      <m:t>+</m:t>
                    </m:r>
                    <m:r>
                      <a:rPr lang="en-US" sz="2400" i="1" dirty="0" smtClean="0">
                        <a:solidFill>
                          <a:srgbClr val="FF00FF"/>
                        </a:solidFill>
                        <a:latin typeface="Cambria Math"/>
                      </a:rPr>
                      <m:t>𝑏</m:t>
                    </m:r>
                    <m:r>
                      <a:rPr lang="en-US" sz="2400" i="1" dirty="0" smtClean="0">
                        <a:solidFill>
                          <a:srgbClr val="FF00FF"/>
                        </a:solidFill>
                        <a:latin typeface="Cambria Math"/>
                      </a:rPr>
                      <m:t>′</m:t>
                    </m:r>
                    <m:r>
                      <a:rPr lang="en-US" sz="2400" i="1" dirty="0" smtClean="0">
                        <a:solidFill>
                          <a:srgbClr val="FF00FF"/>
                        </a:solidFill>
                        <a:latin typeface="Cambria Math"/>
                      </a:rPr>
                      <m:t>𝑑</m:t>
                    </m:r>
                    <m:r>
                      <a:rPr lang="en-US" sz="2400" i="1" dirty="0" smtClean="0">
                        <a:solidFill>
                          <a:srgbClr val="FF00FF"/>
                        </a:solidFill>
                        <a:latin typeface="Cambria Math"/>
                      </a:rPr>
                      <m:t>′</m:t>
                    </m:r>
                    <m:r>
                      <a:rPr lang="en-US" sz="2400" i="1" dirty="0" smtClean="0">
                        <a:solidFill>
                          <a:srgbClr val="FF00FF"/>
                        </a:solidFill>
                        <a:latin typeface="Cambria Math"/>
                      </a:rPr>
                      <m:t>+</m:t>
                    </m:r>
                    <m:r>
                      <a:rPr lang="en-US" sz="2400" i="1" dirty="0" smtClean="0">
                        <a:solidFill>
                          <a:schemeClr val="accent6">
                            <a:lumMod val="60000"/>
                            <a:lumOff val="40000"/>
                          </a:schemeClr>
                        </a:solidFill>
                        <a:latin typeface="Cambria Math"/>
                      </a:rPr>
                      <m:t>𝑏</m:t>
                    </m:r>
                    <m:r>
                      <a:rPr lang="en-US" sz="2400" i="1" dirty="0" smtClean="0">
                        <a:solidFill>
                          <a:schemeClr val="accent6">
                            <a:lumMod val="60000"/>
                            <a:lumOff val="40000"/>
                          </a:schemeClr>
                        </a:solidFill>
                        <a:latin typeface="Cambria Math"/>
                      </a:rPr>
                      <m:t>′</m:t>
                    </m:r>
                    <m:r>
                      <a:rPr lang="en-US" sz="2400" i="1" dirty="0" smtClean="0">
                        <a:solidFill>
                          <a:schemeClr val="accent6">
                            <a:lumMod val="60000"/>
                            <a:lumOff val="40000"/>
                          </a:schemeClr>
                        </a:solidFill>
                        <a:latin typeface="Cambria Math"/>
                      </a:rPr>
                      <m:t>𝑐</m:t>
                    </m:r>
                    <m:r>
                      <a:rPr lang="en-US" sz="2400" i="1" dirty="0" err="1">
                        <a:latin typeface="Cambria Math"/>
                      </a:rPr>
                      <m:t>+</m:t>
                    </m:r>
                    <m:r>
                      <a:rPr lang="en-US" sz="2400" i="1" dirty="0" smtClean="0">
                        <a:solidFill>
                          <a:srgbClr val="008000"/>
                        </a:solidFill>
                        <a:latin typeface="Cambria Math"/>
                      </a:rPr>
                      <m:t>𝑎𝑑</m:t>
                    </m:r>
                  </m:oMath>
                </a14:m>
                <a:r>
                  <a:rPr lang="en-US" sz="2400" dirty="0"/>
                  <a:t> </a:t>
                </a:r>
                <a:r>
                  <a:rPr lang="en-US" sz="2400" dirty="0" smtClean="0"/>
                  <a:t> </a:t>
                </a:r>
              </a:p>
            </p:txBody>
          </p:sp>
        </mc:Choice>
        <mc:Fallback>
          <p:sp>
            <p:nvSpPr>
              <p:cNvPr id="259" name="TextBox 258"/>
              <p:cNvSpPr txBox="1">
                <a:spLocks noRot="1" noChangeAspect="1" noMove="1" noResize="1" noEditPoints="1" noAdjustHandles="1" noChangeArrowheads="1" noChangeShapeType="1" noTextEdit="1"/>
              </p:cNvSpPr>
              <p:nvPr/>
            </p:nvSpPr>
            <p:spPr>
              <a:xfrm>
                <a:off x="5205677" y="3659428"/>
                <a:ext cx="3646455" cy="2534708"/>
              </a:xfrm>
              <a:prstGeom prst="rect">
                <a:avLst/>
              </a:prstGeom>
              <a:blipFill>
                <a:blip r:embed="rId12"/>
                <a:stretch>
                  <a:fillRect b="-238"/>
                </a:stretch>
              </a:blipFill>
              <a:ln w="25400">
                <a:solidFill>
                  <a:srgbClr val="FF0000"/>
                </a:solid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
                                            <p:txEl>
                                              <p:pRg st="2" end="2"/>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9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9">
                                            <p:txEl>
                                              <p:pRg st="3" end="3"/>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9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9">
                                            <p:txEl>
                                              <p:pRg st="4" end="4"/>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86"/>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dirty="0"/>
              <a:t>Product-of-Sums (POS) Simplification</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spcBef>
                    <a:spcPts val="600"/>
                  </a:spcBef>
                </a:pPr>
                <a:r>
                  <a:rPr lang="en-US" dirty="0"/>
                  <a:t>Product-of-Sums</a:t>
                </a:r>
                <a:r>
                  <a:rPr lang="en-US" dirty="0" smtClean="0"/>
                  <a:t> can </a:t>
                </a:r>
                <a:r>
                  <a:rPr lang="en-US" dirty="0"/>
                  <a:t>be </a:t>
                </a:r>
                <a:r>
                  <a:rPr lang="en-US" dirty="0" smtClean="0"/>
                  <a:t>also simplified using K-Map</a:t>
                </a:r>
                <a:endParaRPr lang="en-US" dirty="0"/>
              </a:p>
              <a:p>
                <a:pPr>
                  <a:spcBef>
                    <a:spcPts val="600"/>
                  </a:spcBef>
                </a:pPr>
                <a:r>
                  <a:rPr lang="en-US" dirty="0"/>
                  <a:t>Example: </a:t>
                </a:r>
                <a14:m>
                  <m:oMath xmlns:m="http://schemas.openxmlformats.org/officeDocument/2006/math">
                    <m:r>
                      <a:rPr lang="en-US" i="1" dirty="0">
                        <a:latin typeface="Cambria Math"/>
                      </a:rPr>
                      <m:t>𝑓</m:t>
                    </m:r>
                    <m:r>
                      <a:rPr lang="en-US" i="1" dirty="0">
                        <a:latin typeface="Cambria Math"/>
                      </a:rPr>
                      <m:t>(</m:t>
                    </m:r>
                    <m:r>
                      <a:rPr lang="en-US" i="1" dirty="0" err="1">
                        <a:latin typeface="Cambria Math"/>
                      </a:rPr>
                      <m:t>𝑎</m:t>
                    </m:r>
                    <m:r>
                      <a:rPr lang="en-US" i="1" dirty="0" err="1">
                        <a:latin typeface="Cambria Math"/>
                      </a:rPr>
                      <m:t>,</m:t>
                    </m:r>
                    <m:r>
                      <a:rPr lang="en-US" i="1" dirty="0" err="1">
                        <a:latin typeface="Cambria Math"/>
                      </a:rPr>
                      <m:t>𝑏</m:t>
                    </m:r>
                    <m:r>
                      <a:rPr lang="en-US" i="1" dirty="0" err="1">
                        <a:latin typeface="Cambria Math"/>
                      </a:rPr>
                      <m:t>,</m:t>
                    </m:r>
                    <m:r>
                      <a:rPr lang="en-US" i="1" dirty="0" err="1">
                        <a:latin typeface="Cambria Math"/>
                      </a:rPr>
                      <m:t>𝑐</m:t>
                    </m:r>
                    <m:r>
                      <a:rPr lang="en-US" i="1" dirty="0" err="1">
                        <a:latin typeface="Cambria Math"/>
                      </a:rPr>
                      <m:t>,</m:t>
                    </m:r>
                    <m:r>
                      <a:rPr lang="en-US" i="1" dirty="0" err="1">
                        <a:latin typeface="Cambria Math"/>
                      </a:rPr>
                      <m:t>𝑑</m:t>
                    </m:r>
                    <m:r>
                      <a:rPr lang="en-US" i="1" dirty="0">
                        <a:latin typeface="Cambria Math"/>
                      </a:rPr>
                      <m:t>)=</m:t>
                    </m:r>
                    <m:nary>
                      <m:naryPr>
                        <m:chr m:val="∑"/>
                        <m:subHide m:val="on"/>
                        <m:supHide m:val="on"/>
                        <m:ctrlPr>
                          <a:rPr lang="en-US" i="1" dirty="0">
                            <a:latin typeface="Cambria Math" panose="02040503050406030204" pitchFamily="18" charset="0"/>
                          </a:rPr>
                        </m:ctrlPr>
                      </m:naryPr>
                      <m:sub/>
                      <m:sup/>
                      <m:e>
                        <m:r>
                          <a:rPr lang="en-US" i="1" dirty="0">
                            <a:latin typeface="Cambria Math"/>
                          </a:rPr>
                          <m:t>(</m:t>
                        </m:r>
                        <m:r>
                          <a:rPr lang="en-US" i="1" dirty="0">
                            <a:latin typeface="Cambria Math"/>
                          </a:rPr>
                          <m:t>1</m:t>
                        </m:r>
                        <m:r>
                          <a:rPr lang="en-US" i="1" dirty="0">
                            <a:latin typeface="Cambria Math"/>
                          </a:rPr>
                          <m:t>, </m:t>
                        </m:r>
                        <m:r>
                          <a:rPr lang="en-US" i="1" dirty="0">
                            <a:latin typeface="Cambria Math"/>
                          </a:rPr>
                          <m:t>2</m:t>
                        </m:r>
                        <m:r>
                          <a:rPr lang="en-US" i="1" dirty="0">
                            <a:latin typeface="Cambria Math"/>
                          </a:rPr>
                          <m:t>, </m:t>
                        </m:r>
                        <m:r>
                          <a:rPr lang="en-US" i="1" dirty="0">
                            <a:latin typeface="Cambria Math"/>
                          </a:rPr>
                          <m:t>3</m:t>
                        </m:r>
                        <m:r>
                          <a:rPr lang="en-US" i="1" dirty="0">
                            <a:latin typeface="Cambria Math"/>
                          </a:rPr>
                          <m:t>, </m:t>
                        </m:r>
                        <m:r>
                          <a:rPr lang="en-US" i="1" dirty="0">
                            <a:latin typeface="Cambria Math"/>
                          </a:rPr>
                          <m:t>9</m:t>
                        </m:r>
                        <m:r>
                          <a:rPr lang="en-US" i="1" dirty="0">
                            <a:latin typeface="Cambria Math"/>
                          </a:rPr>
                          <m:t>, </m:t>
                        </m:r>
                        <m:r>
                          <a:rPr lang="en-US" i="1" dirty="0">
                            <a:latin typeface="Cambria Math"/>
                          </a:rPr>
                          <m:t>10</m:t>
                        </m:r>
                        <m:r>
                          <a:rPr lang="en-US" i="1" dirty="0">
                            <a:latin typeface="Cambria Math"/>
                          </a:rPr>
                          <m:t>, </m:t>
                        </m:r>
                        <m:r>
                          <a:rPr lang="en-US" i="1" dirty="0">
                            <a:latin typeface="Cambria Math"/>
                          </a:rPr>
                          <m:t>11</m:t>
                        </m:r>
                        <m:r>
                          <a:rPr lang="en-US" i="1" dirty="0">
                            <a:latin typeface="Cambria Math"/>
                          </a:rPr>
                          <m:t>, </m:t>
                        </m:r>
                        <m:r>
                          <a:rPr lang="en-US" i="1" dirty="0">
                            <a:latin typeface="Cambria Math"/>
                          </a:rPr>
                          <m:t>13</m:t>
                        </m:r>
                        <m:r>
                          <a:rPr lang="en-US" i="1" dirty="0">
                            <a:latin typeface="Cambria Math"/>
                          </a:rPr>
                          <m:t>, </m:t>
                        </m:r>
                        <m:r>
                          <a:rPr lang="en-US" i="1" dirty="0">
                            <a:latin typeface="Cambria Math"/>
                          </a:rPr>
                          <m:t>14</m:t>
                        </m:r>
                        <m:r>
                          <a:rPr lang="en-US" i="1" dirty="0">
                            <a:latin typeface="Cambria Math"/>
                          </a:rPr>
                          <m:t>, </m:t>
                        </m:r>
                        <m:r>
                          <a:rPr lang="en-US" i="1" dirty="0">
                            <a:latin typeface="Cambria Math"/>
                          </a:rPr>
                          <m:t>15</m:t>
                        </m:r>
                        <m:r>
                          <a:rPr lang="en-US" i="1" dirty="0">
                            <a:latin typeface="Cambria Math"/>
                          </a:rPr>
                          <m:t>)</m:t>
                        </m:r>
                      </m:e>
                    </m:nary>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2966"/>
                </a:stretch>
              </a:blipFill>
            </p:spPr>
            <p:txBody>
              <a:bodyPr/>
              <a:lstStyle/>
              <a:p>
                <a:r>
                  <a:rPr lang="en-US">
                    <a:noFill/>
                  </a:rPr>
                  <a:t> </a:t>
                </a:r>
              </a:p>
            </p:txBody>
          </p:sp>
        </mc:Fallback>
      </mc:AlternateContent>
      <p:grpSp>
        <p:nvGrpSpPr>
          <p:cNvPr id="4" name="Group 3"/>
          <p:cNvGrpSpPr/>
          <p:nvPr/>
        </p:nvGrpSpPr>
        <p:grpSpPr>
          <a:xfrm>
            <a:off x="481903" y="2186123"/>
            <a:ext cx="2734542" cy="3110778"/>
            <a:chOff x="1450195" y="2268184"/>
            <a:chExt cx="2734542" cy="3110778"/>
          </a:xfrm>
        </p:grpSpPr>
        <p:grpSp>
          <p:nvGrpSpPr>
            <p:cNvPr id="5" name="Group 4"/>
            <p:cNvGrpSpPr/>
            <p:nvPr/>
          </p:nvGrpSpPr>
          <p:grpSpPr>
            <a:xfrm>
              <a:off x="1450195" y="2529876"/>
              <a:ext cx="2734542" cy="2849086"/>
              <a:chOff x="2497971" y="1946161"/>
              <a:chExt cx="4240847" cy="3952767"/>
            </a:xfrm>
          </p:grpSpPr>
          <p:sp>
            <p:nvSpPr>
              <p:cNvPr id="7" name="Rectangle 6"/>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3586568"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9" name="Rectangle 9"/>
              <p:cNvSpPr>
                <a:spLocks noChangeArrowheads="1"/>
              </p:cNvSpPr>
              <p:nvPr/>
            </p:nvSpPr>
            <p:spPr bwMode="auto">
              <a:xfrm>
                <a:off x="443397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10" name="Rectangle 11"/>
              <p:cNvSpPr>
                <a:spLocks noChangeArrowheads="1"/>
              </p:cNvSpPr>
              <p:nvPr/>
            </p:nvSpPr>
            <p:spPr bwMode="auto">
              <a:xfrm>
                <a:off x="5282608" y="2391608"/>
                <a:ext cx="35401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11" name="Rectangle 13"/>
              <p:cNvSpPr>
                <a:spLocks noChangeArrowheads="1"/>
              </p:cNvSpPr>
              <p:nvPr/>
            </p:nvSpPr>
            <p:spPr bwMode="auto">
              <a:xfrm>
                <a:off x="613124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12" name="Line 18"/>
              <p:cNvSpPr>
                <a:spLocks noChangeShapeType="1"/>
              </p:cNvSpPr>
              <p:nvPr/>
            </p:nvSpPr>
            <p:spPr bwMode="auto">
              <a:xfrm flipH="1">
                <a:off x="5052617" y="2820264"/>
                <a:ext cx="0" cy="30786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 name="Group 12"/>
              <p:cNvGrpSpPr/>
              <p:nvPr/>
            </p:nvGrpSpPr>
            <p:grpSpPr>
              <a:xfrm>
                <a:off x="4203980" y="2816120"/>
                <a:ext cx="1683742" cy="3082808"/>
                <a:chOff x="4203980" y="2816120"/>
                <a:chExt cx="1683742" cy="1687148"/>
              </a:xfrm>
            </p:grpSpPr>
            <p:sp>
              <p:nvSpPr>
                <p:cNvPr id="34" name="Line 17"/>
                <p:cNvSpPr>
                  <a:spLocks noChangeShapeType="1"/>
                </p:cNvSpPr>
                <p:nvPr/>
              </p:nvSpPr>
              <p:spPr bwMode="auto">
                <a:xfrm>
                  <a:off x="4203980" y="2818389"/>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9"/>
                <p:cNvSpPr>
                  <a:spLocks noChangeShapeType="1"/>
                </p:cNvSpPr>
                <p:nvPr/>
              </p:nvSpPr>
              <p:spPr bwMode="auto">
                <a:xfrm>
                  <a:off x="5887722" y="2816120"/>
                  <a:ext cx="0" cy="16871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Rectangle 21"/>
              <p:cNvSpPr>
                <a:spLocks noChangeArrowheads="1"/>
              </p:cNvSpPr>
              <p:nvPr/>
            </p:nvSpPr>
            <p:spPr bwMode="auto">
              <a:xfrm>
                <a:off x="2826156" y="2981836"/>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15" name="Line 108"/>
              <p:cNvSpPr>
                <a:spLocks noChangeShapeType="1"/>
              </p:cNvSpPr>
              <p:nvPr/>
            </p:nvSpPr>
            <p:spPr bwMode="auto">
              <a:xfrm>
                <a:off x="2624531" y="2271988"/>
                <a:ext cx="730815" cy="5463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16" name="Text Box 109"/>
                  <p:cNvSpPr txBox="1">
                    <a:spLocks noChangeArrowheads="1"/>
                  </p:cNvSpPr>
                  <p:nvPr/>
                </p:nvSpPr>
                <p:spPr bwMode="auto">
                  <a:xfrm>
                    <a:off x="2497971" y="2401546"/>
                    <a:ext cx="481353"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𝑎𝑏</m:t>
                          </m:r>
                        </m:oMath>
                      </m:oMathPara>
                    </a14:m>
                    <a:endParaRPr lang="en-US" altLang="en-US"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2497971" y="2401546"/>
                    <a:ext cx="481353" cy="560783"/>
                  </a:xfrm>
                  <a:prstGeom prst="rect">
                    <a:avLst/>
                  </a:prstGeom>
                  <a:blipFill rotWithShape="1">
                    <a:blip r:embed="rId10"/>
                    <a:stretch>
                      <a:fillRect l="-52941" r="-25490" b="-606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110"/>
                  <p:cNvSpPr txBox="1">
                    <a:spLocks noChangeArrowheads="1"/>
                  </p:cNvSpPr>
                  <p:nvPr/>
                </p:nvSpPr>
                <p:spPr bwMode="auto">
                  <a:xfrm>
                    <a:off x="3011525" y="1946161"/>
                    <a:ext cx="492940"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a:cs typeface="Times New Roman" panose="02020603050405020304" pitchFamily="18" charset="0"/>
                            </a:rPr>
                            <m:t>𝑐𝑑</m:t>
                          </m:r>
                        </m:oMath>
                      </m:oMathPara>
                    </a14:m>
                    <a:endParaRPr lang="en-US" altLang="en-US"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3011525" y="1946161"/>
                    <a:ext cx="492940" cy="560783"/>
                  </a:xfrm>
                  <a:prstGeom prst="rect">
                    <a:avLst/>
                  </a:prstGeom>
                  <a:blipFill rotWithShape="1">
                    <a:blip r:embed="rId11"/>
                    <a:stretch>
                      <a:fillRect l="-48077" r="-21154" b="-121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Rectangle 21"/>
              <p:cNvSpPr>
                <a:spLocks noChangeArrowheads="1"/>
              </p:cNvSpPr>
              <p:nvPr/>
            </p:nvSpPr>
            <p:spPr bwMode="auto">
              <a:xfrm>
                <a:off x="4460239" y="2981837"/>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19" name="Rectangle 21"/>
              <p:cNvSpPr>
                <a:spLocks noChangeArrowheads="1"/>
              </p:cNvSpPr>
              <p:nvPr/>
            </p:nvSpPr>
            <p:spPr bwMode="auto">
              <a:xfrm>
                <a:off x="5356833" y="2981837"/>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0" name="Rectangle 21"/>
              <p:cNvSpPr>
                <a:spLocks noChangeArrowheads="1"/>
              </p:cNvSpPr>
              <p:nvPr/>
            </p:nvSpPr>
            <p:spPr bwMode="auto">
              <a:xfrm>
                <a:off x="6160888" y="2981837"/>
                <a:ext cx="29021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1" name="Line 41"/>
              <p:cNvSpPr>
                <a:spLocks noChangeShapeType="1"/>
              </p:cNvSpPr>
              <p:nvPr/>
            </p:nvSpPr>
            <p:spPr bwMode="auto">
              <a:xfrm flipV="1">
                <a:off x="3351656" y="4350712"/>
                <a:ext cx="338716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 name="Group 21"/>
              <p:cNvGrpSpPr/>
              <p:nvPr/>
            </p:nvGrpSpPr>
            <p:grpSpPr>
              <a:xfrm>
                <a:off x="3351657" y="3576604"/>
                <a:ext cx="3387161" cy="1548216"/>
                <a:chOff x="3351657" y="3979853"/>
                <a:chExt cx="3029010" cy="1548216"/>
              </a:xfrm>
            </p:grpSpPr>
            <p:sp>
              <p:nvSpPr>
                <p:cNvPr id="32" name="Line 41"/>
                <p:cNvSpPr>
                  <a:spLocks noChangeShapeType="1"/>
                </p:cNvSpPr>
                <p:nvPr/>
              </p:nvSpPr>
              <p:spPr bwMode="auto">
                <a:xfrm flipV="1">
                  <a:off x="3355346" y="3979853"/>
                  <a:ext cx="30253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1"/>
                <p:cNvSpPr>
                  <a:spLocks noChangeShapeType="1"/>
                </p:cNvSpPr>
                <p:nvPr/>
              </p:nvSpPr>
              <p:spPr bwMode="auto">
                <a:xfrm flipV="1">
                  <a:off x="3351657" y="5528069"/>
                  <a:ext cx="302901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 name="Rectangle 21"/>
              <p:cNvSpPr>
                <a:spLocks noChangeArrowheads="1"/>
              </p:cNvSpPr>
              <p:nvPr/>
            </p:nvSpPr>
            <p:spPr bwMode="auto">
              <a:xfrm>
                <a:off x="2826156" y="3750952"/>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24" name="Rectangle 21"/>
              <p:cNvSpPr>
                <a:spLocks noChangeArrowheads="1"/>
              </p:cNvSpPr>
              <p:nvPr/>
            </p:nvSpPr>
            <p:spPr bwMode="auto">
              <a:xfrm>
                <a:off x="2826155" y="4557450"/>
                <a:ext cx="49053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25" name="Rectangle 21"/>
              <p:cNvSpPr>
                <a:spLocks noChangeArrowheads="1"/>
              </p:cNvSpPr>
              <p:nvPr/>
            </p:nvSpPr>
            <p:spPr bwMode="auto">
              <a:xfrm>
                <a:off x="2826156" y="5330030"/>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26" name="Rectangle 21"/>
              <p:cNvSpPr>
                <a:spLocks noChangeArrowheads="1"/>
              </p:cNvSpPr>
              <p:nvPr/>
            </p:nvSpPr>
            <p:spPr bwMode="auto">
              <a:xfrm>
                <a:off x="4445894" y="4507373"/>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7" name="Rectangle 21"/>
              <p:cNvSpPr>
                <a:spLocks noChangeArrowheads="1"/>
              </p:cNvSpPr>
              <p:nvPr/>
            </p:nvSpPr>
            <p:spPr bwMode="auto">
              <a:xfrm>
                <a:off x="5356833" y="4507373"/>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8" name="Rectangle 21"/>
              <p:cNvSpPr>
                <a:spLocks noChangeArrowheads="1"/>
              </p:cNvSpPr>
              <p:nvPr/>
            </p:nvSpPr>
            <p:spPr bwMode="auto">
              <a:xfrm>
                <a:off x="4445894" y="5306342"/>
                <a:ext cx="299288"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9" name="Rectangle 21"/>
              <p:cNvSpPr>
                <a:spLocks noChangeArrowheads="1"/>
              </p:cNvSpPr>
              <p:nvPr/>
            </p:nvSpPr>
            <p:spPr bwMode="auto">
              <a:xfrm>
                <a:off x="6160888" y="5306342"/>
                <a:ext cx="29021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30" name="Rectangle 21"/>
              <p:cNvSpPr>
                <a:spLocks noChangeArrowheads="1"/>
              </p:cNvSpPr>
              <p:nvPr/>
            </p:nvSpPr>
            <p:spPr bwMode="auto">
              <a:xfrm>
                <a:off x="6180072" y="4507373"/>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31" name="Rectangle 21"/>
              <p:cNvSpPr>
                <a:spLocks noChangeArrowheads="1"/>
              </p:cNvSpPr>
              <p:nvPr/>
            </p:nvSpPr>
            <p:spPr bwMode="auto">
              <a:xfrm>
                <a:off x="5356833" y="5306601"/>
                <a:ext cx="251851"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grpSp>
        <mc:AlternateContent xmlns:mc="http://schemas.openxmlformats.org/markup-compatibility/2006" xmlns:a14="http://schemas.microsoft.com/office/drawing/2010/main">
          <mc:Choice Requires="a14">
            <p:sp>
              <p:nvSpPr>
                <p:cNvPr id="6" name="TextBox 5"/>
                <p:cNvSpPr txBox="1"/>
                <p:nvPr/>
              </p:nvSpPr>
              <p:spPr>
                <a:xfrm>
                  <a:off x="2226088" y="2268184"/>
                  <a:ext cx="1758815" cy="461665"/>
                </a:xfrm>
                <a:prstGeom prst="rect">
                  <a:avLst/>
                </a:prstGeom>
                <a:noFill/>
              </p:spPr>
              <p:txBody>
                <a:bodyPr wrap="none" rtlCol="0">
                  <a:spAutoFit/>
                </a:bodyPr>
                <a:lstStyle/>
                <a:p>
                  <a:r>
                    <a:rPr lang="en-US" sz="2400" b="1" dirty="0" smtClean="0"/>
                    <a:t>K-Map of </a:t>
                  </a:r>
                  <a14:m>
                    <m:oMath xmlns:m="http://schemas.openxmlformats.org/officeDocument/2006/math">
                      <m:r>
                        <a:rPr lang="en-US" sz="2400" b="1" i="1" dirty="0" smtClean="0">
                          <a:latin typeface="Cambria Math"/>
                        </a:rPr>
                        <m:t>𝒇</m:t>
                      </m:r>
                    </m:oMath>
                  </a14:m>
                  <a:endParaRPr 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226088" y="2268184"/>
                  <a:ext cx="1758815" cy="461665"/>
                </a:xfrm>
                <a:prstGeom prst="rect">
                  <a:avLst/>
                </a:prstGeom>
                <a:blipFill rotWithShape="1">
                  <a:blip r:embed="rId12"/>
                  <a:stretch>
                    <a:fillRect l="-5190" t="-9211" r="-2076" b="-30263"/>
                  </a:stretch>
                </a:blipFill>
              </p:spPr>
              <p:txBody>
                <a:bodyPr/>
                <a:lstStyle/>
                <a:p>
                  <a:r>
                    <a:rPr lang="en-US">
                      <a:noFill/>
                    </a:rPr>
                    <a:t> </a:t>
                  </a:r>
                </a:p>
              </p:txBody>
            </p:sp>
          </mc:Fallback>
        </mc:AlternateContent>
      </p:grpSp>
      <p:sp>
        <p:nvSpPr>
          <p:cNvPr id="36" name="Rounded Rectangle 35"/>
          <p:cNvSpPr/>
          <p:nvPr/>
        </p:nvSpPr>
        <p:spPr>
          <a:xfrm>
            <a:off x="1619723" y="4259975"/>
            <a:ext cx="999306" cy="979319"/>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177942" y="4346875"/>
            <a:ext cx="999306" cy="835947"/>
          </a:xfrm>
          <a:prstGeom prst="roundRect">
            <a:avLst>
              <a:gd name="adj" fmla="val 8040"/>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5351485" y="2186123"/>
            <a:ext cx="2734542" cy="3110778"/>
            <a:chOff x="1450195" y="2268184"/>
            <a:chExt cx="2734542" cy="3110778"/>
          </a:xfrm>
        </p:grpSpPr>
        <p:grpSp>
          <p:nvGrpSpPr>
            <p:cNvPr id="39" name="Group 38"/>
            <p:cNvGrpSpPr/>
            <p:nvPr/>
          </p:nvGrpSpPr>
          <p:grpSpPr>
            <a:xfrm>
              <a:off x="1450195" y="2529876"/>
              <a:ext cx="2734542" cy="2849086"/>
              <a:chOff x="2497971" y="1946161"/>
              <a:chExt cx="4240847" cy="3952767"/>
            </a:xfrm>
          </p:grpSpPr>
          <p:sp>
            <p:nvSpPr>
              <p:cNvPr id="41" name="Rectangle 40"/>
              <p:cNvSpPr/>
              <p:nvPr/>
            </p:nvSpPr>
            <p:spPr>
              <a:xfrm>
                <a:off x="3351656" y="2816117"/>
                <a:ext cx="3387161" cy="3082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a:spLocks noChangeArrowheads="1"/>
              </p:cNvSpPr>
              <p:nvPr/>
            </p:nvSpPr>
            <p:spPr bwMode="auto">
              <a:xfrm>
                <a:off x="3586568"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43" name="Rectangle 9"/>
              <p:cNvSpPr>
                <a:spLocks noChangeArrowheads="1"/>
              </p:cNvSpPr>
              <p:nvPr/>
            </p:nvSpPr>
            <p:spPr bwMode="auto">
              <a:xfrm>
                <a:off x="443397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44" name="Rectangle 11"/>
              <p:cNvSpPr>
                <a:spLocks noChangeArrowheads="1"/>
              </p:cNvSpPr>
              <p:nvPr/>
            </p:nvSpPr>
            <p:spPr bwMode="auto">
              <a:xfrm>
                <a:off x="5282608" y="2391608"/>
                <a:ext cx="35401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45" name="Rectangle 13"/>
              <p:cNvSpPr>
                <a:spLocks noChangeArrowheads="1"/>
              </p:cNvSpPr>
              <p:nvPr/>
            </p:nvSpPr>
            <p:spPr bwMode="auto">
              <a:xfrm>
                <a:off x="6131244" y="2391608"/>
                <a:ext cx="379328"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46" name="Line 18"/>
              <p:cNvSpPr>
                <a:spLocks noChangeShapeType="1"/>
              </p:cNvSpPr>
              <p:nvPr/>
            </p:nvSpPr>
            <p:spPr bwMode="auto">
              <a:xfrm flipH="1">
                <a:off x="5052617" y="2820264"/>
                <a:ext cx="0" cy="30786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 name="Group 46"/>
              <p:cNvGrpSpPr/>
              <p:nvPr/>
            </p:nvGrpSpPr>
            <p:grpSpPr>
              <a:xfrm>
                <a:off x="4203980" y="2816120"/>
                <a:ext cx="1683742" cy="3082808"/>
                <a:chOff x="4203980" y="2816120"/>
                <a:chExt cx="1683742" cy="1687148"/>
              </a:xfrm>
            </p:grpSpPr>
            <p:sp>
              <p:nvSpPr>
                <p:cNvPr id="66" name="Line 17"/>
                <p:cNvSpPr>
                  <a:spLocks noChangeShapeType="1"/>
                </p:cNvSpPr>
                <p:nvPr/>
              </p:nvSpPr>
              <p:spPr bwMode="auto">
                <a:xfrm>
                  <a:off x="4203980" y="2818389"/>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9"/>
                <p:cNvSpPr>
                  <a:spLocks noChangeShapeType="1"/>
                </p:cNvSpPr>
                <p:nvPr/>
              </p:nvSpPr>
              <p:spPr bwMode="auto">
                <a:xfrm>
                  <a:off x="5887722" y="2816120"/>
                  <a:ext cx="0" cy="16871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 name="Rectangle 21"/>
              <p:cNvSpPr>
                <a:spLocks noChangeArrowheads="1"/>
              </p:cNvSpPr>
              <p:nvPr/>
            </p:nvSpPr>
            <p:spPr bwMode="auto">
              <a:xfrm>
                <a:off x="2826156" y="2981836"/>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49" name="Line 108"/>
              <p:cNvSpPr>
                <a:spLocks noChangeShapeType="1"/>
              </p:cNvSpPr>
              <p:nvPr/>
            </p:nvSpPr>
            <p:spPr bwMode="auto">
              <a:xfrm>
                <a:off x="2624531" y="2271988"/>
                <a:ext cx="730815" cy="5463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50" name="Text Box 109"/>
                  <p:cNvSpPr txBox="1">
                    <a:spLocks noChangeArrowheads="1"/>
                  </p:cNvSpPr>
                  <p:nvPr/>
                </p:nvSpPr>
                <p:spPr bwMode="auto">
                  <a:xfrm>
                    <a:off x="2497971" y="2401546"/>
                    <a:ext cx="481353"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𝑎𝑏</m:t>
                          </m:r>
                        </m:oMath>
                      </m:oMathPara>
                    </a14:m>
                    <a:endParaRPr lang="en-US" altLang="en-US"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2497971" y="2401546"/>
                    <a:ext cx="481353" cy="560783"/>
                  </a:xfrm>
                  <a:prstGeom prst="rect">
                    <a:avLst/>
                  </a:prstGeom>
                  <a:blipFill rotWithShape="1">
                    <a:blip r:embed="rId10"/>
                    <a:stretch>
                      <a:fillRect l="-52941" r="-25490" b="-606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 Box 110"/>
                  <p:cNvSpPr txBox="1">
                    <a:spLocks noChangeArrowheads="1"/>
                  </p:cNvSpPr>
                  <p:nvPr/>
                </p:nvSpPr>
                <p:spPr bwMode="auto">
                  <a:xfrm>
                    <a:off x="3011525" y="1946161"/>
                    <a:ext cx="492940" cy="56078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a:cs typeface="Times New Roman" panose="02020603050405020304" pitchFamily="18" charset="0"/>
                            </a:rPr>
                            <m:t>𝑐𝑑</m:t>
                          </m:r>
                        </m:oMath>
                      </m:oMathPara>
                    </a14:m>
                    <a:endParaRPr lang="en-US" altLang="en-US"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3011525" y="1946161"/>
                    <a:ext cx="492940" cy="560783"/>
                  </a:xfrm>
                  <a:prstGeom prst="rect">
                    <a:avLst/>
                  </a:prstGeom>
                  <a:blipFill rotWithShape="1">
                    <a:blip r:embed="rId11"/>
                    <a:stretch>
                      <a:fillRect l="-48077" r="-21154" b="-121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2" name="Rectangle 21"/>
              <p:cNvSpPr>
                <a:spLocks noChangeArrowheads="1"/>
              </p:cNvSpPr>
              <p:nvPr/>
            </p:nvSpPr>
            <p:spPr bwMode="auto">
              <a:xfrm>
                <a:off x="3611937" y="2981837"/>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53" name="Line 41"/>
              <p:cNvSpPr>
                <a:spLocks noChangeShapeType="1"/>
              </p:cNvSpPr>
              <p:nvPr/>
            </p:nvSpPr>
            <p:spPr bwMode="auto">
              <a:xfrm flipV="1">
                <a:off x="3351656" y="4350712"/>
                <a:ext cx="338716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 name="Group 53"/>
              <p:cNvGrpSpPr/>
              <p:nvPr/>
            </p:nvGrpSpPr>
            <p:grpSpPr>
              <a:xfrm>
                <a:off x="3351657" y="3576604"/>
                <a:ext cx="3387161" cy="1548216"/>
                <a:chOff x="3351657" y="3979853"/>
                <a:chExt cx="3029010" cy="1548216"/>
              </a:xfrm>
            </p:grpSpPr>
            <p:sp>
              <p:nvSpPr>
                <p:cNvPr id="64" name="Line 41"/>
                <p:cNvSpPr>
                  <a:spLocks noChangeShapeType="1"/>
                </p:cNvSpPr>
                <p:nvPr/>
              </p:nvSpPr>
              <p:spPr bwMode="auto">
                <a:xfrm flipV="1">
                  <a:off x="3355346" y="3979853"/>
                  <a:ext cx="30253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41"/>
                <p:cNvSpPr>
                  <a:spLocks noChangeShapeType="1"/>
                </p:cNvSpPr>
                <p:nvPr/>
              </p:nvSpPr>
              <p:spPr bwMode="auto">
                <a:xfrm flipV="1">
                  <a:off x="3351657" y="5528069"/>
                  <a:ext cx="302901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 name="Rectangle 21"/>
              <p:cNvSpPr>
                <a:spLocks noChangeArrowheads="1"/>
              </p:cNvSpPr>
              <p:nvPr/>
            </p:nvSpPr>
            <p:spPr bwMode="auto">
              <a:xfrm>
                <a:off x="2826156" y="3750952"/>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56" name="Rectangle 21"/>
              <p:cNvSpPr>
                <a:spLocks noChangeArrowheads="1"/>
              </p:cNvSpPr>
              <p:nvPr/>
            </p:nvSpPr>
            <p:spPr bwMode="auto">
              <a:xfrm>
                <a:off x="2826155" y="4557450"/>
                <a:ext cx="490531"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57" name="Rectangle 21"/>
              <p:cNvSpPr>
                <a:spLocks noChangeArrowheads="1"/>
              </p:cNvSpPr>
              <p:nvPr/>
            </p:nvSpPr>
            <p:spPr bwMode="auto">
              <a:xfrm>
                <a:off x="2826156" y="5330030"/>
                <a:ext cx="5255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58" name="Rectangle 21"/>
              <p:cNvSpPr>
                <a:spLocks noChangeArrowheads="1"/>
              </p:cNvSpPr>
              <p:nvPr/>
            </p:nvSpPr>
            <p:spPr bwMode="auto">
              <a:xfrm>
                <a:off x="3611937" y="3708144"/>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59" name="Rectangle 21"/>
              <p:cNvSpPr>
                <a:spLocks noChangeArrowheads="1"/>
              </p:cNvSpPr>
              <p:nvPr/>
            </p:nvSpPr>
            <p:spPr bwMode="auto">
              <a:xfrm>
                <a:off x="3611937" y="4507373"/>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0" name="Rectangle 21"/>
              <p:cNvSpPr>
                <a:spLocks noChangeArrowheads="1"/>
              </p:cNvSpPr>
              <p:nvPr/>
            </p:nvSpPr>
            <p:spPr bwMode="auto">
              <a:xfrm>
                <a:off x="3611937" y="5306601"/>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1" name="Rectangle 21"/>
              <p:cNvSpPr>
                <a:spLocks noChangeArrowheads="1"/>
              </p:cNvSpPr>
              <p:nvPr/>
            </p:nvSpPr>
            <p:spPr bwMode="auto">
              <a:xfrm>
                <a:off x="4451372" y="3708144"/>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2" name="Rectangle 21"/>
              <p:cNvSpPr>
                <a:spLocks noChangeArrowheads="1"/>
              </p:cNvSpPr>
              <p:nvPr/>
            </p:nvSpPr>
            <p:spPr bwMode="auto">
              <a:xfrm>
                <a:off x="5306806" y="3708144"/>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3" name="Rectangle 21"/>
              <p:cNvSpPr>
                <a:spLocks noChangeArrowheads="1"/>
              </p:cNvSpPr>
              <p:nvPr/>
            </p:nvSpPr>
            <p:spPr bwMode="auto">
              <a:xfrm>
                <a:off x="6189925" y="3708144"/>
                <a:ext cx="270599" cy="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grpSp>
        <mc:AlternateContent xmlns:mc="http://schemas.openxmlformats.org/markup-compatibility/2006" xmlns:a14="http://schemas.microsoft.com/office/drawing/2010/main">
          <mc:Choice Requires="a14">
            <p:sp>
              <p:nvSpPr>
                <p:cNvPr id="40" name="TextBox 39"/>
                <p:cNvSpPr txBox="1"/>
                <p:nvPr/>
              </p:nvSpPr>
              <p:spPr>
                <a:xfrm>
                  <a:off x="2226088" y="2268184"/>
                  <a:ext cx="1838965" cy="461665"/>
                </a:xfrm>
                <a:prstGeom prst="rect">
                  <a:avLst/>
                </a:prstGeom>
                <a:noFill/>
              </p:spPr>
              <p:txBody>
                <a:bodyPr wrap="none" rtlCol="0">
                  <a:spAutoFit/>
                </a:bodyPr>
                <a:lstStyle/>
                <a:p>
                  <a:r>
                    <a:rPr lang="en-US" sz="2400" b="1" dirty="0" smtClean="0"/>
                    <a:t>K-Map of </a:t>
                  </a:r>
                  <a14:m>
                    <m:oMath xmlns:m="http://schemas.openxmlformats.org/officeDocument/2006/math">
                      <m:r>
                        <a:rPr lang="en-US" sz="2400" b="1" i="1" dirty="0" smtClean="0">
                          <a:latin typeface="Cambria Math"/>
                        </a:rPr>
                        <m:t>𝒇</m:t>
                      </m:r>
                      <m:r>
                        <a:rPr lang="en-US" sz="2400" b="1" i="1" dirty="0" smtClean="0">
                          <a:latin typeface="Cambria Math"/>
                        </a:rPr>
                        <m:t>′</m:t>
                      </m:r>
                    </m:oMath>
                  </a14:m>
                  <a:endParaRPr lang="en-US" sz="24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2226088" y="2268184"/>
                  <a:ext cx="1838965" cy="461665"/>
                </a:xfrm>
                <a:prstGeom prst="rect">
                  <a:avLst/>
                </a:prstGeom>
                <a:blipFill rotWithShape="1">
                  <a:blip r:embed="rId13"/>
                  <a:stretch>
                    <a:fillRect l="-4967" t="-9211" r="-2649" b="-30263"/>
                  </a:stretch>
                </a:blipFill>
              </p:spPr>
              <p:txBody>
                <a:bodyPr/>
                <a:lstStyle/>
                <a:p>
                  <a:r>
                    <a:rPr lang="en-US">
                      <a:noFill/>
                    </a:rPr>
                    <a:t> </a:t>
                  </a:r>
                </a:p>
              </p:txBody>
            </p:sp>
          </mc:Fallback>
        </mc:AlternateContent>
      </p:grpSp>
      <p:grpSp>
        <p:nvGrpSpPr>
          <p:cNvPr id="68" name="Group 67"/>
          <p:cNvGrpSpPr/>
          <p:nvPr/>
        </p:nvGrpSpPr>
        <p:grpSpPr>
          <a:xfrm>
            <a:off x="1720955" y="2992621"/>
            <a:ext cx="834800" cy="2379508"/>
            <a:chOff x="2332383" y="3429000"/>
            <a:chExt cx="834800" cy="2379508"/>
          </a:xfrm>
        </p:grpSpPr>
        <p:sp>
          <p:nvSpPr>
            <p:cNvPr id="69" name="Freeform 68"/>
            <p:cNvSpPr/>
            <p:nvPr/>
          </p:nvSpPr>
          <p:spPr>
            <a:xfrm>
              <a:off x="2332383" y="5318177"/>
              <a:ext cx="828260" cy="490331"/>
            </a:xfrm>
            <a:custGeom>
              <a:avLst/>
              <a:gdLst>
                <a:gd name="connsiteX0" fmla="*/ 0 w 828260"/>
                <a:gd name="connsiteY0" fmla="*/ 470452 h 490331"/>
                <a:gd name="connsiteX1" fmla="*/ 0 w 828260"/>
                <a:gd name="connsiteY1" fmla="*/ 0 h 490331"/>
                <a:gd name="connsiteX2" fmla="*/ 828260 w 828260"/>
                <a:gd name="connsiteY2" fmla="*/ 0 h 490331"/>
                <a:gd name="connsiteX3" fmla="*/ 828260 w 828260"/>
                <a:gd name="connsiteY3" fmla="*/ 490331 h 490331"/>
              </a:gdLst>
              <a:ahLst/>
              <a:cxnLst>
                <a:cxn ang="0">
                  <a:pos x="connsiteX0" y="connsiteY0"/>
                </a:cxn>
                <a:cxn ang="0">
                  <a:pos x="connsiteX1" y="connsiteY1"/>
                </a:cxn>
                <a:cxn ang="0">
                  <a:pos x="connsiteX2" y="connsiteY2"/>
                </a:cxn>
                <a:cxn ang="0">
                  <a:pos x="connsiteX3" y="connsiteY3"/>
                </a:cxn>
              </a:cxnLst>
              <a:rect l="l" t="t" r="r" b="b"/>
              <a:pathLst>
                <a:path w="828260" h="490331">
                  <a:moveTo>
                    <a:pt x="0" y="470452"/>
                  </a:moveTo>
                  <a:lnTo>
                    <a:pt x="0" y="0"/>
                  </a:lnTo>
                  <a:lnTo>
                    <a:pt x="828260" y="0"/>
                  </a:lnTo>
                  <a:lnTo>
                    <a:pt x="828260" y="490331"/>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V="1">
              <a:off x="2338923" y="3429000"/>
              <a:ext cx="828260" cy="539364"/>
            </a:xfrm>
            <a:custGeom>
              <a:avLst/>
              <a:gdLst>
                <a:gd name="connsiteX0" fmla="*/ 0 w 828260"/>
                <a:gd name="connsiteY0" fmla="*/ 470452 h 490331"/>
                <a:gd name="connsiteX1" fmla="*/ 0 w 828260"/>
                <a:gd name="connsiteY1" fmla="*/ 0 h 490331"/>
                <a:gd name="connsiteX2" fmla="*/ 828260 w 828260"/>
                <a:gd name="connsiteY2" fmla="*/ 0 h 490331"/>
                <a:gd name="connsiteX3" fmla="*/ 828260 w 828260"/>
                <a:gd name="connsiteY3" fmla="*/ 490331 h 490331"/>
              </a:gdLst>
              <a:ahLst/>
              <a:cxnLst>
                <a:cxn ang="0">
                  <a:pos x="connsiteX0" y="connsiteY0"/>
                </a:cxn>
                <a:cxn ang="0">
                  <a:pos x="connsiteX1" y="connsiteY1"/>
                </a:cxn>
                <a:cxn ang="0">
                  <a:pos x="connsiteX2" y="connsiteY2"/>
                </a:cxn>
                <a:cxn ang="0">
                  <a:pos x="connsiteX3" y="connsiteY3"/>
                </a:cxn>
              </a:cxnLst>
              <a:rect l="l" t="t" r="r" b="b"/>
              <a:pathLst>
                <a:path w="828260" h="490331">
                  <a:moveTo>
                    <a:pt x="0" y="470452"/>
                  </a:moveTo>
                  <a:lnTo>
                    <a:pt x="0" y="0"/>
                  </a:lnTo>
                  <a:lnTo>
                    <a:pt x="828260" y="0"/>
                  </a:lnTo>
                  <a:lnTo>
                    <a:pt x="828260" y="490331"/>
                  </a:ln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2270435" y="2992621"/>
            <a:ext cx="828260" cy="2419494"/>
            <a:chOff x="2857386" y="3429000"/>
            <a:chExt cx="828260" cy="2419494"/>
          </a:xfrm>
        </p:grpSpPr>
        <p:sp>
          <p:nvSpPr>
            <p:cNvPr id="72" name="Freeform 71"/>
            <p:cNvSpPr/>
            <p:nvPr/>
          </p:nvSpPr>
          <p:spPr>
            <a:xfrm flipV="1">
              <a:off x="2857386" y="3429000"/>
              <a:ext cx="828260" cy="593300"/>
            </a:xfrm>
            <a:custGeom>
              <a:avLst/>
              <a:gdLst>
                <a:gd name="connsiteX0" fmla="*/ 0 w 828260"/>
                <a:gd name="connsiteY0" fmla="*/ 470452 h 490331"/>
                <a:gd name="connsiteX1" fmla="*/ 0 w 828260"/>
                <a:gd name="connsiteY1" fmla="*/ 0 h 490331"/>
                <a:gd name="connsiteX2" fmla="*/ 828260 w 828260"/>
                <a:gd name="connsiteY2" fmla="*/ 0 h 490331"/>
                <a:gd name="connsiteX3" fmla="*/ 828260 w 828260"/>
                <a:gd name="connsiteY3" fmla="*/ 490331 h 490331"/>
              </a:gdLst>
              <a:ahLst/>
              <a:cxnLst>
                <a:cxn ang="0">
                  <a:pos x="connsiteX0" y="connsiteY0"/>
                </a:cxn>
                <a:cxn ang="0">
                  <a:pos x="connsiteX1" y="connsiteY1"/>
                </a:cxn>
                <a:cxn ang="0">
                  <a:pos x="connsiteX2" y="connsiteY2"/>
                </a:cxn>
                <a:cxn ang="0">
                  <a:pos x="connsiteX3" y="connsiteY3"/>
                </a:cxn>
              </a:cxnLst>
              <a:rect l="l" t="t" r="r" b="b"/>
              <a:pathLst>
                <a:path w="828260" h="490331">
                  <a:moveTo>
                    <a:pt x="0" y="470452"/>
                  </a:moveTo>
                  <a:lnTo>
                    <a:pt x="0" y="0"/>
                  </a:lnTo>
                  <a:lnTo>
                    <a:pt x="828260" y="0"/>
                  </a:lnTo>
                  <a:lnTo>
                    <a:pt x="828260" y="490331"/>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2857386" y="5255194"/>
              <a:ext cx="828260" cy="593300"/>
            </a:xfrm>
            <a:custGeom>
              <a:avLst/>
              <a:gdLst>
                <a:gd name="connsiteX0" fmla="*/ 0 w 828260"/>
                <a:gd name="connsiteY0" fmla="*/ 470452 h 490331"/>
                <a:gd name="connsiteX1" fmla="*/ 0 w 828260"/>
                <a:gd name="connsiteY1" fmla="*/ 0 h 490331"/>
                <a:gd name="connsiteX2" fmla="*/ 828260 w 828260"/>
                <a:gd name="connsiteY2" fmla="*/ 0 h 490331"/>
                <a:gd name="connsiteX3" fmla="*/ 828260 w 828260"/>
                <a:gd name="connsiteY3" fmla="*/ 490331 h 490331"/>
              </a:gdLst>
              <a:ahLst/>
              <a:cxnLst>
                <a:cxn ang="0">
                  <a:pos x="connsiteX0" y="connsiteY0"/>
                </a:cxn>
                <a:cxn ang="0">
                  <a:pos x="connsiteX1" y="connsiteY1"/>
                </a:cxn>
                <a:cxn ang="0">
                  <a:pos x="connsiteX2" y="connsiteY2"/>
                </a:cxn>
                <a:cxn ang="0">
                  <a:pos x="connsiteX3" y="connsiteY3"/>
                </a:cxn>
              </a:cxnLst>
              <a:rect l="l" t="t" r="r" b="b"/>
              <a:pathLst>
                <a:path w="828260" h="490331">
                  <a:moveTo>
                    <a:pt x="0" y="470452"/>
                  </a:moveTo>
                  <a:lnTo>
                    <a:pt x="0" y="0"/>
                  </a:lnTo>
                  <a:lnTo>
                    <a:pt x="828260" y="0"/>
                  </a:lnTo>
                  <a:lnTo>
                    <a:pt x="828260" y="490331"/>
                  </a:lnTo>
                </a:path>
              </a:pathLst>
            </a:cu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74" name="TextBox 73"/>
              <p:cNvSpPr txBox="1"/>
              <p:nvPr/>
            </p:nvSpPr>
            <p:spPr>
              <a:xfrm>
                <a:off x="494838" y="5355098"/>
                <a:ext cx="4307590" cy="904863"/>
              </a:xfrm>
              <a:prstGeom prst="rect">
                <a:avLst/>
              </a:prstGeom>
              <a:noFill/>
            </p:spPr>
            <p:txBody>
              <a:bodyPr wrap="none" rtlCol="0">
                <a:spAutoFit/>
              </a:bodyPr>
              <a:lstStyle/>
              <a:p>
                <a:pPr algn="ctr">
                  <a:lnSpc>
                    <a:spcPct val="120000"/>
                  </a:lnSpc>
                </a:pPr>
                <a14:m>
                  <m:oMath xmlns:m="http://schemas.openxmlformats.org/officeDocument/2006/math">
                    <m:r>
                      <a:rPr lang="en-US" sz="2400" i="1" dirty="0" smtClean="0">
                        <a:latin typeface="Cambria Math"/>
                      </a:rPr>
                      <m:t>𝑓</m:t>
                    </m:r>
                    <m:r>
                      <a:rPr lang="en-US" sz="2400" i="1" dirty="0" smtClean="0">
                        <a:latin typeface="Cambria Math"/>
                      </a:rPr>
                      <m:t>=</m:t>
                    </m:r>
                    <m:r>
                      <a:rPr lang="en-US" sz="2400" i="1" dirty="0" err="1" smtClean="0">
                        <a:solidFill>
                          <a:srgbClr val="FF0000"/>
                        </a:solidFill>
                        <a:latin typeface="Cambria Math"/>
                      </a:rPr>
                      <m:t>𝑎𝑑</m:t>
                    </m:r>
                    <m:r>
                      <a:rPr lang="en-US" sz="2400" i="1" dirty="0" err="1" smtClean="0">
                        <a:latin typeface="Cambria Math"/>
                      </a:rPr>
                      <m:t>+</m:t>
                    </m:r>
                    <m:r>
                      <a:rPr lang="en-US" sz="2400" i="1" dirty="0" err="1" smtClean="0">
                        <a:solidFill>
                          <a:srgbClr val="008000"/>
                        </a:solidFill>
                        <a:latin typeface="Cambria Math"/>
                      </a:rPr>
                      <m:t>𝑎𝑐</m:t>
                    </m:r>
                    <m:r>
                      <a:rPr lang="en-US" sz="2400" i="1" dirty="0" err="1" smtClean="0">
                        <a:latin typeface="Cambria Math"/>
                      </a:rPr>
                      <m:t>+</m:t>
                    </m:r>
                    <m:r>
                      <a:rPr lang="en-US" sz="2400" i="1" dirty="0" err="1" smtClean="0">
                        <a:solidFill>
                          <a:srgbClr val="000099"/>
                        </a:solidFill>
                        <a:latin typeface="Cambria Math"/>
                      </a:rPr>
                      <m:t>𝑏</m:t>
                    </m:r>
                    <m:r>
                      <a:rPr lang="en-US" sz="2400" i="1" dirty="0" err="1" smtClean="0">
                        <a:solidFill>
                          <a:srgbClr val="000099"/>
                        </a:solidFill>
                        <a:latin typeface="Cambria Math"/>
                      </a:rPr>
                      <m:t>′</m:t>
                    </m:r>
                    <m:r>
                      <a:rPr lang="en-US" sz="2400" i="1" dirty="0" err="1" smtClean="0">
                        <a:solidFill>
                          <a:srgbClr val="000099"/>
                        </a:solidFill>
                        <a:latin typeface="Cambria Math"/>
                      </a:rPr>
                      <m:t>𝑑</m:t>
                    </m:r>
                    <m:r>
                      <a:rPr lang="en-US" sz="2400" i="1" dirty="0" err="1" smtClean="0">
                        <a:latin typeface="Cambria Math"/>
                      </a:rPr>
                      <m:t>+</m:t>
                    </m:r>
                    <m:r>
                      <a:rPr lang="en-US" sz="2400" i="1" dirty="0" err="1" smtClean="0">
                        <a:solidFill>
                          <a:srgbClr val="FF00FF"/>
                        </a:solidFill>
                        <a:latin typeface="Cambria Math"/>
                      </a:rPr>
                      <m:t>𝑏</m:t>
                    </m:r>
                    <m:r>
                      <a:rPr lang="en-US" sz="2400" i="1" dirty="0" err="1" smtClean="0">
                        <a:solidFill>
                          <a:srgbClr val="FF00FF"/>
                        </a:solidFill>
                        <a:latin typeface="Cambria Math"/>
                      </a:rPr>
                      <m:t>′</m:t>
                    </m:r>
                    <m:r>
                      <a:rPr lang="en-US" sz="2400" i="1" dirty="0" err="1" smtClean="0">
                        <a:solidFill>
                          <a:srgbClr val="FF00FF"/>
                        </a:solidFill>
                        <a:latin typeface="Cambria Math"/>
                      </a:rPr>
                      <m:t>𝑐</m:t>
                    </m:r>
                  </m:oMath>
                </a14:m>
                <a:r>
                  <a:rPr lang="en-US" sz="2400" dirty="0" smtClean="0"/>
                  <a:t> </a:t>
                </a:r>
              </a:p>
              <a:p>
                <a:pPr algn="ctr">
                  <a:lnSpc>
                    <a:spcPct val="120000"/>
                  </a:lnSpc>
                </a:pPr>
                <a:r>
                  <a:rPr lang="en-US" sz="2000" dirty="0" smtClean="0"/>
                  <a:t>Minimal Sum-of-Products = 8 literals</a:t>
                </a:r>
              </a:p>
            </p:txBody>
          </p:sp>
        </mc:Choice>
        <mc:Fallback>
          <p:sp>
            <p:nvSpPr>
              <p:cNvPr id="74" name="TextBox 73"/>
              <p:cNvSpPr txBox="1">
                <a:spLocks noRot="1" noChangeAspect="1" noMove="1" noResize="1" noEditPoints="1" noAdjustHandles="1" noChangeArrowheads="1" noChangeShapeType="1" noTextEdit="1"/>
              </p:cNvSpPr>
              <p:nvPr/>
            </p:nvSpPr>
            <p:spPr>
              <a:xfrm>
                <a:off x="494838" y="5355098"/>
                <a:ext cx="4307590" cy="904863"/>
              </a:xfrm>
              <a:prstGeom prst="rect">
                <a:avLst/>
              </a:prstGeom>
              <a:blipFill>
                <a:blip r:embed="rId14"/>
                <a:stretch>
                  <a:fillRect l="-990" r="-1132" b="-7383"/>
                </a:stretch>
              </a:blipFill>
            </p:spPr>
            <p:txBody>
              <a:bodyPr/>
              <a:lstStyle/>
              <a:p>
                <a:r>
                  <a:rPr lang="en-US">
                    <a:noFill/>
                  </a:rPr>
                  <a:t> </a:t>
                </a:r>
              </a:p>
            </p:txBody>
          </p:sp>
        </mc:Fallback>
      </mc:AlternateContent>
      <p:sp>
        <p:nvSpPr>
          <p:cNvPr id="75" name="Rounded Rectangle 74"/>
          <p:cNvSpPr/>
          <p:nvPr/>
        </p:nvSpPr>
        <p:spPr>
          <a:xfrm>
            <a:off x="5951884" y="3107835"/>
            <a:ext cx="463540" cy="2131459"/>
          </a:xfrm>
          <a:prstGeom prst="roundRect">
            <a:avLst>
              <a:gd name="adj" fmla="val 80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000482" y="3679807"/>
            <a:ext cx="2027937" cy="427226"/>
          </a:xfrm>
          <a:prstGeom prst="roundRect">
            <a:avLst>
              <a:gd name="adj" fmla="val 8040"/>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7" name="TextBox 76"/>
              <p:cNvSpPr txBox="1"/>
              <p:nvPr/>
            </p:nvSpPr>
            <p:spPr>
              <a:xfrm>
                <a:off x="5090463" y="5296901"/>
                <a:ext cx="2982601" cy="978729"/>
              </a:xfrm>
              <a:prstGeom prst="rect">
                <a:avLst/>
              </a:prstGeom>
              <a:noFill/>
            </p:spPr>
            <p:txBody>
              <a:bodyPr wrap="square" rtlCol="0">
                <a:spAutoFit/>
              </a:bodyPr>
              <a:lstStyle/>
              <a:p>
                <a:pPr algn="ctr">
                  <a:lnSpc>
                    <a:spcPct val="120000"/>
                  </a:lnSpc>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rPr>
                          </m:ctrlPr>
                        </m:sSupPr>
                        <m:e>
                          <m:r>
                            <a:rPr lang="en-US" sz="2400" i="1" dirty="0" smtClean="0">
                              <a:latin typeface="Cambria Math"/>
                            </a:rPr>
                            <m:t>𝑓</m:t>
                          </m:r>
                        </m:e>
                        <m:sup>
                          <m:r>
                            <a:rPr lang="en-US" sz="2400" b="0" i="1" dirty="0" smtClean="0">
                              <a:latin typeface="Cambria Math"/>
                            </a:rPr>
                            <m:t>′</m:t>
                          </m:r>
                        </m:sup>
                      </m:sSup>
                      <m:r>
                        <a:rPr lang="en-US" sz="2400" i="1" dirty="0" smtClean="0">
                          <a:latin typeface="Cambria Math"/>
                        </a:rPr>
                        <m:t>=</m:t>
                      </m:r>
                      <m:sSup>
                        <m:sSupPr>
                          <m:ctrlPr>
                            <a:rPr lang="en-US" sz="2400" b="0" i="1" dirty="0" smtClean="0">
                              <a:solidFill>
                                <a:srgbClr val="FF0000"/>
                              </a:solidFill>
                              <a:latin typeface="Cambria Math" panose="02040503050406030204" pitchFamily="18" charset="0"/>
                            </a:rPr>
                          </m:ctrlPr>
                        </m:sSupPr>
                        <m:e>
                          <m:r>
                            <a:rPr lang="en-US" sz="2400" b="0" i="1" dirty="0" smtClean="0">
                              <a:solidFill>
                                <a:srgbClr val="FF0000"/>
                              </a:solidFill>
                              <a:latin typeface="Cambria Math"/>
                            </a:rPr>
                            <m:t>𝑐</m:t>
                          </m:r>
                        </m:e>
                        <m:sup>
                          <m:r>
                            <a:rPr lang="en-US" sz="2400" b="0" i="1" dirty="0" smtClean="0">
                              <a:solidFill>
                                <a:srgbClr val="FF0000"/>
                              </a:solidFill>
                              <a:latin typeface="Cambria Math"/>
                            </a:rPr>
                            <m:t>′</m:t>
                          </m:r>
                        </m:sup>
                      </m:sSup>
                      <m:sSup>
                        <m:sSupPr>
                          <m:ctrlPr>
                            <a:rPr lang="en-US" sz="2400" b="0" i="1" dirty="0" smtClean="0">
                              <a:solidFill>
                                <a:srgbClr val="FF0000"/>
                              </a:solidFill>
                              <a:latin typeface="Cambria Math" panose="02040503050406030204" pitchFamily="18" charset="0"/>
                            </a:rPr>
                          </m:ctrlPr>
                        </m:sSupPr>
                        <m:e>
                          <m:r>
                            <a:rPr lang="en-US" sz="2400" b="0" i="1" dirty="0" smtClean="0">
                              <a:solidFill>
                                <a:srgbClr val="FF0000"/>
                              </a:solidFill>
                              <a:latin typeface="Cambria Math"/>
                            </a:rPr>
                            <m:t>𝑑</m:t>
                          </m:r>
                        </m:e>
                        <m:sup>
                          <m:r>
                            <a:rPr lang="en-US" sz="2400" b="0" i="1" dirty="0" smtClean="0">
                              <a:solidFill>
                                <a:srgbClr val="FF0000"/>
                              </a:solidFill>
                              <a:latin typeface="Cambria Math"/>
                            </a:rPr>
                            <m:t>′</m:t>
                          </m:r>
                        </m:sup>
                      </m:sSup>
                      <m:r>
                        <a:rPr lang="en-US" sz="2400" i="1" dirty="0" err="1" smtClean="0">
                          <a:latin typeface="Cambria Math"/>
                        </a:rPr>
                        <m:t>+</m:t>
                      </m:r>
                      <m:sSup>
                        <m:sSupPr>
                          <m:ctrlPr>
                            <a:rPr lang="en-US" sz="2400" b="0" i="1" dirty="0" smtClean="0">
                              <a:solidFill>
                                <a:srgbClr val="008000"/>
                              </a:solidFill>
                              <a:latin typeface="Cambria Math" panose="02040503050406030204" pitchFamily="18" charset="0"/>
                            </a:rPr>
                          </m:ctrlPr>
                        </m:sSupPr>
                        <m:e>
                          <m:r>
                            <a:rPr lang="en-US" sz="2400" i="1" dirty="0" err="1" smtClean="0">
                              <a:solidFill>
                                <a:srgbClr val="008000"/>
                              </a:solidFill>
                              <a:latin typeface="Cambria Math"/>
                            </a:rPr>
                            <m:t>𝑎</m:t>
                          </m:r>
                        </m:e>
                        <m:sup>
                          <m:r>
                            <a:rPr lang="en-US" sz="2400" b="0" i="1" dirty="0" smtClean="0">
                              <a:solidFill>
                                <a:srgbClr val="008000"/>
                              </a:solidFill>
                              <a:latin typeface="Cambria Math"/>
                            </a:rPr>
                            <m:t>′</m:t>
                          </m:r>
                        </m:sup>
                      </m:sSup>
                      <m:r>
                        <a:rPr lang="en-US" sz="2400" b="0" i="1" dirty="0" smtClean="0">
                          <a:solidFill>
                            <a:srgbClr val="008000"/>
                          </a:solidFill>
                          <a:latin typeface="Cambria Math"/>
                        </a:rPr>
                        <m:t>𝑏</m:t>
                      </m:r>
                    </m:oMath>
                  </m:oMathPara>
                </a14:m>
                <a:endParaRPr lang="en-US" sz="2400" b="0" i="1" dirty="0" smtClean="0">
                  <a:solidFill>
                    <a:srgbClr val="008000"/>
                  </a:solidFill>
                  <a:latin typeface="Cambria Math"/>
                </a:endParaRPr>
              </a:p>
              <a:p>
                <a:pPr algn="ctr">
                  <a:lnSpc>
                    <a:spcPct val="120000"/>
                  </a:lnSpc>
                </a:pPr>
                <a14:m>
                  <m:oMathPara xmlns:m="http://schemas.openxmlformats.org/officeDocument/2006/math">
                    <m:oMathParaPr>
                      <m:jc m:val="centerGroup"/>
                    </m:oMathParaPr>
                    <m:oMath xmlns:m="http://schemas.openxmlformats.org/officeDocument/2006/math">
                      <m:r>
                        <a:rPr lang="en-US" sz="2400" i="1" dirty="0">
                          <a:latin typeface="Cambria Math"/>
                        </a:rPr>
                        <m:t>𝑓</m:t>
                      </m:r>
                      <m:r>
                        <a:rPr lang="en-US" sz="2400" i="1" dirty="0">
                          <a:latin typeface="Cambria Math"/>
                        </a:rPr>
                        <m:t>=(</m:t>
                      </m:r>
                      <m:r>
                        <a:rPr lang="en-US" sz="2400" i="1" dirty="0">
                          <a:solidFill>
                            <a:srgbClr val="FF0000"/>
                          </a:solidFill>
                          <a:latin typeface="Cambria Math"/>
                        </a:rPr>
                        <m:t>𝑐</m:t>
                      </m:r>
                      <m:r>
                        <a:rPr lang="en-US" sz="2400" i="1" dirty="0">
                          <a:solidFill>
                            <a:srgbClr val="FF0000"/>
                          </a:solidFill>
                          <a:latin typeface="Cambria Math"/>
                        </a:rPr>
                        <m:t>+</m:t>
                      </m:r>
                      <m:r>
                        <a:rPr lang="en-US" sz="2400" i="1" dirty="0">
                          <a:solidFill>
                            <a:srgbClr val="FF0000"/>
                          </a:solidFill>
                          <a:latin typeface="Cambria Math"/>
                        </a:rPr>
                        <m:t>𝑑</m:t>
                      </m:r>
                      <m:r>
                        <a:rPr lang="en-US" sz="2400" i="1" dirty="0">
                          <a:latin typeface="Cambria Math"/>
                        </a:rPr>
                        <m:t>)(</m:t>
                      </m:r>
                      <m:r>
                        <a:rPr lang="en-US" sz="2400" i="1" dirty="0">
                          <a:solidFill>
                            <a:srgbClr val="008000"/>
                          </a:solidFill>
                          <a:latin typeface="Cambria Math"/>
                        </a:rPr>
                        <m:t>𝑎</m:t>
                      </m:r>
                      <m:r>
                        <a:rPr lang="en-US" sz="2400" i="1" dirty="0">
                          <a:solidFill>
                            <a:srgbClr val="008000"/>
                          </a:solidFill>
                          <a:latin typeface="Cambria Math"/>
                        </a:rPr>
                        <m:t>+</m:t>
                      </m:r>
                      <m:sSup>
                        <m:sSupPr>
                          <m:ctrlPr>
                            <a:rPr lang="en-US" sz="2400" i="1" dirty="0">
                              <a:solidFill>
                                <a:srgbClr val="008000"/>
                              </a:solidFill>
                              <a:latin typeface="Cambria Math" panose="02040503050406030204" pitchFamily="18" charset="0"/>
                            </a:rPr>
                          </m:ctrlPr>
                        </m:sSupPr>
                        <m:e>
                          <m:r>
                            <a:rPr lang="en-US" sz="2400" i="1" dirty="0">
                              <a:solidFill>
                                <a:srgbClr val="008000"/>
                              </a:solidFill>
                              <a:latin typeface="Cambria Math"/>
                            </a:rPr>
                            <m:t>𝑏</m:t>
                          </m:r>
                        </m:e>
                        <m:sup>
                          <m:r>
                            <a:rPr lang="en-US" sz="2400" i="1" dirty="0">
                              <a:solidFill>
                                <a:srgbClr val="008000"/>
                              </a:solidFill>
                              <a:latin typeface="Cambria Math"/>
                            </a:rPr>
                            <m:t>′</m:t>
                          </m:r>
                        </m:sup>
                      </m:sSup>
                      <m:r>
                        <a:rPr lang="en-US" sz="2400" i="1" dirty="0">
                          <a:latin typeface="Cambria Math"/>
                        </a:rPr>
                        <m:t>)</m:t>
                      </m:r>
                    </m:oMath>
                  </m:oMathPara>
                </a14:m>
                <a:endParaRPr lang="en-US" sz="2000" dirty="0" smtClean="0"/>
              </a:p>
            </p:txBody>
          </p:sp>
        </mc:Choice>
        <mc:Fallback>
          <p:sp>
            <p:nvSpPr>
              <p:cNvPr id="77" name="TextBox 76"/>
              <p:cNvSpPr txBox="1">
                <a:spLocks noRot="1" noChangeAspect="1" noMove="1" noResize="1" noEditPoints="1" noAdjustHandles="1" noChangeArrowheads="1" noChangeShapeType="1" noTextEdit="1"/>
              </p:cNvSpPr>
              <p:nvPr/>
            </p:nvSpPr>
            <p:spPr>
              <a:xfrm>
                <a:off x="5090463" y="5296901"/>
                <a:ext cx="2982601" cy="978729"/>
              </a:xfrm>
              <a:prstGeom prst="rect">
                <a:avLst/>
              </a:prstGeom>
              <a:blipFill>
                <a:blip r:embed="rId15"/>
                <a:stretch>
                  <a:fillRect/>
                </a:stretch>
              </a:blipFill>
            </p:spPr>
            <p:txBody>
              <a:bodyPr/>
              <a:lstStyle/>
              <a:p>
                <a:r>
                  <a:rPr lang="en-US">
                    <a:noFill/>
                  </a:rPr>
                  <a:t> </a:t>
                </a:r>
              </a:p>
            </p:txBody>
          </p:sp>
        </mc:Fallback>
      </mc:AlternateContent>
      <p:sp>
        <p:nvSpPr>
          <p:cNvPr id="78" name="TextBox 77"/>
          <p:cNvSpPr txBox="1"/>
          <p:nvPr/>
        </p:nvSpPr>
        <p:spPr>
          <a:xfrm>
            <a:off x="3650288" y="3463781"/>
            <a:ext cx="1701197" cy="1200329"/>
          </a:xfrm>
          <a:prstGeom prst="rect">
            <a:avLst/>
          </a:prstGeom>
          <a:noFill/>
          <a:ln w="25400">
            <a:solidFill>
              <a:srgbClr val="FF0000"/>
            </a:solidFill>
          </a:ln>
        </p:spPr>
        <p:txBody>
          <a:bodyPr wrap="square" rtlCol="0">
            <a:spAutoFit/>
          </a:bodyPr>
          <a:lstStyle/>
          <a:p>
            <a:pPr algn="ctr">
              <a:lnSpc>
                <a:spcPct val="120000"/>
              </a:lnSpc>
            </a:pPr>
            <a:r>
              <a:rPr lang="en-US" sz="2000" dirty="0" smtClean="0"/>
              <a:t>All prime </a:t>
            </a:r>
            <a:r>
              <a:rPr lang="en-US" sz="2000" dirty="0" err="1"/>
              <a:t>i</a:t>
            </a:r>
            <a:r>
              <a:rPr lang="en-US" sz="2000" dirty="0" err="1" smtClean="0"/>
              <a:t>mplicants</a:t>
            </a:r>
            <a:r>
              <a:rPr lang="en-US" sz="2000" dirty="0" smtClean="0"/>
              <a:t> are essential</a:t>
            </a:r>
            <a:endParaRPr lang="en-US" sz="2000" dirty="0"/>
          </a:p>
        </p:txBody>
      </p:sp>
      <p:grpSp>
        <p:nvGrpSpPr>
          <p:cNvPr id="79" name="Group 78"/>
          <p:cNvGrpSpPr/>
          <p:nvPr/>
        </p:nvGrpSpPr>
        <p:grpSpPr>
          <a:xfrm>
            <a:off x="8086027" y="1873611"/>
            <a:ext cx="692093" cy="4320525"/>
            <a:chOff x="8755062" y="2161646"/>
            <a:chExt cx="692093" cy="4320525"/>
          </a:xfrm>
        </p:grpSpPr>
        <p:sp>
          <p:nvSpPr>
            <p:cNvPr id="80" name="TextBox 79"/>
            <p:cNvSpPr txBox="1"/>
            <p:nvPr/>
          </p:nvSpPr>
          <p:spPr>
            <a:xfrm rot="16200000">
              <a:off x="7056060" y="4091076"/>
              <a:ext cx="4320525" cy="461665"/>
            </a:xfrm>
            <a:prstGeom prst="rect">
              <a:avLst/>
            </a:prstGeom>
            <a:noFill/>
            <a:ln w="25400">
              <a:solidFill>
                <a:srgbClr val="FF0000"/>
              </a:solidFill>
            </a:ln>
          </p:spPr>
          <p:txBody>
            <a:bodyPr wrap="square" rtlCol="0">
              <a:spAutoFit/>
            </a:bodyPr>
            <a:lstStyle/>
            <a:p>
              <a:pPr algn="ctr">
                <a:lnSpc>
                  <a:spcPct val="120000"/>
                </a:lnSpc>
              </a:pPr>
              <a:r>
                <a:rPr lang="en-US" sz="2000" dirty="0" smtClean="0"/>
                <a:t>Minimal Product-of-Sums = 4 literals</a:t>
              </a:r>
              <a:endParaRPr lang="en-US" sz="2000" dirty="0"/>
            </a:p>
          </p:txBody>
        </p:sp>
        <p:cxnSp>
          <p:nvCxnSpPr>
            <p:cNvPr id="81" name="Straight Arrow Connector 80"/>
            <p:cNvCxnSpPr/>
            <p:nvPr/>
          </p:nvCxnSpPr>
          <p:spPr>
            <a:xfrm>
              <a:off x="8755062" y="6309350"/>
              <a:ext cx="23042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23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74" grpId="0"/>
      <p:bldP spid="75" grpId="0" animBg="1"/>
      <p:bldP spid="76"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POS </a:t>
            </a:r>
            <a:r>
              <a:rPr lang="en-US" dirty="0"/>
              <a:t>Simplification Procedure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spcBef>
                    <a:spcPts val="2500"/>
                  </a:spcBef>
                  <a:buFont typeface="+mj-lt"/>
                  <a:buAutoNum type="arabicPeriod"/>
                </a:pPr>
                <a:r>
                  <a:rPr lang="en-US" dirty="0"/>
                  <a:t>Draw the K-map for </a:t>
                </a:r>
                <a14:m>
                  <m:oMath xmlns:m="http://schemas.openxmlformats.org/officeDocument/2006/math">
                    <m:r>
                      <a:rPr lang="en-US" i="1" dirty="0">
                        <a:latin typeface="Cambria Math"/>
                      </a:rPr>
                      <m:t>𝑓</m:t>
                    </m:r>
                    <m:r>
                      <a:rPr lang="en-US" i="1" dirty="0">
                        <a:latin typeface="Cambria Math"/>
                      </a:rPr>
                      <m:t>′</m:t>
                    </m:r>
                  </m:oMath>
                </a14:m>
                <a:r>
                  <a:rPr lang="en-US" dirty="0"/>
                  <a:t>, replacing the 0's of </a:t>
                </a:r>
                <a14:m>
                  <m:oMath xmlns:m="http://schemas.openxmlformats.org/officeDocument/2006/math">
                    <m:r>
                      <a:rPr lang="en-US" i="1" dirty="0">
                        <a:latin typeface="Cambria Math"/>
                      </a:rPr>
                      <m:t>𝑓</m:t>
                    </m:r>
                  </m:oMath>
                </a14:m>
                <a:r>
                  <a:rPr lang="en-US" dirty="0"/>
                  <a:t> with 1's in </a:t>
                </a:r>
                <a14:m>
                  <m:oMath xmlns:m="http://schemas.openxmlformats.org/officeDocument/2006/math">
                    <m:r>
                      <a:rPr lang="en-US" i="1" dirty="0">
                        <a:latin typeface="Cambria Math"/>
                      </a:rPr>
                      <m:t>𝑓</m:t>
                    </m:r>
                    <m:r>
                      <a:rPr lang="en-US" i="1" dirty="0">
                        <a:latin typeface="Cambria Math"/>
                      </a:rPr>
                      <m:t>′</m:t>
                    </m:r>
                  </m:oMath>
                </a14:m>
                <a:endParaRPr lang="en-US" dirty="0"/>
              </a:p>
              <a:p>
                <a:pPr marL="457200" indent="-457200">
                  <a:spcBef>
                    <a:spcPts val="2500"/>
                  </a:spcBef>
                  <a:buFont typeface="+mj-lt"/>
                  <a:buAutoNum type="arabicPeriod"/>
                </a:pPr>
                <a:r>
                  <a:rPr lang="en-US" dirty="0"/>
                  <a:t>Obtain a minimal Sum-of-Products (SOP) expression for </a:t>
                </a:r>
                <a14:m>
                  <m:oMath xmlns:m="http://schemas.openxmlformats.org/officeDocument/2006/math">
                    <m:r>
                      <a:rPr lang="en-US" i="1" dirty="0">
                        <a:latin typeface="Cambria Math"/>
                      </a:rPr>
                      <m:t>𝑓</m:t>
                    </m:r>
                    <m:r>
                      <a:rPr lang="en-US" i="1" dirty="0">
                        <a:latin typeface="Cambria Math"/>
                      </a:rPr>
                      <m:t>′</m:t>
                    </m:r>
                  </m:oMath>
                </a14:m>
                <a:endParaRPr lang="en-US" dirty="0"/>
              </a:p>
              <a:p>
                <a:pPr marL="457200" indent="-457200">
                  <a:spcBef>
                    <a:spcPts val="2500"/>
                  </a:spcBef>
                  <a:buFont typeface="+mj-lt"/>
                  <a:buAutoNum type="arabicPeriod"/>
                </a:pPr>
                <a:r>
                  <a:rPr lang="en-US" dirty="0"/>
                  <a:t>Use </a:t>
                </a:r>
                <a:r>
                  <a:rPr lang="en-US" dirty="0" err="1"/>
                  <a:t>DeMorgan's</a:t>
                </a:r>
                <a:r>
                  <a:rPr lang="en-US" dirty="0"/>
                  <a:t> theorem to obtain </a:t>
                </a:r>
                <a14:m>
                  <m:oMath xmlns:m="http://schemas.openxmlformats.org/officeDocument/2006/math">
                    <m:r>
                      <a:rPr lang="en-US" i="1" dirty="0">
                        <a:latin typeface="Cambria Math"/>
                      </a:rPr>
                      <m:t>𝑓</m:t>
                    </m:r>
                    <m:r>
                      <a:rPr lang="en-US" i="1" dirty="0">
                        <a:latin typeface="Cambria Math"/>
                      </a:rPr>
                      <m:t>=(</m:t>
                    </m:r>
                    <m:r>
                      <a:rPr lang="en-US" i="1" dirty="0">
                        <a:latin typeface="Cambria Math"/>
                      </a:rPr>
                      <m:t>𝑓</m:t>
                    </m:r>
                    <m:r>
                      <a:rPr lang="en-US" i="1" dirty="0">
                        <a:latin typeface="Cambria Math"/>
                      </a:rPr>
                      <m:t>′</m:t>
                    </m:r>
                    <m:r>
                      <a:rPr lang="en-US" i="1" dirty="0">
                        <a:latin typeface="Cambria Math"/>
                      </a:rPr>
                      <m:t>)</m:t>
                    </m:r>
                    <m:r>
                      <a:rPr lang="en-US" i="1" dirty="0">
                        <a:latin typeface="Cambria Math"/>
                      </a:rPr>
                      <m:t>′</m:t>
                    </m:r>
                  </m:oMath>
                </a14:m>
                <a:endParaRPr lang="en-US" dirty="0"/>
              </a:p>
              <a:p>
                <a:pPr marL="908050" lvl="1" indent="-457200">
                  <a:spcBef>
                    <a:spcPts val="2500"/>
                  </a:spcBef>
                </a:pPr>
                <a:r>
                  <a:rPr lang="en-US" sz="2200" dirty="0"/>
                  <a:t>The result is a minimal Product-of-Sums (POS) expression for </a:t>
                </a:r>
                <a14:m>
                  <m:oMath xmlns:m="http://schemas.openxmlformats.org/officeDocument/2006/math">
                    <m:r>
                      <a:rPr lang="en-US" sz="2200" i="1" dirty="0">
                        <a:latin typeface="Cambria Math"/>
                      </a:rPr>
                      <m:t>𝑓</m:t>
                    </m:r>
                  </m:oMath>
                </a14:m>
                <a:endParaRPr lang="en-US" sz="2200" dirty="0"/>
              </a:p>
              <a:p>
                <a:pPr>
                  <a:spcBef>
                    <a:spcPts val="600"/>
                  </a:spcBef>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830"/>
                </a:stretch>
              </a:blipFill>
            </p:spPr>
            <p:txBody>
              <a:bodyPr/>
              <a:lstStyle/>
              <a:p>
                <a:r>
                  <a:rPr lang="en-US">
                    <a:noFill/>
                  </a:rPr>
                  <a:t> </a:t>
                </a:r>
              </a:p>
            </p:txBody>
          </p:sp>
        </mc:Fallback>
      </mc:AlternateContent>
    </p:spTree>
    <p:extLst>
      <p:ext uri="{BB962C8B-B14F-4D97-AF65-F5344CB8AC3E}">
        <p14:creationId xmlns:p14="http://schemas.microsoft.com/office/powerpoint/2010/main" val="4166117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Don’t Care Conditions </a:t>
            </a:r>
            <a:endParaRPr lang="en-US" dirty="0"/>
          </a:p>
        </p:txBody>
      </p:sp>
      <p:sp>
        <p:nvSpPr>
          <p:cNvPr id="3" name="Content Placeholder 2"/>
          <p:cNvSpPr>
            <a:spLocks noGrp="1"/>
          </p:cNvSpPr>
          <p:nvPr>
            <p:ph idx="1"/>
          </p:nvPr>
        </p:nvSpPr>
        <p:spPr/>
        <p:txBody>
          <a:bodyPr/>
          <a:lstStyle/>
          <a:p>
            <a:r>
              <a:rPr lang="en-US" dirty="0" smtClean="0"/>
              <a:t>In some cases, the function is not specified for certain combinations of input variables as 1 or 0. </a:t>
            </a:r>
          </a:p>
          <a:p>
            <a:r>
              <a:rPr lang="en-US" dirty="0" smtClean="0"/>
              <a:t>There are two cases in which it occurs: </a:t>
            </a:r>
          </a:p>
          <a:p>
            <a:pPr marL="461963" lvl="1" indent="0">
              <a:buNone/>
            </a:pPr>
            <a:r>
              <a:rPr lang="en-US" dirty="0" smtClean="0"/>
              <a:t>1. The input combination never occurs. </a:t>
            </a:r>
          </a:p>
          <a:p>
            <a:pPr marL="461963" lvl="1" indent="0">
              <a:buNone/>
            </a:pPr>
            <a:r>
              <a:rPr lang="en-US" dirty="0" smtClean="0"/>
              <a:t>2. The input combination occurs but we do not care what the outputs are in response to these inputs because the output will not be observed.</a:t>
            </a:r>
          </a:p>
          <a:p>
            <a:r>
              <a:rPr lang="en-US" dirty="0" smtClean="0"/>
              <a:t>In both cases, the outputs are called as unspecified and the functions having them are called as </a:t>
            </a:r>
            <a:r>
              <a:rPr lang="en-US" dirty="0" smtClean="0">
                <a:solidFill>
                  <a:srgbClr val="FF0000"/>
                </a:solidFill>
              </a:rPr>
              <a:t>incompletely specified functions</a:t>
            </a:r>
            <a:r>
              <a:rPr lang="en-US" dirty="0" smtClean="0"/>
              <a:t>. </a:t>
            </a:r>
          </a:p>
          <a:p>
            <a:r>
              <a:rPr lang="en-US" dirty="0" smtClean="0"/>
              <a:t>In most applications, we simply do not care what value is assumed by the function for unspecified </a:t>
            </a:r>
            <a:r>
              <a:rPr lang="en-US" dirty="0" err="1" smtClean="0"/>
              <a:t>minterms</a:t>
            </a:r>
            <a:r>
              <a:rPr lang="en-US"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Care Conditions</a:t>
            </a:r>
            <a:endParaRPr lang="en-US" dirty="0"/>
          </a:p>
        </p:txBody>
      </p:sp>
      <p:sp>
        <p:nvSpPr>
          <p:cNvPr id="3" name="Content Placeholder 2"/>
          <p:cNvSpPr>
            <a:spLocks noGrp="1"/>
          </p:cNvSpPr>
          <p:nvPr>
            <p:ph idx="1"/>
          </p:nvPr>
        </p:nvSpPr>
        <p:spPr/>
        <p:txBody>
          <a:bodyPr/>
          <a:lstStyle/>
          <a:p>
            <a:r>
              <a:rPr lang="en-US" dirty="0" smtClean="0"/>
              <a:t>Unspecified </a:t>
            </a:r>
            <a:r>
              <a:rPr lang="en-US" dirty="0" err="1" smtClean="0"/>
              <a:t>minterms</a:t>
            </a:r>
            <a:r>
              <a:rPr lang="en-US" dirty="0" smtClean="0"/>
              <a:t> of a function are called as </a:t>
            </a:r>
            <a:r>
              <a:rPr lang="en-US" dirty="0" smtClean="0">
                <a:solidFill>
                  <a:srgbClr val="FF0000"/>
                </a:solidFill>
              </a:rPr>
              <a:t>don’t care conditions</a:t>
            </a:r>
            <a:r>
              <a:rPr lang="en-US" dirty="0" smtClean="0"/>
              <a:t>. They provide further simplification of the function, and they are denoted by </a:t>
            </a:r>
            <a:r>
              <a:rPr lang="en-US" dirty="0" smtClean="0">
                <a:solidFill>
                  <a:srgbClr val="FF0000"/>
                </a:solidFill>
              </a:rPr>
              <a:t>X’s</a:t>
            </a:r>
            <a:r>
              <a:rPr lang="en-US" dirty="0" smtClean="0"/>
              <a:t> to distinguish them from 1’s and 0’s. </a:t>
            </a:r>
          </a:p>
          <a:p>
            <a:r>
              <a:rPr lang="en-US" dirty="0" smtClean="0"/>
              <a:t>In choosing adjacent squares to simplify the function in a map, the don’t care </a:t>
            </a:r>
            <a:r>
              <a:rPr lang="en-US" dirty="0" err="1" smtClean="0"/>
              <a:t>minterms</a:t>
            </a:r>
            <a:r>
              <a:rPr lang="en-US" dirty="0" smtClean="0"/>
              <a:t> can be assumed either 1 or 0, depending on which combination gives the simplest expression. </a:t>
            </a:r>
          </a:p>
          <a:p>
            <a:r>
              <a:rPr lang="en-US" dirty="0" smtClean="0"/>
              <a:t>A don’t care </a:t>
            </a:r>
            <a:r>
              <a:rPr lang="en-US" dirty="0" err="1" smtClean="0"/>
              <a:t>minterm</a:t>
            </a:r>
            <a:r>
              <a:rPr lang="en-US" dirty="0" smtClean="0"/>
              <a:t> need not be chosen at all if it does not contribute to produce a larger </a:t>
            </a:r>
            <a:r>
              <a:rPr lang="en-US" dirty="0" err="1" smtClean="0"/>
              <a:t>implicant</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BCD “5 or More” (BCD codes 6,7,8,9)</a:t>
            </a:r>
            <a:endParaRPr lang="en-US" sz="2800" dirty="0"/>
          </a:p>
        </p:txBody>
      </p:sp>
      <p:sp>
        <p:nvSpPr>
          <p:cNvPr id="4" name="Rectangle 3"/>
          <p:cNvSpPr txBox="1">
            <a:spLocks noChangeArrowheads="1"/>
          </p:cNvSpPr>
          <p:nvPr/>
        </p:nvSpPr>
        <p:spPr bwMode="auto">
          <a:xfrm>
            <a:off x="769938" y="1108917"/>
            <a:ext cx="8285162" cy="5027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marR="0" lvl="0" indent="-347663" algn="l" defTabSz="914400" rtl="0" eaLnBrk="1" fontAlgn="base" latinLnBrk="0" hangingPunct="1">
              <a:lnSpc>
                <a:spcPct val="100000"/>
              </a:lnSpc>
              <a:spcBef>
                <a:spcPct val="40000"/>
              </a:spcBef>
              <a:spcAft>
                <a:spcPct val="0"/>
              </a:spcAft>
              <a:buClrTx/>
              <a:buSzTx/>
              <a:buFont typeface="Wingdings" pitchFamily="2" charset="2"/>
              <a:buChar char="v"/>
              <a:tabLst>
                <a:tab pos="2743200" algn="l"/>
              </a:tabLst>
              <a:defRPr/>
            </a:pPr>
            <a:r>
              <a:rPr kumimoji="0" lang="en-US" sz="2800" i="0" u="none" strike="noStrike" kern="0" cap="none" spc="0" normalizeH="0" baseline="0" noProof="0" dirty="0" smtClean="0">
                <a:ln>
                  <a:noFill/>
                </a:ln>
                <a:solidFill>
                  <a:schemeClr val="tx1"/>
                </a:solidFill>
                <a:effectLst/>
                <a:uLnTx/>
                <a:uFillTx/>
                <a:latin typeface="+mn-lt"/>
                <a:ea typeface="+mn-ea"/>
                <a:cs typeface="Times New Roman" pitchFamily="18" charset="0"/>
              </a:rPr>
              <a:t>The map below gives a function F1(</a:t>
            </a:r>
            <a:r>
              <a:rPr kumimoji="0" lang="en-US" sz="2800" i="0" u="none" strike="noStrike" kern="0" cap="none" spc="0" normalizeH="0" baseline="0" noProof="0" dirty="0" err="1" smtClean="0">
                <a:ln>
                  <a:noFill/>
                </a:ln>
                <a:solidFill>
                  <a:schemeClr val="tx1"/>
                </a:solidFill>
                <a:effectLst/>
                <a:uLnTx/>
                <a:uFillTx/>
                <a:latin typeface="+mn-lt"/>
                <a:ea typeface="+mn-ea"/>
                <a:cs typeface="Times New Roman" pitchFamily="18" charset="0"/>
              </a:rPr>
              <a:t>w,x,y,z</a:t>
            </a:r>
            <a:r>
              <a:rPr kumimoji="0" lang="en-US" sz="2800" i="0" u="none" strike="noStrike" kern="0" cap="none" spc="0" normalizeH="0" baseline="0" noProof="0" dirty="0" smtClean="0">
                <a:ln>
                  <a:noFill/>
                </a:ln>
                <a:solidFill>
                  <a:schemeClr val="tx1"/>
                </a:solidFill>
                <a:effectLst/>
                <a:uLnTx/>
                <a:uFillTx/>
                <a:latin typeface="+mn-lt"/>
                <a:ea typeface="+mn-ea"/>
                <a:cs typeface="Times New Roman" pitchFamily="18" charset="0"/>
              </a:rPr>
              <a:t>) which is defined as "5 or more" over BCD inputs.     With the don't cares used for the 6 non-BCD input combinations:</a:t>
            </a:r>
          </a:p>
          <a:p>
            <a:pPr marL="347663" marR="0" lvl="0" indent="-347663" algn="l" defTabSz="914400" rtl="0" eaLnBrk="1" fontAlgn="base" latinLnBrk="0" hangingPunct="1">
              <a:lnSpc>
                <a:spcPct val="100000"/>
              </a:lnSpc>
              <a:spcBef>
                <a:spcPct val="40000"/>
              </a:spcBef>
              <a:spcAft>
                <a:spcPct val="0"/>
              </a:spcAft>
              <a:buClrTx/>
              <a:buSzTx/>
              <a:buFont typeface="Wingdings" pitchFamily="2" charset="2"/>
              <a:buChar char="v"/>
              <a:tabLst>
                <a:tab pos="2743200" algn="l"/>
              </a:tabLst>
              <a:defRPr/>
            </a:pPr>
            <a:endParaRPr kumimoji="0" lang="en-US" sz="2800" b="1" i="0" u="none" strike="noStrike" kern="0" cap="none" spc="0" normalizeH="0" baseline="0" noProof="0" dirty="0" smtClean="0">
              <a:ln>
                <a:noFill/>
              </a:ln>
              <a:solidFill>
                <a:schemeClr val="tx1"/>
              </a:solidFill>
              <a:effectLst/>
              <a:uLnTx/>
              <a:uFillTx/>
              <a:latin typeface="+mn-lt"/>
              <a:ea typeface="+mn-ea"/>
              <a:cs typeface="Times New Roman" pitchFamily="18" charset="0"/>
            </a:endParaRPr>
          </a:p>
          <a:p>
            <a:pPr marL="347663" marR="0" lvl="0" indent="-347663" algn="l" defTabSz="914400" rtl="0" eaLnBrk="1" fontAlgn="base" latinLnBrk="0" hangingPunct="1">
              <a:lnSpc>
                <a:spcPct val="100000"/>
              </a:lnSpc>
              <a:spcBef>
                <a:spcPct val="40000"/>
              </a:spcBef>
              <a:spcAft>
                <a:spcPct val="0"/>
              </a:spcAft>
              <a:buClrTx/>
              <a:buSzTx/>
              <a:buFont typeface="Wingdings" pitchFamily="2" charset="2"/>
              <a:buChar char="v"/>
              <a:tabLst>
                <a:tab pos="2743200" algn="l"/>
              </a:tabLst>
              <a:defRPr/>
            </a:pPr>
            <a:endParaRPr kumimoji="0" lang="en-US" sz="2800" b="1" i="0" u="none" strike="noStrike" kern="0" cap="none" spc="0" normalizeH="0" baseline="0" noProof="0" dirty="0" smtClean="0">
              <a:ln>
                <a:noFill/>
              </a:ln>
              <a:solidFill>
                <a:schemeClr val="tx1"/>
              </a:solidFill>
              <a:effectLst/>
              <a:uLnTx/>
              <a:uFillTx/>
              <a:latin typeface="+mn-lt"/>
              <a:ea typeface="+mn-ea"/>
              <a:cs typeface="Times New Roman" pitchFamily="18" charset="0"/>
            </a:endParaRPr>
          </a:p>
          <a:p>
            <a:pPr marL="2514600" marR="0" lvl="4" indent="-233363" algn="l" defTabSz="914400" rtl="0" eaLnBrk="1" fontAlgn="base" latinLnBrk="0" hangingPunct="1">
              <a:lnSpc>
                <a:spcPct val="100000"/>
              </a:lnSpc>
              <a:spcBef>
                <a:spcPct val="40000"/>
              </a:spcBef>
              <a:spcAft>
                <a:spcPct val="0"/>
              </a:spcAft>
              <a:buClrTx/>
              <a:buSzTx/>
              <a:buFont typeface="Wingdings" pitchFamily="2" charset="2"/>
              <a:buNone/>
              <a:tabLst>
                <a:tab pos="2743200" algn="l"/>
              </a:tabLst>
              <a:defRPr/>
            </a:pPr>
            <a:r>
              <a:rPr kumimoji="0" lang="en-US" sz="2800" i="0" u="none" strike="noStrike" kern="0" cap="none" spc="0" normalizeH="0" baseline="0" noProof="0" dirty="0" smtClean="0">
                <a:ln>
                  <a:noFill/>
                </a:ln>
                <a:solidFill>
                  <a:schemeClr val="tx1"/>
                </a:solidFill>
                <a:effectLst/>
                <a:uLnTx/>
                <a:uFillTx/>
                <a:latin typeface="+mn-lt"/>
                <a:cs typeface="Times New Roman" pitchFamily="18" charset="0"/>
              </a:rPr>
              <a:t>F1 (</a:t>
            </a:r>
            <a:r>
              <a:rPr kumimoji="0" lang="en-US" sz="2800" i="0" u="none" strike="noStrike" kern="0" cap="none" spc="0" normalizeH="0" baseline="0" noProof="0" dirty="0" err="1" smtClean="0">
                <a:ln>
                  <a:noFill/>
                </a:ln>
                <a:solidFill>
                  <a:schemeClr val="tx1"/>
                </a:solidFill>
                <a:effectLst/>
                <a:uLnTx/>
                <a:uFillTx/>
                <a:latin typeface="+mn-lt"/>
                <a:cs typeface="Times New Roman" pitchFamily="18" charset="0"/>
              </a:rPr>
              <a:t>w,x,y,z</a:t>
            </a:r>
            <a:r>
              <a:rPr kumimoji="0" lang="en-US" sz="2800" i="0" u="none" strike="noStrike" kern="0" cap="none" spc="0" normalizeH="0" baseline="0" noProof="0" dirty="0" smtClean="0">
                <a:ln>
                  <a:noFill/>
                </a:ln>
                <a:solidFill>
                  <a:schemeClr val="tx1"/>
                </a:solidFill>
                <a:effectLst/>
                <a:uLnTx/>
                <a:uFillTx/>
                <a:latin typeface="+mn-lt"/>
                <a:cs typeface="Times New Roman" pitchFamily="18" charset="0"/>
              </a:rPr>
              <a:t>) = w + x z + x y</a:t>
            </a:r>
            <a:endParaRPr kumimoji="0" lang="en-US" sz="2400" i="0" u="none" strike="noStrike" kern="0" cap="none" spc="0" normalizeH="0" baseline="0" noProof="0" dirty="0" smtClean="0">
              <a:ln>
                <a:noFill/>
              </a:ln>
              <a:solidFill>
                <a:srgbClr val="FF0000"/>
              </a:solidFill>
              <a:effectLst/>
              <a:uLnTx/>
              <a:uFillTx/>
              <a:latin typeface="+mn-lt"/>
              <a:cs typeface="Times New Roman" pitchFamily="18" charset="0"/>
            </a:endParaRPr>
          </a:p>
          <a:p>
            <a:pPr marL="2514600" marR="0" lvl="4" indent="-233363" algn="l" defTabSz="914400" rtl="0" eaLnBrk="1" fontAlgn="base" latinLnBrk="0" hangingPunct="1">
              <a:lnSpc>
                <a:spcPct val="100000"/>
              </a:lnSpc>
              <a:spcBef>
                <a:spcPct val="40000"/>
              </a:spcBef>
              <a:spcAft>
                <a:spcPct val="0"/>
              </a:spcAft>
              <a:buClrTx/>
              <a:buSzTx/>
              <a:buFontTx/>
              <a:buChar char="»"/>
              <a:tabLst>
                <a:tab pos="2743200" algn="l"/>
              </a:tabLst>
              <a:defRPr/>
            </a:pPr>
            <a:r>
              <a:rPr kumimoji="0" lang="en-US" sz="2400" i="0" u="none" strike="noStrike" kern="0" cap="none" spc="0" normalizeH="0" baseline="0" noProof="0" dirty="0" smtClean="0">
                <a:ln>
                  <a:noFill/>
                </a:ln>
                <a:solidFill>
                  <a:schemeClr val="tx1"/>
                </a:solidFill>
                <a:effectLst/>
                <a:uLnTx/>
                <a:uFillTx/>
                <a:latin typeface="+mn-lt"/>
                <a:cs typeface="Times New Roman" pitchFamily="18" charset="0"/>
              </a:rPr>
              <a:t>This is much lower in cost than F2 where the “don't cares” were treated as "0"</a:t>
            </a:r>
          </a:p>
          <a:p>
            <a:pPr marL="2514600" marR="0" lvl="4" indent="-233363" algn="l" defTabSz="914400" rtl="0" eaLnBrk="1" fontAlgn="base" latinLnBrk="0" hangingPunct="1">
              <a:lnSpc>
                <a:spcPct val="100000"/>
              </a:lnSpc>
              <a:spcBef>
                <a:spcPct val="40000"/>
              </a:spcBef>
              <a:spcAft>
                <a:spcPct val="0"/>
              </a:spcAft>
              <a:buClrTx/>
              <a:buSzTx/>
              <a:buFont typeface="Wingdings" pitchFamily="2" charset="2"/>
              <a:buNone/>
              <a:tabLst>
                <a:tab pos="2743200" algn="l"/>
              </a:tabLst>
              <a:defRPr/>
            </a:pPr>
            <a:r>
              <a:rPr kumimoji="0" lang="en-US" sz="2400" b="0" i="0" u="none" strike="noStrike" kern="0" cap="none" spc="0" normalizeH="0" baseline="0" noProof="0" dirty="0" smtClean="0">
                <a:ln>
                  <a:noFill/>
                </a:ln>
                <a:solidFill>
                  <a:schemeClr val="tx1"/>
                </a:solidFill>
                <a:effectLst/>
                <a:uLnTx/>
                <a:uFillTx/>
                <a:latin typeface="+mn-lt"/>
                <a:cs typeface="Times New Roman" pitchFamily="18" charset="0"/>
              </a:rPr>
              <a:t>                                                                </a:t>
            </a:r>
            <a:endParaRPr kumimoji="0" lang="en-US" sz="2400" b="1" i="0" u="none" strike="noStrike" kern="0" cap="none" spc="0" normalizeH="0" baseline="0" noProof="0" dirty="0" smtClean="0">
              <a:ln>
                <a:noFill/>
              </a:ln>
              <a:solidFill>
                <a:srgbClr val="6600FF"/>
              </a:solidFill>
              <a:effectLst/>
              <a:uLnTx/>
              <a:uFillTx/>
              <a:latin typeface="+mn-lt"/>
              <a:cs typeface="Times New Roman" pitchFamily="18" charset="0"/>
            </a:endParaRPr>
          </a:p>
        </p:txBody>
      </p:sp>
      <p:sp>
        <p:nvSpPr>
          <p:cNvPr id="5" name="Rectangle 4"/>
          <p:cNvSpPr>
            <a:spLocks noChangeArrowheads="1"/>
          </p:cNvSpPr>
          <p:nvPr/>
        </p:nvSpPr>
        <p:spPr bwMode="auto">
          <a:xfrm>
            <a:off x="511175" y="3322638"/>
            <a:ext cx="2101850" cy="2020887"/>
          </a:xfrm>
          <a:prstGeom prst="rect">
            <a:avLst/>
          </a:prstGeom>
          <a:noFill/>
          <a:ln w="22225">
            <a:solidFill>
              <a:srgbClr val="000000"/>
            </a:solidFill>
            <a:miter lim="800000"/>
            <a:headEnd/>
            <a:tailEnd/>
          </a:ln>
        </p:spPr>
        <p:txBody>
          <a:bodyPr/>
          <a:lstStyle/>
          <a:p>
            <a:endParaRPr lang="en-US"/>
          </a:p>
        </p:txBody>
      </p:sp>
      <p:sp>
        <p:nvSpPr>
          <p:cNvPr id="6" name="Rectangle 5"/>
          <p:cNvSpPr>
            <a:spLocks noChangeArrowheads="1"/>
          </p:cNvSpPr>
          <p:nvPr/>
        </p:nvSpPr>
        <p:spPr bwMode="auto">
          <a:xfrm>
            <a:off x="1497013" y="5505450"/>
            <a:ext cx="130175"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latin typeface="SWISS" charset="0"/>
              </a:rPr>
              <a:t>z</a:t>
            </a:r>
            <a:endParaRPr lang="en-US" sz="3200" b="0">
              <a:solidFill>
                <a:schemeClr val="tx1"/>
              </a:solidFill>
            </a:endParaRPr>
          </a:p>
        </p:txBody>
      </p:sp>
      <p:sp>
        <p:nvSpPr>
          <p:cNvPr id="7" name="Rectangle 6"/>
          <p:cNvSpPr>
            <a:spLocks noChangeArrowheads="1"/>
          </p:cNvSpPr>
          <p:nvPr/>
        </p:nvSpPr>
        <p:spPr bwMode="auto">
          <a:xfrm>
            <a:off x="182563" y="4741863"/>
            <a:ext cx="211137" cy="350837"/>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latin typeface="SWISS" charset="0"/>
              </a:rPr>
              <a:t>w</a:t>
            </a:r>
            <a:endParaRPr lang="en-US" sz="3200" b="0">
              <a:solidFill>
                <a:schemeClr val="tx1"/>
              </a:solidFill>
            </a:endParaRPr>
          </a:p>
        </p:txBody>
      </p:sp>
      <p:sp>
        <p:nvSpPr>
          <p:cNvPr id="8" name="Line 7"/>
          <p:cNvSpPr>
            <a:spLocks noChangeShapeType="1"/>
          </p:cNvSpPr>
          <p:nvPr/>
        </p:nvSpPr>
        <p:spPr bwMode="auto">
          <a:xfrm>
            <a:off x="182563" y="4338638"/>
            <a:ext cx="2430462" cy="1587"/>
          </a:xfrm>
          <a:prstGeom prst="line">
            <a:avLst/>
          </a:prstGeom>
          <a:noFill/>
          <a:ln w="22225">
            <a:solidFill>
              <a:srgbClr val="000000"/>
            </a:solidFill>
            <a:round/>
            <a:headEnd/>
            <a:tailEnd/>
          </a:ln>
        </p:spPr>
        <p:txBody>
          <a:bodyPr/>
          <a:lstStyle/>
          <a:p>
            <a:endParaRPr lang="en-US"/>
          </a:p>
        </p:txBody>
      </p:sp>
      <p:sp>
        <p:nvSpPr>
          <p:cNvPr id="9" name="Line 8"/>
          <p:cNvSpPr>
            <a:spLocks noChangeShapeType="1"/>
          </p:cNvSpPr>
          <p:nvPr/>
        </p:nvSpPr>
        <p:spPr bwMode="auto">
          <a:xfrm>
            <a:off x="1562100" y="3068638"/>
            <a:ext cx="1588" cy="2287587"/>
          </a:xfrm>
          <a:prstGeom prst="line">
            <a:avLst/>
          </a:prstGeom>
          <a:noFill/>
          <a:ln w="22225">
            <a:solidFill>
              <a:srgbClr val="000000"/>
            </a:solidFill>
            <a:round/>
            <a:headEnd/>
            <a:tailEnd/>
          </a:ln>
        </p:spPr>
        <p:txBody>
          <a:bodyPr/>
          <a:lstStyle/>
          <a:p>
            <a:endParaRPr lang="en-US"/>
          </a:p>
        </p:txBody>
      </p:sp>
      <p:sp>
        <p:nvSpPr>
          <p:cNvPr id="10" name="Line 9"/>
          <p:cNvSpPr>
            <a:spLocks noChangeShapeType="1"/>
          </p:cNvSpPr>
          <p:nvPr/>
        </p:nvSpPr>
        <p:spPr bwMode="auto">
          <a:xfrm>
            <a:off x="1036638" y="3322638"/>
            <a:ext cx="1587" cy="2414587"/>
          </a:xfrm>
          <a:prstGeom prst="line">
            <a:avLst/>
          </a:prstGeom>
          <a:noFill/>
          <a:ln w="22225">
            <a:solidFill>
              <a:srgbClr val="000000"/>
            </a:solidFill>
            <a:round/>
            <a:headEnd/>
            <a:tailEnd/>
          </a:ln>
        </p:spPr>
        <p:txBody>
          <a:bodyPr/>
          <a:lstStyle/>
          <a:p>
            <a:endParaRPr lang="en-US"/>
          </a:p>
        </p:txBody>
      </p:sp>
      <p:sp>
        <p:nvSpPr>
          <p:cNvPr id="11" name="Line 10"/>
          <p:cNvSpPr>
            <a:spLocks noChangeShapeType="1"/>
          </p:cNvSpPr>
          <p:nvPr/>
        </p:nvSpPr>
        <p:spPr bwMode="auto">
          <a:xfrm>
            <a:off x="2087563" y="3322638"/>
            <a:ext cx="1587" cy="2414587"/>
          </a:xfrm>
          <a:prstGeom prst="line">
            <a:avLst/>
          </a:prstGeom>
          <a:noFill/>
          <a:ln w="22225">
            <a:solidFill>
              <a:srgbClr val="000000"/>
            </a:solidFill>
            <a:round/>
            <a:headEnd/>
            <a:tailEnd/>
          </a:ln>
        </p:spPr>
        <p:txBody>
          <a:bodyPr/>
          <a:lstStyle/>
          <a:p>
            <a:endParaRPr lang="en-US"/>
          </a:p>
        </p:txBody>
      </p:sp>
      <p:sp>
        <p:nvSpPr>
          <p:cNvPr id="12" name="Line 11"/>
          <p:cNvSpPr>
            <a:spLocks noChangeShapeType="1"/>
          </p:cNvSpPr>
          <p:nvPr/>
        </p:nvSpPr>
        <p:spPr bwMode="auto">
          <a:xfrm>
            <a:off x="511175" y="4848225"/>
            <a:ext cx="2430463" cy="1588"/>
          </a:xfrm>
          <a:prstGeom prst="line">
            <a:avLst/>
          </a:prstGeom>
          <a:noFill/>
          <a:ln w="22225">
            <a:solidFill>
              <a:srgbClr val="000000"/>
            </a:solidFill>
            <a:round/>
            <a:headEnd/>
            <a:tailEnd/>
          </a:ln>
        </p:spPr>
        <p:txBody>
          <a:bodyPr/>
          <a:lstStyle/>
          <a:p>
            <a:endParaRPr lang="en-US"/>
          </a:p>
        </p:txBody>
      </p:sp>
      <p:sp>
        <p:nvSpPr>
          <p:cNvPr id="13" name="Line 12"/>
          <p:cNvSpPr>
            <a:spLocks noChangeShapeType="1"/>
          </p:cNvSpPr>
          <p:nvPr/>
        </p:nvSpPr>
        <p:spPr bwMode="auto">
          <a:xfrm>
            <a:off x="511175" y="3830638"/>
            <a:ext cx="2430463" cy="1587"/>
          </a:xfrm>
          <a:prstGeom prst="line">
            <a:avLst/>
          </a:prstGeom>
          <a:noFill/>
          <a:ln w="22225">
            <a:solidFill>
              <a:srgbClr val="000000"/>
            </a:solidFill>
            <a:round/>
            <a:headEnd/>
            <a:tailEnd/>
          </a:ln>
        </p:spPr>
        <p:txBody>
          <a:bodyPr/>
          <a:lstStyle/>
          <a:p>
            <a:endParaRPr lang="en-US"/>
          </a:p>
        </p:txBody>
      </p:sp>
      <p:sp>
        <p:nvSpPr>
          <p:cNvPr id="14" name="Rectangle 13"/>
          <p:cNvSpPr>
            <a:spLocks noChangeArrowheads="1"/>
          </p:cNvSpPr>
          <p:nvPr/>
        </p:nvSpPr>
        <p:spPr bwMode="auto">
          <a:xfrm>
            <a:off x="904875" y="3630613"/>
            <a:ext cx="82550" cy="198437"/>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0</a:t>
            </a:r>
            <a:endParaRPr lang="en-US" sz="3200" b="0">
              <a:solidFill>
                <a:schemeClr val="tx1"/>
              </a:solidFill>
            </a:endParaRPr>
          </a:p>
        </p:txBody>
      </p:sp>
      <p:sp>
        <p:nvSpPr>
          <p:cNvPr id="15" name="Rectangle 14"/>
          <p:cNvSpPr>
            <a:spLocks noChangeArrowheads="1"/>
          </p:cNvSpPr>
          <p:nvPr/>
        </p:nvSpPr>
        <p:spPr bwMode="auto">
          <a:xfrm>
            <a:off x="1430338" y="3630613"/>
            <a:ext cx="82550" cy="198437"/>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1</a:t>
            </a:r>
            <a:endParaRPr lang="en-US" sz="3200" b="0">
              <a:solidFill>
                <a:schemeClr val="tx1"/>
              </a:solidFill>
            </a:endParaRPr>
          </a:p>
        </p:txBody>
      </p:sp>
      <p:sp>
        <p:nvSpPr>
          <p:cNvPr id="16" name="Rectangle 15"/>
          <p:cNvSpPr>
            <a:spLocks noChangeArrowheads="1"/>
          </p:cNvSpPr>
          <p:nvPr/>
        </p:nvSpPr>
        <p:spPr bwMode="auto">
          <a:xfrm>
            <a:off x="1955800" y="3630613"/>
            <a:ext cx="82550" cy="198437"/>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3</a:t>
            </a:r>
            <a:endParaRPr lang="en-US" sz="3200" b="0">
              <a:solidFill>
                <a:schemeClr val="tx1"/>
              </a:solidFill>
            </a:endParaRPr>
          </a:p>
        </p:txBody>
      </p:sp>
      <p:sp>
        <p:nvSpPr>
          <p:cNvPr id="17" name="Rectangle 16"/>
          <p:cNvSpPr>
            <a:spLocks noChangeArrowheads="1"/>
          </p:cNvSpPr>
          <p:nvPr/>
        </p:nvSpPr>
        <p:spPr bwMode="auto">
          <a:xfrm>
            <a:off x="2481263" y="3630613"/>
            <a:ext cx="82550" cy="198437"/>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2</a:t>
            </a:r>
            <a:endParaRPr lang="en-US" sz="3200" b="0">
              <a:solidFill>
                <a:schemeClr val="tx1"/>
              </a:solidFill>
            </a:endParaRPr>
          </a:p>
        </p:txBody>
      </p:sp>
      <p:sp>
        <p:nvSpPr>
          <p:cNvPr id="18" name="Rectangle 17"/>
          <p:cNvSpPr>
            <a:spLocks noChangeArrowheads="1"/>
          </p:cNvSpPr>
          <p:nvPr/>
        </p:nvSpPr>
        <p:spPr bwMode="auto">
          <a:xfrm>
            <a:off x="904875" y="4140200"/>
            <a:ext cx="8255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4</a:t>
            </a:r>
            <a:endParaRPr lang="en-US" sz="3200" b="0">
              <a:solidFill>
                <a:schemeClr val="tx1"/>
              </a:solidFill>
            </a:endParaRPr>
          </a:p>
        </p:txBody>
      </p:sp>
      <p:sp>
        <p:nvSpPr>
          <p:cNvPr id="19" name="Rectangle 18"/>
          <p:cNvSpPr>
            <a:spLocks noChangeArrowheads="1"/>
          </p:cNvSpPr>
          <p:nvPr/>
        </p:nvSpPr>
        <p:spPr bwMode="auto">
          <a:xfrm>
            <a:off x="1430338" y="4140200"/>
            <a:ext cx="8255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5</a:t>
            </a:r>
            <a:endParaRPr lang="en-US" sz="3200" b="0">
              <a:solidFill>
                <a:schemeClr val="tx1"/>
              </a:solidFill>
            </a:endParaRPr>
          </a:p>
        </p:txBody>
      </p:sp>
      <p:sp>
        <p:nvSpPr>
          <p:cNvPr id="20" name="Rectangle 19"/>
          <p:cNvSpPr>
            <a:spLocks noChangeArrowheads="1"/>
          </p:cNvSpPr>
          <p:nvPr/>
        </p:nvSpPr>
        <p:spPr bwMode="auto">
          <a:xfrm>
            <a:off x="1955800" y="4140200"/>
            <a:ext cx="8255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7</a:t>
            </a:r>
            <a:endParaRPr lang="en-US" sz="3200" b="0">
              <a:solidFill>
                <a:schemeClr val="tx1"/>
              </a:solidFill>
            </a:endParaRPr>
          </a:p>
        </p:txBody>
      </p:sp>
      <p:sp>
        <p:nvSpPr>
          <p:cNvPr id="21" name="Rectangle 20"/>
          <p:cNvSpPr>
            <a:spLocks noChangeArrowheads="1"/>
          </p:cNvSpPr>
          <p:nvPr/>
        </p:nvSpPr>
        <p:spPr bwMode="auto">
          <a:xfrm>
            <a:off x="2481263" y="4140200"/>
            <a:ext cx="8255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6</a:t>
            </a:r>
            <a:endParaRPr lang="en-US" sz="3200" b="0">
              <a:solidFill>
                <a:schemeClr val="tx1"/>
              </a:solidFill>
            </a:endParaRPr>
          </a:p>
        </p:txBody>
      </p:sp>
      <p:sp>
        <p:nvSpPr>
          <p:cNvPr id="22" name="Rectangle 21"/>
          <p:cNvSpPr>
            <a:spLocks noChangeArrowheads="1"/>
          </p:cNvSpPr>
          <p:nvPr/>
        </p:nvSpPr>
        <p:spPr bwMode="auto">
          <a:xfrm>
            <a:off x="839788" y="4648200"/>
            <a:ext cx="16510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12</a:t>
            </a:r>
            <a:endParaRPr lang="en-US" sz="3200" b="0">
              <a:solidFill>
                <a:schemeClr val="tx1"/>
              </a:solidFill>
            </a:endParaRPr>
          </a:p>
        </p:txBody>
      </p:sp>
      <p:sp>
        <p:nvSpPr>
          <p:cNvPr id="23" name="Rectangle 22"/>
          <p:cNvSpPr>
            <a:spLocks noChangeArrowheads="1"/>
          </p:cNvSpPr>
          <p:nvPr/>
        </p:nvSpPr>
        <p:spPr bwMode="auto">
          <a:xfrm>
            <a:off x="1365250" y="4648200"/>
            <a:ext cx="16510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13</a:t>
            </a:r>
            <a:endParaRPr lang="en-US" sz="3200" b="0">
              <a:solidFill>
                <a:schemeClr val="tx1"/>
              </a:solidFill>
            </a:endParaRPr>
          </a:p>
        </p:txBody>
      </p:sp>
      <p:sp>
        <p:nvSpPr>
          <p:cNvPr id="24" name="Rectangle 23"/>
          <p:cNvSpPr>
            <a:spLocks noChangeArrowheads="1"/>
          </p:cNvSpPr>
          <p:nvPr/>
        </p:nvSpPr>
        <p:spPr bwMode="auto">
          <a:xfrm>
            <a:off x="1890713" y="4648200"/>
            <a:ext cx="16510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15</a:t>
            </a:r>
            <a:endParaRPr lang="en-US" sz="3200" b="0">
              <a:solidFill>
                <a:schemeClr val="tx1"/>
              </a:solidFill>
            </a:endParaRPr>
          </a:p>
        </p:txBody>
      </p:sp>
      <p:sp>
        <p:nvSpPr>
          <p:cNvPr id="25" name="Rectangle 24"/>
          <p:cNvSpPr>
            <a:spLocks noChangeArrowheads="1"/>
          </p:cNvSpPr>
          <p:nvPr/>
        </p:nvSpPr>
        <p:spPr bwMode="auto">
          <a:xfrm>
            <a:off x="2416175" y="4648200"/>
            <a:ext cx="16510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14</a:t>
            </a:r>
            <a:endParaRPr lang="en-US" sz="3200" b="0">
              <a:solidFill>
                <a:schemeClr val="tx1"/>
              </a:solidFill>
            </a:endParaRPr>
          </a:p>
        </p:txBody>
      </p:sp>
      <p:sp>
        <p:nvSpPr>
          <p:cNvPr id="26" name="Rectangle 25"/>
          <p:cNvSpPr>
            <a:spLocks noChangeArrowheads="1"/>
          </p:cNvSpPr>
          <p:nvPr/>
        </p:nvSpPr>
        <p:spPr bwMode="auto">
          <a:xfrm>
            <a:off x="904875" y="5156200"/>
            <a:ext cx="8255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8</a:t>
            </a:r>
            <a:endParaRPr lang="en-US" sz="3200" b="0">
              <a:solidFill>
                <a:schemeClr val="tx1"/>
              </a:solidFill>
            </a:endParaRPr>
          </a:p>
        </p:txBody>
      </p:sp>
      <p:sp>
        <p:nvSpPr>
          <p:cNvPr id="27" name="Rectangle 26"/>
          <p:cNvSpPr>
            <a:spLocks noChangeArrowheads="1"/>
          </p:cNvSpPr>
          <p:nvPr/>
        </p:nvSpPr>
        <p:spPr bwMode="auto">
          <a:xfrm>
            <a:off x="1430338" y="5156200"/>
            <a:ext cx="8255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9</a:t>
            </a:r>
            <a:endParaRPr lang="en-US" sz="3200" b="0">
              <a:solidFill>
                <a:schemeClr val="tx1"/>
              </a:solidFill>
            </a:endParaRPr>
          </a:p>
        </p:txBody>
      </p:sp>
      <p:sp>
        <p:nvSpPr>
          <p:cNvPr id="28" name="Rectangle 27"/>
          <p:cNvSpPr>
            <a:spLocks noChangeArrowheads="1"/>
          </p:cNvSpPr>
          <p:nvPr/>
        </p:nvSpPr>
        <p:spPr bwMode="auto">
          <a:xfrm>
            <a:off x="1890713" y="5156200"/>
            <a:ext cx="16510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11</a:t>
            </a:r>
            <a:endParaRPr lang="en-US" sz="3200" b="0">
              <a:solidFill>
                <a:schemeClr val="tx1"/>
              </a:solidFill>
            </a:endParaRPr>
          </a:p>
        </p:txBody>
      </p:sp>
      <p:sp>
        <p:nvSpPr>
          <p:cNvPr id="29" name="Rectangle 28"/>
          <p:cNvSpPr>
            <a:spLocks noChangeArrowheads="1"/>
          </p:cNvSpPr>
          <p:nvPr/>
        </p:nvSpPr>
        <p:spPr bwMode="auto">
          <a:xfrm>
            <a:off x="2416175" y="5156200"/>
            <a:ext cx="165100" cy="198438"/>
          </a:xfrm>
          <a:prstGeom prst="rect">
            <a:avLst/>
          </a:prstGeom>
          <a:noFill/>
          <a:ln w="9525">
            <a:noFill/>
            <a:miter lim="800000"/>
            <a:headEnd/>
            <a:tailEnd/>
          </a:ln>
        </p:spPr>
        <p:txBody>
          <a:bodyPr wrap="none" lIns="0" tIns="0" rIns="0" bIns="0">
            <a:spAutoFit/>
          </a:bodyPr>
          <a:lstStyle/>
          <a:p>
            <a:pPr>
              <a:spcBef>
                <a:spcPct val="50000"/>
              </a:spcBef>
              <a:buFontTx/>
              <a:buNone/>
            </a:pPr>
            <a:r>
              <a:rPr lang="en-US" sz="1300" b="0">
                <a:solidFill>
                  <a:srgbClr val="000000"/>
                </a:solidFill>
              </a:rPr>
              <a:t>10</a:t>
            </a:r>
            <a:endParaRPr lang="en-US" sz="3200" b="0">
              <a:solidFill>
                <a:schemeClr val="tx1"/>
              </a:solidFill>
            </a:endParaRPr>
          </a:p>
        </p:txBody>
      </p:sp>
      <p:sp>
        <p:nvSpPr>
          <p:cNvPr id="30" name="Rectangle 29"/>
          <p:cNvSpPr>
            <a:spLocks noChangeArrowheads="1"/>
          </p:cNvSpPr>
          <p:nvPr/>
        </p:nvSpPr>
        <p:spPr bwMode="auto">
          <a:xfrm>
            <a:off x="1233488" y="3873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1</a:t>
            </a:r>
            <a:endParaRPr lang="en-US" sz="3200" b="0">
              <a:solidFill>
                <a:schemeClr val="tx1"/>
              </a:solidFill>
            </a:endParaRPr>
          </a:p>
        </p:txBody>
      </p:sp>
      <p:sp>
        <p:nvSpPr>
          <p:cNvPr id="31" name="Rectangle 30"/>
          <p:cNvSpPr>
            <a:spLocks noChangeArrowheads="1"/>
          </p:cNvSpPr>
          <p:nvPr/>
        </p:nvSpPr>
        <p:spPr bwMode="auto">
          <a:xfrm>
            <a:off x="1233488" y="4889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1</a:t>
            </a:r>
            <a:endParaRPr lang="en-US" sz="3200" b="0">
              <a:solidFill>
                <a:schemeClr val="tx1"/>
              </a:solidFill>
            </a:endParaRPr>
          </a:p>
        </p:txBody>
      </p:sp>
      <p:sp>
        <p:nvSpPr>
          <p:cNvPr id="32" name="Rectangle 31"/>
          <p:cNvSpPr>
            <a:spLocks noChangeArrowheads="1"/>
          </p:cNvSpPr>
          <p:nvPr/>
        </p:nvSpPr>
        <p:spPr bwMode="auto">
          <a:xfrm>
            <a:off x="2284413" y="3873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1</a:t>
            </a:r>
            <a:endParaRPr lang="en-US" sz="3200" b="0">
              <a:solidFill>
                <a:schemeClr val="tx1"/>
              </a:solidFill>
            </a:endParaRPr>
          </a:p>
        </p:txBody>
      </p:sp>
      <p:sp>
        <p:nvSpPr>
          <p:cNvPr id="33" name="Rectangle 32"/>
          <p:cNvSpPr>
            <a:spLocks noChangeArrowheads="1"/>
          </p:cNvSpPr>
          <p:nvPr/>
        </p:nvSpPr>
        <p:spPr bwMode="auto">
          <a:xfrm>
            <a:off x="1758950" y="3873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1</a:t>
            </a:r>
            <a:endParaRPr lang="en-US" sz="3200" b="0">
              <a:solidFill>
                <a:schemeClr val="tx1"/>
              </a:solidFill>
            </a:endParaRPr>
          </a:p>
        </p:txBody>
      </p:sp>
      <p:sp>
        <p:nvSpPr>
          <p:cNvPr id="34" name="Rectangle 33"/>
          <p:cNvSpPr>
            <a:spLocks noChangeArrowheads="1"/>
          </p:cNvSpPr>
          <p:nvPr/>
        </p:nvSpPr>
        <p:spPr bwMode="auto">
          <a:xfrm>
            <a:off x="708025" y="4889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1</a:t>
            </a:r>
            <a:endParaRPr lang="en-US" sz="3200" b="0">
              <a:solidFill>
                <a:schemeClr val="tx1"/>
              </a:solidFill>
            </a:endParaRPr>
          </a:p>
        </p:txBody>
      </p:sp>
      <p:sp>
        <p:nvSpPr>
          <p:cNvPr id="35" name="Rectangle 34"/>
          <p:cNvSpPr>
            <a:spLocks noChangeArrowheads="1"/>
          </p:cNvSpPr>
          <p:nvPr/>
        </p:nvSpPr>
        <p:spPr bwMode="auto">
          <a:xfrm>
            <a:off x="708025" y="4381500"/>
            <a:ext cx="211138"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X</a:t>
            </a:r>
            <a:endParaRPr lang="en-US" sz="3200" b="0">
              <a:solidFill>
                <a:schemeClr val="tx1"/>
              </a:solidFill>
            </a:endParaRPr>
          </a:p>
        </p:txBody>
      </p:sp>
      <p:sp>
        <p:nvSpPr>
          <p:cNvPr id="36" name="Rectangle 35"/>
          <p:cNvSpPr>
            <a:spLocks noChangeArrowheads="1"/>
          </p:cNvSpPr>
          <p:nvPr/>
        </p:nvSpPr>
        <p:spPr bwMode="auto">
          <a:xfrm>
            <a:off x="1168400" y="4381500"/>
            <a:ext cx="211138"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X</a:t>
            </a:r>
            <a:endParaRPr lang="en-US" sz="3200" b="0">
              <a:solidFill>
                <a:schemeClr val="tx1"/>
              </a:solidFill>
            </a:endParaRPr>
          </a:p>
        </p:txBody>
      </p:sp>
      <p:sp>
        <p:nvSpPr>
          <p:cNvPr id="37" name="Rectangle 36"/>
          <p:cNvSpPr>
            <a:spLocks noChangeArrowheads="1"/>
          </p:cNvSpPr>
          <p:nvPr/>
        </p:nvSpPr>
        <p:spPr bwMode="auto">
          <a:xfrm>
            <a:off x="1758950" y="4381500"/>
            <a:ext cx="211138"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X</a:t>
            </a:r>
            <a:endParaRPr lang="en-US" sz="3200" b="0">
              <a:solidFill>
                <a:schemeClr val="tx1"/>
              </a:solidFill>
            </a:endParaRPr>
          </a:p>
        </p:txBody>
      </p:sp>
      <p:sp>
        <p:nvSpPr>
          <p:cNvPr id="38" name="Rectangle 37"/>
          <p:cNvSpPr>
            <a:spLocks noChangeArrowheads="1"/>
          </p:cNvSpPr>
          <p:nvPr/>
        </p:nvSpPr>
        <p:spPr bwMode="auto">
          <a:xfrm>
            <a:off x="1758950" y="4889500"/>
            <a:ext cx="211138"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X</a:t>
            </a:r>
            <a:endParaRPr lang="en-US" sz="3200" b="0">
              <a:solidFill>
                <a:schemeClr val="tx1"/>
              </a:solidFill>
            </a:endParaRPr>
          </a:p>
        </p:txBody>
      </p:sp>
      <p:sp>
        <p:nvSpPr>
          <p:cNvPr id="39" name="Rectangle 38"/>
          <p:cNvSpPr>
            <a:spLocks noChangeArrowheads="1"/>
          </p:cNvSpPr>
          <p:nvPr/>
        </p:nvSpPr>
        <p:spPr bwMode="auto">
          <a:xfrm>
            <a:off x="2219325" y="4889500"/>
            <a:ext cx="211138"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X</a:t>
            </a:r>
            <a:endParaRPr lang="en-US" sz="3200" b="0">
              <a:solidFill>
                <a:schemeClr val="tx1"/>
              </a:solidFill>
            </a:endParaRPr>
          </a:p>
        </p:txBody>
      </p:sp>
      <p:sp>
        <p:nvSpPr>
          <p:cNvPr id="40" name="Rectangle 39"/>
          <p:cNvSpPr>
            <a:spLocks noChangeArrowheads="1"/>
          </p:cNvSpPr>
          <p:nvPr/>
        </p:nvSpPr>
        <p:spPr bwMode="auto">
          <a:xfrm>
            <a:off x="2284413" y="4381500"/>
            <a:ext cx="211137"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X</a:t>
            </a:r>
            <a:endParaRPr lang="en-US" sz="3200" b="0">
              <a:solidFill>
                <a:schemeClr val="tx1"/>
              </a:solidFill>
            </a:endParaRPr>
          </a:p>
        </p:txBody>
      </p:sp>
      <p:sp>
        <p:nvSpPr>
          <p:cNvPr id="41" name="Rectangle 40"/>
          <p:cNvSpPr>
            <a:spLocks noChangeArrowheads="1"/>
          </p:cNvSpPr>
          <p:nvPr/>
        </p:nvSpPr>
        <p:spPr bwMode="auto">
          <a:xfrm>
            <a:off x="708025" y="3365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0</a:t>
            </a:r>
            <a:endParaRPr lang="en-US" sz="3200" b="0">
              <a:solidFill>
                <a:schemeClr val="tx1"/>
              </a:solidFill>
            </a:endParaRPr>
          </a:p>
        </p:txBody>
      </p:sp>
      <p:sp>
        <p:nvSpPr>
          <p:cNvPr id="42" name="Rectangle 41"/>
          <p:cNvSpPr>
            <a:spLocks noChangeArrowheads="1"/>
          </p:cNvSpPr>
          <p:nvPr/>
        </p:nvSpPr>
        <p:spPr bwMode="auto">
          <a:xfrm>
            <a:off x="1233488" y="3365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0</a:t>
            </a:r>
            <a:endParaRPr lang="en-US" sz="3200" b="0">
              <a:solidFill>
                <a:schemeClr val="tx1"/>
              </a:solidFill>
            </a:endParaRPr>
          </a:p>
        </p:txBody>
      </p:sp>
      <p:sp>
        <p:nvSpPr>
          <p:cNvPr id="43" name="Rectangle 42"/>
          <p:cNvSpPr>
            <a:spLocks noChangeArrowheads="1"/>
          </p:cNvSpPr>
          <p:nvPr/>
        </p:nvSpPr>
        <p:spPr bwMode="auto">
          <a:xfrm>
            <a:off x="1758950" y="3365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0</a:t>
            </a:r>
            <a:endParaRPr lang="en-US" sz="3200" b="0">
              <a:solidFill>
                <a:schemeClr val="tx1"/>
              </a:solidFill>
            </a:endParaRPr>
          </a:p>
        </p:txBody>
      </p:sp>
      <p:sp>
        <p:nvSpPr>
          <p:cNvPr id="44" name="Rectangle 43"/>
          <p:cNvSpPr>
            <a:spLocks noChangeArrowheads="1"/>
          </p:cNvSpPr>
          <p:nvPr/>
        </p:nvSpPr>
        <p:spPr bwMode="auto">
          <a:xfrm>
            <a:off x="2284413" y="3365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0</a:t>
            </a:r>
            <a:endParaRPr lang="en-US" sz="3200" b="0">
              <a:solidFill>
                <a:schemeClr val="tx1"/>
              </a:solidFill>
            </a:endParaRPr>
          </a:p>
        </p:txBody>
      </p:sp>
      <p:sp>
        <p:nvSpPr>
          <p:cNvPr id="45" name="Rectangle 44"/>
          <p:cNvSpPr>
            <a:spLocks noChangeArrowheads="1"/>
          </p:cNvSpPr>
          <p:nvPr/>
        </p:nvSpPr>
        <p:spPr bwMode="auto">
          <a:xfrm>
            <a:off x="708025" y="3873500"/>
            <a:ext cx="146050" cy="350838"/>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rPr>
              <a:t>0</a:t>
            </a:r>
            <a:endParaRPr lang="en-US" sz="3200" b="0">
              <a:solidFill>
                <a:schemeClr val="tx1"/>
              </a:solidFill>
            </a:endParaRPr>
          </a:p>
        </p:txBody>
      </p:sp>
      <p:sp>
        <p:nvSpPr>
          <p:cNvPr id="46" name="AutoShape 45"/>
          <p:cNvSpPr>
            <a:spLocks noChangeArrowheads="1"/>
          </p:cNvSpPr>
          <p:nvPr/>
        </p:nvSpPr>
        <p:spPr bwMode="auto">
          <a:xfrm>
            <a:off x="577850" y="4402138"/>
            <a:ext cx="1970088" cy="890587"/>
          </a:xfrm>
          <a:prstGeom prst="roundRect">
            <a:avLst>
              <a:gd name="adj" fmla="val 14287"/>
            </a:avLst>
          </a:prstGeom>
          <a:noFill/>
          <a:ln w="44450">
            <a:solidFill>
              <a:schemeClr val="accent2"/>
            </a:solidFill>
            <a:round/>
            <a:headEnd/>
            <a:tailEnd/>
          </a:ln>
        </p:spPr>
        <p:txBody>
          <a:bodyPr/>
          <a:lstStyle/>
          <a:p>
            <a:endParaRPr lang="en-US"/>
          </a:p>
        </p:txBody>
      </p:sp>
      <p:sp>
        <p:nvSpPr>
          <p:cNvPr id="47" name="AutoShape 46"/>
          <p:cNvSpPr>
            <a:spLocks noChangeArrowheads="1"/>
          </p:cNvSpPr>
          <p:nvPr/>
        </p:nvSpPr>
        <p:spPr bwMode="auto">
          <a:xfrm>
            <a:off x="1104900" y="3894138"/>
            <a:ext cx="917575" cy="865187"/>
          </a:xfrm>
          <a:prstGeom prst="roundRect">
            <a:avLst>
              <a:gd name="adj" fmla="val 16667"/>
            </a:avLst>
          </a:prstGeom>
          <a:noFill/>
          <a:ln w="44450">
            <a:solidFill>
              <a:schemeClr val="accent2"/>
            </a:solidFill>
            <a:round/>
            <a:headEnd/>
            <a:tailEnd/>
          </a:ln>
        </p:spPr>
        <p:txBody>
          <a:bodyPr/>
          <a:lstStyle/>
          <a:p>
            <a:endParaRPr lang="en-US"/>
          </a:p>
        </p:txBody>
      </p:sp>
      <p:sp>
        <p:nvSpPr>
          <p:cNvPr id="48" name="AutoShape 47"/>
          <p:cNvSpPr>
            <a:spLocks noChangeArrowheads="1"/>
          </p:cNvSpPr>
          <p:nvPr/>
        </p:nvSpPr>
        <p:spPr bwMode="auto">
          <a:xfrm>
            <a:off x="1630363" y="3957638"/>
            <a:ext cx="917575" cy="712787"/>
          </a:xfrm>
          <a:prstGeom prst="roundRect">
            <a:avLst>
              <a:gd name="adj" fmla="val 16667"/>
            </a:avLst>
          </a:prstGeom>
          <a:noFill/>
          <a:ln w="44450">
            <a:solidFill>
              <a:schemeClr val="accent2"/>
            </a:solidFill>
            <a:round/>
            <a:headEnd/>
            <a:tailEnd/>
          </a:ln>
        </p:spPr>
        <p:txBody>
          <a:bodyPr/>
          <a:lstStyle/>
          <a:p>
            <a:endParaRPr lang="en-US"/>
          </a:p>
        </p:txBody>
      </p:sp>
      <p:sp>
        <p:nvSpPr>
          <p:cNvPr id="49" name="Rectangle 48"/>
          <p:cNvSpPr>
            <a:spLocks noChangeArrowheads="1"/>
          </p:cNvSpPr>
          <p:nvPr/>
        </p:nvSpPr>
        <p:spPr bwMode="auto">
          <a:xfrm>
            <a:off x="2757488" y="4122738"/>
            <a:ext cx="146050" cy="350837"/>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latin typeface="SWISS" charset="0"/>
              </a:rPr>
              <a:t>x</a:t>
            </a:r>
            <a:endParaRPr lang="en-US" sz="3200" b="0">
              <a:solidFill>
                <a:schemeClr val="tx1"/>
              </a:solidFill>
            </a:endParaRPr>
          </a:p>
        </p:txBody>
      </p:sp>
      <p:sp>
        <p:nvSpPr>
          <p:cNvPr id="50" name="Rectangle 49"/>
          <p:cNvSpPr>
            <a:spLocks noChangeArrowheads="1"/>
          </p:cNvSpPr>
          <p:nvPr/>
        </p:nvSpPr>
        <p:spPr bwMode="auto">
          <a:xfrm>
            <a:off x="2025650" y="2852738"/>
            <a:ext cx="146050" cy="350837"/>
          </a:xfrm>
          <a:prstGeom prst="rect">
            <a:avLst/>
          </a:prstGeom>
          <a:noFill/>
          <a:ln w="9525">
            <a:noFill/>
            <a:miter lim="800000"/>
            <a:headEnd/>
            <a:tailEnd/>
          </a:ln>
        </p:spPr>
        <p:txBody>
          <a:bodyPr wrap="none" lIns="0" tIns="0" rIns="0" bIns="0">
            <a:spAutoFit/>
          </a:bodyPr>
          <a:lstStyle/>
          <a:p>
            <a:pPr>
              <a:spcBef>
                <a:spcPct val="50000"/>
              </a:spcBef>
              <a:buFontTx/>
              <a:buNone/>
            </a:pPr>
            <a:r>
              <a:rPr lang="en-US" sz="2300" b="0">
                <a:solidFill>
                  <a:srgbClr val="000000"/>
                </a:solidFill>
                <a:latin typeface="SWISS" charset="0"/>
              </a:rPr>
              <a:t>y</a:t>
            </a:r>
            <a:endParaRPr lang="en-US" sz="3200" b="0">
              <a:solidFill>
                <a:schemeClr val="tx1"/>
              </a:solidFill>
            </a:endParaRPr>
          </a:p>
        </p:txBody>
      </p:sp>
      <p:sp>
        <p:nvSpPr>
          <p:cNvPr id="51" name="Rectangle 50"/>
          <p:cNvSpPr>
            <a:spLocks noChangeArrowheads="1"/>
          </p:cNvSpPr>
          <p:nvPr/>
        </p:nvSpPr>
        <p:spPr bwMode="auto">
          <a:xfrm>
            <a:off x="5116513" y="5748338"/>
            <a:ext cx="90487" cy="193675"/>
          </a:xfrm>
          <a:prstGeom prst="rect">
            <a:avLst/>
          </a:prstGeom>
          <a:noFill/>
          <a:ln w="9525">
            <a:noFill/>
            <a:miter lim="800000"/>
            <a:headEnd/>
            <a:tailEnd/>
          </a:ln>
        </p:spPr>
        <p:txBody>
          <a:bodyPr wrap="none" lIns="0" tIns="0" rIns="0" bIns="0">
            <a:spAutoFit/>
          </a:bodyPr>
          <a:lstStyle/>
          <a:p>
            <a:pPr>
              <a:spcBef>
                <a:spcPct val="50000"/>
              </a:spcBef>
              <a:buFontTx/>
              <a:buNone/>
            </a:pPr>
            <a:r>
              <a:rPr lang="en-US" sz="1100" b="0">
                <a:solidFill>
                  <a:srgbClr val="000000"/>
                </a:solidFill>
              </a:rPr>
              <a:t> </a:t>
            </a:r>
            <a:endParaRPr lang="en-US" sz="3200" b="0">
              <a:solidFill>
                <a:schemeClr val="tx1"/>
              </a:solidFill>
            </a:endParaRPr>
          </a:p>
        </p:txBody>
      </p:sp>
      <p:grpSp>
        <p:nvGrpSpPr>
          <p:cNvPr id="52" name="Group 51"/>
          <p:cNvGrpSpPr>
            <a:grpSpLocks/>
          </p:cNvGrpSpPr>
          <p:nvPr/>
        </p:nvGrpSpPr>
        <p:grpSpPr bwMode="auto">
          <a:xfrm>
            <a:off x="2728576" y="5675673"/>
            <a:ext cx="5038725" cy="466725"/>
            <a:chOff x="2048" y="2885"/>
            <a:chExt cx="3174" cy="294"/>
          </a:xfrm>
        </p:grpSpPr>
        <p:sp>
          <p:nvSpPr>
            <p:cNvPr id="53" name="Line 52"/>
            <p:cNvSpPr>
              <a:spLocks noChangeShapeType="1"/>
            </p:cNvSpPr>
            <p:nvPr/>
          </p:nvSpPr>
          <p:spPr bwMode="auto">
            <a:xfrm>
              <a:off x="3354" y="2967"/>
              <a:ext cx="160" cy="1"/>
            </a:xfrm>
            <a:prstGeom prst="line">
              <a:avLst/>
            </a:prstGeom>
            <a:noFill/>
            <a:ln w="28575">
              <a:solidFill>
                <a:srgbClr val="000000"/>
              </a:solidFill>
              <a:round/>
              <a:headEnd/>
              <a:tailEnd/>
            </a:ln>
          </p:spPr>
          <p:txBody>
            <a:bodyPr/>
            <a:lstStyle/>
            <a:p>
              <a:endParaRPr lang="en-US"/>
            </a:p>
          </p:txBody>
        </p:sp>
        <p:sp>
          <p:nvSpPr>
            <p:cNvPr id="54" name="Line 53"/>
            <p:cNvSpPr>
              <a:spLocks noChangeShapeType="1"/>
            </p:cNvSpPr>
            <p:nvPr/>
          </p:nvSpPr>
          <p:spPr bwMode="auto">
            <a:xfrm>
              <a:off x="4054" y="2967"/>
              <a:ext cx="159" cy="1"/>
            </a:xfrm>
            <a:prstGeom prst="line">
              <a:avLst/>
            </a:prstGeom>
            <a:noFill/>
            <a:ln w="28575">
              <a:solidFill>
                <a:srgbClr val="000000"/>
              </a:solidFill>
              <a:round/>
              <a:headEnd/>
              <a:tailEnd/>
            </a:ln>
          </p:spPr>
          <p:txBody>
            <a:bodyPr/>
            <a:lstStyle/>
            <a:p>
              <a:endParaRPr lang="en-US"/>
            </a:p>
          </p:txBody>
        </p:sp>
        <p:sp>
          <p:nvSpPr>
            <p:cNvPr id="55" name="Line 54"/>
            <p:cNvSpPr>
              <a:spLocks noChangeShapeType="1"/>
            </p:cNvSpPr>
            <p:nvPr/>
          </p:nvSpPr>
          <p:spPr bwMode="auto">
            <a:xfrm>
              <a:off x="4950" y="2967"/>
              <a:ext cx="104" cy="1"/>
            </a:xfrm>
            <a:prstGeom prst="line">
              <a:avLst/>
            </a:prstGeom>
            <a:noFill/>
            <a:ln w="28575">
              <a:solidFill>
                <a:srgbClr val="000000"/>
              </a:solidFill>
              <a:round/>
              <a:headEnd/>
              <a:tailEnd/>
            </a:ln>
          </p:spPr>
          <p:txBody>
            <a:bodyPr/>
            <a:lstStyle/>
            <a:p>
              <a:endParaRPr lang="en-US"/>
            </a:p>
          </p:txBody>
        </p:sp>
        <p:sp>
          <p:nvSpPr>
            <p:cNvPr id="56" name="Line 55"/>
            <p:cNvSpPr>
              <a:spLocks noChangeShapeType="1"/>
            </p:cNvSpPr>
            <p:nvPr/>
          </p:nvSpPr>
          <p:spPr bwMode="auto">
            <a:xfrm>
              <a:off x="5110" y="2967"/>
              <a:ext cx="112" cy="1"/>
            </a:xfrm>
            <a:prstGeom prst="line">
              <a:avLst/>
            </a:prstGeom>
            <a:noFill/>
            <a:ln w="28575">
              <a:solidFill>
                <a:srgbClr val="000000"/>
              </a:solidFill>
              <a:round/>
              <a:headEnd/>
              <a:tailEnd/>
            </a:ln>
          </p:spPr>
          <p:txBody>
            <a:bodyPr/>
            <a:lstStyle/>
            <a:p>
              <a:endParaRPr lang="en-US"/>
            </a:p>
          </p:txBody>
        </p:sp>
        <p:sp>
          <p:nvSpPr>
            <p:cNvPr id="57" name="Rectangle 56"/>
            <p:cNvSpPr>
              <a:spLocks noChangeArrowheads="1"/>
            </p:cNvSpPr>
            <p:nvPr/>
          </p:nvSpPr>
          <p:spPr bwMode="auto">
            <a:xfrm>
              <a:off x="5102" y="2910"/>
              <a:ext cx="112"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y</a:t>
              </a:r>
              <a:endParaRPr lang="en-US" sz="3200">
                <a:solidFill>
                  <a:schemeClr val="tx1"/>
                </a:solidFill>
              </a:endParaRPr>
            </a:p>
          </p:txBody>
        </p:sp>
        <p:sp>
          <p:nvSpPr>
            <p:cNvPr id="58" name="Rectangle 57"/>
            <p:cNvSpPr>
              <a:spLocks noChangeArrowheads="1"/>
            </p:cNvSpPr>
            <p:nvPr/>
          </p:nvSpPr>
          <p:spPr bwMode="auto">
            <a:xfrm>
              <a:off x="5046"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59" name="Rectangle 58"/>
            <p:cNvSpPr>
              <a:spLocks noChangeArrowheads="1"/>
            </p:cNvSpPr>
            <p:nvPr/>
          </p:nvSpPr>
          <p:spPr bwMode="auto">
            <a:xfrm>
              <a:off x="4937" y="2910"/>
              <a:ext cx="112"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x</a:t>
              </a:r>
              <a:endParaRPr lang="en-US" sz="3200">
                <a:solidFill>
                  <a:schemeClr val="tx1"/>
                </a:solidFill>
              </a:endParaRPr>
            </a:p>
          </p:txBody>
        </p:sp>
        <p:sp>
          <p:nvSpPr>
            <p:cNvPr id="60" name="Rectangle 59"/>
            <p:cNvSpPr>
              <a:spLocks noChangeArrowheads="1"/>
            </p:cNvSpPr>
            <p:nvPr/>
          </p:nvSpPr>
          <p:spPr bwMode="auto">
            <a:xfrm>
              <a:off x="4709" y="2910"/>
              <a:ext cx="218"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w</a:t>
              </a:r>
              <a:endParaRPr lang="en-US" sz="3200">
                <a:solidFill>
                  <a:schemeClr val="tx1"/>
                </a:solidFill>
              </a:endParaRPr>
            </a:p>
          </p:txBody>
        </p:sp>
        <p:sp>
          <p:nvSpPr>
            <p:cNvPr id="61" name="Rectangle 60"/>
            <p:cNvSpPr>
              <a:spLocks noChangeArrowheads="1"/>
            </p:cNvSpPr>
            <p:nvPr/>
          </p:nvSpPr>
          <p:spPr bwMode="auto">
            <a:xfrm>
              <a:off x="4533"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62" name="Rectangle 61"/>
            <p:cNvSpPr>
              <a:spLocks noChangeArrowheads="1"/>
            </p:cNvSpPr>
            <p:nvPr/>
          </p:nvSpPr>
          <p:spPr bwMode="auto">
            <a:xfrm>
              <a:off x="4365" y="2910"/>
              <a:ext cx="168"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dirty="0">
                  <a:solidFill>
                    <a:srgbClr val="000000"/>
                  </a:solidFill>
                </a:rPr>
                <a:t> y</a:t>
              </a:r>
              <a:endParaRPr lang="en-US" sz="3200" dirty="0">
                <a:solidFill>
                  <a:schemeClr val="tx1"/>
                </a:solidFill>
              </a:endParaRPr>
            </a:p>
          </p:txBody>
        </p:sp>
        <p:sp>
          <p:nvSpPr>
            <p:cNvPr id="63" name="Rectangle 62"/>
            <p:cNvSpPr>
              <a:spLocks noChangeArrowheads="1"/>
            </p:cNvSpPr>
            <p:nvPr/>
          </p:nvSpPr>
          <p:spPr bwMode="auto">
            <a:xfrm>
              <a:off x="4256" y="2910"/>
              <a:ext cx="112"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x</a:t>
              </a:r>
              <a:endParaRPr lang="en-US" sz="3200">
                <a:solidFill>
                  <a:schemeClr val="tx1"/>
                </a:solidFill>
              </a:endParaRPr>
            </a:p>
          </p:txBody>
        </p:sp>
        <p:sp>
          <p:nvSpPr>
            <p:cNvPr id="64" name="Rectangle 63"/>
            <p:cNvSpPr>
              <a:spLocks noChangeArrowheads="1"/>
            </p:cNvSpPr>
            <p:nvPr/>
          </p:nvSpPr>
          <p:spPr bwMode="auto">
            <a:xfrm>
              <a:off x="4205"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65" name="Rectangle 64"/>
            <p:cNvSpPr>
              <a:spLocks noChangeArrowheads="1"/>
            </p:cNvSpPr>
            <p:nvPr/>
          </p:nvSpPr>
          <p:spPr bwMode="auto">
            <a:xfrm>
              <a:off x="4046" y="2910"/>
              <a:ext cx="162"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w</a:t>
              </a:r>
              <a:endParaRPr lang="en-US" sz="3200">
                <a:solidFill>
                  <a:schemeClr val="tx1"/>
                </a:solidFill>
              </a:endParaRPr>
            </a:p>
          </p:txBody>
        </p:sp>
        <p:sp>
          <p:nvSpPr>
            <p:cNvPr id="66" name="Rectangle 65"/>
            <p:cNvSpPr>
              <a:spLocks noChangeArrowheads="1"/>
            </p:cNvSpPr>
            <p:nvPr/>
          </p:nvSpPr>
          <p:spPr bwMode="auto">
            <a:xfrm>
              <a:off x="3990"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67" name="Rectangle 66"/>
            <p:cNvSpPr>
              <a:spLocks noChangeArrowheads="1"/>
            </p:cNvSpPr>
            <p:nvPr/>
          </p:nvSpPr>
          <p:spPr bwMode="auto">
            <a:xfrm>
              <a:off x="3813"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68" name="Rectangle 67"/>
            <p:cNvSpPr>
              <a:spLocks noChangeArrowheads="1"/>
            </p:cNvSpPr>
            <p:nvPr/>
          </p:nvSpPr>
          <p:spPr bwMode="auto">
            <a:xfrm>
              <a:off x="3718" y="2910"/>
              <a:ext cx="99"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dirty="0">
                  <a:solidFill>
                    <a:srgbClr val="000000"/>
                  </a:solidFill>
                </a:rPr>
                <a:t>z</a:t>
              </a:r>
              <a:endParaRPr lang="en-US" sz="3200" dirty="0">
                <a:solidFill>
                  <a:schemeClr val="tx1"/>
                </a:solidFill>
              </a:endParaRPr>
            </a:p>
          </p:txBody>
        </p:sp>
        <p:sp>
          <p:nvSpPr>
            <p:cNvPr id="69" name="Rectangle 68"/>
            <p:cNvSpPr>
              <a:spLocks noChangeArrowheads="1"/>
            </p:cNvSpPr>
            <p:nvPr/>
          </p:nvSpPr>
          <p:spPr bwMode="auto">
            <a:xfrm>
              <a:off x="3665"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70" name="Rectangle 69"/>
            <p:cNvSpPr>
              <a:spLocks noChangeArrowheads="1"/>
            </p:cNvSpPr>
            <p:nvPr/>
          </p:nvSpPr>
          <p:spPr bwMode="auto">
            <a:xfrm>
              <a:off x="3556" y="2910"/>
              <a:ext cx="112"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x</a:t>
              </a:r>
              <a:endParaRPr lang="en-US" sz="3200">
                <a:solidFill>
                  <a:schemeClr val="tx1"/>
                </a:solidFill>
              </a:endParaRPr>
            </a:p>
          </p:txBody>
        </p:sp>
        <p:sp>
          <p:nvSpPr>
            <p:cNvPr id="71" name="Rectangle 70"/>
            <p:cNvSpPr>
              <a:spLocks noChangeArrowheads="1"/>
            </p:cNvSpPr>
            <p:nvPr/>
          </p:nvSpPr>
          <p:spPr bwMode="auto">
            <a:xfrm>
              <a:off x="3506"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72" name="Rectangle 71"/>
            <p:cNvSpPr>
              <a:spLocks noChangeArrowheads="1"/>
            </p:cNvSpPr>
            <p:nvPr/>
          </p:nvSpPr>
          <p:spPr bwMode="auto">
            <a:xfrm>
              <a:off x="3346" y="2910"/>
              <a:ext cx="162"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w</a:t>
              </a:r>
              <a:endParaRPr lang="en-US" sz="3200">
                <a:solidFill>
                  <a:schemeClr val="tx1"/>
                </a:solidFill>
              </a:endParaRPr>
            </a:p>
          </p:txBody>
        </p:sp>
        <p:sp>
          <p:nvSpPr>
            <p:cNvPr id="73" name="Rectangle 72"/>
            <p:cNvSpPr>
              <a:spLocks noChangeArrowheads="1"/>
            </p:cNvSpPr>
            <p:nvPr/>
          </p:nvSpPr>
          <p:spPr bwMode="auto">
            <a:xfrm>
              <a:off x="3250"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74" name="Rectangle 73"/>
            <p:cNvSpPr>
              <a:spLocks noChangeArrowheads="1"/>
            </p:cNvSpPr>
            <p:nvPr/>
          </p:nvSpPr>
          <p:spPr bwMode="auto">
            <a:xfrm>
              <a:off x="3077" y="2910"/>
              <a:ext cx="5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a:t>
              </a:r>
              <a:endParaRPr lang="en-US" sz="3200">
                <a:solidFill>
                  <a:schemeClr val="tx1"/>
                </a:solidFill>
              </a:endParaRPr>
            </a:p>
          </p:txBody>
        </p:sp>
        <p:sp>
          <p:nvSpPr>
            <p:cNvPr id="75" name="Rectangle 74"/>
            <p:cNvSpPr>
              <a:spLocks noChangeArrowheads="1"/>
            </p:cNvSpPr>
            <p:nvPr/>
          </p:nvSpPr>
          <p:spPr bwMode="auto">
            <a:xfrm>
              <a:off x="2912" y="2910"/>
              <a:ext cx="28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z) </a:t>
              </a:r>
              <a:endParaRPr lang="en-US" sz="3200">
                <a:solidFill>
                  <a:schemeClr val="tx1"/>
                </a:solidFill>
              </a:endParaRPr>
            </a:p>
          </p:txBody>
        </p:sp>
        <p:sp>
          <p:nvSpPr>
            <p:cNvPr id="76" name="Rectangle 75"/>
            <p:cNvSpPr>
              <a:spLocks noChangeArrowheads="1"/>
            </p:cNvSpPr>
            <p:nvPr/>
          </p:nvSpPr>
          <p:spPr bwMode="auto">
            <a:xfrm>
              <a:off x="2709" y="2910"/>
              <a:ext cx="224"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 y,</a:t>
              </a:r>
              <a:endParaRPr lang="en-US" sz="3200">
                <a:solidFill>
                  <a:schemeClr val="tx1"/>
                </a:solidFill>
              </a:endParaRPr>
            </a:p>
          </p:txBody>
        </p:sp>
        <p:sp>
          <p:nvSpPr>
            <p:cNvPr id="77" name="Rectangle 76"/>
            <p:cNvSpPr>
              <a:spLocks noChangeArrowheads="1"/>
            </p:cNvSpPr>
            <p:nvPr/>
          </p:nvSpPr>
          <p:spPr bwMode="auto">
            <a:xfrm>
              <a:off x="2584" y="2910"/>
              <a:ext cx="168"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rPr>
                <a:t>x,</a:t>
              </a:r>
              <a:endParaRPr lang="en-US" sz="3200">
                <a:solidFill>
                  <a:schemeClr val="tx1"/>
                </a:solidFill>
              </a:endParaRPr>
            </a:p>
          </p:txBody>
        </p:sp>
        <p:sp>
          <p:nvSpPr>
            <p:cNvPr id="78" name="Rectangle 77"/>
            <p:cNvSpPr>
              <a:spLocks noChangeArrowheads="1"/>
            </p:cNvSpPr>
            <p:nvPr/>
          </p:nvSpPr>
          <p:spPr bwMode="auto">
            <a:xfrm>
              <a:off x="2048" y="2910"/>
              <a:ext cx="506"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dirty="0">
                  <a:solidFill>
                    <a:srgbClr val="000000"/>
                  </a:solidFill>
                </a:rPr>
                <a:t>F</a:t>
              </a:r>
              <a:r>
                <a:rPr lang="en-US" sz="2800" baseline="-25000" dirty="0">
                  <a:solidFill>
                    <a:srgbClr val="000000"/>
                  </a:solidFill>
                </a:rPr>
                <a:t>2</a:t>
              </a:r>
              <a:r>
                <a:rPr lang="en-US" sz="2800" dirty="0">
                  <a:solidFill>
                    <a:srgbClr val="000000"/>
                  </a:solidFill>
                </a:rPr>
                <a:t>(w,</a:t>
              </a:r>
              <a:endParaRPr lang="en-US" sz="3200" dirty="0">
                <a:solidFill>
                  <a:schemeClr val="tx1"/>
                </a:solidFill>
              </a:endParaRPr>
            </a:p>
          </p:txBody>
        </p:sp>
        <p:sp>
          <p:nvSpPr>
            <p:cNvPr id="79" name="Rectangle 78"/>
            <p:cNvSpPr>
              <a:spLocks noChangeArrowheads="1"/>
            </p:cNvSpPr>
            <p:nvPr/>
          </p:nvSpPr>
          <p:spPr bwMode="auto">
            <a:xfrm>
              <a:off x="4586" y="2885"/>
              <a:ext cx="123"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latin typeface="Symbol" pitchFamily="18" charset="2"/>
                </a:rPr>
                <a:t>+</a:t>
              </a:r>
              <a:endParaRPr lang="en-US" sz="3200">
                <a:solidFill>
                  <a:schemeClr val="tx1"/>
                </a:solidFill>
              </a:endParaRPr>
            </a:p>
          </p:txBody>
        </p:sp>
        <p:sp>
          <p:nvSpPr>
            <p:cNvPr id="80" name="Rectangle 79"/>
            <p:cNvSpPr>
              <a:spLocks noChangeArrowheads="1"/>
            </p:cNvSpPr>
            <p:nvPr/>
          </p:nvSpPr>
          <p:spPr bwMode="auto">
            <a:xfrm>
              <a:off x="3867" y="2885"/>
              <a:ext cx="123"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latin typeface="Symbol" pitchFamily="18" charset="2"/>
                </a:rPr>
                <a:t>+</a:t>
              </a:r>
              <a:endParaRPr lang="en-US" sz="3200">
                <a:solidFill>
                  <a:schemeClr val="tx1"/>
                </a:solidFill>
              </a:endParaRPr>
            </a:p>
          </p:txBody>
        </p:sp>
        <p:sp>
          <p:nvSpPr>
            <p:cNvPr id="81" name="Rectangle 80"/>
            <p:cNvSpPr>
              <a:spLocks noChangeArrowheads="1"/>
            </p:cNvSpPr>
            <p:nvPr/>
          </p:nvSpPr>
          <p:spPr bwMode="auto">
            <a:xfrm>
              <a:off x="3130" y="2885"/>
              <a:ext cx="179" cy="269"/>
            </a:xfrm>
            <a:prstGeom prst="rect">
              <a:avLst/>
            </a:prstGeom>
            <a:noFill/>
            <a:ln w="9525">
              <a:noFill/>
              <a:miter lim="800000"/>
              <a:headEnd/>
              <a:tailEnd/>
            </a:ln>
          </p:spPr>
          <p:txBody>
            <a:bodyPr wrap="none" lIns="0" tIns="0" rIns="0" bIns="0">
              <a:spAutoFit/>
            </a:bodyPr>
            <a:lstStyle/>
            <a:p>
              <a:pPr>
                <a:spcBef>
                  <a:spcPct val="50000"/>
                </a:spcBef>
                <a:buFontTx/>
                <a:buNone/>
              </a:pPr>
              <a:r>
                <a:rPr lang="en-US" sz="2800">
                  <a:solidFill>
                    <a:srgbClr val="000000"/>
                  </a:solidFill>
                  <a:latin typeface="Symbol" pitchFamily="18" charset="2"/>
                </a:rPr>
                <a:t> =</a:t>
              </a:r>
              <a:endParaRPr lang="en-US" sz="3200">
                <a:solidFill>
                  <a:schemeClr val="tx1"/>
                </a:solidFill>
              </a:endParaRPr>
            </a:p>
          </p:txBody>
        </p:sp>
      </p:grpSp>
      <p:sp>
        <p:nvSpPr>
          <p:cNvPr id="82" name="Text Box 82"/>
          <p:cNvSpPr txBox="1">
            <a:spLocks noChangeArrowheads="1"/>
          </p:cNvSpPr>
          <p:nvPr/>
        </p:nvSpPr>
        <p:spPr bwMode="auto">
          <a:xfrm>
            <a:off x="4551363" y="2736850"/>
            <a:ext cx="3481387" cy="1192213"/>
          </a:xfrm>
          <a:prstGeom prst="rect">
            <a:avLst/>
          </a:prstGeom>
          <a:solidFill>
            <a:srgbClr val="FFFF99"/>
          </a:solidFill>
          <a:ln w="1651">
            <a:solidFill>
              <a:srgbClr val="FFFF99"/>
            </a:solidFill>
            <a:miter lim="800000"/>
            <a:headEnd/>
            <a:tailEnd/>
          </a:ln>
        </p:spPr>
        <p:txBody>
          <a:bodyPr wrap="none">
            <a:spAutoFit/>
          </a:bodyPr>
          <a:lstStyle/>
          <a:p>
            <a:pPr>
              <a:spcBef>
                <a:spcPct val="0"/>
              </a:spcBef>
              <a:buFont typeface="Wingdings" pitchFamily="2" charset="2"/>
              <a:buNone/>
            </a:pPr>
            <a:r>
              <a:rPr lang="en-US" sz="1800">
                <a:solidFill>
                  <a:srgbClr val="6600FF"/>
                </a:solidFill>
                <a:latin typeface="Arial" pitchFamily="34" charset="0"/>
                <a:cs typeface="Arial" pitchFamily="34" charset="0"/>
              </a:rPr>
              <a:t>Function Output:</a:t>
            </a:r>
          </a:p>
          <a:p>
            <a:pPr>
              <a:spcBef>
                <a:spcPct val="0"/>
              </a:spcBef>
              <a:buFont typeface="Wingdings" pitchFamily="2" charset="2"/>
              <a:buNone/>
            </a:pPr>
            <a:r>
              <a:rPr lang="en-US" sz="1800">
                <a:solidFill>
                  <a:srgbClr val="6600FF"/>
                </a:solidFill>
                <a:latin typeface="Arial" pitchFamily="34" charset="0"/>
                <a:cs typeface="Arial" pitchFamily="34" charset="0"/>
              </a:rPr>
              <a:t>0 for input= 0 to 4</a:t>
            </a:r>
          </a:p>
          <a:p>
            <a:pPr>
              <a:spcBef>
                <a:spcPct val="0"/>
              </a:spcBef>
              <a:buFont typeface="Wingdings" pitchFamily="2" charset="2"/>
              <a:buNone/>
            </a:pPr>
            <a:r>
              <a:rPr lang="en-US" sz="1800">
                <a:solidFill>
                  <a:srgbClr val="6600FF"/>
                </a:solidFill>
                <a:latin typeface="Arial" pitchFamily="34" charset="0"/>
                <a:cs typeface="Arial" pitchFamily="34" charset="0"/>
              </a:rPr>
              <a:t>1 for input = 5 to 9</a:t>
            </a:r>
          </a:p>
          <a:p>
            <a:pPr>
              <a:spcBef>
                <a:spcPct val="0"/>
              </a:spcBef>
              <a:buFont typeface="Wingdings" pitchFamily="2" charset="2"/>
              <a:buNone/>
            </a:pPr>
            <a:r>
              <a:rPr lang="en-US" sz="1800">
                <a:solidFill>
                  <a:srgbClr val="6600FF"/>
                </a:solidFill>
                <a:latin typeface="Arial" pitchFamily="34" charset="0"/>
                <a:cs typeface="Arial" pitchFamily="34" charset="0"/>
              </a:rPr>
              <a:t>X (don’t care) for input = 10-15</a:t>
            </a:r>
          </a:p>
        </p:txBody>
      </p:sp>
      <p:sp>
        <p:nvSpPr>
          <p:cNvPr id="83" name="Text Box 83"/>
          <p:cNvSpPr txBox="1">
            <a:spLocks noChangeArrowheads="1"/>
          </p:cNvSpPr>
          <p:nvPr/>
        </p:nvSpPr>
        <p:spPr bwMode="auto">
          <a:xfrm>
            <a:off x="7682778" y="4235498"/>
            <a:ext cx="1387475" cy="396875"/>
          </a:xfrm>
          <a:prstGeom prst="rect">
            <a:avLst/>
          </a:prstGeom>
          <a:noFill/>
          <a:ln w="1588">
            <a:noFill/>
            <a:miter lim="800000"/>
            <a:headEnd/>
            <a:tailEnd/>
          </a:ln>
        </p:spPr>
        <p:txBody>
          <a:bodyPr wrap="none">
            <a:spAutoFit/>
          </a:bodyPr>
          <a:lstStyle/>
          <a:p>
            <a:pPr>
              <a:buFont typeface="Wingdings" pitchFamily="2" charset="2"/>
              <a:buNone/>
            </a:pPr>
            <a:r>
              <a:rPr lang="en-US" sz="2000" dirty="0">
                <a:latin typeface="Arial" pitchFamily="34" charset="0"/>
                <a:cs typeface="Arial" pitchFamily="34" charset="0"/>
              </a:rPr>
              <a:t>All X’s = 1</a:t>
            </a:r>
          </a:p>
        </p:txBody>
      </p:sp>
      <p:sp>
        <p:nvSpPr>
          <p:cNvPr id="84" name="Rectangle 83"/>
          <p:cNvSpPr/>
          <p:nvPr/>
        </p:nvSpPr>
        <p:spPr>
          <a:xfrm>
            <a:off x="7931167" y="5790887"/>
            <a:ext cx="1212833" cy="369332"/>
          </a:xfrm>
          <a:prstGeom prst="rect">
            <a:avLst/>
          </a:prstGeom>
        </p:spPr>
        <p:txBody>
          <a:bodyPr wrap="none">
            <a:spAutoFit/>
          </a:bodyPr>
          <a:lstStyle/>
          <a:p>
            <a:pPr>
              <a:buFont typeface="Wingdings" pitchFamily="2" charset="2"/>
              <a:buNone/>
            </a:pPr>
            <a:r>
              <a:rPr lang="en-US" dirty="0" smtClean="0">
                <a:solidFill>
                  <a:srgbClr val="CC3300"/>
                </a:solidFill>
                <a:latin typeface="Arial" pitchFamily="34" charset="0"/>
                <a:cs typeface="Arial" pitchFamily="34" charset="0"/>
              </a:rPr>
              <a:t>All X’s = 0</a:t>
            </a:r>
            <a:endParaRPr lang="en-US" dirty="0">
              <a:solidFill>
                <a:srgbClr val="CC3300"/>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 Simplification procedure using Don’t Cares</a:t>
            </a:r>
            <a:endParaRPr lang="en-US" dirty="0"/>
          </a:p>
        </p:txBody>
      </p:sp>
      <p:sp>
        <p:nvSpPr>
          <p:cNvPr id="3" name="Content Placeholder 2"/>
          <p:cNvSpPr>
            <a:spLocks noGrp="1"/>
          </p:cNvSpPr>
          <p:nvPr>
            <p:ph idx="1"/>
          </p:nvPr>
        </p:nvSpPr>
        <p:spPr/>
        <p:txBody>
          <a:bodyPr/>
          <a:lstStyle/>
          <a:p>
            <a:pPr marL="0" indent="0">
              <a:buNone/>
            </a:pPr>
            <a:r>
              <a:rPr lang="en-US" dirty="0" smtClean="0"/>
              <a:t>1. Identify all prime </a:t>
            </a:r>
            <a:r>
              <a:rPr lang="en-US" dirty="0" err="1" smtClean="0"/>
              <a:t>implicants</a:t>
            </a:r>
            <a:r>
              <a:rPr lang="en-US" dirty="0" smtClean="0"/>
              <a:t> covering 1’s &amp; X’s</a:t>
            </a:r>
          </a:p>
          <a:p>
            <a:pPr lvl="1"/>
            <a:r>
              <a:rPr lang="en-US" dirty="0" smtClean="0"/>
              <a:t>Each prime </a:t>
            </a:r>
            <a:r>
              <a:rPr lang="en-US" dirty="0" err="1" smtClean="0"/>
              <a:t>implicant</a:t>
            </a:r>
            <a:r>
              <a:rPr lang="en-US" dirty="0" smtClean="0"/>
              <a:t> must contain at least a single 1</a:t>
            </a:r>
          </a:p>
          <a:p>
            <a:pPr marL="0" indent="0">
              <a:buNone/>
            </a:pPr>
            <a:r>
              <a:rPr lang="en-US" dirty="0" smtClean="0"/>
              <a:t>2. Identify all essential prime </a:t>
            </a:r>
            <a:r>
              <a:rPr lang="en-US" dirty="0" err="1" smtClean="0"/>
              <a:t>implicants</a:t>
            </a:r>
            <a:r>
              <a:rPr lang="en-US" dirty="0" smtClean="0"/>
              <a:t> and select them.</a:t>
            </a:r>
          </a:p>
          <a:p>
            <a:pPr lvl="1"/>
            <a:r>
              <a:rPr lang="en-US" dirty="0" smtClean="0"/>
              <a:t>An essential prime </a:t>
            </a:r>
            <a:r>
              <a:rPr lang="en-US" dirty="0" err="1" smtClean="0"/>
              <a:t>implicant</a:t>
            </a:r>
            <a:r>
              <a:rPr lang="en-US" dirty="0" smtClean="0"/>
              <a:t> must be the only </a:t>
            </a:r>
            <a:r>
              <a:rPr lang="en-US" dirty="0" err="1" smtClean="0"/>
              <a:t>implicant</a:t>
            </a:r>
            <a:r>
              <a:rPr lang="en-US" dirty="0" smtClean="0"/>
              <a:t> covering at least a 1.</a:t>
            </a:r>
          </a:p>
          <a:p>
            <a:pPr marL="0" indent="0">
              <a:buNone/>
            </a:pPr>
            <a:r>
              <a:rPr lang="en-US" dirty="0" smtClean="0"/>
              <a:t>3. Check all 1’s covered by essential prime </a:t>
            </a:r>
            <a:r>
              <a:rPr lang="en-US" dirty="0" err="1" smtClean="0"/>
              <a:t>implicants</a:t>
            </a:r>
            <a:endParaRPr lang="en-US" dirty="0" smtClean="0"/>
          </a:p>
          <a:p>
            <a:pPr marL="0" indent="0">
              <a:buNone/>
            </a:pPr>
            <a:r>
              <a:rPr lang="en-US" dirty="0" smtClean="0"/>
              <a:t>4. Repeat until all 1’s are covered:</a:t>
            </a:r>
          </a:p>
          <a:p>
            <a:pPr lvl="1"/>
            <a:r>
              <a:rPr lang="en-US" dirty="0" smtClean="0"/>
              <a:t>Select the prime </a:t>
            </a:r>
            <a:r>
              <a:rPr lang="en-US" dirty="0" err="1" smtClean="0"/>
              <a:t>implicant</a:t>
            </a:r>
            <a:r>
              <a:rPr lang="en-US" dirty="0" smtClean="0"/>
              <a:t> covering the largest </a:t>
            </a:r>
            <a:r>
              <a:rPr lang="en-US" dirty="0" smtClean="0">
                <a:solidFill>
                  <a:srgbClr val="FF0000"/>
                </a:solidFill>
              </a:rPr>
              <a:t>uncovered</a:t>
            </a:r>
            <a:r>
              <a:rPr lang="en-US" dirty="0" smtClean="0"/>
              <a:t> </a:t>
            </a:r>
            <a:r>
              <a:rPr lang="en-US" dirty="0" smtClean="0">
                <a:solidFill>
                  <a:srgbClr val="FF0000"/>
                </a:solidFill>
              </a:rPr>
              <a:t>1’s</a:t>
            </a:r>
            <a:r>
              <a:rPr lang="en-US" dirty="0" smtClean="0"/>
              <a: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Minimizing Functions with Don't Cares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spcBef>
                    <a:spcPts val="1200"/>
                  </a:spcBef>
                  <a:buNone/>
                </a:pPr>
                <a:r>
                  <a:rPr lang="en-US" dirty="0"/>
                  <a:t>Simplify: </a:t>
                </a:r>
                <a14:m>
                  <m:oMath xmlns:m="http://schemas.openxmlformats.org/officeDocument/2006/math">
                    <m:r>
                      <a:rPr lang="en-US" i="1" dirty="0">
                        <a:latin typeface="Cambria Math"/>
                      </a:rPr>
                      <m:t>𝑔</m:t>
                    </m:r>
                    <m:r>
                      <a:rPr lang="en-US" i="1" dirty="0">
                        <a:latin typeface="Cambria Math"/>
                      </a:rPr>
                      <m:t>=</m:t>
                    </m:r>
                    <m:nary>
                      <m:naryPr>
                        <m:chr m:val="∑"/>
                        <m:limLoc m:val="subSup"/>
                        <m:ctrlPr>
                          <a:rPr lang="en-US" i="1" dirty="0">
                            <a:latin typeface="Cambria Math" panose="02040503050406030204" pitchFamily="18" charset="0"/>
                          </a:rPr>
                        </m:ctrlPr>
                      </m:naryPr>
                      <m:sub>
                        <m:r>
                          <m:rPr>
                            <m:brk m:alnAt="25"/>
                          </m:rPr>
                          <a:rPr lang="en-US" i="1" dirty="0">
                            <a:latin typeface="Cambria Math"/>
                          </a:rPr>
                          <m:t>𝑚</m:t>
                        </m:r>
                      </m:sub>
                      <m:sup/>
                      <m:e>
                        <m:d>
                          <m:dPr>
                            <m:ctrlPr>
                              <a:rPr lang="en-US" i="1" dirty="0">
                                <a:latin typeface="Cambria Math" panose="02040503050406030204" pitchFamily="18" charset="0"/>
                              </a:rPr>
                            </m:ctrlPr>
                          </m:dPr>
                          <m:e>
                            <m:r>
                              <a:rPr lang="en-US" i="1" dirty="0">
                                <a:latin typeface="Cambria Math"/>
                              </a:rPr>
                              <m:t>1</m:t>
                            </m:r>
                            <m:r>
                              <a:rPr lang="en-US" i="1" dirty="0">
                                <a:latin typeface="Cambria Math"/>
                              </a:rPr>
                              <m:t>, </m:t>
                            </m:r>
                            <m:r>
                              <a:rPr lang="en-US" i="1" dirty="0">
                                <a:latin typeface="Cambria Math"/>
                              </a:rPr>
                              <m:t>3</m:t>
                            </m:r>
                            <m:r>
                              <a:rPr lang="en-US" i="1" dirty="0">
                                <a:latin typeface="Cambria Math"/>
                              </a:rPr>
                              <m:t>, </m:t>
                            </m:r>
                            <m:r>
                              <a:rPr lang="en-US" i="1" dirty="0">
                                <a:latin typeface="Cambria Math"/>
                              </a:rPr>
                              <m:t>7</m:t>
                            </m:r>
                            <m:r>
                              <a:rPr lang="en-US" i="1" dirty="0">
                                <a:latin typeface="Cambria Math"/>
                              </a:rPr>
                              <m:t>, </m:t>
                            </m:r>
                            <m:r>
                              <a:rPr lang="en-US" i="1" dirty="0">
                                <a:latin typeface="Cambria Math"/>
                              </a:rPr>
                              <m:t>11</m:t>
                            </m:r>
                            <m:r>
                              <a:rPr lang="en-US" i="1" dirty="0">
                                <a:latin typeface="Cambria Math"/>
                              </a:rPr>
                              <m:t>, </m:t>
                            </m:r>
                            <m:r>
                              <a:rPr lang="en-US" i="1" dirty="0">
                                <a:latin typeface="Cambria Math"/>
                              </a:rPr>
                              <m:t>15</m:t>
                            </m:r>
                          </m:e>
                        </m:d>
                        <m:r>
                          <a:rPr lang="en-US" i="1" dirty="0">
                            <a:latin typeface="Cambria Math"/>
                          </a:rPr>
                          <m:t>+</m:t>
                        </m:r>
                        <m:nary>
                          <m:naryPr>
                            <m:chr m:val="∑"/>
                            <m:limLoc m:val="subSup"/>
                            <m:ctrlPr>
                              <a:rPr lang="en-US" i="1" dirty="0">
                                <a:latin typeface="Cambria Math" panose="02040503050406030204" pitchFamily="18" charset="0"/>
                              </a:rPr>
                            </m:ctrlPr>
                          </m:naryPr>
                          <m:sub>
                            <m:r>
                              <m:rPr>
                                <m:brk m:alnAt="25"/>
                              </m:rPr>
                              <a:rPr lang="en-US" i="1" dirty="0">
                                <a:latin typeface="Cambria Math"/>
                              </a:rPr>
                              <m:t>𝑑</m:t>
                            </m:r>
                          </m:sub>
                          <m:sup/>
                          <m:e>
                            <m:r>
                              <a:rPr lang="en-US" i="1" dirty="0">
                                <a:latin typeface="Cambria Math"/>
                              </a:rPr>
                              <m:t>(</m:t>
                            </m:r>
                            <m:r>
                              <a:rPr lang="en-US" i="1" dirty="0">
                                <a:latin typeface="Cambria Math"/>
                              </a:rPr>
                              <m:t>0</m:t>
                            </m:r>
                            <m:r>
                              <a:rPr lang="en-US" i="1" dirty="0">
                                <a:latin typeface="Cambria Math"/>
                              </a:rPr>
                              <m:t>, </m:t>
                            </m:r>
                            <m:r>
                              <a:rPr lang="en-US" i="1" dirty="0">
                                <a:latin typeface="Cambria Math"/>
                              </a:rPr>
                              <m:t>2</m:t>
                            </m:r>
                            <m:r>
                              <a:rPr lang="en-US" i="1" dirty="0">
                                <a:latin typeface="Cambria Math"/>
                              </a:rPr>
                              <m:t>, </m:t>
                            </m:r>
                            <m:r>
                              <a:rPr lang="en-US" i="1" dirty="0">
                                <a:latin typeface="Cambria Math"/>
                              </a:rPr>
                              <m:t>5</m:t>
                            </m:r>
                            <m:r>
                              <a:rPr lang="en-US" i="1" dirty="0">
                                <a:latin typeface="Cambria Math"/>
                              </a:rPr>
                              <m:t>)</m:t>
                            </m:r>
                          </m:e>
                        </m:nary>
                      </m:e>
                    </m:nary>
                  </m:oMath>
                </a14:m>
                <a:endParaRPr lang="en-US" dirty="0"/>
              </a:p>
              <a:p>
                <a:pPr marL="0" indent="0">
                  <a:spcBef>
                    <a:spcPts val="1200"/>
                  </a:spcBef>
                  <a:buNone/>
                  <a:tabLst>
                    <a:tab pos="4302125" algn="l"/>
                  </a:tabLst>
                </a:pPr>
                <a:r>
                  <a:rPr lang="en-US" b="1" dirty="0">
                    <a:solidFill>
                      <a:srgbClr val="FF0000"/>
                    </a:solidFill>
                  </a:rPr>
                  <a:t>Solution 1:</a:t>
                </a:r>
                <a:r>
                  <a:rPr lang="en-US" dirty="0"/>
                  <a:t> </a:t>
                </a:r>
                <a14:m>
                  <m:oMath xmlns:m="http://schemas.openxmlformats.org/officeDocument/2006/math">
                    <m:r>
                      <a:rPr lang="en-US" i="1" dirty="0">
                        <a:latin typeface="Cambria Math"/>
                      </a:rPr>
                      <m:t>𝑔</m:t>
                    </m:r>
                    <m:r>
                      <a:rPr lang="en-US" i="1" dirty="0">
                        <a:latin typeface="Cambria Math"/>
                      </a:rPr>
                      <m:t>=</m:t>
                    </m:r>
                    <m:r>
                      <a:rPr lang="en-US" i="1" dirty="0">
                        <a:solidFill>
                          <a:srgbClr val="FF0000"/>
                        </a:solidFill>
                        <a:latin typeface="Cambria Math"/>
                      </a:rPr>
                      <m:t>𝑐𝑑</m:t>
                    </m:r>
                    <m:r>
                      <a:rPr lang="en-US" i="1" dirty="0" err="1">
                        <a:latin typeface="Cambria Math"/>
                      </a:rPr>
                      <m:t>+</m:t>
                    </m:r>
                    <m:r>
                      <a:rPr lang="en-US" i="1" dirty="0">
                        <a:solidFill>
                          <a:srgbClr val="008000"/>
                        </a:solidFill>
                        <a:latin typeface="Cambria Math"/>
                      </a:rPr>
                      <m:t>𝑎</m:t>
                    </m:r>
                    <m:r>
                      <a:rPr lang="en-US" i="1" dirty="0">
                        <a:solidFill>
                          <a:srgbClr val="008000"/>
                        </a:solidFill>
                        <a:latin typeface="Cambria Math"/>
                      </a:rPr>
                      <m:t>′</m:t>
                    </m:r>
                    <m:r>
                      <a:rPr lang="en-US" i="1" dirty="0">
                        <a:solidFill>
                          <a:srgbClr val="008000"/>
                        </a:solidFill>
                        <a:latin typeface="Cambria Math"/>
                      </a:rPr>
                      <m:t>𝑏</m:t>
                    </m:r>
                    <m:r>
                      <a:rPr lang="en-US" i="1" dirty="0">
                        <a:solidFill>
                          <a:srgbClr val="008000"/>
                        </a:solidFill>
                        <a:latin typeface="Cambria Math"/>
                      </a:rPr>
                      <m:t>′</m:t>
                    </m:r>
                  </m:oMath>
                </a14:m>
                <a:r>
                  <a:rPr lang="en-US" dirty="0"/>
                  <a:t>	</a:t>
                </a:r>
                <a:r>
                  <a:rPr lang="en-US" dirty="0"/>
                  <a:t>(4 </a:t>
                </a:r>
                <a:r>
                  <a:rPr lang="en-US" dirty="0"/>
                  <a:t>literals)</a:t>
                </a:r>
              </a:p>
              <a:p>
                <a:pPr marL="0" indent="0">
                  <a:spcBef>
                    <a:spcPts val="1200"/>
                  </a:spcBef>
                  <a:buNone/>
                  <a:tabLst>
                    <a:tab pos="4302125" algn="l"/>
                  </a:tabLst>
                </a:pPr>
                <a:r>
                  <a:rPr lang="en-US" b="1" dirty="0">
                    <a:solidFill>
                      <a:srgbClr val="FF0000"/>
                    </a:solidFill>
                  </a:rPr>
                  <a:t>Solution 2:</a:t>
                </a:r>
                <a:r>
                  <a:rPr lang="en-US" dirty="0"/>
                  <a:t> </a:t>
                </a:r>
                <a14:m>
                  <m:oMath xmlns:m="http://schemas.openxmlformats.org/officeDocument/2006/math">
                    <m:r>
                      <a:rPr lang="en-US" i="1" dirty="0">
                        <a:latin typeface="Cambria Math"/>
                      </a:rPr>
                      <m:t>𝑔</m:t>
                    </m:r>
                    <m:r>
                      <a:rPr lang="en-US" i="1" dirty="0">
                        <a:latin typeface="Cambria Math"/>
                      </a:rPr>
                      <m:t>=</m:t>
                    </m:r>
                    <m:r>
                      <a:rPr lang="en-US" i="1" dirty="0">
                        <a:solidFill>
                          <a:srgbClr val="FF0000"/>
                        </a:solidFill>
                        <a:latin typeface="Cambria Math"/>
                      </a:rPr>
                      <m:t>𝑐𝑑</m:t>
                    </m:r>
                    <m:r>
                      <a:rPr lang="en-US" i="1" dirty="0" err="1">
                        <a:latin typeface="Cambria Math"/>
                      </a:rPr>
                      <m:t>+</m:t>
                    </m:r>
                    <m:sSup>
                      <m:sSupPr>
                        <m:ctrlPr>
                          <a:rPr lang="en-US" i="1" dirty="0">
                            <a:solidFill>
                              <a:srgbClr val="008000"/>
                            </a:solidFill>
                            <a:latin typeface="Cambria Math" panose="02040503050406030204" pitchFamily="18" charset="0"/>
                          </a:rPr>
                        </m:ctrlPr>
                      </m:sSupPr>
                      <m:e>
                        <m:r>
                          <a:rPr lang="en-US" i="1" dirty="0">
                            <a:solidFill>
                              <a:srgbClr val="008000"/>
                            </a:solidFill>
                            <a:latin typeface="Cambria Math"/>
                          </a:rPr>
                          <m:t>𝑎</m:t>
                        </m:r>
                      </m:e>
                      <m:sup>
                        <m:r>
                          <a:rPr lang="en-US" i="1" dirty="0">
                            <a:solidFill>
                              <a:srgbClr val="008000"/>
                            </a:solidFill>
                            <a:latin typeface="Cambria Math"/>
                          </a:rPr>
                          <m:t>′</m:t>
                        </m:r>
                      </m:sup>
                    </m:sSup>
                    <m:r>
                      <a:rPr lang="en-US" i="1" dirty="0">
                        <a:solidFill>
                          <a:srgbClr val="008000"/>
                        </a:solidFill>
                        <a:latin typeface="Cambria Math"/>
                      </a:rPr>
                      <m:t>𝑑</m:t>
                    </m:r>
                  </m:oMath>
                </a14:m>
                <a:r>
                  <a:rPr lang="en-US" dirty="0"/>
                  <a:t>	(4 literals</a:t>
                </a:r>
                <a:r>
                  <a:rPr lang="en-US" dirty="0"/>
                  <a: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a:stretch>
              </a:blipFill>
            </p:spPr>
            <p:txBody>
              <a:bodyPr/>
              <a:lstStyle/>
              <a:p>
                <a:r>
                  <a:rPr lang="en-US">
                    <a:noFill/>
                  </a:rPr>
                  <a:t> </a:t>
                </a:r>
              </a:p>
            </p:txBody>
          </p:sp>
        </mc:Fallback>
      </mc:AlternateContent>
      <p:grpSp>
        <p:nvGrpSpPr>
          <p:cNvPr id="4" name="Group 3"/>
          <p:cNvGrpSpPr/>
          <p:nvPr/>
        </p:nvGrpSpPr>
        <p:grpSpPr>
          <a:xfrm>
            <a:off x="366690" y="2910537"/>
            <a:ext cx="2734542" cy="3110778"/>
            <a:chOff x="6623603" y="3256179"/>
            <a:chExt cx="2734542" cy="3110778"/>
          </a:xfrm>
        </p:grpSpPr>
        <p:grpSp>
          <p:nvGrpSpPr>
            <p:cNvPr id="5" name="Group 4"/>
            <p:cNvGrpSpPr/>
            <p:nvPr/>
          </p:nvGrpSpPr>
          <p:grpSpPr>
            <a:xfrm>
              <a:off x="6623603" y="3256179"/>
              <a:ext cx="2734542" cy="3110778"/>
              <a:chOff x="6711804" y="3256179"/>
              <a:chExt cx="2734542" cy="3110778"/>
            </a:xfrm>
          </p:grpSpPr>
          <p:sp>
            <p:nvSpPr>
              <p:cNvPr id="27" name="Rectangle 26"/>
              <p:cNvSpPr/>
              <p:nvPr/>
            </p:nvSpPr>
            <p:spPr>
              <a:xfrm>
                <a:off x="7262269" y="4144920"/>
                <a:ext cx="2184076" cy="2222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rrowheads="1"/>
              </p:cNvSpPr>
              <p:nvPr/>
            </p:nvSpPr>
            <p:spPr bwMode="auto">
              <a:xfrm>
                <a:off x="7413743"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29" name="Rectangle 9"/>
              <p:cNvSpPr>
                <a:spLocks noChangeArrowheads="1"/>
              </p:cNvSpPr>
              <p:nvPr/>
            </p:nvSpPr>
            <p:spPr bwMode="auto">
              <a:xfrm>
                <a:off x="7960159"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30" name="Rectangle 11"/>
              <p:cNvSpPr>
                <a:spLocks noChangeArrowheads="1"/>
              </p:cNvSpPr>
              <p:nvPr/>
            </p:nvSpPr>
            <p:spPr bwMode="auto">
              <a:xfrm>
                <a:off x="8507367" y="3838941"/>
                <a:ext cx="228270"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31" name="Rectangle 13"/>
              <p:cNvSpPr>
                <a:spLocks noChangeArrowheads="1"/>
              </p:cNvSpPr>
              <p:nvPr/>
            </p:nvSpPr>
            <p:spPr bwMode="auto">
              <a:xfrm>
                <a:off x="9054576"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32" name="Line 18"/>
              <p:cNvSpPr>
                <a:spLocks noChangeShapeType="1"/>
              </p:cNvSpPr>
              <p:nvPr/>
            </p:nvSpPr>
            <p:spPr bwMode="auto">
              <a:xfrm flipH="1">
                <a:off x="8359066" y="4147909"/>
                <a:ext cx="0" cy="22190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 name="Group 32"/>
              <p:cNvGrpSpPr/>
              <p:nvPr/>
            </p:nvGrpSpPr>
            <p:grpSpPr>
              <a:xfrm>
                <a:off x="7811856" y="4144922"/>
                <a:ext cx="1085694" cy="2222035"/>
                <a:chOff x="4203980" y="2816120"/>
                <a:chExt cx="1683742" cy="1687148"/>
              </a:xfrm>
            </p:grpSpPr>
            <p:sp>
              <p:nvSpPr>
                <p:cNvPr id="46" name="Line 17"/>
                <p:cNvSpPr>
                  <a:spLocks noChangeShapeType="1"/>
                </p:cNvSpPr>
                <p:nvPr/>
              </p:nvSpPr>
              <p:spPr bwMode="auto">
                <a:xfrm>
                  <a:off x="4203980" y="2818389"/>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9"/>
                <p:cNvSpPr>
                  <a:spLocks noChangeShapeType="1"/>
                </p:cNvSpPr>
                <p:nvPr/>
              </p:nvSpPr>
              <p:spPr bwMode="auto">
                <a:xfrm>
                  <a:off x="5887722" y="2816120"/>
                  <a:ext cx="0" cy="16871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 name="Rectangle 21"/>
              <p:cNvSpPr>
                <a:spLocks noChangeArrowheads="1"/>
              </p:cNvSpPr>
              <p:nvPr/>
            </p:nvSpPr>
            <p:spPr bwMode="auto">
              <a:xfrm>
                <a:off x="6923421" y="4264368"/>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35" name="Line 108"/>
              <p:cNvSpPr>
                <a:spLocks noChangeShapeType="1"/>
              </p:cNvSpPr>
              <p:nvPr/>
            </p:nvSpPr>
            <p:spPr bwMode="auto">
              <a:xfrm>
                <a:off x="6793411" y="3752721"/>
                <a:ext cx="471237" cy="39383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36" name="Text Box 109"/>
                  <p:cNvSpPr txBox="1">
                    <a:spLocks noChangeArrowheads="1"/>
                  </p:cNvSpPr>
                  <p:nvPr/>
                </p:nvSpPr>
                <p:spPr bwMode="auto">
                  <a:xfrm>
                    <a:off x="6711804" y="3846105"/>
                    <a:ext cx="310381" cy="40420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𝑎𝑏</m:t>
                          </m:r>
                        </m:oMath>
                      </m:oMathPara>
                    </a14:m>
                    <a:endParaRPr lang="en-US" altLang="en-US" dirty="0">
                      <a:latin typeface="+mn-lt"/>
                    </a:endParaRPr>
                  </a:p>
                </p:txBody>
              </p:sp>
            </mc:Choice>
            <mc:Fallback xmlns="">
              <p:sp>
                <p:nvSpPr>
                  <p:cNvPr id="16" name="Text Box 109"/>
                  <p:cNvSpPr txBox="1">
                    <a:spLocks noRot="1" noChangeAspect="1" noMove="1" noResize="1" noEditPoints="1" noAdjustHandles="1" noChangeArrowheads="1" noChangeShapeType="1" noTextEdit="1"/>
                  </p:cNvSpPr>
                  <p:nvPr/>
                </p:nvSpPr>
                <p:spPr bwMode="auto">
                  <a:xfrm>
                    <a:off x="6711804" y="3846105"/>
                    <a:ext cx="310381" cy="404203"/>
                  </a:xfrm>
                  <a:prstGeom prst="rect">
                    <a:avLst/>
                  </a:prstGeom>
                  <a:blipFill rotWithShape="1">
                    <a:blip r:embed="rId3"/>
                    <a:stretch>
                      <a:fillRect l="-52941" r="-25490" b="-4478"/>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 Box 110"/>
                  <p:cNvSpPr txBox="1">
                    <a:spLocks noChangeArrowheads="1"/>
                  </p:cNvSpPr>
                  <p:nvPr/>
                </p:nvSpPr>
                <p:spPr bwMode="auto">
                  <a:xfrm>
                    <a:off x="7042949" y="3517871"/>
                    <a:ext cx="317853" cy="40420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a:cs typeface="Times New Roman" panose="02020603050405020304" pitchFamily="18" charset="0"/>
                            </a:rPr>
                            <m:t>𝑐𝑑</m:t>
                          </m:r>
                        </m:oMath>
                      </m:oMathPara>
                    </a14:m>
                    <a:endParaRPr lang="en-US" altLang="en-US" dirty="0">
                      <a:latin typeface="+mn-lt"/>
                      <a:cs typeface="Times New Roman" panose="02020603050405020304" pitchFamily="18" charset="0"/>
                    </a:endParaRPr>
                  </a:p>
                </p:txBody>
              </p:sp>
            </mc:Choice>
            <mc:Fallback xmlns="">
              <p:sp>
                <p:nvSpPr>
                  <p:cNvPr id="17" name="Text Box 110"/>
                  <p:cNvSpPr txBox="1">
                    <a:spLocks noRot="1" noChangeAspect="1" noMove="1" noResize="1" noEditPoints="1" noAdjustHandles="1" noChangeArrowheads="1" noChangeShapeType="1" noTextEdit="1"/>
                  </p:cNvSpPr>
                  <p:nvPr/>
                </p:nvSpPr>
                <p:spPr bwMode="auto">
                  <a:xfrm>
                    <a:off x="7042949" y="3517871"/>
                    <a:ext cx="317853" cy="404203"/>
                  </a:xfrm>
                  <a:prstGeom prst="rect">
                    <a:avLst/>
                  </a:prstGeom>
                  <a:blipFill rotWithShape="1">
                    <a:blip r:embed="rId4"/>
                    <a:stretch>
                      <a:fillRect l="-48077" r="-21154" b="-121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8" name="Line 41"/>
              <p:cNvSpPr>
                <a:spLocks noChangeShapeType="1"/>
              </p:cNvSpPr>
              <p:nvPr/>
            </p:nvSpPr>
            <p:spPr bwMode="auto">
              <a:xfrm flipV="1">
                <a:off x="7262269" y="5251030"/>
                <a:ext cx="21840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 name="Group 38"/>
              <p:cNvGrpSpPr/>
              <p:nvPr/>
            </p:nvGrpSpPr>
            <p:grpSpPr>
              <a:xfrm>
                <a:off x="7262270" y="4693066"/>
                <a:ext cx="2184076" cy="1115927"/>
                <a:chOff x="3351657" y="3979853"/>
                <a:chExt cx="3029010" cy="1548216"/>
              </a:xfrm>
            </p:grpSpPr>
            <p:sp>
              <p:nvSpPr>
                <p:cNvPr id="44" name="Line 41"/>
                <p:cNvSpPr>
                  <a:spLocks noChangeShapeType="1"/>
                </p:cNvSpPr>
                <p:nvPr/>
              </p:nvSpPr>
              <p:spPr bwMode="auto">
                <a:xfrm flipV="1">
                  <a:off x="3355346" y="3979853"/>
                  <a:ext cx="30253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1"/>
                <p:cNvSpPr>
                  <a:spLocks noChangeShapeType="1"/>
                </p:cNvSpPr>
                <p:nvPr/>
              </p:nvSpPr>
              <p:spPr bwMode="auto">
                <a:xfrm flipV="1">
                  <a:off x="3351657" y="5528069"/>
                  <a:ext cx="302901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 name="Rectangle 21"/>
              <p:cNvSpPr>
                <a:spLocks noChangeArrowheads="1"/>
              </p:cNvSpPr>
              <p:nvPr/>
            </p:nvSpPr>
            <p:spPr bwMode="auto">
              <a:xfrm>
                <a:off x="6923421" y="4818733"/>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41" name="Rectangle 21"/>
              <p:cNvSpPr>
                <a:spLocks noChangeArrowheads="1"/>
              </p:cNvSpPr>
              <p:nvPr/>
            </p:nvSpPr>
            <p:spPr bwMode="auto">
              <a:xfrm>
                <a:off x="6923420" y="5400043"/>
                <a:ext cx="316299"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42" name="Rectangle 21"/>
              <p:cNvSpPr>
                <a:spLocks noChangeArrowheads="1"/>
              </p:cNvSpPr>
              <p:nvPr/>
            </p:nvSpPr>
            <p:spPr bwMode="auto">
              <a:xfrm>
                <a:off x="6923421" y="5956905"/>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mc:AlternateContent xmlns:mc="http://schemas.openxmlformats.org/markup-compatibility/2006" xmlns:a14="http://schemas.microsoft.com/office/drawing/2010/main">
            <mc:Choice Requires="a14">
              <p:sp>
                <p:nvSpPr>
                  <p:cNvPr id="43" name="TextBox 42"/>
                  <p:cNvSpPr txBox="1"/>
                  <p:nvPr/>
                </p:nvSpPr>
                <p:spPr>
                  <a:xfrm>
                    <a:off x="7487697" y="3256179"/>
                    <a:ext cx="1794081" cy="461665"/>
                  </a:xfrm>
                  <a:prstGeom prst="rect">
                    <a:avLst/>
                  </a:prstGeom>
                  <a:noFill/>
                </p:spPr>
                <p:txBody>
                  <a:bodyPr wrap="none" rtlCol="0">
                    <a:spAutoFit/>
                  </a:bodyPr>
                  <a:lstStyle/>
                  <a:p>
                    <a:r>
                      <a:rPr lang="en-US" sz="2400" b="1" dirty="0" smtClean="0"/>
                      <a:t>K-Map of </a:t>
                    </a:r>
                    <a14:m>
                      <m:oMath xmlns:m="http://schemas.openxmlformats.org/officeDocument/2006/math">
                        <m:r>
                          <a:rPr lang="en-US" sz="2400" b="1" i="1" dirty="0" smtClean="0">
                            <a:latin typeface="Cambria Math"/>
                          </a:rPr>
                          <m:t>𝒈</m:t>
                        </m:r>
                      </m:oMath>
                    </a14:m>
                    <a:endParaRPr 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7487697" y="3256179"/>
                    <a:ext cx="1794081" cy="461665"/>
                  </a:xfrm>
                  <a:prstGeom prst="rect">
                    <a:avLst/>
                  </a:prstGeom>
                  <a:blipFill rotWithShape="1">
                    <a:blip r:embed="rId5"/>
                    <a:stretch>
                      <a:fillRect l="-5442" t="-9333" r="-340" b="-32000"/>
                    </a:stretch>
                  </a:blipFill>
                </p:spPr>
                <p:txBody>
                  <a:bodyPr/>
                  <a:lstStyle/>
                  <a:p>
                    <a:r>
                      <a:rPr lang="en-US">
                        <a:noFill/>
                      </a:rPr>
                      <a:t> </a:t>
                    </a:r>
                  </a:p>
                </p:txBody>
              </p:sp>
            </mc:Fallback>
          </mc:AlternateContent>
        </p:grpSp>
        <p:grpSp>
          <p:nvGrpSpPr>
            <p:cNvPr id="6" name="Group 5"/>
            <p:cNvGrpSpPr/>
            <p:nvPr/>
          </p:nvGrpSpPr>
          <p:grpSpPr>
            <a:xfrm>
              <a:off x="7360232" y="4264368"/>
              <a:ext cx="1818743" cy="2011065"/>
              <a:chOff x="7448433" y="4264368"/>
              <a:chExt cx="1818743" cy="2011065"/>
            </a:xfrm>
          </p:grpSpPr>
          <p:grpSp>
            <p:nvGrpSpPr>
              <p:cNvPr id="7" name="Group 6"/>
              <p:cNvGrpSpPr/>
              <p:nvPr/>
            </p:nvGrpSpPr>
            <p:grpSpPr>
              <a:xfrm>
                <a:off x="7448433" y="4264368"/>
                <a:ext cx="1818743" cy="369332"/>
                <a:chOff x="7442084" y="4264368"/>
                <a:chExt cx="1818743" cy="369332"/>
              </a:xfrm>
            </p:grpSpPr>
            <p:sp>
              <p:nvSpPr>
                <p:cNvPr id="23"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4"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a:solidFill>
                        <a:srgbClr val="000000"/>
                      </a:solidFill>
                    </a:rPr>
                    <a:t>1</a:t>
                  </a:r>
                  <a:endParaRPr lang="en-US" altLang="en-US" b="0" dirty="0">
                    <a:solidFill>
                      <a:schemeClr val="tx1"/>
                    </a:solidFill>
                  </a:endParaRPr>
                </a:p>
              </p:txBody>
            </p:sp>
            <p:sp>
              <p:nvSpPr>
                <p:cNvPr id="25"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sp>
              <p:nvSpPr>
                <p:cNvPr id="26"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grpSp>
          <p:grpSp>
            <p:nvGrpSpPr>
              <p:cNvPr id="8" name="Group 7"/>
              <p:cNvGrpSpPr/>
              <p:nvPr/>
            </p:nvGrpSpPr>
            <p:grpSpPr>
              <a:xfrm>
                <a:off x="7448433" y="4787878"/>
                <a:ext cx="1818743" cy="369332"/>
                <a:chOff x="7442084" y="4264368"/>
                <a:chExt cx="1818743" cy="369332"/>
              </a:xfrm>
            </p:grpSpPr>
            <p:sp>
              <p:nvSpPr>
                <p:cNvPr id="19"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sp>
              <p:nvSpPr>
                <p:cNvPr id="20"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21"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22"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a:solidFill>
                        <a:srgbClr val="000000"/>
                      </a:solidFill>
                    </a:rPr>
                    <a:t>0</a:t>
                  </a:r>
                  <a:endParaRPr lang="en-US" altLang="en-US" b="0" dirty="0">
                    <a:solidFill>
                      <a:schemeClr val="tx1"/>
                    </a:solidFill>
                  </a:endParaRPr>
                </a:p>
              </p:txBody>
            </p:sp>
          </p:grpSp>
          <p:grpSp>
            <p:nvGrpSpPr>
              <p:cNvPr id="9" name="Group 8"/>
              <p:cNvGrpSpPr/>
              <p:nvPr/>
            </p:nvGrpSpPr>
            <p:grpSpPr>
              <a:xfrm>
                <a:off x="7448433" y="5363948"/>
                <a:ext cx="1818743" cy="369332"/>
                <a:chOff x="7442084" y="4264368"/>
                <a:chExt cx="1818743" cy="369332"/>
              </a:xfrm>
            </p:grpSpPr>
            <p:sp>
              <p:nvSpPr>
                <p:cNvPr id="15"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16"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17"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18"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grpSp>
          <p:grpSp>
            <p:nvGrpSpPr>
              <p:cNvPr id="10" name="Group 9"/>
              <p:cNvGrpSpPr/>
              <p:nvPr/>
            </p:nvGrpSpPr>
            <p:grpSpPr>
              <a:xfrm>
                <a:off x="7448433" y="5906101"/>
                <a:ext cx="1818743" cy="369332"/>
                <a:chOff x="7442084" y="4264368"/>
                <a:chExt cx="1818743" cy="369332"/>
              </a:xfrm>
            </p:grpSpPr>
            <p:sp>
              <p:nvSpPr>
                <p:cNvPr id="11"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12"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13"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14"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grpSp>
        </p:grpSp>
      </p:grpSp>
      <p:grpSp>
        <p:nvGrpSpPr>
          <p:cNvPr id="48" name="Group 47"/>
          <p:cNvGrpSpPr/>
          <p:nvPr/>
        </p:nvGrpSpPr>
        <p:grpSpPr>
          <a:xfrm>
            <a:off x="974597" y="3904665"/>
            <a:ext cx="2080199" cy="2025125"/>
            <a:chOff x="1847046" y="4307914"/>
            <a:chExt cx="2080199" cy="2025125"/>
          </a:xfrm>
        </p:grpSpPr>
        <p:sp>
          <p:nvSpPr>
            <p:cNvPr id="49" name="Rounded Rectangle 48"/>
            <p:cNvSpPr/>
            <p:nvPr/>
          </p:nvSpPr>
          <p:spPr>
            <a:xfrm>
              <a:off x="3005957" y="4307914"/>
              <a:ext cx="322452" cy="2025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847046" y="4307914"/>
              <a:ext cx="2080199" cy="369333"/>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3535075" y="2910537"/>
            <a:ext cx="2734542" cy="3110778"/>
            <a:chOff x="6623603" y="3256179"/>
            <a:chExt cx="2734542" cy="3110778"/>
          </a:xfrm>
        </p:grpSpPr>
        <p:grpSp>
          <p:nvGrpSpPr>
            <p:cNvPr id="52" name="Group 51"/>
            <p:cNvGrpSpPr/>
            <p:nvPr/>
          </p:nvGrpSpPr>
          <p:grpSpPr>
            <a:xfrm>
              <a:off x="6623603" y="3256179"/>
              <a:ext cx="2734542" cy="3110778"/>
              <a:chOff x="6711804" y="3256179"/>
              <a:chExt cx="2734542" cy="3110778"/>
            </a:xfrm>
          </p:grpSpPr>
          <p:sp>
            <p:nvSpPr>
              <p:cNvPr id="74" name="Rectangle 73"/>
              <p:cNvSpPr/>
              <p:nvPr/>
            </p:nvSpPr>
            <p:spPr>
              <a:xfrm>
                <a:off x="7262269" y="4144920"/>
                <a:ext cx="2184076" cy="2222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ChangeArrowheads="1"/>
              </p:cNvSpPr>
              <p:nvPr/>
            </p:nvSpPr>
            <p:spPr bwMode="auto">
              <a:xfrm>
                <a:off x="7413743"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76" name="Rectangle 9"/>
              <p:cNvSpPr>
                <a:spLocks noChangeArrowheads="1"/>
              </p:cNvSpPr>
              <p:nvPr/>
            </p:nvSpPr>
            <p:spPr bwMode="auto">
              <a:xfrm>
                <a:off x="7960159"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77" name="Rectangle 11"/>
              <p:cNvSpPr>
                <a:spLocks noChangeArrowheads="1"/>
              </p:cNvSpPr>
              <p:nvPr/>
            </p:nvSpPr>
            <p:spPr bwMode="auto">
              <a:xfrm>
                <a:off x="8507367" y="3838941"/>
                <a:ext cx="228270"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78" name="Rectangle 13"/>
              <p:cNvSpPr>
                <a:spLocks noChangeArrowheads="1"/>
              </p:cNvSpPr>
              <p:nvPr/>
            </p:nvSpPr>
            <p:spPr bwMode="auto">
              <a:xfrm>
                <a:off x="9054576"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79" name="Line 18"/>
              <p:cNvSpPr>
                <a:spLocks noChangeShapeType="1"/>
              </p:cNvSpPr>
              <p:nvPr/>
            </p:nvSpPr>
            <p:spPr bwMode="auto">
              <a:xfrm flipH="1">
                <a:off x="8359066" y="4147909"/>
                <a:ext cx="0" cy="22190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0" name="Group 79"/>
              <p:cNvGrpSpPr/>
              <p:nvPr/>
            </p:nvGrpSpPr>
            <p:grpSpPr>
              <a:xfrm>
                <a:off x="7811856" y="4144922"/>
                <a:ext cx="1085694" cy="2222035"/>
                <a:chOff x="4203980" y="2816120"/>
                <a:chExt cx="1683742" cy="1687148"/>
              </a:xfrm>
            </p:grpSpPr>
            <p:sp>
              <p:nvSpPr>
                <p:cNvPr id="93" name="Line 17"/>
                <p:cNvSpPr>
                  <a:spLocks noChangeShapeType="1"/>
                </p:cNvSpPr>
                <p:nvPr/>
              </p:nvSpPr>
              <p:spPr bwMode="auto">
                <a:xfrm>
                  <a:off x="4203980" y="2818389"/>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9"/>
                <p:cNvSpPr>
                  <a:spLocks noChangeShapeType="1"/>
                </p:cNvSpPr>
                <p:nvPr/>
              </p:nvSpPr>
              <p:spPr bwMode="auto">
                <a:xfrm>
                  <a:off x="5887722" y="2816120"/>
                  <a:ext cx="0" cy="16871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 name="Rectangle 21"/>
              <p:cNvSpPr>
                <a:spLocks noChangeArrowheads="1"/>
              </p:cNvSpPr>
              <p:nvPr/>
            </p:nvSpPr>
            <p:spPr bwMode="auto">
              <a:xfrm>
                <a:off x="6923421" y="4264368"/>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82" name="Line 108"/>
              <p:cNvSpPr>
                <a:spLocks noChangeShapeType="1"/>
              </p:cNvSpPr>
              <p:nvPr/>
            </p:nvSpPr>
            <p:spPr bwMode="auto">
              <a:xfrm>
                <a:off x="6793411" y="3752721"/>
                <a:ext cx="471237" cy="39383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83" name="Text Box 109"/>
                  <p:cNvSpPr txBox="1">
                    <a:spLocks noChangeArrowheads="1"/>
                  </p:cNvSpPr>
                  <p:nvPr/>
                </p:nvSpPr>
                <p:spPr bwMode="auto">
                  <a:xfrm>
                    <a:off x="6711804" y="3846105"/>
                    <a:ext cx="310381" cy="40420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𝑎𝑏</m:t>
                          </m:r>
                        </m:oMath>
                      </m:oMathPara>
                    </a14:m>
                    <a:endParaRPr lang="en-US" altLang="en-US" dirty="0">
                      <a:latin typeface="+mn-lt"/>
                    </a:endParaRPr>
                  </a:p>
                </p:txBody>
              </p:sp>
            </mc:Choice>
            <mc:Fallback xmlns="">
              <p:sp>
                <p:nvSpPr>
                  <p:cNvPr id="96" name="Text Box 109"/>
                  <p:cNvSpPr txBox="1">
                    <a:spLocks noRot="1" noChangeAspect="1" noMove="1" noResize="1" noEditPoints="1" noAdjustHandles="1" noChangeArrowheads="1" noChangeShapeType="1" noTextEdit="1"/>
                  </p:cNvSpPr>
                  <p:nvPr/>
                </p:nvSpPr>
                <p:spPr bwMode="auto">
                  <a:xfrm>
                    <a:off x="6711804" y="3846105"/>
                    <a:ext cx="310381" cy="404203"/>
                  </a:xfrm>
                  <a:prstGeom prst="rect">
                    <a:avLst/>
                  </a:prstGeom>
                  <a:blipFill rotWithShape="1">
                    <a:blip r:embed="rId6"/>
                    <a:stretch>
                      <a:fillRect l="-52941" r="-25490" b="-4478"/>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 Box 110"/>
                  <p:cNvSpPr txBox="1">
                    <a:spLocks noChangeArrowheads="1"/>
                  </p:cNvSpPr>
                  <p:nvPr/>
                </p:nvSpPr>
                <p:spPr bwMode="auto">
                  <a:xfrm>
                    <a:off x="7042949" y="3517871"/>
                    <a:ext cx="317853" cy="40420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a:cs typeface="Times New Roman" panose="02020603050405020304" pitchFamily="18" charset="0"/>
                            </a:rPr>
                            <m:t>𝑐𝑑</m:t>
                          </m:r>
                        </m:oMath>
                      </m:oMathPara>
                    </a14:m>
                    <a:endParaRPr lang="en-US" altLang="en-US" dirty="0">
                      <a:latin typeface="+mn-lt"/>
                      <a:cs typeface="Times New Roman" panose="02020603050405020304" pitchFamily="18" charset="0"/>
                    </a:endParaRPr>
                  </a:p>
                </p:txBody>
              </p:sp>
            </mc:Choice>
            <mc:Fallback xmlns="">
              <p:sp>
                <p:nvSpPr>
                  <p:cNvPr id="97" name="Text Box 110"/>
                  <p:cNvSpPr txBox="1">
                    <a:spLocks noRot="1" noChangeAspect="1" noMove="1" noResize="1" noEditPoints="1" noAdjustHandles="1" noChangeArrowheads="1" noChangeShapeType="1" noTextEdit="1"/>
                  </p:cNvSpPr>
                  <p:nvPr/>
                </p:nvSpPr>
                <p:spPr bwMode="auto">
                  <a:xfrm>
                    <a:off x="7042949" y="3517871"/>
                    <a:ext cx="317853" cy="404203"/>
                  </a:xfrm>
                  <a:prstGeom prst="rect">
                    <a:avLst/>
                  </a:prstGeom>
                  <a:blipFill rotWithShape="1">
                    <a:blip r:embed="rId7"/>
                    <a:stretch>
                      <a:fillRect l="-47170" r="-18868" b="-121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5" name="Line 41"/>
              <p:cNvSpPr>
                <a:spLocks noChangeShapeType="1"/>
              </p:cNvSpPr>
              <p:nvPr/>
            </p:nvSpPr>
            <p:spPr bwMode="auto">
              <a:xfrm flipV="1">
                <a:off x="7262269" y="5251030"/>
                <a:ext cx="21840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6" name="Group 85"/>
              <p:cNvGrpSpPr/>
              <p:nvPr/>
            </p:nvGrpSpPr>
            <p:grpSpPr>
              <a:xfrm>
                <a:off x="7262270" y="4693066"/>
                <a:ext cx="2184076" cy="1115927"/>
                <a:chOff x="3351657" y="3979853"/>
                <a:chExt cx="3029010" cy="1548216"/>
              </a:xfrm>
            </p:grpSpPr>
            <p:sp>
              <p:nvSpPr>
                <p:cNvPr id="91" name="Line 41"/>
                <p:cNvSpPr>
                  <a:spLocks noChangeShapeType="1"/>
                </p:cNvSpPr>
                <p:nvPr/>
              </p:nvSpPr>
              <p:spPr bwMode="auto">
                <a:xfrm flipV="1">
                  <a:off x="3355346" y="3979853"/>
                  <a:ext cx="30253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41"/>
                <p:cNvSpPr>
                  <a:spLocks noChangeShapeType="1"/>
                </p:cNvSpPr>
                <p:nvPr/>
              </p:nvSpPr>
              <p:spPr bwMode="auto">
                <a:xfrm flipV="1">
                  <a:off x="3351657" y="5528069"/>
                  <a:ext cx="302901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7" name="Rectangle 21"/>
              <p:cNvSpPr>
                <a:spLocks noChangeArrowheads="1"/>
              </p:cNvSpPr>
              <p:nvPr/>
            </p:nvSpPr>
            <p:spPr bwMode="auto">
              <a:xfrm>
                <a:off x="6923421" y="4818733"/>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88" name="Rectangle 21"/>
              <p:cNvSpPr>
                <a:spLocks noChangeArrowheads="1"/>
              </p:cNvSpPr>
              <p:nvPr/>
            </p:nvSpPr>
            <p:spPr bwMode="auto">
              <a:xfrm>
                <a:off x="6923420" y="5400043"/>
                <a:ext cx="316299"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89" name="Rectangle 21"/>
              <p:cNvSpPr>
                <a:spLocks noChangeArrowheads="1"/>
              </p:cNvSpPr>
              <p:nvPr/>
            </p:nvSpPr>
            <p:spPr bwMode="auto">
              <a:xfrm>
                <a:off x="6923421" y="5956905"/>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mc:AlternateContent xmlns:mc="http://schemas.openxmlformats.org/markup-compatibility/2006" xmlns:a14="http://schemas.microsoft.com/office/drawing/2010/main">
            <mc:Choice Requires="a14">
              <p:sp>
                <p:nvSpPr>
                  <p:cNvPr id="90" name="TextBox 89"/>
                  <p:cNvSpPr txBox="1"/>
                  <p:nvPr/>
                </p:nvSpPr>
                <p:spPr>
                  <a:xfrm>
                    <a:off x="7487697" y="3256179"/>
                    <a:ext cx="1794081" cy="461665"/>
                  </a:xfrm>
                  <a:prstGeom prst="rect">
                    <a:avLst/>
                  </a:prstGeom>
                  <a:noFill/>
                </p:spPr>
                <p:txBody>
                  <a:bodyPr wrap="none" rtlCol="0">
                    <a:spAutoFit/>
                  </a:bodyPr>
                  <a:lstStyle/>
                  <a:p>
                    <a:r>
                      <a:rPr lang="en-US" sz="2400" b="1" dirty="0" smtClean="0"/>
                      <a:t>K-Map of </a:t>
                    </a:r>
                    <a14:m>
                      <m:oMath xmlns:m="http://schemas.openxmlformats.org/officeDocument/2006/math">
                        <m:r>
                          <a:rPr lang="en-US" sz="2400" b="1" i="1" dirty="0" smtClean="0">
                            <a:latin typeface="Cambria Math"/>
                          </a:rPr>
                          <m:t>𝒈</m:t>
                        </m:r>
                      </m:oMath>
                    </a14:m>
                    <a:endParaRPr lang="en-US" sz="2400" b="1" dirty="0"/>
                  </a:p>
                </p:txBody>
              </p:sp>
            </mc:Choice>
            <mc:Fallback xmlns="">
              <p:sp>
                <p:nvSpPr>
                  <p:cNvPr id="103" name="TextBox 102"/>
                  <p:cNvSpPr txBox="1">
                    <a:spLocks noRot="1" noChangeAspect="1" noMove="1" noResize="1" noEditPoints="1" noAdjustHandles="1" noChangeArrowheads="1" noChangeShapeType="1" noTextEdit="1"/>
                  </p:cNvSpPr>
                  <p:nvPr/>
                </p:nvSpPr>
                <p:spPr>
                  <a:xfrm>
                    <a:off x="7487697" y="3256179"/>
                    <a:ext cx="1794081" cy="461665"/>
                  </a:xfrm>
                  <a:prstGeom prst="rect">
                    <a:avLst/>
                  </a:prstGeom>
                  <a:blipFill rotWithShape="1">
                    <a:blip r:embed="rId8"/>
                    <a:stretch>
                      <a:fillRect l="-5085" t="-9333" r="-339" b="-32000"/>
                    </a:stretch>
                  </a:blipFill>
                </p:spPr>
                <p:txBody>
                  <a:bodyPr/>
                  <a:lstStyle/>
                  <a:p>
                    <a:r>
                      <a:rPr lang="en-US">
                        <a:noFill/>
                      </a:rPr>
                      <a:t> </a:t>
                    </a:r>
                  </a:p>
                </p:txBody>
              </p:sp>
            </mc:Fallback>
          </mc:AlternateContent>
        </p:grpSp>
        <p:grpSp>
          <p:nvGrpSpPr>
            <p:cNvPr id="53" name="Group 52"/>
            <p:cNvGrpSpPr/>
            <p:nvPr/>
          </p:nvGrpSpPr>
          <p:grpSpPr>
            <a:xfrm>
              <a:off x="7360232" y="4264368"/>
              <a:ext cx="1818743" cy="2011065"/>
              <a:chOff x="7448433" y="4264368"/>
              <a:chExt cx="1818743" cy="2011065"/>
            </a:xfrm>
          </p:grpSpPr>
          <p:grpSp>
            <p:nvGrpSpPr>
              <p:cNvPr id="54" name="Group 53"/>
              <p:cNvGrpSpPr/>
              <p:nvPr/>
            </p:nvGrpSpPr>
            <p:grpSpPr>
              <a:xfrm>
                <a:off x="7448433" y="4264368"/>
                <a:ext cx="1818743" cy="369332"/>
                <a:chOff x="7442084" y="4264368"/>
                <a:chExt cx="1818743" cy="369332"/>
              </a:xfrm>
            </p:grpSpPr>
            <p:sp>
              <p:nvSpPr>
                <p:cNvPr id="70"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71"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a:solidFill>
                        <a:srgbClr val="000000"/>
                      </a:solidFill>
                    </a:rPr>
                    <a:t>1</a:t>
                  </a:r>
                  <a:endParaRPr lang="en-US" altLang="en-US" b="0" dirty="0">
                    <a:solidFill>
                      <a:schemeClr val="tx1"/>
                    </a:solidFill>
                  </a:endParaRPr>
                </a:p>
              </p:txBody>
            </p:sp>
            <p:sp>
              <p:nvSpPr>
                <p:cNvPr id="72"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sp>
              <p:nvSpPr>
                <p:cNvPr id="73"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grpSp>
          <p:grpSp>
            <p:nvGrpSpPr>
              <p:cNvPr id="55" name="Group 54"/>
              <p:cNvGrpSpPr/>
              <p:nvPr/>
            </p:nvGrpSpPr>
            <p:grpSpPr>
              <a:xfrm>
                <a:off x="7448433" y="4787878"/>
                <a:ext cx="1818743" cy="369332"/>
                <a:chOff x="7442084" y="4264368"/>
                <a:chExt cx="1818743" cy="369332"/>
              </a:xfrm>
            </p:grpSpPr>
            <p:sp>
              <p:nvSpPr>
                <p:cNvPr id="66"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sp>
              <p:nvSpPr>
                <p:cNvPr id="67"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8"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69"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a:solidFill>
                        <a:srgbClr val="000000"/>
                      </a:solidFill>
                    </a:rPr>
                    <a:t>0</a:t>
                  </a:r>
                  <a:endParaRPr lang="en-US" altLang="en-US" b="0" dirty="0">
                    <a:solidFill>
                      <a:schemeClr val="tx1"/>
                    </a:solidFill>
                  </a:endParaRPr>
                </a:p>
              </p:txBody>
            </p:sp>
          </p:grpSp>
          <p:grpSp>
            <p:nvGrpSpPr>
              <p:cNvPr id="56" name="Group 55"/>
              <p:cNvGrpSpPr/>
              <p:nvPr/>
            </p:nvGrpSpPr>
            <p:grpSpPr>
              <a:xfrm>
                <a:off x="7448433" y="5363948"/>
                <a:ext cx="1818743" cy="369332"/>
                <a:chOff x="7442084" y="4264368"/>
                <a:chExt cx="1818743" cy="369332"/>
              </a:xfrm>
            </p:grpSpPr>
            <p:sp>
              <p:nvSpPr>
                <p:cNvPr id="62"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63"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4"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65"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grpSp>
          <p:grpSp>
            <p:nvGrpSpPr>
              <p:cNvPr id="57" name="Group 56"/>
              <p:cNvGrpSpPr/>
              <p:nvPr/>
            </p:nvGrpSpPr>
            <p:grpSpPr>
              <a:xfrm>
                <a:off x="7448433" y="5906101"/>
                <a:ext cx="1818743" cy="369332"/>
                <a:chOff x="7442084" y="4264368"/>
                <a:chExt cx="1818743" cy="369332"/>
              </a:xfrm>
            </p:grpSpPr>
            <p:sp>
              <p:nvSpPr>
                <p:cNvPr id="58"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59"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0"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61"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grpSp>
        </p:grpSp>
      </p:grpSp>
      <p:grpSp>
        <p:nvGrpSpPr>
          <p:cNvPr id="95" name="Group 94"/>
          <p:cNvGrpSpPr/>
          <p:nvPr/>
        </p:nvGrpSpPr>
        <p:grpSpPr>
          <a:xfrm>
            <a:off x="4676516" y="3851369"/>
            <a:ext cx="1001129" cy="2078421"/>
            <a:chOff x="5633585" y="4254618"/>
            <a:chExt cx="1001129" cy="2078421"/>
          </a:xfrm>
        </p:grpSpPr>
        <p:sp>
          <p:nvSpPr>
            <p:cNvPr id="96" name="Rounded Rectangle 95"/>
            <p:cNvSpPr/>
            <p:nvPr/>
          </p:nvSpPr>
          <p:spPr>
            <a:xfrm>
              <a:off x="6258962" y="4307914"/>
              <a:ext cx="322452" cy="2025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5633585" y="4254618"/>
              <a:ext cx="1001129" cy="997593"/>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p:cNvSpPr/>
          <p:nvPr/>
        </p:nvSpPr>
        <p:spPr>
          <a:xfrm>
            <a:off x="6530638" y="4177891"/>
            <a:ext cx="2361887" cy="1641733"/>
          </a:xfrm>
          <a:prstGeom prst="rect">
            <a:avLst/>
          </a:prstGeom>
          <a:ln w="25400">
            <a:solidFill>
              <a:srgbClr val="FF0000"/>
            </a:solidFill>
          </a:ln>
        </p:spPr>
        <p:txBody>
          <a:bodyPr wrap="square" anchor="ctr" anchorCtr="0">
            <a:noAutofit/>
          </a:bodyPr>
          <a:lstStyle/>
          <a:p>
            <a:pPr marL="0" indent="0" algn="ctr">
              <a:buNone/>
            </a:pPr>
            <a:r>
              <a:rPr lang="en-US" sz="2800" dirty="0"/>
              <a:t>Not all don't cares </a:t>
            </a:r>
            <a:r>
              <a:rPr lang="en-US" sz="2800" dirty="0" smtClean="0"/>
              <a:t>need be </a:t>
            </a:r>
            <a:r>
              <a:rPr lang="en-US" sz="2800" dirty="0"/>
              <a:t>covered</a:t>
            </a:r>
          </a:p>
        </p:txBody>
      </p:sp>
      <mc:AlternateContent xmlns:mc="http://schemas.openxmlformats.org/markup-compatibility/2006">
        <mc:Choice xmlns:a14="http://schemas.microsoft.com/office/drawing/2010/main" Requires="a14">
          <p:sp>
            <p:nvSpPr>
              <p:cNvPr id="99" name="Rectangle 98"/>
              <p:cNvSpPr/>
              <p:nvPr/>
            </p:nvSpPr>
            <p:spPr>
              <a:xfrm>
                <a:off x="6530638" y="1700790"/>
                <a:ext cx="2361887" cy="1440175"/>
              </a:xfrm>
              <a:prstGeom prst="rect">
                <a:avLst/>
              </a:prstGeom>
              <a:ln w="25400">
                <a:solidFill>
                  <a:srgbClr val="FF0000"/>
                </a:solidFill>
              </a:ln>
            </p:spPr>
            <p:txBody>
              <a:bodyPr wrap="square" anchor="ctr" anchorCtr="0">
                <a:noAutofit/>
              </a:bodyPr>
              <a:lstStyle/>
              <a:p>
                <a:pPr marL="0" indent="0" algn="ctr">
                  <a:buNone/>
                </a:pPr>
                <a:r>
                  <a:rPr lang="en-US" sz="2800" dirty="0" smtClean="0"/>
                  <a:t>Prime </a:t>
                </a:r>
                <a:r>
                  <a:rPr lang="en-US" sz="2800" dirty="0" err="1" smtClean="0"/>
                  <a:t>Implicant</a:t>
                </a:r>
                <a:r>
                  <a:rPr lang="en-US" sz="2800" dirty="0" smtClean="0"/>
                  <a:t> </a:t>
                </a:r>
                <a14:m>
                  <m:oMath xmlns:m="http://schemas.openxmlformats.org/officeDocument/2006/math">
                    <m:r>
                      <a:rPr lang="en-US" sz="2800" i="1" dirty="0" smtClean="0">
                        <a:solidFill>
                          <a:srgbClr val="FF0000"/>
                        </a:solidFill>
                        <a:latin typeface="Cambria Math"/>
                      </a:rPr>
                      <m:t>𝑐𝑑</m:t>
                    </m:r>
                  </m:oMath>
                </a14:m>
                <a:r>
                  <a:rPr lang="en-US" sz="2800" dirty="0" smtClean="0"/>
                  <a:t> is essential</a:t>
                </a:r>
                <a:endParaRPr lang="en-US" sz="2800" dirty="0"/>
              </a:p>
            </p:txBody>
          </p:sp>
        </mc:Choice>
        <mc:Fallback>
          <p:sp>
            <p:nvSpPr>
              <p:cNvPr id="99" name="Rectangle 98"/>
              <p:cNvSpPr>
                <a:spLocks noRot="1" noChangeAspect="1" noMove="1" noResize="1" noEditPoints="1" noAdjustHandles="1" noChangeArrowheads="1" noChangeShapeType="1" noTextEdit="1"/>
              </p:cNvSpPr>
              <p:nvPr/>
            </p:nvSpPr>
            <p:spPr>
              <a:xfrm>
                <a:off x="6530638" y="1700790"/>
                <a:ext cx="2361887" cy="1440175"/>
              </a:xfrm>
              <a:prstGeom prst="rect">
                <a:avLst/>
              </a:prstGeom>
              <a:blipFill>
                <a:blip r:embed="rId9"/>
                <a:stretch>
                  <a:fillRect t="-1250" b="-8750"/>
                </a:stretch>
              </a:blipFill>
              <a:ln w="254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8562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Simplified expressions produced by K-maps are always either in the </a:t>
            </a:r>
            <a:r>
              <a:rPr lang="en-US" dirty="0" smtClean="0">
                <a:solidFill>
                  <a:srgbClr val="FF0000"/>
                </a:solidFill>
              </a:rPr>
              <a:t>SOP or the POS form</a:t>
            </a:r>
            <a:r>
              <a:rPr lang="en-US" b="1" dirty="0" smtClean="0"/>
              <a:t>. </a:t>
            </a:r>
          </a:p>
          <a:p>
            <a:r>
              <a:rPr lang="en-US" dirty="0" smtClean="0"/>
              <a:t>The map provides the same information contained in a Truth Table but in a different format. </a:t>
            </a:r>
          </a:p>
          <a:p>
            <a:r>
              <a:rPr lang="en-US" dirty="0" smtClean="0"/>
              <a:t> The objectives of this unit are to learn: </a:t>
            </a:r>
          </a:p>
          <a:p>
            <a:pPr lvl="1"/>
            <a:r>
              <a:rPr lang="en-US" dirty="0" smtClean="0"/>
              <a:t>1. How to build a 2, 3, or 4 variables K-map. </a:t>
            </a:r>
          </a:p>
          <a:p>
            <a:pPr lvl="1"/>
            <a:r>
              <a:rPr lang="en-US" dirty="0" smtClean="0"/>
              <a:t>2. How to obtain a minimized SOP </a:t>
            </a:r>
            <a:r>
              <a:rPr lang="en-US" dirty="0" smtClean="0"/>
              <a:t>or POS function </a:t>
            </a:r>
            <a:r>
              <a:rPr lang="en-US" dirty="0" smtClean="0"/>
              <a:t>using K-maps.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 </a:t>
            </a:r>
            <a:r>
              <a:rPr lang="en-US" dirty="0" smtClean="0"/>
              <a:t>POS with </a:t>
            </a:r>
            <a:r>
              <a:rPr lang="en-US" dirty="0"/>
              <a:t>Don't Cares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spcBef>
                    <a:spcPts val="2000"/>
                  </a:spcBef>
                  <a:buNone/>
                </a:pPr>
                <a:r>
                  <a:rPr lang="en-US" dirty="0"/>
                  <a:t>Simplify: </a:t>
                </a:r>
                <a14:m>
                  <m:oMath xmlns:m="http://schemas.openxmlformats.org/officeDocument/2006/math">
                    <m:r>
                      <a:rPr lang="en-US" i="1" dirty="0">
                        <a:latin typeface="Cambria Math"/>
                      </a:rPr>
                      <m:t>𝑔</m:t>
                    </m:r>
                    <m:r>
                      <a:rPr lang="en-US" i="1" dirty="0">
                        <a:latin typeface="Cambria Math"/>
                      </a:rPr>
                      <m:t>=</m:t>
                    </m:r>
                    <m:nary>
                      <m:naryPr>
                        <m:chr m:val="∑"/>
                        <m:limLoc m:val="subSup"/>
                        <m:ctrlPr>
                          <a:rPr lang="en-US" i="1" dirty="0">
                            <a:latin typeface="Cambria Math" panose="02040503050406030204" pitchFamily="18" charset="0"/>
                          </a:rPr>
                        </m:ctrlPr>
                      </m:naryPr>
                      <m:sub>
                        <m:r>
                          <m:rPr>
                            <m:brk m:alnAt="25"/>
                          </m:rPr>
                          <a:rPr lang="en-US" i="1" dirty="0">
                            <a:latin typeface="Cambria Math"/>
                          </a:rPr>
                          <m:t>𝑚</m:t>
                        </m:r>
                      </m:sub>
                      <m:sup/>
                      <m:e>
                        <m:d>
                          <m:dPr>
                            <m:ctrlPr>
                              <a:rPr lang="en-US" i="1" dirty="0">
                                <a:latin typeface="Cambria Math" panose="02040503050406030204" pitchFamily="18" charset="0"/>
                              </a:rPr>
                            </m:ctrlPr>
                          </m:dPr>
                          <m:e>
                            <m:r>
                              <a:rPr lang="en-US" i="1" dirty="0">
                                <a:latin typeface="Cambria Math"/>
                              </a:rPr>
                              <m:t>1</m:t>
                            </m:r>
                            <m:r>
                              <a:rPr lang="en-US" i="1" dirty="0">
                                <a:latin typeface="Cambria Math"/>
                              </a:rPr>
                              <m:t>, </m:t>
                            </m:r>
                            <m:r>
                              <a:rPr lang="en-US" i="1" dirty="0">
                                <a:latin typeface="Cambria Math"/>
                              </a:rPr>
                              <m:t>3</m:t>
                            </m:r>
                            <m:r>
                              <a:rPr lang="en-US" i="1" dirty="0">
                                <a:latin typeface="Cambria Math"/>
                              </a:rPr>
                              <m:t>, </m:t>
                            </m:r>
                            <m:r>
                              <a:rPr lang="en-US" i="1" dirty="0">
                                <a:latin typeface="Cambria Math"/>
                              </a:rPr>
                              <m:t>7</m:t>
                            </m:r>
                            <m:r>
                              <a:rPr lang="en-US" i="1" dirty="0">
                                <a:latin typeface="Cambria Math"/>
                              </a:rPr>
                              <m:t>, </m:t>
                            </m:r>
                            <m:r>
                              <a:rPr lang="en-US" i="1" dirty="0">
                                <a:latin typeface="Cambria Math"/>
                              </a:rPr>
                              <m:t>11</m:t>
                            </m:r>
                            <m:r>
                              <a:rPr lang="en-US" i="1" dirty="0">
                                <a:latin typeface="Cambria Math"/>
                              </a:rPr>
                              <m:t>, </m:t>
                            </m:r>
                            <m:r>
                              <a:rPr lang="en-US" i="1" dirty="0">
                                <a:latin typeface="Cambria Math"/>
                              </a:rPr>
                              <m:t>15</m:t>
                            </m:r>
                          </m:e>
                        </m:d>
                        <m:r>
                          <a:rPr lang="en-US" i="1" dirty="0">
                            <a:latin typeface="Cambria Math"/>
                          </a:rPr>
                          <m:t>+</m:t>
                        </m:r>
                        <m:nary>
                          <m:naryPr>
                            <m:chr m:val="∑"/>
                            <m:limLoc m:val="subSup"/>
                            <m:ctrlPr>
                              <a:rPr lang="en-US" i="1" dirty="0">
                                <a:latin typeface="Cambria Math" panose="02040503050406030204" pitchFamily="18" charset="0"/>
                              </a:rPr>
                            </m:ctrlPr>
                          </m:naryPr>
                          <m:sub>
                            <m:r>
                              <m:rPr>
                                <m:brk m:alnAt="25"/>
                              </m:rPr>
                              <a:rPr lang="en-US" i="1" dirty="0">
                                <a:latin typeface="Cambria Math"/>
                              </a:rPr>
                              <m:t>𝑑</m:t>
                            </m:r>
                          </m:sub>
                          <m:sup/>
                          <m:e>
                            <m:r>
                              <a:rPr lang="en-US" i="1" dirty="0">
                                <a:latin typeface="Cambria Math"/>
                              </a:rPr>
                              <m:t>(</m:t>
                            </m:r>
                            <m:r>
                              <a:rPr lang="en-US" i="1" dirty="0">
                                <a:latin typeface="Cambria Math"/>
                              </a:rPr>
                              <m:t>0</m:t>
                            </m:r>
                            <m:r>
                              <a:rPr lang="en-US" i="1" dirty="0">
                                <a:latin typeface="Cambria Math"/>
                              </a:rPr>
                              <m:t>, </m:t>
                            </m:r>
                            <m:r>
                              <a:rPr lang="en-US" i="1" dirty="0">
                                <a:latin typeface="Cambria Math"/>
                              </a:rPr>
                              <m:t>2</m:t>
                            </m:r>
                            <m:r>
                              <a:rPr lang="en-US" i="1" dirty="0">
                                <a:latin typeface="Cambria Math"/>
                              </a:rPr>
                              <m:t>, </m:t>
                            </m:r>
                            <m:r>
                              <a:rPr lang="en-US" i="1" dirty="0">
                                <a:latin typeface="Cambria Math"/>
                              </a:rPr>
                              <m:t>5</m:t>
                            </m:r>
                            <m:r>
                              <a:rPr lang="en-US" i="1" dirty="0">
                                <a:latin typeface="Cambria Math"/>
                              </a:rPr>
                              <m:t>)</m:t>
                            </m:r>
                          </m:e>
                        </m:nary>
                      </m:e>
                    </m:nary>
                  </m:oMath>
                </a14:m>
                <a:endParaRPr lang="en-US" dirty="0"/>
              </a:p>
              <a:p>
                <a:pPr marL="0" indent="0">
                  <a:spcBef>
                    <a:spcPts val="2000"/>
                  </a:spcBef>
                  <a:buNone/>
                  <a:tabLst>
                    <a:tab pos="4302125" algn="l"/>
                  </a:tabLst>
                </a:pPr>
                <a:r>
                  <a:rPr lang="en-US" dirty="0"/>
                  <a:t>Obtain a product-of-sums minimal expression</a:t>
                </a:r>
              </a:p>
              <a:p>
                <a:pPr marL="0" indent="0">
                  <a:spcBef>
                    <a:spcPts val="2000"/>
                  </a:spcBef>
                  <a:buNone/>
                  <a:tabLst>
                    <a:tab pos="4302125" algn="l"/>
                  </a:tabLst>
                </a:pPr>
                <a:r>
                  <a:rPr lang="en-US" b="1" dirty="0">
                    <a:solidFill>
                      <a:srgbClr val="FF0000"/>
                    </a:solidFill>
                  </a:rPr>
                  <a:t>Solution:</a:t>
                </a:r>
                <a:r>
                  <a:rPr lang="en-US" dirty="0"/>
                  <a:t> </a:t>
                </a:r>
                <a14:m>
                  <m:oMath xmlns:m="http://schemas.openxmlformats.org/officeDocument/2006/math">
                    <m:r>
                      <a:rPr lang="en-US" i="1" dirty="0">
                        <a:latin typeface="Cambria Math"/>
                      </a:rPr>
                      <m:t>𝑔</m:t>
                    </m:r>
                    <m:r>
                      <a:rPr lang="en-US" i="1" dirty="0">
                        <a:latin typeface="Cambria Math"/>
                      </a:rPr>
                      <m:t>′</m:t>
                    </m:r>
                    <m:r>
                      <a:rPr lang="en-US" i="1" dirty="0">
                        <a:latin typeface="Cambria Math"/>
                      </a:rPr>
                      <m:t>=</m:t>
                    </m:r>
                    <m:nary>
                      <m:naryPr>
                        <m:chr m:val="∑"/>
                        <m:limLoc m:val="subSup"/>
                        <m:ctrlPr>
                          <a:rPr lang="en-US" i="1" dirty="0">
                            <a:latin typeface="Cambria Math" panose="02040503050406030204" pitchFamily="18" charset="0"/>
                          </a:rPr>
                        </m:ctrlPr>
                      </m:naryPr>
                      <m:sub>
                        <m:r>
                          <m:rPr>
                            <m:brk m:alnAt="25"/>
                          </m:rPr>
                          <a:rPr lang="en-US" i="1" dirty="0">
                            <a:latin typeface="Cambria Math"/>
                          </a:rPr>
                          <m:t>𝑚</m:t>
                        </m:r>
                      </m:sub>
                      <m:sup/>
                      <m:e>
                        <m:d>
                          <m:dPr>
                            <m:ctrlPr>
                              <a:rPr lang="en-US" i="1" dirty="0">
                                <a:latin typeface="Cambria Math" panose="02040503050406030204" pitchFamily="18" charset="0"/>
                              </a:rPr>
                            </m:ctrlPr>
                          </m:dPr>
                          <m:e>
                            <m:r>
                              <a:rPr lang="en-US" i="1" dirty="0">
                                <a:latin typeface="Cambria Math"/>
                              </a:rPr>
                              <m:t>4</m:t>
                            </m:r>
                            <m:r>
                              <a:rPr lang="en-US" i="1" dirty="0">
                                <a:latin typeface="Cambria Math"/>
                              </a:rPr>
                              <m:t>, </m:t>
                            </m:r>
                            <m:r>
                              <a:rPr lang="en-US" i="1" dirty="0">
                                <a:latin typeface="Cambria Math"/>
                              </a:rPr>
                              <m:t>6</m:t>
                            </m:r>
                            <m:r>
                              <a:rPr lang="en-US" i="1" dirty="0">
                                <a:latin typeface="Cambria Math"/>
                              </a:rPr>
                              <m:t>, </m:t>
                            </m:r>
                            <m:r>
                              <a:rPr lang="en-US" i="1" dirty="0">
                                <a:latin typeface="Cambria Math"/>
                              </a:rPr>
                              <m:t>8</m:t>
                            </m:r>
                            <m:r>
                              <a:rPr lang="en-US" i="1" dirty="0">
                                <a:latin typeface="Cambria Math"/>
                              </a:rPr>
                              <m:t>, </m:t>
                            </m:r>
                            <m:r>
                              <a:rPr lang="en-US" i="1" dirty="0">
                                <a:latin typeface="Cambria Math"/>
                              </a:rPr>
                              <m:t>9</m:t>
                            </m:r>
                            <m:r>
                              <a:rPr lang="en-US" i="1" dirty="0">
                                <a:latin typeface="Cambria Math"/>
                              </a:rPr>
                              <m:t>, </m:t>
                            </m:r>
                            <m:r>
                              <a:rPr lang="en-US" i="1" dirty="0">
                                <a:latin typeface="Cambria Math"/>
                              </a:rPr>
                              <m:t>10</m:t>
                            </m:r>
                            <m:r>
                              <a:rPr lang="en-US" i="1" dirty="0">
                                <a:latin typeface="Cambria Math"/>
                              </a:rPr>
                              <m:t>, </m:t>
                            </m:r>
                            <m:r>
                              <a:rPr lang="en-US" i="1" dirty="0">
                                <a:latin typeface="Cambria Math"/>
                              </a:rPr>
                              <m:t>1</m:t>
                            </m:r>
                            <m:r>
                              <a:rPr lang="en-US" i="1" dirty="0">
                                <a:latin typeface="Cambria Math"/>
                              </a:rPr>
                              <m:t>2</m:t>
                            </m:r>
                            <m:r>
                              <a:rPr lang="en-US" i="1" dirty="0">
                                <a:latin typeface="Cambria Math"/>
                              </a:rPr>
                              <m:t>, </m:t>
                            </m:r>
                            <m:r>
                              <a:rPr lang="en-US" i="1" dirty="0">
                                <a:latin typeface="Cambria Math"/>
                              </a:rPr>
                              <m:t>13</m:t>
                            </m:r>
                            <m:r>
                              <a:rPr lang="en-US" i="1" dirty="0">
                                <a:latin typeface="Cambria Math"/>
                              </a:rPr>
                              <m:t>, </m:t>
                            </m:r>
                            <m:r>
                              <a:rPr lang="en-US" i="1" dirty="0">
                                <a:latin typeface="Cambria Math"/>
                              </a:rPr>
                              <m:t>1</m:t>
                            </m:r>
                            <m:r>
                              <a:rPr lang="en-US" i="1" dirty="0">
                                <a:latin typeface="Cambria Math"/>
                              </a:rPr>
                              <m:t>4</m:t>
                            </m:r>
                          </m:e>
                        </m:d>
                        <m:r>
                          <a:rPr lang="en-US" i="1" dirty="0">
                            <a:latin typeface="Cambria Math"/>
                          </a:rPr>
                          <m:t>+</m:t>
                        </m:r>
                        <m:nary>
                          <m:naryPr>
                            <m:chr m:val="∑"/>
                            <m:limLoc m:val="subSup"/>
                            <m:ctrlPr>
                              <a:rPr lang="en-US" i="1" dirty="0">
                                <a:latin typeface="Cambria Math" panose="02040503050406030204" pitchFamily="18" charset="0"/>
                              </a:rPr>
                            </m:ctrlPr>
                          </m:naryPr>
                          <m:sub>
                            <m:r>
                              <m:rPr>
                                <m:brk m:alnAt="25"/>
                              </m:rPr>
                              <a:rPr lang="en-US" i="1" dirty="0">
                                <a:latin typeface="Cambria Math"/>
                              </a:rPr>
                              <m:t>𝑑</m:t>
                            </m:r>
                          </m:sub>
                          <m:sup/>
                          <m:e>
                            <m:r>
                              <a:rPr lang="en-US" i="1" dirty="0">
                                <a:latin typeface="Cambria Math"/>
                              </a:rPr>
                              <m:t>(</m:t>
                            </m:r>
                            <m:r>
                              <a:rPr lang="en-US" i="1" dirty="0">
                                <a:latin typeface="Cambria Math"/>
                              </a:rPr>
                              <m:t>0</m:t>
                            </m:r>
                            <m:r>
                              <a:rPr lang="en-US" i="1" dirty="0">
                                <a:latin typeface="Cambria Math"/>
                              </a:rPr>
                              <m:t>, </m:t>
                            </m:r>
                            <m:r>
                              <a:rPr lang="en-US" i="1" dirty="0">
                                <a:latin typeface="Cambria Math"/>
                              </a:rPr>
                              <m:t>2</m:t>
                            </m:r>
                            <m:r>
                              <a:rPr lang="en-US" i="1" dirty="0">
                                <a:latin typeface="Cambria Math"/>
                              </a:rPr>
                              <m:t>, </m:t>
                            </m:r>
                            <m:r>
                              <a:rPr lang="en-US" i="1" dirty="0">
                                <a:latin typeface="Cambria Math"/>
                              </a:rPr>
                              <m:t>5</m:t>
                            </m:r>
                            <m:r>
                              <a:rPr lang="en-US" i="1" dirty="0">
                                <a:latin typeface="Cambria Math"/>
                              </a:rPr>
                              <m:t>)</m:t>
                            </m:r>
                          </m:e>
                        </m:nary>
                      </m:e>
                    </m:nary>
                  </m:oMath>
                </a14:m>
                <a:r>
                  <a:rPr lang="en-US" dirty="0"/>
                  <a:t> </a:t>
                </a:r>
              </a:p>
              <a:p>
                <a:pPr marL="0" indent="0">
                  <a:spcBef>
                    <a:spcPts val="2000"/>
                  </a:spcBef>
                  <a:buNone/>
                  <a:tabLst>
                    <a:tab pos="3768725" algn="l"/>
                  </a:tabLst>
                </a:pPr>
                <a:r>
                  <a:rPr lang="en-US" dirty="0"/>
                  <a:t>Minimal </a:t>
                </a:r>
                <a14:m>
                  <m:oMath xmlns:m="http://schemas.openxmlformats.org/officeDocument/2006/math">
                    <m:r>
                      <a:rPr lang="en-US" i="1" dirty="0">
                        <a:latin typeface="Cambria Math"/>
                      </a:rPr>
                      <m:t>𝑔</m:t>
                    </m:r>
                    <m:r>
                      <a:rPr lang="en-US" i="1" dirty="0">
                        <a:latin typeface="Cambria Math"/>
                      </a:rPr>
                      <m:t>′</m:t>
                    </m:r>
                    <m:r>
                      <a:rPr lang="en-US" i="1" dirty="0">
                        <a:latin typeface="Cambria Math"/>
                      </a:rPr>
                      <m:t>=</m:t>
                    </m:r>
                    <m:r>
                      <a:rPr lang="en-US" i="1" dirty="0">
                        <a:solidFill>
                          <a:srgbClr val="FF0000"/>
                        </a:solidFill>
                        <a:latin typeface="Cambria Math"/>
                      </a:rPr>
                      <m:t>𝑑</m:t>
                    </m:r>
                    <m:r>
                      <a:rPr lang="en-US" i="1" dirty="0">
                        <a:solidFill>
                          <a:srgbClr val="FF0000"/>
                        </a:solidFill>
                        <a:latin typeface="Cambria Math"/>
                      </a:rPr>
                      <m:t>′</m:t>
                    </m:r>
                    <m:r>
                      <a:rPr lang="en-US" i="1" dirty="0">
                        <a:solidFill>
                          <a:srgbClr val="FF0000"/>
                        </a:solidFill>
                        <a:latin typeface="Cambria Math"/>
                      </a:rPr>
                      <m:t>+</m:t>
                    </m:r>
                    <m:r>
                      <a:rPr lang="en-US" i="1" dirty="0">
                        <a:solidFill>
                          <a:srgbClr val="008000"/>
                        </a:solidFill>
                        <a:latin typeface="Cambria Math"/>
                      </a:rPr>
                      <m:t>𝑎</m:t>
                    </m:r>
                    <m:r>
                      <a:rPr lang="en-US" i="1" dirty="0">
                        <a:solidFill>
                          <a:srgbClr val="008000"/>
                        </a:solidFill>
                        <a:latin typeface="Cambria Math"/>
                      </a:rPr>
                      <m:t>𝑐</m:t>
                    </m:r>
                    <m:r>
                      <a:rPr lang="en-US" i="1" dirty="0">
                        <a:solidFill>
                          <a:srgbClr val="008000"/>
                        </a:solidFill>
                        <a:latin typeface="Cambria Math"/>
                      </a:rPr>
                      <m:t>′</m:t>
                    </m:r>
                  </m:oMath>
                </a14:m>
                <a:r>
                  <a:rPr lang="en-US" dirty="0"/>
                  <a:t>	</a:t>
                </a:r>
                <a:r>
                  <a:rPr lang="en-US" dirty="0"/>
                  <a:t>(3 </a:t>
                </a:r>
                <a:r>
                  <a:rPr lang="en-US" dirty="0"/>
                  <a:t>literals)</a:t>
                </a:r>
              </a:p>
              <a:p>
                <a:pPr marL="0" indent="0">
                  <a:spcBef>
                    <a:spcPts val="2000"/>
                  </a:spcBef>
                  <a:buNone/>
                  <a:tabLst>
                    <a:tab pos="3768725" algn="l"/>
                  </a:tabLst>
                </a:pPr>
                <a:r>
                  <a:rPr lang="en-US" dirty="0"/>
                  <a:t>Minimal product-of-sums:</a:t>
                </a:r>
              </a:p>
              <a:p>
                <a:pPr marL="0" indent="0">
                  <a:spcBef>
                    <a:spcPts val="2000"/>
                  </a:spcBef>
                  <a:buNone/>
                  <a:tabLst>
                    <a:tab pos="3768725" algn="l"/>
                  </a:tabLst>
                </a:pPr>
                <a14:m>
                  <m:oMath xmlns:m="http://schemas.openxmlformats.org/officeDocument/2006/math">
                    <m:r>
                      <a:rPr lang="en-US" i="1" dirty="0">
                        <a:latin typeface="Cambria Math"/>
                      </a:rPr>
                      <m:t>𝑔</m:t>
                    </m:r>
                    <m:r>
                      <a:rPr lang="en-US" i="1" dirty="0">
                        <a:latin typeface="Cambria Math"/>
                      </a:rPr>
                      <m:t>=</m:t>
                    </m:r>
                    <m:r>
                      <a:rPr lang="en-US" i="1" dirty="0">
                        <a:latin typeface="Cambria Math"/>
                      </a:rPr>
                      <m:t>𝑑</m:t>
                    </m:r>
                    <m:r>
                      <a:rPr lang="en-US" i="1" dirty="0">
                        <a:latin typeface="Cambria Math"/>
                      </a:rPr>
                      <m:t>(</m:t>
                    </m:r>
                    <m:sSup>
                      <m:sSupPr>
                        <m:ctrlPr>
                          <a:rPr lang="en-US" i="1" dirty="0">
                            <a:latin typeface="Cambria Math" panose="02040503050406030204" pitchFamily="18" charset="0"/>
                          </a:rPr>
                        </m:ctrlPr>
                      </m:sSupPr>
                      <m:e>
                        <m:r>
                          <a:rPr lang="en-US" i="1" dirty="0">
                            <a:latin typeface="Cambria Math"/>
                          </a:rPr>
                          <m:t>𝑎</m:t>
                        </m:r>
                      </m:e>
                      <m:sup>
                        <m:r>
                          <a:rPr lang="en-US" i="1" dirty="0">
                            <a:latin typeface="Cambria Math"/>
                          </a:rPr>
                          <m:t>′</m:t>
                        </m:r>
                      </m:sup>
                    </m:sSup>
                    <m:r>
                      <a:rPr lang="en-US" i="1" dirty="0">
                        <a:latin typeface="Cambria Math"/>
                      </a:rPr>
                      <m:t>+</m:t>
                    </m:r>
                    <m:r>
                      <a:rPr lang="en-US" i="1" dirty="0">
                        <a:latin typeface="Cambria Math"/>
                      </a:rPr>
                      <m:t>𝑐</m:t>
                    </m:r>
                    <m:r>
                      <a:rPr lang="en-US" i="1" dirty="0">
                        <a:latin typeface="Cambria Math"/>
                      </a:rPr>
                      <m:t>)</m:t>
                    </m:r>
                  </m:oMath>
                </a14:m>
                <a:r>
                  <a:rPr lang="en-US" dirty="0"/>
                  <a:t>	</a:t>
                </a:r>
                <a:r>
                  <a:rPr lang="en-US" dirty="0"/>
                  <a:t>(3 </a:t>
                </a:r>
                <a:r>
                  <a:rPr lang="en-US" dirty="0"/>
                  <a:t>literals</a:t>
                </a:r>
                <a:r>
                  <a:rPr lang="en-US" dirty="0"/>
                  <a: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74868" y="4984389"/>
                <a:ext cx="5127023" cy="1152140"/>
              </a:xfrm>
              <a:prstGeom prst="rect">
                <a:avLst/>
              </a:prstGeom>
              <a:noFill/>
              <a:ln w="25400">
                <a:solidFill>
                  <a:srgbClr val="FF0000"/>
                </a:solidFill>
              </a:ln>
            </p:spPr>
            <p:txBody>
              <a:bodyPr wrap="square" rtlCol="0" anchor="ctr" anchorCtr="0">
                <a:noAutofit/>
              </a:bodyPr>
              <a:lstStyle/>
              <a:p>
                <a:pPr algn="ctr">
                  <a:lnSpc>
                    <a:spcPct val="120000"/>
                  </a:lnSpc>
                </a:pPr>
                <a:r>
                  <a:rPr lang="en-US" sz="2800" dirty="0" smtClean="0"/>
                  <a:t>The minimal sum-of-products expression for </a:t>
                </a:r>
                <a14:m>
                  <m:oMath xmlns:m="http://schemas.openxmlformats.org/officeDocument/2006/math">
                    <m:r>
                      <a:rPr lang="en-US" sz="2800" i="1" dirty="0" smtClean="0">
                        <a:latin typeface="Cambria Math"/>
                      </a:rPr>
                      <m:t>𝑔</m:t>
                    </m:r>
                  </m:oMath>
                </a14:m>
                <a:r>
                  <a:rPr lang="en-US" sz="2800" dirty="0" smtClean="0"/>
                  <a:t> had 4 literals</a:t>
                </a:r>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574868" y="4984389"/>
                <a:ext cx="5127023" cy="1152140"/>
              </a:xfrm>
              <a:prstGeom prst="rect">
                <a:avLst/>
              </a:prstGeom>
              <a:blipFill>
                <a:blip r:embed="rId3"/>
                <a:stretch>
                  <a:fillRect r="-1183" b="-7772"/>
                </a:stretch>
              </a:blipFill>
              <a:ln w="25400">
                <a:solidFill>
                  <a:srgbClr val="FF0000"/>
                </a:solidFill>
              </a:ln>
            </p:spPr>
            <p:txBody>
              <a:bodyPr/>
              <a:lstStyle/>
              <a:p>
                <a:r>
                  <a:rPr lang="en-US">
                    <a:noFill/>
                  </a:rPr>
                  <a:t> </a:t>
                </a:r>
              </a:p>
            </p:txBody>
          </p:sp>
        </mc:Fallback>
      </mc:AlternateContent>
      <p:grpSp>
        <p:nvGrpSpPr>
          <p:cNvPr id="49" name="Group 48"/>
          <p:cNvGrpSpPr/>
          <p:nvPr/>
        </p:nvGrpSpPr>
        <p:grpSpPr>
          <a:xfrm>
            <a:off x="5896961" y="3025751"/>
            <a:ext cx="2734542" cy="3110778"/>
            <a:chOff x="6623603" y="3256179"/>
            <a:chExt cx="2734542" cy="3110778"/>
          </a:xfrm>
        </p:grpSpPr>
        <p:grpSp>
          <p:nvGrpSpPr>
            <p:cNvPr id="50" name="Group 49"/>
            <p:cNvGrpSpPr/>
            <p:nvPr/>
          </p:nvGrpSpPr>
          <p:grpSpPr>
            <a:xfrm>
              <a:off x="6623603" y="3256179"/>
              <a:ext cx="2734542" cy="3110778"/>
              <a:chOff x="6711804" y="3256179"/>
              <a:chExt cx="2734542" cy="3110778"/>
            </a:xfrm>
          </p:grpSpPr>
          <p:sp>
            <p:nvSpPr>
              <p:cNvPr id="72" name="Rectangle 71"/>
              <p:cNvSpPr/>
              <p:nvPr/>
            </p:nvSpPr>
            <p:spPr>
              <a:xfrm>
                <a:off x="7262269" y="4144920"/>
                <a:ext cx="2184076" cy="2222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ChangeArrowheads="1"/>
              </p:cNvSpPr>
              <p:nvPr/>
            </p:nvSpPr>
            <p:spPr bwMode="auto">
              <a:xfrm>
                <a:off x="7413743"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74" name="Rectangle 9"/>
              <p:cNvSpPr>
                <a:spLocks noChangeArrowheads="1"/>
              </p:cNvSpPr>
              <p:nvPr/>
            </p:nvSpPr>
            <p:spPr bwMode="auto">
              <a:xfrm>
                <a:off x="7960159"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75" name="Rectangle 11"/>
              <p:cNvSpPr>
                <a:spLocks noChangeArrowheads="1"/>
              </p:cNvSpPr>
              <p:nvPr/>
            </p:nvSpPr>
            <p:spPr bwMode="auto">
              <a:xfrm>
                <a:off x="8507367" y="3838941"/>
                <a:ext cx="228270"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76" name="Rectangle 13"/>
              <p:cNvSpPr>
                <a:spLocks noChangeArrowheads="1"/>
              </p:cNvSpPr>
              <p:nvPr/>
            </p:nvSpPr>
            <p:spPr bwMode="auto">
              <a:xfrm>
                <a:off x="9054576" y="3838941"/>
                <a:ext cx="244595"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p:sp>
            <p:nvSpPr>
              <p:cNvPr id="77" name="Line 18"/>
              <p:cNvSpPr>
                <a:spLocks noChangeShapeType="1"/>
              </p:cNvSpPr>
              <p:nvPr/>
            </p:nvSpPr>
            <p:spPr bwMode="auto">
              <a:xfrm flipH="1">
                <a:off x="8359066" y="4147909"/>
                <a:ext cx="0" cy="22190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8" name="Group 77"/>
              <p:cNvGrpSpPr/>
              <p:nvPr/>
            </p:nvGrpSpPr>
            <p:grpSpPr>
              <a:xfrm>
                <a:off x="7811856" y="4144922"/>
                <a:ext cx="1085694" cy="2222035"/>
                <a:chOff x="4203980" y="2816120"/>
                <a:chExt cx="1683742" cy="1687148"/>
              </a:xfrm>
            </p:grpSpPr>
            <p:sp>
              <p:nvSpPr>
                <p:cNvPr id="91" name="Line 17"/>
                <p:cNvSpPr>
                  <a:spLocks noChangeShapeType="1"/>
                </p:cNvSpPr>
                <p:nvPr/>
              </p:nvSpPr>
              <p:spPr bwMode="auto">
                <a:xfrm>
                  <a:off x="4203980" y="2818389"/>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9"/>
                <p:cNvSpPr>
                  <a:spLocks noChangeShapeType="1"/>
                </p:cNvSpPr>
                <p:nvPr/>
              </p:nvSpPr>
              <p:spPr bwMode="auto">
                <a:xfrm>
                  <a:off x="5887722" y="2816120"/>
                  <a:ext cx="0" cy="16871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 name="Rectangle 21"/>
              <p:cNvSpPr>
                <a:spLocks noChangeArrowheads="1"/>
              </p:cNvSpPr>
              <p:nvPr/>
            </p:nvSpPr>
            <p:spPr bwMode="auto">
              <a:xfrm>
                <a:off x="6923421" y="4264368"/>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00</a:t>
                </a:r>
                <a:endParaRPr lang="en-US" altLang="en-US" sz="2000" b="0" dirty="0">
                  <a:solidFill>
                    <a:schemeClr val="tx1"/>
                  </a:solidFill>
                </a:endParaRPr>
              </a:p>
            </p:txBody>
          </p:sp>
          <p:sp>
            <p:nvSpPr>
              <p:cNvPr id="80" name="Line 108"/>
              <p:cNvSpPr>
                <a:spLocks noChangeShapeType="1"/>
              </p:cNvSpPr>
              <p:nvPr/>
            </p:nvSpPr>
            <p:spPr bwMode="auto">
              <a:xfrm>
                <a:off x="6793411" y="3752721"/>
                <a:ext cx="471237" cy="39383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81" name="Text Box 109"/>
                  <p:cNvSpPr txBox="1">
                    <a:spLocks noChangeArrowheads="1"/>
                  </p:cNvSpPr>
                  <p:nvPr/>
                </p:nvSpPr>
                <p:spPr bwMode="auto">
                  <a:xfrm>
                    <a:off x="6711804" y="3846105"/>
                    <a:ext cx="310381" cy="40420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b="0" i="1" dirty="0" smtClean="0">
                              <a:latin typeface="Cambria Math"/>
                            </a:rPr>
                            <m:t>𝑎𝑏</m:t>
                          </m:r>
                        </m:oMath>
                      </m:oMathPara>
                    </a14:m>
                    <a:endParaRPr lang="en-US" altLang="en-US" dirty="0">
                      <a:latin typeface="+mn-lt"/>
                    </a:endParaRPr>
                  </a:p>
                </p:txBody>
              </p:sp>
            </mc:Choice>
            <mc:Fallback xmlns="">
              <p:sp>
                <p:nvSpPr>
                  <p:cNvPr id="16" name="Text Box 109"/>
                  <p:cNvSpPr txBox="1">
                    <a:spLocks noRot="1" noChangeAspect="1" noMove="1" noResize="1" noEditPoints="1" noAdjustHandles="1" noChangeArrowheads="1" noChangeShapeType="1" noTextEdit="1"/>
                  </p:cNvSpPr>
                  <p:nvPr/>
                </p:nvSpPr>
                <p:spPr bwMode="auto">
                  <a:xfrm>
                    <a:off x="6711804" y="3846105"/>
                    <a:ext cx="310381" cy="404203"/>
                  </a:xfrm>
                  <a:prstGeom prst="rect">
                    <a:avLst/>
                  </a:prstGeom>
                  <a:blipFill rotWithShape="1">
                    <a:blip r:embed="rId4"/>
                    <a:stretch>
                      <a:fillRect l="-54000" r="-28000" b="-454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 Box 110"/>
                  <p:cNvSpPr txBox="1">
                    <a:spLocks noChangeArrowheads="1"/>
                  </p:cNvSpPr>
                  <p:nvPr/>
                </p:nvSpPr>
                <p:spPr bwMode="auto">
                  <a:xfrm>
                    <a:off x="7042949" y="3517871"/>
                    <a:ext cx="317853" cy="404203"/>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a:cs typeface="Times New Roman" panose="02020603050405020304" pitchFamily="18" charset="0"/>
                            </a:rPr>
                            <m:t>𝑐𝑑</m:t>
                          </m:r>
                        </m:oMath>
                      </m:oMathPara>
                    </a14:m>
                    <a:endParaRPr lang="en-US" altLang="en-US" dirty="0">
                      <a:latin typeface="+mn-lt"/>
                      <a:cs typeface="Times New Roman" panose="02020603050405020304" pitchFamily="18" charset="0"/>
                    </a:endParaRPr>
                  </a:p>
                </p:txBody>
              </p:sp>
            </mc:Choice>
            <mc:Fallback xmlns="">
              <p:sp>
                <p:nvSpPr>
                  <p:cNvPr id="17" name="Text Box 110"/>
                  <p:cNvSpPr txBox="1">
                    <a:spLocks noRot="1" noChangeAspect="1" noMove="1" noResize="1" noEditPoints="1" noAdjustHandles="1" noChangeArrowheads="1" noChangeShapeType="1" noTextEdit="1"/>
                  </p:cNvSpPr>
                  <p:nvPr/>
                </p:nvSpPr>
                <p:spPr bwMode="auto">
                  <a:xfrm>
                    <a:off x="7042949" y="3517871"/>
                    <a:ext cx="317853" cy="404203"/>
                  </a:xfrm>
                  <a:prstGeom prst="rect">
                    <a:avLst/>
                  </a:prstGeom>
                  <a:blipFill rotWithShape="1">
                    <a:blip r:embed="rId5"/>
                    <a:stretch>
                      <a:fillRect l="-48077" r="-21154" b="-1212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3" name="Line 41"/>
              <p:cNvSpPr>
                <a:spLocks noChangeShapeType="1"/>
              </p:cNvSpPr>
              <p:nvPr/>
            </p:nvSpPr>
            <p:spPr bwMode="auto">
              <a:xfrm flipV="1">
                <a:off x="7262269" y="5251030"/>
                <a:ext cx="21840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4" name="Group 83"/>
              <p:cNvGrpSpPr/>
              <p:nvPr/>
            </p:nvGrpSpPr>
            <p:grpSpPr>
              <a:xfrm>
                <a:off x="7262270" y="4693066"/>
                <a:ext cx="2184076" cy="1115927"/>
                <a:chOff x="3351657" y="3979853"/>
                <a:chExt cx="3029010" cy="1548216"/>
              </a:xfrm>
            </p:grpSpPr>
            <p:sp>
              <p:nvSpPr>
                <p:cNvPr id="89" name="Line 41"/>
                <p:cNvSpPr>
                  <a:spLocks noChangeShapeType="1"/>
                </p:cNvSpPr>
                <p:nvPr/>
              </p:nvSpPr>
              <p:spPr bwMode="auto">
                <a:xfrm flipV="1">
                  <a:off x="3355346" y="3979853"/>
                  <a:ext cx="30253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41"/>
                <p:cNvSpPr>
                  <a:spLocks noChangeShapeType="1"/>
                </p:cNvSpPr>
                <p:nvPr/>
              </p:nvSpPr>
              <p:spPr bwMode="auto">
                <a:xfrm flipV="1">
                  <a:off x="3351657" y="5528069"/>
                  <a:ext cx="302901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 name="Rectangle 21"/>
              <p:cNvSpPr>
                <a:spLocks noChangeArrowheads="1"/>
              </p:cNvSpPr>
              <p:nvPr/>
            </p:nvSpPr>
            <p:spPr bwMode="auto">
              <a:xfrm>
                <a:off x="6923421" y="4818733"/>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01</a:t>
                </a:r>
                <a:endParaRPr lang="en-US" altLang="en-US" sz="2000" b="0" dirty="0">
                  <a:solidFill>
                    <a:schemeClr val="tx1"/>
                  </a:solidFill>
                </a:endParaRPr>
              </a:p>
            </p:txBody>
          </p:sp>
          <p:sp>
            <p:nvSpPr>
              <p:cNvPr id="86" name="Rectangle 21"/>
              <p:cNvSpPr>
                <a:spLocks noChangeArrowheads="1"/>
              </p:cNvSpPr>
              <p:nvPr/>
            </p:nvSpPr>
            <p:spPr bwMode="auto">
              <a:xfrm>
                <a:off x="6923420" y="5400043"/>
                <a:ext cx="316299"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11</a:t>
                </a:r>
                <a:endParaRPr lang="en-US" altLang="en-US" sz="2000" b="0" dirty="0">
                  <a:solidFill>
                    <a:schemeClr val="tx1"/>
                  </a:solidFill>
                </a:endParaRPr>
              </a:p>
            </p:txBody>
          </p:sp>
          <p:sp>
            <p:nvSpPr>
              <p:cNvPr id="87" name="Rectangle 21"/>
              <p:cNvSpPr>
                <a:spLocks noChangeArrowheads="1"/>
              </p:cNvSpPr>
              <p:nvPr/>
            </p:nvSpPr>
            <p:spPr bwMode="auto">
              <a:xfrm>
                <a:off x="6923421" y="5956905"/>
                <a:ext cx="338848" cy="2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ClrTx/>
                </a:pPr>
                <a:r>
                  <a:rPr lang="en-US" altLang="en-US" sz="2000" dirty="0" smtClean="0">
                    <a:solidFill>
                      <a:srgbClr val="000000"/>
                    </a:solidFill>
                  </a:rPr>
                  <a:t>10</a:t>
                </a:r>
                <a:endParaRPr lang="en-US" altLang="en-US" sz="2000" b="0" dirty="0">
                  <a:solidFill>
                    <a:schemeClr val="tx1"/>
                  </a:solidFill>
                </a:endParaRPr>
              </a:p>
            </p:txBody>
          </p:sp>
          <mc:AlternateContent xmlns:mc="http://schemas.openxmlformats.org/markup-compatibility/2006" xmlns:a14="http://schemas.microsoft.com/office/drawing/2010/main">
            <mc:Choice Requires="a14">
              <p:sp>
                <p:nvSpPr>
                  <p:cNvPr id="88" name="TextBox 87"/>
                  <p:cNvSpPr txBox="1"/>
                  <p:nvPr/>
                </p:nvSpPr>
                <p:spPr>
                  <a:xfrm>
                    <a:off x="7487697" y="3256179"/>
                    <a:ext cx="1874231" cy="461665"/>
                  </a:xfrm>
                  <a:prstGeom prst="rect">
                    <a:avLst/>
                  </a:prstGeom>
                  <a:noFill/>
                </p:spPr>
                <p:txBody>
                  <a:bodyPr wrap="none" rtlCol="0">
                    <a:spAutoFit/>
                  </a:bodyPr>
                  <a:lstStyle/>
                  <a:p>
                    <a:r>
                      <a:rPr lang="en-US" sz="2400" b="1" dirty="0" smtClean="0"/>
                      <a:t>K-Map of </a:t>
                    </a:r>
                    <a14:m>
                      <m:oMath xmlns:m="http://schemas.openxmlformats.org/officeDocument/2006/math">
                        <m:r>
                          <a:rPr lang="en-US" sz="2400" b="1" i="1" dirty="0" smtClean="0">
                            <a:latin typeface="Cambria Math"/>
                          </a:rPr>
                          <m:t>𝒈</m:t>
                        </m:r>
                        <m:r>
                          <a:rPr lang="en-US" sz="2400" b="1" i="1" dirty="0" smtClean="0">
                            <a:latin typeface="Cambria Math"/>
                          </a:rPr>
                          <m:t>′</m:t>
                        </m:r>
                      </m:oMath>
                    </a14:m>
                    <a:endParaRPr 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7487697" y="3256179"/>
                    <a:ext cx="1874231" cy="461665"/>
                  </a:xfrm>
                  <a:prstGeom prst="rect">
                    <a:avLst/>
                  </a:prstGeom>
                  <a:blipFill rotWithShape="1">
                    <a:blip r:embed="rId6"/>
                    <a:stretch>
                      <a:fillRect l="-5212" t="-9211" r="-2606" b="-30263"/>
                    </a:stretch>
                  </a:blipFill>
                </p:spPr>
                <p:txBody>
                  <a:bodyPr/>
                  <a:lstStyle/>
                  <a:p>
                    <a:r>
                      <a:rPr lang="en-US">
                        <a:noFill/>
                      </a:rPr>
                      <a:t> </a:t>
                    </a:r>
                  </a:p>
                </p:txBody>
              </p:sp>
            </mc:Fallback>
          </mc:AlternateContent>
        </p:grpSp>
        <p:grpSp>
          <p:nvGrpSpPr>
            <p:cNvPr id="51" name="Group 50"/>
            <p:cNvGrpSpPr/>
            <p:nvPr/>
          </p:nvGrpSpPr>
          <p:grpSpPr>
            <a:xfrm>
              <a:off x="7360232" y="4264368"/>
              <a:ext cx="1818743" cy="2011065"/>
              <a:chOff x="7448433" y="4264368"/>
              <a:chExt cx="1818743" cy="2011065"/>
            </a:xfrm>
          </p:grpSpPr>
          <p:grpSp>
            <p:nvGrpSpPr>
              <p:cNvPr id="52" name="Group 51"/>
              <p:cNvGrpSpPr/>
              <p:nvPr/>
            </p:nvGrpSpPr>
            <p:grpSpPr>
              <a:xfrm>
                <a:off x="7448433" y="4264368"/>
                <a:ext cx="1818743" cy="369332"/>
                <a:chOff x="7442084" y="4264368"/>
                <a:chExt cx="1818743" cy="369332"/>
              </a:xfrm>
            </p:grpSpPr>
            <p:sp>
              <p:nvSpPr>
                <p:cNvPr id="68"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69"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70"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sp>
              <p:nvSpPr>
                <p:cNvPr id="71"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grpSp>
          <p:grpSp>
            <p:nvGrpSpPr>
              <p:cNvPr id="53" name="Group 52"/>
              <p:cNvGrpSpPr/>
              <p:nvPr/>
            </p:nvGrpSpPr>
            <p:grpSpPr>
              <a:xfrm>
                <a:off x="7448433" y="4787878"/>
                <a:ext cx="1818743" cy="369332"/>
                <a:chOff x="7442084" y="4264368"/>
                <a:chExt cx="1818743" cy="369332"/>
              </a:xfrm>
            </p:grpSpPr>
            <p:sp>
              <p:nvSpPr>
                <p:cNvPr id="64"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X</a:t>
                  </a:r>
                  <a:endParaRPr lang="en-US" altLang="en-US" b="0" dirty="0">
                    <a:solidFill>
                      <a:schemeClr val="tx1"/>
                    </a:solidFill>
                  </a:endParaRPr>
                </a:p>
              </p:txBody>
            </p:sp>
            <p:sp>
              <p:nvSpPr>
                <p:cNvPr id="65"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66"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7"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grpSp>
          <p:grpSp>
            <p:nvGrpSpPr>
              <p:cNvPr id="54" name="Group 53"/>
              <p:cNvGrpSpPr/>
              <p:nvPr/>
            </p:nvGrpSpPr>
            <p:grpSpPr>
              <a:xfrm>
                <a:off x="7448433" y="5363948"/>
                <a:ext cx="1818743" cy="369332"/>
                <a:chOff x="7442084" y="4264368"/>
                <a:chExt cx="1818743" cy="369332"/>
              </a:xfrm>
            </p:grpSpPr>
            <p:sp>
              <p:nvSpPr>
                <p:cNvPr id="60"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1"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62"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63"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grpSp>
          <p:grpSp>
            <p:nvGrpSpPr>
              <p:cNvPr id="55" name="Group 54"/>
              <p:cNvGrpSpPr/>
              <p:nvPr/>
            </p:nvGrpSpPr>
            <p:grpSpPr>
              <a:xfrm>
                <a:off x="7448433" y="5906101"/>
                <a:ext cx="1818743" cy="369332"/>
                <a:chOff x="7442084" y="4264368"/>
                <a:chExt cx="1818743" cy="369332"/>
              </a:xfrm>
            </p:grpSpPr>
            <p:sp>
              <p:nvSpPr>
                <p:cNvPr id="56" name="Rectangle 21"/>
                <p:cNvSpPr>
                  <a:spLocks noChangeArrowheads="1"/>
                </p:cNvSpPr>
                <p:nvPr/>
              </p:nvSpPr>
              <p:spPr bwMode="auto">
                <a:xfrm>
                  <a:off x="8004507"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57" name="Rectangle 21"/>
                <p:cNvSpPr>
                  <a:spLocks noChangeArrowheads="1"/>
                </p:cNvSpPr>
                <p:nvPr/>
              </p:nvSpPr>
              <p:spPr bwMode="auto">
                <a:xfrm>
                  <a:off x="8537644" y="4264368"/>
                  <a:ext cx="162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0</a:t>
                  </a:r>
                  <a:endParaRPr lang="en-US" altLang="en-US" b="0" dirty="0">
                    <a:solidFill>
                      <a:schemeClr val="tx1"/>
                    </a:solidFill>
                  </a:endParaRPr>
                </a:p>
              </p:txBody>
            </p:sp>
            <p:sp>
              <p:nvSpPr>
                <p:cNvPr id="58" name="Rectangle 21"/>
                <p:cNvSpPr>
                  <a:spLocks noChangeArrowheads="1"/>
                </p:cNvSpPr>
                <p:nvPr/>
              </p:nvSpPr>
              <p:spPr bwMode="auto">
                <a:xfrm>
                  <a:off x="9073691" y="4264368"/>
                  <a:ext cx="18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sp>
              <p:nvSpPr>
                <p:cNvPr id="59" name="Rectangle 21"/>
                <p:cNvSpPr>
                  <a:spLocks noChangeArrowheads="1"/>
                </p:cNvSpPr>
                <p:nvPr/>
              </p:nvSpPr>
              <p:spPr bwMode="auto">
                <a:xfrm>
                  <a:off x="7442084" y="4264368"/>
                  <a:ext cx="17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ClrTx/>
                  </a:pPr>
                  <a:r>
                    <a:rPr lang="en-US" altLang="en-US" sz="2400" dirty="0" smtClean="0">
                      <a:solidFill>
                        <a:srgbClr val="000000"/>
                      </a:solidFill>
                    </a:rPr>
                    <a:t>1</a:t>
                  </a:r>
                  <a:endParaRPr lang="en-US" altLang="en-US" b="0" dirty="0">
                    <a:solidFill>
                      <a:schemeClr val="tx1"/>
                    </a:solidFill>
                  </a:endParaRPr>
                </a:p>
              </p:txBody>
            </p:sp>
          </p:grpSp>
        </p:grpSp>
      </p:grpSp>
      <p:grpSp>
        <p:nvGrpSpPr>
          <p:cNvPr id="93" name="Group 92"/>
          <p:cNvGrpSpPr/>
          <p:nvPr/>
        </p:nvGrpSpPr>
        <p:grpSpPr>
          <a:xfrm>
            <a:off x="6343279" y="3979778"/>
            <a:ext cx="2423716" cy="2110206"/>
            <a:chOff x="7100515" y="4325420"/>
            <a:chExt cx="2423716" cy="2110206"/>
          </a:xfrm>
        </p:grpSpPr>
        <p:sp>
          <p:nvSpPr>
            <p:cNvPr id="94" name="Rounded Rectangle 93"/>
            <p:cNvSpPr/>
            <p:nvPr/>
          </p:nvSpPr>
          <p:spPr>
            <a:xfrm>
              <a:off x="7268863" y="5423063"/>
              <a:ext cx="967735" cy="1012563"/>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7100515" y="4325420"/>
              <a:ext cx="2423716" cy="2075291"/>
              <a:chOff x="7100515" y="4325420"/>
              <a:chExt cx="2423716" cy="2075291"/>
            </a:xfrm>
          </p:grpSpPr>
          <p:sp>
            <p:nvSpPr>
              <p:cNvPr id="96" name="Freeform 95"/>
              <p:cNvSpPr/>
              <p:nvPr/>
            </p:nvSpPr>
            <p:spPr>
              <a:xfrm>
                <a:off x="7100515" y="4325420"/>
                <a:ext cx="596348" cy="2075291"/>
              </a:xfrm>
              <a:custGeom>
                <a:avLst/>
                <a:gdLst>
                  <a:gd name="connsiteX0" fmla="*/ 0 w 596348"/>
                  <a:gd name="connsiteY0" fmla="*/ 0 h 2075291"/>
                  <a:gd name="connsiteX1" fmla="*/ 596348 w 596348"/>
                  <a:gd name="connsiteY1" fmla="*/ 0 h 2075291"/>
                  <a:gd name="connsiteX2" fmla="*/ 596348 w 596348"/>
                  <a:gd name="connsiteY2" fmla="*/ 2075291 h 2075291"/>
                  <a:gd name="connsiteX3" fmla="*/ 15902 w 596348"/>
                  <a:gd name="connsiteY3" fmla="*/ 2075291 h 2075291"/>
                </a:gdLst>
                <a:ahLst/>
                <a:cxnLst>
                  <a:cxn ang="0">
                    <a:pos x="connsiteX0" y="connsiteY0"/>
                  </a:cxn>
                  <a:cxn ang="0">
                    <a:pos x="connsiteX1" y="connsiteY1"/>
                  </a:cxn>
                  <a:cxn ang="0">
                    <a:pos x="connsiteX2" y="connsiteY2"/>
                  </a:cxn>
                  <a:cxn ang="0">
                    <a:pos x="connsiteX3" y="connsiteY3"/>
                  </a:cxn>
                </a:cxnLst>
                <a:rect l="l" t="t" r="r" b="b"/>
                <a:pathLst>
                  <a:path w="596348" h="2075291">
                    <a:moveTo>
                      <a:pt x="0" y="0"/>
                    </a:moveTo>
                    <a:lnTo>
                      <a:pt x="596348" y="0"/>
                    </a:lnTo>
                    <a:lnTo>
                      <a:pt x="596348" y="2075291"/>
                    </a:lnTo>
                    <a:lnTo>
                      <a:pt x="15902" y="207529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flipH="1">
                <a:off x="8927883" y="4325420"/>
                <a:ext cx="596348" cy="2075291"/>
              </a:xfrm>
              <a:custGeom>
                <a:avLst/>
                <a:gdLst>
                  <a:gd name="connsiteX0" fmla="*/ 0 w 596348"/>
                  <a:gd name="connsiteY0" fmla="*/ 0 h 2075291"/>
                  <a:gd name="connsiteX1" fmla="*/ 596348 w 596348"/>
                  <a:gd name="connsiteY1" fmla="*/ 0 h 2075291"/>
                  <a:gd name="connsiteX2" fmla="*/ 596348 w 596348"/>
                  <a:gd name="connsiteY2" fmla="*/ 2075291 h 2075291"/>
                  <a:gd name="connsiteX3" fmla="*/ 15902 w 596348"/>
                  <a:gd name="connsiteY3" fmla="*/ 2075291 h 2075291"/>
                </a:gdLst>
                <a:ahLst/>
                <a:cxnLst>
                  <a:cxn ang="0">
                    <a:pos x="connsiteX0" y="connsiteY0"/>
                  </a:cxn>
                  <a:cxn ang="0">
                    <a:pos x="connsiteX1" y="connsiteY1"/>
                  </a:cxn>
                  <a:cxn ang="0">
                    <a:pos x="connsiteX2" y="connsiteY2"/>
                  </a:cxn>
                  <a:cxn ang="0">
                    <a:pos x="connsiteX3" y="connsiteY3"/>
                  </a:cxn>
                </a:cxnLst>
                <a:rect l="l" t="t" r="r" b="b"/>
                <a:pathLst>
                  <a:path w="596348" h="2075291">
                    <a:moveTo>
                      <a:pt x="0" y="0"/>
                    </a:moveTo>
                    <a:lnTo>
                      <a:pt x="596348" y="0"/>
                    </a:lnTo>
                    <a:lnTo>
                      <a:pt x="596348" y="2075291"/>
                    </a:lnTo>
                    <a:lnTo>
                      <a:pt x="15902" y="207529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787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Five-Variable K-Maps </a:t>
            </a:r>
            <a:endParaRPr lang="en-US" dirty="0"/>
          </a:p>
        </p:txBody>
      </p:sp>
      <p:sp>
        <p:nvSpPr>
          <p:cNvPr id="3" name="Content Placeholder 2"/>
          <p:cNvSpPr>
            <a:spLocks noGrp="1"/>
          </p:cNvSpPr>
          <p:nvPr>
            <p:ph idx="1"/>
          </p:nvPr>
        </p:nvSpPr>
        <p:spPr/>
        <p:txBody>
          <a:bodyPr/>
          <a:lstStyle/>
          <a:p>
            <a:r>
              <a:rPr lang="en-US" dirty="0" smtClean="0"/>
              <a:t>There are 32 </a:t>
            </a:r>
            <a:r>
              <a:rPr lang="en-US" dirty="0" err="1" smtClean="0"/>
              <a:t>minterms</a:t>
            </a:r>
            <a:r>
              <a:rPr lang="en-US" dirty="0" smtClean="0"/>
              <a:t> (squares) for a Boolean function with five-variables. </a:t>
            </a:r>
          </a:p>
          <a:p>
            <a:r>
              <a:rPr lang="en-US" dirty="0" smtClean="0"/>
              <a:t>It consists of 2 four-variable maps. Variable A distinguishes between the two maps. The left-hand four-variable map represents the 16 squares where A=0, and the other four-variable map represents the squares where A=1. </a:t>
            </a:r>
          </a:p>
        </p:txBody>
      </p:sp>
      <p:pic>
        <p:nvPicPr>
          <p:cNvPr id="2050" name="Picture 2"/>
          <p:cNvPicPr>
            <a:picLocks noChangeAspect="1" noChangeArrowheads="1"/>
          </p:cNvPicPr>
          <p:nvPr/>
        </p:nvPicPr>
        <p:blipFill>
          <a:blip r:embed="rId2" cstate="print"/>
          <a:srcRect/>
          <a:stretch>
            <a:fillRect/>
          </a:stretch>
        </p:blipFill>
        <p:spPr bwMode="auto">
          <a:xfrm>
            <a:off x="2959004" y="3717035"/>
            <a:ext cx="447675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Five-Variable K-Maps </a:t>
            </a:r>
            <a:endParaRPr lang="en-US" dirty="0"/>
          </a:p>
        </p:txBody>
      </p:sp>
      <p:sp>
        <p:nvSpPr>
          <p:cNvPr id="3" name="Content Placeholder 2"/>
          <p:cNvSpPr>
            <a:spLocks noGrp="1"/>
          </p:cNvSpPr>
          <p:nvPr>
            <p:ph idx="1"/>
          </p:nvPr>
        </p:nvSpPr>
        <p:spPr/>
        <p:txBody>
          <a:bodyPr/>
          <a:lstStyle/>
          <a:p>
            <a:r>
              <a:rPr lang="en-US" dirty="0" err="1" smtClean="0"/>
              <a:t>Minterms</a:t>
            </a:r>
            <a:r>
              <a:rPr lang="en-US" dirty="0" smtClean="0"/>
              <a:t> 0 through 15 belong to the four-variable map with A=0 and </a:t>
            </a:r>
            <a:r>
              <a:rPr lang="en-US" dirty="0" err="1" smtClean="0"/>
              <a:t>minterms</a:t>
            </a:r>
            <a:r>
              <a:rPr lang="en-US" dirty="0" smtClean="0"/>
              <a:t> 16 through 31 belong to the four-variable map with A=1. </a:t>
            </a:r>
          </a:p>
          <a:p>
            <a:r>
              <a:rPr lang="en-US" dirty="0" smtClean="0"/>
              <a:t>Each four-variable map retains the previously defined adjacency when taken separately.</a:t>
            </a:r>
          </a:p>
          <a:p>
            <a:r>
              <a:rPr lang="en-US" dirty="0" smtClean="0"/>
              <a:t>In addition, each square in the A=0 map is adjacent to the corresponding square in the A=1 map.</a:t>
            </a:r>
          </a:p>
          <a:p>
            <a:pPr lvl="1"/>
            <a:r>
              <a:rPr lang="en-US" dirty="0" smtClean="0"/>
              <a:t>For example, </a:t>
            </a:r>
            <a:r>
              <a:rPr lang="en-US" dirty="0" err="1" smtClean="0"/>
              <a:t>minterm</a:t>
            </a:r>
            <a:r>
              <a:rPr lang="en-US" dirty="0" smtClean="0"/>
              <a:t> 4 is adjacent to </a:t>
            </a:r>
            <a:r>
              <a:rPr lang="en-US" dirty="0" err="1" smtClean="0"/>
              <a:t>minterm</a:t>
            </a:r>
            <a:r>
              <a:rPr lang="en-US" dirty="0" smtClean="0"/>
              <a:t> 20 and </a:t>
            </a:r>
            <a:r>
              <a:rPr lang="en-US" dirty="0" err="1" smtClean="0"/>
              <a:t>minterm</a:t>
            </a:r>
            <a:r>
              <a:rPr lang="en-US" dirty="0" smtClean="0"/>
              <a:t> 15 to 31. </a:t>
            </a:r>
          </a:p>
          <a:p>
            <a:r>
              <a:rPr lang="en-US" dirty="0" smtClean="0"/>
              <a:t>The best way to visualize this new rule for adjacent squares is to consider the two half maps as being one on top of the other. Any two squares that fall one over the other are considered adjacent.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of a Five-Variable K-Map</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spcBef>
                    <a:spcPts val="600"/>
                  </a:spcBef>
                  <a:buNone/>
                </a:pPr>
                <a:r>
                  <a:rPr lang="en-US" dirty="0"/>
                  <a:t>Given: </a:t>
                </a:r>
                <a14:m>
                  <m:oMath xmlns:m="http://schemas.openxmlformats.org/officeDocument/2006/math">
                    <m:r>
                      <a:rPr lang="en-US" i="1" dirty="0">
                        <a:latin typeface="Cambria Math"/>
                      </a:rPr>
                      <m:t>𝑓</m:t>
                    </m:r>
                    <m:r>
                      <a:rPr lang="en-US" i="1" dirty="0">
                        <a:latin typeface="Cambria Math"/>
                      </a:rPr>
                      <m:t>(</m:t>
                    </m:r>
                    <m:r>
                      <a:rPr lang="en-US" i="1" dirty="0" err="1">
                        <a:latin typeface="Cambria Math"/>
                      </a:rPr>
                      <m:t>𝑎</m:t>
                    </m:r>
                    <m:r>
                      <a:rPr lang="en-US" i="1" dirty="0" err="1">
                        <a:latin typeface="Cambria Math"/>
                      </a:rPr>
                      <m:t>,</m:t>
                    </m:r>
                    <m:r>
                      <a:rPr lang="en-US" i="1" dirty="0" err="1">
                        <a:latin typeface="Cambria Math"/>
                      </a:rPr>
                      <m:t>𝑏</m:t>
                    </m:r>
                    <m:r>
                      <a:rPr lang="en-US" i="1" dirty="0" err="1">
                        <a:latin typeface="Cambria Math"/>
                      </a:rPr>
                      <m:t>,</m:t>
                    </m:r>
                    <m:r>
                      <a:rPr lang="en-US" i="1" dirty="0" err="1">
                        <a:latin typeface="Cambria Math"/>
                      </a:rPr>
                      <m:t>𝑐</m:t>
                    </m:r>
                    <m:r>
                      <a:rPr lang="en-US" i="1" dirty="0" err="1">
                        <a:latin typeface="Cambria Math"/>
                      </a:rPr>
                      <m:t>,</m:t>
                    </m:r>
                    <m:r>
                      <a:rPr lang="en-US" i="1" dirty="0" err="1">
                        <a:latin typeface="Cambria Math"/>
                      </a:rPr>
                      <m:t>𝑑</m:t>
                    </m:r>
                    <m:r>
                      <a:rPr lang="en-US" i="1" dirty="0" err="1">
                        <a:latin typeface="Cambria Math"/>
                      </a:rPr>
                      <m:t>,</m:t>
                    </m:r>
                    <m:r>
                      <a:rPr lang="en-US" i="1" dirty="0" err="1">
                        <a:latin typeface="Cambria Math"/>
                      </a:rPr>
                      <m:t>𝑒</m:t>
                    </m:r>
                    <m:r>
                      <a:rPr lang="en-US" i="1" dirty="0">
                        <a:latin typeface="Cambria Math"/>
                      </a:rPr>
                      <m:t>)=</m:t>
                    </m:r>
                    <m:nary>
                      <m:naryPr>
                        <m:chr m:val="∑"/>
                        <m:subHide m:val="on"/>
                        <m:supHide m:val="on"/>
                        <m:ctrlPr>
                          <a:rPr lang="en-US" i="1" dirty="0">
                            <a:latin typeface="Cambria Math" panose="02040503050406030204" pitchFamily="18" charset="0"/>
                          </a:rPr>
                        </m:ctrlPr>
                      </m:naryPr>
                      <m:sub/>
                      <m:sup/>
                      <m:e>
                        <m:r>
                          <a:rPr lang="en-US" i="1" dirty="0">
                            <a:latin typeface="Cambria Math"/>
                          </a:rPr>
                          <m:t>(</m:t>
                        </m:r>
                        <m:r>
                          <a:rPr lang="en-US" i="1" dirty="0">
                            <a:latin typeface="Cambria Math"/>
                          </a:rPr>
                          <m:t>0</m:t>
                        </m:r>
                        <m:r>
                          <a:rPr lang="en-US" i="1" dirty="0">
                            <a:latin typeface="Cambria Math"/>
                          </a:rPr>
                          <m:t>, </m:t>
                        </m:r>
                        <m:r>
                          <a:rPr lang="en-US" i="1" dirty="0">
                            <a:latin typeface="Cambria Math"/>
                          </a:rPr>
                          <m:t>1</m:t>
                        </m:r>
                        <m:r>
                          <a:rPr lang="en-US" i="1" dirty="0">
                            <a:latin typeface="Cambria Math"/>
                          </a:rPr>
                          <m:t>, </m:t>
                        </m:r>
                        <m:r>
                          <a:rPr lang="en-US" i="1" dirty="0">
                            <a:latin typeface="Cambria Math"/>
                          </a:rPr>
                          <m:t>8</m:t>
                        </m:r>
                        <m:r>
                          <a:rPr lang="en-US" i="1" dirty="0">
                            <a:latin typeface="Cambria Math"/>
                          </a:rPr>
                          <m:t>, </m:t>
                        </m:r>
                        <m:r>
                          <a:rPr lang="en-US" i="1" dirty="0">
                            <a:latin typeface="Cambria Math"/>
                          </a:rPr>
                          <m:t>9</m:t>
                        </m:r>
                        <m:r>
                          <a:rPr lang="en-US" i="1" dirty="0">
                            <a:latin typeface="Cambria Math"/>
                          </a:rPr>
                          <m:t>, </m:t>
                        </m:r>
                        <m:r>
                          <a:rPr lang="en-US" i="1" dirty="0">
                            <a:latin typeface="Cambria Math"/>
                          </a:rPr>
                          <m:t>16</m:t>
                        </m:r>
                        <m:r>
                          <a:rPr lang="en-US" i="1" dirty="0">
                            <a:latin typeface="Cambria Math"/>
                          </a:rPr>
                          <m:t>, </m:t>
                        </m:r>
                        <m:r>
                          <a:rPr lang="en-US" i="1" dirty="0">
                            <a:latin typeface="Cambria Math"/>
                          </a:rPr>
                          <m:t>17</m:t>
                        </m:r>
                        <m:r>
                          <a:rPr lang="en-US" i="1" dirty="0">
                            <a:latin typeface="Cambria Math"/>
                          </a:rPr>
                          <m:t>, </m:t>
                        </m:r>
                        <m:r>
                          <a:rPr lang="en-US" i="1" dirty="0">
                            <a:latin typeface="Cambria Math"/>
                          </a:rPr>
                          <m:t>22</m:t>
                        </m:r>
                        <m:r>
                          <a:rPr lang="en-US" i="1" dirty="0">
                            <a:latin typeface="Cambria Math"/>
                          </a:rPr>
                          <m:t>, </m:t>
                        </m:r>
                        <m:r>
                          <a:rPr lang="en-US" i="1" dirty="0">
                            <a:latin typeface="Cambria Math"/>
                          </a:rPr>
                          <m:t>23</m:t>
                        </m:r>
                        <m:r>
                          <a:rPr lang="en-US" i="1" dirty="0">
                            <a:latin typeface="Cambria Math"/>
                          </a:rPr>
                          <m:t>, </m:t>
                        </m:r>
                        <m:r>
                          <a:rPr lang="en-US" i="1" dirty="0">
                            <a:latin typeface="Cambria Math"/>
                          </a:rPr>
                          <m:t>24</m:t>
                        </m:r>
                        <m:r>
                          <a:rPr lang="en-US" i="1" dirty="0">
                            <a:latin typeface="Cambria Math"/>
                          </a:rPr>
                          <m:t>, </m:t>
                        </m:r>
                        <m:r>
                          <a:rPr lang="en-US" i="1" dirty="0">
                            <a:latin typeface="Cambria Math"/>
                          </a:rPr>
                          <m:t>25</m:t>
                        </m:r>
                        <m:r>
                          <a:rPr lang="en-US" i="1" dirty="0">
                            <a:latin typeface="Cambria Math"/>
                          </a:rPr>
                          <m:t>)</m:t>
                        </m:r>
                      </m:e>
                    </m:nary>
                  </m:oMath>
                </a14:m>
                <a:r>
                  <a:rPr lang="en-US" dirty="0"/>
                  <a:t> </a:t>
                </a:r>
              </a:p>
              <a:p>
                <a:pPr marL="0" indent="0">
                  <a:spcBef>
                    <a:spcPts val="600"/>
                  </a:spcBef>
                  <a:buNone/>
                </a:pPr>
                <a:r>
                  <a:rPr lang="en-US" dirty="0"/>
                  <a:t>Draw the 5-Variable K-Map</a:t>
                </a:r>
              </a:p>
              <a:p>
                <a:pPr marL="0" indent="0">
                  <a:spcBef>
                    <a:spcPts val="600"/>
                  </a:spcBef>
                  <a:buNone/>
                </a:pPr>
                <a:r>
                  <a:rPr lang="en-US" dirty="0"/>
                  <a:t>Obtain a minimal Sum-of-Products expression for </a:t>
                </a:r>
                <a14:m>
                  <m:oMath xmlns:m="http://schemas.openxmlformats.org/officeDocument/2006/math">
                    <m:r>
                      <a:rPr lang="en-US" i="1" dirty="0">
                        <a:latin typeface="Cambria Math"/>
                      </a:rPr>
                      <m:t>𝑓</m:t>
                    </m:r>
                  </m:oMath>
                </a14:m>
                <a:endParaRPr lang="en-US" dirty="0"/>
              </a:p>
              <a:p>
                <a:pPr marL="0" indent="0">
                  <a:spcBef>
                    <a:spcPts val="600"/>
                  </a:spcBef>
                  <a:buNone/>
                </a:pPr>
                <a:r>
                  <a:rPr lang="en-US" b="1" dirty="0">
                    <a:solidFill>
                      <a:srgbClr val="FF0000"/>
                    </a:solidFill>
                  </a:rPr>
                  <a:t>Solution:</a:t>
                </a:r>
                <a:r>
                  <a:rPr lang="en-US" dirty="0"/>
                  <a:t> </a:t>
                </a:r>
                <a14:m>
                  <m:oMath xmlns:m="http://schemas.openxmlformats.org/officeDocument/2006/math">
                    <m:r>
                      <a:rPr lang="en-US" i="1" dirty="0">
                        <a:latin typeface="Cambria Math"/>
                      </a:rPr>
                      <m:t>𝑓</m:t>
                    </m:r>
                    <m:r>
                      <a:rPr lang="en-US" i="1" dirty="0">
                        <a:latin typeface="Cambria Math"/>
                      </a:rPr>
                      <m:t> = </m:t>
                    </m:r>
                    <m:r>
                      <a:rPr lang="en-US" i="1" dirty="0">
                        <a:solidFill>
                          <a:srgbClr val="FF0000"/>
                        </a:solidFill>
                        <a:latin typeface="Cambria Math"/>
                      </a:rPr>
                      <m:t>𝑐</m:t>
                    </m:r>
                    <m:r>
                      <a:rPr lang="en-US" i="1" dirty="0">
                        <a:solidFill>
                          <a:srgbClr val="FF0000"/>
                        </a:solidFill>
                        <a:latin typeface="Cambria Math"/>
                      </a:rPr>
                      <m:t>′</m:t>
                    </m:r>
                    <m:r>
                      <a:rPr lang="en-US" i="1" dirty="0">
                        <a:solidFill>
                          <a:srgbClr val="FF0000"/>
                        </a:solidFill>
                        <a:latin typeface="Cambria Math"/>
                      </a:rPr>
                      <m:t>𝑑</m:t>
                    </m:r>
                    <m:r>
                      <a:rPr lang="en-US" i="1" dirty="0">
                        <a:solidFill>
                          <a:srgbClr val="FF0000"/>
                        </a:solidFill>
                        <a:latin typeface="Cambria Math"/>
                      </a:rPr>
                      <m:t>′</m:t>
                    </m:r>
                    <m:r>
                      <a:rPr lang="en-US" i="1" dirty="0">
                        <a:solidFill>
                          <a:srgbClr val="FF0000"/>
                        </a:solidFill>
                        <a:latin typeface="Cambria Math"/>
                      </a:rPr>
                      <m:t>+</m:t>
                    </m:r>
                    <m:r>
                      <a:rPr lang="en-US" i="1" dirty="0">
                        <a:solidFill>
                          <a:srgbClr val="008000"/>
                        </a:solidFill>
                        <a:latin typeface="Cambria Math"/>
                      </a:rPr>
                      <m:t>𝑎𝑏</m:t>
                    </m:r>
                    <m:r>
                      <a:rPr lang="en-US" i="1" dirty="0">
                        <a:solidFill>
                          <a:srgbClr val="008000"/>
                        </a:solidFill>
                        <a:latin typeface="Cambria Math"/>
                      </a:rPr>
                      <m:t>′</m:t>
                    </m:r>
                    <m:r>
                      <a:rPr lang="en-US" i="1" dirty="0">
                        <a:solidFill>
                          <a:srgbClr val="008000"/>
                        </a:solidFill>
                        <a:latin typeface="Cambria Math"/>
                      </a:rPr>
                      <m:t>𝑐𝑑</m:t>
                    </m:r>
                  </m:oMath>
                </a14:m>
                <a:r>
                  <a:rPr lang="en-US" dirty="0"/>
                  <a:t>  (6 literals)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11507"/>
                </a:stretch>
              </a:blipFill>
            </p:spPr>
            <p:txBody>
              <a:bodyPr/>
              <a:lstStyle/>
              <a:p>
                <a:r>
                  <a:rPr lang="en-US">
                    <a:noFill/>
                  </a:rPr>
                  <a:t> </a:t>
                </a:r>
              </a:p>
            </p:txBody>
          </p:sp>
        </mc:Fallback>
      </mc:AlternateContent>
      <p:grpSp>
        <p:nvGrpSpPr>
          <p:cNvPr id="4" name="Group 3"/>
          <p:cNvGrpSpPr/>
          <p:nvPr/>
        </p:nvGrpSpPr>
        <p:grpSpPr>
          <a:xfrm>
            <a:off x="1798926" y="2910537"/>
            <a:ext cx="5653424" cy="3284408"/>
            <a:chOff x="1949498" y="3140156"/>
            <a:chExt cx="5653424" cy="3284408"/>
          </a:xfrm>
        </p:grpSpPr>
        <p:sp>
          <p:nvSpPr>
            <p:cNvPr id="5" name="Rectangle 4"/>
            <p:cNvSpPr/>
            <p:nvPr/>
          </p:nvSpPr>
          <p:spPr>
            <a:xfrm>
              <a:off x="2459401" y="4230842"/>
              <a:ext cx="2111012" cy="2193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605807"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7" name="Rectangle 9"/>
            <p:cNvSpPr>
              <a:spLocks noChangeArrowheads="1"/>
            </p:cNvSpPr>
            <p:nvPr/>
          </p:nvSpPr>
          <p:spPr bwMode="auto">
            <a:xfrm>
              <a:off x="3133943"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8" name="Rectangle 11"/>
            <p:cNvSpPr>
              <a:spLocks noChangeArrowheads="1"/>
            </p:cNvSpPr>
            <p:nvPr/>
          </p:nvSpPr>
          <p:spPr bwMode="auto">
            <a:xfrm>
              <a:off x="3662847" y="3887578"/>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9" name="Rectangle 13"/>
            <p:cNvSpPr>
              <a:spLocks noChangeArrowheads="1"/>
            </p:cNvSpPr>
            <p:nvPr/>
          </p:nvSpPr>
          <p:spPr bwMode="auto">
            <a:xfrm>
              <a:off x="4191749"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10" name="Line 18"/>
            <p:cNvSpPr>
              <a:spLocks noChangeShapeType="1"/>
            </p:cNvSpPr>
            <p:nvPr/>
          </p:nvSpPr>
          <p:spPr bwMode="auto">
            <a:xfrm flipH="1">
              <a:off x="3519506" y="4233794"/>
              <a:ext cx="0" cy="2190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 name="Group 10"/>
            <p:cNvGrpSpPr/>
            <p:nvPr/>
          </p:nvGrpSpPr>
          <p:grpSpPr>
            <a:xfrm>
              <a:off x="2990603" y="4230842"/>
              <a:ext cx="1049374" cy="2193721"/>
              <a:chOff x="4203980" y="2816118"/>
              <a:chExt cx="1683742" cy="1687149"/>
            </a:xfrm>
          </p:grpSpPr>
          <p:sp>
            <p:nvSpPr>
              <p:cNvPr id="46" name="Line 17"/>
              <p:cNvSpPr>
                <a:spLocks noChangeShapeType="1"/>
              </p:cNvSpPr>
              <p:nvPr/>
            </p:nvSpPr>
            <p:spPr bwMode="auto">
              <a:xfrm>
                <a:off x="4203980" y="2818388"/>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9"/>
              <p:cNvSpPr>
                <a:spLocks noChangeShapeType="1"/>
              </p:cNvSpPr>
              <p:nvPr/>
            </p:nvSpPr>
            <p:spPr bwMode="auto">
              <a:xfrm>
                <a:off x="5887722" y="2816118"/>
                <a:ext cx="0" cy="16871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 name="Rectangle 21"/>
            <p:cNvSpPr>
              <a:spLocks noChangeArrowheads="1"/>
            </p:cNvSpPr>
            <p:nvPr/>
          </p:nvSpPr>
          <p:spPr bwMode="auto">
            <a:xfrm>
              <a:off x="2119738" y="434876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13" name="Line 108"/>
            <p:cNvSpPr>
              <a:spLocks noChangeShapeType="1"/>
            </p:cNvSpPr>
            <p:nvPr/>
          </p:nvSpPr>
          <p:spPr bwMode="auto">
            <a:xfrm>
              <a:off x="2146366" y="3963272"/>
              <a:ext cx="315334" cy="269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14" name="Text Box 109"/>
                <p:cNvSpPr txBox="1">
                  <a:spLocks noChangeArrowheads="1"/>
                </p:cNvSpPr>
                <p:nvPr/>
              </p:nvSpPr>
              <p:spPr bwMode="auto">
                <a:xfrm>
                  <a:off x="1949498" y="3950694"/>
                  <a:ext cx="299998"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latin typeface="Cambria Math"/>
                          </a:rPr>
                          <m:t>𝑏𝑐</m:t>
                        </m:r>
                      </m:oMath>
                    </m:oMathPara>
                  </a14:m>
                  <a:endParaRPr lang="en-US" altLang="en-US" sz="1800" dirty="0">
                    <a:latin typeface="+mn-lt"/>
                  </a:endParaRPr>
                </a:p>
              </p:txBody>
            </p:sp>
          </mc:Choice>
          <mc:Fallback xmlns="">
            <p:sp>
              <p:nvSpPr>
                <p:cNvPr id="14" name="Text Box 109"/>
                <p:cNvSpPr txBox="1">
                  <a:spLocks noRot="1" noChangeAspect="1" noMove="1" noResize="1" noEditPoints="1" noAdjustHandles="1" noChangeArrowheads="1" noChangeShapeType="1" noTextEdit="1"/>
                </p:cNvSpPr>
                <p:nvPr/>
              </p:nvSpPr>
              <p:spPr bwMode="auto">
                <a:xfrm>
                  <a:off x="1949498" y="3950694"/>
                  <a:ext cx="299998" cy="369332"/>
                </a:xfrm>
                <a:prstGeom prst="rect">
                  <a:avLst/>
                </a:prstGeom>
                <a:blipFill rotWithShape="1">
                  <a:blip r:embed="rId3"/>
                  <a:stretch>
                    <a:fillRect l="-28571" r="-408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110"/>
                <p:cNvSpPr txBox="1">
                  <a:spLocks noChangeArrowheads="1"/>
                </p:cNvSpPr>
                <p:nvPr/>
              </p:nvSpPr>
              <p:spPr bwMode="auto">
                <a:xfrm>
                  <a:off x="2247417" y="3622431"/>
                  <a:ext cx="307220"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sz="1800" b="0" i="1" smtClean="0">
                            <a:latin typeface="Cambria Math"/>
                            <a:cs typeface="Times New Roman" panose="02020603050405020304" pitchFamily="18" charset="0"/>
                          </a:rPr>
                          <m:t>𝑑𝑒</m:t>
                        </m:r>
                      </m:oMath>
                    </m:oMathPara>
                  </a14:m>
                  <a:endParaRPr lang="en-US" altLang="en-US" sz="1800" dirty="0">
                    <a:latin typeface="+mn-lt"/>
                    <a:cs typeface="Times New Roman" panose="02020603050405020304" pitchFamily="18" charset="0"/>
                  </a:endParaRPr>
                </a:p>
              </p:txBody>
            </p:sp>
          </mc:Choice>
          <mc:Fallback xmlns="">
            <p:sp>
              <p:nvSpPr>
                <p:cNvPr id="15" name="Text Box 110"/>
                <p:cNvSpPr txBox="1">
                  <a:spLocks noRot="1" noChangeAspect="1" noMove="1" noResize="1" noEditPoints="1" noAdjustHandles="1" noChangeArrowheads="1" noChangeShapeType="1" noTextEdit="1"/>
                </p:cNvSpPr>
                <p:nvPr/>
              </p:nvSpPr>
              <p:spPr bwMode="auto">
                <a:xfrm>
                  <a:off x="2247417" y="3622431"/>
                  <a:ext cx="307220" cy="369332"/>
                </a:xfrm>
                <a:prstGeom prst="rect">
                  <a:avLst/>
                </a:prstGeom>
                <a:blipFill rotWithShape="1">
                  <a:blip r:embed="rId4"/>
                  <a:stretch>
                    <a:fillRect l="-28000" r="-1000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109"/>
                <p:cNvSpPr txBox="1">
                  <a:spLocks noChangeArrowheads="1"/>
                </p:cNvSpPr>
                <p:nvPr/>
              </p:nvSpPr>
              <p:spPr bwMode="auto">
                <a:xfrm>
                  <a:off x="3133943" y="3483528"/>
                  <a:ext cx="821871"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solidFill>
                              <a:schemeClr val="tx1"/>
                            </a:solidFill>
                            <a:latin typeface="Cambria Math"/>
                          </a:rPr>
                          <m:t>𝑎</m:t>
                        </m:r>
                        <m:r>
                          <a:rPr lang="en-US" altLang="en-US" sz="1800" b="0" i="1" dirty="0" smtClean="0">
                            <a:solidFill>
                              <a:schemeClr val="tx1"/>
                            </a:solidFill>
                            <a:latin typeface="Cambria Math"/>
                          </a:rPr>
                          <m:t>=</m:t>
                        </m:r>
                        <m:r>
                          <a:rPr lang="en-US" altLang="en-US" sz="1800" b="0" i="1" dirty="0" smtClean="0">
                            <a:solidFill>
                              <a:schemeClr val="tx1"/>
                            </a:solidFill>
                            <a:latin typeface="Cambria Math"/>
                          </a:rPr>
                          <m:t>0</m:t>
                        </m:r>
                      </m:oMath>
                    </m:oMathPara>
                  </a14:m>
                  <a:endParaRPr lang="en-US" altLang="en-US" sz="1800" dirty="0">
                    <a:solidFill>
                      <a:schemeClr val="tx1"/>
                    </a:solidFill>
                    <a:latin typeface="+mn-lt"/>
                  </a:endParaRPr>
                </a:p>
              </p:txBody>
            </p:sp>
          </mc:Choice>
          <mc:Fallback xmlns="">
            <p:sp>
              <p:nvSpPr>
                <p:cNvPr id="17" name="Text Box 109"/>
                <p:cNvSpPr txBox="1">
                  <a:spLocks noRot="1" noChangeAspect="1" noMove="1" noResize="1" noEditPoints="1" noAdjustHandles="1" noChangeArrowheads="1" noChangeShapeType="1" noTextEdit="1"/>
                </p:cNvSpPr>
                <p:nvPr/>
              </p:nvSpPr>
              <p:spPr bwMode="auto">
                <a:xfrm>
                  <a:off x="3133943" y="3483528"/>
                  <a:ext cx="821871" cy="369332"/>
                </a:xfrm>
                <a:prstGeom prst="rect">
                  <a:avLst/>
                </a:prstGeom>
                <a:blipFill rotWithShape="1">
                  <a:blip r:embed="rId5"/>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Line 41"/>
            <p:cNvSpPr>
              <a:spLocks noChangeShapeType="1"/>
            </p:cNvSpPr>
            <p:nvPr/>
          </p:nvSpPr>
          <p:spPr bwMode="auto">
            <a:xfrm flipV="1">
              <a:off x="2461973" y="5322857"/>
              <a:ext cx="210843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 name="Group 17"/>
            <p:cNvGrpSpPr/>
            <p:nvPr/>
          </p:nvGrpSpPr>
          <p:grpSpPr>
            <a:xfrm>
              <a:off x="2459401" y="4772003"/>
              <a:ext cx="2111013" cy="1101707"/>
              <a:chOff x="3351656" y="3979853"/>
              <a:chExt cx="3029011" cy="1548216"/>
            </a:xfrm>
          </p:grpSpPr>
          <p:sp>
            <p:nvSpPr>
              <p:cNvPr id="44" name="Line 41"/>
              <p:cNvSpPr>
                <a:spLocks noChangeShapeType="1"/>
              </p:cNvSpPr>
              <p:nvPr/>
            </p:nvSpPr>
            <p:spPr bwMode="auto">
              <a:xfrm flipV="1">
                <a:off x="3355346" y="3979853"/>
                <a:ext cx="30253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1"/>
              <p:cNvSpPr>
                <a:spLocks noChangeShapeType="1"/>
              </p:cNvSpPr>
              <p:nvPr/>
            </p:nvSpPr>
            <p:spPr bwMode="auto">
              <a:xfrm flipV="1">
                <a:off x="3351656" y="5528069"/>
                <a:ext cx="302901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Rectangle 21"/>
            <p:cNvSpPr>
              <a:spLocks noChangeArrowheads="1"/>
            </p:cNvSpPr>
            <p:nvPr/>
          </p:nvSpPr>
          <p:spPr bwMode="auto">
            <a:xfrm>
              <a:off x="2119738" y="4896069"/>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20" name="Rectangle 21"/>
            <p:cNvSpPr>
              <a:spLocks noChangeArrowheads="1"/>
            </p:cNvSpPr>
            <p:nvPr/>
          </p:nvSpPr>
          <p:spPr bwMode="auto">
            <a:xfrm>
              <a:off x="2119738" y="5469970"/>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21" name="Rectangle 21"/>
            <p:cNvSpPr>
              <a:spLocks noChangeArrowheads="1"/>
            </p:cNvSpPr>
            <p:nvPr/>
          </p:nvSpPr>
          <p:spPr bwMode="auto">
            <a:xfrm>
              <a:off x="2119738" y="601973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22" name="Rectangle 21"/>
            <p:cNvSpPr/>
            <p:nvPr/>
          </p:nvSpPr>
          <p:spPr>
            <a:xfrm>
              <a:off x="5491910" y="4230842"/>
              <a:ext cx="2111012" cy="2193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7"/>
            <p:cNvSpPr>
              <a:spLocks noChangeArrowheads="1"/>
            </p:cNvSpPr>
            <p:nvPr/>
          </p:nvSpPr>
          <p:spPr bwMode="auto">
            <a:xfrm>
              <a:off x="5638316"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24" name="Rectangle 9"/>
            <p:cNvSpPr>
              <a:spLocks noChangeArrowheads="1"/>
            </p:cNvSpPr>
            <p:nvPr/>
          </p:nvSpPr>
          <p:spPr bwMode="auto">
            <a:xfrm>
              <a:off x="6166452"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25" name="Rectangle 11"/>
            <p:cNvSpPr>
              <a:spLocks noChangeArrowheads="1"/>
            </p:cNvSpPr>
            <p:nvPr/>
          </p:nvSpPr>
          <p:spPr bwMode="auto">
            <a:xfrm>
              <a:off x="6695355" y="3887578"/>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26" name="Rectangle 13"/>
            <p:cNvSpPr>
              <a:spLocks noChangeArrowheads="1"/>
            </p:cNvSpPr>
            <p:nvPr/>
          </p:nvSpPr>
          <p:spPr bwMode="auto">
            <a:xfrm>
              <a:off x="7224257"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27" name="Line 18"/>
            <p:cNvSpPr>
              <a:spLocks noChangeShapeType="1"/>
            </p:cNvSpPr>
            <p:nvPr/>
          </p:nvSpPr>
          <p:spPr bwMode="auto">
            <a:xfrm flipH="1">
              <a:off x="6552015" y="4233794"/>
              <a:ext cx="0" cy="2190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 name="Group 27"/>
            <p:cNvGrpSpPr/>
            <p:nvPr/>
          </p:nvGrpSpPr>
          <p:grpSpPr>
            <a:xfrm>
              <a:off x="6023111" y="4230842"/>
              <a:ext cx="1049374" cy="2193721"/>
              <a:chOff x="4203980" y="2816118"/>
              <a:chExt cx="1683742" cy="1687149"/>
            </a:xfrm>
          </p:grpSpPr>
          <p:sp>
            <p:nvSpPr>
              <p:cNvPr id="42" name="Line 17"/>
              <p:cNvSpPr>
                <a:spLocks noChangeShapeType="1"/>
              </p:cNvSpPr>
              <p:nvPr/>
            </p:nvSpPr>
            <p:spPr bwMode="auto">
              <a:xfrm>
                <a:off x="4203980" y="2818388"/>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9"/>
              <p:cNvSpPr>
                <a:spLocks noChangeShapeType="1"/>
              </p:cNvSpPr>
              <p:nvPr/>
            </p:nvSpPr>
            <p:spPr bwMode="auto">
              <a:xfrm>
                <a:off x="5887722" y="2816118"/>
                <a:ext cx="0" cy="16871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 name="Rectangle 21"/>
            <p:cNvSpPr>
              <a:spLocks noChangeArrowheads="1"/>
            </p:cNvSpPr>
            <p:nvPr/>
          </p:nvSpPr>
          <p:spPr bwMode="auto">
            <a:xfrm>
              <a:off x="5152247" y="434876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30" name="Line 108"/>
            <p:cNvSpPr>
              <a:spLocks noChangeShapeType="1"/>
            </p:cNvSpPr>
            <p:nvPr/>
          </p:nvSpPr>
          <p:spPr bwMode="auto">
            <a:xfrm>
              <a:off x="5178875" y="3963272"/>
              <a:ext cx="315334" cy="269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31" name="Text Box 109"/>
                <p:cNvSpPr txBox="1">
                  <a:spLocks noChangeArrowheads="1"/>
                </p:cNvSpPr>
                <p:nvPr/>
              </p:nvSpPr>
              <p:spPr bwMode="auto">
                <a:xfrm>
                  <a:off x="4982007" y="3950694"/>
                  <a:ext cx="299998"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latin typeface="Cambria Math"/>
                          </a:rPr>
                          <m:t>𝑏𝑐</m:t>
                        </m:r>
                      </m:oMath>
                    </m:oMathPara>
                  </a14:m>
                  <a:endParaRPr lang="en-US" altLang="en-US" sz="1800"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4982007" y="3950694"/>
                  <a:ext cx="299998" cy="369332"/>
                </a:xfrm>
                <a:prstGeom prst="rect">
                  <a:avLst/>
                </a:prstGeom>
                <a:blipFill rotWithShape="1">
                  <a:blip r:embed="rId6"/>
                  <a:stretch>
                    <a:fillRect l="-26531" r="-612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110"/>
                <p:cNvSpPr txBox="1">
                  <a:spLocks noChangeArrowheads="1"/>
                </p:cNvSpPr>
                <p:nvPr/>
              </p:nvSpPr>
              <p:spPr bwMode="auto">
                <a:xfrm>
                  <a:off x="5279926" y="3622431"/>
                  <a:ext cx="307220"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sz="1800" b="0" i="1" smtClean="0">
                            <a:latin typeface="Cambria Math"/>
                            <a:cs typeface="Times New Roman" panose="02020603050405020304" pitchFamily="18" charset="0"/>
                          </a:rPr>
                          <m:t>𝑑𝑒</m:t>
                        </m:r>
                      </m:oMath>
                    </m:oMathPara>
                  </a14:m>
                  <a:endParaRPr lang="en-US" altLang="en-US" sz="1800"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5279926" y="3622431"/>
                  <a:ext cx="307220" cy="369332"/>
                </a:xfrm>
                <a:prstGeom prst="rect">
                  <a:avLst/>
                </a:prstGeom>
                <a:blipFill rotWithShape="1">
                  <a:blip r:embed="rId7"/>
                  <a:stretch>
                    <a:fillRect l="-27451" r="-7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Box 109"/>
                <p:cNvSpPr txBox="1">
                  <a:spLocks noChangeArrowheads="1"/>
                </p:cNvSpPr>
                <p:nvPr/>
              </p:nvSpPr>
              <p:spPr bwMode="auto">
                <a:xfrm>
                  <a:off x="6166452" y="3483528"/>
                  <a:ext cx="821871"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solidFill>
                              <a:schemeClr val="tx1"/>
                            </a:solidFill>
                            <a:latin typeface="Cambria Math"/>
                          </a:rPr>
                          <m:t>𝑎</m:t>
                        </m:r>
                        <m:r>
                          <a:rPr lang="en-US" altLang="en-US" sz="1800" b="0" i="1" dirty="0" smtClean="0">
                            <a:solidFill>
                              <a:schemeClr val="tx1"/>
                            </a:solidFill>
                            <a:latin typeface="Cambria Math"/>
                          </a:rPr>
                          <m:t>=</m:t>
                        </m:r>
                        <m:r>
                          <a:rPr lang="en-US" altLang="en-US" sz="1800" b="0" i="1" dirty="0" smtClean="0">
                            <a:solidFill>
                              <a:schemeClr val="tx1"/>
                            </a:solidFill>
                            <a:latin typeface="Cambria Math"/>
                          </a:rPr>
                          <m:t>1</m:t>
                        </m:r>
                      </m:oMath>
                    </m:oMathPara>
                  </a14:m>
                  <a:endParaRPr lang="en-US" altLang="en-US" sz="1800" dirty="0">
                    <a:solidFill>
                      <a:schemeClr val="tx1"/>
                    </a:solidFill>
                    <a:latin typeface="+mn-lt"/>
                  </a:endParaRPr>
                </a:p>
              </p:txBody>
            </p:sp>
          </mc:Choice>
          <mc:Fallback xmlns="">
            <p:sp>
              <p:nvSpPr>
                <p:cNvPr id="63" name="Text Box 109"/>
                <p:cNvSpPr txBox="1">
                  <a:spLocks noRot="1" noChangeAspect="1" noMove="1" noResize="1" noEditPoints="1" noAdjustHandles="1" noChangeArrowheads="1" noChangeShapeType="1" noTextEdit="1"/>
                </p:cNvSpPr>
                <p:nvPr/>
              </p:nvSpPr>
              <p:spPr bwMode="auto">
                <a:xfrm>
                  <a:off x="6166452" y="3483528"/>
                  <a:ext cx="821871" cy="369332"/>
                </a:xfrm>
                <a:prstGeom prst="rect">
                  <a:avLst/>
                </a:prstGeom>
                <a:blipFill rotWithShape="1">
                  <a:blip r:embed="rId8"/>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4" name="Line 41"/>
            <p:cNvSpPr>
              <a:spLocks noChangeShapeType="1"/>
            </p:cNvSpPr>
            <p:nvPr/>
          </p:nvSpPr>
          <p:spPr bwMode="auto">
            <a:xfrm flipV="1">
              <a:off x="5494482" y="5322857"/>
              <a:ext cx="210843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 name="Group 34"/>
            <p:cNvGrpSpPr/>
            <p:nvPr/>
          </p:nvGrpSpPr>
          <p:grpSpPr>
            <a:xfrm>
              <a:off x="5491910" y="4772003"/>
              <a:ext cx="2111012" cy="1101707"/>
              <a:chOff x="3351656" y="3979853"/>
              <a:chExt cx="3029011" cy="1548216"/>
            </a:xfrm>
          </p:grpSpPr>
          <p:sp>
            <p:nvSpPr>
              <p:cNvPr id="40" name="Line 41"/>
              <p:cNvSpPr>
                <a:spLocks noChangeShapeType="1"/>
              </p:cNvSpPr>
              <p:nvPr/>
            </p:nvSpPr>
            <p:spPr bwMode="auto">
              <a:xfrm flipV="1">
                <a:off x="3355346" y="3979853"/>
                <a:ext cx="30253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1"/>
              <p:cNvSpPr>
                <a:spLocks noChangeShapeType="1"/>
              </p:cNvSpPr>
              <p:nvPr/>
            </p:nvSpPr>
            <p:spPr bwMode="auto">
              <a:xfrm flipV="1">
                <a:off x="3351656" y="5528069"/>
                <a:ext cx="302901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 name="Rectangle 21"/>
            <p:cNvSpPr>
              <a:spLocks noChangeArrowheads="1"/>
            </p:cNvSpPr>
            <p:nvPr/>
          </p:nvSpPr>
          <p:spPr bwMode="auto">
            <a:xfrm>
              <a:off x="5152247" y="4896069"/>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37" name="Rectangle 21"/>
            <p:cNvSpPr>
              <a:spLocks noChangeArrowheads="1"/>
            </p:cNvSpPr>
            <p:nvPr/>
          </p:nvSpPr>
          <p:spPr bwMode="auto">
            <a:xfrm>
              <a:off x="5152247" y="5469970"/>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38" name="Rectangle 21"/>
            <p:cNvSpPr>
              <a:spLocks noChangeArrowheads="1"/>
            </p:cNvSpPr>
            <p:nvPr/>
          </p:nvSpPr>
          <p:spPr bwMode="auto">
            <a:xfrm>
              <a:off x="5152247" y="601973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39" name="TextBox 38"/>
            <p:cNvSpPr txBox="1"/>
            <p:nvPr/>
          </p:nvSpPr>
          <p:spPr>
            <a:xfrm>
              <a:off x="3670415" y="3140156"/>
              <a:ext cx="2665153" cy="461665"/>
            </a:xfrm>
            <a:prstGeom prst="rect">
              <a:avLst/>
            </a:prstGeom>
            <a:noFill/>
          </p:spPr>
          <p:txBody>
            <a:bodyPr wrap="none" rtlCol="0">
              <a:spAutoFit/>
            </a:bodyPr>
            <a:lstStyle/>
            <a:p>
              <a:r>
                <a:rPr lang="en-US" sz="2400" b="1" dirty="0" smtClean="0"/>
                <a:t>5-Variable K-Map</a:t>
              </a:r>
              <a:endParaRPr lang="en-US" sz="2400" b="1" dirty="0"/>
            </a:p>
          </p:txBody>
        </p:sp>
      </p:grpSp>
      <p:grpSp>
        <p:nvGrpSpPr>
          <p:cNvPr id="48" name="Group 47"/>
          <p:cNvGrpSpPr/>
          <p:nvPr/>
        </p:nvGrpSpPr>
        <p:grpSpPr>
          <a:xfrm>
            <a:off x="2524652" y="4121093"/>
            <a:ext cx="4750052" cy="1958638"/>
            <a:chOff x="2675224" y="4350712"/>
            <a:chExt cx="4750052" cy="1958638"/>
          </a:xfrm>
        </p:grpSpPr>
        <p:sp>
          <p:nvSpPr>
            <p:cNvPr id="49" name="Rectangle 21"/>
            <p:cNvSpPr>
              <a:spLocks noChangeArrowheads="1"/>
            </p:cNvSpPr>
            <p:nvPr/>
          </p:nvSpPr>
          <p:spPr bwMode="auto">
            <a:xfrm>
              <a:off x="2675224" y="4350712"/>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0" name="Rectangle 21"/>
            <p:cNvSpPr>
              <a:spLocks noChangeArrowheads="1"/>
            </p:cNvSpPr>
            <p:nvPr/>
          </p:nvSpPr>
          <p:spPr bwMode="auto">
            <a:xfrm>
              <a:off x="3193687" y="4350712"/>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1" name="Rectangle 21"/>
            <p:cNvSpPr>
              <a:spLocks noChangeArrowheads="1"/>
            </p:cNvSpPr>
            <p:nvPr/>
          </p:nvSpPr>
          <p:spPr bwMode="auto">
            <a:xfrm>
              <a:off x="5690327" y="4350712"/>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2" name="Rectangle 21"/>
            <p:cNvSpPr>
              <a:spLocks noChangeArrowheads="1"/>
            </p:cNvSpPr>
            <p:nvPr/>
          </p:nvSpPr>
          <p:spPr bwMode="auto">
            <a:xfrm>
              <a:off x="6226980" y="4350712"/>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3" name="Rectangle 21"/>
            <p:cNvSpPr>
              <a:spLocks noChangeArrowheads="1"/>
            </p:cNvSpPr>
            <p:nvPr/>
          </p:nvSpPr>
          <p:spPr bwMode="auto">
            <a:xfrm>
              <a:off x="2675224" y="603235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4" name="Rectangle 21"/>
            <p:cNvSpPr>
              <a:spLocks noChangeArrowheads="1"/>
            </p:cNvSpPr>
            <p:nvPr/>
          </p:nvSpPr>
          <p:spPr bwMode="auto">
            <a:xfrm>
              <a:off x="3193687" y="603235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5" name="Rectangle 21"/>
            <p:cNvSpPr>
              <a:spLocks noChangeArrowheads="1"/>
            </p:cNvSpPr>
            <p:nvPr/>
          </p:nvSpPr>
          <p:spPr bwMode="auto">
            <a:xfrm>
              <a:off x="5690327" y="603235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6" name="Rectangle 21"/>
            <p:cNvSpPr>
              <a:spLocks noChangeArrowheads="1"/>
            </p:cNvSpPr>
            <p:nvPr/>
          </p:nvSpPr>
          <p:spPr bwMode="auto">
            <a:xfrm>
              <a:off x="6226980" y="603235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7" name="Rectangle 21"/>
            <p:cNvSpPr>
              <a:spLocks noChangeArrowheads="1"/>
            </p:cNvSpPr>
            <p:nvPr/>
          </p:nvSpPr>
          <p:spPr bwMode="auto">
            <a:xfrm>
              <a:off x="6760383" y="488021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58" name="Rectangle 21"/>
            <p:cNvSpPr>
              <a:spLocks noChangeArrowheads="1"/>
            </p:cNvSpPr>
            <p:nvPr/>
          </p:nvSpPr>
          <p:spPr bwMode="auto">
            <a:xfrm>
              <a:off x="7297036" y="488021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grpSp>
      <p:grpSp>
        <p:nvGrpSpPr>
          <p:cNvPr id="59" name="Group 58"/>
          <p:cNvGrpSpPr/>
          <p:nvPr/>
        </p:nvGrpSpPr>
        <p:grpSpPr>
          <a:xfrm>
            <a:off x="942759" y="4398092"/>
            <a:ext cx="1470964" cy="400110"/>
            <a:chOff x="1093331" y="4627711"/>
            <a:chExt cx="1470964" cy="400110"/>
          </a:xfrm>
        </p:grpSpPr>
        <mc:AlternateContent xmlns:mc="http://schemas.openxmlformats.org/markup-compatibility/2006" xmlns:a14="http://schemas.microsoft.com/office/drawing/2010/main">
          <mc:Choice Requires="a14">
            <p:sp>
              <p:nvSpPr>
                <p:cNvPr id="60" name="TextBox 59"/>
                <p:cNvSpPr txBox="1"/>
                <p:nvPr/>
              </p:nvSpPr>
              <p:spPr>
                <a:xfrm>
                  <a:off x="1093331" y="4627711"/>
                  <a:ext cx="654345" cy="400110"/>
                </a:xfrm>
                <a:prstGeom prst="rect">
                  <a:avLst/>
                </a:prstGeom>
                <a:noFill/>
                <a:ln w="254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𝑐</m:t>
                        </m:r>
                        <m:r>
                          <a:rPr lang="en-US" sz="2000" i="1" dirty="0" smtClean="0">
                            <a:latin typeface="Cambria Math"/>
                          </a:rPr>
                          <m:t>′</m:t>
                        </m:r>
                        <m:r>
                          <a:rPr lang="en-US" sz="2000" i="1" dirty="0" smtClean="0">
                            <a:latin typeface="Cambria Math"/>
                          </a:rPr>
                          <m:t>𝑑</m:t>
                        </m:r>
                        <m:r>
                          <a:rPr lang="en-US" sz="2000" i="1" dirty="0">
                            <a:latin typeface="Cambria Math"/>
                          </a:rPr>
                          <m:t>′</m:t>
                        </m:r>
                      </m:oMath>
                    </m:oMathPara>
                  </a14:m>
                  <a:endParaRPr lang="en-US" sz="20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1093331" y="4627711"/>
                  <a:ext cx="654345" cy="400110"/>
                </a:xfrm>
                <a:prstGeom prst="rect">
                  <a:avLst/>
                </a:prstGeom>
                <a:blipFill rotWithShape="1">
                  <a:blip r:embed="rId9"/>
                  <a:stretch>
                    <a:fillRect/>
                  </a:stretch>
                </a:blipFill>
                <a:ln w="25400">
                  <a:solidFill>
                    <a:srgbClr val="FF0000"/>
                  </a:solidFill>
                </a:ln>
              </p:spPr>
              <p:txBody>
                <a:bodyPr/>
                <a:lstStyle/>
                <a:p>
                  <a:r>
                    <a:rPr lang="en-US">
                      <a:noFill/>
                    </a:rPr>
                    <a:t> </a:t>
                  </a:r>
                </a:p>
              </p:txBody>
            </p:sp>
          </mc:Fallback>
        </mc:AlternateContent>
        <p:cxnSp>
          <p:nvCxnSpPr>
            <p:cNvPr id="61" name="Straight Connector 60"/>
            <p:cNvCxnSpPr>
              <a:stCxn id="60" idx="3"/>
              <a:endCxn id="70" idx="1"/>
            </p:cNvCxnSpPr>
            <p:nvPr/>
          </p:nvCxnSpPr>
          <p:spPr>
            <a:xfrm flipV="1">
              <a:off x="1747676" y="4667501"/>
              <a:ext cx="816619" cy="1602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463041" y="4598147"/>
            <a:ext cx="914400" cy="387037"/>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7364705" y="4598147"/>
            <a:ext cx="1452466" cy="400110"/>
            <a:chOff x="544830" y="4627711"/>
            <a:chExt cx="1452466" cy="400110"/>
          </a:xfrm>
        </p:grpSpPr>
        <mc:AlternateContent xmlns:mc="http://schemas.openxmlformats.org/markup-compatibility/2006" xmlns:a14="http://schemas.microsoft.com/office/drawing/2010/main">
          <mc:Choice Requires="a14">
            <p:sp>
              <p:nvSpPr>
                <p:cNvPr id="64" name="TextBox 63"/>
                <p:cNvSpPr txBox="1"/>
                <p:nvPr/>
              </p:nvSpPr>
              <p:spPr>
                <a:xfrm>
                  <a:off x="1093331" y="4627711"/>
                  <a:ext cx="903965" cy="400110"/>
                </a:xfrm>
                <a:prstGeom prst="rect">
                  <a:avLst/>
                </a:prstGeom>
                <a:noFill/>
                <a:ln w="25400">
                  <a:solidFill>
                    <a:srgbClr val="008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rPr>
                          <m:t>𝑎</m:t>
                        </m:r>
                        <m:sSup>
                          <m:sSupPr>
                            <m:ctrlPr>
                              <a:rPr lang="en-US" sz="2000" b="0" i="1" dirty="0" smtClean="0">
                                <a:latin typeface="Cambria Math" panose="02040503050406030204" pitchFamily="18" charset="0"/>
                              </a:rPr>
                            </m:ctrlPr>
                          </m:sSupPr>
                          <m:e>
                            <m:r>
                              <a:rPr lang="en-US" sz="2000" b="0" i="1" dirty="0" smtClean="0">
                                <a:latin typeface="Cambria Math"/>
                              </a:rPr>
                              <m:t>𝑏</m:t>
                            </m:r>
                          </m:e>
                          <m:sup>
                            <m:r>
                              <a:rPr lang="en-US" sz="2000" b="0" i="1" dirty="0" smtClean="0">
                                <a:latin typeface="Cambria Math"/>
                              </a:rPr>
                              <m:t>′</m:t>
                            </m:r>
                          </m:sup>
                        </m:sSup>
                        <m:r>
                          <a:rPr lang="en-US" sz="2000" b="0" i="1" dirty="0" smtClean="0">
                            <a:latin typeface="Cambria Math"/>
                          </a:rPr>
                          <m:t>𝑐</m:t>
                        </m:r>
                        <m:r>
                          <a:rPr lang="en-US" sz="2000" i="1" dirty="0" smtClean="0">
                            <a:latin typeface="Cambria Math"/>
                          </a:rPr>
                          <m:t>𝑑</m:t>
                        </m:r>
                      </m:oMath>
                    </m:oMathPara>
                  </a14:m>
                  <a:endParaRPr lang="en-US" sz="20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1093331" y="4627711"/>
                  <a:ext cx="903965" cy="400110"/>
                </a:xfrm>
                <a:prstGeom prst="rect">
                  <a:avLst/>
                </a:prstGeom>
                <a:blipFill rotWithShape="1">
                  <a:blip r:embed="rId10"/>
                  <a:stretch>
                    <a:fillRect/>
                  </a:stretch>
                </a:blipFill>
                <a:ln w="25400">
                  <a:solidFill>
                    <a:srgbClr val="008000"/>
                  </a:solidFill>
                </a:ln>
              </p:spPr>
              <p:txBody>
                <a:bodyPr/>
                <a:lstStyle/>
                <a:p>
                  <a:r>
                    <a:rPr lang="en-US">
                      <a:noFill/>
                    </a:rPr>
                    <a:t> </a:t>
                  </a:r>
                </a:p>
              </p:txBody>
            </p:sp>
          </mc:Fallback>
        </mc:AlternateContent>
        <p:cxnSp>
          <p:nvCxnSpPr>
            <p:cNvPr id="65" name="Straight Connector 64"/>
            <p:cNvCxnSpPr>
              <a:endCxn id="64" idx="1"/>
            </p:cNvCxnSpPr>
            <p:nvPr/>
          </p:nvCxnSpPr>
          <p:spPr>
            <a:xfrm flipV="1">
              <a:off x="544830" y="4827766"/>
              <a:ext cx="548501" cy="2"/>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413723" y="3923829"/>
            <a:ext cx="3886801" cy="2323205"/>
            <a:chOff x="2564295" y="4153448"/>
            <a:chExt cx="3886801" cy="2323205"/>
          </a:xfrm>
        </p:grpSpPr>
        <p:grpSp>
          <p:nvGrpSpPr>
            <p:cNvPr id="67" name="Group 66"/>
            <p:cNvGrpSpPr/>
            <p:nvPr/>
          </p:nvGrpSpPr>
          <p:grpSpPr>
            <a:xfrm>
              <a:off x="2564295" y="4153448"/>
              <a:ext cx="3886801" cy="2323205"/>
              <a:chOff x="2564295" y="4153448"/>
              <a:chExt cx="3886801" cy="2323205"/>
            </a:xfrm>
          </p:grpSpPr>
          <p:sp>
            <p:nvSpPr>
              <p:cNvPr id="70" name="Freeform 69"/>
              <p:cNvSpPr/>
              <p:nvPr/>
            </p:nvSpPr>
            <p:spPr>
              <a:xfrm>
                <a:off x="2564295" y="4154556"/>
                <a:ext cx="860151" cy="512945"/>
              </a:xfrm>
              <a:custGeom>
                <a:avLst/>
                <a:gdLst>
                  <a:gd name="connsiteX0" fmla="*/ 0 w 795130"/>
                  <a:gd name="connsiteY0" fmla="*/ 0 h 470452"/>
                  <a:gd name="connsiteX1" fmla="*/ 0 w 795130"/>
                  <a:gd name="connsiteY1" fmla="*/ 470452 h 470452"/>
                  <a:gd name="connsiteX2" fmla="*/ 795130 w 795130"/>
                  <a:gd name="connsiteY2" fmla="*/ 470452 h 470452"/>
                  <a:gd name="connsiteX3" fmla="*/ 795130 w 795130"/>
                  <a:gd name="connsiteY3" fmla="*/ 6626 h 470452"/>
                </a:gdLst>
                <a:ahLst/>
                <a:cxnLst>
                  <a:cxn ang="0">
                    <a:pos x="connsiteX0" y="connsiteY0"/>
                  </a:cxn>
                  <a:cxn ang="0">
                    <a:pos x="connsiteX1" y="connsiteY1"/>
                  </a:cxn>
                  <a:cxn ang="0">
                    <a:pos x="connsiteX2" y="connsiteY2"/>
                  </a:cxn>
                  <a:cxn ang="0">
                    <a:pos x="connsiteX3" y="connsiteY3"/>
                  </a:cxn>
                </a:cxnLst>
                <a:rect l="l" t="t" r="r" b="b"/>
                <a:pathLst>
                  <a:path w="795130" h="470452">
                    <a:moveTo>
                      <a:pt x="0" y="0"/>
                    </a:moveTo>
                    <a:lnTo>
                      <a:pt x="0" y="470452"/>
                    </a:lnTo>
                    <a:lnTo>
                      <a:pt x="795130" y="470452"/>
                    </a:lnTo>
                    <a:lnTo>
                      <a:pt x="795130" y="662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flipV="1">
                <a:off x="2568563" y="5963708"/>
                <a:ext cx="860151" cy="512945"/>
              </a:xfrm>
              <a:custGeom>
                <a:avLst/>
                <a:gdLst>
                  <a:gd name="connsiteX0" fmla="*/ 0 w 795130"/>
                  <a:gd name="connsiteY0" fmla="*/ 0 h 470452"/>
                  <a:gd name="connsiteX1" fmla="*/ 0 w 795130"/>
                  <a:gd name="connsiteY1" fmla="*/ 470452 h 470452"/>
                  <a:gd name="connsiteX2" fmla="*/ 795130 w 795130"/>
                  <a:gd name="connsiteY2" fmla="*/ 470452 h 470452"/>
                  <a:gd name="connsiteX3" fmla="*/ 795130 w 795130"/>
                  <a:gd name="connsiteY3" fmla="*/ 6626 h 470452"/>
                </a:gdLst>
                <a:ahLst/>
                <a:cxnLst>
                  <a:cxn ang="0">
                    <a:pos x="connsiteX0" y="connsiteY0"/>
                  </a:cxn>
                  <a:cxn ang="0">
                    <a:pos x="connsiteX1" y="connsiteY1"/>
                  </a:cxn>
                  <a:cxn ang="0">
                    <a:pos x="connsiteX2" y="connsiteY2"/>
                  </a:cxn>
                  <a:cxn ang="0">
                    <a:pos x="connsiteX3" y="connsiteY3"/>
                  </a:cxn>
                </a:cxnLst>
                <a:rect l="l" t="t" r="r" b="b"/>
                <a:pathLst>
                  <a:path w="795130" h="470452">
                    <a:moveTo>
                      <a:pt x="0" y="0"/>
                    </a:moveTo>
                    <a:lnTo>
                      <a:pt x="0" y="470452"/>
                    </a:lnTo>
                    <a:lnTo>
                      <a:pt x="795130" y="470452"/>
                    </a:lnTo>
                    <a:lnTo>
                      <a:pt x="795130" y="662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5586677" y="4153448"/>
                <a:ext cx="860151" cy="512945"/>
              </a:xfrm>
              <a:custGeom>
                <a:avLst/>
                <a:gdLst>
                  <a:gd name="connsiteX0" fmla="*/ 0 w 795130"/>
                  <a:gd name="connsiteY0" fmla="*/ 0 h 470452"/>
                  <a:gd name="connsiteX1" fmla="*/ 0 w 795130"/>
                  <a:gd name="connsiteY1" fmla="*/ 470452 h 470452"/>
                  <a:gd name="connsiteX2" fmla="*/ 795130 w 795130"/>
                  <a:gd name="connsiteY2" fmla="*/ 470452 h 470452"/>
                  <a:gd name="connsiteX3" fmla="*/ 795130 w 795130"/>
                  <a:gd name="connsiteY3" fmla="*/ 6626 h 470452"/>
                </a:gdLst>
                <a:ahLst/>
                <a:cxnLst>
                  <a:cxn ang="0">
                    <a:pos x="connsiteX0" y="connsiteY0"/>
                  </a:cxn>
                  <a:cxn ang="0">
                    <a:pos x="connsiteX1" y="connsiteY1"/>
                  </a:cxn>
                  <a:cxn ang="0">
                    <a:pos x="connsiteX2" y="connsiteY2"/>
                  </a:cxn>
                  <a:cxn ang="0">
                    <a:pos x="connsiteX3" y="connsiteY3"/>
                  </a:cxn>
                </a:cxnLst>
                <a:rect l="l" t="t" r="r" b="b"/>
                <a:pathLst>
                  <a:path w="795130" h="470452">
                    <a:moveTo>
                      <a:pt x="0" y="0"/>
                    </a:moveTo>
                    <a:lnTo>
                      <a:pt x="0" y="470452"/>
                    </a:lnTo>
                    <a:lnTo>
                      <a:pt x="795130" y="470452"/>
                    </a:lnTo>
                    <a:lnTo>
                      <a:pt x="795130" y="662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flipV="1">
                <a:off x="5590945" y="5962600"/>
                <a:ext cx="860151" cy="512945"/>
              </a:xfrm>
              <a:custGeom>
                <a:avLst/>
                <a:gdLst>
                  <a:gd name="connsiteX0" fmla="*/ 0 w 795130"/>
                  <a:gd name="connsiteY0" fmla="*/ 0 h 470452"/>
                  <a:gd name="connsiteX1" fmla="*/ 0 w 795130"/>
                  <a:gd name="connsiteY1" fmla="*/ 470452 h 470452"/>
                  <a:gd name="connsiteX2" fmla="*/ 795130 w 795130"/>
                  <a:gd name="connsiteY2" fmla="*/ 470452 h 470452"/>
                  <a:gd name="connsiteX3" fmla="*/ 795130 w 795130"/>
                  <a:gd name="connsiteY3" fmla="*/ 6626 h 470452"/>
                </a:gdLst>
                <a:ahLst/>
                <a:cxnLst>
                  <a:cxn ang="0">
                    <a:pos x="connsiteX0" y="connsiteY0"/>
                  </a:cxn>
                  <a:cxn ang="0">
                    <a:pos x="connsiteX1" y="connsiteY1"/>
                  </a:cxn>
                  <a:cxn ang="0">
                    <a:pos x="connsiteX2" y="connsiteY2"/>
                  </a:cxn>
                  <a:cxn ang="0">
                    <a:pos x="connsiteX3" y="connsiteY3"/>
                  </a:cxn>
                </a:cxnLst>
                <a:rect l="l" t="t" r="r" b="b"/>
                <a:pathLst>
                  <a:path w="795130" h="470452">
                    <a:moveTo>
                      <a:pt x="0" y="0"/>
                    </a:moveTo>
                    <a:lnTo>
                      <a:pt x="0" y="470452"/>
                    </a:lnTo>
                    <a:lnTo>
                      <a:pt x="795130" y="470452"/>
                    </a:lnTo>
                    <a:lnTo>
                      <a:pt x="795130" y="662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8" name="Straight Connector 67"/>
            <p:cNvCxnSpPr>
              <a:stCxn id="70" idx="2"/>
              <a:endCxn id="72" idx="1"/>
            </p:cNvCxnSpPr>
            <p:nvPr/>
          </p:nvCxnSpPr>
          <p:spPr>
            <a:xfrm flipV="1">
              <a:off x="3424446" y="4666393"/>
              <a:ext cx="2162231" cy="11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1" idx="2"/>
              <a:endCxn id="73" idx="1"/>
            </p:cNvCxnSpPr>
            <p:nvPr/>
          </p:nvCxnSpPr>
          <p:spPr>
            <a:xfrm flipV="1">
              <a:off x="3428714" y="5962600"/>
              <a:ext cx="2162231" cy="11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37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Five-Variable K-Map with Don't Cares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spcBef>
                    <a:spcPts val="600"/>
                  </a:spcBef>
                  <a:buNone/>
                </a:pPr>
                <a14:m>
                  <m:oMath xmlns:m="http://schemas.openxmlformats.org/officeDocument/2006/math">
                    <m:r>
                      <a:rPr lang="en-US" sz="2000" i="1" dirty="0">
                        <a:latin typeface="Cambria Math"/>
                      </a:rPr>
                      <m:t>𝑔</m:t>
                    </m:r>
                    <m:r>
                      <a:rPr lang="en-US" sz="2000" i="1" dirty="0">
                        <a:latin typeface="Cambria Math"/>
                      </a:rPr>
                      <m:t>(</m:t>
                    </m:r>
                    <m:r>
                      <a:rPr lang="en-US" sz="2000" i="1" dirty="0" err="1">
                        <a:latin typeface="Cambria Math"/>
                      </a:rPr>
                      <m:t>𝑎</m:t>
                    </m:r>
                    <m:r>
                      <a:rPr lang="en-US" sz="2000" i="1" dirty="0" err="1">
                        <a:latin typeface="Cambria Math"/>
                      </a:rPr>
                      <m:t>,</m:t>
                    </m:r>
                    <m:r>
                      <a:rPr lang="en-US" sz="2000" i="1" dirty="0" err="1">
                        <a:latin typeface="Cambria Math"/>
                      </a:rPr>
                      <m:t>𝑏</m:t>
                    </m:r>
                    <m:r>
                      <a:rPr lang="en-US" sz="2000" i="1" dirty="0" err="1">
                        <a:latin typeface="Cambria Math"/>
                      </a:rPr>
                      <m:t>,</m:t>
                    </m:r>
                    <m:r>
                      <a:rPr lang="en-US" sz="2000" i="1" dirty="0" err="1">
                        <a:latin typeface="Cambria Math"/>
                      </a:rPr>
                      <m:t>𝑐</m:t>
                    </m:r>
                    <m:r>
                      <a:rPr lang="en-US" sz="2000" i="1" dirty="0" err="1">
                        <a:latin typeface="Cambria Math"/>
                      </a:rPr>
                      <m:t>,</m:t>
                    </m:r>
                    <m:r>
                      <a:rPr lang="en-US" sz="2000" i="1" dirty="0" err="1">
                        <a:latin typeface="Cambria Math"/>
                      </a:rPr>
                      <m:t>𝑑</m:t>
                    </m:r>
                    <m:r>
                      <a:rPr lang="en-US" sz="2000" i="1" dirty="0" err="1">
                        <a:latin typeface="Cambria Math"/>
                      </a:rPr>
                      <m:t>,</m:t>
                    </m:r>
                    <m:r>
                      <a:rPr lang="en-US" sz="2000" i="1" dirty="0" err="1">
                        <a:latin typeface="Cambria Math"/>
                      </a:rPr>
                      <m:t>𝑒</m:t>
                    </m:r>
                    <m:r>
                      <a:rPr lang="en-US" sz="2000" i="1" dirty="0">
                        <a:latin typeface="Cambria Math"/>
                      </a:rPr>
                      <m:t>)=</m:t>
                    </m:r>
                    <m:nary>
                      <m:naryPr>
                        <m:chr m:val="∑"/>
                        <m:limLoc m:val="subSup"/>
                        <m:ctrlPr>
                          <a:rPr lang="en-US" sz="2000" i="1" dirty="0">
                            <a:latin typeface="Cambria Math" panose="02040503050406030204" pitchFamily="18" charset="0"/>
                          </a:rPr>
                        </m:ctrlPr>
                      </m:naryPr>
                      <m:sub>
                        <m:r>
                          <m:rPr>
                            <m:brk m:alnAt="25"/>
                          </m:rPr>
                          <a:rPr lang="en-US" sz="2000" i="1" dirty="0">
                            <a:latin typeface="Cambria Math"/>
                          </a:rPr>
                          <m:t>𝑚</m:t>
                        </m:r>
                      </m:sub>
                      <m:sup/>
                      <m:e>
                        <m:r>
                          <a:rPr lang="en-US" sz="2000" i="1" dirty="0">
                            <a:latin typeface="Cambria Math"/>
                          </a:rPr>
                          <m:t>(</m:t>
                        </m:r>
                        <m:r>
                          <a:rPr lang="en-US" sz="2000" i="1" dirty="0">
                            <a:latin typeface="Cambria Math"/>
                          </a:rPr>
                          <m:t>3</m:t>
                        </m:r>
                        <m:r>
                          <a:rPr lang="en-US" sz="2000" i="1" dirty="0">
                            <a:latin typeface="Cambria Math"/>
                          </a:rPr>
                          <m:t>, </m:t>
                        </m:r>
                        <m:r>
                          <a:rPr lang="en-US" sz="2000" i="1" dirty="0">
                            <a:latin typeface="Cambria Math"/>
                          </a:rPr>
                          <m:t>6</m:t>
                        </m:r>
                        <m:r>
                          <a:rPr lang="en-US" sz="2000" i="1" dirty="0">
                            <a:latin typeface="Cambria Math"/>
                          </a:rPr>
                          <m:t>, </m:t>
                        </m:r>
                        <m:r>
                          <a:rPr lang="en-US" sz="2000" i="1" dirty="0">
                            <a:latin typeface="Cambria Math"/>
                          </a:rPr>
                          <m:t>7</m:t>
                        </m:r>
                        <m:r>
                          <a:rPr lang="en-US" sz="2000" i="1" dirty="0">
                            <a:latin typeface="Cambria Math"/>
                          </a:rPr>
                          <m:t>, </m:t>
                        </m:r>
                        <m:r>
                          <a:rPr lang="en-US" sz="2000" i="1" dirty="0">
                            <a:latin typeface="Cambria Math"/>
                          </a:rPr>
                          <m:t>11</m:t>
                        </m:r>
                        <m:r>
                          <a:rPr lang="en-US" sz="2000" i="1" dirty="0">
                            <a:latin typeface="Cambria Math"/>
                          </a:rPr>
                          <m:t>, </m:t>
                        </m:r>
                        <m:r>
                          <a:rPr lang="en-US" sz="2000" i="1" dirty="0">
                            <a:latin typeface="Cambria Math"/>
                          </a:rPr>
                          <m:t>24</m:t>
                        </m:r>
                        <m:r>
                          <a:rPr lang="en-US" sz="2000" i="1" dirty="0">
                            <a:latin typeface="Cambria Math"/>
                          </a:rPr>
                          <m:t>, </m:t>
                        </m:r>
                        <m:r>
                          <a:rPr lang="en-US" sz="2000" i="1" dirty="0">
                            <a:latin typeface="Cambria Math"/>
                          </a:rPr>
                          <m:t>25</m:t>
                        </m:r>
                        <m:r>
                          <a:rPr lang="en-US" sz="2000" i="1" dirty="0">
                            <a:latin typeface="Cambria Math"/>
                          </a:rPr>
                          <m:t>, </m:t>
                        </m:r>
                        <m:r>
                          <a:rPr lang="en-US" sz="2000" i="1" dirty="0">
                            <a:latin typeface="Cambria Math"/>
                          </a:rPr>
                          <m:t>27</m:t>
                        </m:r>
                        <m:r>
                          <a:rPr lang="en-US" sz="2000" i="1" dirty="0">
                            <a:latin typeface="Cambria Math"/>
                          </a:rPr>
                          <m:t>, </m:t>
                        </m:r>
                        <m:r>
                          <a:rPr lang="en-US" sz="2000" i="1" dirty="0">
                            <a:latin typeface="Cambria Math"/>
                          </a:rPr>
                          <m:t>28</m:t>
                        </m:r>
                        <m:r>
                          <a:rPr lang="en-US" sz="2000" i="1" dirty="0">
                            <a:latin typeface="Cambria Math"/>
                          </a:rPr>
                          <m:t>, </m:t>
                        </m:r>
                        <m:r>
                          <a:rPr lang="en-US" sz="2000" i="1" dirty="0">
                            <a:latin typeface="Cambria Math"/>
                          </a:rPr>
                          <m:t>29</m:t>
                        </m:r>
                        <m:r>
                          <a:rPr lang="en-US" sz="2000" i="1" dirty="0">
                            <a:latin typeface="Cambria Math"/>
                          </a:rPr>
                          <m:t>)+</m:t>
                        </m:r>
                        <m:nary>
                          <m:naryPr>
                            <m:chr m:val="∑"/>
                            <m:limLoc m:val="subSup"/>
                            <m:ctrlPr>
                              <a:rPr lang="en-US" sz="2000" i="1" dirty="0">
                                <a:latin typeface="Cambria Math" panose="02040503050406030204" pitchFamily="18" charset="0"/>
                              </a:rPr>
                            </m:ctrlPr>
                          </m:naryPr>
                          <m:sub>
                            <m:r>
                              <m:rPr>
                                <m:brk m:alnAt="25"/>
                              </m:rPr>
                              <a:rPr lang="en-US" sz="2000" i="1" dirty="0">
                                <a:latin typeface="Cambria Math"/>
                              </a:rPr>
                              <m:t>𝑑</m:t>
                            </m:r>
                          </m:sub>
                          <m:sup/>
                          <m:e>
                            <m:r>
                              <a:rPr lang="en-US" sz="2000" i="1" dirty="0">
                                <a:latin typeface="Cambria Math"/>
                              </a:rPr>
                              <m:t>(</m:t>
                            </m:r>
                            <m:r>
                              <a:rPr lang="en-US" sz="2000" i="1" dirty="0">
                                <a:latin typeface="Cambria Math"/>
                              </a:rPr>
                              <m:t>2</m:t>
                            </m:r>
                            <m:r>
                              <a:rPr lang="en-US" sz="2000" i="1" dirty="0">
                                <a:latin typeface="Cambria Math"/>
                              </a:rPr>
                              <m:t>, </m:t>
                            </m:r>
                            <m:r>
                              <a:rPr lang="en-US" sz="2000" i="1" dirty="0">
                                <a:latin typeface="Cambria Math"/>
                              </a:rPr>
                              <m:t>8</m:t>
                            </m:r>
                            <m:r>
                              <a:rPr lang="en-US" sz="2000" i="1" dirty="0">
                                <a:latin typeface="Cambria Math"/>
                              </a:rPr>
                              <m:t>, </m:t>
                            </m:r>
                            <m:r>
                              <a:rPr lang="en-US" sz="2000" i="1" dirty="0">
                                <a:latin typeface="Cambria Math"/>
                              </a:rPr>
                              <m:t>9</m:t>
                            </m:r>
                            <m:r>
                              <a:rPr lang="en-US" sz="2000" i="1" dirty="0">
                                <a:latin typeface="Cambria Math"/>
                              </a:rPr>
                              <m:t>, </m:t>
                            </m:r>
                            <m:r>
                              <a:rPr lang="en-US" sz="2000" i="1" dirty="0">
                                <a:latin typeface="Cambria Math"/>
                              </a:rPr>
                              <m:t>12</m:t>
                            </m:r>
                            <m:r>
                              <a:rPr lang="en-US" sz="2000" i="1" dirty="0">
                                <a:latin typeface="Cambria Math"/>
                              </a:rPr>
                              <m:t>, </m:t>
                            </m:r>
                            <m:r>
                              <a:rPr lang="en-US" sz="2000" i="1" dirty="0">
                                <a:latin typeface="Cambria Math"/>
                              </a:rPr>
                              <m:t>13</m:t>
                            </m:r>
                            <m:r>
                              <a:rPr lang="en-US" sz="2000" i="1" dirty="0">
                                <a:latin typeface="Cambria Math"/>
                              </a:rPr>
                              <m:t>, </m:t>
                            </m:r>
                            <m:r>
                              <a:rPr lang="en-US" sz="2000" i="1" dirty="0">
                                <a:latin typeface="Cambria Math"/>
                              </a:rPr>
                              <m:t>26</m:t>
                            </m:r>
                            <m:r>
                              <a:rPr lang="en-US" sz="2000" i="1" dirty="0">
                                <a:latin typeface="Cambria Math"/>
                              </a:rPr>
                              <m:t>)</m:t>
                            </m:r>
                          </m:e>
                        </m:nary>
                      </m:e>
                    </m:nary>
                  </m:oMath>
                </a14:m>
                <a:r>
                  <a:rPr lang="en-US" dirty="0"/>
                  <a:t> </a:t>
                </a:r>
              </a:p>
              <a:p>
                <a:pPr marL="0" indent="0">
                  <a:spcBef>
                    <a:spcPts val="600"/>
                  </a:spcBef>
                  <a:buNone/>
                </a:pPr>
                <a:r>
                  <a:rPr lang="en-US" dirty="0"/>
                  <a:t>Draw the 5-Variable K-Map</a:t>
                </a:r>
              </a:p>
              <a:p>
                <a:pPr marL="0" indent="0">
                  <a:spcBef>
                    <a:spcPts val="600"/>
                  </a:spcBef>
                  <a:buNone/>
                </a:pPr>
                <a:r>
                  <a:rPr lang="en-US" dirty="0"/>
                  <a:t>Obtain a minimal Sum-of-Products expression for </a:t>
                </a:r>
                <a14:m>
                  <m:oMath xmlns:m="http://schemas.openxmlformats.org/officeDocument/2006/math">
                    <m:r>
                      <a:rPr lang="en-US" i="1" dirty="0">
                        <a:latin typeface="Cambria Math"/>
                      </a:rPr>
                      <m:t>𝑔</m:t>
                    </m:r>
                  </m:oMath>
                </a14:m>
                <a:endParaRPr lang="en-US" dirty="0"/>
              </a:p>
              <a:p>
                <a:pPr marL="0" indent="0">
                  <a:spcBef>
                    <a:spcPts val="600"/>
                  </a:spcBef>
                  <a:buNone/>
                </a:pPr>
                <a:r>
                  <a:rPr lang="en-US" b="1" dirty="0">
                    <a:solidFill>
                      <a:srgbClr val="FF0000"/>
                    </a:solidFill>
                  </a:rPr>
                  <a:t>Solution:</a:t>
                </a:r>
                <a:r>
                  <a:rPr lang="en-US" dirty="0"/>
                  <a:t> </a:t>
                </a:r>
                <a14:m>
                  <m:oMath xmlns:m="http://schemas.openxmlformats.org/officeDocument/2006/math">
                    <m:r>
                      <a:rPr lang="en-US" i="1" dirty="0">
                        <a:latin typeface="Cambria Math"/>
                      </a:rPr>
                      <m:t>𝑔</m:t>
                    </m:r>
                    <m:r>
                      <a:rPr lang="en-US" i="1" dirty="0">
                        <a:latin typeface="Cambria Math"/>
                      </a:rPr>
                      <m:t> =</m:t>
                    </m:r>
                    <m:r>
                      <a:rPr lang="en-US" i="1" dirty="0">
                        <a:solidFill>
                          <a:srgbClr val="FF0000"/>
                        </a:solidFill>
                        <a:latin typeface="Cambria Math"/>
                      </a:rPr>
                      <m:t>𝑏</m:t>
                    </m:r>
                    <m:sSup>
                      <m:sSupPr>
                        <m:ctrlPr>
                          <a:rPr lang="en-US" i="1" dirty="0">
                            <a:solidFill>
                              <a:srgbClr val="FF0000"/>
                            </a:solidFill>
                            <a:latin typeface="Cambria Math" panose="02040503050406030204" pitchFamily="18" charset="0"/>
                          </a:rPr>
                        </m:ctrlPr>
                      </m:sSupPr>
                      <m:e>
                        <m:r>
                          <a:rPr lang="en-US" i="1" dirty="0">
                            <a:solidFill>
                              <a:srgbClr val="FF0000"/>
                            </a:solidFill>
                            <a:latin typeface="Cambria Math"/>
                          </a:rPr>
                          <m:t>𝑑</m:t>
                        </m:r>
                      </m:e>
                      <m:sup>
                        <m:r>
                          <a:rPr lang="en-US" i="1" dirty="0">
                            <a:solidFill>
                              <a:srgbClr val="FF0000"/>
                            </a:solidFill>
                            <a:latin typeface="Cambria Math"/>
                          </a:rPr>
                          <m:t>′</m:t>
                        </m:r>
                      </m:sup>
                    </m:sSup>
                    <m:r>
                      <a:rPr lang="en-US" i="1" dirty="0">
                        <a:latin typeface="Cambria Math"/>
                      </a:rPr>
                      <m:t>+</m:t>
                    </m:r>
                    <m:sSup>
                      <m:sSupPr>
                        <m:ctrlPr>
                          <a:rPr lang="en-US" i="1" dirty="0">
                            <a:solidFill>
                              <a:srgbClr val="008000"/>
                            </a:solidFill>
                            <a:latin typeface="Cambria Math" panose="02040503050406030204" pitchFamily="18" charset="0"/>
                          </a:rPr>
                        </m:ctrlPr>
                      </m:sSupPr>
                      <m:e>
                        <m:r>
                          <a:rPr lang="en-US" i="1" dirty="0">
                            <a:solidFill>
                              <a:srgbClr val="008000"/>
                            </a:solidFill>
                            <a:latin typeface="Cambria Math"/>
                          </a:rPr>
                          <m:t>𝑎</m:t>
                        </m:r>
                      </m:e>
                      <m:sup>
                        <m:r>
                          <a:rPr lang="en-US" i="1" dirty="0">
                            <a:solidFill>
                              <a:srgbClr val="008000"/>
                            </a:solidFill>
                            <a:latin typeface="Cambria Math"/>
                          </a:rPr>
                          <m:t>′</m:t>
                        </m:r>
                      </m:sup>
                    </m:sSup>
                    <m:sSup>
                      <m:sSupPr>
                        <m:ctrlPr>
                          <a:rPr lang="en-US" i="1" dirty="0">
                            <a:solidFill>
                              <a:srgbClr val="008000"/>
                            </a:solidFill>
                            <a:latin typeface="Cambria Math" panose="02040503050406030204" pitchFamily="18" charset="0"/>
                          </a:rPr>
                        </m:ctrlPr>
                      </m:sSupPr>
                      <m:e>
                        <m:r>
                          <a:rPr lang="en-US" i="1" dirty="0">
                            <a:solidFill>
                              <a:srgbClr val="008000"/>
                            </a:solidFill>
                            <a:latin typeface="Cambria Math"/>
                          </a:rPr>
                          <m:t>𝑏</m:t>
                        </m:r>
                      </m:e>
                      <m:sup>
                        <m:r>
                          <a:rPr lang="en-US" i="1" dirty="0">
                            <a:solidFill>
                              <a:srgbClr val="008000"/>
                            </a:solidFill>
                            <a:latin typeface="Cambria Math"/>
                          </a:rPr>
                          <m:t>′</m:t>
                        </m:r>
                      </m:sup>
                    </m:sSup>
                    <m:r>
                      <a:rPr lang="en-US" i="1" dirty="0">
                        <a:solidFill>
                          <a:srgbClr val="008000"/>
                        </a:solidFill>
                        <a:latin typeface="Cambria Math"/>
                      </a:rPr>
                      <m:t>𝑑</m:t>
                    </m:r>
                    <m:r>
                      <a:rPr lang="en-US" i="1" dirty="0">
                        <a:latin typeface="Cambria Math"/>
                      </a:rPr>
                      <m:t>+</m:t>
                    </m:r>
                    <m:r>
                      <a:rPr lang="en-US" i="1" dirty="0">
                        <a:solidFill>
                          <a:srgbClr val="000099"/>
                        </a:solidFill>
                        <a:latin typeface="Cambria Math"/>
                      </a:rPr>
                      <m:t>𝑏</m:t>
                    </m:r>
                    <m:sSup>
                      <m:sSupPr>
                        <m:ctrlPr>
                          <a:rPr lang="en-US" i="1" dirty="0">
                            <a:solidFill>
                              <a:srgbClr val="000099"/>
                            </a:solidFill>
                            <a:latin typeface="Cambria Math" panose="02040503050406030204" pitchFamily="18" charset="0"/>
                          </a:rPr>
                        </m:ctrlPr>
                      </m:sSupPr>
                      <m:e>
                        <m:r>
                          <a:rPr lang="en-US" i="1" dirty="0">
                            <a:solidFill>
                              <a:srgbClr val="000099"/>
                            </a:solidFill>
                            <a:latin typeface="Cambria Math"/>
                          </a:rPr>
                          <m:t>𝑐</m:t>
                        </m:r>
                      </m:e>
                      <m:sup>
                        <m:r>
                          <a:rPr lang="en-US" i="1" dirty="0">
                            <a:solidFill>
                              <a:srgbClr val="000099"/>
                            </a:solidFill>
                            <a:latin typeface="Cambria Math"/>
                          </a:rPr>
                          <m:t>′</m:t>
                        </m:r>
                      </m:sup>
                    </m:sSup>
                    <m:r>
                      <a:rPr lang="en-US" i="1" dirty="0">
                        <a:solidFill>
                          <a:srgbClr val="000099"/>
                        </a:solidFill>
                        <a:latin typeface="Cambria Math"/>
                      </a:rPr>
                      <m:t>𝑒</m:t>
                    </m:r>
                  </m:oMath>
                </a14:m>
                <a:r>
                  <a:rPr lang="en-US" dirty="0"/>
                  <a:t>  (8 literals)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8422"/>
                </a:stretch>
              </a:blipFill>
            </p:spPr>
            <p:txBody>
              <a:bodyPr/>
              <a:lstStyle/>
              <a:p>
                <a:r>
                  <a:rPr lang="en-US">
                    <a:noFill/>
                  </a:rPr>
                  <a:t> </a:t>
                </a:r>
              </a:p>
            </p:txBody>
          </p:sp>
        </mc:Fallback>
      </mc:AlternateContent>
      <p:grpSp>
        <p:nvGrpSpPr>
          <p:cNvPr id="4" name="Group 3"/>
          <p:cNvGrpSpPr/>
          <p:nvPr/>
        </p:nvGrpSpPr>
        <p:grpSpPr>
          <a:xfrm>
            <a:off x="309082" y="4869984"/>
            <a:ext cx="1461306" cy="400110"/>
            <a:chOff x="1093331" y="4454890"/>
            <a:chExt cx="1461306" cy="400110"/>
          </a:xfrm>
        </p:grpSpPr>
        <mc:AlternateContent xmlns:mc="http://schemas.openxmlformats.org/markup-compatibility/2006" xmlns:a14="http://schemas.microsoft.com/office/drawing/2010/main">
          <mc:Choice Requires="a14">
            <p:sp>
              <p:nvSpPr>
                <p:cNvPr id="5" name="TextBox 4"/>
                <p:cNvSpPr txBox="1"/>
                <p:nvPr/>
              </p:nvSpPr>
              <p:spPr>
                <a:xfrm>
                  <a:off x="1093331" y="4454890"/>
                  <a:ext cx="607859" cy="400110"/>
                </a:xfrm>
                <a:prstGeom prst="rect">
                  <a:avLst/>
                </a:prstGeom>
                <a:noFill/>
                <a:ln w="254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rPr>
                          <m:t>𝑏</m:t>
                        </m:r>
                        <m:r>
                          <a:rPr lang="en-US" sz="2000" i="1" dirty="0" smtClean="0">
                            <a:latin typeface="Cambria Math"/>
                          </a:rPr>
                          <m:t>𝑑</m:t>
                        </m:r>
                        <m:r>
                          <a:rPr lang="en-US" sz="2000" i="1" dirty="0">
                            <a:latin typeface="Cambria Math"/>
                          </a:rPr>
                          <m:t>′</m:t>
                        </m:r>
                      </m:oMath>
                    </m:oMathPara>
                  </a14:m>
                  <a:endParaRPr lang="en-US" sz="20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1093331" y="4454890"/>
                  <a:ext cx="607859" cy="400110"/>
                </a:xfrm>
                <a:prstGeom prst="rect">
                  <a:avLst/>
                </a:prstGeom>
                <a:blipFill rotWithShape="1">
                  <a:blip r:embed="rId3"/>
                  <a:stretch>
                    <a:fillRect/>
                  </a:stretch>
                </a:blipFill>
                <a:ln w="25400">
                  <a:solidFill>
                    <a:srgbClr val="FF0000"/>
                  </a:solidFill>
                </a:ln>
              </p:spPr>
              <p:txBody>
                <a:bodyPr/>
                <a:lstStyle/>
                <a:p>
                  <a:r>
                    <a:rPr lang="en-US">
                      <a:noFill/>
                    </a:rPr>
                    <a:t> </a:t>
                  </a:r>
                </a:p>
              </p:txBody>
            </p:sp>
          </mc:Fallback>
        </mc:AlternateContent>
        <p:cxnSp>
          <p:nvCxnSpPr>
            <p:cNvPr id="6" name="Straight Connector 5"/>
            <p:cNvCxnSpPr>
              <a:stCxn id="5" idx="3"/>
            </p:cNvCxnSpPr>
            <p:nvPr/>
          </p:nvCxnSpPr>
          <p:spPr>
            <a:xfrm>
              <a:off x="1701190" y="4654945"/>
              <a:ext cx="853447" cy="2000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165249" y="2910537"/>
            <a:ext cx="5653424" cy="3284408"/>
            <a:chOff x="1949498" y="3140156"/>
            <a:chExt cx="5653424" cy="3284408"/>
          </a:xfrm>
        </p:grpSpPr>
        <p:grpSp>
          <p:nvGrpSpPr>
            <p:cNvPr id="8" name="Group 7"/>
            <p:cNvGrpSpPr/>
            <p:nvPr/>
          </p:nvGrpSpPr>
          <p:grpSpPr>
            <a:xfrm>
              <a:off x="1949498" y="3140156"/>
              <a:ext cx="5653424" cy="3284408"/>
              <a:chOff x="1949498" y="3140156"/>
              <a:chExt cx="5653424" cy="3284408"/>
            </a:xfrm>
          </p:grpSpPr>
          <p:sp>
            <p:nvSpPr>
              <p:cNvPr id="24" name="Rectangle 23"/>
              <p:cNvSpPr/>
              <p:nvPr/>
            </p:nvSpPr>
            <p:spPr>
              <a:xfrm>
                <a:off x="2459401" y="4230842"/>
                <a:ext cx="2111012" cy="2193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7"/>
              <p:cNvSpPr>
                <a:spLocks noChangeArrowheads="1"/>
              </p:cNvSpPr>
              <p:nvPr/>
            </p:nvSpPr>
            <p:spPr bwMode="auto">
              <a:xfrm>
                <a:off x="2605807"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26" name="Rectangle 9"/>
              <p:cNvSpPr>
                <a:spLocks noChangeArrowheads="1"/>
              </p:cNvSpPr>
              <p:nvPr/>
            </p:nvSpPr>
            <p:spPr bwMode="auto">
              <a:xfrm>
                <a:off x="3133943"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27" name="Rectangle 11"/>
              <p:cNvSpPr>
                <a:spLocks noChangeArrowheads="1"/>
              </p:cNvSpPr>
              <p:nvPr/>
            </p:nvSpPr>
            <p:spPr bwMode="auto">
              <a:xfrm>
                <a:off x="3662847" y="3887578"/>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28" name="Rectangle 13"/>
              <p:cNvSpPr>
                <a:spLocks noChangeArrowheads="1"/>
              </p:cNvSpPr>
              <p:nvPr/>
            </p:nvSpPr>
            <p:spPr bwMode="auto">
              <a:xfrm>
                <a:off x="4191749"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29" name="Line 18"/>
              <p:cNvSpPr>
                <a:spLocks noChangeShapeType="1"/>
              </p:cNvSpPr>
              <p:nvPr/>
            </p:nvSpPr>
            <p:spPr bwMode="auto">
              <a:xfrm flipH="1">
                <a:off x="3519506" y="4233794"/>
                <a:ext cx="0" cy="2190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 name="Group 29"/>
              <p:cNvGrpSpPr/>
              <p:nvPr/>
            </p:nvGrpSpPr>
            <p:grpSpPr>
              <a:xfrm>
                <a:off x="2990603" y="4230842"/>
                <a:ext cx="1049374" cy="2193721"/>
                <a:chOff x="4203980" y="2816118"/>
                <a:chExt cx="1683742" cy="1687149"/>
              </a:xfrm>
            </p:grpSpPr>
            <p:sp>
              <p:nvSpPr>
                <p:cNvPr id="65" name="Line 17"/>
                <p:cNvSpPr>
                  <a:spLocks noChangeShapeType="1"/>
                </p:cNvSpPr>
                <p:nvPr/>
              </p:nvSpPr>
              <p:spPr bwMode="auto">
                <a:xfrm>
                  <a:off x="4203980" y="2818388"/>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9"/>
                <p:cNvSpPr>
                  <a:spLocks noChangeShapeType="1"/>
                </p:cNvSpPr>
                <p:nvPr/>
              </p:nvSpPr>
              <p:spPr bwMode="auto">
                <a:xfrm>
                  <a:off x="5887722" y="2816118"/>
                  <a:ext cx="0" cy="16871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 name="Rectangle 21"/>
              <p:cNvSpPr>
                <a:spLocks noChangeArrowheads="1"/>
              </p:cNvSpPr>
              <p:nvPr/>
            </p:nvSpPr>
            <p:spPr bwMode="auto">
              <a:xfrm>
                <a:off x="2119738" y="434876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32" name="Line 108"/>
              <p:cNvSpPr>
                <a:spLocks noChangeShapeType="1"/>
              </p:cNvSpPr>
              <p:nvPr/>
            </p:nvSpPr>
            <p:spPr bwMode="auto">
              <a:xfrm>
                <a:off x="2146366" y="3963272"/>
                <a:ext cx="315334" cy="269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33" name="Text Box 109"/>
                  <p:cNvSpPr txBox="1">
                    <a:spLocks noChangeArrowheads="1"/>
                  </p:cNvSpPr>
                  <p:nvPr/>
                </p:nvSpPr>
                <p:spPr bwMode="auto">
                  <a:xfrm>
                    <a:off x="1949498" y="3950694"/>
                    <a:ext cx="299998"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latin typeface="Cambria Math"/>
                            </a:rPr>
                            <m:t>𝑏𝑐</m:t>
                          </m:r>
                        </m:oMath>
                      </m:oMathPara>
                    </a14:m>
                    <a:endParaRPr lang="en-US" altLang="en-US" sz="1800" dirty="0">
                      <a:latin typeface="+mn-lt"/>
                    </a:endParaRPr>
                  </a:p>
                </p:txBody>
              </p:sp>
            </mc:Choice>
            <mc:Fallback xmlns="">
              <p:sp>
                <p:nvSpPr>
                  <p:cNvPr id="14" name="Text Box 109"/>
                  <p:cNvSpPr txBox="1">
                    <a:spLocks noRot="1" noChangeAspect="1" noMove="1" noResize="1" noEditPoints="1" noAdjustHandles="1" noChangeArrowheads="1" noChangeShapeType="1" noTextEdit="1"/>
                  </p:cNvSpPr>
                  <p:nvPr/>
                </p:nvSpPr>
                <p:spPr bwMode="auto">
                  <a:xfrm>
                    <a:off x="1949498" y="3950694"/>
                    <a:ext cx="299998" cy="369332"/>
                  </a:xfrm>
                  <a:prstGeom prst="rect">
                    <a:avLst/>
                  </a:prstGeom>
                  <a:blipFill rotWithShape="1">
                    <a:blip r:embed="rId4"/>
                    <a:stretch>
                      <a:fillRect l="-28571" r="-408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 Box 110"/>
                  <p:cNvSpPr txBox="1">
                    <a:spLocks noChangeArrowheads="1"/>
                  </p:cNvSpPr>
                  <p:nvPr/>
                </p:nvSpPr>
                <p:spPr bwMode="auto">
                  <a:xfrm>
                    <a:off x="2247417" y="3622431"/>
                    <a:ext cx="307220"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sz="1800" b="0" i="1" smtClean="0">
                              <a:latin typeface="Cambria Math"/>
                              <a:cs typeface="Times New Roman" panose="02020603050405020304" pitchFamily="18" charset="0"/>
                            </a:rPr>
                            <m:t>𝑑𝑒</m:t>
                          </m:r>
                        </m:oMath>
                      </m:oMathPara>
                    </a14:m>
                    <a:endParaRPr lang="en-US" altLang="en-US" sz="1800" dirty="0">
                      <a:latin typeface="+mn-lt"/>
                      <a:cs typeface="Times New Roman" panose="02020603050405020304" pitchFamily="18" charset="0"/>
                    </a:endParaRPr>
                  </a:p>
                </p:txBody>
              </p:sp>
            </mc:Choice>
            <mc:Fallback xmlns="">
              <p:sp>
                <p:nvSpPr>
                  <p:cNvPr id="15" name="Text Box 110"/>
                  <p:cNvSpPr txBox="1">
                    <a:spLocks noRot="1" noChangeAspect="1" noMove="1" noResize="1" noEditPoints="1" noAdjustHandles="1" noChangeArrowheads="1" noChangeShapeType="1" noTextEdit="1"/>
                  </p:cNvSpPr>
                  <p:nvPr/>
                </p:nvSpPr>
                <p:spPr bwMode="auto">
                  <a:xfrm>
                    <a:off x="2247417" y="3622431"/>
                    <a:ext cx="307220" cy="369332"/>
                  </a:xfrm>
                  <a:prstGeom prst="rect">
                    <a:avLst/>
                  </a:prstGeom>
                  <a:blipFill rotWithShape="1">
                    <a:blip r:embed="rId5"/>
                    <a:stretch>
                      <a:fillRect l="-28000" r="-1000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109"/>
                  <p:cNvSpPr txBox="1">
                    <a:spLocks noChangeArrowheads="1"/>
                  </p:cNvSpPr>
                  <p:nvPr/>
                </p:nvSpPr>
                <p:spPr bwMode="auto">
                  <a:xfrm>
                    <a:off x="3133943" y="3483528"/>
                    <a:ext cx="821871"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solidFill>
                                <a:schemeClr val="tx1"/>
                              </a:solidFill>
                              <a:latin typeface="Cambria Math"/>
                            </a:rPr>
                            <m:t>𝑎</m:t>
                          </m:r>
                          <m:r>
                            <a:rPr lang="en-US" altLang="en-US" sz="1800" b="0" i="1" dirty="0" smtClean="0">
                              <a:solidFill>
                                <a:schemeClr val="tx1"/>
                              </a:solidFill>
                              <a:latin typeface="Cambria Math"/>
                            </a:rPr>
                            <m:t>=</m:t>
                          </m:r>
                          <m:r>
                            <a:rPr lang="en-US" altLang="en-US" sz="1800" b="0" i="1" dirty="0" smtClean="0">
                              <a:solidFill>
                                <a:schemeClr val="tx1"/>
                              </a:solidFill>
                              <a:latin typeface="Cambria Math"/>
                            </a:rPr>
                            <m:t>0</m:t>
                          </m:r>
                        </m:oMath>
                      </m:oMathPara>
                    </a14:m>
                    <a:endParaRPr lang="en-US" altLang="en-US" sz="1800" dirty="0">
                      <a:solidFill>
                        <a:schemeClr val="tx1"/>
                      </a:solidFill>
                      <a:latin typeface="+mn-lt"/>
                    </a:endParaRPr>
                  </a:p>
                </p:txBody>
              </p:sp>
            </mc:Choice>
            <mc:Fallback xmlns="">
              <p:sp>
                <p:nvSpPr>
                  <p:cNvPr id="17" name="Text Box 109"/>
                  <p:cNvSpPr txBox="1">
                    <a:spLocks noRot="1" noChangeAspect="1" noMove="1" noResize="1" noEditPoints="1" noAdjustHandles="1" noChangeArrowheads="1" noChangeShapeType="1" noTextEdit="1"/>
                  </p:cNvSpPr>
                  <p:nvPr/>
                </p:nvSpPr>
                <p:spPr bwMode="auto">
                  <a:xfrm>
                    <a:off x="3133943" y="3483528"/>
                    <a:ext cx="821871" cy="369332"/>
                  </a:xfrm>
                  <a:prstGeom prst="rect">
                    <a:avLst/>
                  </a:prstGeom>
                  <a:blipFill rotWithShape="1">
                    <a:blip r:embed="rId6"/>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6" name="Line 41"/>
              <p:cNvSpPr>
                <a:spLocks noChangeShapeType="1"/>
              </p:cNvSpPr>
              <p:nvPr/>
            </p:nvSpPr>
            <p:spPr bwMode="auto">
              <a:xfrm flipV="1">
                <a:off x="2461973" y="5322857"/>
                <a:ext cx="210843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 name="Group 36"/>
              <p:cNvGrpSpPr/>
              <p:nvPr/>
            </p:nvGrpSpPr>
            <p:grpSpPr>
              <a:xfrm>
                <a:off x="2459401" y="4772003"/>
                <a:ext cx="2111013" cy="1101707"/>
                <a:chOff x="3351656" y="3979853"/>
                <a:chExt cx="3029011" cy="1548216"/>
              </a:xfrm>
            </p:grpSpPr>
            <p:sp>
              <p:nvSpPr>
                <p:cNvPr id="63" name="Line 41"/>
                <p:cNvSpPr>
                  <a:spLocks noChangeShapeType="1"/>
                </p:cNvSpPr>
                <p:nvPr/>
              </p:nvSpPr>
              <p:spPr bwMode="auto">
                <a:xfrm flipV="1">
                  <a:off x="3355346" y="3979853"/>
                  <a:ext cx="30253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41"/>
                <p:cNvSpPr>
                  <a:spLocks noChangeShapeType="1"/>
                </p:cNvSpPr>
                <p:nvPr/>
              </p:nvSpPr>
              <p:spPr bwMode="auto">
                <a:xfrm flipV="1">
                  <a:off x="3351656" y="5528069"/>
                  <a:ext cx="302901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1"/>
              <p:cNvSpPr>
                <a:spLocks noChangeArrowheads="1"/>
              </p:cNvSpPr>
              <p:nvPr/>
            </p:nvSpPr>
            <p:spPr bwMode="auto">
              <a:xfrm>
                <a:off x="2119738" y="4896069"/>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39" name="Rectangle 21"/>
              <p:cNvSpPr>
                <a:spLocks noChangeArrowheads="1"/>
              </p:cNvSpPr>
              <p:nvPr/>
            </p:nvSpPr>
            <p:spPr bwMode="auto">
              <a:xfrm>
                <a:off x="2119738" y="5469970"/>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40" name="Rectangle 21"/>
              <p:cNvSpPr>
                <a:spLocks noChangeArrowheads="1"/>
              </p:cNvSpPr>
              <p:nvPr/>
            </p:nvSpPr>
            <p:spPr bwMode="auto">
              <a:xfrm>
                <a:off x="2119738" y="601973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41" name="Rectangle 40"/>
              <p:cNvSpPr/>
              <p:nvPr/>
            </p:nvSpPr>
            <p:spPr>
              <a:xfrm>
                <a:off x="5491910" y="4230842"/>
                <a:ext cx="2111012" cy="2193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7"/>
              <p:cNvSpPr>
                <a:spLocks noChangeArrowheads="1"/>
              </p:cNvSpPr>
              <p:nvPr/>
            </p:nvSpPr>
            <p:spPr bwMode="auto">
              <a:xfrm>
                <a:off x="5638316"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43" name="Rectangle 9"/>
              <p:cNvSpPr>
                <a:spLocks noChangeArrowheads="1"/>
              </p:cNvSpPr>
              <p:nvPr/>
            </p:nvSpPr>
            <p:spPr bwMode="auto">
              <a:xfrm>
                <a:off x="6166452"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44" name="Rectangle 11"/>
              <p:cNvSpPr>
                <a:spLocks noChangeArrowheads="1"/>
              </p:cNvSpPr>
              <p:nvPr/>
            </p:nvSpPr>
            <p:spPr bwMode="auto">
              <a:xfrm>
                <a:off x="6695355" y="3887578"/>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45" name="Rectangle 13"/>
              <p:cNvSpPr>
                <a:spLocks noChangeArrowheads="1"/>
              </p:cNvSpPr>
              <p:nvPr/>
            </p:nvSpPr>
            <p:spPr bwMode="auto">
              <a:xfrm>
                <a:off x="7224257" y="388757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46" name="Line 18"/>
              <p:cNvSpPr>
                <a:spLocks noChangeShapeType="1"/>
              </p:cNvSpPr>
              <p:nvPr/>
            </p:nvSpPr>
            <p:spPr bwMode="auto">
              <a:xfrm flipH="1">
                <a:off x="6552015" y="4233794"/>
                <a:ext cx="0" cy="2190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 name="Group 46"/>
              <p:cNvGrpSpPr/>
              <p:nvPr/>
            </p:nvGrpSpPr>
            <p:grpSpPr>
              <a:xfrm>
                <a:off x="6023111" y="4230842"/>
                <a:ext cx="1049374" cy="2193721"/>
                <a:chOff x="4203980" y="2816118"/>
                <a:chExt cx="1683742" cy="1687149"/>
              </a:xfrm>
            </p:grpSpPr>
            <p:sp>
              <p:nvSpPr>
                <p:cNvPr id="61" name="Line 17"/>
                <p:cNvSpPr>
                  <a:spLocks noChangeShapeType="1"/>
                </p:cNvSpPr>
                <p:nvPr/>
              </p:nvSpPr>
              <p:spPr bwMode="auto">
                <a:xfrm>
                  <a:off x="4203980" y="2818388"/>
                  <a:ext cx="0" cy="16848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9"/>
                <p:cNvSpPr>
                  <a:spLocks noChangeShapeType="1"/>
                </p:cNvSpPr>
                <p:nvPr/>
              </p:nvSpPr>
              <p:spPr bwMode="auto">
                <a:xfrm>
                  <a:off x="5887722" y="2816118"/>
                  <a:ext cx="0" cy="16871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 name="Rectangle 21"/>
              <p:cNvSpPr>
                <a:spLocks noChangeArrowheads="1"/>
              </p:cNvSpPr>
              <p:nvPr/>
            </p:nvSpPr>
            <p:spPr bwMode="auto">
              <a:xfrm>
                <a:off x="5152247" y="434876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00</a:t>
                </a:r>
                <a:endParaRPr lang="en-US" altLang="en-US" b="0" dirty="0">
                  <a:solidFill>
                    <a:schemeClr val="tx1"/>
                  </a:solidFill>
                </a:endParaRPr>
              </a:p>
            </p:txBody>
          </p:sp>
          <p:sp>
            <p:nvSpPr>
              <p:cNvPr id="49" name="Line 108"/>
              <p:cNvSpPr>
                <a:spLocks noChangeShapeType="1"/>
              </p:cNvSpPr>
              <p:nvPr/>
            </p:nvSpPr>
            <p:spPr bwMode="auto">
              <a:xfrm>
                <a:off x="5178875" y="3963272"/>
                <a:ext cx="315334" cy="269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endParaRPr lang="en-US"/>
              </a:p>
            </p:txBody>
          </p:sp>
          <mc:AlternateContent xmlns:mc="http://schemas.openxmlformats.org/markup-compatibility/2006" xmlns:a14="http://schemas.microsoft.com/office/drawing/2010/main">
            <mc:Choice Requires="a14">
              <p:sp>
                <p:nvSpPr>
                  <p:cNvPr id="50" name="Text Box 109"/>
                  <p:cNvSpPr txBox="1">
                    <a:spLocks noChangeArrowheads="1"/>
                  </p:cNvSpPr>
                  <p:nvPr/>
                </p:nvSpPr>
                <p:spPr bwMode="auto">
                  <a:xfrm>
                    <a:off x="4982007" y="3950694"/>
                    <a:ext cx="299998"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latin typeface="Cambria Math"/>
                            </a:rPr>
                            <m:t>𝑏𝑐</m:t>
                          </m:r>
                        </m:oMath>
                      </m:oMathPara>
                    </a14:m>
                    <a:endParaRPr lang="en-US" altLang="en-US" sz="1800" dirty="0">
                      <a:latin typeface="+mn-lt"/>
                    </a:endParaRPr>
                  </a:p>
                </p:txBody>
              </p:sp>
            </mc:Choice>
            <mc:Fallback xmlns="">
              <p:sp>
                <p:nvSpPr>
                  <p:cNvPr id="61" name="Text Box 109"/>
                  <p:cNvSpPr txBox="1">
                    <a:spLocks noRot="1" noChangeAspect="1" noMove="1" noResize="1" noEditPoints="1" noAdjustHandles="1" noChangeArrowheads="1" noChangeShapeType="1" noTextEdit="1"/>
                  </p:cNvSpPr>
                  <p:nvPr/>
                </p:nvSpPr>
                <p:spPr bwMode="auto">
                  <a:xfrm>
                    <a:off x="4982007" y="3950694"/>
                    <a:ext cx="299998" cy="369332"/>
                  </a:xfrm>
                  <a:prstGeom prst="rect">
                    <a:avLst/>
                  </a:prstGeom>
                  <a:blipFill rotWithShape="1">
                    <a:blip r:embed="rId7"/>
                    <a:stretch>
                      <a:fillRect l="-26531" r="-612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 Box 110"/>
                  <p:cNvSpPr txBox="1">
                    <a:spLocks noChangeArrowheads="1"/>
                  </p:cNvSpPr>
                  <p:nvPr/>
                </p:nvSpPr>
                <p:spPr bwMode="auto">
                  <a:xfrm>
                    <a:off x="5279926" y="3622431"/>
                    <a:ext cx="307220"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rIns="0" anchorCtr="1">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Group"/>
                        </m:oMathParaPr>
                        <m:oMath xmlns:m="http://schemas.openxmlformats.org/officeDocument/2006/math">
                          <m:r>
                            <a:rPr lang="en-US" altLang="en-US" sz="1800" b="0" i="1" smtClean="0">
                              <a:latin typeface="Cambria Math"/>
                              <a:cs typeface="Times New Roman" panose="02020603050405020304" pitchFamily="18" charset="0"/>
                            </a:rPr>
                            <m:t>𝑑𝑒</m:t>
                          </m:r>
                        </m:oMath>
                      </m:oMathPara>
                    </a14:m>
                    <a:endParaRPr lang="en-US" altLang="en-US" sz="1800" dirty="0">
                      <a:latin typeface="+mn-lt"/>
                      <a:cs typeface="Times New Roman" panose="02020603050405020304" pitchFamily="18" charset="0"/>
                    </a:endParaRPr>
                  </a:p>
                </p:txBody>
              </p:sp>
            </mc:Choice>
            <mc:Fallback xmlns="">
              <p:sp>
                <p:nvSpPr>
                  <p:cNvPr id="62" name="Text Box 110"/>
                  <p:cNvSpPr txBox="1">
                    <a:spLocks noRot="1" noChangeAspect="1" noMove="1" noResize="1" noEditPoints="1" noAdjustHandles="1" noChangeArrowheads="1" noChangeShapeType="1" noTextEdit="1"/>
                  </p:cNvSpPr>
                  <p:nvPr/>
                </p:nvSpPr>
                <p:spPr bwMode="auto">
                  <a:xfrm>
                    <a:off x="5279926" y="3622431"/>
                    <a:ext cx="307220" cy="369332"/>
                  </a:xfrm>
                  <a:prstGeom prst="rect">
                    <a:avLst/>
                  </a:prstGeom>
                  <a:blipFill rotWithShape="1">
                    <a:blip r:embed="rId8"/>
                    <a:stretch>
                      <a:fillRect l="-27451" r="-7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 Box 109"/>
                  <p:cNvSpPr txBox="1">
                    <a:spLocks noChangeArrowheads="1"/>
                  </p:cNvSpPr>
                  <p:nvPr/>
                </p:nvSpPr>
                <p:spPr bwMode="auto">
                  <a:xfrm>
                    <a:off x="6166452" y="3483528"/>
                    <a:ext cx="821871" cy="369332"/>
                  </a:xfrm>
                  <a:prstGeom prst="rect">
                    <a:avLst/>
                  </a:prstGeom>
                  <a:noFill/>
                  <a:ln>
                    <a:noFill/>
                  </a:ln>
                  <a:effectLst/>
                  <a:extLst>
                    <a:ext uri="{909E8E84-426E-40DD-AFC4-6F175D3DCCD1}">
                      <a14:hiddenFill>
                        <a:solidFill>
                          <a:srgbClr val="FFFFFF"/>
                        </a:solidFill>
                      </a14:hiddenFill>
                    </a:ext>
                    <a:ext uri="{91240B29-F687-4F45-9708-019B960494DF}">
                      <a14:hiddenLine w="19050"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anchor="ctr" anchorCtr="0">
                    <a:spAutoFit/>
                  </a:bodyPr>
                  <a:lstStyle>
                    <a:lvl1pPr marL="285750" indent="-2857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14:m>
                      <m:oMathPara xmlns:m="http://schemas.openxmlformats.org/officeDocument/2006/math">
                        <m:oMathParaPr>
                          <m:jc m:val="center"/>
                        </m:oMathParaPr>
                        <m:oMath xmlns:m="http://schemas.openxmlformats.org/officeDocument/2006/math">
                          <m:r>
                            <a:rPr lang="en-US" altLang="en-US" sz="1800" b="0" i="1" dirty="0" smtClean="0">
                              <a:solidFill>
                                <a:schemeClr val="tx1"/>
                              </a:solidFill>
                              <a:latin typeface="Cambria Math"/>
                            </a:rPr>
                            <m:t>𝑎</m:t>
                          </m:r>
                          <m:r>
                            <a:rPr lang="en-US" altLang="en-US" sz="1800" b="0" i="1" dirty="0" smtClean="0">
                              <a:solidFill>
                                <a:schemeClr val="tx1"/>
                              </a:solidFill>
                              <a:latin typeface="Cambria Math"/>
                            </a:rPr>
                            <m:t>=</m:t>
                          </m:r>
                          <m:r>
                            <a:rPr lang="en-US" altLang="en-US" sz="1800" b="0" i="1" dirty="0" smtClean="0">
                              <a:solidFill>
                                <a:schemeClr val="tx1"/>
                              </a:solidFill>
                              <a:latin typeface="Cambria Math"/>
                            </a:rPr>
                            <m:t>1</m:t>
                          </m:r>
                        </m:oMath>
                      </m:oMathPara>
                    </a14:m>
                    <a:endParaRPr lang="en-US" altLang="en-US" sz="1800" dirty="0">
                      <a:solidFill>
                        <a:schemeClr val="tx1"/>
                      </a:solidFill>
                      <a:latin typeface="+mn-lt"/>
                    </a:endParaRPr>
                  </a:p>
                </p:txBody>
              </p:sp>
            </mc:Choice>
            <mc:Fallback xmlns="">
              <p:sp>
                <p:nvSpPr>
                  <p:cNvPr id="63" name="Text Box 109"/>
                  <p:cNvSpPr txBox="1">
                    <a:spLocks noRot="1" noChangeAspect="1" noMove="1" noResize="1" noEditPoints="1" noAdjustHandles="1" noChangeArrowheads="1" noChangeShapeType="1" noTextEdit="1"/>
                  </p:cNvSpPr>
                  <p:nvPr/>
                </p:nvSpPr>
                <p:spPr bwMode="auto">
                  <a:xfrm>
                    <a:off x="6166452" y="3483528"/>
                    <a:ext cx="821871" cy="369332"/>
                  </a:xfrm>
                  <a:prstGeom prst="rect">
                    <a:avLst/>
                  </a:prstGeom>
                  <a:blipFill rotWithShape="1">
                    <a:blip r:embed="rId9"/>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3" name="Line 41"/>
              <p:cNvSpPr>
                <a:spLocks noChangeShapeType="1"/>
              </p:cNvSpPr>
              <p:nvPr/>
            </p:nvSpPr>
            <p:spPr bwMode="auto">
              <a:xfrm flipV="1">
                <a:off x="5494482" y="5322857"/>
                <a:ext cx="210843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 name="Group 53"/>
              <p:cNvGrpSpPr/>
              <p:nvPr/>
            </p:nvGrpSpPr>
            <p:grpSpPr>
              <a:xfrm>
                <a:off x="5491910" y="4772003"/>
                <a:ext cx="2111012" cy="1101707"/>
                <a:chOff x="3351656" y="3979853"/>
                <a:chExt cx="3029011" cy="1548216"/>
              </a:xfrm>
            </p:grpSpPr>
            <p:sp>
              <p:nvSpPr>
                <p:cNvPr id="59" name="Line 41"/>
                <p:cNvSpPr>
                  <a:spLocks noChangeShapeType="1"/>
                </p:cNvSpPr>
                <p:nvPr/>
              </p:nvSpPr>
              <p:spPr bwMode="auto">
                <a:xfrm flipV="1">
                  <a:off x="3355346" y="3979853"/>
                  <a:ext cx="302532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41"/>
                <p:cNvSpPr>
                  <a:spLocks noChangeShapeType="1"/>
                </p:cNvSpPr>
                <p:nvPr/>
              </p:nvSpPr>
              <p:spPr bwMode="auto">
                <a:xfrm flipV="1">
                  <a:off x="3351656" y="5528069"/>
                  <a:ext cx="302901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 name="Rectangle 21"/>
              <p:cNvSpPr>
                <a:spLocks noChangeArrowheads="1"/>
              </p:cNvSpPr>
              <p:nvPr/>
            </p:nvSpPr>
            <p:spPr bwMode="auto">
              <a:xfrm>
                <a:off x="5152247" y="4896069"/>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01</a:t>
                </a:r>
                <a:endParaRPr lang="en-US" altLang="en-US" b="0" dirty="0">
                  <a:solidFill>
                    <a:schemeClr val="tx1"/>
                  </a:solidFill>
                </a:endParaRPr>
              </a:p>
            </p:txBody>
          </p:sp>
          <p:sp>
            <p:nvSpPr>
              <p:cNvPr id="56" name="Rectangle 21"/>
              <p:cNvSpPr>
                <a:spLocks noChangeArrowheads="1"/>
              </p:cNvSpPr>
              <p:nvPr/>
            </p:nvSpPr>
            <p:spPr bwMode="auto">
              <a:xfrm>
                <a:off x="5152247" y="5469970"/>
                <a:ext cx="283482"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11</a:t>
                </a:r>
                <a:endParaRPr lang="en-US" altLang="en-US" b="0" dirty="0">
                  <a:solidFill>
                    <a:schemeClr val="tx1"/>
                  </a:solidFill>
                </a:endParaRPr>
              </a:p>
            </p:txBody>
          </p:sp>
          <p:sp>
            <p:nvSpPr>
              <p:cNvPr id="57" name="Rectangle 21"/>
              <p:cNvSpPr>
                <a:spLocks noChangeArrowheads="1"/>
              </p:cNvSpPr>
              <p:nvPr/>
            </p:nvSpPr>
            <p:spPr bwMode="auto">
              <a:xfrm>
                <a:off x="5152247" y="6019738"/>
                <a:ext cx="303756" cy="3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dirty="0" smtClean="0">
                    <a:solidFill>
                      <a:srgbClr val="000000"/>
                    </a:solidFill>
                  </a:rPr>
                  <a:t>10</a:t>
                </a:r>
                <a:endParaRPr lang="en-US" altLang="en-US" b="0" dirty="0">
                  <a:solidFill>
                    <a:schemeClr val="tx1"/>
                  </a:solidFill>
                </a:endParaRPr>
              </a:p>
            </p:txBody>
          </p:sp>
          <p:sp>
            <p:nvSpPr>
              <p:cNvPr id="58" name="TextBox 57"/>
              <p:cNvSpPr txBox="1"/>
              <p:nvPr/>
            </p:nvSpPr>
            <p:spPr>
              <a:xfrm>
                <a:off x="3670415" y="3140156"/>
                <a:ext cx="2665153" cy="461665"/>
              </a:xfrm>
              <a:prstGeom prst="rect">
                <a:avLst/>
              </a:prstGeom>
              <a:noFill/>
            </p:spPr>
            <p:txBody>
              <a:bodyPr wrap="none" rtlCol="0">
                <a:spAutoFit/>
              </a:bodyPr>
              <a:lstStyle/>
              <a:p>
                <a:r>
                  <a:rPr lang="en-US" sz="2400" b="1" dirty="0" smtClean="0"/>
                  <a:t>5-Variable K-Map</a:t>
                </a:r>
                <a:endParaRPr lang="en-US" sz="2400" b="1" dirty="0"/>
              </a:p>
            </p:txBody>
          </p:sp>
        </p:grpSp>
        <p:sp>
          <p:nvSpPr>
            <p:cNvPr id="9" name="Rectangle 21"/>
            <p:cNvSpPr>
              <a:spLocks noChangeArrowheads="1"/>
            </p:cNvSpPr>
            <p:nvPr/>
          </p:nvSpPr>
          <p:spPr bwMode="auto">
            <a:xfrm>
              <a:off x="3705524" y="4350712"/>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10" name="Rectangle 21"/>
            <p:cNvSpPr>
              <a:spLocks noChangeArrowheads="1"/>
            </p:cNvSpPr>
            <p:nvPr/>
          </p:nvSpPr>
          <p:spPr bwMode="auto">
            <a:xfrm>
              <a:off x="2648720" y="6010279"/>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X</a:t>
              </a:r>
              <a:endParaRPr lang="en-US" altLang="en-US" b="0" dirty="0">
                <a:solidFill>
                  <a:schemeClr val="tx1"/>
                </a:solidFill>
                <a:latin typeface="+mn-lt"/>
              </a:endParaRPr>
            </a:p>
          </p:txBody>
        </p:sp>
        <p:sp>
          <p:nvSpPr>
            <p:cNvPr id="11" name="Rectangle 21"/>
            <p:cNvSpPr>
              <a:spLocks noChangeArrowheads="1"/>
            </p:cNvSpPr>
            <p:nvPr/>
          </p:nvSpPr>
          <p:spPr bwMode="auto">
            <a:xfrm>
              <a:off x="3173809" y="6010279"/>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X</a:t>
              </a:r>
              <a:endParaRPr lang="en-US" altLang="en-US" b="0" dirty="0">
                <a:solidFill>
                  <a:schemeClr val="tx1"/>
                </a:solidFill>
                <a:latin typeface="+mn-lt"/>
              </a:endParaRPr>
            </a:p>
          </p:txBody>
        </p:sp>
        <p:sp>
          <p:nvSpPr>
            <p:cNvPr id="12" name="Rectangle 21"/>
            <p:cNvSpPr>
              <a:spLocks noChangeArrowheads="1"/>
            </p:cNvSpPr>
            <p:nvPr/>
          </p:nvSpPr>
          <p:spPr bwMode="auto">
            <a:xfrm>
              <a:off x="5689596" y="6010279"/>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13" name="Rectangle 21"/>
            <p:cNvSpPr>
              <a:spLocks noChangeArrowheads="1"/>
            </p:cNvSpPr>
            <p:nvPr/>
          </p:nvSpPr>
          <p:spPr bwMode="auto">
            <a:xfrm>
              <a:off x="6223780" y="6010279"/>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14" name="Rectangle 21"/>
            <p:cNvSpPr>
              <a:spLocks noChangeArrowheads="1"/>
            </p:cNvSpPr>
            <p:nvPr/>
          </p:nvSpPr>
          <p:spPr bwMode="auto">
            <a:xfrm>
              <a:off x="2648720" y="5456281"/>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X</a:t>
              </a:r>
              <a:endParaRPr lang="en-US" altLang="en-US" b="0" dirty="0">
                <a:solidFill>
                  <a:schemeClr val="tx1"/>
                </a:solidFill>
                <a:latin typeface="+mn-lt"/>
              </a:endParaRPr>
            </a:p>
          </p:txBody>
        </p:sp>
        <p:sp>
          <p:nvSpPr>
            <p:cNvPr id="15" name="Rectangle 21"/>
            <p:cNvSpPr>
              <a:spLocks noChangeArrowheads="1"/>
            </p:cNvSpPr>
            <p:nvPr/>
          </p:nvSpPr>
          <p:spPr bwMode="auto">
            <a:xfrm>
              <a:off x="3173809" y="5456281"/>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X</a:t>
              </a:r>
              <a:endParaRPr lang="en-US" altLang="en-US" b="0" dirty="0">
                <a:solidFill>
                  <a:schemeClr val="tx1"/>
                </a:solidFill>
                <a:latin typeface="+mn-lt"/>
              </a:endParaRPr>
            </a:p>
          </p:txBody>
        </p:sp>
        <p:sp>
          <p:nvSpPr>
            <p:cNvPr id="16" name="Rectangle 21"/>
            <p:cNvSpPr>
              <a:spLocks noChangeArrowheads="1"/>
            </p:cNvSpPr>
            <p:nvPr/>
          </p:nvSpPr>
          <p:spPr bwMode="auto">
            <a:xfrm>
              <a:off x="5689596" y="545628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17" name="Rectangle 21"/>
            <p:cNvSpPr>
              <a:spLocks noChangeArrowheads="1"/>
            </p:cNvSpPr>
            <p:nvPr/>
          </p:nvSpPr>
          <p:spPr bwMode="auto">
            <a:xfrm>
              <a:off x="6223780" y="545628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18" name="Rectangle 21"/>
            <p:cNvSpPr>
              <a:spLocks noChangeArrowheads="1"/>
            </p:cNvSpPr>
            <p:nvPr/>
          </p:nvSpPr>
          <p:spPr bwMode="auto">
            <a:xfrm>
              <a:off x="3705524" y="6010279"/>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19" name="Rectangle 21"/>
            <p:cNvSpPr>
              <a:spLocks noChangeArrowheads="1"/>
            </p:cNvSpPr>
            <p:nvPr/>
          </p:nvSpPr>
          <p:spPr bwMode="auto">
            <a:xfrm>
              <a:off x="6751641" y="6010279"/>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20" name="Rectangle 21"/>
            <p:cNvSpPr>
              <a:spLocks noChangeArrowheads="1"/>
            </p:cNvSpPr>
            <p:nvPr/>
          </p:nvSpPr>
          <p:spPr bwMode="auto">
            <a:xfrm>
              <a:off x="7250654" y="6010279"/>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X</a:t>
              </a:r>
              <a:endParaRPr lang="en-US" altLang="en-US" b="0" dirty="0">
                <a:solidFill>
                  <a:schemeClr val="tx1"/>
                </a:solidFill>
                <a:latin typeface="+mn-lt"/>
              </a:endParaRPr>
            </a:p>
          </p:txBody>
        </p:sp>
        <p:sp>
          <p:nvSpPr>
            <p:cNvPr id="21" name="Rectangle 21"/>
            <p:cNvSpPr>
              <a:spLocks noChangeArrowheads="1"/>
            </p:cNvSpPr>
            <p:nvPr/>
          </p:nvSpPr>
          <p:spPr bwMode="auto">
            <a:xfrm>
              <a:off x="4223042" y="4350712"/>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X</a:t>
              </a:r>
              <a:endParaRPr lang="en-US" altLang="en-US" b="0" dirty="0">
                <a:solidFill>
                  <a:schemeClr val="tx1"/>
                </a:solidFill>
                <a:latin typeface="+mn-lt"/>
              </a:endParaRPr>
            </a:p>
          </p:txBody>
        </p:sp>
        <p:sp>
          <p:nvSpPr>
            <p:cNvPr id="22" name="Rectangle 21"/>
            <p:cNvSpPr>
              <a:spLocks noChangeArrowheads="1"/>
            </p:cNvSpPr>
            <p:nvPr/>
          </p:nvSpPr>
          <p:spPr bwMode="auto">
            <a:xfrm>
              <a:off x="3705524" y="488021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sp>
          <p:nvSpPr>
            <p:cNvPr id="23" name="Rectangle 21"/>
            <p:cNvSpPr>
              <a:spLocks noChangeArrowheads="1"/>
            </p:cNvSpPr>
            <p:nvPr/>
          </p:nvSpPr>
          <p:spPr bwMode="auto">
            <a:xfrm>
              <a:off x="4235866" y="488021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pPr>
              <a:r>
                <a:rPr lang="en-US" altLang="en-US" b="0" i="0" dirty="0" smtClean="0">
                  <a:solidFill>
                    <a:srgbClr val="000000"/>
                  </a:solidFill>
                  <a:latin typeface="+mn-lt"/>
                </a:rPr>
                <a:t>1</a:t>
              </a:r>
              <a:endParaRPr lang="en-US" altLang="en-US" b="0" dirty="0">
                <a:solidFill>
                  <a:schemeClr val="tx1"/>
                </a:solidFill>
                <a:latin typeface="+mn-lt"/>
              </a:endParaRPr>
            </a:p>
          </p:txBody>
        </p:sp>
      </p:grpSp>
      <p:sp>
        <p:nvSpPr>
          <p:cNvPr id="67" name="Rounded Rectangle 66"/>
          <p:cNvSpPr/>
          <p:nvPr/>
        </p:nvSpPr>
        <p:spPr>
          <a:xfrm>
            <a:off x="2814197" y="4066967"/>
            <a:ext cx="883062" cy="950834"/>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09082" y="4293914"/>
            <a:ext cx="2505115" cy="400110"/>
            <a:chOff x="1093331" y="4454890"/>
            <a:chExt cx="2505115" cy="400110"/>
          </a:xfrm>
        </p:grpSpPr>
        <mc:AlternateContent xmlns:mc="http://schemas.openxmlformats.org/markup-compatibility/2006" xmlns:a14="http://schemas.microsoft.com/office/drawing/2010/main">
          <mc:Choice Requires="a14">
            <p:sp>
              <p:nvSpPr>
                <p:cNvPr id="69" name="TextBox 68"/>
                <p:cNvSpPr txBox="1"/>
                <p:nvPr/>
              </p:nvSpPr>
              <p:spPr>
                <a:xfrm>
                  <a:off x="1093331" y="4454890"/>
                  <a:ext cx="824392" cy="400110"/>
                </a:xfrm>
                <a:prstGeom prst="rect">
                  <a:avLst/>
                </a:prstGeom>
                <a:noFill/>
                <a:ln w="25400">
                  <a:solidFill>
                    <a:srgbClr val="008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rPr>
                          <m:t>𝑎</m:t>
                        </m:r>
                        <m:r>
                          <a:rPr lang="en-US" sz="2000" b="0" i="1" dirty="0" smtClean="0">
                            <a:latin typeface="Cambria Math"/>
                          </a:rPr>
                          <m:t>′</m:t>
                        </m:r>
                        <m:r>
                          <a:rPr lang="en-US" sz="2000" b="0" i="1" dirty="0" smtClean="0">
                            <a:latin typeface="Cambria Math"/>
                          </a:rPr>
                          <m:t>𝑏</m:t>
                        </m:r>
                        <m:r>
                          <a:rPr lang="en-US" sz="2000" b="0" i="1" dirty="0" smtClean="0">
                            <a:latin typeface="Cambria Math"/>
                          </a:rPr>
                          <m:t>′</m:t>
                        </m:r>
                        <m:r>
                          <a:rPr lang="en-US" sz="2000" i="1" dirty="0" smtClean="0">
                            <a:latin typeface="Cambria Math"/>
                          </a:rPr>
                          <m:t>𝑑</m:t>
                        </m:r>
                      </m:oMath>
                    </m:oMathPara>
                  </a14:m>
                  <a:endParaRPr lang="en-US" sz="2000" dirty="0"/>
                </a:p>
              </p:txBody>
            </p:sp>
          </mc:Choice>
          <mc:Fallback xmlns="">
            <p:sp>
              <p:nvSpPr>
                <p:cNvPr id="120" name="TextBox 119"/>
                <p:cNvSpPr txBox="1">
                  <a:spLocks noRot="1" noChangeAspect="1" noMove="1" noResize="1" noEditPoints="1" noAdjustHandles="1" noChangeArrowheads="1" noChangeShapeType="1" noTextEdit="1"/>
                </p:cNvSpPr>
                <p:nvPr/>
              </p:nvSpPr>
              <p:spPr>
                <a:xfrm>
                  <a:off x="1093331" y="4454890"/>
                  <a:ext cx="824392" cy="400110"/>
                </a:xfrm>
                <a:prstGeom prst="rect">
                  <a:avLst/>
                </a:prstGeom>
                <a:blipFill rotWithShape="1">
                  <a:blip r:embed="rId10"/>
                  <a:stretch>
                    <a:fillRect/>
                  </a:stretch>
                </a:blipFill>
                <a:ln w="25400">
                  <a:solidFill>
                    <a:srgbClr val="008000"/>
                  </a:solidFill>
                </a:ln>
              </p:spPr>
              <p:txBody>
                <a:bodyPr/>
                <a:lstStyle/>
                <a:p>
                  <a:r>
                    <a:rPr lang="en-US">
                      <a:noFill/>
                    </a:rPr>
                    <a:t> </a:t>
                  </a:r>
                </a:p>
              </p:txBody>
            </p:sp>
          </mc:Fallback>
        </mc:AlternateContent>
        <p:cxnSp>
          <p:nvCxnSpPr>
            <p:cNvPr id="70" name="Straight Connector 69"/>
            <p:cNvCxnSpPr>
              <a:stCxn id="69" idx="3"/>
            </p:cNvCxnSpPr>
            <p:nvPr/>
          </p:nvCxnSpPr>
          <p:spPr>
            <a:xfrm flipV="1">
              <a:off x="1917723" y="4598859"/>
              <a:ext cx="1680723" cy="56086"/>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1770388" y="5158019"/>
            <a:ext cx="3915102" cy="950834"/>
            <a:chOff x="2554637" y="5387638"/>
            <a:chExt cx="3915102" cy="950834"/>
          </a:xfrm>
        </p:grpSpPr>
        <p:sp>
          <p:nvSpPr>
            <p:cNvPr id="72" name="Rounded Rectangle 71"/>
            <p:cNvSpPr/>
            <p:nvPr/>
          </p:nvSpPr>
          <p:spPr>
            <a:xfrm>
              <a:off x="2554637" y="5387638"/>
              <a:ext cx="883062" cy="9508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5586677" y="5387638"/>
              <a:ext cx="883062" cy="9508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3282397" y="5387638"/>
              <a:ext cx="25077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267720" y="5734088"/>
            <a:ext cx="3936233" cy="374324"/>
            <a:chOff x="3051969" y="5963707"/>
            <a:chExt cx="3936233" cy="374324"/>
          </a:xfrm>
        </p:grpSpPr>
        <p:sp>
          <p:nvSpPr>
            <p:cNvPr id="76" name="Rounded Rectangle 75"/>
            <p:cNvSpPr/>
            <p:nvPr/>
          </p:nvSpPr>
          <p:spPr>
            <a:xfrm>
              <a:off x="3051969" y="5963707"/>
              <a:ext cx="883062" cy="374323"/>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a:off x="6105140" y="5963708"/>
              <a:ext cx="883062" cy="374323"/>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p:nvPr/>
          </p:nvCxnSpPr>
          <p:spPr>
            <a:xfrm>
              <a:off x="3858467" y="5963708"/>
              <a:ext cx="2365313"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204074" y="5155535"/>
            <a:ext cx="1752473" cy="625125"/>
            <a:chOff x="75483" y="4454890"/>
            <a:chExt cx="1752473" cy="625125"/>
          </a:xfrm>
        </p:grpSpPr>
        <mc:AlternateContent xmlns:mc="http://schemas.openxmlformats.org/markup-compatibility/2006" xmlns:a14="http://schemas.microsoft.com/office/drawing/2010/main">
          <mc:Choice Requires="a14">
            <p:sp>
              <p:nvSpPr>
                <p:cNvPr id="80" name="TextBox 79"/>
                <p:cNvSpPr txBox="1"/>
                <p:nvPr/>
              </p:nvSpPr>
              <p:spPr>
                <a:xfrm>
                  <a:off x="1093331" y="4454890"/>
                  <a:ext cx="734625" cy="400110"/>
                </a:xfrm>
                <a:prstGeom prst="rect">
                  <a:avLst/>
                </a:prstGeom>
                <a:noFill/>
                <a:ln w="25400">
                  <a:solidFill>
                    <a:srgbClr val="000099"/>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rPr>
                          <m:t>𝑏</m:t>
                        </m:r>
                        <m:sSup>
                          <m:sSupPr>
                            <m:ctrlPr>
                              <a:rPr lang="en-US" sz="2000" b="0" i="1" dirty="0" smtClean="0">
                                <a:latin typeface="Cambria Math" panose="02040503050406030204" pitchFamily="18" charset="0"/>
                              </a:rPr>
                            </m:ctrlPr>
                          </m:sSupPr>
                          <m:e>
                            <m:r>
                              <a:rPr lang="en-US" sz="2000" b="0" i="1" dirty="0" smtClean="0">
                                <a:latin typeface="Cambria Math"/>
                              </a:rPr>
                              <m:t>𝑐</m:t>
                            </m:r>
                          </m:e>
                          <m:sup>
                            <m:r>
                              <a:rPr lang="en-US" sz="2000" b="0" i="1" dirty="0" smtClean="0">
                                <a:latin typeface="Cambria Math"/>
                              </a:rPr>
                              <m:t>′</m:t>
                            </m:r>
                          </m:sup>
                        </m:sSup>
                        <m:r>
                          <a:rPr lang="en-US" sz="2000" b="0" i="1" dirty="0" smtClean="0">
                            <a:latin typeface="Cambria Math"/>
                          </a:rPr>
                          <m:t>𝑒</m:t>
                        </m:r>
                      </m:oMath>
                    </m:oMathPara>
                  </a14:m>
                  <a:endParaRPr lang="en-US" sz="2000" dirty="0"/>
                </a:p>
              </p:txBody>
            </p:sp>
          </mc:Choice>
          <mc:Fallback xmlns="">
            <p:sp>
              <p:nvSpPr>
                <p:cNvPr id="123" name="TextBox 122"/>
                <p:cNvSpPr txBox="1">
                  <a:spLocks noRot="1" noChangeAspect="1" noMove="1" noResize="1" noEditPoints="1" noAdjustHandles="1" noChangeArrowheads="1" noChangeShapeType="1" noTextEdit="1"/>
                </p:cNvSpPr>
                <p:nvPr/>
              </p:nvSpPr>
              <p:spPr>
                <a:xfrm>
                  <a:off x="1093331" y="4454890"/>
                  <a:ext cx="734625" cy="400110"/>
                </a:xfrm>
                <a:prstGeom prst="rect">
                  <a:avLst/>
                </a:prstGeom>
                <a:blipFill rotWithShape="1">
                  <a:blip r:embed="rId11"/>
                  <a:stretch>
                    <a:fillRect/>
                  </a:stretch>
                </a:blipFill>
                <a:ln w="25400">
                  <a:solidFill>
                    <a:srgbClr val="000099"/>
                  </a:solidFill>
                </a:ln>
              </p:spPr>
              <p:txBody>
                <a:bodyPr/>
                <a:lstStyle/>
                <a:p>
                  <a:r>
                    <a:rPr lang="en-US">
                      <a:noFill/>
                    </a:rPr>
                    <a:t> </a:t>
                  </a:r>
                </a:p>
              </p:txBody>
            </p:sp>
          </mc:Fallback>
        </mc:AlternateContent>
        <p:cxnSp>
          <p:nvCxnSpPr>
            <p:cNvPr id="81" name="Straight Connector 80"/>
            <p:cNvCxnSpPr>
              <a:endCxn id="80" idx="1"/>
            </p:cNvCxnSpPr>
            <p:nvPr/>
          </p:nvCxnSpPr>
          <p:spPr>
            <a:xfrm flipV="1">
              <a:off x="75483" y="4654945"/>
              <a:ext cx="1017848" cy="42507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7049101" y="3439227"/>
            <a:ext cx="1958638" cy="1200329"/>
          </a:xfrm>
          <a:prstGeom prst="rect">
            <a:avLst/>
          </a:prstGeom>
          <a:noFill/>
          <a:ln w="25400">
            <a:solidFill>
              <a:srgbClr val="FF0000"/>
            </a:solidFill>
          </a:ln>
        </p:spPr>
        <p:txBody>
          <a:bodyPr wrap="square" rtlCol="0">
            <a:spAutoFit/>
          </a:bodyPr>
          <a:lstStyle/>
          <a:p>
            <a:pPr algn="ctr"/>
            <a:r>
              <a:rPr lang="en-US" sz="2400" dirty="0" smtClean="0"/>
              <a:t>All prime </a:t>
            </a:r>
            <a:r>
              <a:rPr lang="en-US" sz="2400" dirty="0" err="1" smtClean="0"/>
              <a:t>implicants</a:t>
            </a:r>
            <a:r>
              <a:rPr lang="en-US" sz="2400" dirty="0" smtClean="0"/>
              <a:t> are essential</a:t>
            </a:r>
            <a:endParaRPr lang="en-US" sz="2400" dirty="0"/>
          </a:p>
        </p:txBody>
      </p:sp>
      <p:grpSp>
        <p:nvGrpSpPr>
          <p:cNvPr id="83" name="Group 82"/>
          <p:cNvGrpSpPr/>
          <p:nvPr/>
        </p:nvGrpSpPr>
        <p:grpSpPr>
          <a:xfrm>
            <a:off x="6712998" y="5734089"/>
            <a:ext cx="1822306" cy="369332"/>
            <a:chOff x="7036391" y="5963708"/>
            <a:chExt cx="1822306" cy="369332"/>
          </a:xfrm>
        </p:grpSpPr>
        <p:sp>
          <p:nvSpPr>
            <p:cNvPr id="84" name="TextBox 83"/>
            <p:cNvSpPr txBox="1"/>
            <p:nvPr/>
          </p:nvSpPr>
          <p:spPr>
            <a:xfrm>
              <a:off x="7430101" y="5963708"/>
              <a:ext cx="1428596" cy="369332"/>
            </a:xfrm>
            <a:prstGeom prst="rect">
              <a:avLst/>
            </a:prstGeom>
            <a:noFill/>
            <a:ln w="25400">
              <a:solidFill>
                <a:schemeClr val="tx1"/>
              </a:solidFill>
            </a:ln>
          </p:spPr>
          <p:txBody>
            <a:bodyPr wrap="none" rtlCol="0">
              <a:spAutoFit/>
            </a:bodyPr>
            <a:lstStyle/>
            <a:p>
              <a:r>
                <a:rPr lang="en-US" dirty="0" smtClean="0"/>
                <a:t>Not covered</a:t>
              </a:r>
              <a:endParaRPr lang="en-US" dirty="0"/>
            </a:p>
          </p:txBody>
        </p:sp>
        <p:cxnSp>
          <p:nvCxnSpPr>
            <p:cNvPr id="85" name="Straight Connector 84"/>
            <p:cNvCxnSpPr/>
            <p:nvPr/>
          </p:nvCxnSpPr>
          <p:spPr>
            <a:xfrm>
              <a:off x="7036391" y="6148778"/>
              <a:ext cx="393710" cy="20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2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Six-Variable K-Maps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199" y="1143000"/>
                <a:ext cx="8320111" cy="5143500"/>
              </a:xfrm>
            </p:spPr>
            <p:txBody>
              <a:bodyPr/>
              <a:lstStyle/>
              <a:p>
                <a:pPr>
                  <a:spcBef>
                    <a:spcPts val="600"/>
                  </a:spcBef>
                </a:pPr>
                <a:r>
                  <a:rPr lang="en-US" dirty="0"/>
                  <a:t>Consists of 2</a:t>
                </a:r>
                <a:r>
                  <a:rPr lang="en-US" baseline="30000" dirty="0"/>
                  <a:t>6</a:t>
                </a:r>
                <a:r>
                  <a:rPr lang="en-US" dirty="0"/>
                  <a:t> = 64 squares, numbered 0 to 63</a:t>
                </a:r>
              </a:p>
              <a:p>
                <a:pPr>
                  <a:spcBef>
                    <a:spcPts val="600"/>
                  </a:spcBef>
                </a:pPr>
                <a:r>
                  <a:rPr lang="en-US" dirty="0"/>
                  <a:t>Can be visualized as four layers of 16 squares each</a:t>
                </a:r>
              </a:p>
              <a:p>
                <a:pPr lvl="1">
                  <a:spcBef>
                    <a:spcPts val="600"/>
                  </a:spcBef>
                </a:pPr>
                <a:r>
                  <a:rPr lang="en-US" dirty="0"/>
                  <a:t>Four layers: </a:t>
                </a:r>
                <a14:m>
                  <m:oMath xmlns:m="http://schemas.openxmlformats.org/officeDocument/2006/math">
                    <m:r>
                      <a:rPr lang="en-US" i="1" dirty="0">
                        <a:latin typeface="Cambria Math"/>
                      </a:rPr>
                      <m:t>𝑎𝑏</m:t>
                    </m:r>
                    <m:r>
                      <a:rPr lang="en-US" i="1" dirty="0">
                        <a:latin typeface="Cambria Math"/>
                      </a:rPr>
                      <m:t>=</m:t>
                    </m:r>
                    <m:r>
                      <a:rPr lang="en-US" i="1" dirty="0">
                        <a:latin typeface="Cambria Math"/>
                      </a:rPr>
                      <m:t>00</m:t>
                    </m:r>
                    <m:r>
                      <a:rPr lang="en-US" i="1" dirty="0">
                        <a:latin typeface="Cambria Math"/>
                      </a:rPr>
                      <m:t>, </m:t>
                    </m:r>
                    <m:r>
                      <a:rPr lang="en-US" i="1" dirty="0">
                        <a:latin typeface="Cambria Math"/>
                      </a:rPr>
                      <m:t>01</m:t>
                    </m:r>
                    <m:r>
                      <a:rPr lang="en-US" i="1" dirty="0">
                        <a:latin typeface="Cambria Math"/>
                      </a:rPr>
                      <m:t>, </m:t>
                    </m:r>
                    <m:r>
                      <a:rPr lang="en-US" i="1" dirty="0">
                        <a:latin typeface="Cambria Math"/>
                      </a:rPr>
                      <m:t>11</m:t>
                    </m:r>
                    <m:r>
                      <a:rPr lang="en-US" i="1" dirty="0">
                        <a:latin typeface="Cambria Math"/>
                      </a:rPr>
                      <m:t>, </m:t>
                    </m:r>
                    <m:r>
                      <a:rPr lang="en-US" i="1" dirty="0">
                        <a:latin typeface="Cambria Math"/>
                      </a:rPr>
                      <m:t>10</m:t>
                    </m:r>
                  </m:oMath>
                </a14:m>
                <a:endParaRPr lang="en-US" dirty="0"/>
              </a:p>
              <a:p>
                <a:pPr>
                  <a:spcBef>
                    <a:spcPts val="600"/>
                  </a:spcBef>
                </a:pPr>
                <a:r>
                  <a:rPr lang="en-US" dirty="0"/>
                  <a:t>Each square is adjacent to 6 other squares:</a:t>
                </a:r>
              </a:p>
              <a:p>
                <a:pPr lvl="1">
                  <a:spcBef>
                    <a:spcPts val="600"/>
                  </a:spcBef>
                </a:pPr>
                <a:r>
                  <a:rPr lang="en-US" dirty="0"/>
                  <a:t>4 squares in the same layer and 2 squares in the above and below layers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199" y="1143000"/>
                <a:ext cx="8320111" cy="5143500"/>
              </a:xfrm>
              <a:blipFill>
                <a:blip r:embed="rId2"/>
                <a:stretch>
                  <a:fillRect l="-952" t="-830"/>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66689" y="3659428"/>
            <a:ext cx="8320112" cy="264992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Six-Variable K-Map</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spcBef>
                    <a:spcPts val="600"/>
                  </a:spcBef>
                  <a:buNone/>
                </a:pPr>
                <a14:m>
                  <m:oMath xmlns:m="http://schemas.openxmlformats.org/officeDocument/2006/math">
                    <m:r>
                      <a:rPr lang="en-US" sz="2000" i="1" dirty="0">
                        <a:latin typeface="Cambria Math"/>
                      </a:rPr>
                      <m:t>h</m:t>
                    </m:r>
                    <m:r>
                      <a:rPr lang="en-US" sz="2000" i="1" dirty="0">
                        <a:latin typeface="Cambria Math"/>
                      </a:rPr>
                      <m:t>(</m:t>
                    </m:r>
                    <m:r>
                      <a:rPr lang="en-US" sz="2000" i="1" dirty="0" err="1">
                        <a:latin typeface="Cambria Math"/>
                      </a:rPr>
                      <m:t>𝑎</m:t>
                    </m:r>
                    <m:r>
                      <a:rPr lang="en-US" sz="2000" i="1" dirty="0" err="1">
                        <a:latin typeface="Cambria Math"/>
                      </a:rPr>
                      <m:t>,</m:t>
                    </m:r>
                    <m:r>
                      <a:rPr lang="en-US" sz="2000" i="1" dirty="0" err="1">
                        <a:latin typeface="Cambria Math"/>
                      </a:rPr>
                      <m:t>𝑏</m:t>
                    </m:r>
                    <m:r>
                      <a:rPr lang="en-US" sz="2000" i="1" dirty="0" err="1">
                        <a:latin typeface="Cambria Math"/>
                      </a:rPr>
                      <m:t>,</m:t>
                    </m:r>
                    <m:r>
                      <a:rPr lang="en-US" sz="2000" i="1" dirty="0" err="1">
                        <a:latin typeface="Cambria Math"/>
                      </a:rPr>
                      <m:t>𝑐</m:t>
                    </m:r>
                    <m:r>
                      <a:rPr lang="en-US" sz="2000" i="1" dirty="0" err="1">
                        <a:latin typeface="Cambria Math"/>
                      </a:rPr>
                      <m:t>,</m:t>
                    </m:r>
                    <m:r>
                      <a:rPr lang="en-US" sz="2000" i="1" dirty="0" err="1">
                        <a:latin typeface="Cambria Math"/>
                      </a:rPr>
                      <m:t>𝑑</m:t>
                    </m:r>
                    <m:r>
                      <a:rPr lang="en-US" sz="2000" i="1" dirty="0" err="1">
                        <a:latin typeface="Cambria Math"/>
                      </a:rPr>
                      <m:t>,</m:t>
                    </m:r>
                    <m:r>
                      <a:rPr lang="en-US" sz="2000" i="1" dirty="0" err="1">
                        <a:latin typeface="Cambria Math"/>
                      </a:rPr>
                      <m:t>𝑒</m:t>
                    </m:r>
                    <m:r>
                      <a:rPr lang="en-US" sz="2000" i="1" dirty="0">
                        <a:latin typeface="Cambria Math"/>
                      </a:rPr>
                      <m:t>,</m:t>
                    </m:r>
                    <m:r>
                      <a:rPr lang="en-US" sz="2000" i="1" dirty="0">
                        <a:latin typeface="Cambria Math"/>
                      </a:rPr>
                      <m:t>𝑓</m:t>
                    </m:r>
                    <m:r>
                      <a:rPr lang="en-US" sz="2000" i="1" dirty="0">
                        <a:latin typeface="Cambria Math"/>
                      </a:rPr>
                      <m:t>)=</m:t>
                    </m:r>
                    <m:nary>
                      <m:naryPr>
                        <m:chr m:val="∑"/>
                        <m:subHide m:val="on"/>
                        <m:supHide m:val="on"/>
                        <m:ctrlPr>
                          <a:rPr lang="en-US" sz="2000" i="1" dirty="0">
                            <a:latin typeface="Cambria Math" panose="02040503050406030204" pitchFamily="18" charset="0"/>
                          </a:rPr>
                        </m:ctrlPr>
                      </m:naryPr>
                      <m:sub/>
                      <m:sup/>
                      <m:e>
                        <m:r>
                          <a:rPr lang="en-US" sz="2000" i="1" dirty="0">
                            <a:latin typeface="Cambria Math"/>
                          </a:rPr>
                          <m:t>(</m:t>
                        </m:r>
                        <m:r>
                          <a:rPr lang="en-US" sz="2000" i="1" dirty="0">
                            <a:latin typeface="Cambria Math"/>
                          </a:rPr>
                          <m:t>2</m:t>
                        </m:r>
                        <m:r>
                          <a:rPr lang="en-US" sz="2000" i="1" dirty="0">
                            <a:latin typeface="Cambria Math"/>
                          </a:rPr>
                          <m:t>, </m:t>
                        </m:r>
                        <m:r>
                          <a:rPr lang="en-US" sz="2000" i="1" dirty="0">
                            <a:latin typeface="Cambria Math"/>
                          </a:rPr>
                          <m:t>10</m:t>
                        </m:r>
                        <m:r>
                          <a:rPr lang="en-US" sz="2000" i="1" dirty="0">
                            <a:latin typeface="Cambria Math"/>
                          </a:rPr>
                          <m:t>, </m:t>
                        </m:r>
                        <m:r>
                          <a:rPr lang="en-US" sz="2000" i="1" dirty="0">
                            <a:latin typeface="Cambria Math"/>
                          </a:rPr>
                          <m:t>11</m:t>
                        </m:r>
                        <m:r>
                          <a:rPr lang="en-US" sz="2000" i="1" dirty="0">
                            <a:latin typeface="Cambria Math"/>
                          </a:rPr>
                          <m:t>, </m:t>
                        </m:r>
                        <m:r>
                          <a:rPr lang="en-US" sz="2000" i="1" dirty="0">
                            <a:latin typeface="Cambria Math"/>
                          </a:rPr>
                          <m:t>18</m:t>
                        </m:r>
                        <m:r>
                          <a:rPr lang="en-US" sz="2000" i="1" dirty="0">
                            <a:latin typeface="Cambria Math"/>
                          </a:rPr>
                          <m:t>, </m:t>
                        </m:r>
                        <m:r>
                          <a:rPr lang="en-US" sz="2000" i="1" dirty="0">
                            <a:latin typeface="Cambria Math"/>
                          </a:rPr>
                          <m:t>21</m:t>
                        </m:r>
                        <m:r>
                          <a:rPr lang="en-US" sz="2000" i="1" dirty="0">
                            <a:latin typeface="Cambria Math"/>
                          </a:rPr>
                          <m:t>, </m:t>
                        </m:r>
                        <m:r>
                          <a:rPr lang="en-US" sz="2000" i="1" dirty="0">
                            <a:latin typeface="Cambria Math"/>
                          </a:rPr>
                          <m:t>23</m:t>
                        </m:r>
                        <m:r>
                          <a:rPr lang="en-US" sz="2000" i="1" dirty="0">
                            <a:latin typeface="Cambria Math"/>
                          </a:rPr>
                          <m:t>, </m:t>
                        </m:r>
                        <m:r>
                          <a:rPr lang="en-US" sz="2000" i="1" dirty="0">
                            <a:latin typeface="Cambria Math"/>
                          </a:rPr>
                          <m:t>29</m:t>
                        </m:r>
                        <m:r>
                          <a:rPr lang="en-US" sz="2000" i="1" dirty="0">
                            <a:latin typeface="Cambria Math"/>
                          </a:rPr>
                          <m:t>, </m:t>
                        </m:r>
                        <m:r>
                          <a:rPr lang="en-US" sz="2000" i="1" dirty="0">
                            <a:latin typeface="Cambria Math"/>
                          </a:rPr>
                          <m:t>31</m:t>
                        </m:r>
                        <m:r>
                          <a:rPr lang="en-US" sz="2000" i="1" dirty="0">
                            <a:latin typeface="Cambria Math"/>
                          </a:rPr>
                          <m:t>, </m:t>
                        </m:r>
                        <m:r>
                          <a:rPr lang="en-US" sz="2000" i="1" dirty="0">
                            <a:latin typeface="Cambria Math"/>
                          </a:rPr>
                          <m:t>34</m:t>
                        </m:r>
                        <m:r>
                          <a:rPr lang="en-US" sz="2000" i="1" dirty="0">
                            <a:latin typeface="Cambria Math"/>
                          </a:rPr>
                          <m:t>, </m:t>
                        </m:r>
                        <m:r>
                          <a:rPr lang="en-US" sz="2000" i="1" dirty="0">
                            <a:latin typeface="Cambria Math"/>
                          </a:rPr>
                          <m:t>41</m:t>
                        </m:r>
                        <m:r>
                          <a:rPr lang="en-US" sz="2000" i="1" dirty="0">
                            <a:latin typeface="Cambria Math"/>
                          </a:rPr>
                          <m:t>, </m:t>
                        </m:r>
                        <m:r>
                          <a:rPr lang="en-US" sz="2000" i="1" dirty="0">
                            <a:latin typeface="Cambria Math"/>
                          </a:rPr>
                          <m:t>50</m:t>
                        </m:r>
                        <m:r>
                          <a:rPr lang="en-US" sz="2000" i="1" dirty="0">
                            <a:latin typeface="Cambria Math"/>
                          </a:rPr>
                          <m:t>, </m:t>
                        </m:r>
                        <m:r>
                          <a:rPr lang="en-US" sz="2000" i="1" dirty="0">
                            <a:latin typeface="Cambria Math"/>
                          </a:rPr>
                          <m:t>53</m:t>
                        </m:r>
                        <m:r>
                          <a:rPr lang="en-US" sz="2000" i="1" dirty="0">
                            <a:latin typeface="Cambria Math"/>
                          </a:rPr>
                          <m:t>, </m:t>
                        </m:r>
                        <m:r>
                          <a:rPr lang="en-US" sz="2000" i="1" dirty="0">
                            <a:latin typeface="Cambria Math"/>
                          </a:rPr>
                          <m:t>55</m:t>
                        </m:r>
                        <m:r>
                          <a:rPr lang="en-US" sz="2000" i="1" dirty="0">
                            <a:latin typeface="Cambria Math"/>
                          </a:rPr>
                          <m:t>, </m:t>
                        </m:r>
                        <m:r>
                          <a:rPr lang="en-US" sz="2000" i="1" dirty="0">
                            <a:latin typeface="Cambria Math"/>
                          </a:rPr>
                          <m:t>61</m:t>
                        </m:r>
                        <m:r>
                          <a:rPr lang="en-US" sz="2000" i="1" dirty="0">
                            <a:latin typeface="Cambria Math"/>
                          </a:rPr>
                          <m:t>, </m:t>
                        </m:r>
                        <m:r>
                          <a:rPr lang="en-US" sz="2000" i="1" dirty="0">
                            <a:latin typeface="Cambria Math"/>
                          </a:rPr>
                          <m:t>63</m:t>
                        </m:r>
                        <m:r>
                          <a:rPr lang="en-US" sz="2000" i="1" dirty="0">
                            <a:latin typeface="Cambria Math"/>
                          </a:rPr>
                          <m:t>)</m:t>
                        </m:r>
                      </m:e>
                    </m:nary>
                  </m:oMath>
                </a14:m>
                <a:r>
                  <a:rPr lang="en-US" sz="2000" dirty="0"/>
                  <a:t> </a:t>
                </a:r>
              </a:p>
              <a:p>
                <a:pPr marL="0" indent="0">
                  <a:spcBef>
                    <a:spcPts val="600"/>
                  </a:spcBef>
                  <a:buNone/>
                </a:pPr>
                <a:r>
                  <a:rPr lang="en-US" dirty="0"/>
                  <a:t>Draw the 6-Variable K-Map</a:t>
                </a:r>
              </a:p>
              <a:p>
                <a:pPr marL="0" indent="0">
                  <a:spcBef>
                    <a:spcPts val="600"/>
                  </a:spcBef>
                  <a:buNone/>
                </a:pPr>
                <a:r>
                  <a:rPr lang="en-US" dirty="0"/>
                  <a:t>Obtain a minimal Sum-of-Products expression for </a:t>
                </a:r>
                <a14:m>
                  <m:oMath xmlns:m="http://schemas.openxmlformats.org/officeDocument/2006/math">
                    <m:r>
                      <a:rPr lang="en-US" i="1" dirty="0">
                        <a:latin typeface="Cambria Math"/>
                      </a:rPr>
                      <m:t>h</m:t>
                    </m:r>
                  </m:oMath>
                </a14:m>
                <a:endParaRPr lang="en-US" dirty="0"/>
              </a:p>
              <a:p>
                <a:pPr marL="0" indent="0">
                  <a:spcBef>
                    <a:spcPts val="600"/>
                  </a:spcBef>
                  <a:buNone/>
                </a:pPr>
                <a:r>
                  <a:rPr lang="en-US" b="1" dirty="0">
                    <a:solidFill>
                      <a:srgbClr val="FF0000"/>
                    </a:solidFill>
                  </a:rPr>
                  <a:t>Solution:</a:t>
                </a:r>
                <a:r>
                  <a:rPr lang="en-US" dirty="0"/>
                  <a:t> </a:t>
                </a:r>
                <a14:m>
                  <m:oMath xmlns:m="http://schemas.openxmlformats.org/officeDocument/2006/math">
                    <m:r>
                      <a:rPr lang="en-US" i="1" dirty="0">
                        <a:latin typeface="Cambria Math"/>
                      </a:rPr>
                      <m:t>h</m:t>
                    </m:r>
                    <m:r>
                      <a:rPr lang="en-US" i="1" dirty="0">
                        <a:latin typeface="Cambria Math"/>
                      </a:rPr>
                      <m:t> = </m:t>
                    </m:r>
                    <m:sSup>
                      <m:sSupPr>
                        <m:ctrlPr>
                          <a:rPr lang="en-US" i="1" dirty="0">
                            <a:solidFill>
                              <a:srgbClr val="FF0000"/>
                            </a:solidFill>
                            <a:latin typeface="Cambria Math" panose="02040503050406030204" pitchFamily="18" charset="0"/>
                          </a:rPr>
                        </m:ctrlPr>
                      </m:sSupPr>
                      <m:e>
                        <m:r>
                          <a:rPr lang="en-US" i="1" dirty="0">
                            <a:solidFill>
                              <a:srgbClr val="FF0000"/>
                            </a:solidFill>
                            <a:latin typeface="Cambria Math"/>
                          </a:rPr>
                          <m:t>𝑐</m:t>
                        </m:r>
                      </m:e>
                      <m:sup>
                        <m:r>
                          <a:rPr lang="en-US" i="1" dirty="0">
                            <a:solidFill>
                              <a:srgbClr val="FF0000"/>
                            </a:solidFill>
                            <a:latin typeface="Cambria Math"/>
                          </a:rPr>
                          <m:t>′</m:t>
                        </m:r>
                      </m:sup>
                    </m:sSup>
                    <m:sSup>
                      <m:sSupPr>
                        <m:ctrlPr>
                          <a:rPr lang="en-US" i="1" dirty="0">
                            <a:solidFill>
                              <a:srgbClr val="FF0000"/>
                            </a:solidFill>
                            <a:latin typeface="Cambria Math" panose="02040503050406030204" pitchFamily="18" charset="0"/>
                          </a:rPr>
                        </m:ctrlPr>
                      </m:sSupPr>
                      <m:e>
                        <m:r>
                          <a:rPr lang="en-US" i="1" dirty="0">
                            <a:solidFill>
                              <a:srgbClr val="FF0000"/>
                            </a:solidFill>
                            <a:latin typeface="Cambria Math"/>
                          </a:rPr>
                          <m:t>𝑑</m:t>
                        </m:r>
                      </m:e>
                      <m:sup>
                        <m:r>
                          <a:rPr lang="en-US" i="1" dirty="0">
                            <a:solidFill>
                              <a:srgbClr val="FF0000"/>
                            </a:solidFill>
                            <a:latin typeface="Cambria Math"/>
                          </a:rPr>
                          <m:t>′</m:t>
                        </m:r>
                      </m:sup>
                    </m:sSup>
                    <m:r>
                      <a:rPr lang="en-US" i="1" dirty="0">
                        <a:solidFill>
                          <a:srgbClr val="FF0000"/>
                        </a:solidFill>
                        <a:latin typeface="Cambria Math"/>
                      </a:rPr>
                      <m:t>𝑒</m:t>
                    </m:r>
                    <m:sSup>
                      <m:sSupPr>
                        <m:ctrlPr>
                          <a:rPr lang="en-US" i="1" dirty="0">
                            <a:solidFill>
                              <a:srgbClr val="FF0000"/>
                            </a:solidFill>
                            <a:latin typeface="Cambria Math" panose="02040503050406030204" pitchFamily="18" charset="0"/>
                          </a:rPr>
                        </m:ctrlPr>
                      </m:sSupPr>
                      <m:e>
                        <m:r>
                          <a:rPr lang="en-US" i="1" dirty="0">
                            <a:solidFill>
                              <a:srgbClr val="FF0000"/>
                            </a:solidFill>
                            <a:latin typeface="Cambria Math"/>
                          </a:rPr>
                          <m:t>𝑓</m:t>
                        </m:r>
                      </m:e>
                      <m:sup>
                        <m:r>
                          <a:rPr lang="en-US" i="1" dirty="0">
                            <a:solidFill>
                              <a:srgbClr val="FF0000"/>
                            </a:solidFill>
                            <a:latin typeface="Cambria Math"/>
                          </a:rPr>
                          <m:t>′</m:t>
                        </m:r>
                      </m:sup>
                    </m:sSup>
                    <m:r>
                      <a:rPr lang="en-US" i="1" dirty="0">
                        <a:latin typeface="Cambria Math"/>
                      </a:rPr>
                      <m:t>+</m:t>
                    </m:r>
                    <m:r>
                      <a:rPr lang="en-US" i="1" dirty="0">
                        <a:solidFill>
                          <a:srgbClr val="008000"/>
                        </a:solidFill>
                        <a:latin typeface="Cambria Math"/>
                      </a:rPr>
                      <m:t>𝑏</m:t>
                    </m:r>
                    <m:r>
                      <a:rPr lang="en-US" i="1" dirty="0">
                        <a:solidFill>
                          <a:srgbClr val="008000"/>
                        </a:solidFill>
                        <a:latin typeface="Cambria Math"/>
                      </a:rPr>
                      <m:t> </m:t>
                    </m:r>
                    <m:r>
                      <a:rPr lang="en-US" i="1" dirty="0">
                        <a:solidFill>
                          <a:srgbClr val="008000"/>
                        </a:solidFill>
                        <a:latin typeface="Cambria Math"/>
                      </a:rPr>
                      <m:t>𝑑</m:t>
                    </m:r>
                    <m:r>
                      <a:rPr lang="en-US" i="1" dirty="0">
                        <a:solidFill>
                          <a:srgbClr val="008000"/>
                        </a:solidFill>
                        <a:latin typeface="Cambria Math"/>
                      </a:rPr>
                      <m:t> </m:t>
                    </m:r>
                    <m:r>
                      <a:rPr lang="en-US" i="1" dirty="0">
                        <a:solidFill>
                          <a:srgbClr val="008000"/>
                        </a:solidFill>
                        <a:latin typeface="Cambria Math"/>
                      </a:rPr>
                      <m:t>𝑓</m:t>
                    </m:r>
                    <m:r>
                      <a:rPr lang="en-US" i="1" dirty="0">
                        <a:latin typeface="Cambria Math"/>
                      </a:rPr>
                      <m:t>+</m:t>
                    </m:r>
                    <m:sSup>
                      <m:sSupPr>
                        <m:ctrlPr>
                          <a:rPr lang="en-US" i="1" dirty="0">
                            <a:solidFill>
                              <a:srgbClr val="000099"/>
                            </a:solidFill>
                            <a:latin typeface="Cambria Math" panose="02040503050406030204" pitchFamily="18" charset="0"/>
                          </a:rPr>
                        </m:ctrlPr>
                      </m:sSupPr>
                      <m:e>
                        <m:r>
                          <a:rPr lang="en-US" i="1" dirty="0">
                            <a:solidFill>
                              <a:srgbClr val="000099"/>
                            </a:solidFill>
                            <a:latin typeface="Cambria Math"/>
                          </a:rPr>
                          <m:t>𝑎</m:t>
                        </m:r>
                      </m:e>
                      <m:sup>
                        <m:r>
                          <a:rPr lang="en-US" i="1" dirty="0">
                            <a:solidFill>
                              <a:srgbClr val="000099"/>
                            </a:solidFill>
                            <a:latin typeface="Cambria Math"/>
                          </a:rPr>
                          <m:t>′</m:t>
                        </m:r>
                      </m:sup>
                    </m:sSup>
                    <m:sSup>
                      <m:sSupPr>
                        <m:ctrlPr>
                          <a:rPr lang="en-US" i="1" dirty="0">
                            <a:solidFill>
                              <a:srgbClr val="000099"/>
                            </a:solidFill>
                            <a:latin typeface="Cambria Math" panose="02040503050406030204" pitchFamily="18" charset="0"/>
                          </a:rPr>
                        </m:ctrlPr>
                      </m:sSupPr>
                      <m:e>
                        <m:r>
                          <a:rPr lang="en-US" i="1" dirty="0">
                            <a:solidFill>
                              <a:srgbClr val="000099"/>
                            </a:solidFill>
                            <a:latin typeface="Cambria Math"/>
                          </a:rPr>
                          <m:t>𝑏</m:t>
                        </m:r>
                      </m:e>
                      <m:sup>
                        <m:r>
                          <a:rPr lang="en-US" i="1" dirty="0">
                            <a:solidFill>
                              <a:srgbClr val="000099"/>
                            </a:solidFill>
                            <a:latin typeface="Cambria Math"/>
                          </a:rPr>
                          <m:t>′</m:t>
                        </m:r>
                      </m:sup>
                    </m:sSup>
                    <m:r>
                      <a:rPr lang="en-US" i="1" dirty="0">
                        <a:solidFill>
                          <a:srgbClr val="000099"/>
                        </a:solidFill>
                        <a:latin typeface="Cambria Math"/>
                      </a:rPr>
                      <m:t>𝑐</m:t>
                    </m:r>
                    <m:r>
                      <a:rPr lang="en-US" i="1" dirty="0">
                        <a:solidFill>
                          <a:srgbClr val="000099"/>
                        </a:solidFill>
                        <a:latin typeface="Cambria Math"/>
                      </a:rPr>
                      <m:t> </m:t>
                    </m:r>
                    <m:sSup>
                      <m:sSupPr>
                        <m:ctrlPr>
                          <a:rPr lang="en-US" i="1" dirty="0">
                            <a:solidFill>
                              <a:srgbClr val="000099"/>
                            </a:solidFill>
                            <a:latin typeface="Cambria Math" panose="02040503050406030204" pitchFamily="18" charset="0"/>
                          </a:rPr>
                        </m:ctrlPr>
                      </m:sSupPr>
                      <m:e>
                        <m:r>
                          <a:rPr lang="en-US" i="1" dirty="0">
                            <a:solidFill>
                              <a:srgbClr val="000099"/>
                            </a:solidFill>
                            <a:latin typeface="Cambria Math"/>
                          </a:rPr>
                          <m:t>𝑑</m:t>
                        </m:r>
                      </m:e>
                      <m:sup>
                        <m:r>
                          <a:rPr lang="en-US" i="1" dirty="0">
                            <a:solidFill>
                              <a:srgbClr val="000099"/>
                            </a:solidFill>
                            <a:latin typeface="Cambria Math"/>
                          </a:rPr>
                          <m:t>′</m:t>
                        </m:r>
                      </m:sup>
                    </m:sSup>
                    <m:r>
                      <a:rPr lang="en-US" i="1" dirty="0">
                        <a:solidFill>
                          <a:srgbClr val="000099"/>
                        </a:solidFill>
                        <a:latin typeface="Cambria Math"/>
                      </a:rPr>
                      <m:t>𝑒</m:t>
                    </m:r>
                    <m:r>
                      <a:rPr lang="en-US" i="1" dirty="0">
                        <a:latin typeface="Cambria Math"/>
                      </a:rPr>
                      <m:t>+</m:t>
                    </m:r>
                    <m:r>
                      <a:rPr lang="en-US" i="1" dirty="0">
                        <a:solidFill>
                          <a:srgbClr val="FF00FF"/>
                        </a:solidFill>
                        <a:latin typeface="Cambria Math"/>
                      </a:rPr>
                      <m:t>𝑎</m:t>
                    </m:r>
                    <m:r>
                      <a:rPr lang="en-US" i="1" dirty="0">
                        <a:solidFill>
                          <a:srgbClr val="FF00FF"/>
                        </a:solidFill>
                        <a:latin typeface="Cambria Math"/>
                      </a:rPr>
                      <m:t> </m:t>
                    </m:r>
                    <m:r>
                      <a:rPr lang="en-US" i="1" dirty="0">
                        <a:solidFill>
                          <a:srgbClr val="FF00FF"/>
                        </a:solidFill>
                        <a:latin typeface="Cambria Math"/>
                      </a:rPr>
                      <m:t>𝑏</m:t>
                    </m:r>
                    <m:r>
                      <a:rPr lang="en-US" i="1" dirty="0">
                        <a:solidFill>
                          <a:srgbClr val="FF00FF"/>
                        </a:solidFill>
                        <a:latin typeface="Cambria Math"/>
                      </a:rPr>
                      <m:t>′</m:t>
                    </m:r>
                    <m:r>
                      <a:rPr lang="en-US" i="1" dirty="0">
                        <a:solidFill>
                          <a:srgbClr val="FF00FF"/>
                        </a:solidFill>
                        <a:latin typeface="Cambria Math"/>
                      </a:rPr>
                      <m:t> </m:t>
                    </m:r>
                    <m:r>
                      <a:rPr lang="en-US" i="1" dirty="0">
                        <a:solidFill>
                          <a:srgbClr val="FF00FF"/>
                        </a:solidFill>
                        <a:latin typeface="Cambria Math"/>
                      </a:rPr>
                      <m:t>𝑐</m:t>
                    </m:r>
                    <m:r>
                      <a:rPr lang="en-US" i="1" dirty="0">
                        <a:solidFill>
                          <a:srgbClr val="FF00FF"/>
                        </a:solidFill>
                        <a:latin typeface="Cambria Math"/>
                      </a:rPr>
                      <m:t> </m:t>
                    </m:r>
                    <m:sSup>
                      <m:sSupPr>
                        <m:ctrlPr>
                          <a:rPr lang="en-US" i="1" dirty="0">
                            <a:solidFill>
                              <a:srgbClr val="FF00FF"/>
                            </a:solidFill>
                            <a:latin typeface="Cambria Math" panose="02040503050406030204" pitchFamily="18" charset="0"/>
                          </a:rPr>
                        </m:ctrlPr>
                      </m:sSupPr>
                      <m:e>
                        <m:r>
                          <a:rPr lang="en-US" i="1" dirty="0">
                            <a:solidFill>
                              <a:srgbClr val="FF00FF"/>
                            </a:solidFill>
                            <a:latin typeface="Cambria Math"/>
                          </a:rPr>
                          <m:t>𝑑</m:t>
                        </m:r>
                      </m:e>
                      <m:sup>
                        <m:r>
                          <a:rPr lang="en-US" i="1" dirty="0">
                            <a:solidFill>
                              <a:srgbClr val="FF00FF"/>
                            </a:solidFill>
                            <a:latin typeface="Cambria Math"/>
                          </a:rPr>
                          <m:t>′</m:t>
                        </m:r>
                      </m:sup>
                    </m:sSup>
                    <m:sSup>
                      <m:sSupPr>
                        <m:ctrlPr>
                          <a:rPr lang="en-US" i="1" dirty="0">
                            <a:solidFill>
                              <a:srgbClr val="FF00FF"/>
                            </a:solidFill>
                            <a:latin typeface="Cambria Math" panose="02040503050406030204" pitchFamily="18" charset="0"/>
                          </a:rPr>
                        </m:ctrlPr>
                      </m:sSupPr>
                      <m:e>
                        <m:r>
                          <a:rPr lang="en-US" i="1" dirty="0">
                            <a:solidFill>
                              <a:srgbClr val="FF00FF"/>
                            </a:solidFill>
                            <a:latin typeface="Cambria Math"/>
                          </a:rPr>
                          <m:t>𝑒</m:t>
                        </m:r>
                      </m:e>
                      <m:sup>
                        <m:r>
                          <a:rPr lang="en-US" i="1" dirty="0">
                            <a:solidFill>
                              <a:srgbClr val="FF00FF"/>
                            </a:solidFill>
                            <a:latin typeface="Cambria Math"/>
                          </a:rPr>
                          <m:t>′</m:t>
                        </m:r>
                      </m:sup>
                    </m:sSup>
                    <m:r>
                      <a:rPr lang="en-US" i="1" dirty="0">
                        <a:solidFill>
                          <a:srgbClr val="FF00FF"/>
                        </a:solidFill>
                        <a:latin typeface="Cambria Math"/>
                      </a:rPr>
                      <m:t>𝑓</m:t>
                    </m:r>
                  </m:oMath>
                </a14:m>
                <a:r>
                  <a:rPr lang="en-US" dirty="0"/>
                  <a:t>  (18 literals)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9371"/>
                </a:stretch>
              </a:blipFill>
            </p:spPr>
            <p:txBody>
              <a:bodyPr/>
              <a:lstStyle/>
              <a:p>
                <a:r>
                  <a:rPr lang="en-US">
                    <a:noFill/>
                  </a:rPr>
                  <a:t> </a:t>
                </a:r>
              </a:p>
            </p:txBody>
          </p:sp>
        </mc:Fallback>
      </mc:AlternateContent>
      <p:pic>
        <p:nvPicPr>
          <p:cNvPr id="112" name="Picture 111"/>
          <p:cNvPicPr>
            <a:picLocks noChangeAspect="1"/>
          </p:cNvPicPr>
          <p:nvPr/>
        </p:nvPicPr>
        <p:blipFill>
          <a:blip r:embed="rId3"/>
          <a:stretch>
            <a:fillRect/>
          </a:stretch>
        </p:blipFill>
        <p:spPr>
          <a:xfrm>
            <a:off x="457199" y="3313786"/>
            <a:ext cx="8229601" cy="2943225"/>
          </a:xfrm>
          <a:prstGeom prst="rect">
            <a:avLst/>
          </a:prstGeom>
        </p:spPr>
      </p:pic>
    </p:spTree>
    <p:extLst>
      <p:ext uri="{BB962C8B-B14F-4D97-AF65-F5344CB8AC3E}">
        <p14:creationId xmlns:p14="http://schemas.microsoft.com/office/powerpoint/2010/main" val="551401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Code Distance</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FF0000"/>
                </a:solidFill>
              </a:rPr>
              <a:t>distance</a:t>
            </a:r>
            <a:r>
              <a:rPr lang="en-US" dirty="0" smtClean="0"/>
              <a:t> between two binary code-words is the number of bit positions in which the two code-words have different values. </a:t>
            </a:r>
          </a:p>
          <a:p>
            <a:r>
              <a:rPr lang="en-US" dirty="0" smtClean="0"/>
              <a:t>For example, the distance between the code words 1001 and 0001 is 1 while the distance between the code-words 0011 and 0100 is 3.</a:t>
            </a:r>
          </a:p>
          <a:p>
            <a:r>
              <a:rPr lang="en-US" dirty="0" smtClean="0"/>
              <a:t>This definition of code distance is commonly known as the </a:t>
            </a:r>
            <a:r>
              <a:rPr lang="en-US" dirty="0" smtClean="0">
                <a:solidFill>
                  <a:srgbClr val="FF0000"/>
                </a:solidFill>
              </a:rPr>
              <a:t>Hamming distance </a:t>
            </a:r>
            <a:r>
              <a:rPr lang="en-US" dirty="0" smtClean="0"/>
              <a:t>between two codes.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Two-Variable K-Maps</a:t>
            </a:r>
            <a:endParaRPr lang="en-US" dirty="0"/>
          </a:p>
        </p:txBody>
      </p:sp>
      <p:sp>
        <p:nvSpPr>
          <p:cNvPr id="3" name="Content Placeholder 2"/>
          <p:cNvSpPr>
            <a:spLocks noGrp="1"/>
          </p:cNvSpPr>
          <p:nvPr>
            <p:ph idx="1"/>
          </p:nvPr>
        </p:nvSpPr>
        <p:spPr>
          <a:xfrm>
            <a:off x="457199" y="1143000"/>
            <a:ext cx="7052758" cy="5143500"/>
          </a:xfrm>
        </p:spPr>
        <p:txBody>
          <a:bodyPr/>
          <a:lstStyle/>
          <a:p>
            <a:r>
              <a:rPr lang="en-US" dirty="0" smtClean="0"/>
              <a:t> The 2-variable map is a table of 2 rows by 2 columns. </a:t>
            </a:r>
          </a:p>
          <a:p>
            <a:r>
              <a:rPr lang="en-US" dirty="0" smtClean="0"/>
              <a:t>The 2 rows represent the two values of the first input variable A, while the two columns represent the two values of the second input variable B.</a:t>
            </a:r>
          </a:p>
          <a:p>
            <a:r>
              <a:rPr lang="en-US" dirty="0" smtClean="0"/>
              <a:t> Thus, all entries (squares) in the first row correspond to input variable A=0, while entries (squares) of the second row correspond to A=1. </a:t>
            </a:r>
          </a:p>
          <a:p>
            <a:r>
              <a:rPr lang="en-US" dirty="0" smtClean="0"/>
              <a:t>Likewise, all entries of the first column correspond to input variable B = 0, while entries of the second column correspond to B=1.</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221922" y="2449681"/>
            <a:ext cx="1722654" cy="1866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Two-Variable K-Maps</a:t>
            </a:r>
            <a:endParaRPr lang="en-US" dirty="0"/>
          </a:p>
        </p:txBody>
      </p:sp>
      <p:sp>
        <p:nvSpPr>
          <p:cNvPr id="3" name="Content Placeholder 2"/>
          <p:cNvSpPr>
            <a:spLocks noGrp="1"/>
          </p:cNvSpPr>
          <p:nvPr>
            <p:ph idx="1"/>
          </p:nvPr>
        </p:nvSpPr>
        <p:spPr>
          <a:xfrm>
            <a:off x="457200" y="1143000"/>
            <a:ext cx="6476687" cy="5143500"/>
          </a:xfrm>
        </p:spPr>
        <p:txBody>
          <a:bodyPr/>
          <a:lstStyle/>
          <a:p>
            <a:r>
              <a:rPr lang="en-US" dirty="0" smtClean="0"/>
              <a:t> Thus, each map entry (or square) corresponds to a unique value for the input variables A and B.</a:t>
            </a:r>
          </a:p>
          <a:p>
            <a:r>
              <a:rPr lang="en-US" dirty="0" smtClean="0"/>
              <a:t>For example, the top left square corresponds to input combination AB=00. In other words, this square represents </a:t>
            </a:r>
            <a:r>
              <a:rPr lang="en-US" dirty="0" err="1" smtClean="0"/>
              <a:t>minterm</a:t>
            </a:r>
            <a:r>
              <a:rPr lang="en-US" dirty="0" smtClean="0"/>
              <a:t> m</a:t>
            </a:r>
            <a:r>
              <a:rPr lang="en-US" baseline="-25000" dirty="0" smtClean="0"/>
              <a:t>0</a:t>
            </a:r>
            <a:r>
              <a:rPr lang="en-US" dirty="0" smtClean="0"/>
              <a:t>. </a:t>
            </a:r>
          </a:p>
          <a:p>
            <a:r>
              <a:rPr lang="en-US" dirty="0" smtClean="0"/>
              <a:t>Likewise, the top right square corresponds to input combination AB=01, or </a:t>
            </a:r>
            <a:r>
              <a:rPr lang="en-US" dirty="0" err="1" smtClean="0"/>
              <a:t>minterm</a:t>
            </a:r>
            <a:r>
              <a:rPr lang="en-US" dirty="0" smtClean="0"/>
              <a:t> m</a:t>
            </a:r>
            <a:r>
              <a:rPr lang="en-US" baseline="-25000" dirty="0" smtClean="0"/>
              <a:t>1</a:t>
            </a:r>
            <a:r>
              <a:rPr lang="en-US" dirty="0" smtClean="0"/>
              <a:t>.</a:t>
            </a:r>
          </a:p>
          <a:p>
            <a:r>
              <a:rPr lang="en-US" dirty="0" smtClean="0"/>
              <a:t>In general, each map entry (or square) corresponds to a particular input combination (or </a:t>
            </a:r>
            <a:r>
              <a:rPr lang="en-US" dirty="0" err="1" smtClean="0"/>
              <a:t>minterm</a:t>
            </a:r>
            <a:r>
              <a:rPr lang="en-US" dirty="0" smtClean="0"/>
              <a: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933887" y="2449681"/>
            <a:ext cx="2010689" cy="1866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Two-Variable K-Maps</a:t>
            </a:r>
            <a:endParaRPr lang="en-US" dirty="0"/>
          </a:p>
        </p:txBody>
      </p:sp>
      <p:sp>
        <p:nvSpPr>
          <p:cNvPr id="3" name="Content Placeholder 2"/>
          <p:cNvSpPr>
            <a:spLocks noGrp="1"/>
          </p:cNvSpPr>
          <p:nvPr>
            <p:ph idx="1"/>
          </p:nvPr>
        </p:nvSpPr>
        <p:spPr/>
        <p:txBody>
          <a:bodyPr/>
          <a:lstStyle/>
          <a:p>
            <a:r>
              <a:rPr lang="en-US" dirty="0" smtClean="0"/>
              <a:t>Two K-map squares are considered </a:t>
            </a:r>
            <a:r>
              <a:rPr lang="en-US" dirty="0" smtClean="0">
                <a:solidFill>
                  <a:srgbClr val="FF0000"/>
                </a:solidFill>
              </a:rPr>
              <a:t>adjacent</a:t>
            </a:r>
            <a:r>
              <a:rPr lang="en-US" dirty="0" smtClean="0"/>
              <a:t> if the input codes they represent have a </a:t>
            </a:r>
            <a:r>
              <a:rPr lang="en-US" dirty="0" smtClean="0">
                <a:solidFill>
                  <a:srgbClr val="FF0000"/>
                </a:solidFill>
              </a:rPr>
              <a:t>Hamming distance of 1</a:t>
            </a:r>
            <a:r>
              <a:rPr lang="en-US" dirty="0" smtClean="0"/>
              <a:t>. </a:t>
            </a:r>
          </a:p>
          <a:p>
            <a:r>
              <a:rPr lang="en-US" dirty="0" smtClean="0"/>
              <a:t>A K-map square with a function value of 1 will be referred to as a </a:t>
            </a:r>
            <a:r>
              <a:rPr lang="en-US" dirty="0" smtClean="0">
                <a:solidFill>
                  <a:srgbClr val="FF0000"/>
                </a:solidFill>
              </a:rPr>
              <a:t>1-Square</a:t>
            </a:r>
            <a:r>
              <a:rPr lang="en-US" dirty="0" smtClean="0"/>
              <a:t>. </a:t>
            </a:r>
          </a:p>
          <a:p>
            <a:r>
              <a:rPr lang="en-US" dirty="0" smtClean="0"/>
              <a:t>A K-map square with a function value of 0 will be referred to as a </a:t>
            </a:r>
            <a:r>
              <a:rPr lang="en-US" dirty="0" smtClean="0">
                <a:solidFill>
                  <a:srgbClr val="FF0000"/>
                </a:solidFill>
              </a:rPr>
              <a:t>0-Square</a:t>
            </a:r>
            <a:r>
              <a:rPr lang="en-US" dirty="0" smtClean="0"/>
              <a:t>.</a:t>
            </a:r>
          </a:p>
          <a:p>
            <a:r>
              <a:rPr lang="en-US" dirty="0" smtClean="0"/>
              <a:t>The </a:t>
            </a:r>
            <a:r>
              <a:rPr lang="en-US" dirty="0" smtClean="0">
                <a:solidFill>
                  <a:srgbClr val="FF0000"/>
                </a:solidFill>
              </a:rPr>
              <a:t>simplification procedure </a:t>
            </a:r>
            <a:r>
              <a:rPr lang="en-US" dirty="0" smtClean="0"/>
              <a:t>is summarized below: </a:t>
            </a:r>
          </a:p>
          <a:p>
            <a:pPr lvl="1"/>
            <a:r>
              <a:rPr lang="en-US" dirty="0" smtClean="0">
                <a:solidFill>
                  <a:srgbClr val="FF0000"/>
                </a:solidFill>
              </a:rPr>
              <a:t>Step 1</a:t>
            </a:r>
            <a:r>
              <a:rPr lang="en-US" dirty="0" smtClean="0"/>
              <a:t>: Draw the map according to the number of input variables of the function. </a:t>
            </a:r>
          </a:p>
          <a:p>
            <a:pPr lvl="1"/>
            <a:r>
              <a:rPr lang="en-US" dirty="0" smtClean="0">
                <a:solidFill>
                  <a:srgbClr val="FF0000"/>
                </a:solidFill>
              </a:rPr>
              <a:t>Step 2</a:t>
            </a:r>
            <a:r>
              <a:rPr lang="en-US" dirty="0" smtClean="0"/>
              <a:t>: Fill “1’s” in the squares for which the function is true.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Two-Variable K-Maps</a:t>
            </a:r>
            <a:endParaRPr lang="en-US" dirty="0"/>
          </a:p>
        </p:txBody>
      </p:sp>
      <p:sp>
        <p:nvSpPr>
          <p:cNvPr id="3" name="Content Placeholder 2"/>
          <p:cNvSpPr>
            <a:spLocks noGrp="1"/>
          </p:cNvSpPr>
          <p:nvPr>
            <p:ph idx="1"/>
          </p:nvPr>
        </p:nvSpPr>
        <p:spPr/>
        <p:txBody>
          <a:bodyPr/>
          <a:lstStyle/>
          <a:p>
            <a:pPr lvl="1"/>
            <a:r>
              <a:rPr lang="en-US" dirty="0" smtClean="0">
                <a:solidFill>
                  <a:srgbClr val="FF0000"/>
                </a:solidFill>
              </a:rPr>
              <a:t>Step 3</a:t>
            </a:r>
            <a:r>
              <a:rPr lang="en-US" dirty="0" smtClean="0"/>
              <a:t>: Form as big group of adjacent 1-squares as possible. There are some rules for this which you will learn with bigger maps. </a:t>
            </a:r>
          </a:p>
          <a:p>
            <a:pPr lvl="1"/>
            <a:r>
              <a:rPr lang="en-US" dirty="0" smtClean="0">
                <a:solidFill>
                  <a:srgbClr val="FF0000"/>
                </a:solidFill>
              </a:rPr>
              <a:t>Step 4</a:t>
            </a:r>
            <a:r>
              <a:rPr lang="en-US" dirty="0" smtClean="0"/>
              <a:t>: Find the common literals for each group and write the simplified expression in SOP.</a:t>
            </a:r>
          </a:p>
          <a:p>
            <a:r>
              <a:rPr lang="en-US" dirty="0" smtClean="0">
                <a:solidFill>
                  <a:srgbClr val="FF0000"/>
                </a:solidFill>
              </a:rPr>
              <a:t>Example:</a:t>
            </a:r>
            <a:r>
              <a:rPr lang="en-US" dirty="0" smtClean="0"/>
              <a:t> Consider the given truth table of two variable function. Obtain the simplified function using K-map. </a:t>
            </a:r>
          </a:p>
          <a:p>
            <a:pPr lvl="1"/>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477467" y="4005070"/>
            <a:ext cx="2162175" cy="19335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12557</TotalTime>
  <Words>3292</Words>
  <Application>Microsoft Office PowerPoint</Application>
  <PresentationFormat>On-screen Show (4:3)</PresentationFormat>
  <Paragraphs>789</Paragraphs>
  <Slides>46</Slides>
  <Notes>0</Notes>
  <HiddenSlides>0</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ariant>
        <vt:lpstr>Custom Shows</vt:lpstr>
      </vt:variant>
      <vt:variant>
        <vt:i4>1</vt:i4>
      </vt:variant>
    </vt:vector>
  </HeadingPairs>
  <TitlesOfParts>
    <vt:vector size="56" baseType="lpstr">
      <vt:lpstr>Arial</vt:lpstr>
      <vt:lpstr>Cambria Math</vt:lpstr>
      <vt:lpstr>Comic Sans MS</vt:lpstr>
      <vt:lpstr>SWISS</vt:lpstr>
      <vt:lpstr>Symbol</vt:lpstr>
      <vt:lpstr>Times New Roman</vt:lpstr>
      <vt:lpstr>Wingdings</vt:lpstr>
      <vt:lpstr>Default Design</vt:lpstr>
      <vt:lpstr>معادلة</vt:lpstr>
      <vt:lpstr>K-Map Simplification</vt:lpstr>
      <vt:lpstr>Outline</vt:lpstr>
      <vt:lpstr>Introduction</vt:lpstr>
      <vt:lpstr>Introduction</vt:lpstr>
      <vt:lpstr> Code Distance</vt:lpstr>
      <vt:lpstr> Two-Variable K-Maps</vt:lpstr>
      <vt:lpstr>Two-Variable K-Maps</vt:lpstr>
      <vt:lpstr>Two-Variable K-Maps</vt:lpstr>
      <vt:lpstr>Two-Variable K-Maps</vt:lpstr>
      <vt:lpstr>Two-Variable K-Maps</vt:lpstr>
      <vt:lpstr>Two-Variable K-Maps</vt:lpstr>
      <vt:lpstr>Two-Variable K-Maps</vt:lpstr>
      <vt:lpstr>Three-Variable K-Maps</vt:lpstr>
      <vt:lpstr>Three-Variable K-Maps</vt:lpstr>
      <vt:lpstr>Variations of Three-Variable Map </vt:lpstr>
      <vt:lpstr>Three-Variable Map</vt:lpstr>
      <vt:lpstr>Three-Variable Map</vt:lpstr>
      <vt:lpstr>Three-Variable Map</vt:lpstr>
      <vt:lpstr>Three-Variable Map Examples</vt:lpstr>
      <vt:lpstr>Minimal Sum-of-Products Example</vt:lpstr>
      <vt:lpstr>Four-Variable K-Maps </vt:lpstr>
      <vt:lpstr>Four-Variable K-Maps </vt:lpstr>
      <vt:lpstr>Combining Eight Squares</vt:lpstr>
      <vt:lpstr>Combining Four Squares</vt:lpstr>
      <vt:lpstr>Combining Two Squares</vt:lpstr>
      <vt:lpstr>Four-Variable K-Map Examples</vt:lpstr>
      <vt:lpstr>Example: Simplify a 4-Var. Function</vt:lpstr>
      <vt:lpstr> Definitions/Notations </vt:lpstr>
      <vt:lpstr>Example of Prime &amp; EP Implicants</vt:lpstr>
      <vt:lpstr>Another Example of PI &amp; EPI</vt:lpstr>
      <vt:lpstr>SOP Simplification procedure</vt:lpstr>
      <vt:lpstr>Obtaining All Minimal SOP Expressions</vt:lpstr>
      <vt:lpstr> Product-of-Sums (POS) Simplification</vt:lpstr>
      <vt:lpstr> POS Simplification Procedure</vt:lpstr>
      <vt:lpstr> Don’t Care Conditions </vt:lpstr>
      <vt:lpstr>Don’t Care Conditions</vt:lpstr>
      <vt:lpstr>Example: BCD “5 or More” (BCD codes 6,7,8,9)</vt:lpstr>
      <vt:lpstr>SOP Simplification procedure using Don’t Cares</vt:lpstr>
      <vt:lpstr>Minimizing Functions with Don't Cares</vt:lpstr>
      <vt:lpstr>Minimal POS with Don't Cares</vt:lpstr>
      <vt:lpstr>Five-Variable K-Maps </vt:lpstr>
      <vt:lpstr>Five-Variable K-Maps </vt:lpstr>
      <vt:lpstr>Example of a Five-Variable K-Map</vt:lpstr>
      <vt:lpstr>Five-Variable K-Map with Don't Cares</vt:lpstr>
      <vt:lpstr>Six-Variable K-Maps </vt:lpstr>
      <vt:lpstr>Example of a Six-Variable K-Map</vt:lpstr>
      <vt:lpstr>Shl</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dc:title>
  <dc:creator>Dr. Muhamed Mudawar</dc:creator>
  <cp:lastModifiedBy>aimane (Aiman El-Maleh)</cp:lastModifiedBy>
  <cp:revision>345</cp:revision>
  <dcterms:created xsi:type="dcterms:W3CDTF">2004-09-12T13:54:39Z</dcterms:created>
  <dcterms:modified xsi:type="dcterms:W3CDTF">2020-02-15T19:24:30Z</dcterms:modified>
</cp:coreProperties>
</file>