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49" r:id="rId2"/>
    <p:sldId id="450" r:id="rId3"/>
    <p:sldId id="452" r:id="rId4"/>
    <p:sldId id="483" r:id="rId5"/>
    <p:sldId id="453" r:id="rId6"/>
    <p:sldId id="482" r:id="rId7"/>
    <p:sldId id="458" r:id="rId8"/>
    <p:sldId id="459" r:id="rId9"/>
    <p:sldId id="484" r:id="rId10"/>
    <p:sldId id="460" r:id="rId11"/>
    <p:sldId id="461" r:id="rId12"/>
    <p:sldId id="462" r:id="rId13"/>
    <p:sldId id="485" r:id="rId14"/>
    <p:sldId id="494" r:id="rId15"/>
    <p:sldId id="463" r:id="rId16"/>
    <p:sldId id="486" r:id="rId17"/>
    <p:sldId id="495" r:id="rId18"/>
    <p:sldId id="487" r:id="rId19"/>
    <p:sldId id="468" r:id="rId20"/>
    <p:sldId id="471" r:id="rId21"/>
    <p:sldId id="488" r:id="rId22"/>
    <p:sldId id="476" r:id="rId23"/>
    <p:sldId id="478" r:id="rId24"/>
    <p:sldId id="479" r:id="rId25"/>
    <p:sldId id="489" r:id="rId26"/>
    <p:sldId id="490" r:id="rId27"/>
    <p:sldId id="491" r:id="rId28"/>
    <p:sldId id="492" r:id="rId2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FF"/>
    <a:srgbClr val="6600CC"/>
    <a:srgbClr val="008000"/>
    <a:srgbClr val="FF0000"/>
    <a:srgbClr val="CC0000"/>
    <a:srgbClr val="3366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 autoAdjust="0"/>
  </p:normalViewPr>
  <p:slideViewPr>
    <p:cSldViewPr snapToGrid="0">
      <p:cViewPr varScale="1">
        <p:scale>
          <a:sx n="71" d="100"/>
          <a:sy n="71" d="100"/>
        </p:scale>
        <p:origin x="150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984" y="-58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13" Type="http://schemas.openxmlformats.org/officeDocument/2006/relationships/slide" Target="slides/slide24.xml"/><Relationship Id="rId3" Type="http://schemas.openxmlformats.org/officeDocument/2006/relationships/slide" Target="slides/slide6.xml"/><Relationship Id="rId7" Type="http://schemas.openxmlformats.org/officeDocument/2006/relationships/slide" Target="slides/slide16.xml"/><Relationship Id="rId12" Type="http://schemas.openxmlformats.org/officeDocument/2006/relationships/slide" Target="slides/slide23.xml"/><Relationship Id="rId2" Type="http://schemas.openxmlformats.org/officeDocument/2006/relationships/slide" Target="slides/slide5.xml"/><Relationship Id="rId1" Type="http://schemas.openxmlformats.org/officeDocument/2006/relationships/slide" Target="slides/slide1.xml"/><Relationship Id="rId6" Type="http://schemas.openxmlformats.org/officeDocument/2006/relationships/slide" Target="slides/slide15.xml"/><Relationship Id="rId11" Type="http://schemas.openxmlformats.org/officeDocument/2006/relationships/slide" Target="slides/slide22.xml"/><Relationship Id="rId5" Type="http://schemas.openxmlformats.org/officeDocument/2006/relationships/slide" Target="slides/slide13.xml"/><Relationship Id="rId10" Type="http://schemas.openxmlformats.org/officeDocument/2006/relationships/slide" Target="slides/slide21.xml"/><Relationship Id="rId4" Type="http://schemas.openxmlformats.org/officeDocument/2006/relationships/slide" Target="slides/slide12.xml"/><Relationship Id="rId9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6" rIns="96614" bIns="48306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0675" y="0"/>
            <a:ext cx="32115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6" rIns="96614" bIns="4830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31353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6" rIns="96614" bIns="48306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0675" y="9142413"/>
            <a:ext cx="32115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6" rIns="96614" bIns="4830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EBC1B545-5E92-495F-B228-CF7949B6C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67" tIns="50984" rIns="101967" bIns="50984" numCol="1" anchor="t" anchorCtr="0" compatLnSpc="1">
            <a:prstTxWarp prst="textNoShape">
              <a:avLst/>
            </a:prstTxWarp>
          </a:bodyPr>
          <a:lstStyle>
            <a:lvl1pPr defTabSz="1020763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67" tIns="50984" rIns="101967" bIns="50984" numCol="1" anchor="t" anchorCtr="0" compatLnSpc="1">
            <a:prstTxWarp prst="textNoShape">
              <a:avLst/>
            </a:prstTxWarp>
          </a:bodyPr>
          <a:lstStyle>
            <a:lvl1pPr algn="r" defTabSz="1020763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67" tIns="50984" rIns="101967" bIns="50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67" tIns="50984" rIns="101967" bIns="50984" numCol="1" anchor="b" anchorCtr="0" compatLnSpc="1">
            <a:prstTxWarp prst="textNoShape">
              <a:avLst/>
            </a:prstTxWarp>
          </a:bodyPr>
          <a:lstStyle>
            <a:lvl1pPr defTabSz="1020763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67" tIns="50984" rIns="101967" bIns="50984" numCol="1" anchor="b" anchorCtr="0" compatLnSpc="1">
            <a:prstTxWarp prst="textNoShape">
              <a:avLst/>
            </a:prstTxWarp>
          </a:bodyPr>
          <a:lstStyle>
            <a:lvl1pPr algn="r" defTabSz="1020763">
              <a:defRPr sz="1400"/>
            </a:lvl1pPr>
          </a:lstStyle>
          <a:p>
            <a:pPr>
              <a:defRPr/>
            </a:pPr>
            <a:fld id="{75281B91-42C8-442E-AB3D-BE0567285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61A95-B4FF-48CD-A5DB-331184ECDD3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61D13-38DD-4EE4-8E75-0C3D82F9D8A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 lIns="95171" tIns="47585" rIns="95171" bIns="475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2EB86-0F1B-4440-A61A-515414B9CB8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 lIns="95171" tIns="47585" rIns="95171" bIns="475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90FB8-AEBA-40F4-B285-448FF924DFD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 lIns="95171" tIns="47585" rIns="95171" bIns="475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16931D-D5EB-4998-966D-1D393FE6F1E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 lIns="95171" tIns="47585" rIns="95171" bIns="475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21255-ECB1-4A2F-90AE-B83FDAC2C46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States: 2</a:t>
            </a:r>
            <a:r>
              <a:rPr lang="en-US" baseline="30000" smtClean="0"/>
              <a:t>2</a:t>
            </a:r>
            <a:r>
              <a:rPr lang="en-US" smtClean="0"/>
              <a:t> = 4</a:t>
            </a:r>
          </a:p>
          <a:p>
            <a:r>
              <a:rPr lang="en-US" smtClean="0"/>
              <a:t>Input Combinations: 2</a:t>
            </a:r>
            <a:r>
              <a:rPr lang="en-US" baseline="30000" smtClean="0"/>
              <a:t>2</a:t>
            </a:r>
            <a:r>
              <a:rPr lang="en-US" smtClean="0"/>
              <a:t> = 4</a:t>
            </a:r>
          </a:p>
          <a:p>
            <a:r>
              <a:rPr lang="en-US" smtClean="0"/>
              <a:t>Output Combinations: 2</a:t>
            </a:r>
            <a:r>
              <a:rPr lang="en-US" baseline="30000" smtClean="0"/>
              <a:t>2</a:t>
            </a:r>
            <a:r>
              <a:rPr lang="en-US" smtClean="0"/>
              <a:t> = 4</a:t>
            </a:r>
          </a:p>
          <a:p>
            <a:r>
              <a:rPr lang="en-US" smtClean="0"/>
              <a:t>Y = A</a:t>
            </a:r>
          </a:p>
          <a:p>
            <a:r>
              <a:rPr lang="en-US" smtClean="0"/>
              <a:t>A(t+1) = IN</a:t>
            </a:r>
          </a:p>
          <a:p>
            <a:r>
              <a:rPr lang="en-US" smtClean="0"/>
              <a:t>Moore</a:t>
            </a:r>
          </a:p>
          <a:p>
            <a:r>
              <a:rPr lang="en-US" smtClean="0"/>
              <a:t>States = 2</a:t>
            </a:r>
            <a:r>
              <a:rPr lang="en-US" baseline="30000" smtClean="0"/>
              <a:t>n</a:t>
            </a:r>
          </a:p>
          <a:p>
            <a:r>
              <a:rPr lang="en-US" smtClean="0"/>
              <a:t>Input Combinations = 2</a:t>
            </a:r>
            <a:r>
              <a:rPr lang="en-US" baseline="30000" smtClean="0"/>
              <a:t>n</a:t>
            </a:r>
          </a:p>
          <a:p>
            <a:r>
              <a:rPr lang="en-US" smtClean="0"/>
              <a:t>Output Combinations = 2</a:t>
            </a:r>
            <a:r>
              <a:rPr lang="en-US" baseline="30000" smtClean="0"/>
              <a:t>n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CAD449-7871-4715-97CC-BFA2D24DFBF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States: 2</a:t>
            </a:r>
            <a:r>
              <a:rPr lang="en-US" baseline="30000" smtClean="0"/>
              <a:t>2</a:t>
            </a:r>
            <a:r>
              <a:rPr lang="en-US" smtClean="0"/>
              <a:t> = 4</a:t>
            </a:r>
          </a:p>
          <a:p>
            <a:r>
              <a:rPr lang="en-US" smtClean="0"/>
              <a:t>Input Combinations: 2</a:t>
            </a:r>
            <a:r>
              <a:rPr lang="en-US" baseline="30000" smtClean="0"/>
              <a:t>2</a:t>
            </a:r>
            <a:r>
              <a:rPr lang="en-US" smtClean="0"/>
              <a:t> = 4</a:t>
            </a:r>
          </a:p>
          <a:p>
            <a:r>
              <a:rPr lang="en-US" smtClean="0"/>
              <a:t>Output Combinations: 2</a:t>
            </a:r>
            <a:r>
              <a:rPr lang="en-US" baseline="30000" smtClean="0"/>
              <a:t>2</a:t>
            </a:r>
            <a:r>
              <a:rPr lang="en-US" smtClean="0"/>
              <a:t> = 4</a:t>
            </a:r>
          </a:p>
          <a:p>
            <a:r>
              <a:rPr lang="en-US" smtClean="0"/>
              <a:t>Y = A</a:t>
            </a:r>
          </a:p>
          <a:p>
            <a:r>
              <a:rPr lang="en-US" smtClean="0"/>
              <a:t>A(t+1) = IN</a:t>
            </a:r>
          </a:p>
          <a:p>
            <a:r>
              <a:rPr lang="en-US" smtClean="0"/>
              <a:t>Moore</a:t>
            </a:r>
          </a:p>
          <a:p>
            <a:r>
              <a:rPr lang="en-US" smtClean="0"/>
              <a:t>States = 2</a:t>
            </a:r>
            <a:r>
              <a:rPr lang="en-US" baseline="30000" smtClean="0"/>
              <a:t>n</a:t>
            </a:r>
          </a:p>
          <a:p>
            <a:r>
              <a:rPr lang="en-US" smtClean="0"/>
              <a:t>Input Combinations = 2</a:t>
            </a:r>
            <a:r>
              <a:rPr lang="en-US" baseline="30000" smtClean="0"/>
              <a:t>n</a:t>
            </a:r>
          </a:p>
          <a:p>
            <a:r>
              <a:rPr lang="en-US" smtClean="0"/>
              <a:t>Output Combinations = 2</a:t>
            </a:r>
            <a:r>
              <a:rPr lang="en-US" baseline="30000" smtClean="0"/>
              <a:t>n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AEFB28-A7FB-4930-A6D3-977168033A5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ROW T4: 10110</a:t>
            </a:r>
          </a:p>
          <a:p>
            <a:r>
              <a:rPr lang="en-US" smtClean="0"/>
              <a:t>Row T5:  11011</a:t>
            </a:r>
          </a:p>
          <a:p>
            <a:r>
              <a:rPr lang="en-US" smtClean="0"/>
              <a:t>Row T6:  11101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19003-147D-4DB8-BE7E-4F382283A4B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ROW T4: 10110</a:t>
            </a:r>
          </a:p>
          <a:p>
            <a:r>
              <a:rPr lang="en-US" smtClean="0"/>
              <a:t>Row T5:  11011</a:t>
            </a:r>
          </a:p>
          <a:p>
            <a:r>
              <a:rPr lang="en-US" smtClean="0"/>
              <a:t>Row T6:  11101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558D9F-0933-4FEB-8731-17A9B2E2B10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 lIns="95171" tIns="47585" rIns="95171" bIns="475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243243-433E-4C8D-916C-632489644A1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 lIns="95171" tIns="47585" rIns="95171" bIns="475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2E1084-F676-4E27-BFEB-09F80192DA8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 lIns="95171" tIns="47585" rIns="95171" bIns="475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DB3C47-4EEB-4EC3-9599-01C8CE0C184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 lIns="95171" tIns="47585" rIns="95171" bIns="4758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1"/>
          <p:cNvSpPr txBox="1">
            <a:spLocks noChangeArrowheads="1"/>
          </p:cNvSpPr>
          <p:nvPr userDrawn="1"/>
        </p:nvSpPr>
        <p:spPr bwMode="auto">
          <a:xfrm>
            <a:off x="1833563" y="5167313"/>
            <a:ext cx="59134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200" b="1"/>
              <a:t>Charles Kime &amp; Thomas Kaminski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200">
                <a:cs typeface="Times New Roman" pitchFamily="18" charset="0"/>
              </a:rPr>
              <a:t>© 2004 Pearson Education, Inc.</a:t>
            </a:r>
            <a:br>
              <a:rPr lang="en-US" sz="2200">
                <a:cs typeface="Times New Roman" pitchFamily="18" charset="0"/>
              </a:rPr>
            </a:br>
            <a:r>
              <a:rPr lang="en-US" sz="2200">
                <a:cs typeface="Times New Roman" pitchFamily="18" charset="0"/>
                <a:hlinkClick r:id="" action="ppaction://hlinkshowjump?jump=lastslide"/>
              </a:rPr>
              <a:t>Terms of Use</a:t>
            </a:r>
            <a:r>
              <a:rPr lang="en-US" sz="2200">
                <a:cs typeface="Times New Roman" pitchFamily="18" charset="0"/>
              </a:rPr>
              <a:t/>
            </a:r>
            <a:br>
              <a:rPr lang="en-US" sz="2200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(Hyperlinks are active in View Show mode)</a:t>
            </a:r>
          </a:p>
        </p:txBody>
      </p:sp>
      <p:sp>
        <p:nvSpPr>
          <p:cNvPr id="3" name="Text Box 1052"/>
          <p:cNvSpPr txBox="1">
            <a:spLocks noChangeArrowheads="1"/>
          </p:cNvSpPr>
          <p:nvPr userDrawn="1"/>
        </p:nvSpPr>
        <p:spPr bwMode="auto">
          <a:xfrm>
            <a:off x="1301750" y="2847975"/>
            <a:ext cx="697865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4000" b="1">
                <a:solidFill>
                  <a:schemeClr val="hlink"/>
                </a:solidFill>
                <a:latin typeface="Helvetica" pitchFamily="34" charset="0"/>
              </a:rPr>
              <a:t>Chapter 3 – Combinational Logic Design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chemeClr val="hlink"/>
                </a:solidFill>
                <a:latin typeface="Helvetica" pitchFamily="34" charset="0"/>
              </a:rPr>
              <a:t>Part 1 – </a:t>
            </a:r>
            <a:r>
              <a:rPr lang="en-US" sz="2400" b="1">
                <a:solidFill>
                  <a:schemeClr val="hlink"/>
                </a:solidFill>
              </a:rPr>
              <a:t>Implementation Technology and Logic Design </a:t>
            </a:r>
          </a:p>
        </p:txBody>
      </p:sp>
      <p:sp>
        <p:nvSpPr>
          <p:cNvPr id="4" name="Text Box 1053"/>
          <p:cNvSpPr txBox="1">
            <a:spLocks noChangeArrowheads="1"/>
          </p:cNvSpPr>
          <p:nvPr userDrawn="1"/>
        </p:nvSpPr>
        <p:spPr bwMode="auto">
          <a:xfrm>
            <a:off x="904875" y="2179638"/>
            <a:ext cx="7772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3200" b="1"/>
              <a:t>Logic and Computer Design Fundamentals</a:t>
            </a:r>
          </a:p>
        </p:txBody>
      </p:sp>
      <p:sp>
        <p:nvSpPr>
          <p:cNvPr id="5" name="Line 1054"/>
          <p:cNvSpPr>
            <a:spLocks noChangeShapeType="1"/>
          </p:cNvSpPr>
          <p:nvPr userDrawn="1"/>
        </p:nvSpPr>
        <p:spPr bwMode="auto">
          <a:xfrm>
            <a:off x="579438" y="1935163"/>
            <a:ext cx="8015287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C0A6DC54-E59C-4FA8-81DB-D27FD6A9D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8438" y="0"/>
            <a:ext cx="1943100" cy="6342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5963" y="0"/>
            <a:ext cx="5680075" cy="6342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C1DC5069-BF30-43D8-AF82-8AC3FCC58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26DC6B99-2006-4721-A317-6E179620F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D86909C3-DBCD-463E-9F98-F23FBF316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314450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38" y="1314450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3C16E4BD-DBD3-490B-9724-CA685C6B5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30B3EA6C-2660-4B95-8003-A63A61D2C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FA645426-AD3B-4234-9081-4AE110BD0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90B319F8-B489-4CEA-A2D1-950EA2905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5107BF45-A1B7-432D-834F-6DE0F06E6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AA1CE5B1-5B12-41C4-A745-20B546B1A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7" descr="watermark"/>
          <p:cNvPicPr>
            <a:picLocks noChangeAspect="1" noChangeArrowheads="1"/>
          </p:cNvPicPr>
          <p:nvPr userDrawn="1"/>
        </p:nvPicPr>
        <p:blipFill>
          <a:blip r:embed="rId13" cstate="print"/>
          <a:srcRect t="39345"/>
          <a:stretch>
            <a:fillRect/>
          </a:stretch>
        </p:blipFill>
        <p:spPr bwMode="auto">
          <a:xfrm>
            <a:off x="693738" y="6353175"/>
            <a:ext cx="2230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2" name="Text Box 48"/>
          <p:cNvSpPr txBox="1">
            <a:spLocks noChangeArrowheads="1"/>
          </p:cNvSpPr>
          <p:nvPr userDrawn="1"/>
        </p:nvSpPr>
        <p:spPr bwMode="auto">
          <a:xfrm>
            <a:off x="696913" y="6338888"/>
            <a:ext cx="2728912" cy="519112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1074" name="Rectangle 5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7350" y="6489700"/>
            <a:ext cx="23812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D0646555-4005-41CE-9004-BD861F549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75" name="Line 51"/>
          <p:cNvSpPr>
            <a:spLocks noChangeShapeType="1"/>
          </p:cNvSpPr>
          <p:nvPr userDrawn="1"/>
        </p:nvSpPr>
        <p:spPr bwMode="auto">
          <a:xfrm>
            <a:off x="581025" y="1173163"/>
            <a:ext cx="801528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4" name="Rectangle 52"/>
          <p:cNvSpPr>
            <a:spLocks noGrp="1" noChangeArrowheads="1"/>
          </p:cNvSpPr>
          <p:nvPr>
            <p:ph type="title"/>
          </p:nvPr>
        </p:nvSpPr>
        <p:spPr bwMode="auto">
          <a:xfrm>
            <a:off x="715963" y="0"/>
            <a:ext cx="77724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5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314450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17650" y="738188"/>
            <a:ext cx="6070600" cy="1027974"/>
          </a:xfrm>
          <a:prstGeom prst="rect">
            <a:avLst/>
          </a:prstGeom>
          <a:solidFill>
            <a:srgbClr val="FFFFFF"/>
          </a:solidFill>
          <a:ln w="1651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3200" b="1" dirty="0">
                <a:solidFill>
                  <a:srgbClr val="000066"/>
                </a:solidFill>
                <a:latin typeface="Arial" pitchFamily="34" charset="0"/>
              </a:rPr>
              <a:t>COE 202: Digital Logic Design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</a:rPr>
              <a:t>Courtesy of Dr. </a:t>
            </a:r>
            <a:r>
              <a:rPr lang="en-US" sz="2400" dirty="0">
                <a:solidFill>
                  <a:srgbClr val="000066"/>
                </a:solidFill>
                <a:latin typeface="Arial" pitchFamily="34" charset="0"/>
              </a:rPr>
              <a:t>Radwan E Abdel-Aal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85838" y="2220913"/>
            <a:ext cx="7586662" cy="579437"/>
          </a:xfrm>
          <a:prstGeom prst="rect">
            <a:avLst/>
          </a:prstGeom>
          <a:solidFill>
            <a:srgbClr val="FFFFFF"/>
          </a:solidFill>
          <a:ln w="1651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z="3200" b="1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249363" y="4237038"/>
            <a:ext cx="6980237" cy="844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 rot="10800000" flipV="1">
            <a:off x="0" y="2875773"/>
            <a:ext cx="8326438" cy="1446550"/>
          </a:xfrm>
          <a:prstGeom prst="rect">
            <a:avLst/>
          </a:prstGeom>
          <a:solidFill>
            <a:srgbClr val="FFFFFF"/>
          </a:solidFill>
          <a:ln w="1651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6600CC"/>
                </a:solidFill>
                <a:latin typeface="Arial" pitchFamily="34" charset="0"/>
              </a:rPr>
              <a:t>Registers </a:t>
            </a:r>
            <a:r>
              <a:rPr lang="en-US" sz="4000" b="1" dirty="0">
                <a:solidFill>
                  <a:srgbClr val="6600CC"/>
                </a:solidFill>
                <a:latin typeface="Arial" pitchFamily="34" charset="0"/>
              </a:rPr>
              <a:t>and </a:t>
            </a:r>
            <a:r>
              <a:rPr lang="en-US" sz="4000" b="1" dirty="0" smtClean="0">
                <a:solidFill>
                  <a:srgbClr val="6600CC"/>
                </a:solidFill>
                <a:latin typeface="Arial" pitchFamily="34" charset="0"/>
              </a:rPr>
              <a:t>Counters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US" sz="4000" b="1" dirty="0">
              <a:solidFill>
                <a:srgbClr val="6600CC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EF516C0C-6068-467D-A662-98F4800CFC8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9700"/>
            <a:ext cx="7772400" cy="1020763"/>
          </a:xfrm>
        </p:spPr>
        <p:txBody>
          <a:bodyPr/>
          <a:lstStyle/>
          <a:p>
            <a:r>
              <a:rPr lang="en-US" sz="3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Shift Register </a:t>
            </a:r>
            <a:r>
              <a:rPr lang="en-US" sz="36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with Parallel Load </a:t>
            </a:r>
          </a:p>
        </p:txBody>
      </p:sp>
      <p:sp>
        <p:nvSpPr>
          <p:cNvPr id="23556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257175" y="1266825"/>
            <a:ext cx="7772400" cy="5027613"/>
          </a:xfrm>
        </p:spPr>
        <p:txBody>
          <a:bodyPr/>
          <a:lstStyle/>
          <a:p>
            <a:r>
              <a:rPr lang="en-US" smtClean="0"/>
              <a:t>ddd</a:t>
            </a:r>
          </a:p>
        </p:txBody>
      </p:sp>
      <p:pic>
        <p:nvPicPr>
          <p:cNvPr id="23557" name="Picture 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308100"/>
            <a:ext cx="5238750" cy="554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4625" y="0"/>
            <a:ext cx="115252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 Box 93"/>
          <p:cNvSpPr txBox="1">
            <a:spLocks noChangeArrowheads="1"/>
          </p:cNvSpPr>
          <p:nvPr/>
        </p:nvSpPr>
        <p:spPr bwMode="auto">
          <a:xfrm rot="-5400000">
            <a:off x="-575468" y="3934618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Parallel Input</a:t>
            </a:r>
          </a:p>
        </p:txBody>
      </p:sp>
      <p:sp>
        <p:nvSpPr>
          <p:cNvPr id="23560" name="Line 94"/>
          <p:cNvSpPr>
            <a:spLocks noChangeShapeType="1"/>
          </p:cNvSpPr>
          <p:nvPr/>
        </p:nvSpPr>
        <p:spPr bwMode="auto">
          <a:xfrm>
            <a:off x="5092700" y="5856288"/>
            <a:ext cx="776288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95"/>
          <p:cNvSpPr txBox="1">
            <a:spLocks noChangeArrowheads="1"/>
          </p:cNvSpPr>
          <p:nvPr/>
        </p:nvSpPr>
        <p:spPr bwMode="auto">
          <a:xfrm>
            <a:off x="5440363" y="6216650"/>
            <a:ext cx="71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Serial</a:t>
            </a:r>
          </a:p>
          <a:p>
            <a:r>
              <a:rPr lang="en-US"/>
              <a:t>Out</a:t>
            </a:r>
          </a:p>
        </p:txBody>
      </p:sp>
      <p:sp>
        <p:nvSpPr>
          <p:cNvPr id="23562" name="Line 96"/>
          <p:cNvSpPr>
            <a:spLocks noChangeShapeType="1"/>
          </p:cNvSpPr>
          <p:nvPr/>
        </p:nvSpPr>
        <p:spPr bwMode="auto">
          <a:xfrm flipH="1" flipV="1">
            <a:off x="0" y="1493838"/>
            <a:ext cx="2667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563" name="Picture 9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2695575"/>
            <a:ext cx="37084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4" name="Text Box 98"/>
          <p:cNvSpPr txBox="1">
            <a:spLocks noChangeArrowheads="1"/>
          </p:cNvSpPr>
          <p:nvPr/>
        </p:nvSpPr>
        <p:spPr bwMode="auto">
          <a:xfrm>
            <a:off x="8078788" y="3517900"/>
            <a:ext cx="890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Qi </a:t>
            </a:r>
            <a:r>
              <a:rPr lang="en-US" sz="1600">
                <a:sym typeface="Wingdings" pitchFamily="2" charset="2"/>
              </a:rPr>
              <a:t> Qi</a:t>
            </a:r>
            <a:endParaRPr lang="en-US" sz="1600"/>
          </a:p>
        </p:txBody>
      </p:sp>
      <p:sp>
        <p:nvSpPr>
          <p:cNvPr id="23565" name="Text Box 99"/>
          <p:cNvSpPr txBox="1">
            <a:spLocks noChangeArrowheads="1"/>
          </p:cNvSpPr>
          <p:nvPr/>
        </p:nvSpPr>
        <p:spPr bwMode="auto">
          <a:xfrm>
            <a:off x="8024813" y="3101975"/>
            <a:ext cx="1119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= 0,1,..,3</a:t>
            </a:r>
          </a:p>
        </p:txBody>
      </p:sp>
      <p:sp>
        <p:nvSpPr>
          <p:cNvPr id="23566" name="Text Box 100"/>
          <p:cNvSpPr txBox="1">
            <a:spLocks noChangeArrowheads="1"/>
          </p:cNvSpPr>
          <p:nvPr/>
        </p:nvSpPr>
        <p:spPr bwMode="auto">
          <a:xfrm>
            <a:off x="6007100" y="4552950"/>
            <a:ext cx="890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Di </a:t>
            </a:r>
            <a:r>
              <a:rPr lang="en-US" sz="1600">
                <a:sym typeface="Wingdings" pitchFamily="2" charset="2"/>
              </a:rPr>
              <a:t> Qi</a:t>
            </a:r>
            <a:endParaRPr lang="en-US" sz="1600"/>
          </a:p>
        </p:txBody>
      </p:sp>
      <p:sp>
        <p:nvSpPr>
          <p:cNvPr id="23567" name="Line 101"/>
          <p:cNvSpPr>
            <a:spLocks noChangeShapeType="1"/>
          </p:cNvSpPr>
          <p:nvPr/>
        </p:nvSpPr>
        <p:spPr bwMode="auto">
          <a:xfrm flipH="1">
            <a:off x="6875463" y="4005263"/>
            <a:ext cx="312737" cy="60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Text Box 102"/>
          <p:cNvSpPr txBox="1">
            <a:spLocks noChangeArrowheads="1"/>
          </p:cNvSpPr>
          <p:nvPr/>
        </p:nvSpPr>
        <p:spPr bwMode="auto">
          <a:xfrm>
            <a:off x="6078538" y="5018088"/>
            <a:ext cx="20018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ym typeface="Wingdings" pitchFamily="2" charset="2"/>
              </a:rPr>
              <a:t>Serial Input  Q0</a:t>
            </a:r>
          </a:p>
          <a:p>
            <a:r>
              <a:rPr lang="en-US" sz="1600"/>
              <a:t>Q(i-1) </a:t>
            </a:r>
            <a:r>
              <a:rPr lang="en-US" sz="1600">
                <a:sym typeface="Wingdings" pitchFamily="2" charset="2"/>
              </a:rPr>
              <a:t> Qi; i=1,</a:t>
            </a:r>
            <a:r>
              <a:rPr lang="en-US" sz="1600">
                <a:latin typeface="Arial" pitchFamily="34" charset="0"/>
                <a:sym typeface="Wingdings" pitchFamily="2" charset="2"/>
              </a:rPr>
              <a:t>…</a:t>
            </a:r>
            <a:r>
              <a:rPr lang="en-US" sz="1600">
                <a:sym typeface="Wingdings" pitchFamily="2" charset="2"/>
              </a:rPr>
              <a:t>,3</a:t>
            </a:r>
          </a:p>
          <a:p>
            <a:endParaRPr lang="en-US" sz="1600"/>
          </a:p>
        </p:txBody>
      </p:sp>
      <p:sp>
        <p:nvSpPr>
          <p:cNvPr id="23569" name="Line 103"/>
          <p:cNvSpPr>
            <a:spLocks noChangeShapeType="1"/>
          </p:cNvSpPr>
          <p:nvPr/>
        </p:nvSpPr>
        <p:spPr bwMode="auto">
          <a:xfrm flipH="1">
            <a:off x="6899275" y="4351338"/>
            <a:ext cx="369888" cy="695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Rectangle 104"/>
          <p:cNvSpPr>
            <a:spLocks noChangeArrowheads="1"/>
          </p:cNvSpPr>
          <p:nvPr/>
        </p:nvSpPr>
        <p:spPr bwMode="auto">
          <a:xfrm>
            <a:off x="2963863" y="1643063"/>
            <a:ext cx="1157287" cy="1157287"/>
          </a:xfrm>
          <a:prstGeom prst="rect">
            <a:avLst/>
          </a:prstGeom>
          <a:solidFill>
            <a:schemeClr val="accent1">
              <a:alpha val="1882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Text Box 105"/>
          <p:cNvSpPr txBox="1">
            <a:spLocks noChangeArrowheads="1"/>
          </p:cNvSpPr>
          <p:nvPr/>
        </p:nvSpPr>
        <p:spPr bwMode="auto">
          <a:xfrm>
            <a:off x="4248150" y="1157288"/>
            <a:ext cx="2559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D input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Selection hardware- 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Could use a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MUX</a:t>
            </a:r>
            <a:r>
              <a:rPr lang="en-US">
                <a:solidFill>
                  <a:srgbClr val="6600CC"/>
                </a:solidFill>
                <a:latin typeface="Arial" pitchFamily="34" charset="0"/>
              </a:rPr>
              <a:t> here!</a:t>
            </a:r>
          </a:p>
        </p:txBody>
      </p:sp>
      <p:sp>
        <p:nvSpPr>
          <p:cNvPr id="23572" name="Line 106"/>
          <p:cNvSpPr>
            <a:spLocks noChangeShapeType="1"/>
          </p:cNvSpPr>
          <p:nvPr/>
        </p:nvSpPr>
        <p:spPr bwMode="auto">
          <a:xfrm flipH="1">
            <a:off x="3854450" y="1389063"/>
            <a:ext cx="415925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3" name="Line 107"/>
          <p:cNvSpPr>
            <a:spLocks noChangeShapeType="1"/>
          </p:cNvSpPr>
          <p:nvPr/>
        </p:nvSpPr>
        <p:spPr bwMode="auto">
          <a:xfrm>
            <a:off x="1138238" y="1879600"/>
            <a:ext cx="223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4" name="Rectangle 109"/>
          <p:cNvSpPr>
            <a:spLocks noChangeArrowheads="1"/>
          </p:cNvSpPr>
          <p:nvPr/>
        </p:nvSpPr>
        <p:spPr bwMode="auto">
          <a:xfrm>
            <a:off x="406400" y="2143125"/>
            <a:ext cx="365125" cy="3973513"/>
          </a:xfrm>
          <a:prstGeom prst="rect">
            <a:avLst/>
          </a:prstGeom>
          <a:solidFill>
            <a:srgbClr val="FF0000">
              <a:alpha val="1803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384E3468-9CA4-423E-B518-57D8A4D545F3}" type="slidenum">
              <a:rPr lang="en-US" smtClean="0"/>
              <a:pPr/>
              <a:t>11</a:t>
            </a:fld>
            <a:endParaRPr lang="en-US" smtClean="0"/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513" y="1381125"/>
            <a:ext cx="3921125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1200150"/>
            <a:ext cx="3163888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7"/>
          <p:cNvSpPr txBox="1">
            <a:spLocks noChangeArrowheads="1"/>
          </p:cNvSpPr>
          <p:nvPr/>
        </p:nvSpPr>
        <p:spPr bwMode="auto">
          <a:xfrm rot="-5400000">
            <a:off x="5012532" y="3261519"/>
            <a:ext cx="1327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" pitchFamily="34" charset="0"/>
              </a:rPr>
              <a:t>Parallel Data I/P</a:t>
            </a:r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5173663" y="2032000"/>
            <a:ext cx="868362" cy="555625"/>
          </a:xfrm>
          <a:prstGeom prst="rect">
            <a:avLst/>
          </a:prstGeom>
          <a:solidFill>
            <a:srgbClr val="FFCC99">
              <a:alpha val="4784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10"/>
          <p:cNvSpPr>
            <a:spLocks noGrp="1" noChangeArrowheads="1"/>
          </p:cNvSpPr>
          <p:nvPr>
            <p:ph type="title"/>
          </p:nvPr>
        </p:nvSpPr>
        <p:spPr>
          <a:xfrm>
            <a:off x="463550" y="207963"/>
            <a:ext cx="7772400" cy="788987"/>
          </a:xfrm>
          <a:noFill/>
        </p:spPr>
        <p:txBody>
          <a:bodyPr/>
          <a:lstStyle/>
          <a:p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Bi-directional Shift Register </a:t>
            </a:r>
            <a:b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with Parallel Load </a:t>
            </a:r>
          </a:p>
        </p:txBody>
      </p:sp>
      <p:pic>
        <p:nvPicPr>
          <p:cNvPr id="24584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8488" y="4341813"/>
            <a:ext cx="4735512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1350963" y="3421063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4-to-1</a:t>
            </a:r>
          </a:p>
          <a:p>
            <a:r>
              <a:rPr lang="en-US"/>
              <a:t>MUX</a:t>
            </a:r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 rot="-5400000">
            <a:off x="763588" y="4554537"/>
            <a:ext cx="10731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>
                <a:solidFill>
                  <a:srgbClr val="6600CC"/>
                </a:solidFill>
                <a:latin typeface="Arial" pitchFamily="34" charset="0"/>
              </a:rPr>
              <a:t>Info Inputs</a:t>
            </a:r>
          </a:p>
        </p:txBody>
      </p:sp>
      <p:sp>
        <p:nvSpPr>
          <p:cNvPr id="24587" name="Text Box 14"/>
          <p:cNvSpPr txBox="1">
            <a:spLocks noChangeArrowheads="1"/>
          </p:cNvSpPr>
          <p:nvPr/>
        </p:nvSpPr>
        <p:spPr bwMode="auto">
          <a:xfrm rot="-5400000">
            <a:off x="726281" y="3153569"/>
            <a:ext cx="1133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00"/>
                </a:solidFill>
                <a:latin typeface="Arial" pitchFamily="34" charset="0"/>
              </a:rPr>
              <a:t>Select Inputs</a:t>
            </a:r>
          </a:p>
        </p:txBody>
      </p:sp>
      <p:sp>
        <p:nvSpPr>
          <p:cNvPr id="24588" name="Text Box 15"/>
          <p:cNvSpPr txBox="1">
            <a:spLocks noChangeArrowheads="1"/>
          </p:cNvSpPr>
          <p:nvPr/>
        </p:nvSpPr>
        <p:spPr bwMode="auto">
          <a:xfrm>
            <a:off x="0" y="3094038"/>
            <a:ext cx="55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CC0000"/>
                </a:solidFill>
                <a:latin typeface="Arial" pitchFamily="34" charset="0"/>
              </a:rPr>
              <a:t>Mode</a:t>
            </a:r>
          </a:p>
          <a:p>
            <a:r>
              <a:rPr lang="en-US" sz="1000" b="1">
                <a:solidFill>
                  <a:srgbClr val="CC0000"/>
                </a:solidFill>
                <a:latin typeface="Arial" pitchFamily="34" charset="0"/>
              </a:rPr>
              <a:t>Select</a:t>
            </a:r>
          </a:p>
        </p:txBody>
      </p:sp>
      <p:sp>
        <p:nvSpPr>
          <p:cNvPr id="24589" name="Line 16"/>
          <p:cNvSpPr>
            <a:spLocks noChangeShapeType="1"/>
          </p:cNvSpPr>
          <p:nvPr/>
        </p:nvSpPr>
        <p:spPr bwMode="auto">
          <a:xfrm>
            <a:off x="2530475" y="4186238"/>
            <a:ext cx="14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4590" name="Straight Connector 14"/>
          <p:cNvCxnSpPr>
            <a:cxnSpLocks noChangeShapeType="1"/>
          </p:cNvCxnSpPr>
          <p:nvPr/>
        </p:nvCxnSpPr>
        <p:spPr bwMode="auto">
          <a:xfrm rot="16200000" flipV="1">
            <a:off x="2463800" y="1930400"/>
            <a:ext cx="2260600" cy="2209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91" name="Straight Connector 16"/>
          <p:cNvCxnSpPr>
            <a:cxnSpLocks noChangeShapeType="1"/>
          </p:cNvCxnSpPr>
          <p:nvPr/>
        </p:nvCxnSpPr>
        <p:spPr bwMode="auto">
          <a:xfrm rot="5400000">
            <a:off x="2155031" y="3202782"/>
            <a:ext cx="3011487" cy="2165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F7E1A29A-CBAC-42E7-B5B5-CB9FB5715AC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3513" y="1420813"/>
            <a:ext cx="8980487" cy="5437187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A counter is a register that has its parallel outputs </a:t>
            </a:r>
            <a:r>
              <a:rPr lang="en-US" sz="26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"count"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through a specific state sequence</a:t>
            </a:r>
          </a:p>
          <a:p>
            <a:pPr>
              <a:lnSpc>
                <a:spcPct val="90000"/>
              </a:lnSpc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Sequences can be binary, BCD, etc. </a:t>
            </a:r>
          </a:p>
          <a:p>
            <a:pPr>
              <a:lnSpc>
                <a:spcPct val="90000"/>
              </a:lnSpc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Counting can be </a:t>
            </a:r>
            <a:r>
              <a:rPr lang="en-US" sz="2600" b="0" u="sng" dirty="0" smtClean="0">
                <a:latin typeface="Arial" pitchFamily="34" charset="0"/>
                <a:cs typeface="Arial" pitchFamily="34" charset="0"/>
              </a:rPr>
              <a:t>up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0" u="sng" dirty="0" smtClean="0">
                <a:latin typeface="Arial" pitchFamily="34" charset="0"/>
                <a:cs typeface="Arial" pitchFamily="34" charset="0"/>
              </a:rPr>
              <a:t>down</a:t>
            </a:r>
          </a:p>
          <a:p>
            <a:pPr>
              <a:lnSpc>
                <a:spcPct val="90000"/>
              </a:lnSpc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6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modulo-</a:t>
            </a:r>
            <a:r>
              <a:rPr lang="en-US" sz="2600" b="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6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counter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goes through values 0,1,2, …, (</a:t>
            </a:r>
            <a:r>
              <a:rPr lang="en-US" sz="2600" b="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-1)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	e.g. modulo-10 </a:t>
            </a:r>
            <a:r>
              <a:rPr lang="en-US" sz="26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up counter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 counts: 0,1,…9  </a:t>
            </a:r>
          </a:p>
          <a:p>
            <a:pPr>
              <a:lnSpc>
                <a:spcPct val="90000"/>
              </a:lnSpc>
            </a:pPr>
            <a:endParaRPr lang="en-US" sz="2600" b="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Some Applications:</a:t>
            </a:r>
          </a:p>
          <a:p>
            <a:pPr>
              <a:lnSpc>
                <a:spcPct val="90000"/>
              </a:lnSpc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Frequency division</a:t>
            </a:r>
          </a:p>
          <a:p>
            <a:pPr>
              <a:lnSpc>
                <a:spcPct val="90000"/>
              </a:lnSpc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Event counting</a:t>
            </a:r>
          </a:p>
          <a:p>
            <a:pPr>
              <a:lnSpc>
                <a:spcPct val="90000"/>
              </a:lnSpc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Timers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title"/>
          </p:nvPr>
        </p:nvSpPr>
        <p:spPr>
          <a:xfrm>
            <a:off x="576263" y="185738"/>
            <a:ext cx="7772400" cy="1020762"/>
          </a:xfrm>
          <a:noFill/>
        </p:spPr>
        <p:txBody>
          <a:bodyPr/>
          <a:lstStyle/>
          <a:p>
            <a:r>
              <a:rPr lang="en-US" sz="36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Counters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7721600" y="4114800"/>
            <a:ext cx="7493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  000</a:t>
            </a:r>
          </a:p>
          <a:p>
            <a:r>
              <a:rPr lang="en-US" sz="2000">
                <a:latin typeface="Arial" pitchFamily="34" charset="0"/>
              </a:rPr>
              <a:t>  001</a:t>
            </a:r>
          </a:p>
          <a:p>
            <a:r>
              <a:rPr lang="en-US" sz="2000">
                <a:latin typeface="Arial" pitchFamily="34" charset="0"/>
              </a:rPr>
              <a:t>  010</a:t>
            </a:r>
          </a:p>
          <a:p>
            <a:r>
              <a:rPr lang="en-US" sz="2000">
                <a:latin typeface="Arial" pitchFamily="34" charset="0"/>
              </a:rPr>
              <a:t>  011</a:t>
            </a:r>
          </a:p>
          <a:p>
            <a:r>
              <a:rPr lang="en-US" sz="2000">
                <a:latin typeface="Arial" pitchFamily="34" charset="0"/>
              </a:rPr>
              <a:t>  100</a:t>
            </a:r>
          </a:p>
          <a:p>
            <a:r>
              <a:rPr lang="en-US" sz="2000">
                <a:latin typeface="Arial" pitchFamily="34" charset="0"/>
              </a:rPr>
              <a:t>  101</a:t>
            </a:r>
          </a:p>
          <a:p>
            <a:r>
              <a:rPr lang="en-US" sz="2000">
                <a:latin typeface="Arial" pitchFamily="34" charset="0"/>
              </a:rPr>
              <a:t>  000</a:t>
            </a:r>
          </a:p>
          <a:p>
            <a:r>
              <a:rPr lang="en-US" sz="2000">
                <a:latin typeface="Arial" pitchFamily="34" charset="0"/>
              </a:rPr>
              <a:t>  001</a:t>
            </a:r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7497763" y="4410075"/>
            <a:ext cx="0" cy="132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6338888" y="5626100"/>
            <a:ext cx="1187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Successive</a:t>
            </a:r>
          </a:p>
          <a:p>
            <a:r>
              <a:rPr lang="en-US"/>
              <a:t>Clock </a:t>
            </a:r>
          </a:p>
          <a:p>
            <a:r>
              <a:rPr lang="en-US"/>
              <a:t>Pulses</a:t>
            </a: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7670800" y="3756025"/>
            <a:ext cx="127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ABC </a:t>
            </a:r>
            <a:r>
              <a:rPr lang="en-US" sz="1200" b="1"/>
              <a:t>(LSB)</a:t>
            </a:r>
          </a:p>
        </p:txBody>
      </p:sp>
      <p:sp>
        <p:nvSpPr>
          <p:cNvPr id="25609" name="TextBox 8"/>
          <p:cNvSpPr txBox="1">
            <a:spLocks noChangeArrowheads="1"/>
          </p:cNvSpPr>
          <p:nvPr/>
        </p:nvSpPr>
        <p:spPr bwMode="auto">
          <a:xfrm>
            <a:off x="5080000" y="4864100"/>
            <a:ext cx="2366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00000"/>
                </a:solidFill>
                <a:latin typeface="Arial" pitchFamily="34" charset="0"/>
              </a:rPr>
              <a:t>This is a modulo-?</a:t>
            </a:r>
          </a:p>
          <a:p>
            <a:r>
              <a:rPr lang="en-US" sz="2000">
                <a:solidFill>
                  <a:srgbClr val="C00000"/>
                </a:solidFill>
                <a:latin typeface="Arial" pitchFamily="34" charset="0"/>
              </a:rPr>
              <a:t>Up/Down? Counter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10C74426-622C-4ED1-ADF2-96260CBFEF1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36663"/>
            <a:ext cx="6197600" cy="5621337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1. Asynchronous (Ripple) Counters</a:t>
            </a:r>
          </a:p>
          <a:p>
            <a:pPr lvl="1">
              <a:lnSpc>
                <a:spcPct val="90000"/>
              </a:lnSpc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2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external clock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 is connected to the flip-flop clock input of the LSB bit flip-flop (first counter stage)</a:t>
            </a:r>
          </a:p>
          <a:p>
            <a:pPr lvl="1">
              <a:lnSpc>
                <a:spcPct val="90000"/>
              </a:lnSpc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For all subsequent stages, the clock input is derived from the </a:t>
            </a:r>
            <a:r>
              <a:rPr lang="en-US" sz="2200" b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output of the preceding stage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lvl="1">
              <a:lnSpc>
                <a:spcPct val="90000"/>
              </a:lnSpc>
            </a:pPr>
            <a:r>
              <a:rPr lang="en-US" sz="22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i.e. circuit is not truly synchronous-         no common clock to all stages</a:t>
            </a:r>
          </a:p>
          <a:p>
            <a:pPr lvl="1">
              <a:lnSpc>
                <a:spcPct val="90000"/>
              </a:lnSpc>
            </a:pPr>
            <a:r>
              <a:rPr lang="en-US" sz="2200" b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Advantage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	- Simpler circuit, lower power consumption</a:t>
            </a:r>
          </a:p>
          <a:p>
            <a:pPr lvl="1">
              <a:lnSpc>
                <a:spcPct val="90000"/>
              </a:lnSpc>
            </a:pPr>
            <a:r>
              <a:rPr lang="en-US" sz="2200" b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Disadvantages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	- Output change delayed further for each stage toward the MSB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	- Max clock frequency limited by this ripple propagation delay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576263" y="185738"/>
            <a:ext cx="7772400" cy="1020762"/>
          </a:xfrm>
          <a:noFill/>
        </p:spPr>
        <p:txBody>
          <a:bodyPr/>
          <a:lstStyle/>
          <a:p>
            <a:r>
              <a:rPr lang="en-US" sz="36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Implementing Counters</a:t>
            </a:r>
            <a:br>
              <a:rPr lang="en-US" sz="36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Two Basic Approaches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                                    </a:t>
            </a:r>
            <a:fld id="{E8FC2BF7-CEA5-4CC6-A142-0A6D5506FE0B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27651" name="Picture 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28725"/>
            <a:ext cx="262255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 Box 55"/>
          <p:cNvSpPr txBox="1">
            <a:spLocks noChangeArrowheads="1"/>
          </p:cNvSpPr>
          <p:nvPr/>
        </p:nvSpPr>
        <p:spPr bwMode="auto">
          <a:xfrm>
            <a:off x="1181100" y="6488113"/>
            <a:ext cx="3860800" cy="369887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  <a:sym typeface="Wingdings" pitchFamily="2" charset="2"/>
              </a:rPr>
              <a:t> How</a:t>
            </a:r>
            <a:r>
              <a:rPr lang="en-US">
                <a:latin typeface="Arial" pitchFamily="34" charset="0"/>
              </a:rPr>
              <a:t> to get an Up/Down counter?</a:t>
            </a:r>
          </a:p>
        </p:txBody>
      </p:sp>
      <p:pic>
        <p:nvPicPr>
          <p:cNvPr id="27653" name="Picture 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56025" y="1857375"/>
            <a:ext cx="4733925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Rectangle 58"/>
          <p:cNvSpPr>
            <a:spLocks noGrp="1" noChangeArrowheads="1"/>
          </p:cNvSpPr>
          <p:nvPr>
            <p:ph type="title"/>
          </p:nvPr>
        </p:nvSpPr>
        <p:spPr>
          <a:xfrm>
            <a:off x="165100" y="0"/>
            <a:ext cx="8978900" cy="1020763"/>
          </a:xfrm>
          <a:noFill/>
        </p:spPr>
        <p:txBody>
          <a:bodyPr/>
          <a:lstStyle/>
          <a:p>
            <a:r>
              <a:rPr lang="en-US" sz="36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Ripple Up and down Counter</a:t>
            </a:r>
            <a:r>
              <a:rPr lang="en-US" sz="3600" b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Modulo-16 binary counter (n = 4)</a:t>
            </a:r>
          </a:p>
        </p:txBody>
      </p:sp>
      <p:sp>
        <p:nvSpPr>
          <p:cNvPr id="27655" name="Line 59"/>
          <p:cNvSpPr>
            <a:spLocks noChangeShapeType="1"/>
          </p:cNvSpPr>
          <p:nvPr/>
        </p:nvSpPr>
        <p:spPr bwMode="auto">
          <a:xfrm flipH="1">
            <a:off x="2143125" y="1330325"/>
            <a:ext cx="427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Text Box 60"/>
          <p:cNvSpPr txBox="1">
            <a:spLocks noChangeArrowheads="1"/>
          </p:cNvSpPr>
          <p:nvPr/>
        </p:nvSpPr>
        <p:spPr bwMode="auto">
          <a:xfrm>
            <a:off x="2620963" y="1165225"/>
            <a:ext cx="1431925" cy="646113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In-stage</a:t>
            </a:r>
          </a:p>
          <a:p>
            <a:r>
              <a:rPr lang="en-US"/>
              <a:t>Toggling link</a:t>
            </a:r>
          </a:p>
        </p:txBody>
      </p:sp>
      <p:sp>
        <p:nvSpPr>
          <p:cNvPr id="27657" name="Line 61"/>
          <p:cNvSpPr>
            <a:spLocks noChangeShapeType="1"/>
          </p:cNvSpPr>
          <p:nvPr/>
        </p:nvSpPr>
        <p:spPr bwMode="auto">
          <a:xfrm>
            <a:off x="2357438" y="2387600"/>
            <a:ext cx="376237" cy="111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Text Box 62"/>
          <p:cNvSpPr txBox="1">
            <a:spLocks noChangeArrowheads="1"/>
          </p:cNvSpPr>
          <p:nvPr/>
        </p:nvSpPr>
        <p:spPr bwMode="auto">
          <a:xfrm>
            <a:off x="2632075" y="2465388"/>
            <a:ext cx="1162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Inter-stage</a:t>
            </a:r>
          </a:p>
          <a:p>
            <a:r>
              <a:rPr lang="en-US"/>
              <a:t>Clocking</a:t>
            </a:r>
          </a:p>
          <a:p>
            <a:r>
              <a:rPr lang="en-US"/>
              <a:t>link</a:t>
            </a:r>
          </a:p>
        </p:txBody>
      </p:sp>
      <p:sp>
        <p:nvSpPr>
          <p:cNvPr id="27659" name="Text Box 63"/>
          <p:cNvSpPr txBox="1">
            <a:spLocks noChangeArrowheads="1"/>
          </p:cNvSpPr>
          <p:nvPr/>
        </p:nvSpPr>
        <p:spPr bwMode="auto">
          <a:xfrm>
            <a:off x="8210550" y="3279775"/>
            <a:ext cx="9858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6600CC"/>
                </a:solidFill>
                <a:latin typeface="Arial" pitchFamily="34" charset="0"/>
              </a:rPr>
              <a:t>Toggle at </a:t>
            </a:r>
          </a:p>
          <a:p>
            <a:r>
              <a:rPr lang="en-US" sz="1200" b="1">
                <a:solidFill>
                  <a:srgbClr val="6600CC"/>
                </a:solidFill>
                <a:latin typeface="Arial" pitchFamily="34" charset="0"/>
              </a:rPr>
              <a:t>+ ive edge </a:t>
            </a:r>
          </a:p>
          <a:p>
            <a:r>
              <a:rPr lang="en-US" sz="1200" b="1">
                <a:solidFill>
                  <a:srgbClr val="6600CC"/>
                </a:solidFill>
                <a:latin typeface="Arial" pitchFamily="34" charset="0"/>
              </a:rPr>
              <a:t>on Q0</a:t>
            </a:r>
          </a:p>
          <a:p>
            <a:pPr>
              <a:buFont typeface="Wingdings" pitchFamily="2" charset="2"/>
              <a:buChar char="à"/>
            </a:pPr>
            <a:r>
              <a:rPr lang="en-US" sz="1200" b="1">
                <a:solidFill>
                  <a:srgbClr val="6600CC"/>
                </a:solidFill>
                <a:latin typeface="Arial" pitchFamily="34" charset="0"/>
                <a:sym typeface="Wingdings" pitchFamily="2" charset="2"/>
              </a:rPr>
              <a:t>Connect </a:t>
            </a:r>
          </a:p>
          <a:p>
            <a:pPr>
              <a:buFont typeface="Wingdings" pitchFamily="2" charset="2"/>
              <a:buNone/>
            </a:pPr>
            <a:r>
              <a:rPr lang="en-US" sz="1200" b="1">
                <a:solidFill>
                  <a:srgbClr val="6600CC"/>
                </a:solidFill>
                <a:latin typeface="Arial" pitchFamily="34" charset="0"/>
              </a:rPr>
              <a:t>Q to </a:t>
            </a:r>
          </a:p>
          <a:p>
            <a:pPr>
              <a:buFont typeface="Wingdings" pitchFamily="2" charset="2"/>
              <a:buNone/>
            </a:pPr>
            <a:r>
              <a:rPr lang="en-US" sz="1200" b="1">
                <a:solidFill>
                  <a:srgbClr val="6600CC"/>
                </a:solidFill>
                <a:latin typeface="Arial" pitchFamily="34" charset="0"/>
              </a:rPr>
              <a:t>next C</a:t>
            </a:r>
          </a:p>
        </p:txBody>
      </p:sp>
      <p:sp>
        <p:nvSpPr>
          <p:cNvPr id="27660" name="Freeform 64"/>
          <p:cNvSpPr>
            <a:spLocks/>
          </p:cNvSpPr>
          <p:nvPr/>
        </p:nvSpPr>
        <p:spPr bwMode="auto">
          <a:xfrm>
            <a:off x="7658100" y="3262313"/>
            <a:ext cx="817563" cy="69850"/>
          </a:xfrm>
          <a:custGeom>
            <a:avLst/>
            <a:gdLst>
              <a:gd name="T0" fmla="*/ 2147483647 w 515"/>
              <a:gd name="T1" fmla="*/ 2147483647 h 44"/>
              <a:gd name="T2" fmla="*/ 2147483647 w 515"/>
              <a:gd name="T3" fmla="*/ 2147483647 h 44"/>
              <a:gd name="T4" fmla="*/ 2147483647 w 515"/>
              <a:gd name="T5" fmla="*/ 2147483647 h 44"/>
              <a:gd name="T6" fmla="*/ 2147483647 w 515"/>
              <a:gd name="T7" fmla="*/ 2147483647 h 44"/>
              <a:gd name="T8" fmla="*/ 0 60000 65536"/>
              <a:gd name="T9" fmla="*/ 0 60000 65536"/>
              <a:gd name="T10" fmla="*/ 0 60000 65536"/>
              <a:gd name="T11" fmla="*/ 0 60000 65536"/>
              <a:gd name="T12" fmla="*/ 0 w 515"/>
              <a:gd name="T13" fmla="*/ 0 h 44"/>
              <a:gd name="T14" fmla="*/ 515 w 515"/>
              <a:gd name="T15" fmla="*/ 44 h 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5" h="44">
                <a:moveTo>
                  <a:pt x="507" y="38"/>
                </a:moveTo>
                <a:cubicBezTo>
                  <a:pt x="511" y="24"/>
                  <a:pt x="515" y="11"/>
                  <a:pt x="443" y="6"/>
                </a:cubicBezTo>
                <a:cubicBezTo>
                  <a:pt x="371" y="1"/>
                  <a:pt x="144" y="0"/>
                  <a:pt x="72" y="6"/>
                </a:cubicBezTo>
                <a:cubicBezTo>
                  <a:pt x="0" y="12"/>
                  <a:pt x="19" y="38"/>
                  <a:pt x="8" y="44"/>
                </a:cubicBezTo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Freeform 65"/>
          <p:cNvSpPr>
            <a:spLocks/>
          </p:cNvSpPr>
          <p:nvPr/>
        </p:nvSpPr>
        <p:spPr bwMode="auto">
          <a:xfrm>
            <a:off x="4935538" y="3252788"/>
            <a:ext cx="817562" cy="69850"/>
          </a:xfrm>
          <a:custGeom>
            <a:avLst/>
            <a:gdLst>
              <a:gd name="T0" fmla="*/ 2147483647 w 515"/>
              <a:gd name="T1" fmla="*/ 2147483647 h 44"/>
              <a:gd name="T2" fmla="*/ 2147483647 w 515"/>
              <a:gd name="T3" fmla="*/ 2147483647 h 44"/>
              <a:gd name="T4" fmla="*/ 2147483647 w 515"/>
              <a:gd name="T5" fmla="*/ 2147483647 h 44"/>
              <a:gd name="T6" fmla="*/ 2147483647 w 515"/>
              <a:gd name="T7" fmla="*/ 2147483647 h 44"/>
              <a:gd name="T8" fmla="*/ 0 60000 65536"/>
              <a:gd name="T9" fmla="*/ 0 60000 65536"/>
              <a:gd name="T10" fmla="*/ 0 60000 65536"/>
              <a:gd name="T11" fmla="*/ 0 60000 65536"/>
              <a:gd name="T12" fmla="*/ 0 w 515"/>
              <a:gd name="T13" fmla="*/ 0 h 44"/>
              <a:gd name="T14" fmla="*/ 515 w 515"/>
              <a:gd name="T15" fmla="*/ 44 h 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5" h="44">
                <a:moveTo>
                  <a:pt x="507" y="38"/>
                </a:moveTo>
                <a:cubicBezTo>
                  <a:pt x="511" y="24"/>
                  <a:pt x="515" y="11"/>
                  <a:pt x="443" y="6"/>
                </a:cubicBezTo>
                <a:cubicBezTo>
                  <a:pt x="371" y="1"/>
                  <a:pt x="144" y="0"/>
                  <a:pt x="72" y="6"/>
                </a:cubicBezTo>
                <a:cubicBezTo>
                  <a:pt x="0" y="12"/>
                  <a:pt x="19" y="38"/>
                  <a:pt x="8" y="44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Text Box 66"/>
          <p:cNvSpPr txBox="1">
            <a:spLocks noChangeArrowheads="1"/>
          </p:cNvSpPr>
          <p:nvPr/>
        </p:nvSpPr>
        <p:spPr bwMode="auto">
          <a:xfrm>
            <a:off x="5467350" y="3382963"/>
            <a:ext cx="9858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00"/>
                </a:solidFill>
                <a:latin typeface="Arial" pitchFamily="34" charset="0"/>
              </a:rPr>
              <a:t>Toggle at </a:t>
            </a:r>
          </a:p>
          <a:p>
            <a:r>
              <a:rPr lang="en-US" sz="1200" b="1">
                <a:solidFill>
                  <a:srgbClr val="CC0000"/>
                </a:solidFill>
                <a:latin typeface="Arial" pitchFamily="34" charset="0"/>
              </a:rPr>
              <a:t>- ive edge </a:t>
            </a:r>
          </a:p>
          <a:p>
            <a:r>
              <a:rPr lang="en-US" sz="1200" b="1">
                <a:solidFill>
                  <a:srgbClr val="CC0000"/>
                </a:solidFill>
                <a:latin typeface="Arial" pitchFamily="34" charset="0"/>
              </a:rPr>
              <a:t>on Q0</a:t>
            </a:r>
          </a:p>
          <a:p>
            <a:pPr>
              <a:buFont typeface="Wingdings" pitchFamily="2" charset="2"/>
              <a:buChar char="à"/>
            </a:pPr>
            <a:r>
              <a:rPr lang="en-US" sz="1200" b="1">
                <a:solidFill>
                  <a:srgbClr val="CC0000"/>
                </a:solidFill>
                <a:latin typeface="Arial" pitchFamily="34" charset="0"/>
                <a:sym typeface="Wingdings" pitchFamily="2" charset="2"/>
              </a:rPr>
              <a:t>Connect </a:t>
            </a:r>
          </a:p>
          <a:p>
            <a:pPr>
              <a:buFont typeface="Wingdings" pitchFamily="2" charset="2"/>
              <a:buNone/>
            </a:pPr>
            <a:r>
              <a:rPr lang="en-US" sz="1200" b="1">
                <a:solidFill>
                  <a:srgbClr val="CC0000"/>
                </a:solidFill>
                <a:latin typeface="Arial" pitchFamily="34" charset="0"/>
              </a:rPr>
              <a:t>Q to </a:t>
            </a:r>
          </a:p>
          <a:p>
            <a:pPr>
              <a:buFont typeface="Wingdings" pitchFamily="2" charset="2"/>
              <a:buNone/>
            </a:pPr>
            <a:r>
              <a:rPr lang="en-US" sz="1200" b="1">
                <a:solidFill>
                  <a:srgbClr val="CC0000"/>
                </a:solidFill>
                <a:latin typeface="Arial" pitchFamily="34" charset="0"/>
              </a:rPr>
              <a:t>next C</a:t>
            </a:r>
          </a:p>
        </p:txBody>
      </p:sp>
      <p:sp>
        <p:nvSpPr>
          <p:cNvPr id="27663" name="Line 67"/>
          <p:cNvSpPr>
            <a:spLocks noChangeShapeType="1"/>
          </p:cNvSpPr>
          <p:nvPr/>
        </p:nvSpPr>
        <p:spPr bwMode="auto">
          <a:xfrm>
            <a:off x="5557838" y="4165600"/>
            <a:ext cx="90487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Freeform 70"/>
          <p:cNvSpPr>
            <a:spLocks/>
          </p:cNvSpPr>
          <p:nvPr/>
        </p:nvSpPr>
        <p:spPr bwMode="auto">
          <a:xfrm>
            <a:off x="3711575" y="2806700"/>
            <a:ext cx="220663" cy="3140075"/>
          </a:xfrm>
          <a:custGeom>
            <a:avLst/>
            <a:gdLst>
              <a:gd name="T0" fmla="*/ 2147483647 w 139"/>
              <a:gd name="T1" fmla="*/ 2147483647 h 1978"/>
              <a:gd name="T2" fmla="*/ 2147483647 w 139"/>
              <a:gd name="T3" fmla="*/ 2147483647 h 1978"/>
              <a:gd name="T4" fmla="*/ 2147483647 w 139"/>
              <a:gd name="T5" fmla="*/ 2147483647 h 1978"/>
              <a:gd name="T6" fmla="*/ 2147483647 w 139"/>
              <a:gd name="T7" fmla="*/ 2147483647 h 1978"/>
              <a:gd name="T8" fmla="*/ 2147483647 w 139"/>
              <a:gd name="T9" fmla="*/ 2147483647 h 1978"/>
              <a:gd name="T10" fmla="*/ 2147483647 w 139"/>
              <a:gd name="T11" fmla="*/ 2147483647 h 1978"/>
              <a:gd name="T12" fmla="*/ 2147483647 w 139"/>
              <a:gd name="T13" fmla="*/ 2147483647 h 1978"/>
              <a:gd name="T14" fmla="*/ 2147483647 w 139"/>
              <a:gd name="T15" fmla="*/ 2147483647 h 1978"/>
              <a:gd name="T16" fmla="*/ 2147483647 w 139"/>
              <a:gd name="T17" fmla="*/ 2147483647 h 197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9"/>
              <a:gd name="T28" fmla="*/ 0 h 1978"/>
              <a:gd name="T29" fmla="*/ 139 w 139"/>
              <a:gd name="T30" fmla="*/ 1978 h 197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9" h="1978">
                <a:moveTo>
                  <a:pt x="139" y="1970"/>
                </a:moveTo>
                <a:cubicBezTo>
                  <a:pt x="123" y="1974"/>
                  <a:pt x="107" y="1978"/>
                  <a:pt x="88" y="1970"/>
                </a:cubicBezTo>
                <a:cubicBezTo>
                  <a:pt x="69" y="1962"/>
                  <a:pt x="38" y="1948"/>
                  <a:pt x="24" y="1925"/>
                </a:cubicBezTo>
                <a:cubicBezTo>
                  <a:pt x="10" y="1902"/>
                  <a:pt x="7" y="1965"/>
                  <a:pt x="4" y="1829"/>
                </a:cubicBezTo>
                <a:cubicBezTo>
                  <a:pt x="1" y="1693"/>
                  <a:pt x="4" y="1383"/>
                  <a:pt x="4" y="1106"/>
                </a:cubicBezTo>
                <a:cubicBezTo>
                  <a:pt x="4" y="829"/>
                  <a:pt x="4" y="330"/>
                  <a:pt x="4" y="165"/>
                </a:cubicBezTo>
                <a:cubicBezTo>
                  <a:pt x="4" y="0"/>
                  <a:pt x="0" y="131"/>
                  <a:pt x="4" y="114"/>
                </a:cubicBezTo>
                <a:cubicBezTo>
                  <a:pt x="8" y="97"/>
                  <a:pt x="12" y="74"/>
                  <a:pt x="30" y="62"/>
                </a:cubicBezTo>
                <a:cubicBezTo>
                  <a:pt x="48" y="50"/>
                  <a:pt x="99" y="46"/>
                  <a:pt x="113" y="43"/>
                </a:cubicBez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Text Box 71"/>
          <p:cNvSpPr txBox="1">
            <a:spLocks noChangeArrowheads="1"/>
          </p:cNvSpPr>
          <p:nvPr/>
        </p:nvSpPr>
        <p:spPr bwMode="auto">
          <a:xfrm>
            <a:off x="2671763" y="4303713"/>
            <a:ext cx="10890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CC0000"/>
                </a:solidFill>
              </a:rPr>
              <a:t>Worst-case</a:t>
            </a:r>
          </a:p>
          <a:p>
            <a:r>
              <a:rPr lang="en-US" sz="1400">
                <a:solidFill>
                  <a:srgbClr val="CC0000"/>
                </a:solidFill>
              </a:rPr>
              <a:t>Ripple delay</a:t>
            </a:r>
          </a:p>
          <a:p>
            <a:r>
              <a:rPr lang="en-US" sz="1400">
                <a:solidFill>
                  <a:srgbClr val="CC0000"/>
                </a:solidFill>
              </a:rPr>
              <a:t>of 4 t</a:t>
            </a:r>
            <a:r>
              <a:rPr lang="en-US" sz="1400" baseline="-25000">
                <a:solidFill>
                  <a:srgbClr val="CC0000"/>
                </a:solidFill>
              </a:rPr>
              <a:t>PHL</a:t>
            </a:r>
          </a:p>
        </p:txBody>
      </p:sp>
      <p:sp>
        <p:nvSpPr>
          <p:cNvPr id="27666" name="TextBox 18"/>
          <p:cNvSpPr txBox="1">
            <a:spLocks noChangeArrowheads="1"/>
          </p:cNvSpPr>
          <p:nvPr/>
        </p:nvSpPr>
        <p:spPr bwMode="auto">
          <a:xfrm>
            <a:off x="4724400" y="1447800"/>
            <a:ext cx="595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Arial" pitchFamily="34" charset="0"/>
              </a:rPr>
              <a:t>Up</a:t>
            </a:r>
          </a:p>
        </p:txBody>
      </p:sp>
      <p:sp>
        <p:nvSpPr>
          <p:cNvPr id="27667" name="TextBox 19"/>
          <p:cNvSpPr txBox="1">
            <a:spLocks noChangeArrowheads="1"/>
          </p:cNvSpPr>
          <p:nvPr/>
        </p:nvSpPr>
        <p:spPr bwMode="auto">
          <a:xfrm>
            <a:off x="7124700" y="1473200"/>
            <a:ext cx="1020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Arial" pitchFamily="34" charset="0"/>
              </a:rPr>
              <a:t>Down</a:t>
            </a:r>
          </a:p>
        </p:txBody>
      </p:sp>
      <p:sp>
        <p:nvSpPr>
          <p:cNvPr id="27668" name="TextBox 20"/>
          <p:cNvSpPr txBox="1">
            <a:spLocks noChangeArrowheads="1"/>
          </p:cNvSpPr>
          <p:nvPr/>
        </p:nvSpPr>
        <p:spPr bwMode="auto">
          <a:xfrm>
            <a:off x="5816600" y="5994400"/>
            <a:ext cx="2193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fc = Clock Frequency</a:t>
            </a:r>
          </a:p>
        </p:txBody>
      </p:sp>
      <p:sp>
        <p:nvSpPr>
          <p:cNvPr id="27669" name="TextBox 21"/>
          <p:cNvSpPr txBox="1">
            <a:spLocks noChangeArrowheads="1"/>
          </p:cNvSpPr>
          <p:nvPr/>
        </p:nvSpPr>
        <p:spPr bwMode="auto">
          <a:xfrm>
            <a:off x="5156200" y="5994400"/>
            <a:ext cx="544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fc/2</a:t>
            </a:r>
          </a:p>
        </p:txBody>
      </p:sp>
      <p:sp>
        <p:nvSpPr>
          <p:cNvPr id="27670" name="TextBox 22"/>
          <p:cNvSpPr txBox="1">
            <a:spLocks noChangeArrowheads="1"/>
          </p:cNvSpPr>
          <p:nvPr/>
        </p:nvSpPr>
        <p:spPr bwMode="auto">
          <a:xfrm>
            <a:off x="4686300" y="6007100"/>
            <a:ext cx="544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fc/4</a:t>
            </a:r>
          </a:p>
        </p:txBody>
      </p:sp>
      <p:sp>
        <p:nvSpPr>
          <p:cNvPr id="27671" name="TextBox 23"/>
          <p:cNvSpPr txBox="1">
            <a:spLocks noChangeArrowheads="1"/>
          </p:cNvSpPr>
          <p:nvPr/>
        </p:nvSpPr>
        <p:spPr bwMode="auto">
          <a:xfrm>
            <a:off x="4191000" y="6032500"/>
            <a:ext cx="544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fc/8</a:t>
            </a:r>
          </a:p>
        </p:txBody>
      </p:sp>
      <p:sp>
        <p:nvSpPr>
          <p:cNvPr id="27672" name="TextBox 24"/>
          <p:cNvSpPr txBox="1">
            <a:spLocks noChangeArrowheads="1"/>
          </p:cNvSpPr>
          <p:nvPr/>
        </p:nvSpPr>
        <p:spPr bwMode="auto">
          <a:xfrm>
            <a:off x="3517900" y="6032500"/>
            <a:ext cx="65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fc/16</a:t>
            </a:r>
          </a:p>
        </p:txBody>
      </p:sp>
      <p:sp>
        <p:nvSpPr>
          <p:cNvPr id="27673" name="TextBox 25"/>
          <p:cNvSpPr txBox="1">
            <a:spLocks noChangeArrowheads="1"/>
          </p:cNvSpPr>
          <p:nvPr/>
        </p:nvSpPr>
        <p:spPr bwMode="auto">
          <a:xfrm>
            <a:off x="5083175" y="6324600"/>
            <a:ext cx="2098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CC"/>
                </a:solidFill>
              </a:rPr>
              <a:t>Frequency Division</a:t>
            </a:r>
          </a:p>
        </p:txBody>
      </p:sp>
      <p:sp>
        <p:nvSpPr>
          <p:cNvPr id="27674" name="TextBox 26"/>
          <p:cNvSpPr txBox="1">
            <a:spLocks noChangeArrowheads="1"/>
          </p:cNvSpPr>
          <p:nvPr/>
        </p:nvSpPr>
        <p:spPr bwMode="auto">
          <a:xfrm>
            <a:off x="5118100" y="1244600"/>
            <a:ext cx="2160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Every Stage </a:t>
            </a:r>
            <a:r>
              <a:rPr lang="en-US" b="1">
                <a:solidFill>
                  <a:srgbClr val="FF0000"/>
                </a:solidFill>
              </a:rPr>
              <a:t>Toggles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C0B7B7CA-3BC8-44D4-8B09-0A342599BC5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89038"/>
            <a:ext cx="4483100" cy="5505450"/>
          </a:xfrm>
          <a:solidFill>
            <a:schemeClr val="bg1"/>
          </a:solidFill>
        </p:spPr>
        <p:txBody>
          <a:bodyPr/>
          <a:lstStyle/>
          <a:p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How does it work?</a:t>
            </a:r>
          </a:p>
          <a:p>
            <a:pPr lvl="1"/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At the positive 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edge on the external clock input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of A, A toggles</a:t>
            </a:r>
          </a:p>
          <a:p>
            <a:pPr lvl="1"/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The clock input for flip-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flop B is the complemented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output of flip-flop A</a:t>
            </a:r>
          </a:p>
          <a:p>
            <a:pPr lvl="1"/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When flip A changes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from 1 to 0, there is a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positive edge on the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clock input of B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causing B to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complement</a:t>
            </a: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it toggles</a:t>
            </a:r>
            <a:endParaRPr lang="en-US" sz="230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2000250" y="0"/>
            <a:ext cx="704850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Rectangle 4"/>
          <p:cNvSpPr>
            <a:spLocks noChangeAspect="1" noChangeArrowheads="1"/>
          </p:cNvSpPr>
          <p:nvPr/>
        </p:nvSpPr>
        <p:spPr bwMode="auto">
          <a:xfrm>
            <a:off x="6399213" y="3390900"/>
            <a:ext cx="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3200" b="1" u="sng" baseline="-2500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5022850" y="3689350"/>
            <a:ext cx="5016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TimesTen" pitchFamily="18" charset="0"/>
              </a:rPr>
              <a:t>Reset</a:t>
            </a:r>
            <a:endParaRPr lang="en-US" sz="3200" b="1" u="sng" baseline="-2500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702300" y="3784600"/>
            <a:ext cx="114300" cy="1143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6870700" y="2133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4835525" y="1960563"/>
            <a:ext cx="1038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336600"/>
                </a:solidFill>
                <a:latin typeface="TimesTen" pitchFamily="18" charset="0"/>
              </a:rPr>
              <a:t>External</a:t>
            </a:r>
          </a:p>
          <a:p>
            <a:r>
              <a:rPr lang="en-US" sz="1700" b="1">
                <a:solidFill>
                  <a:srgbClr val="336600"/>
                </a:solidFill>
                <a:latin typeface="TimesTen" pitchFamily="18" charset="0"/>
              </a:rPr>
              <a:t>Clock, </a:t>
            </a:r>
            <a:r>
              <a:rPr lang="en-US" sz="1700" b="1">
                <a:solidFill>
                  <a:srgbClr val="FF0000"/>
                </a:solidFill>
                <a:latin typeface="TimesTen" pitchFamily="18" charset="0"/>
              </a:rPr>
              <a:t>f</a:t>
            </a:r>
            <a:r>
              <a:rPr lang="en-US" sz="1700" b="1">
                <a:solidFill>
                  <a:srgbClr val="336600"/>
                </a:solidFill>
                <a:latin typeface="TimesTen" pitchFamily="18" charset="0"/>
              </a:rPr>
              <a:t> Hz</a:t>
            </a:r>
            <a:endParaRPr lang="en-US" sz="3200" b="1" u="sng" baseline="-25000">
              <a:solidFill>
                <a:srgbClr val="336600"/>
              </a:solidFill>
            </a:endParaRPr>
          </a:p>
        </p:txBody>
      </p:sp>
      <p:sp>
        <p:nvSpPr>
          <p:cNvPr id="28682" name="Rectangle 10"/>
          <p:cNvSpPr>
            <a:spLocks noChangeAspect="1" noChangeArrowheads="1"/>
          </p:cNvSpPr>
          <p:nvPr/>
        </p:nvSpPr>
        <p:spPr bwMode="auto">
          <a:xfrm>
            <a:off x="6121400" y="1371600"/>
            <a:ext cx="654050" cy="974725"/>
          </a:xfrm>
          <a:prstGeom prst="rect">
            <a:avLst/>
          </a:prstGeom>
          <a:solidFill>
            <a:srgbClr val="FFFFFF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Oval 11"/>
          <p:cNvSpPr>
            <a:spLocks noChangeAspect="1" noChangeArrowheads="1"/>
          </p:cNvSpPr>
          <p:nvPr/>
        </p:nvSpPr>
        <p:spPr bwMode="auto">
          <a:xfrm>
            <a:off x="6775450" y="2081213"/>
            <a:ext cx="95250" cy="9525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Freeform 12"/>
          <p:cNvSpPr>
            <a:spLocks noChangeAspect="1"/>
          </p:cNvSpPr>
          <p:nvPr/>
        </p:nvSpPr>
        <p:spPr bwMode="auto">
          <a:xfrm>
            <a:off x="6121400" y="2079625"/>
            <a:ext cx="192088" cy="133350"/>
          </a:xfrm>
          <a:custGeom>
            <a:avLst/>
            <a:gdLst>
              <a:gd name="T0" fmla="*/ 0 w 172"/>
              <a:gd name="T1" fmla="*/ 0 h 120"/>
              <a:gd name="T2" fmla="*/ 2147483647 w 172"/>
              <a:gd name="T3" fmla="*/ 2147483647 h 120"/>
              <a:gd name="T4" fmla="*/ 0 w 172"/>
              <a:gd name="T5" fmla="*/ 2147483647 h 120"/>
              <a:gd name="T6" fmla="*/ 0 60000 65536"/>
              <a:gd name="T7" fmla="*/ 0 60000 65536"/>
              <a:gd name="T8" fmla="*/ 0 60000 65536"/>
              <a:gd name="T9" fmla="*/ 0 w 172"/>
              <a:gd name="T10" fmla="*/ 0 h 120"/>
              <a:gd name="T11" fmla="*/ 172 w 172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" h="120">
                <a:moveTo>
                  <a:pt x="0" y="0"/>
                </a:moveTo>
                <a:lnTo>
                  <a:pt x="172" y="51"/>
                </a:lnTo>
                <a:lnTo>
                  <a:pt x="0" y="120"/>
                </a:lnTo>
              </a:path>
            </a:pathLst>
          </a:cu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Rectangle 13"/>
          <p:cNvSpPr>
            <a:spLocks noChangeAspect="1" noChangeArrowheads="1"/>
          </p:cNvSpPr>
          <p:nvPr/>
        </p:nvSpPr>
        <p:spPr bwMode="auto">
          <a:xfrm>
            <a:off x="6162675" y="1533525"/>
            <a:ext cx="1555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TimesTen" pitchFamily="18" charset="0"/>
              </a:rPr>
              <a:t>D</a:t>
            </a:r>
            <a:endParaRPr lang="en-US" sz="3200" b="1" u="sng" baseline="-25000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689600" y="2133600"/>
            <a:ext cx="419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5880100" y="16637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V="1">
            <a:off x="5880100" y="1308100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880100" y="12954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V="1">
            <a:off x="7175500" y="1295400"/>
            <a:ext cx="0" cy="1270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6870700" y="35179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2" name="Rectangle 20"/>
          <p:cNvSpPr>
            <a:spLocks noChangeAspect="1" noChangeArrowheads="1"/>
          </p:cNvSpPr>
          <p:nvPr/>
        </p:nvSpPr>
        <p:spPr bwMode="auto">
          <a:xfrm>
            <a:off x="6108700" y="2755900"/>
            <a:ext cx="654050" cy="974725"/>
          </a:xfrm>
          <a:prstGeom prst="rect">
            <a:avLst/>
          </a:prstGeom>
          <a:solidFill>
            <a:srgbClr val="FFFFFF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3" name="Oval 21"/>
          <p:cNvSpPr>
            <a:spLocks noChangeAspect="1" noChangeArrowheads="1"/>
          </p:cNvSpPr>
          <p:nvPr/>
        </p:nvSpPr>
        <p:spPr bwMode="auto">
          <a:xfrm>
            <a:off x="6762750" y="3465513"/>
            <a:ext cx="95250" cy="9525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Freeform 22"/>
          <p:cNvSpPr>
            <a:spLocks noChangeAspect="1"/>
          </p:cNvSpPr>
          <p:nvPr/>
        </p:nvSpPr>
        <p:spPr bwMode="auto">
          <a:xfrm>
            <a:off x="6108700" y="3463925"/>
            <a:ext cx="192088" cy="133350"/>
          </a:xfrm>
          <a:custGeom>
            <a:avLst/>
            <a:gdLst>
              <a:gd name="T0" fmla="*/ 0 w 172"/>
              <a:gd name="T1" fmla="*/ 0 h 120"/>
              <a:gd name="T2" fmla="*/ 2147483647 w 172"/>
              <a:gd name="T3" fmla="*/ 2147483647 h 120"/>
              <a:gd name="T4" fmla="*/ 0 w 172"/>
              <a:gd name="T5" fmla="*/ 2147483647 h 120"/>
              <a:gd name="T6" fmla="*/ 0 60000 65536"/>
              <a:gd name="T7" fmla="*/ 0 60000 65536"/>
              <a:gd name="T8" fmla="*/ 0 60000 65536"/>
              <a:gd name="T9" fmla="*/ 0 w 172"/>
              <a:gd name="T10" fmla="*/ 0 h 120"/>
              <a:gd name="T11" fmla="*/ 172 w 172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" h="120">
                <a:moveTo>
                  <a:pt x="0" y="0"/>
                </a:moveTo>
                <a:lnTo>
                  <a:pt x="172" y="51"/>
                </a:lnTo>
                <a:lnTo>
                  <a:pt x="0" y="120"/>
                </a:lnTo>
              </a:path>
            </a:pathLst>
          </a:cu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Rectangle 23"/>
          <p:cNvSpPr>
            <a:spLocks noChangeAspect="1" noChangeArrowheads="1"/>
          </p:cNvSpPr>
          <p:nvPr/>
        </p:nvSpPr>
        <p:spPr bwMode="auto">
          <a:xfrm>
            <a:off x="6149975" y="2917825"/>
            <a:ext cx="1555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TimesTen" pitchFamily="18" charset="0"/>
              </a:rPr>
              <a:t>D</a:t>
            </a:r>
            <a:endParaRPr lang="en-US" sz="3200" b="1" u="sng" baseline="-25000"/>
          </a:p>
        </p:txBody>
      </p:sp>
      <p:sp>
        <p:nvSpPr>
          <p:cNvPr id="28696" name="Rectangle 24"/>
          <p:cNvSpPr>
            <a:spLocks noChangeAspect="1" noChangeArrowheads="1"/>
          </p:cNvSpPr>
          <p:nvPr/>
        </p:nvSpPr>
        <p:spPr bwMode="auto">
          <a:xfrm>
            <a:off x="6342063" y="3421063"/>
            <a:ext cx="27463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TimesTen" pitchFamily="18" charset="0"/>
              </a:rPr>
              <a:t>C</a:t>
            </a:r>
            <a:r>
              <a:rPr lang="en-US" sz="1900" b="1" baseline="-20000">
                <a:solidFill>
                  <a:srgbClr val="000000"/>
                </a:solidFill>
                <a:latin typeface="TimesTen" pitchFamily="18" charset="0"/>
              </a:rPr>
              <a:t>R</a:t>
            </a:r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5499100" y="35179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 flipH="1">
            <a:off x="5880100" y="3048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V="1">
            <a:off x="5880100" y="2692400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880100" y="26797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 flipV="1">
            <a:off x="7175500" y="2679700"/>
            <a:ext cx="0" cy="850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2" name="Rectangle 30"/>
          <p:cNvSpPr>
            <a:spLocks noChangeAspect="1" noChangeArrowheads="1"/>
          </p:cNvSpPr>
          <p:nvPr/>
        </p:nvSpPr>
        <p:spPr bwMode="auto">
          <a:xfrm>
            <a:off x="6367463" y="2024063"/>
            <a:ext cx="27463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TimesTen" pitchFamily="18" charset="0"/>
              </a:rPr>
              <a:t>C</a:t>
            </a:r>
            <a:r>
              <a:rPr lang="en-US" sz="1900" b="1" baseline="-20000">
                <a:solidFill>
                  <a:srgbClr val="000000"/>
                </a:solidFill>
                <a:latin typeface="TimesTen" pitchFamily="18" charset="0"/>
              </a:rPr>
              <a:t>R</a:t>
            </a:r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6565900" y="2349500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6565900" y="3733800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 flipH="1">
            <a:off x="5753100" y="2463800"/>
            <a:ext cx="81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5765800" y="2463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H="1">
            <a:off x="5638800" y="38481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7112000" y="2070100"/>
            <a:ext cx="114300" cy="1143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 flipH="1">
            <a:off x="5499100" y="2552700"/>
            <a:ext cx="168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V="1">
            <a:off x="5499100" y="2552700"/>
            <a:ext cx="0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1" name="Rectangle 39"/>
          <p:cNvSpPr>
            <a:spLocks noChangeAspect="1" noChangeArrowheads="1"/>
          </p:cNvSpPr>
          <p:nvPr/>
        </p:nvSpPr>
        <p:spPr bwMode="auto">
          <a:xfrm>
            <a:off x="7750175" y="2917825"/>
            <a:ext cx="1444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TimesTen" pitchFamily="18" charset="0"/>
              </a:rPr>
              <a:t>B</a:t>
            </a:r>
            <a:endParaRPr lang="en-US" sz="3200" b="1" u="sng" baseline="-25000"/>
          </a:p>
        </p:txBody>
      </p:sp>
      <p:sp>
        <p:nvSpPr>
          <p:cNvPr id="28712" name="Rectangle 40"/>
          <p:cNvSpPr>
            <a:spLocks noChangeAspect="1" noChangeArrowheads="1"/>
          </p:cNvSpPr>
          <p:nvPr/>
        </p:nvSpPr>
        <p:spPr bwMode="auto">
          <a:xfrm>
            <a:off x="7762875" y="1520825"/>
            <a:ext cx="1555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TimesTen" pitchFamily="18" charset="0"/>
              </a:rPr>
              <a:t>A</a:t>
            </a:r>
            <a:endParaRPr lang="en-US" sz="3200" b="1" u="sng" baseline="-25000"/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>
            <a:off x="6769100" y="1651000"/>
            <a:ext cx="90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>
            <a:off x="6781800" y="3035300"/>
            <a:ext cx="88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5" name="Rectangle 43"/>
          <p:cNvSpPr>
            <a:spLocks noGrp="1" noChangeArrowheads="1"/>
          </p:cNvSpPr>
          <p:nvPr>
            <p:ph type="title"/>
          </p:nvPr>
        </p:nvSpPr>
        <p:spPr>
          <a:xfrm>
            <a:off x="311150" y="195263"/>
            <a:ext cx="9144000" cy="731837"/>
          </a:xfrm>
          <a:noFill/>
        </p:spPr>
        <p:txBody>
          <a:bodyPr/>
          <a:lstStyle/>
          <a:p>
            <a:r>
              <a:rPr lang="en-US" sz="320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Ripple Up Counter</a:t>
            </a:r>
            <a:br>
              <a:rPr lang="en-US" sz="320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2-bit counter (modulo 4: Counts: 00,01,10,11</a:t>
            </a:r>
            <a:r>
              <a:rPr lang="en-US" sz="320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28716" name="Group 44"/>
          <p:cNvGrpSpPr>
            <a:grpSpLocks/>
          </p:cNvGrpSpPr>
          <p:nvPr/>
        </p:nvGrpSpPr>
        <p:grpSpPr bwMode="auto">
          <a:xfrm>
            <a:off x="4419600" y="4046538"/>
            <a:ext cx="3924300" cy="2544762"/>
            <a:chOff x="2784" y="2549"/>
            <a:chExt cx="2472" cy="1603"/>
          </a:xfrm>
        </p:grpSpPr>
        <p:sp>
          <p:nvSpPr>
            <p:cNvPr id="28738" name="Freeform 45"/>
            <p:cNvSpPr>
              <a:spLocks/>
            </p:cNvSpPr>
            <p:nvPr/>
          </p:nvSpPr>
          <p:spPr bwMode="auto">
            <a:xfrm>
              <a:off x="2903" y="3049"/>
              <a:ext cx="220" cy="17"/>
            </a:xfrm>
            <a:custGeom>
              <a:avLst/>
              <a:gdLst>
                <a:gd name="T0" fmla="*/ 9 w 220"/>
                <a:gd name="T1" fmla="*/ 0 h 17"/>
                <a:gd name="T2" fmla="*/ 6 w 220"/>
                <a:gd name="T3" fmla="*/ 0 h 17"/>
                <a:gd name="T4" fmla="*/ 3 w 220"/>
                <a:gd name="T5" fmla="*/ 3 h 17"/>
                <a:gd name="T6" fmla="*/ 0 w 220"/>
                <a:gd name="T7" fmla="*/ 6 h 17"/>
                <a:gd name="T8" fmla="*/ 0 w 220"/>
                <a:gd name="T9" fmla="*/ 11 h 17"/>
                <a:gd name="T10" fmla="*/ 3 w 220"/>
                <a:gd name="T11" fmla="*/ 14 h 17"/>
                <a:gd name="T12" fmla="*/ 6 w 220"/>
                <a:gd name="T13" fmla="*/ 17 h 17"/>
                <a:gd name="T14" fmla="*/ 215 w 220"/>
                <a:gd name="T15" fmla="*/ 17 h 17"/>
                <a:gd name="T16" fmla="*/ 217 w 220"/>
                <a:gd name="T17" fmla="*/ 14 h 17"/>
                <a:gd name="T18" fmla="*/ 220 w 220"/>
                <a:gd name="T19" fmla="*/ 11 h 17"/>
                <a:gd name="T20" fmla="*/ 220 w 220"/>
                <a:gd name="T21" fmla="*/ 6 h 17"/>
                <a:gd name="T22" fmla="*/ 217 w 220"/>
                <a:gd name="T23" fmla="*/ 3 h 17"/>
                <a:gd name="T24" fmla="*/ 215 w 220"/>
                <a:gd name="T25" fmla="*/ 0 h 17"/>
                <a:gd name="T26" fmla="*/ 212 w 220"/>
                <a:gd name="T27" fmla="*/ 0 h 17"/>
                <a:gd name="T28" fmla="*/ 9 w 220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7"/>
                <a:gd name="T47" fmla="*/ 220 w 220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7">
                  <a:moveTo>
                    <a:pt x="9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215" y="17"/>
                  </a:lnTo>
                  <a:lnTo>
                    <a:pt x="217" y="14"/>
                  </a:lnTo>
                  <a:lnTo>
                    <a:pt x="220" y="11"/>
                  </a:lnTo>
                  <a:lnTo>
                    <a:pt x="220" y="6"/>
                  </a:lnTo>
                  <a:lnTo>
                    <a:pt x="217" y="3"/>
                  </a:lnTo>
                  <a:lnTo>
                    <a:pt x="215" y="0"/>
                  </a:lnTo>
                  <a:lnTo>
                    <a:pt x="212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9" name="Freeform 46"/>
            <p:cNvSpPr>
              <a:spLocks/>
            </p:cNvSpPr>
            <p:nvPr/>
          </p:nvSpPr>
          <p:spPr bwMode="auto">
            <a:xfrm>
              <a:off x="3107" y="2846"/>
              <a:ext cx="16" cy="220"/>
            </a:xfrm>
            <a:custGeom>
              <a:avLst/>
              <a:gdLst>
                <a:gd name="T0" fmla="*/ 0 w 16"/>
                <a:gd name="T1" fmla="*/ 211 h 220"/>
                <a:gd name="T2" fmla="*/ 0 w 16"/>
                <a:gd name="T3" fmla="*/ 214 h 220"/>
                <a:gd name="T4" fmla="*/ 3 w 16"/>
                <a:gd name="T5" fmla="*/ 217 h 220"/>
                <a:gd name="T6" fmla="*/ 5 w 16"/>
                <a:gd name="T7" fmla="*/ 220 h 220"/>
                <a:gd name="T8" fmla="*/ 11 w 16"/>
                <a:gd name="T9" fmla="*/ 220 h 220"/>
                <a:gd name="T10" fmla="*/ 13 w 16"/>
                <a:gd name="T11" fmla="*/ 217 h 220"/>
                <a:gd name="T12" fmla="*/ 16 w 16"/>
                <a:gd name="T13" fmla="*/ 214 h 220"/>
                <a:gd name="T14" fmla="*/ 16 w 16"/>
                <a:gd name="T15" fmla="*/ 5 h 220"/>
                <a:gd name="T16" fmla="*/ 13 w 16"/>
                <a:gd name="T17" fmla="*/ 3 h 220"/>
                <a:gd name="T18" fmla="*/ 11 w 16"/>
                <a:gd name="T19" fmla="*/ 0 h 220"/>
                <a:gd name="T20" fmla="*/ 5 w 16"/>
                <a:gd name="T21" fmla="*/ 0 h 220"/>
                <a:gd name="T22" fmla="*/ 3 w 16"/>
                <a:gd name="T23" fmla="*/ 3 h 220"/>
                <a:gd name="T24" fmla="*/ 0 w 16"/>
                <a:gd name="T25" fmla="*/ 5 h 220"/>
                <a:gd name="T26" fmla="*/ 0 w 16"/>
                <a:gd name="T27" fmla="*/ 8 h 220"/>
                <a:gd name="T28" fmla="*/ 0 w 16"/>
                <a:gd name="T29" fmla="*/ 211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220"/>
                <a:gd name="T47" fmla="*/ 16 w 16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220">
                  <a:moveTo>
                    <a:pt x="0" y="211"/>
                  </a:moveTo>
                  <a:lnTo>
                    <a:pt x="0" y="214"/>
                  </a:lnTo>
                  <a:lnTo>
                    <a:pt x="3" y="217"/>
                  </a:lnTo>
                  <a:lnTo>
                    <a:pt x="5" y="220"/>
                  </a:lnTo>
                  <a:lnTo>
                    <a:pt x="11" y="220"/>
                  </a:lnTo>
                  <a:lnTo>
                    <a:pt x="13" y="217"/>
                  </a:lnTo>
                  <a:lnTo>
                    <a:pt x="16" y="214"/>
                  </a:lnTo>
                  <a:lnTo>
                    <a:pt x="16" y="5"/>
                  </a:lnTo>
                  <a:lnTo>
                    <a:pt x="13" y="3"/>
                  </a:lnTo>
                  <a:lnTo>
                    <a:pt x="11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0" name="Freeform 47"/>
            <p:cNvSpPr>
              <a:spLocks/>
            </p:cNvSpPr>
            <p:nvPr/>
          </p:nvSpPr>
          <p:spPr bwMode="auto">
            <a:xfrm>
              <a:off x="3107" y="2846"/>
              <a:ext cx="220" cy="16"/>
            </a:xfrm>
            <a:custGeom>
              <a:avLst/>
              <a:gdLst>
                <a:gd name="T0" fmla="*/ 8 w 220"/>
                <a:gd name="T1" fmla="*/ 0 h 16"/>
                <a:gd name="T2" fmla="*/ 5 w 220"/>
                <a:gd name="T3" fmla="*/ 0 h 16"/>
                <a:gd name="T4" fmla="*/ 3 w 220"/>
                <a:gd name="T5" fmla="*/ 3 h 16"/>
                <a:gd name="T6" fmla="*/ 0 w 220"/>
                <a:gd name="T7" fmla="*/ 5 h 16"/>
                <a:gd name="T8" fmla="*/ 0 w 220"/>
                <a:gd name="T9" fmla="*/ 11 h 16"/>
                <a:gd name="T10" fmla="*/ 3 w 220"/>
                <a:gd name="T11" fmla="*/ 13 h 16"/>
                <a:gd name="T12" fmla="*/ 5 w 220"/>
                <a:gd name="T13" fmla="*/ 16 h 16"/>
                <a:gd name="T14" fmla="*/ 214 w 220"/>
                <a:gd name="T15" fmla="*/ 16 h 16"/>
                <a:gd name="T16" fmla="*/ 217 w 220"/>
                <a:gd name="T17" fmla="*/ 13 h 16"/>
                <a:gd name="T18" fmla="*/ 220 w 220"/>
                <a:gd name="T19" fmla="*/ 11 h 16"/>
                <a:gd name="T20" fmla="*/ 220 w 220"/>
                <a:gd name="T21" fmla="*/ 5 h 16"/>
                <a:gd name="T22" fmla="*/ 217 w 220"/>
                <a:gd name="T23" fmla="*/ 3 h 16"/>
                <a:gd name="T24" fmla="*/ 214 w 220"/>
                <a:gd name="T25" fmla="*/ 0 h 16"/>
                <a:gd name="T26" fmla="*/ 211 w 220"/>
                <a:gd name="T27" fmla="*/ 0 h 16"/>
                <a:gd name="T28" fmla="*/ 8 w 220"/>
                <a:gd name="T29" fmla="*/ 0 h 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6"/>
                <a:gd name="T47" fmla="*/ 220 w 220"/>
                <a:gd name="T48" fmla="*/ 16 h 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6">
                  <a:moveTo>
                    <a:pt x="8" y="0"/>
                  </a:moveTo>
                  <a:lnTo>
                    <a:pt x="5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11"/>
                  </a:lnTo>
                  <a:lnTo>
                    <a:pt x="3" y="13"/>
                  </a:lnTo>
                  <a:lnTo>
                    <a:pt x="5" y="16"/>
                  </a:lnTo>
                  <a:lnTo>
                    <a:pt x="214" y="16"/>
                  </a:lnTo>
                  <a:lnTo>
                    <a:pt x="217" y="13"/>
                  </a:lnTo>
                  <a:lnTo>
                    <a:pt x="220" y="11"/>
                  </a:lnTo>
                  <a:lnTo>
                    <a:pt x="220" y="5"/>
                  </a:lnTo>
                  <a:lnTo>
                    <a:pt x="217" y="3"/>
                  </a:lnTo>
                  <a:lnTo>
                    <a:pt x="214" y="0"/>
                  </a:lnTo>
                  <a:lnTo>
                    <a:pt x="211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1" name="Freeform 48"/>
            <p:cNvSpPr>
              <a:spLocks/>
            </p:cNvSpPr>
            <p:nvPr/>
          </p:nvSpPr>
          <p:spPr bwMode="auto">
            <a:xfrm>
              <a:off x="3310" y="2846"/>
              <a:ext cx="17" cy="220"/>
            </a:xfrm>
            <a:custGeom>
              <a:avLst/>
              <a:gdLst>
                <a:gd name="T0" fmla="*/ 17 w 17"/>
                <a:gd name="T1" fmla="*/ 8 h 220"/>
                <a:gd name="T2" fmla="*/ 17 w 17"/>
                <a:gd name="T3" fmla="*/ 5 h 220"/>
                <a:gd name="T4" fmla="*/ 14 w 17"/>
                <a:gd name="T5" fmla="*/ 3 h 220"/>
                <a:gd name="T6" fmla="*/ 11 w 17"/>
                <a:gd name="T7" fmla="*/ 0 h 220"/>
                <a:gd name="T8" fmla="*/ 6 w 17"/>
                <a:gd name="T9" fmla="*/ 0 h 220"/>
                <a:gd name="T10" fmla="*/ 3 w 17"/>
                <a:gd name="T11" fmla="*/ 3 h 220"/>
                <a:gd name="T12" fmla="*/ 0 w 17"/>
                <a:gd name="T13" fmla="*/ 5 h 220"/>
                <a:gd name="T14" fmla="*/ 0 w 17"/>
                <a:gd name="T15" fmla="*/ 214 h 220"/>
                <a:gd name="T16" fmla="*/ 3 w 17"/>
                <a:gd name="T17" fmla="*/ 217 h 220"/>
                <a:gd name="T18" fmla="*/ 6 w 17"/>
                <a:gd name="T19" fmla="*/ 220 h 220"/>
                <a:gd name="T20" fmla="*/ 11 w 17"/>
                <a:gd name="T21" fmla="*/ 220 h 220"/>
                <a:gd name="T22" fmla="*/ 14 w 17"/>
                <a:gd name="T23" fmla="*/ 217 h 220"/>
                <a:gd name="T24" fmla="*/ 17 w 17"/>
                <a:gd name="T25" fmla="*/ 214 h 220"/>
                <a:gd name="T26" fmla="*/ 17 w 17"/>
                <a:gd name="T27" fmla="*/ 211 h 220"/>
                <a:gd name="T28" fmla="*/ 17 w 17"/>
                <a:gd name="T29" fmla="*/ 8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"/>
                <a:gd name="T46" fmla="*/ 0 h 220"/>
                <a:gd name="T47" fmla="*/ 17 w 17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" h="220">
                  <a:moveTo>
                    <a:pt x="17" y="8"/>
                  </a:moveTo>
                  <a:lnTo>
                    <a:pt x="17" y="5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214"/>
                  </a:lnTo>
                  <a:lnTo>
                    <a:pt x="3" y="217"/>
                  </a:lnTo>
                  <a:lnTo>
                    <a:pt x="6" y="220"/>
                  </a:lnTo>
                  <a:lnTo>
                    <a:pt x="11" y="220"/>
                  </a:lnTo>
                  <a:lnTo>
                    <a:pt x="14" y="217"/>
                  </a:lnTo>
                  <a:lnTo>
                    <a:pt x="17" y="214"/>
                  </a:lnTo>
                  <a:lnTo>
                    <a:pt x="17" y="211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2" name="Freeform 49"/>
            <p:cNvSpPr>
              <a:spLocks/>
            </p:cNvSpPr>
            <p:nvPr/>
          </p:nvSpPr>
          <p:spPr bwMode="auto">
            <a:xfrm>
              <a:off x="3310" y="3049"/>
              <a:ext cx="220" cy="17"/>
            </a:xfrm>
            <a:custGeom>
              <a:avLst/>
              <a:gdLst>
                <a:gd name="T0" fmla="*/ 8 w 220"/>
                <a:gd name="T1" fmla="*/ 0 h 17"/>
                <a:gd name="T2" fmla="*/ 6 w 220"/>
                <a:gd name="T3" fmla="*/ 0 h 17"/>
                <a:gd name="T4" fmla="*/ 3 w 220"/>
                <a:gd name="T5" fmla="*/ 3 h 17"/>
                <a:gd name="T6" fmla="*/ 0 w 220"/>
                <a:gd name="T7" fmla="*/ 6 h 17"/>
                <a:gd name="T8" fmla="*/ 0 w 220"/>
                <a:gd name="T9" fmla="*/ 11 h 17"/>
                <a:gd name="T10" fmla="*/ 3 w 220"/>
                <a:gd name="T11" fmla="*/ 14 h 17"/>
                <a:gd name="T12" fmla="*/ 6 w 220"/>
                <a:gd name="T13" fmla="*/ 17 h 17"/>
                <a:gd name="T14" fmla="*/ 215 w 220"/>
                <a:gd name="T15" fmla="*/ 17 h 17"/>
                <a:gd name="T16" fmla="*/ 217 w 220"/>
                <a:gd name="T17" fmla="*/ 14 h 17"/>
                <a:gd name="T18" fmla="*/ 220 w 220"/>
                <a:gd name="T19" fmla="*/ 11 h 17"/>
                <a:gd name="T20" fmla="*/ 220 w 220"/>
                <a:gd name="T21" fmla="*/ 6 h 17"/>
                <a:gd name="T22" fmla="*/ 217 w 220"/>
                <a:gd name="T23" fmla="*/ 3 h 17"/>
                <a:gd name="T24" fmla="*/ 215 w 220"/>
                <a:gd name="T25" fmla="*/ 0 h 17"/>
                <a:gd name="T26" fmla="*/ 212 w 220"/>
                <a:gd name="T27" fmla="*/ 0 h 17"/>
                <a:gd name="T28" fmla="*/ 8 w 220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7"/>
                <a:gd name="T47" fmla="*/ 220 w 220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7">
                  <a:moveTo>
                    <a:pt x="8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215" y="17"/>
                  </a:lnTo>
                  <a:lnTo>
                    <a:pt x="217" y="14"/>
                  </a:lnTo>
                  <a:lnTo>
                    <a:pt x="220" y="11"/>
                  </a:lnTo>
                  <a:lnTo>
                    <a:pt x="220" y="6"/>
                  </a:lnTo>
                  <a:lnTo>
                    <a:pt x="217" y="3"/>
                  </a:lnTo>
                  <a:lnTo>
                    <a:pt x="215" y="0"/>
                  </a:lnTo>
                  <a:lnTo>
                    <a:pt x="212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3" name="Freeform 50"/>
            <p:cNvSpPr>
              <a:spLocks/>
            </p:cNvSpPr>
            <p:nvPr/>
          </p:nvSpPr>
          <p:spPr bwMode="auto">
            <a:xfrm>
              <a:off x="3514" y="2846"/>
              <a:ext cx="16" cy="220"/>
            </a:xfrm>
            <a:custGeom>
              <a:avLst/>
              <a:gdLst>
                <a:gd name="T0" fmla="*/ 0 w 16"/>
                <a:gd name="T1" fmla="*/ 211 h 220"/>
                <a:gd name="T2" fmla="*/ 0 w 16"/>
                <a:gd name="T3" fmla="*/ 214 h 220"/>
                <a:gd name="T4" fmla="*/ 3 w 16"/>
                <a:gd name="T5" fmla="*/ 217 h 220"/>
                <a:gd name="T6" fmla="*/ 5 w 16"/>
                <a:gd name="T7" fmla="*/ 220 h 220"/>
                <a:gd name="T8" fmla="*/ 11 w 16"/>
                <a:gd name="T9" fmla="*/ 220 h 220"/>
                <a:gd name="T10" fmla="*/ 13 w 16"/>
                <a:gd name="T11" fmla="*/ 217 h 220"/>
                <a:gd name="T12" fmla="*/ 16 w 16"/>
                <a:gd name="T13" fmla="*/ 214 h 220"/>
                <a:gd name="T14" fmla="*/ 16 w 16"/>
                <a:gd name="T15" fmla="*/ 5 h 220"/>
                <a:gd name="T16" fmla="*/ 13 w 16"/>
                <a:gd name="T17" fmla="*/ 3 h 220"/>
                <a:gd name="T18" fmla="*/ 11 w 16"/>
                <a:gd name="T19" fmla="*/ 0 h 220"/>
                <a:gd name="T20" fmla="*/ 5 w 16"/>
                <a:gd name="T21" fmla="*/ 0 h 220"/>
                <a:gd name="T22" fmla="*/ 3 w 16"/>
                <a:gd name="T23" fmla="*/ 3 h 220"/>
                <a:gd name="T24" fmla="*/ 0 w 16"/>
                <a:gd name="T25" fmla="*/ 5 h 220"/>
                <a:gd name="T26" fmla="*/ 0 w 16"/>
                <a:gd name="T27" fmla="*/ 8 h 220"/>
                <a:gd name="T28" fmla="*/ 0 w 16"/>
                <a:gd name="T29" fmla="*/ 211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220"/>
                <a:gd name="T47" fmla="*/ 16 w 16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220">
                  <a:moveTo>
                    <a:pt x="0" y="211"/>
                  </a:moveTo>
                  <a:lnTo>
                    <a:pt x="0" y="214"/>
                  </a:lnTo>
                  <a:lnTo>
                    <a:pt x="3" y="217"/>
                  </a:lnTo>
                  <a:lnTo>
                    <a:pt x="5" y="220"/>
                  </a:lnTo>
                  <a:lnTo>
                    <a:pt x="11" y="220"/>
                  </a:lnTo>
                  <a:lnTo>
                    <a:pt x="13" y="217"/>
                  </a:lnTo>
                  <a:lnTo>
                    <a:pt x="16" y="214"/>
                  </a:lnTo>
                  <a:lnTo>
                    <a:pt x="16" y="5"/>
                  </a:lnTo>
                  <a:lnTo>
                    <a:pt x="13" y="3"/>
                  </a:lnTo>
                  <a:lnTo>
                    <a:pt x="11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4" name="Freeform 51"/>
            <p:cNvSpPr>
              <a:spLocks/>
            </p:cNvSpPr>
            <p:nvPr/>
          </p:nvSpPr>
          <p:spPr bwMode="auto">
            <a:xfrm>
              <a:off x="3514" y="2846"/>
              <a:ext cx="220" cy="16"/>
            </a:xfrm>
            <a:custGeom>
              <a:avLst/>
              <a:gdLst>
                <a:gd name="T0" fmla="*/ 8 w 220"/>
                <a:gd name="T1" fmla="*/ 0 h 16"/>
                <a:gd name="T2" fmla="*/ 5 w 220"/>
                <a:gd name="T3" fmla="*/ 0 h 16"/>
                <a:gd name="T4" fmla="*/ 3 w 220"/>
                <a:gd name="T5" fmla="*/ 3 h 16"/>
                <a:gd name="T6" fmla="*/ 0 w 220"/>
                <a:gd name="T7" fmla="*/ 5 h 16"/>
                <a:gd name="T8" fmla="*/ 0 w 220"/>
                <a:gd name="T9" fmla="*/ 11 h 16"/>
                <a:gd name="T10" fmla="*/ 3 w 220"/>
                <a:gd name="T11" fmla="*/ 13 h 16"/>
                <a:gd name="T12" fmla="*/ 5 w 220"/>
                <a:gd name="T13" fmla="*/ 16 h 16"/>
                <a:gd name="T14" fmla="*/ 214 w 220"/>
                <a:gd name="T15" fmla="*/ 16 h 16"/>
                <a:gd name="T16" fmla="*/ 217 w 220"/>
                <a:gd name="T17" fmla="*/ 13 h 16"/>
                <a:gd name="T18" fmla="*/ 220 w 220"/>
                <a:gd name="T19" fmla="*/ 11 h 16"/>
                <a:gd name="T20" fmla="*/ 220 w 220"/>
                <a:gd name="T21" fmla="*/ 5 h 16"/>
                <a:gd name="T22" fmla="*/ 217 w 220"/>
                <a:gd name="T23" fmla="*/ 3 h 16"/>
                <a:gd name="T24" fmla="*/ 214 w 220"/>
                <a:gd name="T25" fmla="*/ 0 h 16"/>
                <a:gd name="T26" fmla="*/ 211 w 220"/>
                <a:gd name="T27" fmla="*/ 0 h 16"/>
                <a:gd name="T28" fmla="*/ 8 w 220"/>
                <a:gd name="T29" fmla="*/ 0 h 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6"/>
                <a:gd name="T47" fmla="*/ 220 w 220"/>
                <a:gd name="T48" fmla="*/ 16 h 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6">
                  <a:moveTo>
                    <a:pt x="8" y="0"/>
                  </a:moveTo>
                  <a:lnTo>
                    <a:pt x="5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11"/>
                  </a:lnTo>
                  <a:lnTo>
                    <a:pt x="3" y="13"/>
                  </a:lnTo>
                  <a:lnTo>
                    <a:pt x="5" y="16"/>
                  </a:lnTo>
                  <a:lnTo>
                    <a:pt x="214" y="16"/>
                  </a:lnTo>
                  <a:lnTo>
                    <a:pt x="217" y="13"/>
                  </a:lnTo>
                  <a:lnTo>
                    <a:pt x="220" y="11"/>
                  </a:lnTo>
                  <a:lnTo>
                    <a:pt x="220" y="5"/>
                  </a:lnTo>
                  <a:lnTo>
                    <a:pt x="217" y="3"/>
                  </a:lnTo>
                  <a:lnTo>
                    <a:pt x="214" y="0"/>
                  </a:lnTo>
                  <a:lnTo>
                    <a:pt x="211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5" name="Freeform 52"/>
            <p:cNvSpPr>
              <a:spLocks/>
            </p:cNvSpPr>
            <p:nvPr/>
          </p:nvSpPr>
          <p:spPr bwMode="auto">
            <a:xfrm>
              <a:off x="3717" y="2846"/>
              <a:ext cx="17" cy="220"/>
            </a:xfrm>
            <a:custGeom>
              <a:avLst/>
              <a:gdLst>
                <a:gd name="T0" fmla="*/ 17 w 17"/>
                <a:gd name="T1" fmla="*/ 8 h 220"/>
                <a:gd name="T2" fmla="*/ 17 w 17"/>
                <a:gd name="T3" fmla="*/ 5 h 220"/>
                <a:gd name="T4" fmla="*/ 14 w 17"/>
                <a:gd name="T5" fmla="*/ 3 h 220"/>
                <a:gd name="T6" fmla="*/ 11 w 17"/>
                <a:gd name="T7" fmla="*/ 0 h 220"/>
                <a:gd name="T8" fmla="*/ 6 w 17"/>
                <a:gd name="T9" fmla="*/ 0 h 220"/>
                <a:gd name="T10" fmla="*/ 3 w 17"/>
                <a:gd name="T11" fmla="*/ 3 h 220"/>
                <a:gd name="T12" fmla="*/ 0 w 17"/>
                <a:gd name="T13" fmla="*/ 5 h 220"/>
                <a:gd name="T14" fmla="*/ 0 w 17"/>
                <a:gd name="T15" fmla="*/ 214 h 220"/>
                <a:gd name="T16" fmla="*/ 3 w 17"/>
                <a:gd name="T17" fmla="*/ 217 h 220"/>
                <a:gd name="T18" fmla="*/ 6 w 17"/>
                <a:gd name="T19" fmla="*/ 220 h 220"/>
                <a:gd name="T20" fmla="*/ 11 w 17"/>
                <a:gd name="T21" fmla="*/ 220 h 220"/>
                <a:gd name="T22" fmla="*/ 14 w 17"/>
                <a:gd name="T23" fmla="*/ 217 h 220"/>
                <a:gd name="T24" fmla="*/ 17 w 17"/>
                <a:gd name="T25" fmla="*/ 214 h 220"/>
                <a:gd name="T26" fmla="*/ 17 w 17"/>
                <a:gd name="T27" fmla="*/ 211 h 220"/>
                <a:gd name="T28" fmla="*/ 17 w 17"/>
                <a:gd name="T29" fmla="*/ 8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"/>
                <a:gd name="T46" fmla="*/ 0 h 220"/>
                <a:gd name="T47" fmla="*/ 17 w 17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" h="220">
                  <a:moveTo>
                    <a:pt x="17" y="8"/>
                  </a:moveTo>
                  <a:lnTo>
                    <a:pt x="17" y="5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214"/>
                  </a:lnTo>
                  <a:lnTo>
                    <a:pt x="3" y="217"/>
                  </a:lnTo>
                  <a:lnTo>
                    <a:pt x="6" y="220"/>
                  </a:lnTo>
                  <a:lnTo>
                    <a:pt x="11" y="220"/>
                  </a:lnTo>
                  <a:lnTo>
                    <a:pt x="14" y="217"/>
                  </a:lnTo>
                  <a:lnTo>
                    <a:pt x="17" y="214"/>
                  </a:lnTo>
                  <a:lnTo>
                    <a:pt x="17" y="211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6" name="Freeform 53"/>
            <p:cNvSpPr>
              <a:spLocks/>
            </p:cNvSpPr>
            <p:nvPr/>
          </p:nvSpPr>
          <p:spPr bwMode="auto">
            <a:xfrm>
              <a:off x="3717" y="3049"/>
              <a:ext cx="220" cy="17"/>
            </a:xfrm>
            <a:custGeom>
              <a:avLst/>
              <a:gdLst>
                <a:gd name="T0" fmla="*/ 8 w 220"/>
                <a:gd name="T1" fmla="*/ 0 h 17"/>
                <a:gd name="T2" fmla="*/ 6 w 220"/>
                <a:gd name="T3" fmla="*/ 0 h 17"/>
                <a:gd name="T4" fmla="*/ 3 w 220"/>
                <a:gd name="T5" fmla="*/ 3 h 17"/>
                <a:gd name="T6" fmla="*/ 0 w 220"/>
                <a:gd name="T7" fmla="*/ 6 h 17"/>
                <a:gd name="T8" fmla="*/ 0 w 220"/>
                <a:gd name="T9" fmla="*/ 11 h 17"/>
                <a:gd name="T10" fmla="*/ 3 w 220"/>
                <a:gd name="T11" fmla="*/ 14 h 17"/>
                <a:gd name="T12" fmla="*/ 6 w 220"/>
                <a:gd name="T13" fmla="*/ 17 h 17"/>
                <a:gd name="T14" fmla="*/ 215 w 220"/>
                <a:gd name="T15" fmla="*/ 17 h 17"/>
                <a:gd name="T16" fmla="*/ 217 w 220"/>
                <a:gd name="T17" fmla="*/ 14 h 17"/>
                <a:gd name="T18" fmla="*/ 220 w 220"/>
                <a:gd name="T19" fmla="*/ 11 h 17"/>
                <a:gd name="T20" fmla="*/ 220 w 220"/>
                <a:gd name="T21" fmla="*/ 6 h 17"/>
                <a:gd name="T22" fmla="*/ 217 w 220"/>
                <a:gd name="T23" fmla="*/ 3 h 17"/>
                <a:gd name="T24" fmla="*/ 215 w 220"/>
                <a:gd name="T25" fmla="*/ 0 h 17"/>
                <a:gd name="T26" fmla="*/ 212 w 220"/>
                <a:gd name="T27" fmla="*/ 0 h 17"/>
                <a:gd name="T28" fmla="*/ 8 w 220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7"/>
                <a:gd name="T47" fmla="*/ 220 w 220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7">
                  <a:moveTo>
                    <a:pt x="8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215" y="17"/>
                  </a:lnTo>
                  <a:lnTo>
                    <a:pt x="217" y="14"/>
                  </a:lnTo>
                  <a:lnTo>
                    <a:pt x="220" y="11"/>
                  </a:lnTo>
                  <a:lnTo>
                    <a:pt x="220" y="6"/>
                  </a:lnTo>
                  <a:lnTo>
                    <a:pt x="217" y="3"/>
                  </a:lnTo>
                  <a:lnTo>
                    <a:pt x="215" y="0"/>
                  </a:lnTo>
                  <a:lnTo>
                    <a:pt x="212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7" name="Freeform 54"/>
            <p:cNvSpPr>
              <a:spLocks/>
            </p:cNvSpPr>
            <p:nvPr/>
          </p:nvSpPr>
          <p:spPr bwMode="auto">
            <a:xfrm>
              <a:off x="3921" y="2846"/>
              <a:ext cx="16" cy="220"/>
            </a:xfrm>
            <a:custGeom>
              <a:avLst/>
              <a:gdLst>
                <a:gd name="T0" fmla="*/ 0 w 16"/>
                <a:gd name="T1" fmla="*/ 211 h 220"/>
                <a:gd name="T2" fmla="*/ 0 w 16"/>
                <a:gd name="T3" fmla="*/ 214 h 220"/>
                <a:gd name="T4" fmla="*/ 2 w 16"/>
                <a:gd name="T5" fmla="*/ 217 h 220"/>
                <a:gd name="T6" fmla="*/ 5 w 16"/>
                <a:gd name="T7" fmla="*/ 220 h 220"/>
                <a:gd name="T8" fmla="*/ 11 w 16"/>
                <a:gd name="T9" fmla="*/ 220 h 220"/>
                <a:gd name="T10" fmla="*/ 13 w 16"/>
                <a:gd name="T11" fmla="*/ 217 h 220"/>
                <a:gd name="T12" fmla="*/ 16 w 16"/>
                <a:gd name="T13" fmla="*/ 214 h 220"/>
                <a:gd name="T14" fmla="*/ 16 w 16"/>
                <a:gd name="T15" fmla="*/ 5 h 220"/>
                <a:gd name="T16" fmla="*/ 13 w 16"/>
                <a:gd name="T17" fmla="*/ 3 h 220"/>
                <a:gd name="T18" fmla="*/ 11 w 16"/>
                <a:gd name="T19" fmla="*/ 0 h 220"/>
                <a:gd name="T20" fmla="*/ 5 w 16"/>
                <a:gd name="T21" fmla="*/ 0 h 220"/>
                <a:gd name="T22" fmla="*/ 2 w 16"/>
                <a:gd name="T23" fmla="*/ 3 h 220"/>
                <a:gd name="T24" fmla="*/ 0 w 16"/>
                <a:gd name="T25" fmla="*/ 5 h 220"/>
                <a:gd name="T26" fmla="*/ 0 w 16"/>
                <a:gd name="T27" fmla="*/ 8 h 220"/>
                <a:gd name="T28" fmla="*/ 0 w 16"/>
                <a:gd name="T29" fmla="*/ 211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220"/>
                <a:gd name="T47" fmla="*/ 16 w 16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220">
                  <a:moveTo>
                    <a:pt x="0" y="211"/>
                  </a:moveTo>
                  <a:lnTo>
                    <a:pt x="0" y="214"/>
                  </a:lnTo>
                  <a:lnTo>
                    <a:pt x="2" y="217"/>
                  </a:lnTo>
                  <a:lnTo>
                    <a:pt x="5" y="220"/>
                  </a:lnTo>
                  <a:lnTo>
                    <a:pt x="11" y="220"/>
                  </a:lnTo>
                  <a:lnTo>
                    <a:pt x="13" y="217"/>
                  </a:lnTo>
                  <a:lnTo>
                    <a:pt x="16" y="214"/>
                  </a:lnTo>
                  <a:lnTo>
                    <a:pt x="16" y="5"/>
                  </a:lnTo>
                  <a:lnTo>
                    <a:pt x="13" y="3"/>
                  </a:lnTo>
                  <a:lnTo>
                    <a:pt x="11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8" name="Freeform 55"/>
            <p:cNvSpPr>
              <a:spLocks/>
            </p:cNvSpPr>
            <p:nvPr/>
          </p:nvSpPr>
          <p:spPr bwMode="auto">
            <a:xfrm>
              <a:off x="3921" y="2846"/>
              <a:ext cx="220" cy="16"/>
            </a:xfrm>
            <a:custGeom>
              <a:avLst/>
              <a:gdLst>
                <a:gd name="T0" fmla="*/ 8 w 220"/>
                <a:gd name="T1" fmla="*/ 0 h 16"/>
                <a:gd name="T2" fmla="*/ 5 w 220"/>
                <a:gd name="T3" fmla="*/ 0 h 16"/>
                <a:gd name="T4" fmla="*/ 2 w 220"/>
                <a:gd name="T5" fmla="*/ 3 h 16"/>
                <a:gd name="T6" fmla="*/ 0 w 220"/>
                <a:gd name="T7" fmla="*/ 5 h 16"/>
                <a:gd name="T8" fmla="*/ 0 w 220"/>
                <a:gd name="T9" fmla="*/ 11 h 16"/>
                <a:gd name="T10" fmla="*/ 2 w 220"/>
                <a:gd name="T11" fmla="*/ 13 h 16"/>
                <a:gd name="T12" fmla="*/ 5 w 220"/>
                <a:gd name="T13" fmla="*/ 16 h 16"/>
                <a:gd name="T14" fmla="*/ 214 w 220"/>
                <a:gd name="T15" fmla="*/ 16 h 16"/>
                <a:gd name="T16" fmla="*/ 217 w 220"/>
                <a:gd name="T17" fmla="*/ 13 h 16"/>
                <a:gd name="T18" fmla="*/ 220 w 220"/>
                <a:gd name="T19" fmla="*/ 11 h 16"/>
                <a:gd name="T20" fmla="*/ 220 w 220"/>
                <a:gd name="T21" fmla="*/ 5 h 16"/>
                <a:gd name="T22" fmla="*/ 217 w 220"/>
                <a:gd name="T23" fmla="*/ 3 h 16"/>
                <a:gd name="T24" fmla="*/ 214 w 220"/>
                <a:gd name="T25" fmla="*/ 0 h 16"/>
                <a:gd name="T26" fmla="*/ 211 w 220"/>
                <a:gd name="T27" fmla="*/ 0 h 16"/>
                <a:gd name="T28" fmla="*/ 8 w 220"/>
                <a:gd name="T29" fmla="*/ 0 h 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6"/>
                <a:gd name="T47" fmla="*/ 220 w 220"/>
                <a:gd name="T48" fmla="*/ 16 h 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6">
                  <a:moveTo>
                    <a:pt x="8" y="0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214" y="16"/>
                  </a:lnTo>
                  <a:lnTo>
                    <a:pt x="217" y="13"/>
                  </a:lnTo>
                  <a:lnTo>
                    <a:pt x="220" y="11"/>
                  </a:lnTo>
                  <a:lnTo>
                    <a:pt x="220" y="5"/>
                  </a:lnTo>
                  <a:lnTo>
                    <a:pt x="217" y="3"/>
                  </a:lnTo>
                  <a:lnTo>
                    <a:pt x="214" y="0"/>
                  </a:lnTo>
                  <a:lnTo>
                    <a:pt x="211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9" name="Freeform 56"/>
            <p:cNvSpPr>
              <a:spLocks/>
            </p:cNvSpPr>
            <p:nvPr/>
          </p:nvSpPr>
          <p:spPr bwMode="auto">
            <a:xfrm>
              <a:off x="4124" y="2846"/>
              <a:ext cx="17" cy="220"/>
            </a:xfrm>
            <a:custGeom>
              <a:avLst/>
              <a:gdLst>
                <a:gd name="T0" fmla="*/ 17 w 17"/>
                <a:gd name="T1" fmla="*/ 8 h 220"/>
                <a:gd name="T2" fmla="*/ 17 w 17"/>
                <a:gd name="T3" fmla="*/ 5 h 220"/>
                <a:gd name="T4" fmla="*/ 14 w 17"/>
                <a:gd name="T5" fmla="*/ 3 h 220"/>
                <a:gd name="T6" fmla="*/ 11 w 17"/>
                <a:gd name="T7" fmla="*/ 0 h 220"/>
                <a:gd name="T8" fmla="*/ 6 w 17"/>
                <a:gd name="T9" fmla="*/ 0 h 220"/>
                <a:gd name="T10" fmla="*/ 3 w 17"/>
                <a:gd name="T11" fmla="*/ 3 h 220"/>
                <a:gd name="T12" fmla="*/ 0 w 17"/>
                <a:gd name="T13" fmla="*/ 5 h 220"/>
                <a:gd name="T14" fmla="*/ 0 w 17"/>
                <a:gd name="T15" fmla="*/ 214 h 220"/>
                <a:gd name="T16" fmla="*/ 3 w 17"/>
                <a:gd name="T17" fmla="*/ 217 h 220"/>
                <a:gd name="T18" fmla="*/ 6 w 17"/>
                <a:gd name="T19" fmla="*/ 220 h 220"/>
                <a:gd name="T20" fmla="*/ 11 w 17"/>
                <a:gd name="T21" fmla="*/ 220 h 220"/>
                <a:gd name="T22" fmla="*/ 14 w 17"/>
                <a:gd name="T23" fmla="*/ 217 h 220"/>
                <a:gd name="T24" fmla="*/ 17 w 17"/>
                <a:gd name="T25" fmla="*/ 214 h 220"/>
                <a:gd name="T26" fmla="*/ 17 w 17"/>
                <a:gd name="T27" fmla="*/ 211 h 220"/>
                <a:gd name="T28" fmla="*/ 17 w 17"/>
                <a:gd name="T29" fmla="*/ 8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"/>
                <a:gd name="T46" fmla="*/ 0 h 220"/>
                <a:gd name="T47" fmla="*/ 17 w 17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" h="220">
                  <a:moveTo>
                    <a:pt x="17" y="8"/>
                  </a:moveTo>
                  <a:lnTo>
                    <a:pt x="17" y="5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214"/>
                  </a:lnTo>
                  <a:lnTo>
                    <a:pt x="3" y="217"/>
                  </a:lnTo>
                  <a:lnTo>
                    <a:pt x="6" y="220"/>
                  </a:lnTo>
                  <a:lnTo>
                    <a:pt x="11" y="220"/>
                  </a:lnTo>
                  <a:lnTo>
                    <a:pt x="14" y="217"/>
                  </a:lnTo>
                  <a:lnTo>
                    <a:pt x="17" y="214"/>
                  </a:lnTo>
                  <a:lnTo>
                    <a:pt x="17" y="211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0" name="Freeform 57"/>
            <p:cNvSpPr>
              <a:spLocks/>
            </p:cNvSpPr>
            <p:nvPr/>
          </p:nvSpPr>
          <p:spPr bwMode="auto">
            <a:xfrm>
              <a:off x="4124" y="3049"/>
              <a:ext cx="220" cy="17"/>
            </a:xfrm>
            <a:custGeom>
              <a:avLst/>
              <a:gdLst>
                <a:gd name="T0" fmla="*/ 8 w 220"/>
                <a:gd name="T1" fmla="*/ 0 h 17"/>
                <a:gd name="T2" fmla="*/ 6 w 220"/>
                <a:gd name="T3" fmla="*/ 0 h 17"/>
                <a:gd name="T4" fmla="*/ 3 w 220"/>
                <a:gd name="T5" fmla="*/ 3 h 17"/>
                <a:gd name="T6" fmla="*/ 0 w 220"/>
                <a:gd name="T7" fmla="*/ 6 h 17"/>
                <a:gd name="T8" fmla="*/ 0 w 220"/>
                <a:gd name="T9" fmla="*/ 11 h 17"/>
                <a:gd name="T10" fmla="*/ 3 w 220"/>
                <a:gd name="T11" fmla="*/ 14 h 17"/>
                <a:gd name="T12" fmla="*/ 6 w 220"/>
                <a:gd name="T13" fmla="*/ 17 h 17"/>
                <a:gd name="T14" fmla="*/ 215 w 220"/>
                <a:gd name="T15" fmla="*/ 17 h 17"/>
                <a:gd name="T16" fmla="*/ 217 w 220"/>
                <a:gd name="T17" fmla="*/ 14 h 17"/>
                <a:gd name="T18" fmla="*/ 220 w 220"/>
                <a:gd name="T19" fmla="*/ 11 h 17"/>
                <a:gd name="T20" fmla="*/ 220 w 220"/>
                <a:gd name="T21" fmla="*/ 6 h 17"/>
                <a:gd name="T22" fmla="*/ 217 w 220"/>
                <a:gd name="T23" fmla="*/ 3 h 17"/>
                <a:gd name="T24" fmla="*/ 215 w 220"/>
                <a:gd name="T25" fmla="*/ 0 h 17"/>
                <a:gd name="T26" fmla="*/ 212 w 220"/>
                <a:gd name="T27" fmla="*/ 0 h 17"/>
                <a:gd name="T28" fmla="*/ 8 w 220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7"/>
                <a:gd name="T47" fmla="*/ 220 w 220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7">
                  <a:moveTo>
                    <a:pt x="8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215" y="17"/>
                  </a:lnTo>
                  <a:lnTo>
                    <a:pt x="217" y="14"/>
                  </a:lnTo>
                  <a:lnTo>
                    <a:pt x="220" y="11"/>
                  </a:lnTo>
                  <a:lnTo>
                    <a:pt x="220" y="6"/>
                  </a:lnTo>
                  <a:lnTo>
                    <a:pt x="217" y="3"/>
                  </a:lnTo>
                  <a:lnTo>
                    <a:pt x="215" y="0"/>
                  </a:lnTo>
                  <a:lnTo>
                    <a:pt x="212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1" name="Freeform 58"/>
            <p:cNvSpPr>
              <a:spLocks/>
            </p:cNvSpPr>
            <p:nvPr/>
          </p:nvSpPr>
          <p:spPr bwMode="auto">
            <a:xfrm>
              <a:off x="4328" y="2846"/>
              <a:ext cx="16" cy="220"/>
            </a:xfrm>
            <a:custGeom>
              <a:avLst/>
              <a:gdLst>
                <a:gd name="T0" fmla="*/ 0 w 16"/>
                <a:gd name="T1" fmla="*/ 211 h 220"/>
                <a:gd name="T2" fmla="*/ 0 w 16"/>
                <a:gd name="T3" fmla="*/ 214 h 220"/>
                <a:gd name="T4" fmla="*/ 2 w 16"/>
                <a:gd name="T5" fmla="*/ 217 h 220"/>
                <a:gd name="T6" fmla="*/ 5 w 16"/>
                <a:gd name="T7" fmla="*/ 220 h 220"/>
                <a:gd name="T8" fmla="*/ 11 w 16"/>
                <a:gd name="T9" fmla="*/ 220 h 220"/>
                <a:gd name="T10" fmla="*/ 13 w 16"/>
                <a:gd name="T11" fmla="*/ 217 h 220"/>
                <a:gd name="T12" fmla="*/ 16 w 16"/>
                <a:gd name="T13" fmla="*/ 214 h 220"/>
                <a:gd name="T14" fmla="*/ 16 w 16"/>
                <a:gd name="T15" fmla="*/ 5 h 220"/>
                <a:gd name="T16" fmla="*/ 13 w 16"/>
                <a:gd name="T17" fmla="*/ 3 h 220"/>
                <a:gd name="T18" fmla="*/ 11 w 16"/>
                <a:gd name="T19" fmla="*/ 0 h 220"/>
                <a:gd name="T20" fmla="*/ 5 w 16"/>
                <a:gd name="T21" fmla="*/ 0 h 220"/>
                <a:gd name="T22" fmla="*/ 2 w 16"/>
                <a:gd name="T23" fmla="*/ 3 h 220"/>
                <a:gd name="T24" fmla="*/ 0 w 16"/>
                <a:gd name="T25" fmla="*/ 5 h 220"/>
                <a:gd name="T26" fmla="*/ 0 w 16"/>
                <a:gd name="T27" fmla="*/ 8 h 220"/>
                <a:gd name="T28" fmla="*/ 0 w 16"/>
                <a:gd name="T29" fmla="*/ 211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220"/>
                <a:gd name="T47" fmla="*/ 16 w 16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220">
                  <a:moveTo>
                    <a:pt x="0" y="211"/>
                  </a:moveTo>
                  <a:lnTo>
                    <a:pt x="0" y="214"/>
                  </a:lnTo>
                  <a:lnTo>
                    <a:pt x="2" y="217"/>
                  </a:lnTo>
                  <a:lnTo>
                    <a:pt x="5" y="220"/>
                  </a:lnTo>
                  <a:lnTo>
                    <a:pt x="11" y="220"/>
                  </a:lnTo>
                  <a:lnTo>
                    <a:pt x="13" y="217"/>
                  </a:lnTo>
                  <a:lnTo>
                    <a:pt x="16" y="214"/>
                  </a:lnTo>
                  <a:lnTo>
                    <a:pt x="16" y="5"/>
                  </a:lnTo>
                  <a:lnTo>
                    <a:pt x="13" y="3"/>
                  </a:lnTo>
                  <a:lnTo>
                    <a:pt x="11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2" name="Freeform 59"/>
            <p:cNvSpPr>
              <a:spLocks/>
            </p:cNvSpPr>
            <p:nvPr/>
          </p:nvSpPr>
          <p:spPr bwMode="auto">
            <a:xfrm>
              <a:off x="4328" y="2846"/>
              <a:ext cx="219" cy="16"/>
            </a:xfrm>
            <a:custGeom>
              <a:avLst/>
              <a:gdLst>
                <a:gd name="T0" fmla="*/ 8 w 219"/>
                <a:gd name="T1" fmla="*/ 0 h 16"/>
                <a:gd name="T2" fmla="*/ 5 w 219"/>
                <a:gd name="T3" fmla="*/ 0 h 16"/>
                <a:gd name="T4" fmla="*/ 2 w 219"/>
                <a:gd name="T5" fmla="*/ 3 h 16"/>
                <a:gd name="T6" fmla="*/ 0 w 219"/>
                <a:gd name="T7" fmla="*/ 5 h 16"/>
                <a:gd name="T8" fmla="*/ 0 w 219"/>
                <a:gd name="T9" fmla="*/ 11 h 16"/>
                <a:gd name="T10" fmla="*/ 2 w 219"/>
                <a:gd name="T11" fmla="*/ 13 h 16"/>
                <a:gd name="T12" fmla="*/ 5 w 219"/>
                <a:gd name="T13" fmla="*/ 16 h 16"/>
                <a:gd name="T14" fmla="*/ 214 w 219"/>
                <a:gd name="T15" fmla="*/ 16 h 16"/>
                <a:gd name="T16" fmla="*/ 217 w 219"/>
                <a:gd name="T17" fmla="*/ 13 h 16"/>
                <a:gd name="T18" fmla="*/ 219 w 219"/>
                <a:gd name="T19" fmla="*/ 11 h 16"/>
                <a:gd name="T20" fmla="*/ 219 w 219"/>
                <a:gd name="T21" fmla="*/ 5 h 16"/>
                <a:gd name="T22" fmla="*/ 217 w 219"/>
                <a:gd name="T23" fmla="*/ 3 h 16"/>
                <a:gd name="T24" fmla="*/ 214 w 219"/>
                <a:gd name="T25" fmla="*/ 0 h 16"/>
                <a:gd name="T26" fmla="*/ 211 w 219"/>
                <a:gd name="T27" fmla="*/ 0 h 16"/>
                <a:gd name="T28" fmla="*/ 8 w 219"/>
                <a:gd name="T29" fmla="*/ 0 h 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9"/>
                <a:gd name="T46" fmla="*/ 0 h 16"/>
                <a:gd name="T47" fmla="*/ 219 w 219"/>
                <a:gd name="T48" fmla="*/ 16 h 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9" h="16">
                  <a:moveTo>
                    <a:pt x="8" y="0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214" y="16"/>
                  </a:lnTo>
                  <a:lnTo>
                    <a:pt x="217" y="13"/>
                  </a:lnTo>
                  <a:lnTo>
                    <a:pt x="219" y="11"/>
                  </a:lnTo>
                  <a:lnTo>
                    <a:pt x="219" y="5"/>
                  </a:lnTo>
                  <a:lnTo>
                    <a:pt x="217" y="3"/>
                  </a:lnTo>
                  <a:lnTo>
                    <a:pt x="214" y="0"/>
                  </a:lnTo>
                  <a:lnTo>
                    <a:pt x="211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3" name="Freeform 60"/>
            <p:cNvSpPr>
              <a:spLocks/>
            </p:cNvSpPr>
            <p:nvPr/>
          </p:nvSpPr>
          <p:spPr bwMode="auto">
            <a:xfrm>
              <a:off x="4531" y="2846"/>
              <a:ext cx="16" cy="220"/>
            </a:xfrm>
            <a:custGeom>
              <a:avLst/>
              <a:gdLst>
                <a:gd name="T0" fmla="*/ 16 w 16"/>
                <a:gd name="T1" fmla="*/ 8 h 220"/>
                <a:gd name="T2" fmla="*/ 16 w 16"/>
                <a:gd name="T3" fmla="*/ 5 h 220"/>
                <a:gd name="T4" fmla="*/ 14 w 16"/>
                <a:gd name="T5" fmla="*/ 3 h 220"/>
                <a:gd name="T6" fmla="*/ 11 w 16"/>
                <a:gd name="T7" fmla="*/ 0 h 220"/>
                <a:gd name="T8" fmla="*/ 6 w 16"/>
                <a:gd name="T9" fmla="*/ 0 h 220"/>
                <a:gd name="T10" fmla="*/ 3 w 16"/>
                <a:gd name="T11" fmla="*/ 3 h 220"/>
                <a:gd name="T12" fmla="*/ 0 w 16"/>
                <a:gd name="T13" fmla="*/ 5 h 220"/>
                <a:gd name="T14" fmla="*/ 0 w 16"/>
                <a:gd name="T15" fmla="*/ 214 h 220"/>
                <a:gd name="T16" fmla="*/ 3 w 16"/>
                <a:gd name="T17" fmla="*/ 217 h 220"/>
                <a:gd name="T18" fmla="*/ 6 w 16"/>
                <a:gd name="T19" fmla="*/ 220 h 220"/>
                <a:gd name="T20" fmla="*/ 11 w 16"/>
                <a:gd name="T21" fmla="*/ 220 h 220"/>
                <a:gd name="T22" fmla="*/ 14 w 16"/>
                <a:gd name="T23" fmla="*/ 217 h 220"/>
                <a:gd name="T24" fmla="*/ 16 w 16"/>
                <a:gd name="T25" fmla="*/ 214 h 220"/>
                <a:gd name="T26" fmla="*/ 16 w 16"/>
                <a:gd name="T27" fmla="*/ 211 h 220"/>
                <a:gd name="T28" fmla="*/ 16 w 16"/>
                <a:gd name="T29" fmla="*/ 8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220"/>
                <a:gd name="T47" fmla="*/ 16 w 16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220">
                  <a:moveTo>
                    <a:pt x="16" y="8"/>
                  </a:moveTo>
                  <a:lnTo>
                    <a:pt x="16" y="5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214"/>
                  </a:lnTo>
                  <a:lnTo>
                    <a:pt x="3" y="217"/>
                  </a:lnTo>
                  <a:lnTo>
                    <a:pt x="6" y="220"/>
                  </a:lnTo>
                  <a:lnTo>
                    <a:pt x="11" y="220"/>
                  </a:lnTo>
                  <a:lnTo>
                    <a:pt x="14" y="217"/>
                  </a:lnTo>
                  <a:lnTo>
                    <a:pt x="16" y="214"/>
                  </a:lnTo>
                  <a:lnTo>
                    <a:pt x="16" y="211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4" name="Freeform 61"/>
            <p:cNvSpPr>
              <a:spLocks/>
            </p:cNvSpPr>
            <p:nvPr/>
          </p:nvSpPr>
          <p:spPr bwMode="auto">
            <a:xfrm>
              <a:off x="4531" y="3049"/>
              <a:ext cx="220" cy="17"/>
            </a:xfrm>
            <a:custGeom>
              <a:avLst/>
              <a:gdLst>
                <a:gd name="T0" fmla="*/ 8 w 220"/>
                <a:gd name="T1" fmla="*/ 0 h 17"/>
                <a:gd name="T2" fmla="*/ 6 w 220"/>
                <a:gd name="T3" fmla="*/ 0 h 17"/>
                <a:gd name="T4" fmla="*/ 3 w 220"/>
                <a:gd name="T5" fmla="*/ 3 h 17"/>
                <a:gd name="T6" fmla="*/ 0 w 220"/>
                <a:gd name="T7" fmla="*/ 6 h 17"/>
                <a:gd name="T8" fmla="*/ 0 w 220"/>
                <a:gd name="T9" fmla="*/ 11 h 17"/>
                <a:gd name="T10" fmla="*/ 3 w 220"/>
                <a:gd name="T11" fmla="*/ 14 h 17"/>
                <a:gd name="T12" fmla="*/ 6 w 220"/>
                <a:gd name="T13" fmla="*/ 17 h 17"/>
                <a:gd name="T14" fmla="*/ 215 w 220"/>
                <a:gd name="T15" fmla="*/ 17 h 17"/>
                <a:gd name="T16" fmla="*/ 217 w 220"/>
                <a:gd name="T17" fmla="*/ 14 h 17"/>
                <a:gd name="T18" fmla="*/ 220 w 220"/>
                <a:gd name="T19" fmla="*/ 11 h 17"/>
                <a:gd name="T20" fmla="*/ 220 w 220"/>
                <a:gd name="T21" fmla="*/ 6 h 17"/>
                <a:gd name="T22" fmla="*/ 217 w 220"/>
                <a:gd name="T23" fmla="*/ 3 h 17"/>
                <a:gd name="T24" fmla="*/ 215 w 220"/>
                <a:gd name="T25" fmla="*/ 0 h 17"/>
                <a:gd name="T26" fmla="*/ 212 w 220"/>
                <a:gd name="T27" fmla="*/ 0 h 17"/>
                <a:gd name="T28" fmla="*/ 8 w 220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7"/>
                <a:gd name="T47" fmla="*/ 220 w 220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7">
                  <a:moveTo>
                    <a:pt x="8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215" y="17"/>
                  </a:lnTo>
                  <a:lnTo>
                    <a:pt x="217" y="14"/>
                  </a:lnTo>
                  <a:lnTo>
                    <a:pt x="220" y="11"/>
                  </a:lnTo>
                  <a:lnTo>
                    <a:pt x="220" y="6"/>
                  </a:lnTo>
                  <a:lnTo>
                    <a:pt x="217" y="3"/>
                  </a:lnTo>
                  <a:lnTo>
                    <a:pt x="215" y="0"/>
                  </a:lnTo>
                  <a:lnTo>
                    <a:pt x="212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5" name="Freeform 62"/>
            <p:cNvSpPr>
              <a:spLocks/>
            </p:cNvSpPr>
            <p:nvPr/>
          </p:nvSpPr>
          <p:spPr bwMode="auto">
            <a:xfrm>
              <a:off x="4735" y="2846"/>
              <a:ext cx="16" cy="220"/>
            </a:xfrm>
            <a:custGeom>
              <a:avLst/>
              <a:gdLst>
                <a:gd name="T0" fmla="*/ 0 w 16"/>
                <a:gd name="T1" fmla="*/ 211 h 220"/>
                <a:gd name="T2" fmla="*/ 0 w 16"/>
                <a:gd name="T3" fmla="*/ 214 h 220"/>
                <a:gd name="T4" fmla="*/ 2 w 16"/>
                <a:gd name="T5" fmla="*/ 217 h 220"/>
                <a:gd name="T6" fmla="*/ 5 w 16"/>
                <a:gd name="T7" fmla="*/ 220 h 220"/>
                <a:gd name="T8" fmla="*/ 11 w 16"/>
                <a:gd name="T9" fmla="*/ 220 h 220"/>
                <a:gd name="T10" fmla="*/ 13 w 16"/>
                <a:gd name="T11" fmla="*/ 217 h 220"/>
                <a:gd name="T12" fmla="*/ 16 w 16"/>
                <a:gd name="T13" fmla="*/ 214 h 220"/>
                <a:gd name="T14" fmla="*/ 16 w 16"/>
                <a:gd name="T15" fmla="*/ 5 h 220"/>
                <a:gd name="T16" fmla="*/ 13 w 16"/>
                <a:gd name="T17" fmla="*/ 3 h 220"/>
                <a:gd name="T18" fmla="*/ 11 w 16"/>
                <a:gd name="T19" fmla="*/ 0 h 220"/>
                <a:gd name="T20" fmla="*/ 5 w 16"/>
                <a:gd name="T21" fmla="*/ 0 h 220"/>
                <a:gd name="T22" fmla="*/ 2 w 16"/>
                <a:gd name="T23" fmla="*/ 3 h 220"/>
                <a:gd name="T24" fmla="*/ 0 w 16"/>
                <a:gd name="T25" fmla="*/ 5 h 220"/>
                <a:gd name="T26" fmla="*/ 0 w 16"/>
                <a:gd name="T27" fmla="*/ 8 h 220"/>
                <a:gd name="T28" fmla="*/ 0 w 16"/>
                <a:gd name="T29" fmla="*/ 211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220"/>
                <a:gd name="T47" fmla="*/ 16 w 16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220">
                  <a:moveTo>
                    <a:pt x="0" y="211"/>
                  </a:moveTo>
                  <a:lnTo>
                    <a:pt x="0" y="214"/>
                  </a:lnTo>
                  <a:lnTo>
                    <a:pt x="2" y="217"/>
                  </a:lnTo>
                  <a:lnTo>
                    <a:pt x="5" y="220"/>
                  </a:lnTo>
                  <a:lnTo>
                    <a:pt x="11" y="220"/>
                  </a:lnTo>
                  <a:lnTo>
                    <a:pt x="13" y="217"/>
                  </a:lnTo>
                  <a:lnTo>
                    <a:pt x="16" y="214"/>
                  </a:lnTo>
                  <a:lnTo>
                    <a:pt x="16" y="5"/>
                  </a:lnTo>
                  <a:lnTo>
                    <a:pt x="13" y="3"/>
                  </a:lnTo>
                  <a:lnTo>
                    <a:pt x="11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6" name="Freeform 63"/>
            <p:cNvSpPr>
              <a:spLocks/>
            </p:cNvSpPr>
            <p:nvPr/>
          </p:nvSpPr>
          <p:spPr bwMode="auto">
            <a:xfrm>
              <a:off x="4735" y="2846"/>
              <a:ext cx="219" cy="16"/>
            </a:xfrm>
            <a:custGeom>
              <a:avLst/>
              <a:gdLst>
                <a:gd name="T0" fmla="*/ 8 w 219"/>
                <a:gd name="T1" fmla="*/ 0 h 16"/>
                <a:gd name="T2" fmla="*/ 5 w 219"/>
                <a:gd name="T3" fmla="*/ 0 h 16"/>
                <a:gd name="T4" fmla="*/ 2 w 219"/>
                <a:gd name="T5" fmla="*/ 3 h 16"/>
                <a:gd name="T6" fmla="*/ 0 w 219"/>
                <a:gd name="T7" fmla="*/ 5 h 16"/>
                <a:gd name="T8" fmla="*/ 0 w 219"/>
                <a:gd name="T9" fmla="*/ 11 h 16"/>
                <a:gd name="T10" fmla="*/ 2 w 219"/>
                <a:gd name="T11" fmla="*/ 13 h 16"/>
                <a:gd name="T12" fmla="*/ 5 w 219"/>
                <a:gd name="T13" fmla="*/ 16 h 16"/>
                <a:gd name="T14" fmla="*/ 214 w 219"/>
                <a:gd name="T15" fmla="*/ 16 h 16"/>
                <a:gd name="T16" fmla="*/ 217 w 219"/>
                <a:gd name="T17" fmla="*/ 13 h 16"/>
                <a:gd name="T18" fmla="*/ 219 w 219"/>
                <a:gd name="T19" fmla="*/ 11 h 16"/>
                <a:gd name="T20" fmla="*/ 219 w 219"/>
                <a:gd name="T21" fmla="*/ 5 h 16"/>
                <a:gd name="T22" fmla="*/ 217 w 219"/>
                <a:gd name="T23" fmla="*/ 3 h 16"/>
                <a:gd name="T24" fmla="*/ 214 w 219"/>
                <a:gd name="T25" fmla="*/ 0 h 16"/>
                <a:gd name="T26" fmla="*/ 211 w 219"/>
                <a:gd name="T27" fmla="*/ 0 h 16"/>
                <a:gd name="T28" fmla="*/ 8 w 219"/>
                <a:gd name="T29" fmla="*/ 0 h 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9"/>
                <a:gd name="T46" fmla="*/ 0 h 16"/>
                <a:gd name="T47" fmla="*/ 219 w 219"/>
                <a:gd name="T48" fmla="*/ 16 h 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9" h="16">
                  <a:moveTo>
                    <a:pt x="8" y="0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214" y="16"/>
                  </a:lnTo>
                  <a:lnTo>
                    <a:pt x="217" y="13"/>
                  </a:lnTo>
                  <a:lnTo>
                    <a:pt x="219" y="11"/>
                  </a:lnTo>
                  <a:lnTo>
                    <a:pt x="219" y="5"/>
                  </a:lnTo>
                  <a:lnTo>
                    <a:pt x="217" y="3"/>
                  </a:lnTo>
                  <a:lnTo>
                    <a:pt x="214" y="0"/>
                  </a:lnTo>
                  <a:lnTo>
                    <a:pt x="211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7" name="Freeform 64"/>
            <p:cNvSpPr>
              <a:spLocks/>
            </p:cNvSpPr>
            <p:nvPr/>
          </p:nvSpPr>
          <p:spPr bwMode="auto">
            <a:xfrm>
              <a:off x="4938" y="2846"/>
              <a:ext cx="16" cy="220"/>
            </a:xfrm>
            <a:custGeom>
              <a:avLst/>
              <a:gdLst>
                <a:gd name="T0" fmla="*/ 16 w 16"/>
                <a:gd name="T1" fmla="*/ 8 h 220"/>
                <a:gd name="T2" fmla="*/ 16 w 16"/>
                <a:gd name="T3" fmla="*/ 5 h 220"/>
                <a:gd name="T4" fmla="*/ 14 w 16"/>
                <a:gd name="T5" fmla="*/ 3 h 220"/>
                <a:gd name="T6" fmla="*/ 11 w 16"/>
                <a:gd name="T7" fmla="*/ 0 h 220"/>
                <a:gd name="T8" fmla="*/ 6 w 16"/>
                <a:gd name="T9" fmla="*/ 0 h 220"/>
                <a:gd name="T10" fmla="*/ 3 w 16"/>
                <a:gd name="T11" fmla="*/ 3 h 220"/>
                <a:gd name="T12" fmla="*/ 0 w 16"/>
                <a:gd name="T13" fmla="*/ 5 h 220"/>
                <a:gd name="T14" fmla="*/ 0 w 16"/>
                <a:gd name="T15" fmla="*/ 214 h 220"/>
                <a:gd name="T16" fmla="*/ 3 w 16"/>
                <a:gd name="T17" fmla="*/ 217 h 220"/>
                <a:gd name="T18" fmla="*/ 6 w 16"/>
                <a:gd name="T19" fmla="*/ 220 h 220"/>
                <a:gd name="T20" fmla="*/ 11 w 16"/>
                <a:gd name="T21" fmla="*/ 220 h 220"/>
                <a:gd name="T22" fmla="*/ 14 w 16"/>
                <a:gd name="T23" fmla="*/ 217 h 220"/>
                <a:gd name="T24" fmla="*/ 16 w 16"/>
                <a:gd name="T25" fmla="*/ 214 h 220"/>
                <a:gd name="T26" fmla="*/ 16 w 16"/>
                <a:gd name="T27" fmla="*/ 211 h 220"/>
                <a:gd name="T28" fmla="*/ 16 w 16"/>
                <a:gd name="T29" fmla="*/ 8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220"/>
                <a:gd name="T47" fmla="*/ 16 w 16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220">
                  <a:moveTo>
                    <a:pt x="16" y="8"/>
                  </a:moveTo>
                  <a:lnTo>
                    <a:pt x="16" y="5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214"/>
                  </a:lnTo>
                  <a:lnTo>
                    <a:pt x="3" y="217"/>
                  </a:lnTo>
                  <a:lnTo>
                    <a:pt x="6" y="220"/>
                  </a:lnTo>
                  <a:lnTo>
                    <a:pt x="11" y="220"/>
                  </a:lnTo>
                  <a:lnTo>
                    <a:pt x="14" y="217"/>
                  </a:lnTo>
                  <a:lnTo>
                    <a:pt x="16" y="214"/>
                  </a:lnTo>
                  <a:lnTo>
                    <a:pt x="16" y="211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8" name="Freeform 65"/>
            <p:cNvSpPr>
              <a:spLocks/>
            </p:cNvSpPr>
            <p:nvPr/>
          </p:nvSpPr>
          <p:spPr bwMode="auto">
            <a:xfrm>
              <a:off x="4938" y="3049"/>
              <a:ext cx="220" cy="17"/>
            </a:xfrm>
            <a:custGeom>
              <a:avLst/>
              <a:gdLst>
                <a:gd name="T0" fmla="*/ 8 w 220"/>
                <a:gd name="T1" fmla="*/ 0 h 17"/>
                <a:gd name="T2" fmla="*/ 6 w 220"/>
                <a:gd name="T3" fmla="*/ 0 h 17"/>
                <a:gd name="T4" fmla="*/ 3 w 220"/>
                <a:gd name="T5" fmla="*/ 3 h 17"/>
                <a:gd name="T6" fmla="*/ 0 w 220"/>
                <a:gd name="T7" fmla="*/ 6 h 17"/>
                <a:gd name="T8" fmla="*/ 0 w 220"/>
                <a:gd name="T9" fmla="*/ 11 h 17"/>
                <a:gd name="T10" fmla="*/ 3 w 220"/>
                <a:gd name="T11" fmla="*/ 14 h 17"/>
                <a:gd name="T12" fmla="*/ 6 w 220"/>
                <a:gd name="T13" fmla="*/ 17 h 17"/>
                <a:gd name="T14" fmla="*/ 214 w 220"/>
                <a:gd name="T15" fmla="*/ 17 h 17"/>
                <a:gd name="T16" fmla="*/ 217 w 220"/>
                <a:gd name="T17" fmla="*/ 14 h 17"/>
                <a:gd name="T18" fmla="*/ 220 w 220"/>
                <a:gd name="T19" fmla="*/ 11 h 17"/>
                <a:gd name="T20" fmla="*/ 220 w 220"/>
                <a:gd name="T21" fmla="*/ 6 h 17"/>
                <a:gd name="T22" fmla="*/ 217 w 220"/>
                <a:gd name="T23" fmla="*/ 3 h 17"/>
                <a:gd name="T24" fmla="*/ 214 w 220"/>
                <a:gd name="T25" fmla="*/ 0 h 17"/>
                <a:gd name="T26" fmla="*/ 212 w 220"/>
                <a:gd name="T27" fmla="*/ 0 h 17"/>
                <a:gd name="T28" fmla="*/ 8 w 220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7"/>
                <a:gd name="T47" fmla="*/ 220 w 220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7">
                  <a:moveTo>
                    <a:pt x="8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214" y="17"/>
                  </a:lnTo>
                  <a:lnTo>
                    <a:pt x="217" y="14"/>
                  </a:lnTo>
                  <a:lnTo>
                    <a:pt x="220" y="11"/>
                  </a:lnTo>
                  <a:lnTo>
                    <a:pt x="220" y="6"/>
                  </a:lnTo>
                  <a:lnTo>
                    <a:pt x="217" y="3"/>
                  </a:lnTo>
                  <a:lnTo>
                    <a:pt x="214" y="0"/>
                  </a:lnTo>
                  <a:lnTo>
                    <a:pt x="212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9" name="Line 66"/>
            <p:cNvSpPr>
              <a:spLocks noChangeShapeType="1"/>
            </p:cNvSpPr>
            <p:nvPr/>
          </p:nvSpPr>
          <p:spPr bwMode="auto">
            <a:xfrm>
              <a:off x="2942" y="3465"/>
              <a:ext cx="231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0" name="Line 67"/>
            <p:cNvSpPr>
              <a:spLocks noChangeShapeType="1"/>
            </p:cNvSpPr>
            <p:nvPr/>
          </p:nvSpPr>
          <p:spPr bwMode="auto">
            <a:xfrm>
              <a:off x="3115" y="2549"/>
              <a:ext cx="1" cy="1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1" name="Line 68"/>
            <p:cNvSpPr>
              <a:spLocks noChangeShapeType="1"/>
            </p:cNvSpPr>
            <p:nvPr/>
          </p:nvSpPr>
          <p:spPr bwMode="auto">
            <a:xfrm>
              <a:off x="3522" y="2549"/>
              <a:ext cx="1" cy="1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2" name="Line 69"/>
            <p:cNvSpPr>
              <a:spLocks noChangeShapeType="1"/>
            </p:cNvSpPr>
            <p:nvPr/>
          </p:nvSpPr>
          <p:spPr bwMode="auto">
            <a:xfrm>
              <a:off x="3929" y="2549"/>
              <a:ext cx="1" cy="1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3" name="Line 70"/>
            <p:cNvSpPr>
              <a:spLocks noChangeShapeType="1"/>
            </p:cNvSpPr>
            <p:nvPr/>
          </p:nvSpPr>
          <p:spPr bwMode="auto">
            <a:xfrm>
              <a:off x="4336" y="2549"/>
              <a:ext cx="1" cy="1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4" name="Line 71"/>
            <p:cNvSpPr>
              <a:spLocks noChangeShapeType="1"/>
            </p:cNvSpPr>
            <p:nvPr/>
          </p:nvSpPr>
          <p:spPr bwMode="auto">
            <a:xfrm>
              <a:off x="4743" y="2549"/>
              <a:ext cx="1" cy="1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5" name="Line 72"/>
            <p:cNvSpPr>
              <a:spLocks noChangeShapeType="1"/>
            </p:cNvSpPr>
            <p:nvPr/>
          </p:nvSpPr>
          <p:spPr bwMode="auto">
            <a:xfrm>
              <a:off x="5150" y="2549"/>
              <a:ext cx="1" cy="1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6" name="Line 73"/>
            <p:cNvSpPr>
              <a:spLocks noChangeShapeType="1"/>
            </p:cNvSpPr>
            <p:nvPr/>
          </p:nvSpPr>
          <p:spPr bwMode="auto">
            <a:xfrm>
              <a:off x="2886" y="3897"/>
              <a:ext cx="231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7" name="Freeform 74"/>
            <p:cNvSpPr>
              <a:spLocks/>
            </p:cNvSpPr>
            <p:nvPr/>
          </p:nvSpPr>
          <p:spPr bwMode="auto">
            <a:xfrm>
              <a:off x="2928" y="3451"/>
              <a:ext cx="257" cy="27"/>
            </a:xfrm>
            <a:custGeom>
              <a:avLst/>
              <a:gdLst>
                <a:gd name="T0" fmla="*/ 14 w 257"/>
                <a:gd name="T1" fmla="*/ 0 h 27"/>
                <a:gd name="T2" fmla="*/ 10 w 257"/>
                <a:gd name="T3" fmla="*/ 0 h 27"/>
                <a:gd name="T4" fmla="*/ 7 w 257"/>
                <a:gd name="T5" fmla="*/ 1 h 27"/>
                <a:gd name="T6" fmla="*/ 2 w 257"/>
                <a:gd name="T7" fmla="*/ 7 h 27"/>
                <a:gd name="T8" fmla="*/ 0 w 257"/>
                <a:gd name="T9" fmla="*/ 9 h 27"/>
                <a:gd name="T10" fmla="*/ 0 w 257"/>
                <a:gd name="T11" fmla="*/ 18 h 27"/>
                <a:gd name="T12" fmla="*/ 2 w 257"/>
                <a:gd name="T13" fmla="*/ 20 h 27"/>
                <a:gd name="T14" fmla="*/ 7 w 257"/>
                <a:gd name="T15" fmla="*/ 26 h 27"/>
                <a:gd name="T16" fmla="*/ 10 w 257"/>
                <a:gd name="T17" fmla="*/ 27 h 27"/>
                <a:gd name="T18" fmla="*/ 247 w 257"/>
                <a:gd name="T19" fmla="*/ 27 h 27"/>
                <a:gd name="T20" fmla="*/ 250 w 257"/>
                <a:gd name="T21" fmla="*/ 26 h 27"/>
                <a:gd name="T22" fmla="*/ 255 w 257"/>
                <a:gd name="T23" fmla="*/ 20 h 27"/>
                <a:gd name="T24" fmla="*/ 257 w 257"/>
                <a:gd name="T25" fmla="*/ 18 h 27"/>
                <a:gd name="T26" fmla="*/ 257 w 257"/>
                <a:gd name="T27" fmla="*/ 9 h 27"/>
                <a:gd name="T28" fmla="*/ 255 w 257"/>
                <a:gd name="T29" fmla="*/ 7 h 27"/>
                <a:gd name="T30" fmla="*/ 250 w 257"/>
                <a:gd name="T31" fmla="*/ 1 h 27"/>
                <a:gd name="T32" fmla="*/ 247 w 257"/>
                <a:gd name="T33" fmla="*/ 0 h 27"/>
                <a:gd name="T34" fmla="*/ 243 w 257"/>
                <a:gd name="T35" fmla="*/ 0 h 27"/>
                <a:gd name="T36" fmla="*/ 14 w 257"/>
                <a:gd name="T37" fmla="*/ 0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57"/>
                <a:gd name="T58" fmla="*/ 0 h 27"/>
                <a:gd name="T59" fmla="*/ 257 w 257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57" h="27">
                  <a:moveTo>
                    <a:pt x="14" y="0"/>
                  </a:moveTo>
                  <a:lnTo>
                    <a:pt x="10" y="0"/>
                  </a:lnTo>
                  <a:lnTo>
                    <a:pt x="7" y="1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7" y="26"/>
                  </a:lnTo>
                  <a:lnTo>
                    <a:pt x="10" y="27"/>
                  </a:lnTo>
                  <a:lnTo>
                    <a:pt x="247" y="27"/>
                  </a:lnTo>
                  <a:lnTo>
                    <a:pt x="250" y="26"/>
                  </a:lnTo>
                  <a:lnTo>
                    <a:pt x="255" y="20"/>
                  </a:lnTo>
                  <a:lnTo>
                    <a:pt x="257" y="18"/>
                  </a:lnTo>
                  <a:lnTo>
                    <a:pt x="257" y="9"/>
                  </a:lnTo>
                  <a:lnTo>
                    <a:pt x="255" y="7"/>
                  </a:lnTo>
                  <a:lnTo>
                    <a:pt x="250" y="1"/>
                  </a:lnTo>
                  <a:lnTo>
                    <a:pt x="247" y="0"/>
                  </a:lnTo>
                  <a:lnTo>
                    <a:pt x="243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8" name="Rectangle 75"/>
            <p:cNvSpPr>
              <a:spLocks noChangeArrowheads="1"/>
            </p:cNvSpPr>
            <p:nvPr/>
          </p:nvSpPr>
          <p:spPr bwMode="auto">
            <a:xfrm>
              <a:off x="2784" y="2816"/>
              <a:ext cx="1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Swiss 721 SWA" charset="0"/>
                </a:rPr>
                <a:t>CP</a:t>
              </a:r>
              <a:endParaRPr lang="en-US" sz="800" b="1" i="1" baseline="-25000"/>
            </a:p>
          </p:txBody>
        </p:sp>
        <p:sp>
          <p:nvSpPr>
            <p:cNvPr id="28769" name="Rectangle 76"/>
            <p:cNvSpPr>
              <a:spLocks noChangeArrowheads="1"/>
            </p:cNvSpPr>
            <p:nvPr/>
          </p:nvSpPr>
          <p:spPr bwMode="auto">
            <a:xfrm>
              <a:off x="2810" y="3581"/>
              <a:ext cx="2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Swiss 721 SWA" charset="0"/>
                </a:rPr>
                <a:t>QB</a:t>
              </a:r>
              <a:endParaRPr lang="en-US" sz="2000" i="1" baseline="-25000"/>
            </a:p>
          </p:txBody>
        </p:sp>
        <p:sp>
          <p:nvSpPr>
            <p:cNvPr id="28770" name="Rectangle 77"/>
            <p:cNvSpPr>
              <a:spLocks noChangeArrowheads="1"/>
            </p:cNvSpPr>
            <p:nvPr/>
          </p:nvSpPr>
          <p:spPr bwMode="auto">
            <a:xfrm>
              <a:off x="2810" y="3199"/>
              <a:ext cx="2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Swiss 721 SWA" charset="0"/>
                </a:rPr>
                <a:t>QA</a:t>
              </a:r>
              <a:endParaRPr lang="en-US" sz="2000" b="1" i="1" baseline="-25000"/>
            </a:p>
          </p:txBody>
        </p:sp>
        <p:sp>
          <p:nvSpPr>
            <p:cNvPr id="28771" name="Line 78"/>
            <p:cNvSpPr>
              <a:spLocks noChangeShapeType="1"/>
            </p:cNvSpPr>
            <p:nvPr/>
          </p:nvSpPr>
          <p:spPr bwMode="auto">
            <a:xfrm flipV="1">
              <a:off x="3171" y="3261"/>
              <a:ext cx="1" cy="2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2" name="Freeform 79"/>
            <p:cNvSpPr>
              <a:spLocks/>
            </p:cNvSpPr>
            <p:nvPr/>
          </p:nvSpPr>
          <p:spPr bwMode="auto">
            <a:xfrm>
              <a:off x="3157" y="3247"/>
              <a:ext cx="28" cy="231"/>
            </a:xfrm>
            <a:custGeom>
              <a:avLst/>
              <a:gdLst>
                <a:gd name="T0" fmla="*/ 0 w 28"/>
                <a:gd name="T1" fmla="*/ 218 h 231"/>
                <a:gd name="T2" fmla="*/ 0 w 28"/>
                <a:gd name="T3" fmla="*/ 222 h 231"/>
                <a:gd name="T4" fmla="*/ 2 w 28"/>
                <a:gd name="T5" fmla="*/ 224 h 231"/>
                <a:gd name="T6" fmla="*/ 7 w 28"/>
                <a:gd name="T7" fmla="*/ 230 h 231"/>
                <a:gd name="T8" fmla="*/ 10 w 28"/>
                <a:gd name="T9" fmla="*/ 231 h 231"/>
                <a:gd name="T10" fmla="*/ 18 w 28"/>
                <a:gd name="T11" fmla="*/ 231 h 231"/>
                <a:gd name="T12" fmla="*/ 21 w 28"/>
                <a:gd name="T13" fmla="*/ 230 h 231"/>
                <a:gd name="T14" fmla="*/ 26 w 28"/>
                <a:gd name="T15" fmla="*/ 224 h 231"/>
                <a:gd name="T16" fmla="*/ 28 w 28"/>
                <a:gd name="T17" fmla="*/ 222 h 231"/>
                <a:gd name="T18" fmla="*/ 28 w 28"/>
                <a:gd name="T19" fmla="*/ 10 h 231"/>
                <a:gd name="T20" fmla="*/ 26 w 28"/>
                <a:gd name="T21" fmla="*/ 7 h 231"/>
                <a:gd name="T22" fmla="*/ 21 w 28"/>
                <a:gd name="T23" fmla="*/ 2 h 231"/>
                <a:gd name="T24" fmla="*/ 18 w 28"/>
                <a:gd name="T25" fmla="*/ 0 h 231"/>
                <a:gd name="T26" fmla="*/ 10 w 28"/>
                <a:gd name="T27" fmla="*/ 0 h 231"/>
                <a:gd name="T28" fmla="*/ 7 w 28"/>
                <a:gd name="T29" fmla="*/ 2 h 231"/>
                <a:gd name="T30" fmla="*/ 2 w 28"/>
                <a:gd name="T31" fmla="*/ 7 h 231"/>
                <a:gd name="T32" fmla="*/ 0 w 28"/>
                <a:gd name="T33" fmla="*/ 10 h 231"/>
                <a:gd name="T34" fmla="*/ 0 w 28"/>
                <a:gd name="T35" fmla="*/ 14 h 231"/>
                <a:gd name="T36" fmla="*/ 0 w 28"/>
                <a:gd name="T37" fmla="*/ 218 h 2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"/>
                <a:gd name="T58" fmla="*/ 0 h 231"/>
                <a:gd name="T59" fmla="*/ 28 w 28"/>
                <a:gd name="T60" fmla="*/ 231 h 2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" h="231">
                  <a:moveTo>
                    <a:pt x="0" y="218"/>
                  </a:moveTo>
                  <a:lnTo>
                    <a:pt x="0" y="222"/>
                  </a:lnTo>
                  <a:lnTo>
                    <a:pt x="2" y="224"/>
                  </a:lnTo>
                  <a:lnTo>
                    <a:pt x="7" y="230"/>
                  </a:lnTo>
                  <a:lnTo>
                    <a:pt x="10" y="231"/>
                  </a:lnTo>
                  <a:lnTo>
                    <a:pt x="18" y="231"/>
                  </a:lnTo>
                  <a:lnTo>
                    <a:pt x="21" y="230"/>
                  </a:lnTo>
                  <a:lnTo>
                    <a:pt x="26" y="224"/>
                  </a:lnTo>
                  <a:lnTo>
                    <a:pt x="28" y="222"/>
                  </a:lnTo>
                  <a:lnTo>
                    <a:pt x="28" y="10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3" name="Freeform 80"/>
            <p:cNvSpPr>
              <a:spLocks/>
            </p:cNvSpPr>
            <p:nvPr/>
          </p:nvSpPr>
          <p:spPr bwMode="auto">
            <a:xfrm>
              <a:off x="3157" y="3247"/>
              <a:ext cx="435" cy="28"/>
            </a:xfrm>
            <a:custGeom>
              <a:avLst/>
              <a:gdLst>
                <a:gd name="T0" fmla="*/ 14 w 435"/>
                <a:gd name="T1" fmla="*/ 0 h 28"/>
                <a:gd name="T2" fmla="*/ 10 w 435"/>
                <a:gd name="T3" fmla="*/ 0 h 28"/>
                <a:gd name="T4" fmla="*/ 7 w 435"/>
                <a:gd name="T5" fmla="*/ 2 h 28"/>
                <a:gd name="T6" fmla="*/ 2 w 435"/>
                <a:gd name="T7" fmla="*/ 7 h 28"/>
                <a:gd name="T8" fmla="*/ 0 w 435"/>
                <a:gd name="T9" fmla="*/ 10 h 28"/>
                <a:gd name="T10" fmla="*/ 0 w 435"/>
                <a:gd name="T11" fmla="*/ 18 h 28"/>
                <a:gd name="T12" fmla="*/ 2 w 435"/>
                <a:gd name="T13" fmla="*/ 21 h 28"/>
                <a:gd name="T14" fmla="*/ 7 w 435"/>
                <a:gd name="T15" fmla="*/ 26 h 28"/>
                <a:gd name="T16" fmla="*/ 10 w 435"/>
                <a:gd name="T17" fmla="*/ 28 h 28"/>
                <a:gd name="T18" fmla="*/ 425 w 435"/>
                <a:gd name="T19" fmla="*/ 28 h 28"/>
                <a:gd name="T20" fmla="*/ 428 w 435"/>
                <a:gd name="T21" fmla="*/ 26 h 28"/>
                <a:gd name="T22" fmla="*/ 433 w 435"/>
                <a:gd name="T23" fmla="*/ 21 h 28"/>
                <a:gd name="T24" fmla="*/ 435 w 435"/>
                <a:gd name="T25" fmla="*/ 18 h 28"/>
                <a:gd name="T26" fmla="*/ 435 w 435"/>
                <a:gd name="T27" fmla="*/ 10 h 28"/>
                <a:gd name="T28" fmla="*/ 433 w 435"/>
                <a:gd name="T29" fmla="*/ 7 h 28"/>
                <a:gd name="T30" fmla="*/ 428 w 435"/>
                <a:gd name="T31" fmla="*/ 2 h 28"/>
                <a:gd name="T32" fmla="*/ 425 w 435"/>
                <a:gd name="T33" fmla="*/ 0 h 28"/>
                <a:gd name="T34" fmla="*/ 421 w 435"/>
                <a:gd name="T35" fmla="*/ 0 h 28"/>
                <a:gd name="T36" fmla="*/ 14 w 435"/>
                <a:gd name="T37" fmla="*/ 0 h 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5"/>
                <a:gd name="T58" fmla="*/ 0 h 28"/>
                <a:gd name="T59" fmla="*/ 435 w 435"/>
                <a:gd name="T60" fmla="*/ 28 h 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5" h="28">
                  <a:moveTo>
                    <a:pt x="14" y="0"/>
                  </a:moveTo>
                  <a:lnTo>
                    <a:pt x="10" y="0"/>
                  </a:lnTo>
                  <a:lnTo>
                    <a:pt x="7" y="2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2" y="21"/>
                  </a:lnTo>
                  <a:lnTo>
                    <a:pt x="7" y="26"/>
                  </a:lnTo>
                  <a:lnTo>
                    <a:pt x="10" y="28"/>
                  </a:lnTo>
                  <a:lnTo>
                    <a:pt x="425" y="28"/>
                  </a:lnTo>
                  <a:lnTo>
                    <a:pt x="428" y="26"/>
                  </a:lnTo>
                  <a:lnTo>
                    <a:pt x="433" y="21"/>
                  </a:lnTo>
                  <a:lnTo>
                    <a:pt x="435" y="18"/>
                  </a:lnTo>
                  <a:lnTo>
                    <a:pt x="435" y="10"/>
                  </a:lnTo>
                  <a:lnTo>
                    <a:pt x="433" y="7"/>
                  </a:lnTo>
                  <a:lnTo>
                    <a:pt x="428" y="2"/>
                  </a:lnTo>
                  <a:lnTo>
                    <a:pt x="425" y="0"/>
                  </a:lnTo>
                  <a:lnTo>
                    <a:pt x="42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4" name="Freeform 81"/>
            <p:cNvSpPr>
              <a:spLocks/>
            </p:cNvSpPr>
            <p:nvPr/>
          </p:nvSpPr>
          <p:spPr bwMode="auto">
            <a:xfrm>
              <a:off x="3564" y="3247"/>
              <a:ext cx="28" cy="231"/>
            </a:xfrm>
            <a:custGeom>
              <a:avLst/>
              <a:gdLst>
                <a:gd name="T0" fmla="*/ 28 w 28"/>
                <a:gd name="T1" fmla="*/ 14 h 231"/>
                <a:gd name="T2" fmla="*/ 28 w 28"/>
                <a:gd name="T3" fmla="*/ 10 h 231"/>
                <a:gd name="T4" fmla="*/ 26 w 28"/>
                <a:gd name="T5" fmla="*/ 7 h 231"/>
                <a:gd name="T6" fmla="*/ 21 w 28"/>
                <a:gd name="T7" fmla="*/ 2 h 231"/>
                <a:gd name="T8" fmla="*/ 18 w 28"/>
                <a:gd name="T9" fmla="*/ 0 h 231"/>
                <a:gd name="T10" fmla="*/ 10 w 28"/>
                <a:gd name="T11" fmla="*/ 0 h 231"/>
                <a:gd name="T12" fmla="*/ 7 w 28"/>
                <a:gd name="T13" fmla="*/ 2 h 231"/>
                <a:gd name="T14" fmla="*/ 2 w 28"/>
                <a:gd name="T15" fmla="*/ 7 h 231"/>
                <a:gd name="T16" fmla="*/ 0 w 28"/>
                <a:gd name="T17" fmla="*/ 10 h 231"/>
                <a:gd name="T18" fmla="*/ 0 w 28"/>
                <a:gd name="T19" fmla="*/ 222 h 231"/>
                <a:gd name="T20" fmla="*/ 2 w 28"/>
                <a:gd name="T21" fmla="*/ 224 h 231"/>
                <a:gd name="T22" fmla="*/ 7 w 28"/>
                <a:gd name="T23" fmla="*/ 230 h 231"/>
                <a:gd name="T24" fmla="*/ 10 w 28"/>
                <a:gd name="T25" fmla="*/ 231 h 231"/>
                <a:gd name="T26" fmla="*/ 18 w 28"/>
                <a:gd name="T27" fmla="*/ 231 h 231"/>
                <a:gd name="T28" fmla="*/ 21 w 28"/>
                <a:gd name="T29" fmla="*/ 230 h 231"/>
                <a:gd name="T30" fmla="*/ 26 w 28"/>
                <a:gd name="T31" fmla="*/ 224 h 231"/>
                <a:gd name="T32" fmla="*/ 28 w 28"/>
                <a:gd name="T33" fmla="*/ 222 h 231"/>
                <a:gd name="T34" fmla="*/ 28 w 28"/>
                <a:gd name="T35" fmla="*/ 218 h 231"/>
                <a:gd name="T36" fmla="*/ 28 w 28"/>
                <a:gd name="T37" fmla="*/ 14 h 2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"/>
                <a:gd name="T58" fmla="*/ 0 h 231"/>
                <a:gd name="T59" fmla="*/ 28 w 28"/>
                <a:gd name="T60" fmla="*/ 231 h 2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" h="231">
                  <a:moveTo>
                    <a:pt x="28" y="14"/>
                  </a:moveTo>
                  <a:lnTo>
                    <a:pt x="28" y="10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222"/>
                  </a:lnTo>
                  <a:lnTo>
                    <a:pt x="2" y="224"/>
                  </a:lnTo>
                  <a:lnTo>
                    <a:pt x="7" y="230"/>
                  </a:lnTo>
                  <a:lnTo>
                    <a:pt x="10" y="231"/>
                  </a:lnTo>
                  <a:lnTo>
                    <a:pt x="18" y="231"/>
                  </a:lnTo>
                  <a:lnTo>
                    <a:pt x="21" y="230"/>
                  </a:lnTo>
                  <a:lnTo>
                    <a:pt x="26" y="224"/>
                  </a:lnTo>
                  <a:lnTo>
                    <a:pt x="28" y="222"/>
                  </a:lnTo>
                  <a:lnTo>
                    <a:pt x="28" y="218"/>
                  </a:lnTo>
                  <a:lnTo>
                    <a:pt x="2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5" name="Freeform 82"/>
            <p:cNvSpPr>
              <a:spLocks/>
            </p:cNvSpPr>
            <p:nvPr/>
          </p:nvSpPr>
          <p:spPr bwMode="auto">
            <a:xfrm>
              <a:off x="3577" y="3455"/>
              <a:ext cx="434" cy="27"/>
            </a:xfrm>
            <a:custGeom>
              <a:avLst/>
              <a:gdLst>
                <a:gd name="T0" fmla="*/ 13 w 434"/>
                <a:gd name="T1" fmla="*/ 0 h 27"/>
                <a:gd name="T2" fmla="*/ 9 w 434"/>
                <a:gd name="T3" fmla="*/ 0 h 27"/>
                <a:gd name="T4" fmla="*/ 6 w 434"/>
                <a:gd name="T5" fmla="*/ 1 h 27"/>
                <a:gd name="T6" fmla="*/ 1 w 434"/>
                <a:gd name="T7" fmla="*/ 7 h 27"/>
                <a:gd name="T8" fmla="*/ 0 w 434"/>
                <a:gd name="T9" fmla="*/ 9 h 27"/>
                <a:gd name="T10" fmla="*/ 0 w 434"/>
                <a:gd name="T11" fmla="*/ 17 h 27"/>
                <a:gd name="T12" fmla="*/ 1 w 434"/>
                <a:gd name="T13" fmla="*/ 20 h 27"/>
                <a:gd name="T14" fmla="*/ 6 w 434"/>
                <a:gd name="T15" fmla="*/ 26 h 27"/>
                <a:gd name="T16" fmla="*/ 9 w 434"/>
                <a:gd name="T17" fmla="*/ 27 h 27"/>
                <a:gd name="T18" fmla="*/ 424 w 434"/>
                <a:gd name="T19" fmla="*/ 27 h 27"/>
                <a:gd name="T20" fmla="*/ 427 w 434"/>
                <a:gd name="T21" fmla="*/ 26 h 27"/>
                <a:gd name="T22" fmla="*/ 432 w 434"/>
                <a:gd name="T23" fmla="*/ 20 h 27"/>
                <a:gd name="T24" fmla="*/ 434 w 434"/>
                <a:gd name="T25" fmla="*/ 17 h 27"/>
                <a:gd name="T26" fmla="*/ 434 w 434"/>
                <a:gd name="T27" fmla="*/ 9 h 27"/>
                <a:gd name="T28" fmla="*/ 432 w 434"/>
                <a:gd name="T29" fmla="*/ 7 h 27"/>
                <a:gd name="T30" fmla="*/ 427 w 434"/>
                <a:gd name="T31" fmla="*/ 1 h 27"/>
                <a:gd name="T32" fmla="*/ 424 w 434"/>
                <a:gd name="T33" fmla="*/ 0 h 27"/>
                <a:gd name="T34" fmla="*/ 420 w 434"/>
                <a:gd name="T35" fmla="*/ 0 h 27"/>
                <a:gd name="T36" fmla="*/ 13 w 434"/>
                <a:gd name="T37" fmla="*/ 0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4"/>
                <a:gd name="T58" fmla="*/ 0 h 27"/>
                <a:gd name="T59" fmla="*/ 434 w 434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4" h="27">
                  <a:moveTo>
                    <a:pt x="13" y="0"/>
                  </a:moveTo>
                  <a:lnTo>
                    <a:pt x="9" y="0"/>
                  </a:lnTo>
                  <a:lnTo>
                    <a:pt x="6" y="1"/>
                  </a:lnTo>
                  <a:lnTo>
                    <a:pt x="1" y="7"/>
                  </a:lnTo>
                  <a:lnTo>
                    <a:pt x="0" y="9"/>
                  </a:lnTo>
                  <a:lnTo>
                    <a:pt x="0" y="17"/>
                  </a:lnTo>
                  <a:lnTo>
                    <a:pt x="1" y="20"/>
                  </a:lnTo>
                  <a:lnTo>
                    <a:pt x="6" y="26"/>
                  </a:lnTo>
                  <a:lnTo>
                    <a:pt x="9" y="27"/>
                  </a:lnTo>
                  <a:lnTo>
                    <a:pt x="424" y="27"/>
                  </a:lnTo>
                  <a:lnTo>
                    <a:pt x="427" y="26"/>
                  </a:lnTo>
                  <a:lnTo>
                    <a:pt x="432" y="20"/>
                  </a:lnTo>
                  <a:lnTo>
                    <a:pt x="434" y="17"/>
                  </a:lnTo>
                  <a:lnTo>
                    <a:pt x="434" y="9"/>
                  </a:lnTo>
                  <a:lnTo>
                    <a:pt x="432" y="7"/>
                  </a:lnTo>
                  <a:lnTo>
                    <a:pt x="427" y="1"/>
                  </a:lnTo>
                  <a:lnTo>
                    <a:pt x="424" y="0"/>
                  </a:lnTo>
                  <a:lnTo>
                    <a:pt x="42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6" name="Line 83"/>
            <p:cNvSpPr>
              <a:spLocks noChangeShapeType="1"/>
            </p:cNvSpPr>
            <p:nvPr/>
          </p:nvSpPr>
          <p:spPr bwMode="auto">
            <a:xfrm flipV="1">
              <a:off x="3997" y="3273"/>
              <a:ext cx="1" cy="2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7" name="Freeform 84"/>
            <p:cNvSpPr>
              <a:spLocks/>
            </p:cNvSpPr>
            <p:nvPr/>
          </p:nvSpPr>
          <p:spPr bwMode="auto">
            <a:xfrm>
              <a:off x="3984" y="3260"/>
              <a:ext cx="27" cy="230"/>
            </a:xfrm>
            <a:custGeom>
              <a:avLst/>
              <a:gdLst>
                <a:gd name="T0" fmla="*/ 0 w 27"/>
                <a:gd name="T1" fmla="*/ 217 h 230"/>
                <a:gd name="T2" fmla="*/ 0 w 27"/>
                <a:gd name="T3" fmla="*/ 221 h 230"/>
                <a:gd name="T4" fmla="*/ 1 w 27"/>
                <a:gd name="T5" fmla="*/ 224 h 230"/>
                <a:gd name="T6" fmla="*/ 6 w 27"/>
                <a:gd name="T7" fmla="*/ 229 h 230"/>
                <a:gd name="T8" fmla="*/ 9 w 27"/>
                <a:gd name="T9" fmla="*/ 230 h 230"/>
                <a:gd name="T10" fmla="*/ 17 w 27"/>
                <a:gd name="T11" fmla="*/ 230 h 230"/>
                <a:gd name="T12" fmla="*/ 20 w 27"/>
                <a:gd name="T13" fmla="*/ 229 h 230"/>
                <a:gd name="T14" fmla="*/ 25 w 27"/>
                <a:gd name="T15" fmla="*/ 224 h 230"/>
                <a:gd name="T16" fmla="*/ 27 w 27"/>
                <a:gd name="T17" fmla="*/ 221 h 230"/>
                <a:gd name="T18" fmla="*/ 27 w 27"/>
                <a:gd name="T19" fmla="*/ 9 h 230"/>
                <a:gd name="T20" fmla="*/ 25 w 27"/>
                <a:gd name="T21" fmla="*/ 6 h 230"/>
                <a:gd name="T22" fmla="*/ 20 w 27"/>
                <a:gd name="T23" fmla="*/ 1 h 230"/>
                <a:gd name="T24" fmla="*/ 17 w 27"/>
                <a:gd name="T25" fmla="*/ 0 h 230"/>
                <a:gd name="T26" fmla="*/ 9 w 27"/>
                <a:gd name="T27" fmla="*/ 0 h 230"/>
                <a:gd name="T28" fmla="*/ 6 w 27"/>
                <a:gd name="T29" fmla="*/ 1 h 230"/>
                <a:gd name="T30" fmla="*/ 1 w 27"/>
                <a:gd name="T31" fmla="*/ 6 h 230"/>
                <a:gd name="T32" fmla="*/ 0 w 27"/>
                <a:gd name="T33" fmla="*/ 9 h 230"/>
                <a:gd name="T34" fmla="*/ 0 w 27"/>
                <a:gd name="T35" fmla="*/ 13 h 230"/>
                <a:gd name="T36" fmla="*/ 0 w 27"/>
                <a:gd name="T37" fmla="*/ 217 h 2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230"/>
                <a:gd name="T59" fmla="*/ 27 w 27"/>
                <a:gd name="T60" fmla="*/ 230 h 23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230">
                  <a:moveTo>
                    <a:pt x="0" y="217"/>
                  </a:moveTo>
                  <a:lnTo>
                    <a:pt x="0" y="221"/>
                  </a:lnTo>
                  <a:lnTo>
                    <a:pt x="1" y="224"/>
                  </a:lnTo>
                  <a:lnTo>
                    <a:pt x="6" y="229"/>
                  </a:lnTo>
                  <a:lnTo>
                    <a:pt x="9" y="230"/>
                  </a:lnTo>
                  <a:lnTo>
                    <a:pt x="17" y="230"/>
                  </a:lnTo>
                  <a:lnTo>
                    <a:pt x="20" y="229"/>
                  </a:lnTo>
                  <a:lnTo>
                    <a:pt x="25" y="224"/>
                  </a:lnTo>
                  <a:lnTo>
                    <a:pt x="27" y="221"/>
                  </a:lnTo>
                  <a:lnTo>
                    <a:pt x="27" y="9"/>
                  </a:lnTo>
                  <a:lnTo>
                    <a:pt x="25" y="6"/>
                  </a:lnTo>
                  <a:lnTo>
                    <a:pt x="20" y="1"/>
                  </a:lnTo>
                  <a:lnTo>
                    <a:pt x="17" y="0"/>
                  </a:lnTo>
                  <a:lnTo>
                    <a:pt x="9" y="0"/>
                  </a:lnTo>
                  <a:lnTo>
                    <a:pt x="6" y="1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8" name="Freeform 85"/>
            <p:cNvSpPr>
              <a:spLocks/>
            </p:cNvSpPr>
            <p:nvPr/>
          </p:nvSpPr>
          <p:spPr bwMode="auto">
            <a:xfrm>
              <a:off x="3984" y="3260"/>
              <a:ext cx="434" cy="27"/>
            </a:xfrm>
            <a:custGeom>
              <a:avLst/>
              <a:gdLst>
                <a:gd name="T0" fmla="*/ 13 w 434"/>
                <a:gd name="T1" fmla="*/ 0 h 27"/>
                <a:gd name="T2" fmla="*/ 9 w 434"/>
                <a:gd name="T3" fmla="*/ 0 h 27"/>
                <a:gd name="T4" fmla="*/ 6 w 434"/>
                <a:gd name="T5" fmla="*/ 1 h 27"/>
                <a:gd name="T6" fmla="*/ 1 w 434"/>
                <a:gd name="T7" fmla="*/ 6 h 27"/>
                <a:gd name="T8" fmla="*/ 0 w 434"/>
                <a:gd name="T9" fmla="*/ 9 h 27"/>
                <a:gd name="T10" fmla="*/ 0 w 434"/>
                <a:gd name="T11" fmla="*/ 17 h 27"/>
                <a:gd name="T12" fmla="*/ 1 w 434"/>
                <a:gd name="T13" fmla="*/ 20 h 27"/>
                <a:gd name="T14" fmla="*/ 6 w 434"/>
                <a:gd name="T15" fmla="*/ 25 h 27"/>
                <a:gd name="T16" fmla="*/ 9 w 434"/>
                <a:gd name="T17" fmla="*/ 27 h 27"/>
                <a:gd name="T18" fmla="*/ 424 w 434"/>
                <a:gd name="T19" fmla="*/ 27 h 27"/>
                <a:gd name="T20" fmla="*/ 427 w 434"/>
                <a:gd name="T21" fmla="*/ 25 h 27"/>
                <a:gd name="T22" fmla="*/ 432 w 434"/>
                <a:gd name="T23" fmla="*/ 20 h 27"/>
                <a:gd name="T24" fmla="*/ 434 w 434"/>
                <a:gd name="T25" fmla="*/ 17 h 27"/>
                <a:gd name="T26" fmla="*/ 434 w 434"/>
                <a:gd name="T27" fmla="*/ 9 h 27"/>
                <a:gd name="T28" fmla="*/ 432 w 434"/>
                <a:gd name="T29" fmla="*/ 6 h 27"/>
                <a:gd name="T30" fmla="*/ 427 w 434"/>
                <a:gd name="T31" fmla="*/ 1 h 27"/>
                <a:gd name="T32" fmla="*/ 424 w 434"/>
                <a:gd name="T33" fmla="*/ 0 h 27"/>
                <a:gd name="T34" fmla="*/ 420 w 434"/>
                <a:gd name="T35" fmla="*/ 0 h 27"/>
                <a:gd name="T36" fmla="*/ 13 w 434"/>
                <a:gd name="T37" fmla="*/ 0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4"/>
                <a:gd name="T58" fmla="*/ 0 h 27"/>
                <a:gd name="T59" fmla="*/ 434 w 434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4" h="27">
                  <a:moveTo>
                    <a:pt x="13" y="0"/>
                  </a:moveTo>
                  <a:lnTo>
                    <a:pt x="9" y="0"/>
                  </a:lnTo>
                  <a:lnTo>
                    <a:pt x="6" y="1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7"/>
                  </a:lnTo>
                  <a:lnTo>
                    <a:pt x="1" y="20"/>
                  </a:lnTo>
                  <a:lnTo>
                    <a:pt x="6" y="25"/>
                  </a:lnTo>
                  <a:lnTo>
                    <a:pt x="9" y="27"/>
                  </a:lnTo>
                  <a:lnTo>
                    <a:pt x="424" y="27"/>
                  </a:lnTo>
                  <a:lnTo>
                    <a:pt x="427" y="25"/>
                  </a:lnTo>
                  <a:lnTo>
                    <a:pt x="432" y="20"/>
                  </a:lnTo>
                  <a:lnTo>
                    <a:pt x="434" y="17"/>
                  </a:lnTo>
                  <a:lnTo>
                    <a:pt x="434" y="9"/>
                  </a:lnTo>
                  <a:lnTo>
                    <a:pt x="432" y="6"/>
                  </a:lnTo>
                  <a:lnTo>
                    <a:pt x="427" y="1"/>
                  </a:lnTo>
                  <a:lnTo>
                    <a:pt x="424" y="0"/>
                  </a:lnTo>
                  <a:lnTo>
                    <a:pt x="42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9" name="Freeform 86"/>
            <p:cNvSpPr>
              <a:spLocks/>
            </p:cNvSpPr>
            <p:nvPr/>
          </p:nvSpPr>
          <p:spPr bwMode="auto">
            <a:xfrm>
              <a:off x="4390" y="3260"/>
              <a:ext cx="28" cy="230"/>
            </a:xfrm>
            <a:custGeom>
              <a:avLst/>
              <a:gdLst>
                <a:gd name="T0" fmla="*/ 28 w 28"/>
                <a:gd name="T1" fmla="*/ 13 h 230"/>
                <a:gd name="T2" fmla="*/ 28 w 28"/>
                <a:gd name="T3" fmla="*/ 9 h 230"/>
                <a:gd name="T4" fmla="*/ 26 w 28"/>
                <a:gd name="T5" fmla="*/ 6 h 230"/>
                <a:gd name="T6" fmla="*/ 21 w 28"/>
                <a:gd name="T7" fmla="*/ 1 h 230"/>
                <a:gd name="T8" fmla="*/ 18 w 28"/>
                <a:gd name="T9" fmla="*/ 0 h 230"/>
                <a:gd name="T10" fmla="*/ 10 w 28"/>
                <a:gd name="T11" fmla="*/ 0 h 230"/>
                <a:gd name="T12" fmla="*/ 7 w 28"/>
                <a:gd name="T13" fmla="*/ 1 h 230"/>
                <a:gd name="T14" fmla="*/ 2 w 28"/>
                <a:gd name="T15" fmla="*/ 6 h 230"/>
                <a:gd name="T16" fmla="*/ 0 w 28"/>
                <a:gd name="T17" fmla="*/ 9 h 230"/>
                <a:gd name="T18" fmla="*/ 0 w 28"/>
                <a:gd name="T19" fmla="*/ 221 h 230"/>
                <a:gd name="T20" fmla="*/ 2 w 28"/>
                <a:gd name="T21" fmla="*/ 224 h 230"/>
                <a:gd name="T22" fmla="*/ 7 w 28"/>
                <a:gd name="T23" fmla="*/ 229 h 230"/>
                <a:gd name="T24" fmla="*/ 10 w 28"/>
                <a:gd name="T25" fmla="*/ 230 h 230"/>
                <a:gd name="T26" fmla="*/ 18 w 28"/>
                <a:gd name="T27" fmla="*/ 230 h 230"/>
                <a:gd name="T28" fmla="*/ 21 w 28"/>
                <a:gd name="T29" fmla="*/ 229 h 230"/>
                <a:gd name="T30" fmla="*/ 26 w 28"/>
                <a:gd name="T31" fmla="*/ 224 h 230"/>
                <a:gd name="T32" fmla="*/ 28 w 28"/>
                <a:gd name="T33" fmla="*/ 221 h 230"/>
                <a:gd name="T34" fmla="*/ 28 w 28"/>
                <a:gd name="T35" fmla="*/ 217 h 230"/>
                <a:gd name="T36" fmla="*/ 28 w 28"/>
                <a:gd name="T37" fmla="*/ 13 h 2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"/>
                <a:gd name="T58" fmla="*/ 0 h 230"/>
                <a:gd name="T59" fmla="*/ 28 w 28"/>
                <a:gd name="T60" fmla="*/ 230 h 23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" h="230">
                  <a:moveTo>
                    <a:pt x="28" y="13"/>
                  </a:moveTo>
                  <a:lnTo>
                    <a:pt x="28" y="9"/>
                  </a:lnTo>
                  <a:lnTo>
                    <a:pt x="26" y="6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7" y="1"/>
                  </a:lnTo>
                  <a:lnTo>
                    <a:pt x="2" y="6"/>
                  </a:lnTo>
                  <a:lnTo>
                    <a:pt x="0" y="9"/>
                  </a:lnTo>
                  <a:lnTo>
                    <a:pt x="0" y="221"/>
                  </a:lnTo>
                  <a:lnTo>
                    <a:pt x="2" y="224"/>
                  </a:lnTo>
                  <a:lnTo>
                    <a:pt x="7" y="229"/>
                  </a:lnTo>
                  <a:lnTo>
                    <a:pt x="10" y="230"/>
                  </a:lnTo>
                  <a:lnTo>
                    <a:pt x="18" y="230"/>
                  </a:lnTo>
                  <a:lnTo>
                    <a:pt x="21" y="229"/>
                  </a:lnTo>
                  <a:lnTo>
                    <a:pt x="26" y="224"/>
                  </a:lnTo>
                  <a:lnTo>
                    <a:pt x="28" y="221"/>
                  </a:lnTo>
                  <a:lnTo>
                    <a:pt x="28" y="217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0" name="Freeform 87"/>
            <p:cNvSpPr>
              <a:spLocks/>
            </p:cNvSpPr>
            <p:nvPr/>
          </p:nvSpPr>
          <p:spPr bwMode="auto">
            <a:xfrm>
              <a:off x="4396" y="3459"/>
              <a:ext cx="434" cy="27"/>
            </a:xfrm>
            <a:custGeom>
              <a:avLst/>
              <a:gdLst>
                <a:gd name="T0" fmla="*/ 14 w 434"/>
                <a:gd name="T1" fmla="*/ 0 h 27"/>
                <a:gd name="T2" fmla="*/ 10 w 434"/>
                <a:gd name="T3" fmla="*/ 0 h 27"/>
                <a:gd name="T4" fmla="*/ 7 w 434"/>
                <a:gd name="T5" fmla="*/ 1 h 27"/>
                <a:gd name="T6" fmla="*/ 1 w 434"/>
                <a:gd name="T7" fmla="*/ 7 h 27"/>
                <a:gd name="T8" fmla="*/ 0 w 434"/>
                <a:gd name="T9" fmla="*/ 9 h 27"/>
                <a:gd name="T10" fmla="*/ 0 w 434"/>
                <a:gd name="T11" fmla="*/ 18 h 27"/>
                <a:gd name="T12" fmla="*/ 1 w 434"/>
                <a:gd name="T13" fmla="*/ 20 h 27"/>
                <a:gd name="T14" fmla="*/ 7 w 434"/>
                <a:gd name="T15" fmla="*/ 26 h 27"/>
                <a:gd name="T16" fmla="*/ 10 w 434"/>
                <a:gd name="T17" fmla="*/ 27 h 27"/>
                <a:gd name="T18" fmla="*/ 425 w 434"/>
                <a:gd name="T19" fmla="*/ 27 h 27"/>
                <a:gd name="T20" fmla="*/ 427 w 434"/>
                <a:gd name="T21" fmla="*/ 26 h 27"/>
                <a:gd name="T22" fmla="*/ 433 w 434"/>
                <a:gd name="T23" fmla="*/ 20 h 27"/>
                <a:gd name="T24" fmla="*/ 434 w 434"/>
                <a:gd name="T25" fmla="*/ 18 h 27"/>
                <a:gd name="T26" fmla="*/ 434 w 434"/>
                <a:gd name="T27" fmla="*/ 9 h 27"/>
                <a:gd name="T28" fmla="*/ 433 w 434"/>
                <a:gd name="T29" fmla="*/ 7 h 27"/>
                <a:gd name="T30" fmla="*/ 427 w 434"/>
                <a:gd name="T31" fmla="*/ 1 h 27"/>
                <a:gd name="T32" fmla="*/ 425 w 434"/>
                <a:gd name="T33" fmla="*/ 0 h 27"/>
                <a:gd name="T34" fmla="*/ 421 w 434"/>
                <a:gd name="T35" fmla="*/ 0 h 27"/>
                <a:gd name="T36" fmla="*/ 14 w 434"/>
                <a:gd name="T37" fmla="*/ 0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4"/>
                <a:gd name="T58" fmla="*/ 0 h 27"/>
                <a:gd name="T59" fmla="*/ 434 w 434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4" h="27">
                  <a:moveTo>
                    <a:pt x="14" y="0"/>
                  </a:moveTo>
                  <a:lnTo>
                    <a:pt x="10" y="0"/>
                  </a:lnTo>
                  <a:lnTo>
                    <a:pt x="7" y="1"/>
                  </a:lnTo>
                  <a:lnTo>
                    <a:pt x="1" y="7"/>
                  </a:lnTo>
                  <a:lnTo>
                    <a:pt x="0" y="9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7" y="26"/>
                  </a:lnTo>
                  <a:lnTo>
                    <a:pt x="10" y="27"/>
                  </a:lnTo>
                  <a:lnTo>
                    <a:pt x="425" y="27"/>
                  </a:lnTo>
                  <a:lnTo>
                    <a:pt x="427" y="26"/>
                  </a:lnTo>
                  <a:lnTo>
                    <a:pt x="433" y="20"/>
                  </a:lnTo>
                  <a:lnTo>
                    <a:pt x="434" y="18"/>
                  </a:lnTo>
                  <a:lnTo>
                    <a:pt x="434" y="9"/>
                  </a:lnTo>
                  <a:lnTo>
                    <a:pt x="433" y="7"/>
                  </a:lnTo>
                  <a:lnTo>
                    <a:pt x="427" y="1"/>
                  </a:lnTo>
                  <a:lnTo>
                    <a:pt x="425" y="0"/>
                  </a:lnTo>
                  <a:lnTo>
                    <a:pt x="42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1" name="Line 88"/>
            <p:cNvSpPr>
              <a:spLocks noChangeShapeType="1"/>
            </p:cNvSpPr>
            <p:nvPr/>
          </p:nvSpPr>
          <p:spPr bwMode="auto">
            <a:xfrm flipV="1">
              <a:off x="4811" y="3249"/>
              <a:ext cx="1" cy="2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2" name="Freeform 89"/>
            <p:cNvSpPr>
              <a:spLocks/>
            </p:cNvSpPr>
            <p:nvPr/>
          </p:nvSpPr>
          <p:spPr bwMode="auto">
            <a:xfrm>
              <a:off x="4797" y="3235"/>
              <a:ext cx="28" cy="231"/>
            </a:xfrm>
            <a:custGeom>
              <a:avLst/>
              <a:gdLst>
                <a:gd name="T0" fmla="*/ 0 w 28"/>
                <a:gd name="T1" fmla="*/ 217 h 231"/>
                <a:gd name="T2" fmla="*/ 0 w 28"/>
                <a:gd name="T3" fmla="*/ 221 h 231"/>
                <a:gd name="T4" fmla="*/ 2 w 28"/>
                <a:gd name="T5" fmla="*/ 224 h 231"/>
                <a:gd name="T6" fmla="*/ 7 w 28"/>
                <a:gd name="T7" fmla="*/ 230 h 231"/>
                <a:gd name="T8" fmla="*/ 10 w 28"/>
                <a:gd name="T9" fmla="*/ 231 h 231"/>
                <a:gd name="T10" fmla="*/ 18 w 28"/>
                <a:gd name="T11" fmla="*/ 231 h 231"/>
                <a:gd name="T12" fmla="*/ 21 w 28"/>
                <a:gd name="T13" fmla="*/ 230 h 231"/>
                <a:gd name="T14" fmla="*/ 26 w 28"/>
                <a:gd name="T15" fmla="*/ 224 h 231"/>
                <a:gd name="T16" fmla="*/ 28 w 28"/>
                <a:gd name="T17" fmla="*/ 221 h 231"/>
                <a:gd name="T18" fmla="*/ 28 w 28"/>
                <a:gd name="T19" fmla="*/ 10 h 231"/>
                <a:gd name="T20" fmla="*/ 26 w 28"/>
                <a:gd name="T21" fmla="*/ 7 h 231"/>
                <a:gd name="T22" fmla="*/ 21 w 28"/>
                <a:gd name="T23" fmla="*/ 2 h 231"/>
                <a:gd name="T24" fmla="*/ 18 w 28"/>
                <a:gd name="T25" fmla="*/ 0 h 231"/>
                <a:gd name="T26" fmla="*/ 10 w 28"/>
                <a:gd name="T27" fmla="*/ 0 h 231"/>
                <a:gd name="T28" fmla="*/ 7 w 28"/>
                <a:gd name="T29" fmla="*/ 2 h 231"/>
                <a:gd name="T30" fmla="*/ 2 w 28"/>
                <a:gd name="T31" fmla="*/ 7 h 231"/>
                <a:gd name="T32" fmla="*/ 0 w 28"/>
                <a:gd name="T33" fmla="*/ 10 h 231"/>
                <a:gd name="T34" fmla="*/ 0 w 28"/>
                <a:gd name="T35" fmla="*/ 14 h 231"/>
                <a:gd name="T36" fmla="*/ 0 w 28"/>
                <a:gd name="T37" fmla="*/ 217 h 2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"/>
                <a:gd name="T58" fmla="*/ 0 h 231"/>
                <a:gd name="T59" fmla="*/ 28 w 28"/>
                <a:gd name="T60" fmla="*/ 231 h 2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" h="231">
                  <a:moveTo>
                    <a:pt x="0" y="217"/>
                  </a:moveTo>
                  <a:lnTo>
                    <a:pt x="0" y="221"/>
                  </a:lnTo>
                  <a:lnTo>
                    <a:pt x="2" y="224"/>
                  </a:lnTo>
                  <a:lnTo>
                    <a:pt x="7" y="230"/>
                  </a:lnTo>
                  <a:lnTo>
                    <a:pt x="10" y="231"/>
                  </a:lnTo>
                  <a:lnTo>
                    <a:pt x="18" y="231"/>
                  </a:lnTo>
                  <a:lnTo>
                    <a:pt x="21" y="230"/>
                  </a:lnTo>
                  <a:lnTo>
                    <a:pt x="26" y="224"/>
                  </a:lnTo>
                  <a:lnTo>
                    <a:pt x="28" y="221"/>
                  </a:lnTo>
                  <a:lnTo>
                    <a:pt x="28" y="10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3" name="Freeform 90"/>
            <p:cNvSpPr>
              <a:spLocks/>
            </p:cNvSpPr>
            <p:nvPr/>
          </p:nvSpPr>
          <p:spPr bwMode="auto">
            <a:xfrm>
              <a:off x="4797" y="3235"/>
              <a:ext cx="435" cy="27"/>
            </a:xfrm>
            <a:custGeom>
              <a:avLst/>
              <a:gdLst>
                <a:gd name="T0" fmla="*/ 14 w 435"/>
                <a:gd name="T1" fmla="*/ 0 h 27"/>
                <a:gd name="T2" fmla="*/ 10 w 435"/>
                <a:gd name="T3" fmla="*/ 0 h 27"/>
                <a:gd name="T4" fmla="*/ 7 w 435"/>
                <a:gd name="T5" fmla="*/ 2 h 27"/>
                <a:gd name="T6" fmla="*/ 2 w 435"/>
                <a:gd name="T7" fmla="*/ 7 h 27"/>
                <a:gd name="T8" fmla="*/ 0 w 435"/>
                <a:gd name="T9" fmla="*/ 10 h 27"/>
                <a:gd name="T10" fmla="*/ 0 w 435"/>
                <a:gd name="T11" fmla="*/ 18 h 27"/>
                <a:gd name="T12" fmla="*/ 2 w 435"/>
                <a:gd name="T13" fmla="*/ 21 h 27"/>
                <a:gd name="T14" fmla="*/ 7 w 435"/>
                <a:gd name="T15" fmla="*/ 26 h 27"/>
                <a:gd name="T16" fmla="*/ 10 w 435"/>
                <a:gd name="T17" fmla="*/ 27 h 27"/>
                <a:gd name="T18" fmla="*/ 425 w 435"/>
                <a:gd name="T19" fmla="*/ 27 h 27"/>
                <a:gd name="T20" fmla="*/ 428 w 435"/>
                <a:gd name="T21" fmla="*/ 26 h 27"/>
                <a:gd name="T22" fmla="*/ 433 w 435"/>
                <a:gd name="T23" fmla="*/ 21 h 27"/>
                <a:gd name="T24" fmla="*/ 435 w 435"/>
                <a:gd name="T25" fmla="*/ 18 h 27"/>
                <a:gd name="T26" fmla="*/ 435 w 435"/>
                <a:gd name="T27" fmla="*/ 10 h 27"/>
                <a:gd name="T28" fmla="*/ 433 w 435"/>
                <a:gd name="T29" fmla="*/ 7 h 27"/>
                <a:gd name="T30" fmla="*/ 428 w 435"/>
                <a:gd name="T31" fmla="*/ 2 h 27"/>
                <a:gd name="T32" fmla="*/ 425 w 435"/>
                <a:gd name="T33" fmla="*/ 0 h 27"/>
                <a:gd name="T34" fmla="*/ 421 w 435"/>
                <a:gd name="T35" fmla="*/ 0 h 27"/>
                <a:gd name="T36" fmla="*/ 14 w 435"/>
                <a:gd name="T37" fmla="*/ 0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5"/>
                <a:gd name="T58" fmla="*/ 0 h 27"/>
                <a:gd name="T59" fmla="*/ 435 w 435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5" h="27">
                  <a:moveTo>
                    <a:pt x="14" y="0"/>
                  </a:moveTo>
                  <a:lnTo>
                    <a:pt x="10" y="0"/>
                  </a:lnTo>
                  <a:lnTo>
                    <a:pt x="7" y="2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2" y="21"/>
                  </a:lnTo>
                  <a:lnTo>
                    <a:pt x="7" y="26"/>
                  </a:lnTo>
                  <a:lnTo>
                    <a:pt x="10" y="27"/>
                  </a:lnTo>
                  <a:lnTo>
                    <a:pt x="425" y="27"/>
                  </a:lnTo>
                  <a:lnTo>
                    <a:pt x="428" y="26"/>
                  </a:lnTo>
                  <a:lnTo>
                    <a:pt x="433" y="21"/>
                  </a:lnTo>
                  <a:lnTo>
                    <a:pt x="435" y="18"/>
                  </a:lnTo>
                  <a:lnTo>
                    <a:pt x="435" y="10"/>
                  </a:lnTo>
                  <a:lnTo>
                    <a:pt x="433" y="7"/>
                  </a:lnTo>
                  <a:lnTo>
                    <a:pt x="428" y="2"/>
                  </a:lnTo>
                  <a:lnTo>
                    <a:pt x="425" y="0"/>
                  </a:lnTo>
                  <a:lnTo>
                    <a:pt x="42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4" name="Freeform 91"/>
            <p:cNvSpPr>
              <a:spLocks/>
            </p:cNvSpPr>
            <p:nvPr/>
          </p:nvSpPr>
          <p:spPr bwMode="auto">
            <a:xfrm>
              <a:off x="5204" y="3235"/>
              <a:ext cx="28" cy="231"/>
            </a:xfrm>
            <a:custGeom>
              <a:avLst/>
              <a:gdLst>
                <a:gd name="T0" fmla="*/ 28 w 28"/>
                <a:gd name="T1" fmla="*/ 14 h 231"/>
                <a:gd name="T2" fmla="*/ 28 w 28"/>
                <a:gd name="T3" fmla="*/ 10 h 231"/>
                <a:gd name="T4" fmla="*/ 26 w 28"/>
                <a:gd name="T5" fmla="*/ 7 h 231"/>
                <a:gd name="T6" fmla="*/ 21 w 28"/>
                <a:gd name="T7" fmla="*/ 2 h 231"/>
                <a:gd name="T8" fmla="*/ 18 w 28"/>
                <a:gd name="T9" fmla="*/ 0 h 231"/>
                <a:gd name="T10" fmla="*/ 10 w 28"/>
                <a:gd name="T11" fmla="*/ 0 h 231"/>
                <a:gd name="T12" fmla="*/ 7 w 28"/>
                <a:gd name="T13" fmla="*/ 2 h 231"/>
                <a:gd name="T14" fmla="*/ 2 w 28"/>
                <a:gd name="T15" fmla="*/ 7 h 231"/>
                <a:gd name="T16" fmla="*/ 0 w 28"/>
                <a:gd name="T17" fmla="*/ 10 h 231"/>
                <a:gd name="T18" fmla="*/ 0 w 28"/>
                <a:gd name="T19" fmla="*/ 221 h 231"/>
                <a:gd name="T20" fmla="*/ 2 w 28"/>
                <a:gd name="T21" fmla="*/ 224 h 231"/>
                <a:gd name="T22" fmla="*/ 7 w 28"/>
                <a:gd name="T23" fmla="*/ 230 h 231"/>
                <a:gd name="T24" fmla="*/ 10 w 28"/>
                <a:gd name="T25" fmla="*/ 231 h 231"/>
                <a:gd name="T26" fmla="*/ 18 w 28"/>
                <a:gd name="T27" fmla="*/ 231 h 231"/>
                <a:gd name="T28" fmla="*/ 21 w 28"/>
                <a:gd name="T29" fmla="*/ 230 h 231"/>
                <a:gd name="T30" fmla="*/ 26 w 28"/>
                <a:gd name="T31" fmla="*/ 224 h 231"/>
                <a:gd name="T32" fmla="*/ 28 w 28"/>
                <a:gd name="T33" fmla="*/ 221 h 231"/>
                <a:gd name="T34" fmla="*/ 28 w 28"/>
                <a:gd name="T35" fmla="*/ 217 h 231"/>
                <a:gd name="T36" fmla="*/ 28 w 28"/>
                <a:gd name="T37" fmla="*/ 14 h 2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"/>
                <a:gd name="T58" fmla="*/ 0 h 231"/>
                <a:gd name="T59" fmla="*/ 28 w 28"/>
                <a:gd name="T60" fmla="*/ 231 h 2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" h="231">
                  <a:moveTo>
                    <a:pt x="28" y="14"/>
                  </a:moveTo>
                  <a:lnTo>
                    <a:pt x="28" y="10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221"/>
                  </a:lnTo>
                  <a:lnTo>
                    <a:pt x="2" y="224"/>
                  </a:lnTo>
                  <a:lnTo>
                    <a:pt x="7" y="230"/>
                  </a:lnTo>
                  <a:lnTo>
                    <a:pt x="10" y="231"/>
                  </a:lnTo>
                  <a:lnTo>
                    <a:pt x="18" y="231"/>
                  </a:lnTo>
                  <a:lnTo>
                    <a:pt x="21" y="230"/>
                  </a:lnTo>
                  <a:lnTo>
                    <a:pt x="26" y="224"/>
                  </a:lnTo>
                  <a:lnTo>
                    <a:pt x="28" y="221"/>
                  </a:lnTo>
                  <a:lnTo>
                    <a:pt x="28" y="217"/>
                  </a:lnTo>
                  <a:lnTo>
                    <a:pt x="2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5" name="Freeform 92"/>
            <p:cNvSpPr>
              <a:spLocks/>
            </p:cNvSpPr>
            <p:nvPr/>
          </p:nvSpPr>
          <p:spPr bwMode="auto">
            <a:xfrm flipV="1">
              <a:off x="3629" y="3686"/>
              <a:ext cx="28" cy="231"/>
            </a:xfrm>
            <a:custGeom>
              <a:avLst/>
              <a:gdLst>
                <a:gd name="T0" fmla="*/ 0 w 28"/>
                <a:gd name="T1" fmla="*/ 218 h 231"/>
                <a:gd name="T2" fmla="*/ 0 w 28"/>
                <a:gd name="T3" fmla="*/ 222 h 231"/>
                <a:gd name="T4" fmla="*/ 2 w 28"/>
                <a:gd name="T5" fmla="*/ 224 h 231"/>
                <a:gd name="T6" fmla="*/ 7 w 28"/>
                <a:gd name="T7" fmla="*/ 230 h 231"/>
                <a:gd name="T8" fmla="*/ 10 w 28"/>
                <a:gd name="T9" fmla="*/ 231 h 231"/>
                <a:gd name="T10" fmla="*/ 18 w 28"/>
                <a:gd name="T11" fmla="*/ 231 h 231"/>
                <a:gd name="T12" fmla="*/ 21 w 28"/>
                <a:gd name="T13" fmla="*/ 230 h 231"/>
                <a:gd name="T14" fmla="*/ 26 w 28"/>
                <a:gd name="T15" fmla="*/ 224 h 231"/>
                <a:gd name="T16" fmla="*/ 28 w 28"/>
                <a:gd name="T17" fmla="*/ 222 h 231"/>
                <a:gd name="T18" fmla="*/ 28 w 28"/>
                <a:gd name="T19" fmla="*/ 10 h 231"/>
                <a:gd name="T20" fmla="*/ 26 w 28"/>
                <a:gd name="T21" fmla="*/ 7 h 231"/>
                <a:gd name="T22" fmla="*/ 21 w 28"/>
                <a:gd name="T23" fmla="*/ 2 h 231"/>
                <a:gd name="T24" fmla="*/ 18 w 28"/>
                <a:gd name="T25" fmla="*/ 0 h 231"/>
                <a:gd name="T26" fmla="*/ 10 w 28"/>
                <a:gd name="T27" fmla="*/ 0 h 231"/>
                <a:gd name="T28" fmla="*/ 7 w 28"/>
                <a:gd name="T29" fmla="*/ 2 h 231"/>
                <a:gd name="T30" fmla="*/ 2 w 28"/>
                <a:gd name="T31" fmla="*/ 7 h 231"/>
                <a:gd name="T32" fmla="*/ 0 w 28"/>
                <a:gd name="T33" fmla="*/ 10 h 231"/>
                <a:gd name="T34" fmla="*/ 0 w 28"/>
                <a:gd name="T35" fmla="*/ 14 h 231"/>
                <a:gd name="T36" fmla="*/ 0 w 28"/>
                <a:gd name="T37" fmla="*/ 218 h 2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"/>
                <a:gd name="T58" fmla="*/ 0 h 231"/>
                <a:gd name="T59" fmla="*/ 28 w 28"/>
                <a:gd name="T60" fmla="*/ 231 h 2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" h="231">
                  <a:moveTo>
                    <a:pt x="0" y="218"/>
                  </a:moveTo>
                  <a:lnTo>
                    <a:pt x="0" y="222"/>
                  </a:lnTo>
                  <a:lnTo>
                    <a:pt x="2" y="224"/>
                  </a:lnTo>
                  <a:lnTo>
                    <a:pt x="7" y="230"/>
                  </a:lnTo>
                  <a:lnTo>
                    <a:pt x="10" y="231"/>
                  </a:lnTo>
                  <a:lnTo>
                    <a:pt x="18" y="231"/>
                  </a:lnTo>
                  <a:lnTo>
                    <a:pt x="21" y="230"/>
                  </a:lnTo>
                  <a:lnTo>
                    <a:pt x="26" y="224"/>
                  </a:lnTo>
                  <a:lnTo>
                    <a:pt x="28" y="222"/>
                  </a:lnTo>
                  <a:lnTo>
                    <a:pt x="28" y="10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6" name="Line 93"/>
            <p:cNvSpPr>
              <a:spLocks noChangeShapeType="1"/>
            </p:cNvSpPr>
            <p:nvPr/>
          </p:nvSpPr>
          <p:spPr bwMode="auto">
            <a:xfrm flipH="1">
              <a:off x="2944" y="3896"/>
              <a:ext cx="6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7" name="Freeform 94"/>
            <p:cNvSpPr>
              <a:spLocks/>
            </p:cNvSpPr>
            <p:nvPr/>
          </p:nvSpPr>
          <p:spPr bwMode="auto">
            <a:xfrm flipV="1">
              <a:off x="4445" y="3686"/>
              <a:ext cx="28" cy="231"/>
            </a:xfrm>
            <a:custGeom>
              <a:avLst/>
              <a:gdLst>
                <a:gd name="T0" fmla="*/ 0 w 28"/>
                <a:gd name="T1" fmla="*/ 218 h 231"/>
                <a:gd name="T2" fmla="*/ 0 w 28"/>
                <a:gd name="T3" fmla="*/ 222 h 231"/>
                <a:gd name="T4" fmla="*/ 2 w 28"/>
                <a:gd name="T5" fmla="*/ 224 h 231"/>
                <a:gd name="T6" fmla="*/ 7 w 28"/>
                <a:gd name="T7" fmla="*/ 230 h 231"/>
                <a:gd name="T8" fmla="*/ 10 w 28"/>
                <a:gd name="T9" fmla="*/ 231 h 231"/>
                <a:gd name="T10" fmla="*/ 18 w 28"/>
                <a:gd name="T11" fmla="*/ 231 h 231"/>
                <a:gd name="T12" fmla="*/ 21 w 28"/>
                <a:gd name="T13" fmla="*/ 230 h 231"/>
                <a:gd name="T14" fmla="*/ 26 w 28"/>
                <a:gd name="T15" fmla="*/ 224 h 231"/>
                <a:gd name="T16" fmla="*/ 28 w 28"/>
                <a:gd name="T17" fmla="*/ 222 h 231"/>
                <a:gd name="T18" fmla="*/ 28 w 28"/>
                <a:gd name="T19" fmla="*/ 10 h 231"/>
                <a:gd name="T20" fmla="*/ 26 w 28"/>
                <a:gd name="T21" fmla="*/ 7 h 231"/>
                <a:gd name="T22" fmla="*/ 21 w 28"/>
                <a:gd name="T23" fmla="*/ 2 h 231"/>
                <a:gd name="T24" fmla="*/ 18 w 28"/>
                <a:gd name="T25" fmla="*/ 0 h 231"/>
                <a:gd name="T26" fmla="*/ 10 w 28"/>
                <a:gd name="T27" fmla="*/ 0 h 231"/>
                <a:gd name="T28" fmla="*/ 7 w 28"/>
                <a:gd name="T29" fmla="*/ 2 h 231"/>
                <a:gd name="T30" fmla="*/ 2 w 28"/>
                <a:gd name="T31" fmla="*/ 7 h 231"/>
                <a:gd name="T32" fmla="*/ 0 w 28"/>
                <a:gd name="T33" fmla="*/ 10 h 231"/>
                <a:gd name="T34" fmla="*/ 0 w 28"/>
                <a:gd name="T35" fmla="*/ 14 h 231"/>
                <a:gd name="T36" fmla="*/ 0 w 28"/>
                <a:gd name="T37" fmla="*/ 218 h 2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"/>
                <a:gd name="T58" fmla="*/ 0 h 231"/>
                <a:gd name="T59" fmla="*/ 28 w 28"/>
                <a:gd name="T60" fmla="*/ 231 h 2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" h="231">
                  <a:moveTo>
                    <a:pt x="0" y="218"/>
                  </a:moveTo>
                  <a:lnTo>
                    <a:pt x="0" y="222"/>
                  </a:lnTo>
                  <a:lnTo>
                    <a:pt x="2" y="224"/>
                  </a:lnTo>
                  <a:lnTo>
                    <a:pt x="7" y="230"/>
                  </a:lnTo>
                  <a:lnTo>
                    <a:pt x="10" y="231"/>
                  </a:lnTo>
                  <a:lnTo>
                    <a:pt x="18" y="231"/>
                  </a:lnTo>
                  <a:lnTo>
                    <a:pt x="21" y="230"/>
                  </a:lnTo>
                  <a:lnTo>
                    <a:pt x="26" y="224"/>
                  </a:lnTo>
                  <a:lnTo>
                    <a:pt x="28" y="222"/>
                  </a:lnTo>
                  <a:lnTo>
                    <a:pt x="28" y="10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8" name="Line 95"/>
            <p:cNvSpPr>
              <a:spLocks noChangeShapeType="1"/>
            </p:cNvSpPr>
            <p:nvPr/>
          </p:nvSpPr>
          <p:spPr bwMode="auto">
            <a:xfrm>
              <a:off x="3640" y="3688"/>
              <a:ext cx="8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9" name="Line 96"/>
            <p:cNvSpPr>
              <a:spLocks noChangeShapeType="1"/>
            </p:cNvSpPr>
            <p:nvPr/>
          </p:nvSpPr>
          <p:spPr bwMode="auto">
            <a:xfrm flipH="1">
              <a:off x="4448" y="3896"/>
              <a:ext cx="6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90" name="Text Box 97"/>
            <p:cNvSpPr txBox="1">
              <a:spLocks noChangeArrowheads="1"/>
            </p:cNvSpPr>
            <p:nvPr/>
          </p:nvSpPr>
          <p:spPr bwMode="auto">
            <a:xfrm>
              <a:off x="2872" y="3864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0</a:t>
              </a:r>
            </a:p>
          </p:txBody>
        </p:sp>
        <p:sp>
          <p:nvSpPr>
            <p:cNvPr id="28791" name="Text Box 98"/>
            <p:cNvSpPr txBox="1">
              <a:spLocks noChangeArrowheads="1"/>
            </p:cNvSpPr>
            <p:nvPr/>
          </p:nvSpPr>
          <p:spPr bwMode="auto">
            <a:xfrm>
              <a:off x="3240" y="3864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1</a:t>
              </a:r>
            </a:p>
          </p:txBody>
        </p:sp>
        <p:sp>
          <p:nvSpPr>
            <p:cNvPr id="28792" name="Text Box 99"/>
            <p:cNvSpPr txBox="1">
              <a:spLocks noChangeArrowheads="1"/>
            </p:cNvSpPr>
            <p:nvPr/>
          </p:nvSpPr>
          <p:spPr bwMode="auto">
            <a:xfrm>
              <a:off x="3696" y="3864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2</a:t>
              </a:r>
            </a:p>
          </p:txBody>
        </p:sp>
        <p:sp>
          <p:nvSpPr>
            <p:cNvPr id="28793" name="Text Box 100"/>
            <p:cNvSpPr txBox="1">
              <a:spLocks noChangeArrowheads="1"/>
            </p:cNvSpPr>
            <p:nvPr/>
          </p:nvSpPr>
          <p:spPr bwMode="auto">
            <a:xfrm>
              <a:off x="4080" y="3864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3</a:t>
              </a:r>
            </a:p>
          </p:txBody>
        </p:sp>
        <p:sp>
          <p:nvSpPr>
            <p:cNvPr id="28794" name="Text Box 101"/>
            <p:cNvSpPr txBox="1">
              <a:spLocks noChangeArrowheads="1"/>
            </p:cNvSpPr>
            <p:nvPr/>
          </p:nvSpPr>
          <p:spPr bwMode="auto">
            <a:xfrm>
              <a:off x="4500" y="3853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0</a:t>
              </a:r>
            </a:p>
          </p:txBody>
        </p:sp>
        <p:sp>
          <p:nvSpPr>
            <p:cNvPr id="28795" name="Text Box 102"/>
            <p:cNvSpPr txBox="1">
              <a:spLocks noChangeArrowheads="1"/>
            </p:cNvSpPr>
            <p:nvPr/>
          </p:nvSpPr>
          <p:spPr bwMode="auto">
            <a:xfrm>
              <a:off x="4868" y="3853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1</a:t>
              </a:r>
            </a:p>
          </p:txBody>
        </p:sp>
      </p:grpSp>
      <p:sp>
        <p:nvSpPr>
          <p:cNvPr id="28717" name="Text Box 103"/>
          <p:cNvSpPr txBox="1">
            <a:spLocks noChangeArrowheads="1"/>
          </p:cNvSpPr>
          <p:nvPr/>
        </p:nvSpPr>
        <p:spPr bwMode="auto">
          <a:xfrm>
            <a:off x="8461375" y="3609975"/>
            <a:ext cx="682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00</a:t>
            </a:r>
          </a:p>
          <a:p>
            <a:r>
              <a:rPr lang="en-US" sz="2000">
                <a:solidFill>
                  <a:srgbClr val="CC0000"/>
                </a:solidFill>
              </a:rPr>
              <a:t>01</a:t>
            </a:r>
          </a:p>
          <a:p>
            <a:r>
              <a:rPr lang="en-US" sz="2000">
                <a:solidFill>
                  <a:srgbClr val="CC0000"/>
                </a:solidFill>
              </a:rPr>
              <a:t>10</a:t>
            </a:r>
          </a:p>
          <a:p>
            <a:r>
              <a:rPr lang="en-US" sz="2000">
                <a:solidFill>
                  <a:srgbClr val="CC0000"/>
                </a:solidFill>
              </a:rPr>
              <a:t>11</a:t>
            </a:r>
          </a:p>
        </p:txBody>
      </p:sp>
      <p:sp>
        <p:nvSpPr>
          <p:cNvPr id="28718" name="Text Box 104"/>
          <p:cNvSpPr txBox="1">
            <a:spLocks noChangeArrowheads="1"/>
          </p:cNvSpPr>
          <p:nvPr/>
        </p:nvSpPr>
        <p:spPr bwMode="auto">
          <a:xfrm>
            <a:off x="7745413" y="1916113"/>
            <a:ext cx="1398587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600">
                <a:solidFill>
                  <a:srgbClr val="6600CC"/>
                </a:solidFill>
              </a:rPr>
              <a:t>2 Toggling </a:t>
            </a:r>
            <a:r>
              <a:rPr lang="en-US" sz="1600" b="1">
                <a:solidFill>
                  <a:srgbClr val="FF0000"/>
                </a:solidFill>
              </a:rPr>
              <a:t>stages</a:t>
            </a:r>
            <a:r>
              <a:rPr lang="en-US" sz="1600">
                <a:solidFill>
                  <a:srgbClr val="6600CC"/>
                </a:solidFill>
              </a:rPr>
              <a:t>- each is modulo-2 i.e. divide by 2</a:t>
            </a:r>
          </a:p>
        </p:txBody>
      </p:sp>
      <p:sp>
        <p:nvSpPr>
          <p:cNvPr id="28719" name="Line 105"/>
          <p:cNvSpPr>
            <a:spLocks noChangeShapeType="1"/>
          </p:cNvSpPr>
          <p:nvPr/>
        </p:nvSpPr>
        <p:spPr bwMode="auto">
          <a:xfrm>
            <a:off x="6516688" y="1817688"/>
            <a:ext cx="1308100" cy="346075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0" name="Line 106"/>
          <p:cNvSpPr>
            <a:spLocks noChangeShapeType="1"/>
          </p:cNvSpPr>
          <p:nvPr/>
        </p:nvSpPr>
        <p:spPr bwMode="auto">
          <a:xfrm flipH="1">
            <a:off x="6562725" y="2163763"/>
            <a:ext cx="1262063" cy="811212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21" name="Line 107"/>
          <p:cNvSpPr>
            <a:spLocks noChangeShapeType="1"/>
          </p:cNvSpPr>
          <p:nvPr/>
        </p:nvSpPr>
        <p:spPr bwMode="auto">
          <a:xfrm>
            <a:off x="5243513" y="2847975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22" name="Text Box 108"/>
          <p:cNvSpPr txBox="1">
            <a:spLocks noChangeArrowheads="1"/>
          </p:cNvSpPr>
          <p:nvPr/>
        </p:nvSpPr>
        <p:spPr bwMode="auto">
          <a:xfrm>
            <a:off x="4457700" y="2600325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Q (i-1)</a:t>
            </a:r>
          </a:p>
          <a:p>
            <a:r>
              <a:rPr lang="en-US">
                <a:solidFill>
                  <a:srgbClr val="CC0000"/>
                </a:solidFill>
              </a:rPr>
              <a:t>to Clk (i)</a:t>
            </a:r>
          </a:p>
        </p:txBody>
      </p:sp>
      <p:sp>
        <p:nvSpPr>
          <p:cNvPr id="28723" name="Line 110"/>
          <p:cNvSpPr>
            <a:spLocks noChangeShapeType="1"/>
          </p:cNvSpPr>
          <p:nvPr/>
        </p:nvSpPr>
        <p:spPr bwMode="auto">
          <a:xfrm>
            <a:off x="4745038" y="4167188"/>
            <a:ext cx="0" cy="2174875"/>
          </a:xfrm>
          <a:prstGeom prst="line">
            <a:avLst/>
          </a:prstGeom>
          <a:noFill/>
          <a:ln w="9525">
            <a:solidFill>
              <a:srgbClr val="66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4" name="Text Box 111"/>
          <p:cNvSpPr txBox="1">
            <a:spLocks noChangeArrowheads="1"/>
          </p:cNvSpPr>
          <p:nvPr/>
        </p:nvSpPr>
        <p:spPr bwMode="auto">
          <a:xfrm>
            <a:off x="4743450" y="5176838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CC"/>
                </a:solidFill>
              </a:rPr>
              <a:t>0      1                 0          1          0</a:t>
            </a:r>
          </a:p>
        </p:txBody>
      </p:sp>
      <p:sp>
        <p:nvSpPr>
          <p:cNvPr id="28725" name="Line 112"/>
          <p:cNvSpPr>
            <a:spLocks noChangeShapeType="1"/>
          </p:cNvSpPr>
          <p:nvPr/>
        </p:nvSpPr>
        <p:spPr bwMode="auto">
          <a:xfrm>
            <a:off x="5668963" y="5241925"/>
            <a:ext cx="11112" cy="133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26" name="Line 113"/>
          <p:cNvSpPr>
            <a:spLocks noChangeShapeType="1"/>
          </p:cNvSpPr>
          <p:nvPr/>
        </p:nvSpPr>
        <p:spPr bwMode="auto">
          <a:xfrm flipV="1">
            <a:off x="4541838" y="2673350"/>
            <a:ext cx="152400" cy="95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7" name="Text Box 114"/>
          <p:cNvSpPr txBox="1">
            <a:spLocks noChangeArrowheads="1"/>
          </p:cNvSpPr>
          <p:nvPr/>
        </p:nvSpPr>
        <p:spPr bwMode="auto">
          <a:xfrm>
            <a:off x="4724400" y="5846763"/>
            <a:ext cx="325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CC"/>
                </a:solidFill>
              </a:rPr>
              <a:t>0      0                1          1             0            0</a:t>
            </a:r>
          </a:p>
        </p:txBody>
      </p:sp>
      <p:sp>
        <p:nvSpPr>
          <p:cNvPr id="28728" name="Line 115"/>
          <p:cNvSpPr>
            <a:spLocks noChangeShapeType="1"/>
          </p:cNvSpPr>
          <p:nvPr/>
        </p:nvSpPr>
        <p:spPr bwMode="auto">
          <a:xfrm>
            <a:off x="6980238" y="5283200"/>
            <a:ext cx="11112" cy="133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29" name="Line 116"/>
          <p:cNvSpPr>
            <a:spLocks noChangeShapeType="1"/>
          </p:cNvSpPr>
          <p:nvPr/>
        </p:nvSpPr>
        <p:spPr bwMode="auto">
          <a:xfrm>
            <a:off x="5668963" y="5578475"/>
            <a:ext cx="92075" cy="2428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30" name="Line 117"/>
          <p:cNvSpPr>
            <a:spLocks noChangeShapeType="1"/>
          </p:cNvSpPr>
          <p:nvPr/>
        </p:nvSpPr>
        <p:spPr bwMode="auto">
          <a:xfrm>
            <a:off x="6989763" y="5600700"/>
            <a:ext cx="92075" cy="2428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31" name="Text Box 119"/>
          <p:cNvSpPr txBox="1">
            <a:spLocks noChangeArrowheads="1"/>
          </p:cNvSpPr>
          <p:nvPr/>
        </p:nvSpPr>
        <p:spPr bwMode="auto">
          <a:xfrm>
            <a:off x="8274050" y="5257800"/>
            <a:ext cx="869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Toggle</a:t>
            </a:r>
          </a:p>
          <a:p>
            <a:r>
              <a:rPr lang="en-US" sz="1400"/>
              <a:t>Every CP</a:t>
            </a:r>
          </a:p>
        </p:txBody>
      </p:sp>
      <p:sp>
        <p:nvSpPr>
          <p:cNvPr id="28732" name="Text Box 120"/>
          <p:cNvSpPr txBox="1">
            <a:spLocks noChangeArrowheads="1"/>
          </p:cNvSpPr>
          <p:nvPr/>
        </p:nvSpPr>
        <p:spPr bwMode="auto">
          <a:xfrm>
            <a:off x="8131175" y="5826125"/>
            <a:ext cx="10731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Toggle</a:t>
            </a:r>
          </a:p>
          <a:p>
            <a:r>
              <a:rPr lang="en-US" sz="1400"/>
              <a:t>Every 2 CPs</a:t>
            </a:r>
          </a:p>
        </p:txBody>
      </p:sp>
      <p:sp>
        <p:nvSpPr>
          <p:cNvPr id="28733" name="Rectangle 121"/>
          <p:cNvSpPr>
            <a:spLocks noChangeArrowheads="1"/>
          </p:cNvSpPr>
          <p:nvPr/>
        </p:nvSpPr>
        <p:spPr bwMode="auto">
          <a:xfrm>
            <a:off x="7981950" y="1457325"/>
            <a:ext cx="774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f/2</a:t>
            </a:r>
            <a:r>
              <a:rPr lang="en-US" b="1">
                <a:solidFill>
                  <a:srgbClr val="6600CC"/>
                </a:solidFill>
              </a:rPr>
              <a:t> Hz</a:t>
            </a:r>
          </a:p>
        </p:txBody>
      </p:sp>
      <p:sp>
        <p:nvSpPr>
          <p:cNvPr id="28734" name="Rectangle 122"/>
          <p:cNvSpPr>
            <a:spLocks noChangeArrowheads="1"/>
          </p:cNvSpPr>
          <p:nvPr/>
        </p:nvSpPr>
        <p:spPr bwMode="auto">
          <a:xfrm>
            <a:off x="8074025" y="2817813"/>
            <a:ext cx="774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f/4</a:t>
            </a:r>
            <a:r>
              <a:rPr lang="en-US" b="1">
                <a:solidFill>
                  <a:srgbClr val="6600CC"/>
                </a:solidFill>
              </a:rPr>
              <a:t> Hz</a:t>
            </a:r>
          </a:p>
        </p:txBody>
      </p:sp>
      <p:sp>
        <p:nvSpPr>
          <p:cNvPr id="28735" name="Text Box 118"/>
          <p:cNvSpPr txBox="1">
            <a:spLocks noChangeArrowheads="1"/>
          </p:cNvSpPr>
          <p:nvPr/>
        </p:nvSpPr>
        <p:spPr bwMode="auto">
          <a:xfrm>
            <a:off x="3770313" y="5605463"/>
            <a:ext cx="5905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+ive</a:t>
            </a:r>
          </a:p>
          <a:p>
            <a:r>
              <a:rPr lang="en-US" sz="1400">
                <a:solidFill>
                  <a:srgbClr val="FF0000"/>
                </a:solidFill>
              </a:rPr>
              <a:t>edges</a:t>
            </a:r>
          </a:p>
          <a:p>
            <a:r>
              <a:rPr lang="en-US" sz="1400">
                <a:solidFill>
                  <a:srgbClr val="FF0000"/>
                </a:solidFill>
              </a:rPr>
              <a:t>On Q</a:t>
            </a:r>
          </a:p>
        </p:txBody>
      </p:sp>
      <p:sp>
        <p:nvSpPr>
          <p:cNvPr id="28736" name="Line 123"/>
          <p:cNvSpPr>
            <a:spLocks noChangeShapeType="1"/>
          </p:cNvSpPr>
          <p:nvPr/>
        </p:nvSpPr>
        <p:spPr bwMode="auto">
          <a:xfrm>
            <a:off x="4135438" y="6086475"/>
            <a:ext cx="1412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7" name="Text Box 124"/>
          <p:cNvSpPr txBox="1">
            <a:spLocks noChangeArrowheads="1"/>
          </p:cNvSpPr>
          <p:nvPr/>
        </p:nvSpPr>
        <p:spPr bwMode="auto">
          <a:xfrm>
            <a:off x="7375525" y="12779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LSB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DC88CA15-B67E-4917-ADFE-A070052B9C9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0813" y="1243013"/>
            <a:ext cx="5449887" cy="5027612"/>
          </a:xfrm>
        </p:spPr>
        <p:txBody>
          <a:bodyPr/>
          <a:lstStyle/>
          <a:p>
            <a:r>
              <a:rPr lang="en-US" sz="2400" b="0" smtClean="0">
                <a:latin typeface="Arial" pitchFamily="34" charset="0"/>
                <a:cs typeface="Arial" pitchFamily="34" charset="0"/>
              </a:rPr>
              <a:t>These are called </a:t>
            </a:r>
            <a:r>
              <a:rPr lang="en-US" sz="2400" b="0" i="1" smtClean="0">
                <a:latin typeface="Arial" pitchFamily="34" charset="0"/>
                <a:cs typeface="Arial" pitchFamily="34" charset="0"/>
              </a:rPr>
              <a:t>ripple counters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because in order to toggle, each stage waits for a change in the output of the previous stage edge</a:t>
            </a:r>
          </a:p>
          <a:p>
            <a:r>
              <a:rPr lang="en-US" sz="2400" b="0" smtClean="0">
                <a:latin typeface="Arial" pitchFamily="34" charset="0"/>
                <a:cs typeface="Arial" pitchFamily="34" charset="0"/>
              </a:rPr>
              <a:t>Such changes </a:t>
            </a:r>
            <a:r>
              <a:rPr lang="en-US" sz="24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“ripple”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through the chain of flip-flops, i. e., each transition occurs after a clock-to-output delay from the stage before</a:t>
            </a:r>
          </a:p>
          <a:p>
            <a:pPr>
              <a:spcBef>
                <a:spcPct val="0"/>
              </a:spcBef>
              <a:buSzPct val="115000"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For long ripple counters, total ripple delay to last stage may limit max usable clock frequency (Clock width must be &gt; delays)</a:t>
            </a:r>
          </a:p>
          <a:p>
            <a:endParaRPr lang="en-US" sz="2400" b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400" b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>
          <a:xfrm>
            <a:off x="438150" y="0"/>
            <a:ext cx="8299450" cy="1020763"/>
          </a:xfrm>
          <a:noFill/>
        </p:spPr>
        <p:txBody>
          <a:bodyPr/>
          <a:lstStyle/>
          <a:p>
            <a:r>
              <a:rPr lang="en-US" sz="3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Ripple Counter</a:t>
            </a:r>
            <a:r>
              <a:rPr lang="en-US" sz="36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(continued)</a:t>
            </a:r>
            <a:br>
              <a:rPr lang="en-US" sz="36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Ripple delay: may limit max clock frequency</a:t>
            </a:r>
            <a:endParaRPr lang="en-US" sz="3200" b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8150" y="1930400"/>
            <a:ext cx="3625850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EB7B018C-73C9-4B56-8FA9-7C702BD4D63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36663"/>
            <a:ext cx="9144000" cy="5621337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lnSpc>
                <a:spcPct val="90000"/>
              </a:lnSpc>
            </a:pPr>
            <a:r>
              <a:rPr lang="en-US" sz="23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Synchronous Counters</a:t>
            </a:r>
          </a:p>
          <a:p>
            <a:pPr lvl="1">
              <a:lnSpc>
                <a:spcPct val="90000"/>
              </a:lnSpc>
            </a:pPr>
            <a:r>
              <a:rPr lang="en-US" sz="2300" b="0" smtClean="0">
                <a:latin typeface="Arial" pitchFamily="34" charset="0"/>
                <a:cs typeface="Arial" pitchFamily="34" charset="0"/>
              </a:rPr>
              <a:t>System clock is connected </a:t>
            </a:r>
            <a:r>
              <a:rPr lang="en-US" sz="23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directly</a:t>
            </a:r>
            <a:r>
              <a:rPr lang="en-US" sz="2300" b="0" smtClean="0">
                <a:latin typeface="Arial" pitchFamily="34" charset="0"/>
                <a:cs typeface="Arial" pitchFamily="34" charset="0"/>
              </a:rPr>
              <a:t> to the clock inputs of </a:t>
            </a:r>
            <a:r>
              <a:rPr lang="en-US" sz="23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flip-flops </a:t>
            </a:r>
            <a:r>
              <a:rPr lang="en-US" sz="2300" b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(truly synchronous)</a:t>
            </a:r>
          </a:p>
          <a:p>
            <a:pPr lvl="1">
              <a:lnSpc>
                <a:spcPct val="90000"/>
              </a:lnSpc>
            </a:pPr>
            <a:r>
              <a:rPr lang="en-US" sz="2300" b="0" smtClean="0">
                <a:latin typeface="Arial" pitchFamily="34" charset="0"/>
                <a:cs typeface="Arial" pitchFamily="34" charset="0"/>
              </a:rPr>
              <a:t>Combinational logic is used to implement the desired state sequencing as inputs to the D inputs of the flip-flops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title"/>
          </p:nvPr>
        </p:nvSpPr>
        <p:spPr>
          <a:xfrm>
            <a:off x="576263" y="185738"/>
            <a:ext cx="7772400" cy="1020762"/>
          </a:xfrm>
          <a:noFill/>
        </p:spPr>
        <p:txBody>
          <a:bodyPr/>
          <a:lstStyle/>
          <a:p>
            <a:r>
              <a:rPr lang="en-US" sz="36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Implementing Counters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376AA1A4-8D4E-464A-9261-39C595B1F4B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512763" y="231775"/>
            <a:ext cx="8631237" cy="796925"/>
          </a:xfrm>
        </p:spPr>
        <p:txBody>
          <a:bodyPr/>
          <a:lstStyle/>
          <a:p>
            <a:r>
              <a:rPr lang="en-US" sz="36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Synchronous Counters</a:t>
            </a:r>
            <a:br>
              <a:rPr lang="en-US" sz="36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No fiddling with clock inputs- Go through the Ds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3488"/>
            <a:ext cx="9144000" cy="5624512"/>
          </a:xfrm>
          <a:solidFill>
            <a:schemeClr val="bg1"/>
          </a:solidFill>
        </p:spPr>
        <p:txBody>
          <a:bodyPr/>
          <a:lstStyle/>
          <a:p>
            <a:r>
              <a:rPr lang="en-US" sz="2400" smtClean="0">
                <a:latin typeface="Arial" pitchFamily="34" charset="0"/>
                <a:cs typeface="Arial" pitchFamily="34" charset="0"/>
              </a:rPr>
              <a:t>Avoid “clock ripple" limitations: 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4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common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clock to all flip-flops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+  A combinational circuit 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         to generate the next state</a:t>
            </a:r>
          </a:p>
          <a:p>
            <a:r>
              <a:rPr lang="en-US" sz="2400" smtClean="0">
                <a:latin typeface="Arial" pitchFamily="34" charset="0"/>
                <a:cs typeface="Arial" pitchFamily="34" charset="0"/>
              </a:rPr>
              <a:t>For an </a:t>
            </a:r>
            <a:r>
              <a:rPr lang="en-US" sz="24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up-counter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2400" smtClean="0">
                <a:latin typeface="Arial" pitchFamily="34" charset="0"/>
                <a:cs typeface="Arial" pitchFamily="34" charset="0"/>
              </a:rPr>
            </a:br>
            <a:r>
              <a:rPr lang="en-US" sz="2400" smtClean="0">
                <a:latin typeface="Arial" pitchFamily="34" charset="0"/>
                <a:cs typeface="Arial" pitchFamily="34" charset="0"/>
              </a:rPr>
              <a:t>use a combinational logic 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incrementer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that operates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on the present Q outputs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to calculate the next counter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    state and feed it to the Ds)</a:t>
            </a:r>
          </a:p>
          <a:p>
            <a:r>
              <a:rPr lang="en-US" sz="2400" smtClean="0">
                <a:latin typeface="Arial" pitchFamily="34" charset="0"/>
                <a:cs typeface="Arial" pitchFamily="34" charset="0"/>
              </a:rPr>
              <a:t>An incrementer is a </a:t>
            </a:r>
            <a:r>
              <a:rPr lang="en-US" sz="24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reduced (contracted) form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of the full   n-bit adder </a:t>
            </a:r>
          </a:p>
        </p:txBody>
      </p:sp>
      <p:sp>
        <p:nvSpPr>
          <p:cNvPr id="31749" name="Freeform 4"/>
          <p:cNvSpPr>
            <a:spLocks/>
          </p:cNvSpPr>
          <p:nvPr/>
        </p:nvSpPr>
        <p:spPr bwMode="auto">
          <a:xfrm>
            <a:off x="7165975" y="3378200"/>
            <a:ext cx="839788" cy="2274888"/>
          </a:xfrm>
          <a:custGeom>
            <a:avLst/>
            <a:gdLst>
              <a:gd name="T0" fmla="*/ 2147483647 w 529"/>
              <a:gd name="T1" fmla="*/ 0 h 1433"/>
              <a:gd name="T2" fmla="*/ 2147483647 w 529"/>
              <a:gd name="T3" fmla="*/ 0 h 1433"/>
              <a:gd name="T4" fmla="*/ 2147483647 w 529"/>
              <a:gd name="T5" fmla="*/ 2147483647 h 1433"/>
              <a:gd name="T6" fmla="*/ 0 w 529"/>
              <a:gd name="T7" fmla="*/ 2147483647 h 1433"/>
              <a:gd name="T8" fmla="*/ 0 w 529"/>
              <a:gd name="T9" fmla="*/ 2147483647 h 1433"/>
              <a:gd name="T10" fmla="*/ 2147483647 w 529"/>
              <a:gd name="T11" fmla="*/ 2147483647 h 1433"/>
              <a:gd name="T12" fmla="*/ 2147483647 w 529"/>
              <a:gd name="T13" fmla="*/ 2147483647 h 1433"/>
              <a:gd name="T14" fmla="*/ 2147483647 w 529"/>
              <a:gd name="T15" fmla="*/ 2147483647 h 1433"/>
              <a:gd name="T16" fmla="*/ 2147483647 w 529"/>
              <a:gd name="T17" fmla="*/ 2147483647 h 1433"/>
              <a:gd name="T18" fmla="*/ 2147483647 w 529"/>
              <a:gd name="T19" fmla="*/ 2147483647 h 1433"/>
              <a:gd name="T20" fmla="*/ 2147483647 w 529"/>
              <a:gd name="T21" fmla="*/ 2147483647 h 1433"/>
              <a:gd name="T22" fmla="*/ 2147483647 w 529"/>
              <a:gd name="T23" fmla="*/ 2147483647 h 1433"/>
              <a:gd name="T24" fmla="*/ 2147483647 w 529"/>
              <a:gd name="T25" fmla="*/ 0 h 1433"/>
              <a:gd name="T26" fmla="*/ 2147483647 w 529"/>
              <a:gd name="T27" fmla="*/ 0 h 1433"/>
              <a:gd name="T28" fmla="*/ 2147483647 w 529"/>
              <a:gd name="T29" fmla="*/ 0 h 1433"/>
              <a:gd name="T30" fmla="*/ 2147483647 w 529"/>
              <a:gd name="T31" fmla="*/ 2147483647 h 1433"/>
              <a:gd name="T32" fmla="*/ 2147483647 w 529"/>
              <a:gd name="T33" fmla="*/ 2147483647 h 1433"/>
              <a:gd name="T34" fmla="*/ 2147483647 w 529"/>
              <a:gd name="T35" fmla="*/ 2147483647 h 1433"/>
              <a:gd name="T36" fmla="*/ 2147483647 w 529"/>
              <a:gd name="T37" fmla="*/ 2147483647 h 1433"/>
              <a:gd name="T38" fmla="*/ 2147483647 w 529"/>
              <a:gd name="T39" fmla="*/ 2147483647 h 1433"/>
              <a:gd name="T40" fmla="*/ 2147483647 w 529"/>
              <a:gd name="T41" fmla="*/ 2147483647 h 1433"/>
              <a:gd name="T42" fmla="*/ 2147483647 w 529"/>
              <a:gd name="T43" fmla="*/ 2147483647 h 1433"/>
              <a:gd name="T44" fmla="*/ 2147483647 w 529"/>
              <a:gd name="T45" fmla="*/ 2147483647 h 1433"/>
              <a:gd name="T46" fmla="*/ 2147483647 w 529"/>
              <a:gd name="T47" fmla="*/ 2147483647 h 1433"/>
              <a:gd name="T48" fmla="*/ 2147483647 w 529"/>
              <a:gd name="T49" fmla="*/ 0 h 143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29"/>
              <a:gd name="T76" fmla="*/ 0 h 1433"/>
              <a:gd name="T77" fmla="*/ 529 w 529"/>
              <a:gd name="T78" fmla="*/ 1433 h 143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29" h="1433">
                <a:moveTo>
                  <a:pt x="9" y="0"/>
                </a:moveTo>
                <a:lnTo>
                  <a:pt x="6" y="0"/>
                </a:lnTo>
                <a:lnTo>
                  <a:pt x="3" y="3"/>
                </a:lnTo>
                <a:lnTo>
                  <a:pt x="0" y="7"/>
                </a:lnTo>
                <a:lnTo>
                  <a:pt x="0" y="1427"/>
                </a:lnTo>
                <a:lnTo>
                  <a:pt x="3" y="1430"/>
                </a:lnTo>
                <a:lnTo>
                  <a:pt x="6" y="1433"/>
                </a:lnTo>
                <a:lnTo>
                  <a:pt x="523" y="1433"/>
                </a:lnTo>
                <a:lnTo>
                  <a:pt x="526" y="1430"/>
                </a:lnTo>
                <a:lnTo>
                  <a:pt x="529" y="1427"/>
                </a:lnTo>
                <a:lnTo>
                  <a:pt x="529" y="7"/>
                </a:lnTo>
                <a:lnTo>
                  <a:pt x="526" y="3"/>
                </a:lnTo>
                <a:lnTo>
                  <a:pt x="523" y="0"/>
                </a:lnTo>
                <a:lnTo>
                  <a:pt x="520" y="0"/>
                </a:lnTo>
                <a:lnTo>
                  <a:pt x="9" y="0"/>
                </a:lnTo>
                <a:lnTo>
                  <a:pt x="9" y="19"/>
                </a:lnTo>
                <a:lnTo>
                  <a:pt x="520" y="19"/>
                </a:lnTo>
                <a:lnTo>
                  <a:pt x="511" y="10"/>
                </a:lnTo>
                <a:lnTo>
                  <a:pt x="511" y="1424"/>
                </a:lnTo>
                <a:lnTo>
                  <a:pt x="520" y="1415"/>
                </a:lnTo>
                <a:lnTo>
                  <a:pt x="9" y="1415"/>
                </a:lnTo>
                <a:lnTo>
                  <a:pt x="18" y="1424"/>
                </a:lnTo>
                <a:lnTo>
                  <a:pt x="18" y="10"/>
                </a:lnTo>
                <a:lnTo>
                  <a:pt x="9" y="19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7239000" y="3502025"/>
            <a:ext cx="334963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D3</a:t>
            </a:r>
            <a:endParaRPr lang="en-US" sz="800" b="1" i="1" baseline="-25000"/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7670800" y="3502025"/>
            <a:ext cx="344488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Q3</a:t>
            </a:r>
            <a:endParaRPr lang="en-US" sz="800" b="1" i="1" baseline="-25000"/>
          </a:p>
        </p:txBody>
      </p:sp>
      <p:sp>
        <p:nvSpPr>
          <p:cNvPr id="31752" name="Freeform 7"/>
          <p:cNvSpPr>
            <a:spLocks/>
          </p:cNvSpPr>
          <p:nvPr/>
        </p:nvSpPr>
        <p:spPr bwMode="auto">
          <a:xfrm>
            <a:off x="7165975" y="5257800"/>
            <a:ext cx="301625" cy="131763"/>
          </a:xfrm>
          <a:custGeom>
            <a:avLst/>
            <a:gdLst>
              <a:gd name="T0" fmla="*/ 2147483647 w 190"/>
              <a:gd name="T1" fmla="*/ 0 h 83"/>
              <a:gd name="T2" fmla="*/ 2147483647 w 190"/>
              <a:gd name="T3" fmla="*/ 0 h 83"/>
              <a:gd name="T4" fmla="*/ 2147483647 w 190"/>
              <a:gd name="T5" fmla="*/ 2147483647 h 83"/>
              <a:gd name="T6" fmla="*/ 2147483647 w 190"/>
              <a:gd name="T7" fmla="*/ 2147483647 h 83"/>
              <a:gd name="T8" fmla="*/ 2147483647 w 190"/>
              <a:gd name="T9" fmla="*/ 2147483647 h 83"/>
              <a:gd name="T10" fmla="*/ 0 w 190"/>
              <a:gd name="T11" fmla="*/ 2147483647 h 83"/>
              <a:gd name="T12" fmla="*/ 0 w 190"/>
              <a:gd name="T13" fmla="*/ 2147483647 h 83"/>
              <a:gd name="T14" fmla="*/ 2147483647 w 190"/>
              <a:gd name="T15" fmla="*/ 2147483647 h 83"/>
              <a:gd name="T16" fmla="*/ 2147483647 w 190"/>
              <a:gd name="T17" fmla="*/ 2147483647 h 83"/>
              <a:gd name="T18" fmla="*/ 2147483647 w 190"/>
              <a:gd name="T19" fmla="*/ 2147483647 h 83"/>
              <a:gd name="T20" fmla="*/ 2147483647 w 190"/>
              <a:gd name="T21" fmla="*/ 2147483647 h 83"/>
              <a:gd name="T22" fmla="*/ 2147483647 w 190"/>
              <a:gd name="T23" fmla="*/ 2147483647 h 83"/>
              <a:gd name="T24" fmla="*/ 2147483647 w 190"/>
              <a:gd name="T25" fmla="*/ 2147483647 h 83"/>
              <a:gd name="T26" fmla="*/ 2147483647 w 190"/>
              <a:gd name="T27" fmla="*/ 2147483647 h 83"/>
              <a:gd name="T28" fmla="*/ 2147483647 w 190"/>
              <a:gd name="T29" fmla="*/ 2147483647 h 83"/>
              <a:gd name="T30" fmla="*/ 2147483647 w 190"/>
              <a:gd name="T31" fmla="*/ 2147483647 h 83"/>
              <a:gd name="T32" fmla="*/ 2147483647 w 190"/>
              <a:gd name="T33" fmla="*/ 2147483647 h 83"/>
              <a:gd name="T34" fmla="*/ 2147483647 w 190"/>
              <a:gd name="T35" fmla="*/ 2147483647 h 83"/>
              <a:gd name="T36" fmla="*/ 2147483647 w 190"/>
              <a:gd name="T37" fmla="*/ 2147483647 h 83"/>
              <a:gd name="T38" fmla="*/ 2147483647 w 190"/>
              <a:gd name="T39" fmla="*/ 2147483647 h 83"/>
              <a:gd name="T40" fmla="*/ 2147483647 w 190"/>
              <a:gd name="T41" fmla="*/ 2147483647 h 83"/>
              <a:gd name="T42" fmla="*/ 2147483647 w 190"/>
              <a:gd name="T43" fmla="*/ 2147483647 h 83"/>
              <a:gd name="T44" fmla="*/ 2147483647 w 190"/>
              <a:gd name="T45" fmla="*/ 0 h 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90"/>
              <a:gd name="T70" fmla="*/ 0 h 83"/>
              <a:gd name="T71" fmla="*/ 190 w 190"/>
              <a:gd name="T72" fmla="*/ 83 h 8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90" h="83">
                <a:moveTo>
                  <a:pt x="12" y="0"/>
                </a:moveTo>
                <a:lnTo>
                  <a:pt x="8" y="0"/>
                </a:lnTo>
                <a:lnTo>
                  <a:pt x="6" y="1"/>
                </a:lnTo>
                <a:lnTo>
                  <a:pt x="3" y="1"/>
                </a:lnTo>
                <a:lnTo>
                  <a:pt x="2" y="3"/>
                </a:lnTo>
                <a:lnTo>
                  <a:pt x="0" y="6"/>
                </a:lnTo>
                <a:lnTo>
                  <a:pt x="0" y="10"/>
                </a:lnTo>
                <a:lnTo>
                  <a:pt x="2" y="12"/>
                </a:lnTo>
                <a:lnTo>
                  <a:pt x="2" y="15"/>
                </a:lnTo>
                <a:lnTo>
                  <a:pt x="3" y="17"/>
                </a:lnTo>
                <a:lnTo>
                  <a:pt x="6" y="18"/>
                </a:lnTo>
                <a:lnTo>
                  <a:pt x="178" y="83"/>
                </a:lnTo>
                <a:lnTo>
                  <a:pt x="183" y="83"/>
                </a:lnTo>
                <a:lnTo>
                  <a:pt x="184" y="82"/>
                </a:lnTo>
                <a:lnTo>
                  <a:pt x="187" y="82"/>
                </a:lnTo>
                <a:lnTo>
                  <a:pt x="189" y="80"/>
                </a:lnTo>
                <a:lnTo>
                  <a:pt x="190" y="77"/>
                </a:lnTo>
                <a:lnTo>
                  <a:pt x="190" y="73"/>
                </a:lnTo>
                <a:lnTo>
                  <a:pt x="189" y="71"/>
                </a:lnTo>
                <a:lnTo>
                  <a:pt x="189" y="68"/>
                </a:lnTo>
                <a:lnTo>
                  <a:pt x="187" y="67"/>
                </a:lnTo>
                <a:lnTo>
                  <a:pt x="184" y="65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Freeform 8"/>
          <p:cNvSpPr>
            <a:spLocks/>
          </p:cNvSpPr>
          <p:nvPr/>
        </p:nvSpPr>
        <p:spPr bwMode="auto">
          <a:xfrm>
            <a:off x="7165975" y="5360988"/>
            <a:ext cx="301625" cy="103187"/>
          </a:xfrm>
          <a:custGeom>
            <a:avLst/>
            <a:gdLst>
              <a:gd name="T0" fmla="*/ 2147483647 w 190"/>
              <a:gd name="T1" fmla="*/ 2147483647 h 65"/>
              <a:gd name="T2" fmla="*/ 2147483647 w 190"/>
              <a:gd name="T3" fmla="*/ 2147483647 h 65"/>
              <a:gd name="T4" fmla="*/ 2147483647 w 190"/>
              <a:gd name="T5" fmla="*/ 2147483647 h 65"/>
              <a:gd name="T6" fmla="*/ 2147483647 w 190"/>
              <a:gd name="T7" fmla="*/ 2147483647 h 65"/>
              <a:gd name="T8" fmla="*/ 2147483647 w 190"/>
              <a:gd name="T9" fmla="*/ 2147483647 h 65"/>
              <a:gd name="T10" fmla="*/ 2147483647 w 190"/>
              <a:gd name="T11" fmla="*/ 0 h 65"/>
              <a:gd name="T12" fmla="*/ 2147483647 w 190"/>
              <a:gd name="T13" fmla="*/ 0 h 65"/>
              <a:gd name="T14" fmla="*/ 2147483647 w 190"/>
              <a:gd name="T15" fmla="*/ 2147483647 h 65"/>
              <a:gd name="T16" fmla="*/ 2147483647 w 190"/>
              <a:gd name="T17" fmla="*/ 2147483647 h 65"/>
              <a:gd name="T18" fmla="*/ 0 w 190"/>
              <a:gd name="T19" fmla="*/ 2147483647 h 65"/>
              <a:gd name="T20" fmla="*/ 0 w 190"/>
              <a:gd name="T21" fmla="*/ 2147483647 h 65"/>
              <a:gd name="T22" fmla="*/ 2147483647 w 190"/>
              <a:gd name="T23" fmla="*/ 2147483647 h 65"/>
              <a:gd name="T24" fmla="*/ 2147483647 w 190"/>
              <a:gd name="T25" fmla="*/ 2147483647 h 65"/>
              <a:gd name="T26" fmla="*/ 2147483647 w 190"/>
              <a:gd name="T27" fmla="*/ 2147483647 h 65"/>
              <a:gd name="T28" fmla="*/ 2147483647 w 190"/>
              <a:gd name="T29" fmla="*/ 2147483647 h 6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0"/>
              <a:gd name="T46" fmla="*/ 0 h 65"/>
              <a:gd name="T47" fmla="*/ 190 w 190"/>
              <a:gd name="T48" fmla="*/ 65 h 6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0" h="65">
                <a:moveTo>
                  <a:pt x="184" y="18"/>
                </a:moveTo>
                <a:lnTo>
                  <a:pt x="187" y="15"/>
                </a:lnTo>
                <a:lnTo>
                  <a:pt x="190" y="12"/>
                </a:lnTo>
                <a:lnTo>
                  <a:pt x="190" y="6"/>
                </a:lnTo>
                <a:lnTo>
                  <a:pt x="187" y="3"/>
                </a:lnTo>
                <a:lnTo>
                  <a:pt x="184" y="0"/>
                </a:lnTo>
                <a:lnTo>
                  <a:pt x="178" y="0"/>
                </a:lnTo>
                <a:lnTo>
                  <a:pt x="6" y="47"/>
                </a:lnTo>
                <a:lnTo>
                  <a:pt x="3" y="50"/>
                </a:lnTo>
                <a:lnTo>
                  <a:pt x="0" y="53"/>
                </a:lnTo>
                <a:lnTo>
                  <a:pt x="0" y="59"/>
                </a:lnTo>
                <a:lnTo>
                  <a:pt x="3" y="62"/>
                </a:lnTo>
                <a:lnTo>
                  <a:pt x="6" y="65"/>
                </a:lnTo>
                <a:lnTo>
                  <a:pt x="12" y="65"/>
                </a:lnTo>
                <a:lnTo>
                  <a:pt x="184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7239000" y="3840163"/>
            <a:ext cx="334963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D2</a:t>
            </a:r>
            <a:endParaRPr lang="en-US" sz="800" b="1" i="1" baseline="-25000"/>
          </a:p>
        </p:txBody>
      </p:sp>
      <p:sp>
        <p:nvSpPr>
          <p:cNvPr id="31755" name="Rectangle 10"/>
          <p:cNvSpPr>
            <a:spLocks noChangeArrowheads="1"/>
          </p:cNvSpPr>
          <p:nvPr/>
        </p:nvSpPr>
        <p:spPr bwMode="auto">
          <a:xfrm>
            <a:off x="7670800" y="3836988"/>
            <a:ext cx="34448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Q2</a:t>
            </a:r>
            <a:endParaRPr lang="en-US" sz="800" b="1" i="1" baseline="-25000"/>
          </a:p>
        </p:txBody>
      </p:sp>
      <p:sp>
        <p:nvSpPr>
          <p:cNvPr id="31756" name="Rectangle 11"/>
          <p:cNvSpPr>
            <a:spLocks noChangeArrowheads="1"/>
          </p:cNvSpPr>
          <p:nvPr/>
        </p:nvSpPr>
        <p:spPr bwMode="auto">
          <a:xfrm>
            <a:off x="7239000" y="4176713"/>
            <a:ext cx="334963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D1</a:t>
            </a:r>
            <a:endParaRPr lang="en-US" sz="800" b="1" i="1" baseline="-25000"/>
          </a:p>
        </p:txBody>
      </p:sp>
      <p:sp>
        <p:nvSpPr>
          <p:cNvPr id="31757" name="Rectangle 12"/>
          <p:cNvSpPr>
            <a:spLocks noChangeArrowheads="1"/>
          </p:cNvSpPr>
          <p:nvPr/>
        </p:nvSpPr>
        <p:spPr bwMode="auto">
          <a:xfrm>
            <a:off x="7670800" y="4175125"/>
            <a:ext cx="344488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Q1</a:t>
            </a:r>
            <a:endParaRPr lang="en-US" sz="800" b="1" i="1" baseline="-25000"/>
          </a:p>
        </p:txBody>
      </p:sp>
      <p:sp>
        <p:nvSpPr>
          <p:cNvPr id="31758" name="Rectangle 13"/>
          <p:cNvSpPr>
            <a:spLocks noChangeArrowheads="1"/>
          </p:cNvSpPr>
          <p:nvPr/>
        </p:nvSpPr>
        <p:spPr bwMode="auto">
          <a:xfrm>
            <a:off x="7239000" y="4511675"/>
            <a:ext cx="334963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D0</a:t>
            </a:r>
            <a:endParaRPr lang="en-US" sz="800" b="1" i="1" baseline="-25000"/>
          </a:p>
        </p:txBody>
      </p:sp>
      <p:sp>
        <p:nvSpPr>
          <p:cNvPr id="31759" name="Rectangle 14"/>
          <p:cNvSpPr>
            <a:spLocks noChangeArrowheads="1"/>
          </p:cNvSpPr>
          <p:nvPr/>
        </p:nvSpPr>
        <p:spPr bwMode="auto">
          <a:xfrm>
            <a:off x="7670800" y="4511675"/>
            <a:ext cx="344488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Q0</a:t>
            </a:r>
            <a:endParaRPr lang="en-US" sz="800" b="1" i="1" baseline="-25000"/>
          </a:p>
        </p:txBody>
      </p:sp>
      <p:sp>
        <p:nvSpPr>
          <p:cNvPr id="31760" name="Freeform 15"/>
          <p:cNvSpPr>
            <a:spLocks/>
          </p:cNvSpPr>
          <p:nvPr/>
        </p:nvSpPr>
        <p:spPr bwMode="auto">
          <a:xfrm>
            <a:off x="5419725" y="3032125"/>
            <a:ext cx="1235075" cy="2095500"/>
          </a:xfrm>
          <a:custGeom>
            <a:avLst/>
            <a:gdLst>
              <a:gd name="T0" fmla="*/ 2147483647 w 778"/>
              <a:gd name="T1" fmla="*/ 0 h 1320"/>
              <a:gd name="T2" fmla="*/ 2147483647 w 778"/>
              <a:gd name="T3" fmla="*/ 0 h 1320"/>
              <a:gd name="T4" fmla="*/ 2147483647 w 778"/>
              <a:gd name="T5" fmla="*/ 2147483647 h 1320"/>
              <a:gd name="T6" fmla="*/ 0 w 778"/>
              <a:gd name="T7" fmla="*/ 2147483647 h 1320"/>
              <a:gd name="T8" fmla="*/ 0 w 778"/>
              <a:gd name="T9" fmla="*/ 2147483647 h 1320"/>
              <a:gd name="T10" fmla="*/ 2147483647 w 778"/>
              <a:gd name="T11" fmla="*/ 2147483647 h 1320"/>
              <a:gd name="T12" fmla="*/ 2147483647 w 778"/>
              <a:gd name="T13" fmla="*/ 2147483647 h 1320"/>
              <a:gd name="T14" fmla="*/ 2147483647 w 778"/>
              <a:gd name="T15" fmla="*/ 2147483647 h 1320"/>
              <a:gd name="T16" fmla="*/ 2147483647 w 778"/>
              <a:gd name="T17" fmla="*/ 2147483647 h 1320"/>
              <a:gd name="T18" fmla="*/ 2147483647 w 778"/>
              <a:gd name="T19" fmla="*/ 2147483647 h 1320"/>
              <a:gd name="T20" fmla="*/ 2147483647 w 778"/>
              <a:gd name="T21" fmla="*/ 2147483647 h 1320"/>
              <a:gd name="T22" fmla="*/ 2147483647 w 778"/>
              <a:gd name="T23" fmla="*/ 2147483647 h 1320"/>
              <a:gd name="T24" fmla="*/ 2147483647 w 778"/>
              <a:gd name="T25" fmla="*/ 0 h 1320"/>
              <a:gd name="T26" fmla="*/ 2147483647 w 778"/>
              <a:gd name="T27" fmla="*/ 0 h 1320"/>
              <a:gd name="T28" fmla="*/ 2147483647 w 778"/>
              <a:gd name="T29" fmla="*/ 0 h 1320"/>
              <a:gd name="T30" fmla="*/ 2147483647 w 778"/>
              <a:gd name="T31" fmla="*/ 2147483647 h 1320"/>
              <a:gd name="T32" fmla="*/ 2147483647 w 778"/>
              <a:gd name="T33" fmla="*/ 2147483647 h 1320"/>
              <a:gd name="T34" fmla="*/ 2147483647 w 778"/>
              <a:gd name="T35" fmla="*/ 2147483647 h 1320"/>
              <a:gd name="T36" fmla="*/ 2147483647 w 778"/>
              <a:gd name="T37" fmla="*/ 2147483647 h 1320"/>
              <a:gd name="T38" fmla="*/ 2147483647 w 778"/>
              <a:gd name="T39" fmla="*/ 2147483647 h 1320"/>
              <a:gd name="T40" fmla="*/ 2147483647 w 778"/>
              <a:gd name="T41" fmla="*/ 2147483647 h 1320"/>
              <a:gd name="T42" fmla="*/ 2147483647 w 778"/>
              <a:gd name="T43" fmla="*/ 2147483647 h 1320"/>
              <a:gd name="T44" fmla="*/ 2147483647 w 778"/>
              <a:gd name="T45" fmla="*/ 2147483647 h 1320"/>
              <a:gd name="T46" fmla="*/ 2147483647 w 778"/>
              <a:gd name="T47" fmla="*/ 2147483647 h 1320"/>
              <a:gd name="T48" fmla="*/ 2147483647 w 778"/>
              <a:gd name="T49" fmla="*/ 0 h 132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78"/>
              <a:gd name="T76" fmla="*/ 0 h 1320"/>
              <a:gd name="T77" fmla="*/ 778 w 778"/>
              <a:gd name="T78" fmla="*/ 1320 h 132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78" h="1320">
                <a:moveTo>
                  <a:pt x="9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314"/>
                </a:lnTo>
                <a:lnTo>
                  <a:pt x="3" y="1317"/>
                </a:lnTo>
                <a:lnTo>
                  <a:pt x="6" y="1320"/>
                </a:lnTo>
                <a:lnTo>
                  <a:pt x="772" y="1320"/>
                </a:lnTo>
                <a:lnTo>
                  <a:pt x="775" y="1317"/>
                </a:lnTo>
                <a:lnTo>
                  <a:pt x="778" y="1314"/>
                </a:lnTo>
                <a:lnTo>
                  <a:pt x="778" y="6"/>
                </a:lnTo>
                <a:lnTo>
                  <a:pt x="775" y="3"/>
                </a:lnTo>
                <a:lnTo>
                  <a:pt x="772" y="0"/>
                </a:lnTo>
                <a:lnTo>
                  <a:pt x="769" y="0"/>
                </a:lnTo>
                <a:lnTo>
                  <a:pt x="9" y="0"/>
                </a:lnTo>
                <a:lnTo>
                  <a:pt x="9" y="18"/>
                </a:lnTo>
                <a:lnTo>
                  <a:pt x="769" y="18"/>
                </a:lnTo>
                <a:lnTo>
                  <a:pt x="760" y="9"/>
                </a:lnTo>
                <a:lnTo>
                  <a:pt x="760" y="1311"/>
                </a:lnTo>
                <a:lnTo>
                  <a:pt x="769" y="1302"/>
                </a:lnTo>
                <a:lnTo>
                  <a:pt x="9" y="1302"/>
                </a:lnTo>
                <a:lnTo>
                  <a:pt x="18" y="1311"/>
                </a:lnTo>
                <a:lnTo>
                  <a:pt x="18" y="9"/>
                </a:lnTo>
                <a:lnTo>
                  <a:pt x="9" y="18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1" name="Freeform 16"/>
          <p:cNvSpPr>
            <a:spLocks/>
          </p:cNvSpPr>
          <p:nvPr/>
        </p:nvSpPr>
        <p:spPr bwMode="auto">
          <a:xfrm>
            <a:off x="6640513" y="3559175"/>
            <a:ext cx="525462" cy="30163"/>
          </a:xfrm>
          <a:custGeom>
            <a:avLst/>
            <a:gdLst>
              <a:gd name="T0" fmla="*/ 2147483647 w 331"/>
              <a:gd name="T1" fmla="*/ 2147483647 h 19"/>
              <a:gd name="T2" fmla="*/ 2147483647 w 331"/>
              <a:gd name="T3" fmla="*/ 2147483647 h 19"/>
              <a:gd name="T4" fmla="*/ 2147483647 w 331"/>
              <a:gd name="T5" fmla="*/ 2147483647 h 19"/>
              <a:gd name="T6" fmla="*/ 2147483647 w 331"/>
              <a:gd name="T7" fmla="*/ 2147483647 h 19"/>
              <a:gd name="T8" fmla="*/ 2147483647 w 331"/>
              <a:gd name="T9" fmla="*/ 2147483647 h 19"/>
              <a:gd name="T10" fmla="*/ 2147483647 w 331"/>
              <a:gd name="T11" fmla="*/ 2147483647 h 19"/>
              <a:gd name="T12" fmla="*/ 2147483647 w 331"/>
              <a:gd name="T13" fmla="*/ 0 h 19"/>
              <a:gd name="T14" fmla="*/ 2147483647 w 331"/>
              <a:gd name="T15" fmla="*/ 0 h 19"/>
              <a:gd name="T16" fmla="*/ 2147483647 w 331"/>
              <a:gd name="T17" fmla="*/ 2147483647 h 19"/>
              <a:gd name="T18" fmla="*/ 0 w 331"/>
              <a:gd name="T19" fmla="*/ 2147483647 h 19"/>
              <a:gd name="T20" fmla="*/ 0 w 331"/>
              <a:gd name="T21" fmla="*/ 2147483647 h 19"/>
              <a:gd name="T22" fmla="*/ 2147483647 w 331"/>
              <a:gd name="T23" fmla="*/ 2147483647 h 19"/>
              <a:gd name="T24" fmla="*/ 2147483647 w 331"/>
              <a:gd name="T25" fmla="*/ 2147483647 h 19"/>
              <a:gd name="T26" fmla="*/ 2147483647 w 331"/>
              <a:gd name="T27" fmla="*/ 2147483647 h 19"/>
              <a:gd name="T28" fmla="*/ 2147483647 w 331"/>
              <a:gd name="T29" fmla="*/ 2147483647 h 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31"/>
              <a:gd name="T46" fmla="*/ 0 h 19"/>
              <a:gd name="T47" fmla="*/ 331 w 331"/>
              <a:gd name="T48" fmla="*/ 19 h 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31" h="19">
                <a:moveTo>
                  <a:pt x="322" y="19"/>
                </a:moveTo>
                <a:lnTo>
                  <a:pt x="325" y="19"/>
                </a:lnTo>
                <a:lnTo>
                  <a:pt x="328" y="16"/>
                </a:lnTo>
                <a:lnTo>
                  <a:pt x="331" y="13"/>
                </a:lnTo>
                <a:lnTo>
                  <a:pt x="331" y="6"/>
                </a:lnTo>
                <a:lnTo>
                  <a:pt x="328" y="3"/>
                </a:lnTo>
                <a:lnTo>
                  <a:pt x="325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3"/>
                </a:lnTo>
                <a:lnTo>
                  <a:pt x="3" y="16"/>
                </a:lnTo>
                <a:lnTo>
                  <a:pt x="6" y="19"/>
                </a:lnTo>
                <a:lnTo>
                  <a:pt x="9" y="19"/>
                </a:lnTo>
                <a:lnTo>
                  <a:pt x="322" y="1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2" name="Freeform 17"/>
          <p:cNvSpPr>
            <a:spLocks/>
          </p:cNvSpPr>
          <p:nvPr/>
        </p:nvSpPr>
        <p:spPr bwMode="auto">
          <a:xfrm>
            <a:off x="6640513" y="3921125"/>
            <a:ext cx="525462" cy="28575"/>
          </a:xfrm>
          <a:custGeom>
            <a:avLst/>
            <a:gdLst>
              <a:gd name="T0" fmla="*/ 2147483647 w 331"/>
              <a:gd name="T1" fmla="*/ 2147483647 h 18"/>
              <a:gd name="T2" fmla="*/ 2147483647 w 331"/>
              <a:gd name="T3" fmla="*/ 2147483647 h 18"/>
              <a:gd name="T4" fmla="*/ 2147483647 w 331"/>
              <a:gd name="T5" fmla="*/ 2147483647 h 18"/>
              <a:gd name="T6" fmla="*/ 2147483647 w 331"/>
              <a:gd name="T7" fmla="*/ 2147483647 h 18"/>
              <a:gd name="T8" fmla="*/ 2147483647 w 331"/>
              <a:gd name="T9" fmla="*/ 2147483647 h 18"/>
              <a:gd name="T10" fmla="*/ 2147483647 w 331"/>
              <a:gd name="T11" fmla="*/ 2147483647 h 18"/>
              <a:gd name="T12" fmla="*/ 2147483647 w 331"/>
              <a:gd name="T13" fmla="*/ 0 h 18"/>
              <a:gd name="T14" fmla="*/ 2147483647 w 331"/>
              <a:gd name="T15" fmla="*/ 0 h 18"/>
              <a:gd name="T16" fmla="*/ 2147483647 w 331"/>
              <a:gd name="T17" fmla="*/ 2147483647 h 18"/>
              <a:gd name="T18" fmla="*/ 0 w 331"/>
              <a:gd name="T19" fmla="*/ 2147483647 h 18"/>
              <a:gd name="T20" fmla="*/ 0 w 331"/>
              <a:gd name="T21" fmla="*/ 2147483647 h 18"/>
              <a:gd name="T22" fmla="*/ 2147483647 w 331"/>
              <a:gd name="T23" fmla="*/ 2147483647 h 18"/>
              <a:gd name="T24" fmla="*/ 2147483647 w 331"/>
              <a:gd name="T25" fmla="*/ 2147483647 h 18"/>
              <a:gd name="T26" fmla="*/ 2147483647 w 331"/>
              <a:gd name="T27" fmla="*/ 2147483647 h 18"/>
              <a:gd name="T28" fmla="*/ 2147483647 w 331"/>
              <a:gd name="T29" fmla="*/ 2147483647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31"/>
              <a:gd name="T46" fmla="*/ 0 h 18"/>
              <a:gd name="T47" fmla="*/ 331 w 331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31" h="18">
                <a:moveTo>
                  <a:pt x="322" y="18"/>
                </a:moveTo>
                <a:lnTo>
                  <a:pt x="325" y="18"/>
                </a:lnTo>
                <a:lnTo>
                  <a:pt x="328" y="15"/>
                </a:lnTo>
                <a:lnTo>
                  <a:pt x="331" y="12"/>
                </a:lnTo>
                <a:lnTo>
                  <a:pt x="331" y="6"/>
                </a:lnTo>
                <a:lnTo>
                  <a:pt x="328" y="3"/>
                </a:lnTo>
                <a:lnTo>
                  <a:pt x="325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9" y="18"/>
                </a:lnTo>
                <a:lnTo>
                  <a:pt x="322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Freeform 18"/>
          <p:cNvSpPr>
            <a:spLocks/>
          </p:cNvSpPr>
          <p:nvPr/>
        </p:nvSpPr>
        <p:spPr bwMode="auto">
          <a:xfrm>
            <a:off x="6640513" y="4283075"/>
            <a:ext cx="525462" cy="28575"/>
          </a:xfrm>
          <a:custGeom>
            <a:avLst/>
            <a:gdLst>
              <a:gd name="T0" fmla="*/ 2147483647 w 331"/>
              <a:gd name="T1" fmla="*/ 2147483647 h 18"/>
              <a:gd name="T2" fmla="*/ 2147483647 w 331"/>
              <a:gd name="T3" fmla="*/ 2147483647 h 18"/>
              <a:gd name="T4" fmla="*/ 2147483647 w 331"/>
              <a:gd name="T5" fmla="*/ 2147483647 h 18"/>
              <a:gd name="T6" fmla="*/ 2147483647 w 331"/>
              <a:gd name="T7" fmla="*/ 2147483647 h 18"/>
              <a:gd name="T8" fmla="*/ 2147483647 w 331"/>
              <a:gd name="T9" fmla="*/ 2147483647 h 18"/>
              <a:gd name="T10" fmla="*/ 2147483647 w 331"/>
              <a:gd name="T11" fmla="*/ 2147483647 h 18"/>
              <a:gd name="T12" fmla="*/ 2147483647 w 331"/>
              <a:gd name="T13" fmla="*/ 0 h 18"/>
              <a:gd name="T14" fmla="*/ 2147483647 w 331"/>
              <a:gd name="T15" fmla="*/ 0 h 18"/>
              <a:gd name="T16" fmla="*/ 2147483647 w 331"/>
              <a:gd name="T17" fmla="*/ 2147483647 h 18"/>
              <a:gd name="T18" fmla="*/ 0 w 331"/>
              <a:gd name="T19" fmla="*/ 2147483647 h 18"/>
              <a:gd name="T20" fmla="*/ 0 w 331"/>
              <a:gd name="T21" fmla="*/ 2147483647 h 18"/>
              <a:gd name="T22" fmla="*/ 2147483647 w 331"/>
              <a:gd name="T23" fmla="*/ 2147483647 h 18"/>
              <a:gd name="T24" fmla="*/ 2147483647 w 331"/>
              <a:gd name="T25" fmla="*/ 2147483647 h 18"/>
              <a:gd name="T26" fmla="*/ 2147483647 w 331"/>
              <a:gd name="T27" fmla="*/ 2147483647 h 18"/>
              <a:gd name="T28" fmla="*/ 2147483647 w 331"/>
              <a:gd name="T29" fmla="*/ 2147483647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31"/>
              <a:gd name="T46" fmla="*/ 0 h 18"/>
              <a:gd name="T47" fmla="*/ 331 w 331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31" h="18">
                <a:moveTo>
                  <a:pt x="322" y="18"/>
                </a:moveTo>
                <a:lnTo>
                  <a:pt x="325" y="18"/>
                </a:lnTo>
                <a:lnTo>
                  <a:pt x="328" y="15"/>
                </a:lnTo>
                <a:lnTo>
                  <a:pt x="331" y="12"/>
                </a:lnTo>
                <a:lnTo>
                  <a:pt x="331" y="6"/>
                </a:lnTo>
                <a:lnTo>
                  <a:pt x="328" y="3"/>
                </a:lnTo>
                <a:lnTo>
                  <a:pt x="325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9" y="18"/>
                </a:lnTo>
                <a:lnTo>
                  <a:pt x="322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Freeform 19"/>
          <p:cNvSpPr>
            <a:spLocks/>
          </p:cNvSpPr>
          <p:nvPr/>
        </p:nvSpPr>
        <p:spPr bwMode="auto">
          <a:xfrm>
            <a:off x="6640513" y="4598988"/>
            <a:ext cx="571500" cy="28575"/>
          </a:xfrm>
          <a:custGeom>
            <a:avLst/>
            <a:gdLst>
              <a:gd name="T0" fmla="*/ 2147483647 w 360"/>
              <a:gd name="T1" fmla="*/ 2147483647 h 18"/>
              <a:gd name="T2" fmla="*/ 2147483647 w 360"/>
              <a:gd name="T3" fmla="*/ 2147483647 h 18"/>
              <a:gd name="T4" fmla="*/ 2147483647 w 360"/>
              <a:gd name="T5" fmla="*/ 2147483647 h 18"/>
              <a:gd name="T6" fmla="*/ 2147483647 w 360"/>
              <a:gd name="T7" fmla="*/ 2147483647 h 18"/>
              <a:gd name="T8" fmla="*/ 2147483647 w 360"/>
              <a:gd name="T9" fmla="*/ 2147483647 h 18"/>
              <a:gd name="T10" fmla="*/ 2147483647 w 360"/>
              <a:gd name="T11" fmla="*/ 2147483647 h 18"/>
              <a:gd name="T12" fmla="*/ 2147483647 w 360"/>
              <a:gd name="T13" fmla="*/ 0 h 18"/>
              <a:gd name="T14" fmla="*/ 2147483647 w 360"/>
              <a:gd name="T15" fmla="*/ 0 h 18"/>
              <a:gd name="T16" fmla="*/ 2147483647 w 360"/>
              <a:gd name="T17" fmla="*/ 2147483647 h 18"/>
              <a:gd name="T18" fmla="*/ 0 w 360"/>
              <a:gd name="T19" fmla="*/ 2147483647 h 18"/>
              <a:gd name="T20" fmla="*/ 0 w 360"/>
              <a:gd name="T21" fmla="*/ 2147483647 h 18"/>
              <a:gd name="T22" fmla="*/ 2147483647 w 360"/>
              <a:gd name="T23" fmla="*/ 2147483647 h 18"/>
              <a:gd name="T24" fmla="*/ 2147483647 w 360"/>
              <a:gd name="T25" fmla="*/ 2147483647 h 18"/>
              <a:gd name="T26" fmla="*/ 2147483647 w 360"/>
              <a:gd name="T27" fmla="*/ 2147483647 h 18"/>
              <a:gd name="T28" fmla="*/ 2147483647 w 360"/>
              <a:gd name="T29" fmla="*/ 2147483647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60"/>
              <a:gd name="T46" fmla="*/ 0 h 18"/>
              <a:gd name="T47" fmla="*/ 360 w 360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60" h="18">
                <a:moveTo>
                  <a:pt x="351" y="18"/>
                </a:moveTo>
                <a:lnTo>
                  <a:pt x="354" y="18"/>
                </a:lnTo>
                <a:lnTo>
                  <a:pt x="357" y="15"/>
                </a:lnTo>
                <a:lnTo>
                  <a:pt x="360" y="12"/>
                </a:lnTo>
                <a:lnTo>
                  <a:pt x="360" y="6"/>
                </a:lnTo>
                <a:lnTo>
                  <a:pt x="357" y="3"/>
                </a:lnTo>
                <a:lnTo>
                  <a:pt x="354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9" y="18"/>
                </a:lnTo>
                <a:lnTo>
                  <a:pt x="351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Freeform 20"/>
          <p:cNvSpPr>
            <a:spLocks/>
          </p:cNvSpPr>
          <p:nvPr/>
        </p:nvSpPr>
        <p:spPr bwMode="auto">
          <a:xfrm>
            <a:off x="7996238" y="3559175"/>
            <a:ext cx="166687" cy="30163"/>
          </a:xfrm>
          <a:custGeom>
            <a:avLst/>
            <a:gdLst>
              <a:gd name="T0" fmla="*/ 2147483647 w 105"/>
              <a:gd name="T1" fmla="*/ 0 h 19"/>
              <a:gd name="T2" fmla="*/ 2147483647 w 105"/>
              <a:gd name="T3" fmla="*/ 0 h 19"/>
              <a:gd name="T4" fmla="*/ 2147483647 w 105"/>
              <a:gd name="T5" fmla="*/ 2147483647 h 19"/>
              <a:gd name="T6" fmla="*/ 0 w 105"/>
              <a:gd name="T7" fmla="*/ 2147483647 h 19"/>
              <a:gd name="T8" fmla="*/ 0 w 105"/>
              <a:gd name="T9" fmla="*/ 2147483647 h 19"/>
              <a:gd name="T10" fmla="*/ 2147483647 w 105"/>
              <a:gd name="T11" fmla="*/ 2147483647 h 19"/>
              <a:gd name="T12" fmla="*/ 2147483647 w 105"/>
              <a:gd name="T13" fmla="*/ 2147483647 h 19"/>
              <a:gd name="T14" fmla="*/ 2147483647 w 105"/>
              <a:gd name="T15" fmla="*/ 2147483647 h 19"/>
              <a:gd name="T16" fmla="*/ 2147483647 w 105"/>
              <a:gd name="T17" fmla="*/ 2147483647 h 19"/>
              <a:gd name="T18" fmla="*/ 2147483647 w 105"/>
              <a:gd name="T19" fmla="*/ 2147483647 h 19"/>
              <a:gd name="T20" fmla="*/ 2147483647 w 105"/>
              <a:gd name="T21" fmla="*/ 2147483647 h 19"/>
              <a:gd name="T22" fmla="*/ 2147483647 w 105"/>
              <a:gd name="T23" fmla="*/ 2147483647 h 19"/>
              <a:gd name="T24" fmla="*/ 2147483647 w 105"/>
              <a:gd name="T25" fmla="*/ 0 h 19"/>
              <a:gd name="T26" fmla="*/ 2147483647 w 105"/>
              <a:gd name="T27" fmla="*/ 0 h 19"/>
              <a:gd name="T28" fmla="*/ 2147483647 w 105"/>
              <a:gd name="T29" fmla="*/ 0 h 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05"/>
              <a:gd name="T46" fmla="*/ 0 h 19"/>
              <a:gd name="T47" fmla="*/ 105 w 105"/>
              <a:gd name="T48" fmla="*/ 19 h 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5" h="19">
                <a:moveTo>
                  <a:pt x="9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3"/>
                </a:lnTo>
                <a:lnTo>
                  <a:pt x="3" y="16"/>
                </a:lnTo>
                <a:lnTo>
                  <a:pt x="6" y="19"/>
                </a:lnTo>
                <a:lnTo>
                  <a:pt x="99" y="19"/>
                </a:lnTo>
                <a:lnTo>
                  <a:pt x="102" y="16"/>
                </a:lnTo>
                <a:lnTo>
                  <a:pt x="105" y="13"/>
                </a:lnTo>
                <a:lnTo>
                  <a:pt x="105" y="6"/>
                </a:lnTo>
                <a:lnTo>
                  <a:pt x="102" y="3"/>
                </a:lnTo>
                <a:lnTo>
                  <a:pt x="99" y="0"/>
                </a:lnTo>
                <a:lnTo>
                  <a:pt x="96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6" name="Freeform 21"/>
          <p:cNvSpPr>
            <a:spLocks/>
          </p:cNvSpPr>
          <p:nvPr/>
        </p:nvSpPr>
        <p:spPr bwMode="auto">
          <a:xfrm>
            <a:off x="8132763" y="2655888"/>
            <a:ext cx="30162" cy="933450"/>
          </a:xfrm>
          <a:custGeom>
            <a:avLst/>
            <a:gdLst>
              <a:gd name="T0" fmla="*/ 0 w 19"/>
              <a:gd name="T1" fmla="*/ 2147483647 h 588"/>
              <a:gd name="T2" fmla="*/ 0 w 19"/>
              <a:gd name="T3" fmla="*/ 2147483647 h 588"/>
              <a:gd name="T4" fmla="*/ 2147483647 w 19"/>
              <a:gd name="T5" fmla="*/ 2147483647 h 588"/>
              <a:gd name="T6" fmla="*/ 2147483647 w 19"/>
              <a:gd name="T7" fmla="*/ 2147483647 h 588"/>
              <a:gd name="T8" fmla="*/ 2147483647 w 19"/>
              <a:gd name="T9" fmla="*/ 2147483647 h 588"/>
              <a:gd name="T10" fmla="*/ 2147483647 w 19"/>
              <a:gd name="T11" fmla="*/ 2147483647 h 588"/>
              <a:gd name="T12" fmla="*/ 2147483647 w 19"/>
              <a:gd name="T13" fmla="*/ 2147483647 h 588"/>
              <a:gd name="T14" fmla="*/ 2147483647 w 19"/>
              <a:gd name="T15" fmla="*/ 2147483647 h 588"/>
              <a:gd name="T16" fmla="*/ 2147483647 w 19"/>
              <a:gd name="T17" fmla="*/ 2147483647 h 588"/>
              <a:gd name="T18" fmla="*/ 2147483647 w 19"/>
              <a:gd name="T19" fmla="*/ 0 h 588"/>
              <a:gd name="T20" fmla="*/ 2147483647 w 19"/>
              <a:gd name="T21" fmla="*/ 0 h 588"/>
              <a:gd name="T22" fmla="*/ 2147483647 w 19"/>
              <a:gd name="T23" fmla="*/ 2147483647 h 588"/>
              <a:gd name="T24" fmla="*/ 0 w 19"/>
              <a:gd name="T25" fmla="*/ 2147483647 h 588"/>
              <a:gd name="T26" fmla="*/ 0 w 19"/>
              <a:gd name="T27" fmla="*/ 2147483647 h 588"/>
              <a:gd name="T28" fmla="*/ 0 w 19"/>
              <a:gd name="T29" fmla="*/ 2147483647 h 5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"/>
              <a:gd name="T46" fmla="*/ 0 h 588"/>
              <a:gd name="T47" fmla="*/ 19 w 19"/>
              <a:gd name="T48" fmla="*/ 588 h 5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" h="588">
                <a:moveTo>
                  <a:pt x="0" y="579"/>
                </a:moveTo>
                <a:lnTo>
                  <a:pt x="0" y="582"/>
                </a:lnTo>
                <a:lnTo>
                  <a:pt x="4" y="585"/>
                </a:lnTo>
                <a:lnTo>
                  <a:pt x="7" y="588"/>
                </a:lnTo>
                <a:lnTo>
                  <a:pt x="13" y="588"/>
                </a:lnTo>
                <a:lnTo>
                  <a:pt x="16" y="585"/>
                </a:lnTo>
                <a:lnTo>
                  <a:pt x="19" y="582"/>
                </a:lnTo>
                <a:lnTo>
                  <a:pt x="19" y="6"/>
                </a:lnTo>
                <a:lnTo>
                  <a:pt x="16" y="3"/>
                </a:lnTo>
                <a:lnTo>
                  <a:pt x="13" y="0"/>
                </a:lnTo>
                <a:lnTo>
                  <a:pt x="7" y="0"/>
                </a:lnTo>
                <a:lnTo>
                  <a:pt x="4" y="3"/>
                </a:lnTo>
                <a:lnTo>
                  <a:pt x="0" y="6"/>
                </a:lnTo>
                <a:lnTo>
                  <a:pt x="0" y="9"/>
                </a:lnTo>
                <a:lnTo>
                  <a:pt x="0" y="57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Freeform 22"/>
          <p:cNvSpPr>
            <a:spLocks/>
          </p:cNvSpPr>
          <p:nvPr/>
        </p:nvSpPr>
        <p:spPr bwMode="auto">
          <a:xfrm>
            <a:off x="5148263" y="2655888"/>
            <a:ext cx="3014662" cy="28575"/>
          </a:xfrm>
          <a:custGeom>
            <a:avLst/>
            <a:gdLst>
              <a:gd name="T0" fmla="*/ 2147483647 w 1899"/>
              <a:gd name="T1" fmla="*/ 2147483647 h 18"/>
              <a:gd name="T2" fmla="*/ 2147483647 w 1899"/>
              <a:gd name="T3" fmla="*/ 2147483647 h 18"/>
              <a:gd name="T4" fmla="*/ 2147483647 w 1899"/>
              <a:gd name="T5" fmla="*/ 2147483647 h 18"/>
              <a:gd name="T6" fmla="*/ 2147483647 w 1899"/>
              <a:gd name="T7" fmla="*/ 2147483647 h 18"/>
              <a:gd name="T8" fmla="*/ 2147483647 w 1899"/>
              <a:gd name="T9" fmla="*/ 2147483647 h 18"/>
              <a:gd name="T10" fmla="*/ 2147483647 w 1899"/>
              <a:gd name="T11" fmla="*/ 2147483647 h 18"/>
              <a:gd name="T12" fmla="*/ 2147483647 w 1899"/>
              <a:gd name="T13" fmla="*/ 0 h 18"/>
              <a:gd name="T14" fmla="*/ 2147483647 w 1899"/>
              <a:gd name="T15" fmla="*/ 0 h 18"/>
              <a:gd name="T16" fmla="*/ 2147483647 w 1899"/>
              <a:gd name="T17" fmla="*/ 2147483647 h 18"/>
              <a:gd name="T18" fmla="*/ 0 w 1899"/>
              <a:gd name="T19" fmla="*/ 2147483647 h 18"/>
              <a:gd name="T20" fmla="*/ 0 w 1899"/>
              <a:gd name="T21" fmla="*/ 2147483647 h 18"/>
              <a:gd name="T22" fmla="*/ 2147483647 w 1899"/>
              <a:gd name="T23" fmla="*/ 2147483647 h 18"/>
              <a:gd name="T24" fmla="*/ 2147483647 w 1899"/>
              <a:gd name="T25" fmla="*/ 2147483647 h 18"/>
              <a:gd name="T26" fmla="*/ 2147483647 w 1899"/>
              <a:gd name="T27" fmla="*/ 2147483647 h 18"/>
              <a:gd name="T28" fmla="*/ 2147483647 w 1899"/>
              <a:gd name="T29" fmla="*/ 2147483647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99"/>
              <a:gd name="T46" fmla="*/ 0 h 18"/>
              <a:gd name="T47" fmla="*/ 1899 w 189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99" h="18">
                <a:moveTo>
                  <a:pt x="1890" y="18"/>
                </a:moveTo>
                <a:lnTo>
                  <a:pt x="1893" y="18"/>
                </a:lnTo>
                <a:lnTo>
                  <a:pt x="1896" y="15"/>
                </a:lnTo>
                <a:lnTo>
                  <a:pt x="1899" y="12"/>
                </a:lnTo>
                <a:lnTo>
                  <a:pt x="1899" y="6"/>
                </a:lnTo>
                <a:lnTo>
                  <a:pt x="1896" y="3"/>
                </a:lnTo>
                <a:lnTo>
                  <a:pt x="1893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9" y="18"/>
                </a:lnTo>
                <a:lnTo>
                  <a:pt x="1890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Freeform 23"/>
          <p:cNvSpPr>
            <a:spLocks/>
          </p:cNvSpPr>
          <p:nvPr/>
        </p:nvSpPr>
        <p:spPr bwMode="auto">
          <a:xfrm>
            <a:off x="5160963" y="3584575"/>
            <a:ext cx="300037" cy="28575"/>
          </a:xfrm>
          <a:custGeom>
            <a:avLst/>
            <a:gdLst>
              <a:gd name="T0" fmla="*/ 2147483647 w 189"/>
              <a:gd name="T1" fmla="*/ 0 h 18"/>
              <a:gd name="T2" fmla="*/ 2147483647 w 189"/>
              <a:gd name="T3" fmla="*/ 0 h 18"/>
              <a:gd name="T4" fmla="*/ 2147483647 w 189"/>
              <a:gd name="T5" fmla="*/ 2147483647 h 18"/>
              <a:gd name="T6" fmla="*/ 0 w 189"/>
              <a:gd name="T7" fmla="*/ 2147483647 h 18"/>
              <a:gd name="T8" fmla="*/ 0 w 189"/>
              <a:gd name="T9" fmla="*/ 2147483647 h 18"/>
              <a:gd name="T10" fmla="*/ 2147483647 w 189"/>
              <a:gd name="T11" fmla="*/ 2147483647 h 18"/>
              <a:gd name="T12" fmla="*/ 2147483647 w 189"/>
              <a:gd name="T13" fmla="*/ 2147483647 h 18"/>
              <a:gd name="T14" fmla="*/ 2147483647 w 189"/>
              <a:gd name="T15" fmla="*/ 2147483647 h 18"/>
              <a:gd name="T16" fmla="*/ 2147483647 w 189"/>
              <a:gd name="T17" fmla="*/ 2147483647 h 18"/>
              <a:gd name="T18" fmla="*/ 2147483647 w 189"/>
              <a:gd name="T19" fmla="*/ 2147483647 h 18"/>
              <a:gd name="T20" fmla="*/ 2147483647 w 189"/>
              <a:gd name="T21" fmla="*/ 2147483647 h 18"/>
              <a:gd name="T22" fmla="*/ 2147483647 w 189"/>
              <a:gd name="T23" fmla="*/ 2147483647 h 18"/>
              <a:gd name="T24" fmla="*/ 2147483647 w 189"/>
              <a:gd name="T25" fmla="*/ 0 h 18"/>
              <a:gd name="T26" fmla="*/ 2147483647 w 189"/>
              <a:gd name="T27" fmla="*/ 0 h 18"/>
              <a:gd name="T28" fmla="*/ 2147483647 w 18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9"/>
              <a:gd name="T46" fmla="*/ 0 h 18"/>
              <a:gd name="T47" fmla="*/ 189 w 18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9" h="18">
                <a:moveTo>
                  <a:pt x="9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183" y="18"/>
                </a:lnTo>
                <a:lnTo>
                  <a:pt x="186" y="15"/>
                </a:lnTo>
                <a:lnTo>
                  <a:pt x="189" y="12"/>
                </a:lnTo>
                <a:lnTo>
                  <a:pt x="189" y="6"/>
                </a:lnTo>
                <a:lnTo>
                  <a:pt x="186" y="3"/>
                </a:lnTo>
                <a:lnTo>
                  <a:pt x="183" y="0"/>
                </a:lnTo>
                <a:lnTo>
                  <a:pt x="180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9" name="Freeform 24"/>
          <p:cNvSpPr>
            <a:spLocks/>
          </p:cNvSpPr>
          <p:nvPr/>
        </p:nvSpPr>
        <p:spPr bwMode="auto">
          <a:xfrm>
            <a:off x="7996238" y="3921125"/>
            <a:ext cx="301625" cy="28575"/>
          </a:xfrm>
          <a:custGeom>
            <a:avLst/>
            <a:gdLst>
              <a:gd name="T0" fmla="*/ 2147483647 w 190"/>
              <a:gd name="T1" fmla="*/ 0 h 18"/>
              <a:gd name="T2" fmla="*/ 2147483647 w 190"/>
              <a:gd name="T3" fmla="*/ 0 h 18"/>
              <a:gd name="T4" fmla="*/ 2147483647 w 190"/>
              <a:gd name="T5" fmla="*/ 2147483647 h 18"/>
              <a:gd name="T6" fmla="*/ 0 w 190"/>
              <a:gd name="T7" fmla="*/ 2147483647 h 18"/>
              <a:gd name="T8" fmla="*/ 0 w 190"/>
              <a:gd name="T9" fmla="*/ 2147483647 h 18"/>
              <a:gd name="T10" fmla="*/ 2147483647 w 190"/>
              <a:gd name="T11" fmla="*/ 2147483647 h 18"/>
              <a:gd name="T12" fmla="*/ 2147483647 w 190"/>
              <a:gd name="T13" fmla="*/ 2147483647 h 18"/>
              <a:gd name="T14" fmla="*/ 2147483647 w 190"/>
              <a:gd name="T15" fmla="*/ 2147483647 h 18"/>
              <a:gd name="T16" fmla="*/ 2147483647 w 190"/>
              <a:gd name="T17" fmla="*/ 2147483647 h 18"/>
              <a:gd name="T18" fmla="*/ 2147483647 w 190"/>
              <a:gd name="T19" fmla="*/ 2147483647 h 18"/>
              <a:gd name="T20" fmla="*/ 2147483647 w 190"/>
              <a:gd name="T21" fmla="*/ 2147483647 h 18"/>
              <a:gd name="T22" fmla="*/ 2147483647 w 190"/>
              <a:gd name="T23" fmla="*/ 2147483647 h 18"/>
              <a:gd name="T24" fmla="*/ 2147483647 w 190"/>
              <a:gd name="T25" fmla="*/ 0 h 18"/>
              <a:gd name="T26" fmla="*/ 2147483647 w 190"/>
              <a:gd name="T27" fmla="*/ 0 h 18"/>
              <a:gd name="T28" fmla="*/ 2147483647 w 190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0"/>
              <a:gd name="T46" fmla="*/ 0 h 18"/>
              <a:gd name="T47" fmla="*/ 190 w 190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0" h="18">
                <a:moveTo>
                  <a:pt x="9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184" y="18"/>
                </a:lnTo>
                <a:lnTo>
                  <a:pt x="187" y="15"/>
                </a:lnTo>
                <a:lnTo>
                  <a:pt x="190" y="12"/>
                </a:lnTo>
                <a:lnTo>
                  <a:pt x="190" y="6"/>
                </a:lnTo>
                <a:lnTo>
                  <a:pt x="187" y="3"/>
                </a:lnTo>
                <a:lnTo>
                  <a:pt x="184" y="0"/>
                </a:lnTo>
                <a:lnTo>
                  <a:pt x="181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0" name="Freeform 25"/>
          <p:cNvSpPr>
            <a:spLocks/>
          </p:cNvSpPr>
          <p:nvPr/>
        </p:nvSpPr>
        <p:spPr bwMode="auto">
          <a:xfrm>
            <a:off x="8269288" y="2520950"/>
            <a:ext cx="28575" cy="1428750"/>
          </a:xfrm>
          <a:custGeom>
            <a:avLst/>
            <a:gdLst>
              <a:gd name="T0" fmla="*/ 0 w 18"/>
              <a:gd name="T1" fmla="*/ 2147483647 h 900"/>
              <a:gd name="T2" fmla="*/ 0 w 18"/>
              <a:gd name="T3" fmla="*/ 2147483647 h 900"/>
              <a:gd name="T4" fmla="*/ 2147483647 w 18"/>
              <a:gd name="T5" fmla="*/ 2147483647 h 900"/>
              <a:gd name="T6" fmla="*/ 2147483647 w 18"/>
              <a:gd name="T7" fmla="*/ 2147483647 h 900"/>
              <a:gd name="T8" fmla="*/ 2147483647 w 18"/>
              <a:gd name="T9" fmla="*/ 2147483647 h 900"/>
              <a:gd name="T10" fmla="*/ 2147483647 w 18"/>
              <a:gd name="T11" fmla="*/ 2147483647 h 900"/>
              <a:gd name="T12" fmla="*/ 2147483647 w 18"/>
              <a:gd name="T13" fmla="*/ 2147483647 h 900"/>
              <a:gd name="T14" fmla="*/ 2147483647 w 18"/>
              <a:gd name="T15" fmla="*/ 2147483647 h 900"/>
              <a:gd name="T16" fmla="*/ 2147483647 w 18"/>
              <a:gd name="T17" fmla="*/ 2147483647 h 900"/>
              <a:gd name="T18" fmla="*/ 2147483647 w 18"/>
              <a:gd name="T19" fmla="*/ 0 h 900"/>
              <a:gd name="T20" fmla="*/ 2147483647 w 18"/>
              <a:gd name="T21" fmla="*/ 0 h 900"/>
              <a:gd name="T22" fmla="*/ 2147483647 w 18"/>
              <a:gd name="T23" fmla="*/ 2147483647 h 900"/>
              <a:gd name="T24" fmla="*/ 0 w 18"/>
              <a:gd name="T25" fmla="*/ 2147483647 h 900"/>
              <a:gd name="T26" fmla="*/ 0 w 18"/>
              <a:gd name="T27" fmla="*/ 2147483647 h 900"/>
              <a:gd name="T28" fmla="*/ 0 w 18"/>
              <a:gd name="T29" fmla="*/ 2147483647 h 9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"/>
              <a:gd name="T46" fmla="*/ 0 h 900"/>
              <a:gd name="T47" fmla="*/ 18 w 18"/>
              <a:gd name="T48" fmla="*/ 900 h 9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" h="900">
                <a:moveTo>
                  <a:pt x="0" y="891"/>
                </a:moveTo>
                <a:lnTo>
                  <a:pt x="0" y="894"/>
                </a:lnTo>
                <a:lnTo>
                  <a:pt x="3" y="897"/>
                </a:lnTo>
                <a:lnTo>
                  <a:pt x="6" y="900"/>
                </a:lnTo>
                <a:lnTo>
                  <a:pt x="12" y="900"/>
                </a:lnTo>
                <a:lnTo>
                  <a:pt x="15" y="897"/>
                </a:lnTo>
                <a:lnTo>
                  <a:pt x="18" y="894"/>
                </a:lnTo>
                <a:lnTo>
                  <a:pt x="18" y="6"/>
                </a:lnTo>
                <a:lnTo>
                  <a:pt x="15" y="3"/>
                </a:lnTo>
                <a:lnTo>
                  <a:pt x="12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9"/>
                </a:lnTo>
                <a:lnTo>
                  <a:pt x="0" y="89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1" name="Freeform 26"/>
          <p:cNvSpPr>
            <a:spLocks/>
          </p:cNvSpPr>
          <p:nvPr/>
        </p:nvSpPr>
        <p:spPr bwMode="auto">
          <a:xfrm>
            <a:off x="5011738" y="2520950"/>
            <a:ext cx="3286125" cy="28575"/>
          </a:xfrm>
          <a:custGeom>
            <a:avLst/>
            <a:gdLst>
              <a:gd name="T0" fmla="*/ 2147483647 w 2070"/>
              <a:gd name="T1" fmla="*/ 2147483647 h 18"/>
              <a:gd name="T2" fmla="*/ 2147483647 w 2070"/>
              <a:gd name="T3" fmla="*/ 2147483647 h 18"/>
              <a:gd name="T4" fmla="*/ 2147483647 w 2070"/>
              <a:gd name="T5" fmla="*/ 2147483647 h 18"/>
              <a:gd name="T6" fmla="*/ 2147483647 w 2070"/>
              <a:gd name="T7" fmla="*/ 2147483647 h 18"/>
              <a:gd name="T8" fmla="*/ 2147483647 w 2070"/>
              <a:gd name="T9" fmla="*/ 2147483647 h 18"/>
              <a:gd name="T10" fmla="*/ 2147483647 w 2070"/>
              <a:gd name="T11" fmla="*/ 2147483647 h 18"/>
              <a:gd name="T12" fmla="*/ 2147483647 w 2070"/>
              <a:gd name="T13" fmla="*/ 0 h 18"/>
              <a:gd name="T14" fmla="*/ 2147483647 w 2070"/>
              <a:gd name="T15" fmla="*/ 0 h 18"/>
              <a:gd name="T16" fmla="*/ 2147483647 w 2070"/>
              <a:gd name="T17" fmla="*/ 2147483647 h 18"/>
              <a:gd name="T18" fmla="*/ 0 w 2070"/>
              <a:gd name="T19" fmla="*/ 2147483647 h 18"/>
              <a:gd name="T20" fmla="*/ 0 w 2070"/>
              <a:gd name="T21" fmla="*/ 2147483647 h 18"/>
              <a:gd name="T22" fmla="*/ 2147483647 w 2070"/>
              <a:gd name="T23" fmla="*/ 2147483647 h 18"/>
              <a:gd name="T24" fmla="*/ 2147483647 w 2070"/>
              <a:gd name="T25" fmla="*/ 2147483647 h 18"/>
              <a:gd name="T26" fmla="*/ 2147483647 w 2070"/>
              <a:gd name="T27" fmla="*/ 2147483647 h 18"/>
              <a:gd name="T28" fmla="*/ 2147483647 w 2070"/>
              <a:gd name="T29" fmla="*/ 2147483647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70"/>
              <a:gd name="T46" fmla="*/ 0 h 18"/>
              <a:gd name="T47" fmla="*/ 2070 w 2070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70" h="18">
                <a:moveTo>
                  <a:pt x="2061" y="18"/>
                </a:moveTo>
                <a:lnTo>
                  <a:pt x="2064" y="18"/>
                </a:lnTo>
                <a:lnTo>
                  <a:pt x="2067" y="15"/>
                </a:lnTo>
                <a:lnTo>
                  <a:pt x="2070" y="12"/>
                </a:lnTo>
                <a:lnTo>
                  <a:pt x="2070" y="6"/>
                </a:lnTo>
                <a:lnTo>
                  <a:pt x="2067" y="3"/>
                </a:lnTo>
                <a:lnTo>
                  <a:pt x="2064" y="0"/>
                </a:lnTo>
                <a:lnTo>
                  <a:pt x="7" y="0"/>
                </a:lnTo>
                <a:lnTo>
                  <a:pt x="4" y="3"/>
                </a:lnTo>
                <a:lnTo>
                  <a:pt x="0" y="6"/>
                </a:lnTo>
                <a:lnTo>
                  <a:pt x="0" y="12"/>
                </a:lnTo>
                <a:lnTo>
                  <a:pt x="4" y="15"/>
                </a:lnTo>
                <a:lnTo>
                  <a:pt x="7" y="18"/>
                </a:lnTo>
                <a:lnTo>
                  <a:pt x="10" y="18"/>
                </a:lnTo>
                <a:lnTo>
                  <a:pt x="2061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2" name="Freeform 27"/>
          <p:cNvSpPr>
            <a:spLocks/>
          </p:cNvSpPr>
          <p:nvPr/>
        </p:nvSpPr>
        <p:spPr bwMode="auto">
          <a:xfrm>
            <a:off x="5011738" y="3937000"/>
            <a:ext cx="436562" cy="28575"/>
          </a:xfrm>
          <a:custGeom>
            <a:avLst/>
            <a:gdLst>
              <a:gd name="T0" fmla="*/ 2147483647 w 275"/>
              <a:gd name="T1" fmla="*/ 0 h 18"/>
              <a:gd name="T2" fmla="*/ 2147483647 w 275"/>
              <a:gd name="T3" fmla="*/ 0 h 18"/>
              <a:gd name="T4" fmla="*/ 2147483647 w 275"/>
              <a:gd name="T5" fmla="*/ 2147483647 h 18"/>
              <a:gd name="T6" fmla="*/ 0 w 275"/>
              <a:gd name="T7" fmla="*/ 2147483647 h 18"/>
              <a:gd name="T8" fmla="*/ 0 w 275"/>
              <a:gd name="T9" fmla="*/ 2147483647 h 18"/>
              <a:gd name="T10" fmla="*/ 2147483647 w 275"/>
              <a:gd name="T11" fmla="*/ 2147483647 h 18"/>
              <a:gd name="T12" fmla="*/ 2147483647 w 275"/>
              <a:gd name="T13" fmla="*/ 2147483647 h 18"/>
              <a:gd name="T14" fmla="*/ 2147483647 w 275"/>
              <a:gd name="T15" fmla="*/ 2147483647 h 18"/>
              <a:gd name="T16" fmla="*/ 2147483647 w 275"/>
              <a:gd name="T17" fmla="*/ 2147483647 h 18"/>
              <a:gd name="T18" fmla="*/ 2147483647 w 275"/>
              <a:gd name="T19" fmla="*/ 2147483647 h 18"/>
              <a:gd name="T20" fmla="*/ 2147483647 w 275"/>
              <a:gd name="T21" fmla="*/ 2147483647 h 18"/>
              <a:gd name="T22" fmla="*/ 2147483647 w 275"/>
              <a:gd name="T23" fmla="*/ 2147483647 h 18"/>
              <a:gd name="T24" fmla="*/ 2147483647 w 275"/>
              <a:gd name="T25" fmla="*/ 0 h 18"/>
              <a:gd name="T26" fmla="*/ 2147483647 w 275"/>
              <a:gd name="T27" fmla="*/ 0 h 18"/>
              <a:gd name="T28" fmla="*/ 2147483647 w 275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5"/>
              <a:gd name="T46" fmla="*/ 0 h 18"/>
              <a:gd name="T47" fmla="*/ 275 w 275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5" h="18">
                <a:moveTo>
                  <a:pt x="10" y="0"/>
                </a:moveTo>
                <a:lnTo>
                  <a:pt x="7" y="0"/>
                </a:lnTo>
                <a:lnTo>
                  <a:pt x="4" y="3"/>
                </a:lnTo>
                <a:lnTo>
                  <a:pt x="0" y="6"/>
                </a:lnTo>
                <a:lnTo>
                  <a:pt x="0" y="12"/>
                </a:lnTo>
                <a:lnTo>
                  <a:pt x="4" y="15"/>
                </a:lnTo>
                <a:lnTo>
                  <a:pt x="7" y="18"/>
                </a:lnTo>
                <a:lnTo>
                  <a:pt x="269" y="18"/>
                </a:lnTo>
                <a:lnTo>
                  <a:pt x="272" y="15"/>
                </a:lnTo>
                <a:lnTo>
                  <a:pt x="275" y="12"/>
                </a:lnTo>
                <a:lnTo>
                  <a:pt x="275" y="6"/>
                </a:lnTo>
                <a:lnTo>
                  <a:pt x="272" y="3"/>
                </a:lnTo>
                <a:lnTo>
                  <a:pt x="269" y="0"/>
                </a:lnTo>
                <a:lnTo>
                  <a:pt x="266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3" name="Freeform 28"/>
          <p:cNvSpPr>
            <a:spLocks/>
          </p:cNvSpPr>
          <p:nvPr/>
        </p:nvSpPr>
        <p:spPr bwMode="auto">
          <a:xfrm>
            <a:off x="7996238" y="4283075"/>
            <a:ext cx="390525" cy="28575"/>
          </a:xfrm>
          <a:custGeom>
            <a:avLst/>
            <a:gdLst>
              <a:gd name="T0" fmla="*/ 2147483647 w 246"/>
              <a:gd name="T1" fmla="*/ 0 h 18"/>
              <a:gd name="T2" fmla="*/ 2147483647 w 246"/>
              <a:gd name="T3" fmla="*/ 0 h 18"/>
              <a:gd name="T4" fmla="*/ 2147483647 w 246"/>
              <a:gd name="T5" fmla="*/ 2147483647 h 18"/>
              <a:gd name="T6" fmla="*/ 0 w 246"/>
              <a:gd name="T7" fmla="*/ 2147483647 h 18"/>
              <a:gd name="T8" fmla="*/ 0 w 246"/>
              <a:gd name="T9" fmla="*/ 2147483647 h 18"/>
              <a:gd name="T10" fmla="*/ 2147483647 w 246"/>
              <a:gd name="T11" fmla="*/ 2147483647 h 18"/>
              <a:gd name="T12" fmla="*/ 2147483647 w 246"/>
              <a:gd name="T13" fmla="*/ 2147483647 h 18"/>
              <a:gd name="T14" fmla="*/ 2147483647 w 246"/>
              <a:gd name="T15" fmla="*/ 2147483647 h 18"/>
              <a:gd name="T16" fmla="*/ 2147483647 w 246"/>
              <a:gd name="T17" fmla="*/ 2147483647 h 18"/>
              <a:gd name="T18" fmla="*/ 2147483647 w 246"/>
              <a:gd name="T19" fmla="*/ 2147483647 h 18"/>
              <a:gd name="T20" fmla="*/ 2147483647 w 246"/>
              <a:gd name="T21" fmla="*/ 2147483647 h 18"/>
              <a:gd name="T22" fmla="*/ 2147483647 w 246"/>
              <a:gd name="T23" fmla="*/ 2147483647 h 18"/>
              <a:gd name="T24" fmla="*/ 2147483647 w 246"/>
              <a:gd name="T25" fmla="*/ 0 h 18"/>
              <a:gd name="T26" fmla="*/ 2147483647 w 246"/>
              <a:gd name="T27" fmla="*/ 0 h 18"/>
              <a:gd name="T28" fmla="*/ 2147483647 w 246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6"/>
              <a:gd name="T46" fmla="*/ 0 h 18"/>
              <a:gd name="T47" fmla="*/ 246 w 246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6" h="18">
                <a:moveTo>
                  <a:pt x="9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240" y="18"/>
                </a:lnTo>
                <a:lnTo>
                  <a:pt x="243" y="15"/>
                </a:lnTo>
                <a:lnTo>
                  <a:pt x="246" y="12"/>
                </a:lnTo>
                <a:lnTo>
                  <a:pt x="246" y="6"/>
                </a:lnTo>
                <a:lnTo>
                  <a:pt x="243" y="3"/>
                </a:lnTo>
                <a:lnTo>
                  <a:pt x="240" y="0"/>
                </a:lnTo>
                <a:lnTo>
                  <a:pt x="237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Freeform 29"/>
          <p:cNvSpPr>
            <a:spLocks/>
          </p:cNvSpPr>
          <p:nvPr/>
        </p:nvSpPr>
        <p:spPr bwMode="auto">
          <a:xfrm>
            <a:off x="8358188" y="4237038"/>
            <a:ext cx="74612" cy="74612"/>
          </a:xfrm>
          <a:custGeom>
            <a:avLst/>
            <a:gdLst>
              <a:gd name="T0" fmla="*/ 2147483647 w 47"/>
              <a:gd name="T1" fmla="*/ 2147483647 h 47"/>
              <a:gd name="T2" fmla="*/ 0 w 47"/>
              <a:gd name="T3" fmla="*/ 2147483647 h 47"/>
              <a:gd name="T4" fmla="*/ 0 w 47"/>
              <a:gd name="T5" fmla="*/ 2147483647 h 47"/>
              <a:gd name="T6" fmla="*/ 2147483647 w 47"/>
              <a:gd name="T7" fmla="*/ 2147483647 h 47"/>
              <a:gd name="T8" fmla="*/ 2147483647 w 47"/>
              <a:gd name="T9" fmla="*/ 2147483647 h 47"/>
              <a:gd name="T10" fmla="*/ 2147483647 w 47"/>
              <a:gd name="T11" fmla="*/ 2147483647 h 47"/>
              <a:gd name="T12" fmla="*/ 2147483647 w 47"/>
              <a:gd name="T13" fmla="*/ 2147483647 h 47"/>
              <a:gd name="T14" fmla="*/ 2147483647 w 47"/>
              <a:gd name="T15" fmla="*/ 2147483647 h 47"/>
              <a:gd name="T16" fmla="*/ 2147483647 w 47"/>
              <a:gd name="T17" fmla="*/ 2147483647 h 47"/>
              <a:gd name="T18" fmla="*/ 2147483647 w 47"/>
              <a:gd name="T19" fmla="*/ 2147483647 h 47"/>
              <a:gd name="T20" fmla="*/ 2147483647 w 47"/>
              <a:gd name="T21" fmla="*/ 2147483647 h 47"/>
              <a:gd name="T22" fmla="*/ 2147483647 w 47"/>
              <a:gd name="T23" fmla="*/ 0 h 47"/>
              <a:gd name="T24" fmla="*/ 2147483647 w 47"/>
              <a:gd name="T25" fmla="*/ 0 h 47"/>
              <a:gd name="T26" fmla="*/ 2147483647 w 47"/>
              <a:gd name="T27" fmla="*/ 2147483647 h 47"/>
              <a:gd name="T28" fmla="*/ 2147483647 w 47"/>
              <a:gd name="T29" fmla="*/ 2147483647 h 4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7"/>
              <a:gd name="T46" fmla="*/ 0 h 47"/>
              <a:gd name="T47" fmla="*/ 47 w 47"/>
              <a:gd name="T48" fmla="*/ 47 h 4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7" h="47">
                <a:moveTo>
                  <a:pt x="3" y="32"/>
                </a:moveTo>
                <a:lnTo>
                  <a:pt x="0" y="35"/>
                </a:lnTo>
                <a:lnTo>
                  <a:pt x="0" y="41"/>
                </a:lnTo>
                <a:lnTo>
                  <a:pt x="3" y="44"/>
                </a:lnTo>
                <a:lnTo>
                  <a:pt x="6" y="47"/>
                </a:lnTo>
                <a:lnTo>
                  <a:pt x="12" y="47"/>
                </a:lnTo>
                <a:lnTo>
                  <a:pt x="15" y="44"/>
                </a:lnTo>
                <a:lnTo>
                  <a:pt x="44" y="15"/>
                </a:lnTo>
                <a:lnTo>
                  <a:pt x="47" y="12"/>
                </a:lnTo>
                <a:lnTo>
                  <a:pt x="47" y="6"/>
                </a:lnTo>
                <a:lnTo>
                  <a:pt x="44" y="3"/>
                </a:lnTo>
                <a:lnTo>
                  <a:pt x="41" y="0"/>
                </a:lnTo>
                <a:lnTo>
                  <a:pt x="35" y="0"/>
                </a:lnTo>
                <a:lnTo>
                  <a:pt x="32" y="3"/>
                </a:lnTo>
                <a:lnTo>
                  <a:pt x="3" y="3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5" name="Freeform 30"/>
          <p:cNvSpPr>
            <a:spLocks/>
          </p:cNvSpPr>
          <p:nvPr/>
        </p:nvSpPr>
        <p:spPr bwMode="auto">
          <a:xfrm>
            <a:off x="8404225" y="2386013"/>
            <a:ext cx="28575" cy="1879600"/>
          </a:xfrm>
          <a:custGeom>
            <a:avLst/>
            <a:gdLst>
              <a:gd name="T0" fmla="*/ 0 w 18"/>
              <a:gd name="T1" fmla="*/ 2147483647 h 1184"/>
              <a:gd name="T2" fmla="*/ 0 w 18"/>
              <a:gd name="T3" fmla="*/ 2147483647 h 1184"/>
              <a:gd name="T4" fmla="*/ 2147483647 w 18"/>
              <a:gd name="T5" fmla="*/ 2147483647 h 1184"/>
              <a:gd name="T6" fmla="*/ 2147483647 w 18"/>
              <a:gd name="T7" fmla="*/ 2147483647 h 1184"/>
              <a:gd name="T8" fmla="*/ 2147483647 w 18"/>
              <a:gd name="T9" fmla="*/ 2147483647 h 1184"/>
              <a:gd name="T10" fmla="*/ 2147483647 w 18"/>
              <a:gd name="T11" fmla="*/ 2147483647 h 1184"/>
              <a:gd name="T12" fmla="*/ 2147483647 w 18"/>
              <a:gd name="T13" fmla="*/ 2147483647 h 1184"/>
              <a:gd name="T14" fmla="*/ 2147483647 w 18"/>
              <a:gd name="T15" fmla="*/ 2147483647 h 1184"/>
              <a:gd name="T16" fmla="*/ 2147483647 w 18"/>
              <a:gd name="T17" fmla="*/ 2147483647 h 1184"/>
              <a:gd name="T18" fmla="*/ 2147483647 w 18"/>
              <a:gd name="T19" fmla="*/ 0 h 1184"/>
              <a:gd name="T20" fmla="*/ 2147483647 w 18"/>
              <a:gd name="T21" fmla="*/ 0 h 1184"/>
              <a:gd name="T22" fmla="*/ 2147483647 w 18"/>
              <a:gd name="T23" fmla="*/ 2147483647 h 1184"/>
              <a:gd name="T24" fmla="*/ 0 w 18"/>
              <a:gd name="T25" fmla="*/ 2147483647 h 1184"/>
              <a:gd name="T26" fmla="*/ 0 w 18"/>
              <a:gd name="T27" fmla="*/ 2147483647 h 1184"/>
              <a:gd name="T28" fmla="*/ 0 w 18"/>
              <a:gd name="T29" fmla="*/ 2147483647 h 118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"/>
              <a:gd name="T46" fmla="*/ 0 h 1184"/>
              <a:gd name="T47" fmla="*/ 18 w 18"/>
              <a:gd name="T48" fmla="*/ 1184 h 118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" h="1184">
                <a:moveTo>
                  <a:pt x="0" y="1175"/>
                </a:moveTo>
                <a:lnTo>
                  <a:pt x="0" y="1178"/>
                </a:lnTo>
                <a:lnTo>
                  <a:pt x="3" y="1181"/>
                </a:lnTo>
                <a:lnTo>
                  <a:pt x="6" y="1184"/>
                </a:lnTo>
                <a:lnTo>
                  <a:pt x="12" y="1184"/>
                </a:lnTo>
                <a:lnTo>
                  <a:pt x="15" y="1181"/>
                </a:lnTo>
                <a:lnTo>
                  <a:pt x="18" y="1178"/>
                </a:lnTo>
                <a:lnTo>
                  <a:pt x="18" y="6"/>
                </a:lnTo>
                <a:lnTo>
                  <a:pt x="15" y="3"/>
                </a:lnTo>
                <a:lnTo>
                  <a:pt x="12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9"/>
                </a:lnTo>
                <a:lnTo>
                  <a:pt x="0" y="117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6" name="Freeform 31"/>
          <p:cNvSpPr>
            <a:spLocks/>
          </p:cNvSpPr>
          <p:nvPr/>
        </p:nvSpPr>
        <p:spPr bwMode="auto">
          <a:xfrm>
            <a:off x="4876800" y="2386013"/>
            <a:ext cx="3556000" cy="28575"/>
          </a:xfrm>
          <a:custGeom>
            <a:avLst/>
            <a:gdLst>
              <a:gd name="T0" fmla="*/ 2147483647 w 2240"/>
              <a:gd name="T1" fmla="*/ 2147483647 h 18"/>
              <a:gd name="T2" fmla="*/ 2147483647 w 2240"/>
              <a:gd name="T3" fmla="*/ 2147483647 h 18"/>
              <a:gd name="T4" fmla="*/ 2147483647 w 2240"/>
              <a:gd name="T5" fmla="*/ 2147483647 h 18"/>
              <a:gd name="T6" fmla="*/ 2147483647 w 2240"/>
              <a:gd name="T7" fmla="*/ 2147483647 h 18"/>
              <a:gd name="T8" fmla="*/ 2147483647 w 2240"/>
              <a:gd name="T9" fmla="*/ 2147483647 h 18"/>
              <a:gd name="T10" fmla="*/ 2147483647 w 2240"/>
              <a:gd name="T11" fmla="*/ 2147483647 h 18"/>
              <a:gd name="T12" fmla="*/ 2147483647 w 2240"/>
              <a:gd name="T13" fmla="*/ 0 h 18"/>
              <a:gd name="T14" fmla="*/ 2147483647 w 2240"/>
              <a:gd name="T15" fmla="*/ 0 h 18"/>
              <a:gd name="T16" fmla="*/ 2147483647 w 2240"/>
              <a:gd name="T17" fmla="*/ 2147483647 h 18"/>
              <a:gd name="T18" fmla="*/ 0 w 2240"/>
              <a:gd name="T19" fmla="*/ 2147483647 h 18"/>
              <a:gd name="T20" fmla="*/ 0 w 2240"/>
              <a:gd name="T21" fmla="*/ 2147483647 h 18"/>
              <a:gd name="T22" fmla="*/ 2147483647 w 2240"/>
              <a:gd name="T23" fmla="*/ 2147483647 h 18"/>
              <a:gd name="T24" fmla="*/ 2147483647 w 2240"/>
              <a:gd name="T25" fmla="*/ 2147483647 h 18"/>
              <a:gd name="T26" fmla="*/ 2147483647 w 2240"/>
              <a:gd name="T27" fmla="*/ 2147483647 h 18"/>
              <a:gd name="T28" fmla="*/ 2147483647 w 2240"/>
              <a:gd name="T29" fmla="*/ 2147483647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240"/>
              <a:gd name="T46" fmla="*/ 0 h 18"/>
              <a:gd name="T47" fmla="*/ 2240 w 2240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240" h="18">
                <a:moveTo>
                  <a:pt x="2231" y="18"/>
                </a:moveTo>
                <a:lnTo>
                  <a:pt x="2234" y="18"/>
                </a:lnTo>
                <a:lnTo>
                  <a:pt x="2237" y="15"/>
                </a:lnTo>
                <a:lnTo>
                  <a:pt x="2240" y="12"/>
                </a:lnTo>
                <a:lnTo>
                  <a:pt x="2240" y="6"/>
                </a:lnTo>
                <a:lnTo>
                  <a:pt x="2237" y="3"/>
                </a:lnTo>
                <a:lnTo>
                  <a:pt x="2234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10" y="18"/>
                </a:lnTo>
                <a:lnTo>
                  <a:pt x="2231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7" name="Freeform 32"/>
          <p:cNvSpPr>
            <a:spLocks/>
          </p:cNvSpPr>
          <p:nvPr/>
        </p:nvSpPr>
        <p:spPr bwMode="auto">
          <a:xfrm>
            <a:off x="4876800" y="4295775"/>
            <a:ext cx="571500" cy="28575"/>
          </a:xfrm>
          <a:custGeom>
            <a:avLst/>
            <a:gdLst>
              <a:gd name="T0" fmla="*/ 2147483647 w 360"/>
              <a:gd name="T1" fmla="*/ 0 h 18"/>
              <a:gd name="T2" fmla="*/ 2147483647 w 360"/>
              <a:gd name="T3" fmla="*/ 0 h 18"/>
              <a:gd name="T4" fmla="*/ 2147483647 w 360"/>
              <a:gd name="T5" fmla="*/ 2147483647 h 18"/>
              <a:gd name="T6" fmla="*/ 0 w 360"/>
              <a:gd name="T7" fmla="*/ 2147483647 h 18"/>
              <a:gd name="T8" fmla="*/ 0 w 360"/>
              <a:gd name="T9" fmla="*/ 2147483647 h 18"/>
              <a:gd name="T10" fmla="*/ 2147483647 w 360"/>
              <a:gd name="T11" fmla="*/ 2147483647 h 18"/>
              <a:gd name="T12" fmla="*/ 2147483647 w 360"/>
              <a:gd name="T13" fmla="*/ 2147483647 h 18"/>
              <a:gd name="T14" fmla="*/ 2147483647 w 360"/>
              <a:gd name="T15" fmla="*/ 2147483647 h 18"/>
              <a:gd name="T16" fmla="*/ 2147483647 w 360"/>
              <a:gd name="T17" fmla="*/ 2147483647 h 18"/>
              <a:gd name="T18" fmla="*/ 2147483647 w 360"/>
              <a:gd name="T19" fmla="*/ 2147483647 h 18"/>
              <a:gd name="T20" fmla="*/ 2147483647 w 360"/>
              <a:gd name="T21" fmla="*/ 2147483647 h 18"/>
              <a:gd name="T22" fmla="*/ 2147483647 w 360"/>
              <a:gd name="T23" fmla="*/ 2147483647 h 18"/>
              <a:gd name="T24" fmla="*/ 2147483647 w 360"/>
              <a:gd name="T25" fmla="*/ 0 h 18"/>
              <a:gd name="T26" fmla="*/ 2147483647 w 360"/>
              <a:gd name="T27" fmla="*/ 0 h 18"/>
              <a:gd name="T28" fmla="*/ 2147483647 w 360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60"/>
              <a:gd name="T46" fmla="*/ 0 h 18"/>
              <a:gd name="T47" fmla="*/ 360 w 360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60" h="18">
                <a:moveTo>
                  <a:pt x="10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354" y="18"/>
                </a:lnTo>
                <a:lnTo>
                  <a:pt x="357" y="15"/>
                </a:lnTo>
                <a:lnTo>
                  <a:pt x="360" y="12"/>
                </a:lnTo>
                <a:lnTo>
                  <a:pt x="360" y="6"/>
                </a:lnTo>
                <a:lnTo>
                  <a:pt x="357" y="3"/>
                </a:lnTo>
                <a:lnTo>
                  <a:pt x="354" y="0"/>
                </a:lnTo>
                <a:lnTo>
                  <a:pt x="351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8" name="Freeform 33"/>
          <p:cNvSpPr>
            <a:spLocks/>
          </p:cNvSpPr>
          <p:nvPr/>
        </p:nvSpPr>
        <p:spPr bwMode="auto">
          <a:xfrm>
            <a:off x="7996238" y="4645025"/>
            <a:ext cx="528637" cy="28575"/>
          </a:xfrm>
          <a:custGeom>
            <a:avLst/>
            <a:gdLst>
              <a:gd name="T0" fmla="*/ 2147483647 w 333"/>
              <a:gd name="T1" fmla="*/ 0 h 18"/>
              <a:gd name="T2" fmla="*/ 2147483647 w 333"/>
              <a:gd name="T3" fmla="*/ 0 h 18"/>
              <a:gd name="T4" fmla="*/ 2147483647 w 333"/>
              <a:gd name="T5" fmla="*/ 2147483647 h 18"/>
              <a:gd name="T6" fmla="*/ 0 w 333"/>
              <a:gd name="T7" fmla="*/ 2147483647 h 18"/>
              <a:gd name="T8" fmla="*/ 0 w 333"/>
              <a:gd name="T9" fmla="*/ 2147483647 h 18"/>
              <a:gd name="T10" fmla="*/ 2147483647 w 333"/>
              <a:gd name="T11" fmla="*/ 2147483647 h 18"/>
              <a:gd name="T12" fmla="*/ 2147483647 w 333"/>
              <a:gd name="T13" fmla="*/ 2147483647 h 18"/>
              <a:gd name="T14" fmla="*/ 2147483647 w 333"/>
              <a:gd name="T15" fmla="*/ 2147483647 h 18"/>
              <a:gd name="T16" fmla="*/ 2147483647 w 333"/>
              <a:gd name="T17" fmla="*/ 2147483647 h 18"/>
              <a:gd name="T18" fmla="*/ 2147483647 w 333"/>
              <a:gd name="T19" fmla="*/ 2147483647 h 18"/>
              <a:gd name="T20" fmla="*/ 2147483647 w 333"/>
              <a:gd name="T21" fmla="*/ 2147483647 h 18"/>
              <a:gd name="T22" fmla="*/ 2147483647 w 333"/>
              <a:gd name="T23" fmla="*/ 2147483647 h 18"/>
              <a:gd name="T24" fmla="*/ 2147483647 w 333"/>
              <a:gd name="T25" fmla="*/ 0 h 18"/>
              <a:gd name="T26" fmla="*/ 2147483647 w 333"/>
              <a:gd name="T27" fmla="*/ 0 h 18"/>
              <a:gd name="T28" fmla="*/ 2147483647 w 333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33"/>
              <a:gd name="T46" fmla="*/ 0 h 18"/>
              <a:gd name="T47" fmla="*/ 333 w 333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33" h="18">
                <a:moveTo>
                  <a:pt x="9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327" y="18"/>
                </a:lnTo>
                <a:lnTo>
                  <a:pt x="330" y="15"/>
                </a:lnTo>
                <a:lnTo>
                  <a:pt x="333" y="12"/>
                </a:lnTo>
                <a:lnTo>
                  <a:pt x="333" y="6"/>
                </a:lnTo>
                <a:lnTo>
                  <a:pt x="330" y="3"/>
                </a:lnTo>
                <a:lnTo>
                  <a:pt x="327" y="0"/>
                </a:lnTo>
                <a:lnTo>
                  <a:pt x="323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9" name="Freeform 34"/>
          <p:cNvSpPr>
            <a:spLocks/>
          </p:cNvSpPr>
          <p:nvPr/>
        </p:nvSpPr>
        <p:spPr bwMode="auto">
          <a:xfrm>
            <a:off x="8494713" y="4556125"/>
            <a:ext cx="73025" cy="117475"/>
          </a:xfrm>
          <a:custGeom>
            <a:avLst/>
            <a:gdLst>
              <a:gd name="T0" fmla="*/ 2147483647 w 46"/>
              <a:gd name="T1" fmla="*/ 2147483647 h 74"/>
              <a:gd name="T2" fmla="*/ 0 w 46"/>
              <a:gd name="T3" fmla="*/ 2147483647 h 74"/>
              <a:gd name="T4" fmla="*/ 0 w 46"/>
              <a:gd name="T5" fmla="*/ 2147483647 h 74"/>
              <a:gd name="T6" fmla="*/ 2147483647 w 46"/>
              <a:gd name="T7" fmla="*/ 2147483647 h 74"/>
              <a:gd name="T8" fmla="*/ 2147483647 w 46"/>
              <a:gd name="T9" fmla="*/ 2147483647 h 74"/>
              <a:gd name="T10" fmla="*/ 2147483647 w 46"/>
              <a:gd name="T11" fmla="*/ 2147483647 h 74"/>
              <a:gd name="T12" fmla="*/ 2147483647 w 46"/>
              <a:gd name="T13" fmla="*/ 2147483647 h 74"/>
              <a:gd name="T14" fmla="*/ 2147483647 w 46"/>
              <a:gd name="T15" fmla="*/ 2147483647 h 74"/>
              <a:gd name="T16" fmla="*/ 2147483647 w 46"/>
              <a:gd name="T17" fmla="*/ 2147483647 h 74"/>
              <a:gd name="T18" fmla="*/ 2147483647 w 46"/>
              <a:gd name="T19" fmla="*/ 2147483647 h 74"/>
              <a:gd name="T20" fmla="*/ 2147483647 w 46"/>
              <a:gd name="T21" fmla="*/ 2147483647 h 74"/>
              <a:gd name="T22" fmla="*/ 2147483647 w 46"/>
              <a:gd name="T23" fmla="*/ 2147483647 h 74"/>
              <a:gd name="T24" fmla="*/ 2147483647 w 46"/>
              <a:gd name="T25" fmla="*/ 2147483647 h 74"/>
              <a:gd name="T26" fmla="*/ 2147483647 w 46"/>
              <a:gd name="T27" fmla="*/ 2147483647 h 74"/>
              <a:gd name="T28" fmla="*/ 2147483647 w 46"/>
              <a:gd name="T29" fmla="*/ 2147483647 h 74"/>
              <a:gd name="T30" fmla="*/ 2147483647 w 46"/>
              <a:gd name="T31" fmla="*/ 2147483647 h 74"/>
              <a:gd name="T32" fmla="*/ 2147483647 w 46"/>
              <a:gd name="T33" fmla="*/ 2147483647 h 74"/>
              <a:gd name="T34" fmla="*/ 2147483647 w 46"/>
              <a:gd name="T35" fmla="*/ 0 h 74"/>
              <a:gd name="T36" fmla="*/ 2147483647 w 46"/>
              <a:gd name="T37" fmla="*/ 0 h 74"/>
              <a:gd name="T38" fmla="*/ 2147483647 w 46"/>
              <a:gd name="T39" fmla="*/ 2147483647 h 74"/>
              <a:gd name="T40" fmla="*/ 2147483647 w 46"/>
              <a:gd name="T41" fmla="*/ 2147483647 h 74"/>
              <a:gd name="T42" fmla="*/ 2147483647 w 46"/>
              <a:gd name="T43" fmla="*/ 2147483647 h 74"/>
              <a:gd name="T44" fmla="*/ 2147483647 w 46"/>
              <a:gd name="T45" fmla="*/ 2147483647 h 7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6"/>
              <a:gd name="T70" fmla="*/ 0 h 74"/>
              <a:gd name="T71" fmla="*/ 46 w 46"/>
              <a:gd name="T72" fmla="*/ 74 h 7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6" h="74">
                <a:moveTo>
                  <a:pt x="2" y="61"/>
                </a:moveTo>
                <a:lnTo>
                  <a:pt x="0" y="64"/>
                </a:lnTo>
                <a:lnTo>
                  <a:pt x="0" y="68"/>
                </a:lnTo>
                <a:lnTo>
                  <a:pt x="2" y="70"/>
                </a:lnTo>
                <a:lnTo>
                  <a:pt x="3" y="73"/>
                </a:lnTo>
                <a:lnTo>
                  <a:pt x="5" y="73"/>
                </a:lnTo>
                <a:lnTo>
                  <a:pt x="8" y="74"/>
                </a:lnTo>
                <a:lnTo>
                  <a:pt x="13" y="74"/>
                </a:lnTo>
                <a:lnTo>
                  <a:pt x="14" y="73"/>
                </a:lnTo>
                <a:lnTo>
                  <a:pt x="17" y="71"/>
                </a:lnTo>
                <a:lnTo>
                  <a:pt x="17" y="70"/>
                </a:lnTo>
                <a:lnTo>
                  <a:pt x="44" y="13"/>
                </a:lnTo>
                <a:lnTo>
                  <a:pt x="46" y="10"/>
                </a:lnTo>
                <a:lnTo>
                  <a:pt x="46" y="6"/>
                </a:lnTo>
                <a:lnTo>
                  <a:pt x="44" y="4"/>
                </a:lnTo>
                <a:lnTo>
                  <a:pt x="43" y="1"/>
                </a:lnTo>
                <a:lnTo>
                  <a:pt x="41" y="1"/>
                </a:lnTo>
                <a:lnTo>
                  <a:pt x="38" y="0"/>
                </a:lnTo>
                <a:lnTo>
                  <a:pt x="34" y="0"/>
                </a:lnTo>
                <a:lnTo>
                  <a:pt x="32" y="1"/>
                </a:lnTo>
                <a:lnTo>
                  <a:pt x="29" y="3"/>
                </a:lnTo>
                <a:lnTo>
                  <a:pt x="29" y="4"/>
                </a:lnTo>
                <a:lnTo>
                  <a:pt x="2" y="6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0" name="Freeform 35"/>
          <p:cNvSpPr>
            <a:spLocks/>
          </p:cNvSpPr>
          <p:nvPr/>
        </p:nvSpPr>
        <p:spPr bwMode="auto">
          <a:xfrm>
            <a:off x="8539163" y="2247900"/>
            <a:ext cx="28575" cy="2336800"/>
          </a:xfrm>
          <a:custGeom>
            <a:avLst/>
            <a:gdLst>
              <a:gd name="T0" fmla="*/ 0 w 18"/>
              <a:gd name="T1" fmla="*/ 2147483647 h 1472"/>
              <a:gd name="T2" fmla="*/ 0 w 18"/>
              <a:gd name="T3" fmla="*/ 2147483647 h 1472"/>
              <a:gd name="T4" fmla="*/ 2147483647 w 18"/>
              <a:gd name="T5" fmla="*/ 2147483647 h 1472"/>
              <a:gd name="T6" fmla="*/ 2147483647 w 18"/>
              <a:gd name="T7" fmla="*/ 2147483647 h 1472"/>
              <a:gd name="T8" fmla="*/ 2147483647 w 18"/>
              <a:gd name="T9" fmla="*/ 2147483647 h 1472"/>
              <a:gd name="T10" fmla="*/ 2147483647 w 18"/>
              <a:gd name="T11" fmla="*/ 2147483647 h 1472"/>
              <a:gd name="T12" fmla="*/ 2147483647 w 18"/>
              <a:gd name="T13" fmla="*/ 2147483647 h 1472"/>
              <a:gd name="T14" fmla="*/ 2147483647 w 18"/>
              <a:gd name="T15" fmla="*/ 2147483647 h 1472"/>
              <a:gd name="T16" fmla="*/ 2147483647 w 18"/>
              <a:gd name="T17" fmla="*/ 2147483647 h 1472"/>
              <a:gd name="T18" fmla="*/ 2147483647 w 18"/>
              <a:gd name="T19" fmla="*/ 0 h 1472"/>
              <a:gd name="T20" fmla="*/ 2147483647 w 18"/>
              <a:gd name="T21" fmla="*/ 0 h 1472"/>
              <a:gd name="T22" fmla="*/ 2147483647 w 18"/>
              <a:gd name="T23" fmla="*/ 2147483647 h 1472"/>
              <a:gd name="T24" fmla="*/ 0 w 18"/>
              <a:gd name="T25" fmla="*/ 2147483647 h 1472"/>
              <a:gd name="T26" fmla="*/ 0 w 18"/>
              <a:gd name="T27" fmla="*/ 2147483647 h 1472"/>
              <a:gd name="T28" fmla="*/ 0 w 18"/>
              <a:gd name="T29" fmla="*/ 2147483647 h 14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"/>
              <a:gd name="T46" fmla="*/ 0 h 1472"/>
              <a:gd name="T47" fmla="*/ 18 w 18"/>
              <a:gd name="T48" fmla="*/ 1472 h 147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" h="1472">
                <a:moveTo>
                  <a:pt x="0" y="1463"/>
                </a:moveTo>
                <a:lnTo>
                  <a:pt x="0" y="1466"/>
                </a:lnTo>
                <a:lnTo>
                  <a:pt x="3" y="1469"/>
                </a:lnTo>
                <a:lnTo>
                  <a:pt x="6" y="1472"/>
                </a:lnTo>
                <a:lnTo>
                  <a:pt x="12" y="1472"/>
                </a:lnTo>
                <a:lnTo>
                  <a:pt x="15" y="1469"/>
                </a:lnTo>
                <a:lnTo>
                  <a:pt x="18" y="1466"/>
                </a:lnTo>
                <a:lnTo>
                  <a:pt x="18" y="6"/>
                </a:lnTo>
                <a:lnTo>
                  <a:pt x="15" y="3"/>
                </a:lnTo>
                <a:lnTo>
                  <a:pt x="12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9"/>
                </a:lnTo>
                <a:lnTo>
                  <a:pt x="0" y="146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1" name="Freeform 36"/>
          <p:cNvSpPr>
            <a:spLocks/>
          </p:cNvSpPr>
          <p:nvPr/>
        </p:nvSpPr>
        <p:spPr bwMode="auto">
          <a:xfrm>
            <a:off x="4740275" y="2247900"/>
            <a:ext cx="3827463" cy="28575"/>
          </a:xfrm>
          <a:custGeom>
            <a:avLst/>
            <a:gdLst>
              <a:gd name="T0" fmla="*/ 2147483647 w 2411"/>
              <a:gd name="T1" fmla="*/ 2147483647 h 18"/>
              <a:gd name="T2" fmla="*/ 2147483647 w 2411"/>
              <a:gd name="T3" fmla="*/ 2147483647 h 18"/>
              <a:gd name="T4" fmla="*/ 2147483647 w 2411"/>
              <a:gd name="T5" fmla="*/ 2147483647 h 18"/>
              <a:gd name="T6" fmla="*/ 2147483647 w 2411"/>
              <a:gd name="T7" fmla="*/ 2147483647 h 18"/>
              <a:gd name="T8" fmla="*/ 2147483647 w 2411"/>
              <a:gd name="T9" fmla="*/ 2147483647 h 18"/>
              <a:gd name="T10" fmla="*/ 2147483647 w 2411"/>
              <a:gd name="T11" fmla="*/ 2147483647 h 18"/>
              <a:gd name="T12" fmla="*/ 2147483647 w 2411"/>
              <a:gd name="T13" fmla="*/ 0 h 18"/>
              <a:gd name="T14" fmla="*/ 2147483647 w 2411"/>
              <a:gd name="T15" fmla="*/ 0 h 18"/>
              <a:gd name="T16" fmla="*/ 2147483647 w 2411"/>
              <a:gd name="T17" fmla="*/ 2147483647 h 18"/>
              <a:gd name="T18" fmla="*/ 0 w 2411"/>
              <a:gd name="T19" fmla="*/ 2147483647 h 18"/>
              <a:gd name="T20" fmla="*/ 0 w 2411"/>
              <a:gd name="T21" fmla="*/ 2147483647 h 18"/>
              <a:gd name="T22" fmla="*/ 2147483647 w 2411"/>
              <a:gd name="T23" fmla="*/ 2147483647 h 18"/>
              <a:gd name="T24" fmla="*/ 2147483647 w 2411"/>
              <a:gd name="T25" fmla="*/ 2147483647 h 18"/>
              <a:gd name="T26" fmla="*/ 2147483647 w 2411"/>
              <a:gd name="T27" fmla="*/ 2147483647 h 18"/>
              <a:gd name="T28" fmla="*/ 2147483647 w 2411"/>
              <a:gd name="T29" fmla="*/ 2147483647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11"/>
              <a:gd name="T46" fmla="*/ 0 h 18"/>
              <a:gd name="T47" fmla="*/ 2411 w 2411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11" h="18">
                <a:moveTo>
                  <a:pt x="2402" y="18"/>
                </a:moveTo>
                <a:lnTo>
                  <a:pt x="2405" y="18"/>
                </a:lnTo>
                <a:lnTo>
                  <a:pt x="2408" y="15"/>
                </a:lnTo>
                <a:lnTo>
                  <a:pt x="2411" y="12"/>
                </a:lnTo>
                <a:lnTo>
                  <a:pt x="2411" y="6"/>
                </a:lnTo>
                <a:lnTo>
                  <a:pt x="2408" y="3"/>
                </a:lnTo>
                <a:lnTo>
                  <a:pt x="2405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9" y="18"/>
                </a:lnTo>
                <a:lnTo>
                  <a:pt x="2402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2" name="Freeform 37"/>
          <p:cNvSpPr>
            <a:spLocks/>
          </p:cNvSpPr>
          <p:nvPr/>
        </p:nvSpPr>
        <p:spPr bwMode="auto">
          <a:xfrm>
            <a:off x="4740275" y="4608513"/>
            <a:ext cx="708025" cy="28575"/>
          </a:xfrm>
          <a:custGeom>
            <a:avLst/>
            <a:gdLst>
              <a:gd name="T0" fmla="*/ 2147483647 w 446"/>
              <a:gd name="T1" fmla="*/ 0 h 18"/>
              <a:gd name="T2" fmla="*/ 2147483647 w 446"/>
              <a:gd name="T3" fmla="*/ 0 h 18"/>
              <a:gd name="T4" fmla="*/ 2147483647 w 446"/>
              <a:gd name="T5" fmla="*/ 2147483647 h 18"/>
              <a:gd name="T6" fmla="*/ 0 w 446"/>
              <a:gd name="T7" fmla="*/ 2147483647 h 18"/>
              <a:gd name="T8" fmla="*/ 0 w 446"/>
              <a:gd name="T9" fmla="*/ 2147483647 h 18"/>
              <a:gd name="T10" fmla="*/ 2147483647 w 446"/>
              <a:gd name="T11" fmla="*/ 2147483647 h 18"/>
              <a:gd name="T12" fmla="*/ 2147483647 w 446"/>
              <a:gd name="T13" fmla="*/ 2147483647 h 18"/>
              <a:gd name="T14" fmla="*/ 2147483647 w 446"/>
              <a:gd name="T15" fmla="*/ 2147483647 h 18"/>
              <a:gd name="T16" fmla="*/ 2147483647 w 446"/>
              <a:gd name="T17" fmla="*/ 2147483647 h 18"/>
              <a:gd name="T18" fmla="*/ 2147483647 w 446"/>
              <a:gd name="T19" fmla="*/ 2147483647 h 18"/>
              <a:gd name="T20" fmla="*/ 2147483647 w 446"/>
              <a:gd name="T21" fmla="*/ 2147483647 h 18"/>
              <a:gd name="T22" fmla="*/ 2147483647 w 446"/>
              <a:gd name="T23" fmla="*/ 2147483647 h 18"/>
              <a:gd name="T24" fmla="*/ 2147483647 w 446"/>
              <a:gd name="T25" fmla="*/ 0 h 18"/>
              <a:gd name="T26" fmla="*/ 2147483647 w 446"/>
              <a:gd name="T27" fmla="*/ 0 h 18"/>
              <a:gd name="T28" fmla="*/ 2147483647 w 446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46"/>
              <a:gd name="T46" fmla="*/ 0 h 18"/>
              <a:gd name="T47" fmla="*/ 446 w 446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46" h="18">
                <a:moveTo>
                  <a:pt x="9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440" y="18"/>
                </a:lnTo>
                <a:lnTo>
                  <a:pt x="443" y="15"/>
                </a:lnTo>
                <a:lnTo>
                  <a:pt x="446" y="12"/>
                </a:lnTo>
                <a:lnTo>
                  <a:pt x="446" y="6"/>
                </a:lnTo>
                <a:lnTo>
                  <a:pt x="443" y="3"/>
                </a:lnTo>
                <a:lnTo>
                  <a:pt x="440" y="0"/>
                </a:lnTo>
                <a:lnTo>
                  <a:pt x="437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3" name="Freeform 38"/>
          <p:cNvSpPr>
            <a:spLocks/>
          </p:cNvSpPr>
          <p:nvPr/>
        </p:nvSpPr>
        <p:spPr bwMode="auto">
          <a:xfrm>
            <a:off x="4967288" y="5368925"/>
            <a:ext cx="2198687" cy="28575"/>
          </a:xfrm>
          <a:custGeom>
            <a:avLst/>
            <a:gdLst>
              <a:gd name="T0" fmla="*/ 2147483647 w 1385"/>
              <a:gd name="T1" fmla="*/ 2147483647 h 18"/>
              <a:gd name="T2" fmla="*/ 2147483647 w 1385"/>
              <a:gd name="T3" fmla="*/ 2147483647 h 18"/>
              <a:gd name="T4" fmla="*/ 2147483647 w 1385"/>
              <a:gd name="T5" fmla="*/ 2147483647 h 18"/>
              <a:gd name="T6" fmla="*/ 2147483647 w 1385"/>
              <a:gd name="T7" fmla="*/ 2147483647 h 18"/>
              <a:gd name="T8" fmla="*/ 2147483647 w 1385"/>
              <a:gd name="T9" fmla="*/ 2147483647 h 18"/>
              <a:gd name="T10" fmla="*/ 2147483647 w 1385"/>
              <a:gd name="T11" fmla="*/ 2147483647 h 18"/>
              <a:gd name="T12" fmla="*/ 2147483647 w 1385"/>
              <a:gd name="T13" fmla="*/ 0 h 18"/>
              <a:gd name="T14" fmla="*/ 2147483647 w 1385"/>
              <a:gd name="T15" fmla="*/ 0 h 18"/>
              <a:gd name="T16" fmla="*/ 2147483647 w 1385"/>
              <a:gd name="T17" fmla="*/ 2147483647 h 18"/>
              <a:gd name="T18" fmla="*/ 0 w 1385"/>
              <a:gd name="T19" fmla="*/ 2147483647 h 18"/>
              <a:gd name="T20" fmla="*/ 0 w 1385"/>
              <a:gd name="T21" fmla="*/ 2147483647 h 18"/>
              <a:gd name="T22" fmla="*/ 2147483647 w 1385"/>
              <a:gd name="T23" fmla="*/ 2147483647 h 18"/>
              <a:gd name="T24" fmla="*/ 2147483647 w 1385"/>
              <a:gd name="T25" fmla="*/ 2147483647 h 18"/>
              <a:gd name="T26" fmla="*/ 2147483647 w 1385"/>
              <a:gd name="T27" fmla="*/ 2147483647 h 18"/>
              <a:gd name="T28" fmla="*/ 2147483647 w 1385"/>
              <a:gd name="T29" fmla="*/ 2147483647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85"/>
              <a:gd name="T46" fmla="*/ 0 h 18"/>
              <a:gd name="T47" fmla="*/ 1385 w 1385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85" h="18">
                <a:moveTo>
                  <a:pt x="1376" y="18"/>
                </a:moveTo>
                <a:lnTo>
                  <a:pt x="1379" y="18"/>
                </a:lnTo>
                <a:lnTo>
                  <a:pt x="1382" y="15"/>
                </a:lnTo>
                <a:lnTo>
                  <a:pt x="1385" y="12"/>
                </a:lnTo>
                <a:lnTo>
                  <a:pt x="1385" y="6"/>
                </a:lnTo>
                <a:lnTo>
                  <a:pt x="1382" y="3"/>
                </a:lnTo>
                <a:lnTo>
                  <a:pt x="1379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9" y="18"/>
                </a:lnTo>
                <a:lnTo>
                  <a:pt x="1376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4" name="Rectangle 39"/>
          <p:cNvSpPr>
            <a:spLocks noChangeArrowheads="1"/>
          </p:cNvSpPr>
          <p:nvPr/>
        </p:nvSpPr>
        <p:spPr bwMode="auto">
          <a:xfrm>
            <a:off x="4297363" y="5173663"/>
            <a:ext cx="25130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wiss 721 SWA" charset="0"/>
              </a:rPr>
              <a:t>Clock</a:t>
            </a:r>
          </a:p>
          <a:p>
            <a:r>
              <a:rPr lang="en-US">
                <a:solidFill>
                  <a:srgbClr val="FF0000"/>
                </a:solidFill>
                <a:latin typeface="Swiss 721 SWA" charset="0"/>
              </a:rPr>
              <a:t>(</a:t>
            </a:r>
            <a:r>
              <a:rPr lang="en-US" b="1">
                <a:solidFill>
                  <a:srgbClr val="FF0000"/>
                </a:solidFill>
                <a:latin typeface="Swiss 721 SWA" charset="0"/>
              </a:rPr>
              <a:t>common to all stages</a:t>
            </a:r>
            <a:r>
              <a:rPr lang="en-US">
                <a:solidFill>
                  <a:srgbClr val="FF0000"/>
                </a:solidFill>
                <a:latin typeface="Swiss 721 SWA" charset="0"/>
              </a:rPr>
              <a:t>)</a:t>
            </a:r>
            <a:endParaRPr lang="en-US" b="1" i="1" baseline="-25000">
              <a:solidFill>
                <a:srgbClr val="FF0000"/>
              </a:solidFill>
            </a:endParaRPr>
          </a:p>
        </p:txBody>
      </p:sp>
      <p:sp>
        <p:nvSpPr>
          <p:cNvPr id="31785" name="Rectangle 40"/>
          <p:cNvSpPr>
            <a:spLocks noChangeArrowheads="1"/>
          </p:cNvSpPr>
          <p:nvPr/>
        </p:nvSpPr>
        <p:spPr bwMode="auto">
          <a:xfrm>
            <a:off x="5553075" y="4684713"/>
            <a:ext cx="105886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Incrementer</a:t>
            </a:r>
          </a:p>
          <a:p>
            <a:pPr algn="ctr"/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(CL)</a:t>
            </a:r>
            <a:endParaRPr lang="en-US" sz="1400" b="1" i="1" baseline="-25000">
              <a:solidFill>
                <a:srgbClr val="6600CC"/>
              </a:solidFill>
              <a:latin typeface="Arial" pitchFamily="34" charset="0"/>
            </a:endParaRPr>
          </a:p>
        </p:txBody>
      </p:sp>
      <p:sp>
        <p:nvSpPr>
          <p:cNvPr id="31786" name="Line 41"/>
          <p:cNvSpPr>
            <a:spLocks noChangeShapeType="1"/>
          </p:cNvSpPr>
          <p:nvPr/>
        </p:nvSpPr>
        <p:spPr bwMode="auto">
          <a:xfrm flipV="1">
            <a:off x="4737100" y="2247900"/>
            <a:ext cx="0" cy="238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7" name="Line 42"/>
          <p:cNvSpPr>
            <a:spLocks noChangeShapeType="1"/>
          </p:cNvSpPr>
          <p:nvPr/>
        </p:nvSpPr>
        <p:spPr bwMode="auto">
          <a:xfrm>
            <a:off x="4889500" y="2387600"/>
            <a:ext cx="0" cy="1943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8" name="Line 43"/>
          <p:cNvSpPr>
            <a:spLocks noChangeShapeType="1"/>
          </p:cNvSpPr>
          <p:nvPr/>
        </p:nvSpPr>
        <p:spPr bwMode="auto">
          <a:xfrm>
            <a:off x="5016500" y="2552700"/>
            <a:ext cx="0" cy="138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9" name="Line 44"/>
          <p:cNvSpPr>
            <a:spLocks noChangeShapeType="1"/>
          </p:cNvSpPr>
          <p:nvPr/>
        </p:nvSpPr>
        <p:spPr bwMode="auto">
          <a:xfrm>
            <a:off x="5156200" y="2654300"/>
            <a:ext cx="0" cy="952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0" name="Rectangle 45"/>
          <p:cNvSpPr>
            <a:spLocks noChangeArrowheads="1"/>
          </p:cNvSpPr>
          <p:nvPr/>
        </p:nvSpPr>
        <p:spPr bwMode="auto">
          <a:xfrm>
            <a:off x="5499100" y="3503613"/>
            <a:ext cx="233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A3</a:t>
            </a:r>
            <a:endParaRPr lang="en-US" sz="800" b="1" i="1" baseline="-25000"/>
          </a:p>
        </p:txBody>
      </p:sp>
      <p:sp>
        <p:nvSpPr>
          <p:cNvPr id="31791" name="Rectangle 46"/>
          <p:cNvSpPr>
            <a:spLocks noChangeArrowheads="1"/>
          </p:cNvSpPr>
          <p:nvPr/>
        </p:nvSpPr>
        <p:spPr bwMode="auto">
          <a:xfrm>
            <a:off x="5499100" y="3841750"/>
            <a:ext cx="233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A2</a:t>
            </a:r>
            <a:endParaRPr lang="en-US" sz="800" b="1" i="1" baseline="-25000"/>
          </a:p>
        </p:txBody>
      </p:sp>
      <p:sp>
        <p:nvSpPr>
          <p:cNvPr id="31792" name="Rectangle 47"/>
          <p:cNvSpPr>
            <a:spLocks noChangeArrowheads="1"/>
          </p:cNvSpPr>
          <p:nvPr/>
        </p:nvSpPr>
        <p:spPr bwMode="auto">
          <a:xfrm>
            <a:off x="5499100" y="4178300"/>
            <a:ext cx="233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A1</a:t>
            </a:r>
            <a:endParaRPr lang="en-US" sz="800" b="1" i="1" baseline="-25000"/>
          </a:p>
        </p:txBody>
      </p:sp>
      <p:sp>
        <p:nvSpPr>
          <p:cNvPr id="31793" name="Rectangle 48"/>
          <p:cNvSpPr>
            <a:spLocks noChangeArrowheads="1"/>
          </p:cNvSpPr>
          <p:nvPr/>
        </p:nvSpPr>
        <p:spPr bwMode="auto">
          <a:xfrm>
            <a:off x="5499100" y="4513263"/>
            <a:ext cx="233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A0</a:t>
            </a:r>
            <a:endParaRPr lang="en-US" sz="800" b="1" i="1" baseline="-25000"/>
          </a:p>
        </p:txBody>
      </p:sp>
      <p:sp>
        <p:nvSpPr>
          <p:cNvPr id="31794" name="Rectangle 49"/>
          <p:cNvSpPr>
            <a:spLocks noChangeArrowheads="1"/>
          </p:cNvSpPr>
          <p:nvPr/>
        </p:nvSpPr>
        <p:spPr bwMode="auto">
          <a:xfrm>
            <a:off x="6384925" y="3500438"/>
            <a:ext cx="233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Y3</a:t>
            </a:r>
            <a:endParaRPr lang="en-US" sz="800" b="1" i="1" baseline="-25000"/>
          </a:p>
        </p:txBody>
      </p:sp>
      <p:sp>
        <p:nvSpPr>
          <p:cNvPr id="31795" name="Rectangle 50"/>
          <p:cNvSpPr>
            <a:spLocks noChangeArrowheads="1"/>
          </p:cNvSpPr>
          <p:nvPr/>
        </p:nvSpPr>
        <p:spPr bwMode="auto">
          <a:xfrm>
            <a:off x="6384925" y="3838575"/>
            <a:ext cx="233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Y2</a:t>
            </a:r>
            <a:endParaRPr lang="en-US" sz="800" b="1" i="1" baseline="-25000"/>
          </a:p>
        </p:txBody>
      </p:sp>
      <p:sp>
        <p:nvSpPr>
          <p:cNvPr id="31796" name="Rectangle 51"/>
          <p:cNvSpPr>
            <a:spLocks noChangeArrowheads="1"/>
          </p:cNvSpPr>
          <p:nvPr/>
        </p:nvSpPr>
        <p:spPr bwMode="auto">
          <a:xfrm>
            <a:off x="6384925" y="4175125"/>
            <a:ext cx="233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Y1</a:t>
            </a:r>
            <a:endParaRPr lang="en-US" sz="800" b="1" i="1" baseline="-25000"/>
          </a:p>
        </p:txBody>
      </p:sp>
      <p:sp>
        <p:nvSpPr>
          <p:cNvPr id="31797" name="Rectangle 52"/>
          <p:cNvSpPr>
            <a:spLocks noChangeArrowheads="1"/>
          </p:cNvSpPr>
          <p:nvPr/>
        </p:nvSpPr>
        <p:spPr bwMode="auto">
          <a:xfrm>
            <a:off x="6384925" y="4510088"/>
            <a:ext cx="233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Y0</a:t>
            </a:r>
            <a:endParaRPr lang="en-US" sz="800" b="1" i="1" baseline="-25000"/>
          </a:p>
        </p:txBody>
      </p:sp>
      <p:sp>
        <p:nvSpPr>
          <p:cNvPr id="31798" name="Text Box 53"/>
          <p:cNvSpPr txBox="1">
            <a:spLocks noChangeArrowheads="1"/>
          </p:cNvSpPr>
          <p:nvPr/>
        </p:nvSpPr>
        <p:spPr bwMode="auto">
          <a:xfrm>
            <a:off x="4540250" y="4684713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6600"/>
                </a:solidFill>
              </a:rPr>
              <a:t>Present</a:t>
            </a:r>
          </a:p>
          <a:p>
            <a:r>
              <a:rPr lang="en-US" sz="1200" b="1">
                <a:solidFill>
                  <a:srgbClr val="336600"/>
                </a:solidFill>
              </a:rPr>
              <a:t>Count</a:t>
            </a:r>
          </a:p>
        </p:txBody>
      </p:sp>
      <p:sp>
        <p:nvSpPr>
          <p:cNvPr id="31799" name="Text Box 54"/>
          <p:cNvSpPr txBox="1">
            <a:spLocks noChangeArrowheads="1"/>
          </p:cNvSpPr>
          <p:nvPr/>
        </p:nvSpPr>
        <p:spPr bwMode="auto">
          <a:xfrm>
            <a:off x="6632575" y="4694238"/>
            <a:ext cx="18653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66"/>
                </a:solidFill>
              </a:rPr>
              <a:t>Next</a:t>
            </a:r>
          </a:p>
          <a:p>
            <a:r>
              <a:rPr lang="en-US" sz="1200" b="1">
                <a:solidFill>
                  <a:srgbClr val="000066"/>
                </a:solidFill>
              </a:rPr>
              <a:t>Count</a:t>
            </a:r>
          </a:p>
          <a:p>
            <a:r>
              <a:rPr lang="en-US" sz="1200" b="1">
                <a:solidFill>
                  <a:srgbClr val="000066"/>
                </a:solidFill>
              </a:rPr>
              <a:t>(When clock pulse comes)</a:t>
            </a:r>
          </a:p>
        </p:txBody>
      </p:sp>
      <p:sp>
        <p:nvSpPr>
          <p:cNvPr id="31800" name="AutoShape 56"/>
          <p:cNvSpPr>
            <a:spLocks noChangeArrowheads="1"/>
          </p:cNvSpPr>
          <p:nvPr/>
        </p:nvSpPr>
        <p:spPr bwMode="auto">
          <a:xfrm>
            <a:off x="5576888" y="3025775"/>
            <a:ext cx="935037" cy="590550"/>
          </a:xfrm>
          <a:prstGeom prst="rightArrow">
            <a:avLst>
              <a:gd name="adj1" fmla="val 50000"/>
              <a:gd name="adj2" fmla="val 3958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6602413" y="2830513"/>
            <a:ext cx="159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CC0000"/>
                </a:solidFill>
              </a:rPr>
              <a:t>Go through the Ds</a:t>
            </a:r>
          </a:p>
          <a:p>
            <a:r>
              <a:rPr lang="en-US" sz="1400" b="1">
                <a:solidFill>
                  <a:srgbClr val="CC0000"/>
                </a:solidFill>
              </a:rPr>
              <a:t>Not the 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E577D9E3-9A98-418B-A888-4947C68481A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-650875" y="3944938"/>
            <a:ext cx="1841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800" b="1" i="1" baseline="-25000"/>
          </a:p>
        </p:txBody>
      </p:sp>
      <p:pic>
        <p:nvPicPr>
          <p:cNvPr id="32772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9575" y="1490663"/>
            <a:ext cx="7464425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212725"/>
            <a:ext cx="8259763" cy="796925"/>
          </a:xfrm>
          <a:noFill/>
        </p:spPr>
        <p:txBody>
          <a:bodyPr/>
          <a:lstStyle/>
          <a:p>
            <a:r>
              <a:rPr lang="en-US" sz="320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Synchronous Counters with incrementer: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smtClean="0"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latin typeface="Arial" pitchFamily="34" charset="0"/>
                <a:cs typeface="Arial" pitchFamily="34" charset="0"/>
              </a:rPr>
              <a:t>Serial and Parallel Implementations</a:t>
            </a:r>
          </a:p>
        </p:txBody>
      </p:sp>
      <p:sp>
        <p:nvSpPr>
          <p:cNvPr id="32774" name="Text Box 14"/>
          <p:cNvSpPr txBox="1">
            <a:spLocks noChangeArrowheads="1"/>
          </p:cNvSpPr>
          <p:nvPr/>
        </p:nvSpPr>
        <p:spPr bwMode="auto">
          <a:xfrm>
            <a:off x="0" y="1209675"/>
            <a:ext cx="27511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Incrementer is a </a:t>
            </a:r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contraction</a:t>
            </a:r>
            <a:r>
              <a:rPr lang="en-US" sz="1600">
                <a:latin typeface="Arial" pitchFamily="34" charset="0"/>
              </a:rPr>
              <a:t> </a:t>
            </a:r>
          </a:p>
          <a:p>
            <a:r>
              <a:rPr lang="en-US" sz="1600">
                <a:latin typeface="Arial" pitchFamily="34" charset="0"/>
              </a:rPr>
              <a:t>of the 4-bit ripple adder, </a:t>
            </a:r>
          </a:p>
          <a:p>
            <a:r>
              <a:rPr lang="en-US" sz="1600">
                <a:latin typeface="Arial" pitchFamily="34" charset="0"/>
              </a:rPr>
              <a:t>with +000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</a:rPr>
              <a:t>1</a:t>
            </a:r>
            <a:r>
              <a:rPr lang="en-US" sz="1600">
                <a:latin typeface="Arial" pitchFamily="34" charset="0"/>
              </a:rPr>
              <a:t> (count up)</a:t>
            </a:r>
          </a:p>
          <a:p>
            <a:r>
              <a:rPr lang="en-US" sz="1600">
                <a:latin typeface="Arial" pitchFamily="34" charset="0"/>
              </a:rPr>
              <a:t>   or +000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</a:rPr>
              <a:t>0</a:t>
            </a:r>
            <a:r>
              <a:rPr lang="en-US" sz="1600">
                <a:latin typeface="Arial" pitchFamily="34" charset="0"/>
              </a:rPr>
              <a:t> (do not count)</a:t>
            </a:r>
          </a:p>
        </p:txBody>
      </p:sp>
      <p:sp>
        <p:nvSpPr>
          <p:cNvPr id="32775" name="Rectangle 15"/>
          <p:cNvSpPr>
            <a:spLocks noChangeArrowheads="1"/>
          </p:cNvSpPr>
          <p:nvPr/>
        </p:nvSpPr>
        <p:spPr bwMode="auto">
          <a:xfrm>
            <a:off x="2967038" y="1808163"/>
            <a:ext cx="1482725" cy="4521200"/>
          </a:xfrm>
          <a:prstGeom prst="rect">
            <a:avLst/>
          </a:prstGeom>
          <a:solidFill>
            <a:srgbClr val="FFCC99">
              <a:alpha val="3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776" name="Line 16"/>
          <p:cNvSpPr>
            <a:spLocks noChangeShapeType="1"/>
          </p:cNvSpPr>
          <p:nvPr/>
        </p:nvSpPr>
        <p:spPr bwMode="auto">
          <a:xfrm>
            <a:off x="2682875" y="1431925"/>
            <a:ext cx="923925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17"/>
          <p:cNvSpPr>
            <a:spLocks noChangeShapeType="1"/>
          </p:cNvSpPr>
          <p:nvPr/>
        </p:nvSpPr>
        <p:spPr bwMode="auto">
          <a:xfrm>
            <a:off x="782638" y="2276475"/>
            <a:ext cx="101600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Text Box 18"/>
          <p:cNvSpPr txBox="1">
            <a:spLocks noChangeArrowheads="1"/>
          </p:cNvSpPr>
          <p:nvPr/>
        </p:nvSpPr>
        <p:spPr bwMode="auto">
          <a:xfrm>
            <a:off x="0" y="2514600"/>
            <a:ext cx="2425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“</a:t>
            </a:r>
            <a:r>
              <a:rPr lang="en-US"/>
              <a:t>000</a:t>
            </a:r>
            <a:r>
              <a:rPr lang="en-US">
                <a:latin typeface="Arial" pitchFamily="34" charset="0"/>
              </a:rPr>
              <a:t>”</a:t>
            </a:r>
            <a:r>
              <a:rPr lang="en-US"/>
              <a:t> led to the reduced </a:t>
            </a:r>
          </a:p>
          <a:p>
            <a:r>
              <a:rPr lang="en-US"/>
              <a:t>Adder logic shown</a:t>
            </a:r>
          </a:p>
        </p:txBody>
      </p:sp>
      <p:sp>
        <p:nvSpPr>
          <p:cNvPr id="32779" name="Line 19"/>
          <p:cNvSpPr>
            <a:spLocks noChangeShapeType="1"/>
          </p:cNvSpPr>
          <p:nvPr/>
        </p:nvSpPr>
        <p:spPr bwMode="auto">
          <a:xfrm>
            <a:off x="1046163" y="2244725"/>
            <a:ext cx="590550" cy="1149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Text Box 20"/>
          <p:cNvSpPr txBox="1">
            <a:spLocks noChangeArrowheads="1"/>
          </p:cNvSpPr>
          <p:nvPr/>
        </p:nvSpPr>
        <p:spPr bwMode="auto">
          <a:xfrm>
            <a:off x="415925" y="335915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This is the EN input</a:t>
            </a:r>
          </a:p>
        </p:txBody>
      </p:sp>
      <p:sp>
        <p:nvSpPr>
          <p:cNvPr id="32781" name="Line 21"/>
          <p:cNvSpPr>
            <a:spLocks noChangeShapeType="1"/>
          </p:cNvSpPr>
          <p:nvPr/>
        </p:nvSpPr>
        <p:spPr bwMode="auto">
          <a:xfrm flipH="1" flipV="1">
            <a:off x="1401763" y="4581525"/>
            <a:ext cx="1655762" cy="3365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2" name="Text Box 22"/>
          <p:cNvSpPr txBox="1">
            <a:spLocks noChangeArrowheads="1"/>
          </p:cNvSpPr>
          <p:nvPr/>
        </p:nvSpPr>
        <p:spPr bwMode="auto">
          <a:xfrm>
            <a:off x="0" y="3960813"/>
            <a:ext cx="26495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</a:rPr>
              <a:t>Carry propagation module</a:t>
            </a:r>
          </a:p>
          <a:p>
            <a:r>
              <a:rPr lang="en-US">
                <a:solidFill>
                  <a:srgbClr val="6600CC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rgbClr val="6600CC"/>
                </a:solidFill>
              </a:rPr>
              <a:t>Speed limitation due to </a:t>
            </a:r>
          </a:p>
          <a:p>
            <a:r>
              <a:rPr lang="en-US">
                <a:solidFill>
                  <a:srgbClr val="6600CC"/>
                </a:solidFill>
              </a:rPr>
              <a:t>carry ripple</a:t>
            </a:r>
          </a:p>
        </p:txBody>
      </p:sp>
      <p:sp>
        <p:nvSpPr>
          <p:cNvPr id="32783" name="Line 23"/>
          <p:cNvSpPr>
            <a:spLocks noChangeShapeType="1"/>
          </p:cNvSpPr>
          <p:nvPr/>
        </p:nvSpPr>
        <p:spPr bwMode="auto">
          <a:xfrm>
            <a:off x="2297113" y="5233988"/>
            <a:ext cx="4773612" cy="760412"/>
          </a:xfrm>
          <a:prstGeom prst="line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4" name="Text Box 24"/>
          <p:cNvSpPr txBox="1">
            <a:spLocks noChangeArrowheads="1"/>
          </p:cNvSpPr>
          <p:nvPr/>
        </p:nvSpPr>
        <p:spPr bwMode="auto">
          <a:xfrm>
            <a:off x="0" y="5008563"/>
            <a:ext cx="279558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00"/>
                </a:solidFill>
              </a:rPr>
              <a:t>For faster performance</a:t>
            </a:r>
          </a:p>
          <a:p>
            <a:pPr>
              <a:buFont typeface="Wingdings" pitchFamily="2" charset="2"/>
              <a:buChar char="à"/>
            </a:pPr>
            <a:r>
              <a:rPr lang="en-US">
                <a:solidFill>
                  <a:srgbClr val="336600"/>
                </a:solidFill>
                <a:sym typeface="Wingdings" pitchFamily="2" charset="2"/>
              </a:rPr>
              <a:t>Replace this module with 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336600"/>
                </a:solidFill>
                <a:sym typeface="Wingdings" pitchFamily="2" charset="2"/>
              </a:rPr>
              <a:t>a carry lookahead module</a:t>
            </a:r>
          </a:p>
          <a:p>
            <a:pPr>
              <a:buFontTx/>
              <a:buChar char="-"/>
            </a:pPr>
            <a:r>
              <a:rPr lang="en-US">
                <a:solidFill>
                  <a:srgbClr val="336600"/>
                </a:solidFill>
                <a:sym typeface="Wingdings" pitchFamily="2" charset="2"/>
              </a:rPr>
              <a:t>Generates C</a:t>
            </a:r>
            <a:r>
              <a:rPr lang="en-US">
                <a:solidFill>
                  <a:srgbClr val="336600"/>
                </a:solidFill>
                <a:latin typeface="Arial" pitchFamily="34" charset="0"/>
                <a:sym typeface="Wingdings" pitchFamily="2" charset="2"/>
              </a:rPr>
              <a:t>’</a:t>
            </a:r>
            <a:r>
              <a:rPr lang="en-US">
                <a:solidFill>
                  <a:srgbClr val="336600"/>
                </a:solidFill>
                <a:sym typeface="Wingdings" pitchFamily="2" charset="2"/>
              </a:rPr>
              <a:t>s fast from </a:t>
            </a:r>
          </a:p>
          <a:p>
            <a:r>
              <a:rPr lang="en-US">
                <a:solidFill>
                  <a:srgbClr val="336600"/>
                </a:solidFill>
                <a:sym typeface="Wingdings" pitchFamily="2" charset="2"/>
              </a:rPr>
              <a:t>available Qs, EN directly</a:t>
            </a:r>
            <a:endParaRPr lang="en-US">
              <a:solidFill>
                <a:srgbClr val="336600"/>
              </a:solidFill>
            </a:endParaRPr>
          </a:p>
        </p:txBody>
      </p:sp>
      <p:sp>
        <p:nvSpPr>
          <p:cNvPr id="32785" name="Text Box 26"/>
          <p:cNvSpPr txBox="1">
            <a:spLocks noChangeArrowheads="1"/>
          </p:cNvSpPr>
          <p:nvPr/>
        </p:nvSpPr>
        <p:spPr bwMode="auto">
          <a:xfrm>
            <a:off x="3657600" y="3387725"/>
            <a:ext cx="392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C1</a:t>
            </a:r>
          </a:p>
        </p:txBody>
      </p:sp>
      <p:sp>
        <p:nvSpPr>
          <p:cNvPr id="32786" name="Text Box 27"/>
          <p:cNvSpPr txBox="1">
            <a:spLocks noChangeArrowheads="1"/>
          </p:cNvSpPr>
          <p:nvPr/>
        </p:nvSpPr>
        <p:spPr bwMode="auto">
          <a:xfrm>
            <a:off x="3678238" y="4443413"/>
            <a:ext cx="392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C2</a:t>
            </a:r>
          </a:p>
        </p:txBody>
      </p:sp>
      <p:sp>
        <p:nvSpPr>
          <p:cNvPr id="32787" name="Text Box 28"/>
          <p:cNvSpPr txBox="1">
            <a:spLocks noChangeArrowheads="1"/>
          </p:cNvSpPr>
          <p:nvPr/>
        </p:nvSpPr>
        <p:spPr bwMode="auto">
          <a:xfrm>
            <a:off x="3657600" y="5430838"/>
            <a:ext cx="392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C3</a:t>
            </a:r>
          </a:p>
        </p:txBody>
      </p:sp>
      <p:sp>
        <p:nvSpPr>
          <p:cNvPr id="32788" name="Text Box 29"/>
          <p:cNvSpPr txBox="1">
            <a:spLocks noChangeArrowheads="1"/>
          </p:cNvSpPr>
          <p:nvPr/>
        </p:nvSpPr>
        <p:spPr bwMode="auto">
          <a:xfrm>
            <a:off x="3687763" y="58562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CO</a:t>
            </a:r>
          </a:p>
        </p:txBody>
      </p:sp>
      <p:sp>
        <p:nvSpPr>
          <p:cNvPr id="32789" name="Text Box 30"/>
          <p:cNvSpPr txBox="1">
            <a:spLocks noChangeArrowheads="1"/>
          </p:cNvSpPr>
          <p:nvPr/>
        </p:nvSpPr>
        <p:spPr bwMode="auto">
          <a:xfrm>
            <a:off x="2835275" y="20208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2790" name="Line 31"/>
          <p:cNvSpPr>
            <a:spLocks noChangeShapeType="1"/>
          </p:cNvSpPr>
          <p:nvPr/>
        </p:nvSpPr>
        <p:spPr bwMode="auto">
          <a:xfrm flipV="1">
            <a:off x="3008313" y="1503363"/>
            <a:ext cx="669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91" name="Text Box 32"/>
          <p:cNvSpPr txBox="1">
            <a:spLocks noChangeArrowheads="1"/>
          </p:cNvSpPr>
          <p:nvPr/>
        </p:nvSpPr>
        <p:spPr bwMode="auto">
          <a:xfrm>
            <a:off x="3627438" y="1230313"/>
            <a:ext cx="31226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No count, </a:t>
            </a:r>
            <a:r>
              <a:rPr lang="en-US" sz="1600">
                <a:solidFill>
                  <a:srgbClr val="FF0000"/>
                </a:solidFill>
              </a:rPr>
              <a:t>0</a:t>
            </a:r>
            <a:r>
              <a:rPr lang="en-US" sz="1600"/>
              <a:t> at input of all XORs</a:t>
            </a:r>
          </a:p>
          <a:p>
            <a:r>
              <a:rPr lang="en-US" sz="1600">
                <a:sym typeface="Wingdings" pitchFamily="2" charset="2"/>
              </a:rPr>
              <a:t>  Di = Qi (No change on next CP)</a:t>
            </a:r>
            <a:endParaRPr lang="en-US" sz="1600"/>
          </a:p>
        </p:txBody>
      </p:sp>
      <p:sp>
        <p:nvSpPr>
          <p:cNvPr id="32792" name="Text Box 33"/>
          <p:cNvSpPr txBox="1">
            <a:spLocks noChangeArrowheads="1"/>
          </p:cNvSpPr>
          <p:nvPr/>
        </p:nvSpPr>
        <p:spPr bwMode="auto">
          <a:xfrm>
            <a:off x="4540250" y="6224588"/>
            <a:ext cx="174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CC"/>
                </a:solidFill>
                <a:latin typeface="Arial" pitchFamily="34" charset="0"/>
              </a:rPr>
              <a:t>Serial Counter</a:t>
            </a:r>
          </a:p>
        </p:txBody>
      </p:sp>
      <p:sp>
        <p:nvSpPr>
          <p:cNvPr id="32793" name="Text Box 34"/>
          <p:cNvSpPr txBox="1">
            <a:spLocks noChangeArrowheads="1"/>
          </p:cNvSpPr>
          <p:nvPr/>
        </p:nvSpPr>
        <p:spPr bwMode="auto">
          <a:xfrm>
            <a:off x="7112000" y="5513388"/>
            <a:ext cx="193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00"/>
                </a:solidFill>
                <a:latin typeface="Arial" pitchFamily="34" charset="0"/>
              </a:rPr>
              <a:t>Parallel Counter</a:t>
            </a:r>
          </a:p>
        </p:txBody>
      </p:sp>
      <p:pic>
        <p:nvPicPr>
          <p:cNvPr id="32794" name="Picture 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10550" y="149225"/>
            <a:ext cx="776288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95" name="Text Box 36"/>
          <p:cNvSpPr txBox="1">
            <a:spLocks noChangeArrowheads="1"/>
          </p:cNvSpPr>
          <p:nvPr/>
        </p:nvSpPr>
        <p:spPr bwMode="auto">
          <a:xfrm>
            <a:off x="3849688" y="2405063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02F1BAFF-57E4-47AD-AD32-4E0987EECE6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31775"/>
            <a:ext cx="8940800" cy="766763"/>
          </a:xfrm>
        </p:spPr>
        <p:txBody>
          <a:bodyPr/>
          <a:lstStyle/>
          <a:p>
            <a:r>
              <a:rPr lang="en-US" sz="36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Registers and Counters</a:t>
            </a:r>
            <a:br>
              <a:rPr lang="en-US" sz="36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Useful MSI blocks made of Flip-Flops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912" y="1303338"/>
            <a:ext cx="8156448" cy="5280342"/>
          </a:xfrm>
          <a:solidFill>
            <a:srgbClr val="FFFFFF"/>
          </a:solidFill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endParaRPr lang="en-US" sz="2400" b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/>
              <a:t>Registers with Parallel Load</a:t>
            </a:r>
          </a:p>
          <a:p>
            <a:r>
              <a:rPr lang="en-US" sz="2400" dirty="0" smtClean="0"/>
              <a:t>Shift Registers</a:t>
            </a:r>
          </a:p>
          <a:p>
            <a:r>
              <a:rPr lang="en-US" sz="2400" dirty="0" smtClean="0"/>
              <a:t>Counters: Synchronous and Asynchronous</a:t>
            </a:r>
          </a:p>
          <a:p>
            <a:r>
              <a:rPr lang="en-US" sz="2400" dirty="0" smtClean="0"/>
              <a:t>Modulo Counters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400" b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D08E5EDA-8E1E-4060-9DCA-721E1FC5F7F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16025"/>
            <a:ext cx="7772400" cy="5027613"/>
          </a:xfrm>
        </p:spPr>
        <p:txBody>
          <a:bodyPr/>
          <a:lstStyle/>
          <a:p>
            <a:r>
              <a:rPr lang="en-US" sz="2000" smtClean="0"/>
              <a:t>Add path for input data</a:t>
            </a:r>
          </a:p>
          <a:p>
            <a:pPr lvl="1"/>
            <a:r>
              <a:rPr lang="en-US" sz="1800" smtClean="0">
                <a:solidFill>
                  <a:srgbClr val="008000"/>
                </a:solidFill>
              </a:rPr>
              <a:t>Enabled for Load = 1</a:t>
            </a:r>
          </a:p>
          <a:p>
            <a:r>
              <a:rPr lang="en-US" sz="2000" smtClean="0"/>
              <a:t>Add logic to:</a:t>
            </a:r>
          </a:p>
          <a:p>
            <a:pPr lvl="1"/>
            <a:r>
              <a:rPr lang="en-US" sz="1800" smtClean="0">
                <a:solidFill>
                  <a:srgbClr val="008000"/>
                </a:solidFill>
              </a:rPr>
              <a:t>Disable count logic for Load = 1</a:t>
            </a:r>
          </a:p>
          <a:p>
            <a:pPr lvl="1"/>
            <a:r>
              <a:rPr lang="en-US" sz="1800" smtClean="0">
                <a:solidFill>
                  <a:srgbClr val="008000"/>
                </a:solidFill>
              </a:rPr>
              <a:t>Disable feedback from outputs</a:t>
            </a:r>
            <a:br>
              <a:rPr lang="en-US" sz="1800" smtClean="0">
                <a:solidFill>
                  <a:srgbClr val="008000"/>
                </a:solidFill>
              </a:rPr>
            </a:br>
            <a:r>
              <a:rPr lang="en-US" sz="1800" smtClean="0">
                <a:solidFill>
                  <a:srgbClr val="008000"/>
                </a:solidFill>
              </a:rPr>
              <a:t>for Load = 1</a:t>
            </a:r>
          </a:p>
          <a:p>
            <a:pPr lvl="1"/>
            <a:r>
              <a:rPr lang="en-US" sz="1800" smtClean="0">
                <a:solidFill>
                  <a:srgbClr val="6600CC"/>
                </a:solidFill>
              </a:rPr>
              <a:t>Enable count logic for Load = 0</a:t>
            </a:r>
            <a:br>
              <a:rPr lang="en-US" sz="1800" smtClean="0">
                <a:solidFill>
                  <a:srgbClr val="6600CC"/>
                </a:solidFill>
              </a:rPr>
            </a:br>
            <a:r>
              <a:rPr lang="en-US" sz="1800" smtClean="0">
                <a:solidFill>
                  <a:srgbClr val="6600CC"/>
                </a:solidFill>
              </a:rPr>
              <a:t>and Count = 1</a:t>
            </a:r>
          </a:p>
          <a:p>
            <a:r>
              <a:rPr lang="en-US" sz="2000" smtClean="0"/>
              <a:t>The resulting function table:</a:t>
            </a:r>
          </a:p>
          <a:p>
            <a:pPr lvl="1"/>
            <a:endParaRPr lang="en-US" sz="1800" smtClean="0"/>
          </a:p>
          <a:p>
            <a:pPr lvl="1">
              <a:buFontTx/>
              <a:buNone/>
            </a:pP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grpSp>
        <p:nvGrpSpPr>
          <p:cNvPr id="33796" name="Group 3"/>
          <p:cNvGrpSpPr>
            <a:grpSpLocks/>
          </p:cNvGrpSpPr>
          <p:nvPr/>
        </p:nvGrpSpPr>
        <p:grpSpPr bwMode="auto">
          <a:xfrm>
            <a:off x="4075113" y="1325563"/>
            <a:ext cx="4851400" cy="5375275"/>
            <a:chOff x="2875" y="758"/>
            <a:chExt cx="2526" cy="3328"/>
          </a:xfrm>
        </p:grpSpPr>
        <p:sp>
          <p:nvSpPr>
            <p:cNvPr id="33830" name="Freeform 4"/>
            <p:cNvSpPr>
              <a:spLocks/>
            </p:cNvSpPr>
            <p:nvPr/>
          </p:nvSpPr>
          <p:spPr bwMode="auto">
            <a:xfrm>
              <a:off x="4365" y="1010"/>
              <a:ext cx="188" cy="154"/>
            </a:xfrm>
            <a:custGeom>
              <a:avLst/>
              <a:gdLst>
                <a:gd name="T0" fmla="*/ 0 w 83"/>
                <a:gd name="T1" fmla="*/ 0 h 68"/>
                <a:gd name="T2" fmla="*/ 0 w 83"/>
                <a:gd name="T3" fmla="*/ 9177 h 68"/>
                <a:gd name="T4" fmla="*/ 6496 w 83"/>
                <a:gd name="T5" fmla="*/ 9177 h 68"/>
                <a:gd name="T6" fmla="*/ 11214 w 83"/>
                <a:gd name="T7" fmla="*/ 4575 h 68"/>
                <a:gd name="T8" fmla="*/ 6614 w 83"/>
                <a:gd name="T9" fmla="*/ 0 h 68"/>
                <a:gd name="T10" fmla="*/ 0 w 83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68"/>
                <a:gd name="T20" fmla="*/ 83 w 83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68">
                  <a:moveTo>
                    <a:pt x="0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67" y="68"/>
                    <a:pt x="83" y="53"/>
                    <a:pt x="83" y="34"/>
                  </a:cubicBezTo>
                  <a:cubicBezTo>
                    <a:pt x="83" y="15"/>
                    <a:pt x="68" y="0"/>
                    <a:pt x="49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Freeform 5"/>
            <p:cNvSpPr>
              <a:spLocks/>
            </p:cNvSpPr>
            <p:nvPr/>
          </p:nvSpPr>
          <p:spPr bwMode="auto">
            <a:xfrm>
              <a:off x="4616" y="1057"/>
              <a:ext cx="199" cy="156"/>
            </a:xfrm>
            <a:custGeom>
              <a:avLst/>
              <a:gdLst>
                <a:gd name="T0" fmla="*/ 129 w 88"/>
                <a:gd name="T1" fmla="*/ 8910 h 69"/>
                <a:gd name="T2" fmla="*/ 1366 w 88"/>
                <a:gd name="T3" fmla="*/ 4436 h 69"/>
                <a:gd name="T4" fmla="*/ 292 w 88"/>
                <a:gd name="T5" fmla="*/ 129 h 69"/>
                <a:gd name="T6" fmla="*/ 129 w 88"/>
                <a:gd name="T7" fmla="*/ 0 h 69"/>
                <a:gd name="T8" fmla="*/ 3896 w 88"/>
                <a:gd name="T9" fmla="*/ 0 h 69"/>
                <a:gd name="T10" fmla="*/ 11773 w 88"/>
                <a:gd name="T11" fmla="*/ 4436 h 69"/>
                <a:gd name="T12" fmla="*/ 11635 w 88"/>
                <a:gd name="T13" fmla="*/ 4682 h 69"/>
                <a:gd name="T14" fmla="*/ 3896 w 88"/>
                <a:gd name="T15" fmla="*/ 9222 h 69"/>
                <a:gd name="T16" fmla="*/ 0 w 88"/>
                <a:gd name="T17" fmla="*/ 9222 h 69"/>
                <a:gd name="T18" fmla="*/ 129 w 88"/>
                <a:gd name="T19" fmla="*/ 891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8"/>
                <a:gd name="T31" fmla="*/ 0 h 69"/>
                <a:gd name="T32" fmla="*/ 88 w 88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8" h="69">
                  <a:moveTo>
                    <a:pt x="1" y="67"/>
                  </a:move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53" y="0"/>
                    <a:pt x="75" y="12"/>
                    <a:pt x="88" y="33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75" y="56"/>
                    <a:pt x="53" y="69"/>
                    <a:pt x="29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67"/>
                    <a:pt x="1" y="67"/>
                    <a:pt x="1" y="67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2" name="Freeform 6"/>
            <p:cNvSpPr>
              <a:spLocks/>
            </p:cNvSpPr>
            <p:nvPr/>
          </p:nvSpPr>
          <p:spPr bwMode="auto">
            <a:xfrm>
              <a:off x="3257" y="836"/>
              <a:ext cx="111" cy="140"/>
            </a:xfrm>
            <a:custGeom>
              <a:avLst/>
              <a:gdLst>
                <a:gd name="T0" fmla="*/ 0 w 111"/>
                <a:gd name="T1" fmla="*/ 0 h 140"/>
                <a:gd name="T2" fmla="*/ 0 w 111"/>
                <a:gd name="T3" fmla="*/ 140 h 140"/>
                <a:gd name="T4" fmla="*/ 111 w 111"/>
                <a:gd name="T5" fmla="*/ 70 h 140"/>
                <a:gd name="T6" fmla="*/ 0 w 111"/>
                <a:gd name="T7" fmla="*/ 0 h 140"/>
                <a:gd name="T8" fmla="*/ 0 w 111"/>
                <a:gd name="T9" fmla="*/ 0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140"/>
                <a:gd name="T17" fmla="*/ 111 w 111"/>
                <a:gd name="T18" fmla="*/ 140 h 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140">
                  <a:moveTo>
                    <a:pt x="0" y="0"/>
                  </a:moveTo>
                  <a:lnTo>
                    <a:pt x="0" y="140"/>
                  </a:lnTo>
                  <a:lnTo>
                    <a:pt x="111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3" name="Oval 7"/>
            <p:cNvSpPr>
              <a:spLocks noChangeArrowheads="1"/>
            </p:cNvSpPr>
            <p:nvPr/>
          </p:nvSpPr>
          <p:spPr bwMode="auto">
            <a:xfrm>
              <a:off x="3368" y="883"/>
              <a:ext cx="45" cy="45"/>
            </a:xfrm>
            <a:prstGeom prst="ellipse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4" name="Rectangle 8"/>
            <p:cNvSpPr>
              <a:spLocks noChangeArrowheads="1"/>
            </p:cNvSpPr>
            <p:nvPr/>
          </p:nvSpPr>
          <p:spPr bwMode="auto">
            <a:xfrm>
              <a:off x="4921" y="1069"/>
              <a:ext cx="213" cy="314"/>
            </a:xfrm>
            <a:prstGeom prst="rect">
              <a:avLst/>
            </a:pr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5" name="Line 9"/>
            <p:cNvSpPr>
              <a:spLocks noChangeShapeType="1"/>
            </p:cNvSpPr>
            <p:nvPr/>
          </p:nvSpPr>
          <p:spPr bwMode="auto">
            <a:xfrm>
              <a:off x="4815" y="1134"/>
              <a:ext cx="1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Line 10"/>
            <p:cNvSpPr>
              <a:spLocks noChangeShapeType="1"/>
            </p:cNvSpPr>
            <p:nvPr/>
          </p:nvSpPr>
          <p:spPr bwMode="auto">
            <a:xfrm>
              <a:off x="5134" y="1134"/>
              <a:ext cx="16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7" name="Line 11"/>
            <p:cNvSpPr>
              <a:spLocks noChangeShapeType="1"/>
            </p:cNvSpPr>
            <p:nvPr/>
          </p:nvSpPr>
          <p:spPr bwMode="auto">
            <a:xfrm>
              <a:off x="4553" y="1087"/>
              <a:ext cx="7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8" name="Line 12"/>
            <p:cNvSpPr>
              <a:spLocks noChangeShapeType="1"/>
            </p:cNvSpPr>
            <p:nvPr/>
          </p:nvSpPr>
          <p:spPr bwMode="auto">
            <a:xfrm>
              <a:off x="4282" y="1037"/>
              <a:ext cx="8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Line 13"/>
            <p:cNvSpPr>
              <a:spLocks noChangeShapeType="1"/>
            </p:cNvSpPr>
            <p:nvPr/>
          </p:nvSpPr>
          <p:spPr bwMode="auto">
            <a:xfrm>
              <a:off x="3691" y="1136"/>
              <a:ext cx="67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0" name="Freeform 14"/>
            <p:cNvSpPr>
              <a:spLocks/>
            </p:cNvSpPr>
            <p:nvPr/>
          </p:nvSpPr>
          <p:spPr bwMode="auto">
            <a:xfrm>
              <a:off x="3508" y="879"/>
              <a:ext cx="188" cy="153"/>
            </a:xfrm>
            <a:custGeom>
              <a:avLst/>
              <a:gdLst>
                <a:gd name="T0" fmla="*/ 129 w 83"/>
                <a:gd name="T1" fmla="*/ 0 h 68"/>
                <a:gd name="T2" fmla="*/ 0 w 83"/>
                <a:gd name="T3" fmla="*/ 8813 h 68"/>
                <a:gd name="T4" fmla="*/ 6496 w 83"/>
                <a:gd name="T5" fmla="*/ 8813 h 68"/>
                <a:gd name="T6" fmla="*/ 11214 w 83"/>
                <a:gd name="T7" fmla="*/ 4430 h 68"/>
                <a:gd name="T8" fmla="*/ 6614 w 83"/>
                <a:gd name="T9" fmla="*/ 0 h 68"/>
                <a:gd name="T10" fmla="*/ 129 w 83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68"/>
                <a:gd name="T20" fmla="*/ 83 w 83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68">
                  <a:moveTo>
                    <a:pt x="1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67" y="68"/>
                    <a:pt x="83" y="53"/>
                    <a:pt x="83" y="34"/>
                  </a:cubicBezTo>
                  <a:cubicBezTo>
                    <a:pt x="83" y="15"/>
                    <a:pt x="68" y="0"/>
                    <a:pt x="49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1" name="Line 15"/>
            <p:cNvSpPr>
              <a:spLocks noChangeShapeType="1"/>
            </p:cNvSpPr>
            <p:nvPr/>
          </p:nvSpPr>
          <p:spPr bwMode="auto">
            <a:xfrm>
              <a:off x="3413" y="906"/>
              <a:ext cx="9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2" name="Freeform 16"/>
            <p:cNvSpPr>
              <a:spLocks/>
            </p:cNvSpPr>
            <p:nvPr/>
          </p:nvSpPr>
          <p:spPr bwMode="auto">
            <a:xfrm>
              <a:off x="3160" y="802"/>
              <a:ext cx="97" cy="104"/>
            </a:xfrm>
            <a:custGeom>
              <a:avLst/>
              <a:gdLst>
                <a:gd name="T0" fmla="*/ 97 w 97"/>
                <a:gd name="T1" fmla="*/ 104 h 104"/>
                <a:gd name="T2" fmla="*/ 0 w 97"/>
                <a:gd name="T3" fmla="*/ 104 h 104"/>
                <a:gd name="T4" fmla="*/ 0 w 97"/>
                <a:gd name="T5" fmla="*/ 0 h 104"/>
                <a:gd name="T6" fmla="*/ 0 60000 65536"/>
                <a:gd name="T7" fmla="*/ 0 60000 65536"/>
                <a:gd name="T8" fmla="*/ 0 60000 65536"/>
                <a:gd name="T9" fmla="*/ 0 w 97"/>
                <a:gd name="T10" fmla="*/ 0 h 104"/>
                <a:gd name="T11" fmla="*/ 97 w 97"/>
                <a:gd name="T12" fmla="*/ 104 h 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104">
                  <a:moveTo>
                    <a:pt x="97" y="104"/>
                  </a:moveTo>
                  <a:lnTo>
                    <a:pt x="0" y="104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3" name="Line 17"/>
            <p:cNvSpPr>
              <a:spLocks noChangeShapeType="1"/>
            </p:cNvSpPr>
            <p:nvPr/>
          </p:nvSpPr>
          <p:spPr bwMode="auto">
            <a:xfrm>
              <a:off x="3090" y="1005"/>
              <a:ext cx="41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4" name="Freeform 18"/>
            <p:cNvSpPr>
              <a:spLocks/>
            </p:cNvSpPr>
            <p:nvPr/>
          </p:nvSpPr>
          <p:spPr bwMode="auto">
            <a:xfrm>
              <a:off x="3793" y="1480"/>
              <a:ext cx="156" cy="186"/>
            </a:xfrm>
            <a:custGeom>
              <a:avLst/>
              <a:gdLst>
                <a:gd name="T0" fmla="*/ 9222 w 69"/>
                <a:gd name="T1" fmla="*/ 0 h 82"/>
                <a:gd name="T2" fmla="*/ 0 w 69"/>
                <a:gd name="T3" fmla="*/ 0 h 82"/>
                <a:gd name="T4" fmla="*/ 0 w 69"/>
                <a:gd name="T5" fmla="*/ 6535 h 82"/>
                <a:gd name="T6" fmla="*/ 4544 w 69"/>
                <a:gd name="T7" fmla="*/ 11169 h 82"/>
                <a:gd name="T8" fmla="*/ 9222 w 69"/>
                <a:gd name="T9" fmla="*/ 6535 h 82"/>
                <a:gd name="T10" fmla="*/ 9222 w 69"/>
                <a:gd name="T11" fmla="*/ 0 h 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82"/>
                <a:gd name="T20" fmla="*/ 69 w 69"/>
                <a:gd name="T21" fmla="*/ 82 h 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82">
                  <a:moveTo>
                    <a:pt x="6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67"/>
                    <a:pt x="15" y="82"/>
                    <a:pt x="34" y="82"/>
                  </a:cubicBezTo>
                  <a:cubicBezTo>
                    <a:pt x="53" y="82"/>
                    <a:pt x="68" y="67"/>
                    <a:pt x="69" y="48"/>
                  </a:cubicBezTo>
                  <a:cubicBezTo>
                    <a:pt x="69" y="0"/>
                    <a:pt x="69" y="0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5" name="Freeform 19"/>
            <p:cNvSpPr>
              <a:spLocks/>
            </p:cNvSpPr>
            <p:nvPr/>
          </p:nvSpPr>
          <p:spPr bwMode="auto">
            <a:xfrm>
              <a:off x="3820" y="1666"/>
              <a:ext cx="50" cy="303"/>
            </a:xfrm>
            <a:custGeom>
              <a:avLst/>
              <a:gdLst>
                <a:gd name="T0" fmla="*/ 50 w 50"/>
                <a:gd name="T1" fmla="*/ 0 h 303"/>
                <a:gd name="T2" fmla="*/ 50 w 50"/>
                <a:gd name="T3" fmla="*/ 49 h 303"/>
                <a:gd name="T4" fmla="*/ 0 w 50"/>
                <a:gd name="T5" fmla="*/ 49 h 303"/>
                <a:gd name="T6" fmla="*/ 0 w 50"/>
                <a:gd name="T7" fmla="*/ 303 h 3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03"/>
                <a:gd name="T14" fmla="*/ 50 w 50"/>
                <a:gd name="T15" fmla="*/ 303 h 3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03">
                  <a:moveTo>
                    <a:pt x="50" y="0"/>
                  </a:moveTo>
                  <a:lnTo>
                    <a:pt x="50" y="49"/>
                  </a:lnTo>
                  <a:lnTo>
                    <a:pt x="0" y="49"/>
                  </a:lnTo>
                  <a:lnTo>
                    <a:pt x="0" y="30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6" name="Freeform 20"/>
            <p:cNvSpPr>
              <a:spLocks/>
            </p:cNvSpPr>
            <p:nvPr/>
          </p:nvSpPr>
          <p:spPr bwMode="auto">
            <a:xfrm>
              <a:off x="3696" y="955"/>
              <a:ext cx="124" cy="525"/>
            </a:xfrm>
            <a:custGeom>
              <a:avLst/>
              <a:gdLst>
                <a:gd name="T0" fmla="*/ 0 w 124"/>
                <a:gd name="T1" fmla="*/ 0 h 525"/>
                <a:gd name="T2" fmla="*/ 124 w 124"/>
                <a:gd name="T3" fmla="*/ 0 h 525"/>
                <a:gd name="T4" fmla="*/ 124 w 124"/>
                <a:gd name="T5" fmla="*/ 525 h 525"/>
                <a:gd name="T6" fmla="*/ 0 60000 65536"/>
                <a:gd name="T7" fmla="*/ 0 60000 65536"/>
                <a:gd name="T8" fmla="*/ 0 60000 65536"/>
                <a:gd name="T9" fmla="*/ 0 w 124"/>
                <a:gd name="T10" fmla="*/ 0 h 525"/>
                <a:gd name="T11" fmla="*/ 124 w 124"/>
                <a:gd name="T12" fmla="*/ 525 h 5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" h="525">
                  <a:moveTo>
                    <a:pt x="0" y="0"/>
                  </a:moveTo>
                  <a:lnTo>
                    <a:pt x="124" y="0"/>
                  </a:lnTo>
                  <a:lnTo>
                    <a:pt x="124" y="525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7" name="Freeform 21"/>
            <p:cNvSpPr>
              <a:spLocks/>
            </p:cNvSpPr>
            <p:nvPr/>
          </p:nvSpPr>
          <p:spPr bwMode="auto">
            <a:xfrm>
              <a:off x="4012" y="1200"/>
              <a:ext cx="197" cy="156"/>
            </a:xfrm>
            <a:custGeom>
              <a:avLst/>
              <a:gdLst>
                <a:gd name="T0" fmla="*/ 129 w 87"/>
                <a:gd name="T1" fmla="*/ 8910 h 69"/>
                <a:gd name="T2" fmla="*/ 1184 w 87"/>
                <a:gd name="T3" fmla="*/ 4436 h 69"/>
                <a:gd name="T4" fmla="*/ 129 w 87"/>
                <a:gd name="T5" fmla="*/ 129 h 69"/>
                <a:gd name="T6" fmla="*/ 0 w 87"/>
                <a:gd name="T7" fmla="*/ 0 h 69"/>
                <a:gd name="T8" fmla="*/ 3763 w 87"/>
                <a:gd name="T9" fmla="*/ 0 h 69"/>
                <a:gd name="T10" fmla="*/ 11727 w 87"/>
                <a:gd name="T11" fmla="*/ 4436 h 69"/>
                <a:gd name="T12" fmla="*/ 11727 w 87"/>
                <a:gd name="T13" fmla="*/ 4682 h 69"/>
                <a:gd name="T14" fmla="*/ 3763 w 87"/>
                <a:gd name="T15" fmla="*/ 9222 h 69"/>
                <a:gd name="T16" fmla="*/ 0 w 87"/>
                <a:gd name="T17" fmla="*/ 9222 h 69"/>
                <a:gd name="T18" fmla="*/ 129 w 87"/>
                <a:gd name="T19" fmla="*/ 891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69"/>
                <a:gd name="T32" fmla="*/ 87 w 87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69">
                  <a:moveTo>
                    <a:pt x="1" y="67"/>
                  </a:moveTo>
                  <a:cubicBezTo>
                    <a:pt x="6" y="57"/>
                    <a:pt x="9" y="45"/>
                    <a:pt x="9" y="33"/>
                  </a:cubicBezTo>
                  <a:cubicBezTo>
                    <a:pt x="9" y="22"/>
                    <a:pt x="7" y="1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53" y="0"/>
                    <a:pt x="75" y="12"/>
                    <a:pt x="87" y="33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75" y="56"/>
                    <a:pt x="52" y="69"/>
                    <a:pt x="28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67"/>
                    <a:pt x="1" y="67"/>
                    <a:pt x="1" y="67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8" name="Freeform 22"/>
            <p:cNvSpPr>
              <a:spLocks/>
            </p:cNvSpPr>
            <p:nvPr/>
          </p:nvSpPr>
          <p:spPr bwMode="auto">
            <a:xfrm>
              <a:off x="3983" y="1200"/>
              <a:ext cx="23" cy="156"/>
            </a:xfrm>
            <a:custGeom>
              <a:avLst/>
              <a:gdLst>
                <a:gd name="T0" fmla="*/ 0 w 10"/>
                <a:gd name="T1" fmla="*/ 9222 h 69"/>
                <a:gd name="T2" fmla="*/ 147 w 10"/>
                <a:gd name="T3" fmla="*/ 8910 h 69"/>
                <a:gd name="T4" fmla="*/ 147 w 10"/>
                <a:gd name="T5" fmla="*/ 8910 h 69"/>
                <a:gd name="T6" fmla="*/ 1486 w 10"/>
                <a:gd name="T7" fmla="*/ 4436 h 69"/>
                <a:gd name="T8" fmla="*/ 338 w 10"/>
                <a:gd name="T9" fmla="*/ 129 h 69"/>
                <a:gd name="T10" fmla="*/ 147 w 10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9"/>
                <a:gd name="T20" fmla="*/ 10 w 1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9">
                  <a:moveTo>
                    <a:pt x="0" y="69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9" name="Freeform 23"/>
            <p:cNvSpPr>
              <a:spLocks/>
            </p:cNvSpPr>
            <p:nvPr/>
          </p:nvSpPr>
          <p:spPr bwMode="auto">
            <a:xfrm>
              <a:off x="3983" y="1200"/>
              <a:ext cx="23" cy="156"/>
            </a:xfrm>
            <a:custGeom>
              <a:avLst/>
              <a:gdLst>
                <a:gd name="T0" fmla="*/ 0 w 10"/>
                <a:gd name="T1" fmla="*/ 9222 h 69"/>
                <a:gd name="T2" fmla="*/ 147 w 10"/>
                <a:gd name="T3" fmla="*/ 8910 h 69"/>
                <a:gd name="T4" fmla="*/ 147 w 10"/>
                <a:gd name="T5" fmla="*/ 8910 h 69"/>
                <a:gd name="T6" fmla="*/ 1486 w 10"/>
                <a:gd name="T7" fmla="*/ 4436 h 69"/>
                <a:gd name="T8" fmla="*/ 338 w 10"/>
                <a:gd name="T9" fmla="*/ 129 h 69"/>
                <a:gd name="T10" fmla="*/ 147 w 10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9"/>
                <a:gd name="T20" fmla="*/ 10 w 1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9">
                  <a:moveTo>
                    <a:pt x="0" y="69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0" name="Freeform 24"/>
            <p:cNvSpPr>
              <a:spLocks/>
            </p:cNvSpPr>
            <p:nvPr/>
          </p:nvSpPr>
          <p:spPr bwMode="auto">
            <a:xfrm>
              <a:off x="4548" y="1197"/>
              <a:ext cx="77" cy="134"/>
            </a:xfrm>
            <a:custGeom>
              <a:avLst/>
              <a:gdLst>
                <a:gd name="T0" fmla="*/ 0 w 77"/>
                <a:gd name="T1" fmla="*/ 134 h 134"/>
                <a:gd name="T2" fmla="*/ 36 w 77"/>
                <a:gd name="T3" fmla="*/ 134 h 134"/>
                <a:gd name="T4" fmla="*/ 36 w 77"/>
                <a:gd name="T5" fmla="*/ 0 h 134"/>
                <a:gd name="T6" fmla="*/ 77 w 77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"/>
                <a:gd name="T13" fmla="*/ 0 h 134"/>
                <a:gd name="T14" fmla="*/ 77 w 77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" h="134">
                  <a:moveTo>
                    <a:pt x="0" y="134"/>
                  </a:moveTo>
                  <a:lnTo>
                    <a:pt x="36" y="134"/>
                  </a:lnTo>
                  <a:lnTo>
                    <a:pt x="36" y="0"/>
                  </a:lnTo>
                  <a:lnTo>
                    <a:pt x="7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1" name="Line 25"/>
            <p:cNvSpPr>
              <a:spLocks noChangeShapeType="1"/>
            </p:cNvSpPr>
            <p:nvPr/>
          </p:nvSpPr>
          <p:spPr bwMode="auto">
            <a:xfrm>
              <a:off x="3820" y="1229"/>
              <a:ext cx="2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2" name="Freeform 26"/>
            <p:cNvSpPr>
              <a:spLocks/>
            </p:cNvSpPr>
            <p:nvPr/>
          </p:nvSpPr>
          <p:spPr bwMode="auto">
            <a:xfrm>
              <a:off x="3922" y="1324"/>
              <a:ext cx="104" cy="156"/>
            </a:xfrm>
            <a:custGeom>
              <a:avLst/>
              <a:gdLst>
                <a:gd name="T0" fmla="*/ 104 w 104"/>
                <a:gd name="T1" fmla="*/ 0 h 156"/>
                <a:gd name="T2" fmla="*/ 0 w 104"/>
                <a:gd name="T3" fmla="*/ 0 h 156"/>
                <a:gd name="T4" fmla="*/ 0 w 104"/>
                <a:gd name="T5" fmla="*/ 156 h 156"/>
                <a:gd name="T6" fmla="*/ 0 60000 65536"/>
                <a:gd name="T7" fmla="*/ 0 60000 65536"/>
                <a:gd name="T8" fmla="*/ 0 60000 65536"/>
                <a:gd name="T9" fmla="*/ 0 w 104"/>
                <a:gd name="T10" fmla="*/ 0 h 156"/>
                <a:gd name="T11" fmla="*/ 104 w 104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56">
                  <a:moveTo>
                    <a:pt x="104" y="0"/>
                  </a:moveTo>
                  <a:lnTo>
                    <a:pt x="0" y="0"/>
                  </a:lnTo>
                  <a:lnTo>
                    <a:pt x="0" y="15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3" name="Freeform 27"/>
            <p:cNvSpPr>
              <a:spLocks/>
            </p:cNvSpPr>
            <p:nvPr/>
          </p:nvSpPr>
          <p:spPr bwMode="auto">
            <a:xfrm>
              <a:off x="3090" y="802"/>
              <a:ext cx="1192" cy="2449"/>
            </a:xfrm>
            <a:custGeom>
              <a:avLst/>
              <a:gdLst>
                <a:gd name="T0" fmla="*/ 0 w 1192"/>
                <a:gd name="T1" fmla="*/ 0 h 2449"/>
                <a:gd name="T2" fmla="*/ 1192 w 1192"/>
                <a:gd name="T3" fmla="*/ 0 h 2449"/>
                <a:gd name="T4" fmla="*/ 1192 w 1192"/>
                <a:gd name="T5" fmla="*/ 2449 h 2449"/>
                <a:gd name="T6" fmla="*/ 0 60000 65536"/>
                <a:gd name="T7" fmla="*/ 0 60000 65536"/>
                <a:gd name="T8" fmla="*/ 0 60000 65536"/>
                <a:gd name="T9" fmla="*/ 0 w 1192"/>
                <a:gd name="T10" fmla="*/ 0 h 2449"/>
                <a:gd name="T11" fmla="*/ 1192 w 1192"/>
                <a:gd name="T12" fmla="*/ 2449 h 24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92" h="2449">
                  <a:moveTo>
                    <a:pt x="0" y="0"/>
                  </a:moveTo>
                  <a:lnTo>
                    <a:pt x="1192" y="0"/>
                  </a:lnTo>
                  <a:lnTo>
                    <a:pt x="1192" y="244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4" name="Freeform 28"/>
            <p:cNvSpPr>
              <a:spLocks/>
            </p:cNvSpPr>
            <p:nvPr/>
          </p:nvSpPr>
          <p:spPr bwMode="auto">
            <a:xfrm>
              <a:off x="3922" y="1134"/>
              <a:ext cx="1271" cy="314"/>
            </a:xfrm>
            <a:custGeom>
              <a:avLst/>
              <a:gdLst>
                <a:gd name="T0" fmla="*/ 0 w 1271"/>
                <a:gd name="T1" fmla="*/ 314 h 314"/>
                <a:gd name="T2" fmla="*/ 1271 w 1271"/>
                <a:gd name="T3" fmla="*/ 314 h 314"/>
                <a:gd name="T4" fmla="*/ 1271 w 1271"/>
                <a:gd name="T5" fmla="*/ 0 h 314"/>
                <a:gd name="T6" fmla="*/ 0 60000 65536"/>
                <a:gd name="T7" fmla="*/ 0 60000 65536"/>
                <a:gd name="T8" fmla="*/ 0 60000 65536"/>
                <a:gd name="T9" fmla="*/ 0 w 1271"/>
                <a:gd name="T10" fmla="*/ 0 h 314"/>
                <a:gd name="T11" fmla="*/ 1271 w 1271"/>
                <a:gd name="T12" fmla="*/ 314 h 3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71" h="314">
                  <a:moveTo>
                    <a:pt x="0" y="314"/>
                  </a:moveTo>
                  <a:lnTo>
                    <a:pt x="1271" y="314"/>
                  </a:lnTo>
                  <a:lnTo>
                    <a:pt x="127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5" name="Oval 29"/>
            <p:cNvSpPr>
              <a:spLocks noChangeArrowheads="1"/>
            </p:cNvSpPr>
            <p:nvPr/>
          </p:nvSpPr>
          <p:spPr bwMode="auto">
            <a:xfrm>
              <a:off x="3146" y="788"/>
              <a:ext cx="28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6" name="Oval 30"/>
            <p:cNvSpPr>
              <a:spLocks noChangeArrowheads="1"/>
            </p:cNvSpPr>
            <p:nvPr/>
          </p:nvSpPr>
          <p:spPr bwMode="auto">
            <a:xfrm>
              <a:off x="3807" y="1216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7" name="Oval 31"/>
            <p:cNvSpPr>
              <a:spLocks noChangeArrowheads="1"/>
            </p:cNvSpPr>
            <p:nvPr/>
          </p:nvSpPr>
          <p:spPr bwMode="auto">
            <a:xfrm>
              <a:off x="3908" y="1430"/>
              <a:ext cx="28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8" name="Oval 32"/>
            <p:cNvSpPr>
              <a:spLocks noChangeArrowheads="1"/>
            </p:cNvSpPr>
            <p:nvPr/>
          </p:nvSpPr>
          <p:spPr bwMode="auto">
            <a:xfrm>
              <a:off x="4268" y="1023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9" name="Oval 33"/>
            <p:cNvSpPr>
              <a:spLocks noChangeArrowheads="1"/>
            </p:cNvSpPr>
            <p:nvPr/>
          </p:nvSpPr>
          <p:spPr bwMode="auto">
            <a:xfrm>
              <a:off x="5179" y="1121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0" name="Freeform 34"/>
            <p:cNvSpPr>
              <a:spLocks/>
            </p:cNvSpPr>
            <p:nvPr/>
          </p:nvSpPr>
          <p:spPr bwMode="auto">
            <a:xfrm>
              <a:off x="3511" y="1308"/>
              <a:ext cx="1410" cy="2732"/>
            </a:xfrm>
            <a:custGeom>
              <a:avLst/>
              <a:gdLst>
                <a:gd name="T0" fmla="*/ 1410 w 1410"/>
                <a:gd name="T1" fmla="*/ 0 h 2732"/>
                <a:gd name="T2" fmla="*/ 1347 w 1410"/>
                <a:gd name="T3" fmla="*/ 0 h 2732"/>
                <a:gd name="T4" fmla="*/ 1347 w 1410"/>
                <a:gd name="T5" fmla="*/ 2732 h 2732"/>
                <a:gd name="T6" fmla="*/ 0 w 1410"/>
                <a:gd name="T7" fmla="*/ 2732 h 27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10"/>
                <a:gd name="T13" fmla="*/ 0 h 2732"/>
                <a:gd name="T14" fmla="*/ 1410 w 1410"/>
                <a:gd name="T15" fmla="*/ 2732 h 27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10" h="2732">
                  <a:moveTo>
                    <a:pt x="1410" y="0"/>
                  </a:moveTo>
                  <a:lnTo>
                    <a:pt x="1347" y="0"/>
                  </a:lnTo>
                  <a:lnTo>
                    <a:pt x="1347" y="2732"/>
                  </a:lnTo>
                  <a:lnTo>
                    <a:pt x="0" y="273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Line 35"/>
            <p:cNvSpPr>
              <a:spLocks noChangeShapeType="1"/>
            </p:cNvSpPr>
            <p:nvPr/>
          </p:nvSpPr>
          <p:spPr bwMode="auto">
            <a:xfrm flipH="1">
              <a:off x="4858" y="1308"/>
              <a:ext cx="6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2" name="Rectangle 36"/>
            <p:cNvSpPr>
              <a:spLocks noChangeArrowheads="1"/>
            </p:cNvSpPr>
            <p:nvPr/>
          </p:nvSpPr>
          <p:spPr bwMode="auto">
            <a:xfrm>
              <a:off x="3587" y="1087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800" b="1" i="1" baseline="-25000"/>
            </a:p>
          </p:txBody>
        </p:sp>
        <p:sp>
          <p:nvSpPr>
            <p:cNvPr id="33863" name="Rectangle 37"/>
            <p:cNvSpPr>
              <a:spLocks noChangeArrowheads="1"/>
            </p:cNvSpPr>
            <p:nvPr/>
          </p:nvSpPr>
          <p:spPr bwMode="auto">
            <a:xfrm>
              <a:off x="3647" y="1120"/>
              <a:ext cx="23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sz="800" b="1" i="1" baseline="-25000"/>
            </a:p>
          </p:txBody>
        </p:sp>
        <p:sp>
          <p:nvSpPr>
            <p:cNvPr id="33864" name="Rectangle 38"/>
            <p:cNvSpPr>
              <a:spLocks noChangeArrowheads="1"/>
            </p:cNvSpPr>
            <p:nvPr/>
          </p:nvSpPr>
          <p:spPr bwMode="auto">
            <a:xfrm>
              <a:off x="4939" y="1095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800" b="1" i="1" baseline="-25000"/>
            </a:p>
          </p:txBody>
        </p:sp>
        <p:sp>
          <p:nvSpPr>
            <p:cNvPr id="33865" name="Rectangle 39"/>
            <p:cNvSpPr>
              <a:spLocks noChangeArrowheads="1"/>
            </p:cNvSpPr>
            <p:nvPr/>
          </p:nvSpPr>
          <p:spPr bwMode="auto">
            <a:xfrm>
              <a:off x="4997" y="1265"/>
              <a:ext cx="39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800" b="1" i="1" baseline="-25000"/>
            </a:p>
          </p:txBody>
        </p:sp>
        <p:sp>
          <p:nvSpPr>
            <p:cNvPr id="33866" name="Rectangle 40"/>
            <p:cNvSpPr>
              <a:spLocks noChangeArrowheads="1"/>
            </p:cNvSpPr>
            <p:nvPr/>
          </p:nvSpPr>
          <p:spPr bwMode="auto">
            <a:xfrm>
              <a:off x="5318" y="1086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Q</a:t>
              </a:r>
              <a:endParaRPr lang="en-US" sz="800" b="1" i="1" baseline="-25000"/>
            </a:p>
          </p:txBody>
        </p:sp>
        <p:sp>
          <p:nvSpPr>
            <p:cNvPr id="33867" name="Rectangle 41"/>
            <p:cNvSpPr>
              <a:spLocks noChangeArrowheads="1"/>
            </p:cNvSpPr>
            <p:nvPr/>
          </p:nvSpPr>
          <p:spPr bwMode="auto">
            <a:xfrm>
              <a:off x="5378" y="1117"/>
              <a:ext cx="23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sz="800" b="1" i="1" baseline="-25000"/>
            </a:p>
          </p:txBody>
        </p:sp>
        <p:sp>
          <p:nvSpPr>
            <p:cNvPr id="33868" name="Freeform 42"/>
            <p:cNvSpPr>
              <a:spLocks/>
            </p:cNvSpPr>
            <p:nvPr/>
          </p:nvSpPr>
          <p:spPr bwMode="auto">
            <a:xfrm>
              <a:off x="4921" y="1295"/>
              <a:ext cx="50" cy="34"/>
            </a:xfrm>
            <a:custGeom>
              <a:avLst/>
              <a:gdLst>
                <a:gd name="T0" fmla="*/ 0 w 50"/>
                <a:gd name="T1" fmla="*/ 0 h 34"/>
                <a:gd name="T2" fmla="*/ 50 w 50"/>
                <a:gd name="T3" fmla="*/ 13 h 34"/>
                <a:gd name="T4" fmla="*/ 0 w 50"/>
                <a:gd name="T5" fmla="*/ 34 h 34"/>
                <a:gd name="T6" fmla="*/ 0 60000 65536"/>
                <a:gd name="T7" fmla="*/ 0 60000 65536"/>
                <a:gd name="T8" fmla="*/ 0 60000 65536"/>
                <a:gd name="T9" fmla="*/ 0 w 50"/>
                <a:gd name="T10" fmla="*/ 0 h 34"/>
                <a:gd name="T11" fmla="*/ 50 w 50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34">
                  <a:moveTo>
                    <a:pt x="0" y="0"/>
                  </a:moveTo>
                  <a:lnTo>
                    <a:pt x="50" y="13"/>
                  </a:lnTo>
                  <a:lnTo>
                    <a:pt x="0" y="34"/>
                  </a:lnTo>
                </a:path>
              </a:pathLst>
            </a:cu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9" name="Freeform 43"/>
            <p:cNvSpPr>
              <a:spLocks/>
            </p:cNvSpPr>
            <p:nvPr/>
          </p:nvSpPr>
          <p:spPr bwMode="auto">
            <a:xfrm>
              <a:off x="4616" y="1797"/>
              <a:ext cx="199" cy="156"/>
            </a:xfrm>
            <a:custGeom>
              <a:avLst/>
              <a:gdLst>
                <a:gd name="T0" fmla="*/ 129 w 88"/>
                <a:gd name="T1" fmla="*/ 8910 h 69"/>
                <a:gd name="T2" fmla="*/ 1366 w 88"/>
                <a:gd name="T3" fmla="*/ 4436 h 69"/>
                <a:gd name="T4" fmla="*/ 292 w 88"/>
                <a:gd name="T5" fmla="*/ 129 h 69"/>
                <a:gd name="T6" fmla="*/ 129 w 88"/>
                <a:gd name="T7" fmla="*/ 0 h 69"/>
                <a:gd name="T8" fmla="*/ 3896 w 88"/>
                <a:gd name="T9" fmla="*/ 0 h 69"/>
                <a:gd name="T10" fmla="*/ 11773 w 88"/>
                <a:gd name="T11" fmla="*/ 4436 h 69"/>
                <a:gd name="T12" fmla="*/ 11635 w 88"/>
                <a:gd name="T13" fmla="*/ 4682 h 69"/>
                <a:gd name="T14" fmla="*/ 3896 w 88"/>
                <a:gd name="T15" fmla="*/ 9222 h 69"/>
                <a:gd name="T16" fmla="*/ 0 w 88"/>
                <a:gd name="T17" fmla="*/ 9222 h 69"/>
                <a:gd name="T18" fmla="*/ 129 w 88"/>
                <a:gd name="T19" fmla="*/ 891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8"/>
                <a:gd name="T31" fmla="*/ 0 h 69"/>
                <a:gd name="T32" fmla="*/ 88 w 88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8" h="69">
                  <a:moveTo>
                    <a:pt x="1" y="67"/>
                  </a:move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53" y="0"/>
                    <a:pt x="75" y="13"/>
                    <a:pt x="88" y="33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75" y="56"/>
                    <a:pt x="53" y="69"/>
                    <a:pt x="29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67"/>
                    <a:pt x="1" y="67"/>
                    <a:pt x="1" y="67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0" name="Rectangle 44"/>
            <p:cNvSpPr>
              <a:spLocks noChangeArrowheads="1"/>
            </p:cNvSpPr>
            <p:nvPr/>
          </p:nvSpPr>
          <p:spPr bwMode="auto">
            <a:xfrm>
              <a:off x="4921" y="1808"/>
              <a:ext cx="213" cy="314"/>
            </a:xfrm>
            <a:prstGeom prst="rect">
              <a:avLst/>
            </a:pr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1" name="Line 45"/>
            <p:cNvSpPr>
              <a:spLocks noChangeShapeType="1"/>
            </p:cNvSpPr>
            <p:nvPr/>
          </p:nvSpPr>
          <p:spPr bwMode="auto">
            <a:xfrm>
              <a:off x="4815" y="1874"/>
              <a:ext cx="1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2" name="Line 46"/>
            <p:cNvSpPr>
              <a:spLocks noChangeShapeType="1"/>
            </p:cNvSpPr>
            <p:nvPr/>
          </p:nvSpPr>
          <p:spPr bwMode="auto">
            <a:xfrm>
              <a:off x="5134" y="1874"/>
              <a:ext cx="16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3" name="Freeform 47"/>
            <p:cNvSpPr>
              <a:spLocks/>
            </p:cNvSpPr>
            <p:nvPr/>
          </p:nvSpPr>
          <p:spPr bwMode="auto">
            <a:xfrm>
              <a:off x="3793" y="2220"/>
              <a:ext cx="156" cy="185"/>
            </a:xfrm>
            <a:custGeom>
              <a:avLst/>
              <a:gdLst>
                <a:gd name="T0" fmla="*/ 9222 w 69"/>
                <a:gd name="T1" fmla="*/ 0 h 82"/>
                <a:gd name="T2" fmla="*/ 0 w 69"/>
                <a:gd name="T3" fmla="*/ 0 h 82"/>
                <a:gd name="T4" fmla="*/ 0 w 69"/>
                <a:gd name="T5" fmla="*/ 6317 h 82"/>
                <a:gd name="T6" fmla="*/ 4544 w 69"/>
                <a:gd name="T7" fmla="*/ 10807 h 82"/>
                <a:gd name="T8" fmla="*/ 9222 w 69"/>
                <a:gd name="T9" fmla="*/ 6475 h 82"/>
                <a:gd name="T10" fmla="*/ 9222 w 69"/>
                <a:gd name="T11" fmla="*/ 0 h 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82"/>
                <a:gd name="T20" fmla="*/ 69 w 69"/>
                <a:gd name="T21" fmla="*/ 82 h 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82">
                  <a:moveTo>
                    <a:pt x="6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67"/>
                    <a:pt x="15" y="82"/>
                    <a:pt x="34" y="82"/>
                  </a:cubicBezTo>
                  <a:cubicBezTo>
                    <a:pt x="53" y="82"/>
                    <a:pt x="68" y="67"/>
                    <a:pt x="69" y="49"/>
                  </a:cubicBezTo>
                  <a:cubicBezTo>
                    <a:pt x="69" y="0"/>
                    <a:pt x="69" y="0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4" name="Freeform 48"/>
            <p:cNvSpPr>
              <a:spLocks/>
            </p:cNvSpPr>
            <p:nvPr/>
          </p:nvSpPr>
          <p:spPr bwMode="auto">
            <a:xfrm>
              <a:off x="3820" y="2405"/>
              <a:ext cx="50" cy="312"/>
            </a:xfrm>
            <a:custGeom>
              <a:avLst/>
              <a:gdLst>
                <a:gd name="T0" fmla="*/ 50 w 50"/>
                <a:gd name="T1" fmla="*/ 0 h 312"/>
                <a:gd name="T2" fmla="*/ 50 w 50"/>
                <a:gd name="T3" fmla="*/ 50 h 312"/>
                <a:gd name="T4" fmla="*/ 0 w 50"/>
                <a:gd name="T5" fmla="*/ 50 h 312"/>
                <a:gd name="T6" fmla="*/ 0 w 50"/>
                <a:gd name="T7" fmla="*/ 312 h 3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12"/>
                <a:gd name="T14" fmla="*/ 50 w 50"/>
                <a:gd name="T15" fmla="*/ 312 h 3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12">
                  <a:moveTo>
                    <a:pt x="50" y="0"/>
                  </a:moveTo>
                  <a:lnTo>
                    <a:pt x="50" y="50"/>
                  </a:lnTo>
                  <a:lnTo>
                    <a:pt x="0" y="50"/>
                  </a:lnTo>
                  <a:lnTo>
                    <a:pt x="0" y="31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5" name="Line 49"/>
            <p:cNvSpPr>
              <a:spLocks noChangeShapeType="1"/>
            </p:cNvSpPr>
            <p:nvPr/>
          </p:nvSpPr>
          <p:spPr bwMode="auto">
            <a:xfrm>
              <a:off x="3820" y="1969"/>
              <a:ext cx="1" cy="25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6" name="Freeform 50"/>
            <p:cNvSpPr>
              <a:spLocks/>
            </p:cNvSpPr>
            <p:nvPr/>
          </p:nvSpPr>
          <p:spPr bwMode="auto">
            <a:xfrm>
              <a:off x="4012" y="1939"/>
              <a:ext cx="197" cy="156"/>
            </a:xfrm>
            <a:custGeom>
              <a:avLst/>
              <a:gdLst>
                <a:gd name="T0" fmla="*/ 129 w 87"/>
                <a:gd name="T1" fmla="*/ 8910 h 69"/>
                <a:gd name="T2" fmla="*/ 1184 w 87"/>
                <a:gd name="T3" fmla="*/ 4436 h 69"/>
                <a:gd name="T4" fmla="*/ 129 w 87"/>
                <a:gd name="T5" fmla="*/ 129 h 69"/>
                <a:gd name="T6" fmla="*/ 0 w 87"/>
                <a:gd name="T7" fmla="*/ 0 h 69"/>
                <a:gd name="T8" fmla="*/ 3763 w 87"/>
                <a:gd name="T9" fmla="*/ 0 h 69"/>
                <a:gd name="T10" fmla="*/ 11727 w 87"/>
                <a:gd name="T11" fmla="*/ 4436 h 69"/>
                <a:gd name="T12" fmla="*/ 11727 w 87"/>
                <a:gd name="T13" fmla="*/ 4682 h 69"/>
                <a:gd name="T14" fmla="*/ 3763 w 87"/>
                <a:gd name="T15" fmla="*/ 9222 h 69"/>
                <a:gd name="T16" fmla="*/ 0 w 87"/>
                <a:gd name="T17" fmla="*/ 9222 h 69"/>
                <a:gd name="T18" fmla="*/ 129 w 87"/>
                <a:gd name="T19" fmla="*/ 891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69"/>
                <a:gd name="T32" fmla="*/ 87 w 87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69">
                  <a:moveTo>
                    <a:pt x="1" y="67"/>
                  </a:moveTo>
                  <a:cubicBezTo>
                    <a:pt x="6" y="57"/>
                    <a:pt x="9" y="45"/>
                    <a:pt x="9" y="33"/>
                  </a:cubicBezTo>
                  <a:cubicBezTo>
                    <a:pt x="9" y="22"/>
                    <a:pt x="7" y="1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53" y="0"/>
                    <a:pt x="75" y="13"/>
                    <a:pt x="87" y="33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75" y="56"/>
                    <a:pt x="52" y="69"/>
                    <a:pt x="28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67"/>
                    <a:pt x="1" y="67"/>
                    <a:pt x="1" y="67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Freeform 51"/>
            <p:cNvSpPr>
              <a:spLocks/>
            </p:cNvSpPr>
            <p:nvPr/>
          </p:nvSpPr>
          <p:spPr bwMode="auto">
            <a:xfrm>
              <a:off x="3983" y="1939"/>
              <a:ext cx="23" cy="156"/>
            </a:xfrm>
            <a:custGeom>
              <a:avLst/>
              <a:gdLst>
                <a:gd name="T0" fmla="*/ 0 w 10"/>
                <a:gd name="T1" fmla="*/ 9222 h 69"/>
                <a:gd name="T2" fmla="*/ 147 w 10"/>
                <a:gd name="T3" fmla="*/ 8910 h 69"/>
                <a:gd name="T4" fmla="*/ 147 w 10"/>
                <a:gd name="T5" fmla="*/ 8910 h 69"/>
                <a:gd name="T6" fmla="*/ 1486 w 10"/>
                <a:gd name="T7" fmla="*/ 4436 h 69"/>
                <a:gd name="T8" fmla="*/ 338 w 10"/>
                <a:gd name="T9" fmla="*/ 129 h 69"/>
                <a:gd name="T10" fmla="*/ 147 w 10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9"/>
                <a:gd name="T20" fmla="*/ 10 w 1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9">
                  <a:moveTo>
                    <a:pt x="0" y="69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8" name="Freeform 52"/>
            <p:cNvSpPr>
              <a:spLocks/>
            </p:cNvSpPr>
            <p:nvPr/>
          </p:nvSpPr>
          <p:spPr bwMode="auto">
            <a:xfrm>
              <a:off x="3983" y="1939"/>
              <a:ext cx="23" cy="156"/>
            </a:xfrm>
            <a:custGeom>
              <a:avLst/>
              <a:gdLst>
                <a:gd name="T0" fmla="*/ 0 w 10"/>
                <a:gd name="T1" fmla="*/ 9222 h 69"/>
                <a:gd name="T2" fmla="*/ 147 w 10"/>
                <a:gd name="T3" fmla="*/ 8910 h 69"/>
                <a:gd name="T4" fmla="*/ 147 w 10"/>
                <a:gd name="T5" fmla="*/ 8910 h 69"/>
                <a:gd name="T6" fmla="*/ 1486 w 10"/>
                <a:gd name="T7" fmla="*/ 4436 h 69"/>
                <a:gd name="T8" fmla="*/ 338 w 10"/>
                <a:gd name="T9" fmla="*/ 129 h 69"/>
                <a:gd name="T10" fmla="*/ 147 w 10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9"/>
                <a:gd name="T20" fmla="*/ 10 w 1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9">
                  <a:moveTo>
                    <a:pt x="0" y="69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9" name="Line 53"/>
            <p:cNvSpPr>
              <a:spLocks noChangeShapeType="1"/>
            </p:cNvSpPr>
            <p:nvPr/>
          </p:nvSpPr>
          <p:spPr bwMode="auto">
            <a:xfrm>
              <a:off x="3820" y="1969"/>
              <a:ext cx="2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Freeform 54"/>
            <p:cNvSpPr>
              <a:spLocks/>
            </p:cNvSpPr>
            <p:nvPr/>
          </p:nvSpPr>
          <p:spPr bwMode="auto">
            <a:xfrm>
              <a:off x="3922" y="2064"/>
              <a:ext cx="104" cy="156"/>
            </a:xfrm>
            <a:custGeom>
              <a:avLst/>
              <a:gdLst>
                <a:gd name="T0" fmla="*/ 104 w 104"/>
                <a:gd name="T1" fmla="*/ 0 h 156"/>
                <a:gd name="T2" fmla="*/ 0 w 104"/>
                <a:gd name="T3" fmla="*/ 0 h 156"/>
                <a:gd name="T4" fmla="*/ 0 w 104"/>
                <a:gd name="T5" fmla="*/ 156 h 156"/>
                <a:gd name="T6" fmla="*/ 0 60000 65536"/>
                <a:gd name="T7" fmla="*/ 0 60000 65536"/>
                <a:gd name="T8" fmla="*/ 0 60000 65536"/>
                <a:gd name="T9" fmla="*/ 0 w 104"/>
                <a:gd name="T10" fmla="*/ 0 h 156"/>
                <a:gd name="T11" fmla="*/ 104 w 104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56">
                  <a:moveTo>
                    <a:pt x="104" y="0"/>
                  </a:moveTo>
                  <a:lnTo>
                    <a:pt x="0" y="0"/>
                  </a:lnTo>
                  <a:lnTo>
                    <a:pt x="0" y="15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1" name="Freeform 55"/>
            <p:cNvSpPr>
              <a:spLocks/>
            </p:cNvSpPr>
            <p:nvPr/>
          </p:nvSpPr>
          <p:spPr bwMode="auto">
            <a:xfrm>
              <a:off x="3922" y="1874"/>
              <a:ext cx="1271" cy="296"/>
            </a:xfrm>
            <a:custGeom>
              <a:avLst/>
              <a:gdLst>
                <a:gd name="T0" fmla="*/ 0 w 1271"/>
                <a:gd name="T1" fmla="*/ 296 h 296"/>
                <a:gd name="T2" fmla="*/ 1271 w 1271"/>
                <a:gd name="T3" fmla="*/ 296 h 296"/>
                <a:gd name="T4" fmla="*/ 1271 w 1271"/>
                <a:gd name="T5" fmla="*/ 0 h 296"/>
                <a:gd name="T6" fmla="*/ 0 60000 65536"/>
                <a:gd name="T7" fmla="*/ 0 60000 65536"/>
                <a:gd name="T8" fmla="*/ 0 60000 65536"/>
                <a:gd name="T9" fmla="*/ 0 w 1271"/>
                <a:gd name="T10" fmla="*/ 0 h 296"/>
                <a:gd name="T11" fmla="*/ 1271 w 1271"/>
                <a:gd name="T12" fmla="*/ 296 h 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71" h="296">
                  <a:moveTo>
                    <a:pt x="0" y="296"/>
                  </a:moveTo>
                  <a:lnTo>
                    <a:pt x="1271" y="296"/>
                  </a:lnTo>
                  <a:lnTo>
                    <a:pt x="127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2" name="Oval 56"/>
            <p:cNvSpPr>
              <a:spLocks noChangeArrowheads="1"/>
            </p:cNvSpPr>
            <p:nvPr/>
          </p:nvSpPr>
          <p:spPr bwMode="auto">
            <a:xfrm>
              <a:off x="3807" y="1955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Oval 57"/>
            <p:cNvSpPr>
              <a:spLocks noChangeArrowheads="1"/>
            </p:cNvSpPr>
            <p:nvPr/>
          </p:nvSpPr>
          <p:spPr bwMode="auto">
            <a:xfrm>
              <a:off x="3906" y="2156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4" name="Oval 58"/>
            <p:cNvSpPr>
              <a:spLocks noChangeArrowheads="1"/>
            </p:cNvSpPr>
            <p:nvPr/>
          </p:nvSpPr>
          <p:spPr bwMode="auto">
            <a:xfrm>
              <a:off x="4845" y="2034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5" name="Oval 59"/>
            <p:cNvSpPr>
              <a:spLocks noChangeArrowheads="1"/>
            </p:cNvSpPr>
            <p:nvPr/>
          </p:nvSpPr>
          <p:spPr bwMode="auto">
            <a:xfrm>
              <a:off x="5179" y="1860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Line 60"/>
            <p:cNvSpPr>
              <a:spLocks noChangeShapeType="1"/>
            </p:cNvSpPr>
            <p:nvPr/>
          </p:nvSpPr>
          <p:spPr bwMode="auto">
            <a:xfrm flipH="1">
              <a:off x="4858" y="2048"/>
              <a:ext cx="6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7" name="Rectangle 61"/>
            <p:cNvSpPr>
              <a:spLocks noChangeArrowheads="1"/>
            </p:cNvSpPr>
            <p:nvPr/>
          </p:nvSpPr>
          <p:spPr bwMode="auto">
            <a:xfrm>
              <a:off x="3587" y="1828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800" b="1" i="1" baseline="-25000"/>
            </a:p>
          </p:txBody>
        </p:sp>
        <p:sp>
          <p:nvSpPr>
            <p:cNvPr id="33888" name="Rectangle 62"/>
            <p:cNvSpPr>
              <a:spLocks noChangeArrowheads="1"/>
            </p:cNvSpPr>
            <p:nvPr/>
          </p:nvSpPr>
          <p:spPr bwMode="auto">
            <a:xfrm>
              <a:off x="3647" y="1859"/>
              <a:ext cx="23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800" b="1" i="1" baseline="-25000"/>
            </a:p>
          </p:txBody>
        </p:sp>
        <p:sp>
          <p:nvSpPr>
            <p:cNvPr id="33889" name="Rectangle 63"/>
            <p:cNvSpPr>
              <a:spLocks noChangeArrowheads="1"/>
            </p:cNvSpPr>
            <p:nvPr/>
          </p:nvSpPr>
          <p:spPr bwMode="auto">
            <a:xfrm>
              <a:off x="4939" y="1834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800" b="1" i="1" baseline="-25000"/>
            </a:p>
          </p:txBody>
        </p:sp>
        <p:sp>
          <p:nvSpPr>
            <p:cNvPr id="33890" name="Rectangle 64"/>
            <p:cNvSpPr>
              <a:spLocks noChangeArrowheads="1"/>
            </p:cNvSpPr>
            <p:nvPr/>
          </p:nvSpPr>
          <p:spPr bwMode="auto">
            <a:xfrm>
              <a:off x="4997" y="2005"/>
              <a:ext cx="40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800" b="1" i="1" baseline="-25000"/>
            </a:p>
          </p:txBody>
        </p:sp>
        <p:sp>
          <p:nvSpPr>
            <p:cNvPr id="33891" name="Rectangle 65"/>
            <p:cNvSpPr>
              <a:spLocks noChangeArrowheads="1"/>
            </p:cNvSpPr>
            <p:nvPr/>
          </p:nvSpPr>
          <p:spPr bwMode="auto">
            <a:xfrm>
              <a:off x="5318" y="1824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Q</a:t>
              </a:r>
              <a:endParaRPr lang="en-US" sz="800" b="1" i="1" baseline="-25000"/>
            </a:p>
          </p:txBody>
        </p:sp>
        <p:sp>
          <p:nvSpPr>
            <p:cNvPr id="33892" name="Rectangle 66"/>
            <p:cNvSpPr>
              <a:spLocks noChangeArrowheads="1"/>
            </p:cNvSpPr>
            <p:nvPr/>
          </p:nvSpPr>
          <p:spPr bwMode="auto">
            <a:xfrm>
              <a:off x="5378" y="1857"/>
              <a:ext cx="23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800" b="1" i="1" baseline="-25000"/>
            </a:p>
          </p:txBody>
        </p:sp>
        <p:sp>
          <p:nvSpPr>
            <p:cNvPr id="33893" name="Freeform 67"/>
            <p:cNvSpPr>
              <a:spLocks/>
            </p:cNvSpPr>
            <p:nvPr/>
          </p:nvSpPr>
          <p:spPr bwMode="auto">
            <a:xfrm>
              <a:off x="4921" y="2034"/>
              <a:ext cx="50" cy="34"/>
            </a:xfrm>
            <a:custGeom>
              <a:avLst/>
              <a:gdLst>
                <a:gd name="T0" fmla="*/ 0 w 50"/>
                <a:gd name="T1" fmla="*/ 0 h 34"/>
                <a:gd name="T2" fmla="*/ 50 w 50"/>
                <a:gd name="T3" fmla="*/ 14 h 34"/>
                <a:gd name="T4" fmla="*/ 0 w 50"/>
                <a:gd name="T5" fmla="*/ 34 h 34"/>
                <a:gd name="T6" fmla="*/ 0 60000 65536"/>
                <a:gd name="T7" fmla="*/ 0 60000 65536"/>
                <a:gd name="T8" fmla="*/ 0 60000 65536"/>
                <a:gd name="T9" fmla="*/ 0 w 50"/>
                <a:gd name="T10" fmla="*/ 0 h 34"/>
                <a:gd name="T11" fmla="*/ 50 w 50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34">
                  <a:moveTo>
                    <a:pt x="0" y="0"/>
                  </a:moveTo>
                  <a:lnTo>
                    <a:pt x="50" y="14"/>
                  </a:lnTo>
                  <a:lnTo>
                    <a:pt x="0" y="34"/>
                  </a:lnTo>
                </a:path>
              </a:pathLst>
            </a:cu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4" name="Freeform 68"/>
            <p:cNvSpPr>
              <a:spLocks/>
            </p:cNvSpPr>
            <p:nvPr/>
          </p:nvSpPr>
          <p:spPr bwMode="auto">
            <a:xfrm>
              <a:off x="4616" y="2543"/>
              <a:ext cx="199" cy="156"/>
            </a:xfrm>
            <a:custGeom>
              <a:avLst/>
              <a:gdLst>
                <a:gd name="T0" fmla="*/ 129 w 88"/>
                <a:gd name="T1" fmla="*/ 8910 h 69"/>
                <a:gd name="T2" fmla="*/ 1366 w 88"/>
                <a:gd name="T3" fmla="*/ 4436 h 69"/>
                <a:gd name="T4" fmla="*/ 292 w 88"/>
                <a:gd name="T5" fmla="*/ 292 h 69"/>
                <a:gd name="T6" fmla="*/ 129 w 88"/>
                <a:gd name="T7" fmla="*/ 0 h 69"/>
                <a:gd name="T8" fmla="*/ 3896 w 88"/>
                <a:gd name="T9" fmla="*/ 0 h 69"/>
                <a:gd name="T10" fmla="*/ 11773 w 88"/>
                <a:gd name="T11" fmla="*/ 4544 h 69"/>
                <a:gd name="T12" fmla="*/ 11635 w 88"/>
                <a:gd name="T13" fmla="*/ 4784 h 69"/>
                <a:gd name="T14" fmla="*/ 3896 w 88"/>
                <a:gd name="T15" fmla="*/ 9222 h 69"/>
                <a:gd name="T16" fmla="*/ 0 w 88"/>
                <a:gd name="T17" fmla="*/ 9222 h 69"/>
                <a:gd name="T18" fmla="*/ 129 w 88"/>
                <a:gd name="T19" fmla="*/ 891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8"/>
                <a:gd name="T31" fmla="*/ 0 h 69"/>
                <a:gd name="T32" fmla="*/ 88 w 88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8" h="69">
                  <a:moveTo>
                    <a:pt x="1" y="67"/>
                  </a:move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53" y="0"/>
                    <a:pt x="75" y="13"/>
                    <a:pt x="88" y="34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75" y="57"/>
                    <a:pt x="53" y="69"/>
                    <a:pt x="29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67"/>
                    <a:pt x="1" y="67"/>
                    <a:pt x="1" y="67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5" name="Rectangle 69"/>
            <p:cNvSpPr>
              <a:spLocks noChangeArrowheads="1"/>
            </p:cNvSpPr>
            <p:nvPr/>
          </p:nvSpPr>
          <p:spPr bwMode="auto">
            <a:xfrm>
              <a:off x="4921" y="2554"/>
              <a:ext cx="213" cy="315"/>
            </a:xfrm>
            <a:prstGeom prst="rect">
              <a:avLst/>
            </a:pr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6" name="Line 70"/>
            <p:cNvSpPr>
              <a:spLocks noChangeShapeType="1"/>
            </p:cNvSpPr>
            <p:nvPr/>
          </p:nvSpPr>
          <p:spPr bwMode="auto">
            <a:xfrm>
              <a:off x="4815" y="2622"/>
              <a:ext cx="1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7" name="Line 71"/>
            <p:cNvSpPr>
              <a:spLocks noChangeShapeType="1"/>
            </p:cNvSpPr>
            <p:nvPr/>
          </p:nvSpPr>
          <p:spPr bwMode="auto">
            <a:xfrm>
              <a:off x="5134" y="2622"/>
              <a:ext cx="16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8" name="Freeform 72"/>
            <p:cNvSpPr>
              <a:spLocks/>
            </p:cNvSpPr>
            <p:nvPr/>
          </p:nvSpPr>
          <p:spPr bwMode="auto">
            <a:xfrm>
              <a:off x="3793" y="2966"/>
              <a:ext cx="156" cy="187"/>
            </a:xfrm>
            <a:custGeom>
              <a:avLst/>
              <a:gdLst>
                <a:gd name="T0" fmla="*/ 9222 w 69"/>
                <a:gd name="T1" fmla="*/ 0 h 83"/>
                <a:gd name="T2" fmla="*/ 0 w 69"/>
                <a:gd name="T3" fmla="*/ 0 h 83"/>
                <a:gd name="T4" fmla="*/ 0 w 69"/>
                <a:gd name="T5" fmla="*/ 6254 h 83"/>
                <a:gd name="T6" fmla="*/ 4544 w 69"/>
                <a:gd name="T7" fmla="*/ 10853 h 83"/>
                <a:gd name="T8" fmla="*/ 9222 w 69"/>
                <a:gd name="T9" fmla="*/ 6392 h 83"/>
                <a:gd name="T10" fmla="*/ 9222 w 69"/>
                <a:gd name="T11" fmla="*/ 0 h 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83"/>
                <a:gd name="T20" fmla="*/ 69 w 69"/>
                <a:gd name="T21" fmla="*/ 83 h 8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83">
                  <a:moveTo>
                    <a:pt x="6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67"/>
                    <a:pt x="15" y="83"/>
                    <a:pt x="34" y="83"/>
                  </a:cubicBezTo>
                  <a:cubicBezTo>
                    <a:pt x="53" y="83"/>
                    <a:pt x="68" y="68"/>
                    <a:pt x="69" y="49"/>
                  </a:cubicBezTo>
                  <a:cubicBezTo>
                    <a:pt x="69" y="0"/>
                    <a:pt x="69" y="0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9" name="Freeform 73"/>
            <p:cNvSpPr>
              <a:spLocks/>
            </p:cNvSpPr>
            <p:nvPr/>
          </p:nvSpPr>
          <p:spPr bwMode="auto">
            <a:xfrm>
              <a:off x="3820" y="3153"/>
              <a:ext cx="50" cy="292"/>
            </a:xfrm>
            <a:custGeom>
              <a:avLst/>
              <a:gdLst>
                <a:gd name="T0" fmla="*/ 50 w 50"/>
                <a:gd name="T1" fmla="*/ 0 h 292"/>
                <a:gd name="T2" fmla="*/ 50 w 50"/>
                <a:gd name="T3" fmla="*/ 48 h 292"/>
                <a:gd name="T4" fmla="*/ 0 w 50"/>
                <a:gd name="T5" fmla="*/ 48 h 292"/>
                <a:gd name="T6" fmla="*/ 0 w 50"/>
                <a:gd name="T7" fmla="*/ 292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292"/>
                <a:gd name="T14" fmla="*/ 50 w 50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292">
                  <a:moveTo>
                    <a:pt x="50" y="0"/>
                  </a:moveTo>
                  <a:lnTo>
                    <a:pt x="50" y="48"/>
                  </a:lnTo>
                  <a:lnTo>
                    <a:pt x="0" y="48"/>
                  </a:lnTo>
                  <a:lnTo>
                    <a:pt x="0" y="29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0" name="Line 74"/>
            <p:cNvSpPr>
              <a:spLocks noChangeShapeType="1"/>
            </p:cNvSpPr>
            <p:nvPr/>
          </p:nvSpPr>
          <p:spPr bwMode="auto">
            <a:xfrm>
              <a:off x="3820" y="2717"/>
              <a:ext cx="1" cy="24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1" name="Freeform 75"/>
            <p:cNvSpPr>
              <a:spLocks/>
            </p:cNvSpPr>
            <p:nvPr/>
          </p:nvSpPr>
          <p:spPr bwMode="auto">
            <a:xfrm>
              <a:off x="4012" y="2685"/>
              <a:ext cx="197" cy="156"/>
            </a:xfrm>
            <a:custGeom>
              <a:avLst/>
              <a:gdLst>
                <a:gd name="T0" fmla="*/ 129 w 87"/>
                <a:gd name="T1" fmla="*/ 8910 h 69"/>
                <a:gd name="T2" fmla="*/ 1184 w 87"/>
                <a:gd name="T3" fmla="*/ 4436 h 69"/>
                <a:gd name="T4" fmla="*/ 129 w 87"/>
                <a:gd name="T5" fmla="*/ 292 h 69"/>
                <a:gd name="T6" fmla="*/ 0 w 87"/>
                <a:gd name="T7" fmla="*/ 0 h 69"/>
                <a:gd name="T8" fmla="*/ 3763 w 87"/>
                <a:gd name="T9" fmla="*/ 0 h 69"/>
                <a:gd name="T10" fmla="*/ 11727 w 87"/>
                <a:gd name="T11" fmla="*/ 4544 h 69"/>
                <a:gd name="T12" fmla="*/ 11727 w 87"/>
                <a:gd name="T13" fmla="*/ 4784 h 69"/>
                <a:gd name="T14" fmla="*/ 3763 w 87"/>
                <a:gd name="T15" fmla="*/ 9222 h 69"/>
                <a:gd name="T16" fmla="*/ 0 w 87"/>
                <a:gd name="T17" fmla="*/ 9222 h 69"/>
                <a:gd name="T18" fmla="*/ 129 w 87"/>
                <a:gd name="T19" fmla="*/ 891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69"/>
                <a:gd name="T32" fmla="*/ 87 w 87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69">
                  <a:moveTo>
                    <a:pt x="1" y="67"/>
                  </a:moveTo>
                  <a:cubicBezTo>
                    <a:pt x="6" y="57"/>
                    <a:pt x="9" y="45"/>
                    <a:pt x="9" y="33"/>
                  </a:cubicBezTo>
                  <a:cubicBezTo>
                    <a:pt x="9" y="22"/>
                    <a:pt x="7" y="11"/>
                    <a:pt x="1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53" y="0"/>
                    <a:pt x="75" y="13"/>
                    <a:pt x="87" y="34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75" y="57"/>
                    <a:pt x="52" y="69"/>
                    <a:pt x="28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67"/>
                    <a:pt x="1" y="67"/>
                    <a:pt x="1" y="67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2" name="Freeform 76"/>
            <p:cNvSpPr>
              <a:spLocks/>
            </p:cNvSpPr>
            <p:nvPr/>
          </p:nvSpPr>
          <p:spPr bwMode="auto">
            <a:xfrm>
              <a:off x="3983" y="2685"/>
              <a:ext cx="23" cy="156"/>
            </a:xfrm>
            <a:custGeom>
              <a:avLst/>
              <a:gdLst>
                <a:gd name="T0" fmla="*/ 0 w 10"/>
                <a:gd name="T1" fmla="*/ 9222 h 69"/>
                <a:gd name="T2" fmla="*/ 147 w 10"/>
                <a:gd name="T3" fmla="*/ 8910 h 69"/>
                <a:gd name="T4" fmla="*/ 147 w 10"/>
                <a:gd name="T5" fmla="*/ 8910 h 69"/>
                <a:gd name="T6" fmla="*/ 1486 w 10"/>
                <a:gd name="T7" fmla="*/ 4436 h 69"/>
                <a:gd name="T8" fmla="*/ 338 w 10"/>
                <a:gd name="T9" fmla="*/ 292 h 69"/>
                <a:gd name="T10" fmla="*/ 147 w 10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9"/>
                <a:gd name="T20" fmla="*/ 10 w 1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9">
                  <a:moveTo>
                    <a:pt x="0" y="69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2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3" name="Freeform 77"/>
            <p:cNvSpPr>
              <a:spLocks/>
            </p:cNvSpPr>
            <p:nvPr/>
          </p:nvSpPr>
          <p:spPr bwMode="auto">
            <a:xfrm>
              <a:off x="3983" y="2685"/>
              <a:ext cx="23" cy="156"/>
            </a:xfrm>
            <a:custGeom>
              <a:avLst/>
              <a:gdLst>
                <a:gd name="T0" fmla="*/ 0 w 10"/>
                <a:gd name="T1" fmla="*/ 9222 h 69"/>
                <a:gd name="T2" fmla="*/ 147 w 10"/>
                <a:gd name="T3" fmla="*/ 8910 h 69"/>
                <a:gd name="T4" fmla="*/ 147 w 10"/>
                <a:gd name="T5" fmla="*/ 8910 h 69"/>
                <a:gd name="T6" fmla="*/ 1486 w 10"/>
                <a:gd name="T7" fmla="*/ 4436 h 69"/>
                <a:gd name="T8" fmla="*/ 338 w 10"/>
                <a:gd name="T9" fmla="*/ 292 h 69"/>
                <a:gd name="T10" fmla="*/ 147 w 10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9"/>
                <a:gd name="T20" fmla="*/ 10 w 1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9">
                  <a:moveTo>
                    <a:pt x="0" y="69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2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4" name="Line 78"/>
            <p:cNvSpPr>
              <a:spLocks noChangeShapeType="1"/>
            </p:cNvSpPr>
            <p:nvPr/>
          </p:nvSpPr>
          <p:spPr bwMode="auto">
            <a:xfrm>
              <a:off x="3820" y="2717"/>
              <a:ext cx="2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5" name="Freeform 79"/>
            <p:cNvSpPr>
              <a:spLocks/>
            </p:cNvSpPr>
            <p:nvPr/>
          </p:nvSpPr>
          <p:spPr bwMode="auto">
            <a:xfrm>
              <a:off x="3922" y="2810"/>
              <a:ext cx="104" cy="156"/>
            </a:xfrm>
            <a:custGeom>
              <a:avLst/>
              <a:gdLst>
                <a:gd name="T0" fmla="*/ 104 w 104"/>
                <a:gd name="T1" fmla="*/ 0 h 156"/>
                <a:gd name="T2" fmla="*/ 0 w 104"/>
                <a:gd name="T3" fmla="*/ 0 h 156"/>
                <a:gd name="T4" fmla="*/ 0 w 104"/>
                <a:gd name="T5" fmla="*/ 156 h 156"/>
                <a:gd name="T6" fmla="*/ 0 60000 65536"/>
                <a:gd name="T7" fmla="*/ 0 60000 65536"/>
                <a:gd name="T8" fmla="*/ 0 60000 65536"/>
                <a:gd name="T9" fmla="*/ 0 w 104"/>
                <a:gd name="T10" fmla="*/ 0 h 156"/>
                <a:gd name="T11" fmla="*/ 104 w 104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56">
                  <a:moveTo>
                    <a:pt x="104" y="0"/>
                  </a:moveTo>
                  <a:lnTo>
                    <a:pt x="0" y="0"/>
                  </a:lnTo>
                  <a:lnTo>
                    <a:pt x="0" y="15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6" name="Freeform 80"/>
            <p:cNvSpPr>
              <a:spLocks/>
            </p:cNvSpPr>
            <p:nvPr/>
          </p:nvSpPr>
          <p:spPr bwMode="auto">
            <a:xfrm>
              <a:off x="3922" y="2622"/>
              <a:ext cx="1271" cy="294"/>
            </a:xfrm>
            <a:custGeom>
              <a:avLst/>
              <a:gdLst>
                <a:gd name="T0" fmla="*/ 0 w 1271"/>
                <a:gd name="T1" fmla="*/ 294 h 294"/>
                <a:gd name="T2" fmla="*/ 1271 w 1271"/>
                <a:gd name="T3" fmla="*/ 294 h 294"/>
                <a:gd name="T4" fmla="*/ 1271 w 1271"/>
                <a:gd name="T5" fmla="*/ 0 h 294"/>
                <a:gd name="T6" fmla="*/ 0 60000 65536"/>
                <a:gd name="T7" fmla="*/ 0 60000 65536"/>
                <a:gd name="T8" fmla="*/ 0 60000 65536"/>
                <a:gd name="T9" fmla="*/ 0 w 1271"/>
                <a:gd name="T10" fmla="*/ 0 h 294"/>
                <a:gd name="T11" fmla="*/ 1271 w 1271"/>
                <a:gd name="T12" fmla="*/ 294 h 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71" h="294">
                  <a:moveTo>
                    <a:pt x="0" y="294"/>
                  </a:moveTo>
                  <a:lnTo>
                    <a:pt x="1271" y="294"/>
                  </a:lnTo>
                  <a:lnTo>
                    <a:pt x="127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7" name="Oval 81"/>
            <p:cNvSpPr>
              <a:spLocks noChangeArrowheads="1"/>
            </p:cNvSpPr>
            <p:nvPr/>
          </p:nvSpPr>
          <p:spPr bwMode="auto">
            <a:xfrm>
              <a:off x="3807" y="2703"/>
              <a:ext cx="27" cy="2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8" name="Oval 82"/>
            <p:cNvSpPr>
              <a:spLocks noChangeArrowheads="1"/>
            </p:cNvSpPr>
            <p:nvPr/>
          </p:nvSpPr>
          <p:spPr bwMode="auto">
            <a:xfrm>
              <a:off x="3908" y="2905"/>
              <a:ext cx="28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9" name="Oval 83"/>
            <p:cNvSpPr>
              <a:spLocks noChangeArrowheads="1"/>
            </p:cNvSpPr>
            <p:nvPr/>
          </p:nvSpPr>
          <p:spPr bwMode="auto">
            <a:xfrm>
              <a:off x="4845" y="2783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0" name="Oval 84"/>
            <p:cNvSpPr>
              <a:spLocks noChangeArrowheads="1"/>
            </p:cNvSpPr>
            <p:nvPr/>
          </p:nvSpPr>
          <p:spPr bwMode="auto">
            <a:xfrm>
              <a:off x="5179" y="2608"/>
              <a:ext cx="27" cy="2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1" name="Line 85"/>
            <p:cNvSpPr>
              <a:spLocks noChangeShapeType="1"/>
            </p:cNvSpPr>
            <p:nvPr/>
          </p:nvSpPr>
          <p:spPr bwMode="auto">
            <a:xfrm flipH="1">
              <a:off x="4858" y="2796"/>
              <a:ext cx="6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2" name="Rectangle 86"/>
            <p:cNvSpPr>
              <a:spLocks noChangeArrowheads="1"/>
            </p:cNvSpPr>
            <p:nvPr/>
          </p:nvSpPr>
          <p:spPr bwMode="auto">
            <a:xfrm>
              <a:off x="3587" y="2573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800" b="1" i="1" baseline="-25000"/>
            </a:p>
          </p:txBody>
        </p:sp>
        <p:sp>
          <p:nvSpPr>
            <p:cNvPr id="33913" name="Rectangle 87"/>
            <p:cNvSpPr>
              <a:spLocks noChangeArrowheads="1"/>
            </p:cNvSpPr>
            <p:nvPr/>
          </p:nvSpPr>
          <p:spPr bwMode="auto">
            <a:xfrm>
              <a:off x="3647" y="2606"/>
              <a:ext cx="23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Ten" pitchFamily="18" charset="0"/>
                </a:rPr>
                <a:t>2</a:t>
              </a:r>
              <a:endParaRPr lang="en-US" sz="800" b="1" i="1" baseline="-25000"/>
            </a:p>
          </p:txBody>
        </p:sp>
        <p:sp>
          <p:nvSpPr>
            <p:cNvPr id="33914" name="Rectangle 88"/>
            <p:cNvSpPr>
              <a:spLocks noChangeArrowheads="1"/>
            </p:cNvSpPr>
            <p:nvPr/>
          </p:nvSpPr>
          <p:spPr bwMode="auto">
            <a:xfrm>
              <a:off x="4939" y="2581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800" b="1" i="1" baseline="-25000"/>
            </a:p>
          </p:txBody>
        </p:sp>
        <p:sp>
          <p:nvSpPr>
            <p:cNvPr id="33915" name="Rectangle 89"/>
            <p:cNvSpPr>
              <a:spLocks noChangeArrowheads="1"/>
            </p:cNvSpPr>
            <p:nvPr/>
          </p:nvSpPr>
          <p:spPr bwMode="auto">
            <a:xfrm>
              <a:off x="4997" y="2752"/>
              <a:ext cx="40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800" b="1" i="1" baseline="-25000"/>
            </a:p>
          </p:txBody>
        </p:sp>
        <p:sp>
          <p:nvSpPr>
            <p:cNvPr id="33916" name="Rectangle 90"/>
            <p:cNvSpPr>
              <a:spLocks noChangeArrowheads="1"/>
            </p:cNvSpPr>
            <p:nvPr/>
          </p:nvSpPr>
          <p:spPr bwMode="auto">
            <a:xfrm>
              <a:off x="5318" y="2571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Q</a:t>
              </a:r>
              <a:endParaRPr lang="en-US" sz="800" b="1" i="1" baseline="-25000"/>
            </a:p>
          </p:txBody>
        </p:sp>
        <p:sp>
          <p:nvSpPr>
            <p:cNvPr id="33917" name="Rectangle 91"/>
            <p:cNvSpPr>
              <a:spLocks noChangeArrowheads="1"/>
            </p:cNvSpPr>
            <p:nvPr/>
          </p:nvSpPr>
          <p:spPr bwMode="auto">
            <a:xfrm>
              <a:off x="5378" y="2604"/>
              <a:ext cx="23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Ten" pitchFamily="18" charset="0"/>
                </a:rPr>
                <a:t>2</a:t>
              </a:r>
              <a:endParaRPr lang="en-US" sz="800" b="1" i="1" baseline="-25000"/>
            </a:p>
          </p:txBody>
        </p:sp>
        <p:sp>
          <p:nvSpPr>
            <p:cNvPr id="33918" name="Freeform 92"/>
            <p:cNvSpPr>
              <a:spLocks/>
            </p:cNvSpPr>
            <p:nvPr/>
          </p:nvSpPr>
          <p:spPr bwMode="auto">
            <a:xfrm>
              <a:off x="4921" y="2780"/>
              <a:ext cx="50" cy="34"/>
            </a:xfrm>
            <a:custGeom>
              <a:avLst/>
              <a:gdLst>
                <a:gd name="T0" fmla="*/ 0 w 50"/>
                <a:gd name="T1" fmla="*/ 0 h 34"/>
                <a:gd name="T2" fmla="*/ 50 w 50"/>
                <a:gd name="T3" fmla="*/ 16 h 34"/>
                <a:gd name="T4" fmla="*/ 0 w 50"/>
                <a:gd name="T5" fmla="*/ 34 h 34"/>
                <a:gd name="T6" fmla="*/ 0 60000 65536"/>
                <a:gd name="T7" fmla="*/ 0 60000 65536"/>
                <a:gd name="T8" fmla="*/ 0 60000 65536"/>
                <a:gd name="T9" fmla="*/ 0 w 50"/>
                <a:gd name="T10" fmla="*/ 0 h 34"/>
                <a:gd name="T11" fmla="*/ 50 w 50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34">
                  <a:moveTo>
                    <a:pt x="0" y="0"/>
                  </a:moveTo>
                  <a:lnTo>
                    <a:pt x="50" y="16"/>
                  </a:lnTo>
                  <a:lnTo>
                    <a:pt x="0" y="34"/>
                  </a:lnTo>
                </a:path>
              </a:pathLst>
            </a:cu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9" name="Freeform 93"/>
            <p:cNvSpPr>
              <a:spLocks/>
            </p:cNvSpPr>
            <p:nvPr/>
          </p:nvSpPr>
          <p:spPr bwMode="auto">
            <a:xfrm>
              <a:off x="4616" y="3273"/>
              <a:ext cx="199" cy="156"/>
            </a:xfrm>
            <a:custGeom>
              <a:avLst/>
              <a:gdLst>
                <a:gd name="T0" fmla="*/ 129 w 88"/>
                <a:gd name="T1" fmla="*/ 8910 h 69"/>
                <a:gd name="T2" fmla="*/ 1366 w 88"/>
                <a:gd name="T3" fmla="*/ 4436 h 69"/>
                <a:gd name="T4" fmla="*/ 292 w 88"/>
                <a:gd name="T5" fmla="*/ 129 h 69"/>
                <a:gd name="T6" fmla="*/ 129 w 88"/>
                <a:gd name="T7" fmla="*/ 0 h 69"/>
                <a:gd name="T8" fmla="*/ 3896 w 88"/>
                <a:gd name="T9" fmla="*/ 0 h 69"/>
                <a:gd name="T10" fmla="*/ 11773 w 88"/>
                <a:gd name="T11" fmla="*/ 4436 h 69"/>
                <a:gd name="T12" fmla="*/ 11635 w 88"/>
                <a:gd name="T13" fmla="*/ 4682 h 69"/>
                <a:gd name="T14" fmla="*/ 3896 w 88"/>
                <a:gd name="T15" fmla="*/ 9222 h 69"/>
                <a:gd name="T16" fmla="*/ 0 w 88"/>
                <a:gd name="T17" fmla="*/ 9222 h 69"/>
                <a:gd name="T18" fmla="*/ 129 w 88"/>
                <a:gd name="T19" fmla="*/ 891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8"/>
                <a:gd name="T31" fmla="*/ 0 h 69"/>
                <a:gd name="T32" fmla="*/ 88 w 88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8" h="69">
                  <a:moveTo>
                    <a:pt x="1" y="67"/>
                  </a:move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53" y="0"/>
                    <a:pt x="75" y="12"/>
                    <a:pt x="88" y="33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75" y="56"/>
                    <a:pt x="53" y="69"/>
                    <a:pt x="29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67"/>
                    <a:pt x="1" y="67"/>
                    <a:pt x="1" y="67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0" name="Rectangle 94"/>
            <p:cNvSpPr>
              <a:spLocks noChangeArrowheads="1"/>
            </p:cNvSpPr>
            <p:nvPr/>
          </p:nvSpPr>
          <p:spPr bwMode="auto">
            <a:xfrm>
              <a:off x="4921" y="3285"/>
              <a:ext cx="213" cy="314"/>
            </a:xfrm>
            <a:prstGeom prst="rect">
              <a:avLst/>
            </a:pr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1" name="Line 95"/>
            <p:cNvSpPr>
              <a:spLocks noChangeShapeType="1"/>
            </p:cNvSpPr>
            <p:nvPr/>
          </p:nvSpPr>
          <p:spPr bwMode="auto">
            <a:xfrm>
              <a:off x="4815" y="3350"/>
              <a:ext cx="1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2" name="Line 96"/>
            <p:cNvSpPr>
              <a:spLocks noChangeShapeType="1"/>
            </p:cNvSpPr>
            <p:nvPr/>
          </p:nvSpPr>
          <p:spPr bwMode="auto">
            <a:xfrm>
              <a:off x="5134" y="3350"/>
              <a:ext cx="16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3" name="Line 97"/>
            <p:cNvSpPr>
              <a:spLocks noChangeShapeType="1"/>
            </p:cNvSpPr>
            <p:nvPr/>
          </p:nvSpPr>
          <p:spPr bwMode="auto">
            <a:xfrm>
              <a:off x="4282" y="3251"/>
              <a:ext cx="8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4" name="Freeform 98"/>
            <p:cNvSpPr>
              <a:spLocks/>
            </p:cNvSpPr>
            <p:nvPr/>
          </p:nvSpPr>
          <p:spPr bwMode="auto">
            <a:xfrm>
              <a:off x="3793" y="3696"/>
              <a:ext cx="156" cy="186"/>
            </a:xfrm>
            <a:custGeom>
              <a:avLst/>
              <a:gdLst>
                <a:gd name="T0" fmla="*/ 9222 w 69"/>
                <a:gd name="T1" fmla="*/ 0 h 82"/>
                <a:gd name="T2" fmla="*/ 0 w 69"/>
                <a:gd name="T3" fmla="*/ 0 h 82"/>
                <a:gd name="T4" fmla="*/ 0 w 69"/>
                <a:gd name="T5" fmla="*/ 6535 h 82"/>
                <a:gd name="T6" fmla="*/ 4544 w 69"/>
                <a:gd name="T7" fmla="*/ 11169 h 82"/>
                <a:gd name="T8" fmla="*/ 9222 w 69"/>
                <a:gd name="T9" fmla="*/ 6535 h 82"/>
                <a:gd name="T10" fmla="*/ 9222 w 69"/>
                <a:gd name="T11" fmla="*/ 0 h 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82"/>
                <a:gd name="T20" fmla="*/ 69 w 69"/>
                <a:gd name="T21" fmla="*/ 82 h 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82">
                  <a:moveTo>
                    <a:pt x="6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67"/>
                    <a:pt x="15" y="82"/>
                    <a:pt x="34" y="82"/>
                  </a:cubicBezTo>
                  <a:cubicBezTo>
                    <a:pt x="53" y="82"/>
                    <a:pt x="68" y="67"/>
                    <a:pt x="69" y="48"/>
                  </a:cubicBezTo>
                  <a:cubicBezTo>
                    <a:pt x="69" y="0"/>
                    <a:pt x="69" y="0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5" name="Freeform 99"/>
            <p:cNvSpPr>
              <a:spLocks/>
            </p:cNvSpPr>
            <p:nvPr/>
          </p:nvSpPr>
          <p:spPr bwMode="auto">
            <a:xfrm>
              <a:off x="3870" y="3882"/>
              <a:ext cx="1090" cy="47"/>
            </a:xfrm>
            <a:custGeom>
              <a:avLst/>
              <a:gdLst>
                <a:gd name="T0" fmla="*/ 0 w 1090"/>
                <a:gd name="T1" fmla="*/ 0 h 47"/>
                <a:gd name="T2" fmla="*/ 0 w 1090"/>
                <a:gd name="T3" fmla="*/ 47 h 47"/>
                <a:gd name="T4" fmla="*/ 1090 w 1090"/>
                <a:gd name="T5" fmla="*/ 47 h 47"/>
                <a:gd name="T6" fmla="*/ 0 60000 65536"/>
                <a:gd name="T7" fmla="*/ 0 60000 65536"/>
                <a:gd name="T8" fmla="*/ 0 60000 65536"/>
                <a:gd name="T9" fmla="*/ 0 w 1090"/>
                <a:gd name="T10" fmla="*/ 0 h 47"/>
                <a:gd name="T11" fmla="*/ 1090 w 1090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0" h="47">
                  <a:moveTo>
                    <a:pt x="0" y="0"/>
                  </a:moveTo>
                  <a:lnTo>
                    <a:pt x="0" y="47"/>
                  </a:lnTo>
                  <a:lnTo>
                    <a:pt x="1090" y="47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6" name="Line 100"/>
            <p:cNvSpPr>
              <a:spLocks noChangeShapeType="1"/>
            </p:cNvSpPr>
            <p:nvPr/>
          </p:nvSpPr>
          <p:spPr bwMode="auto">
            <a:xfrm>
              <a:off x="3820" y="3445"/>
              <a:ext cx="1" cy="25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7" name="Freeform 101"/>
            <p:cNvSpPr>
              <a:spLocks/>
            </p:cNvSpPr>
            <p:nvPr/>
          </p:nvSpPr>
          <p:spPr bwMode="auto">
            <a:xfrm>
              <a:off x="4012" y="3416"/>
              <a:ext cx="197" cy="156"/>
            </a:xfrm>
            <a:custGeom>
              <a:avLst/>
              <a:gdLst>
                <a:gd name="T0" fmla="*/ 129 w 87"/>
                <a:gd name="T1" fmla="*/ 8910 h 69"/>
                <a:gd name="T2" fmla="*/ 1184 w 87"/>
                <a:gd name="T3" fmla="*/ 4436 h 69"/>
                <a:gd name="T4" fmla="*/ 129 w 87"/>
                <a:gd name="T5" fmla="*/ 129 h 69"/>
                <a:gd name="T6" fmla="*/ 0 w 87"/>
                <a:gd name="T7" fmla="*/ 0 h 69"/>
                <a:gd name="T8" fmla="*/ 3763 w 87"/>
                <a:gd name="T9" fmla="*/ 0 h 69"/>
                <a:gd name="T10" fmla="*/ 11727 w 87"/>
                <a:gd name="T11" fmla="*/ 4436 h 69"/>
                <a:gd name="T12" fmla="*/ 11727 w 87"/>
                <a:gd name="T13" fmla="*/ 4682 h 69"/>
                <a:gd name="T14" fmla="*/ 3763 w 87"/>
                <a:gd name="T15" fmla="*/ 9222 h 69"/>
                <a:gd name="T16" fmla="*/ 0 w 87"/>
                <a:gd name="T17" fmla="*/ 9222 h 69"/>
                <a:gd name="T18" fmla="*/ 129 w 87"/>
                <a:gd name="T19" fmla="*/ 891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69"/>
                <a:gd name="T32" fmla="*/ 87 w 87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69">
                  <a:moveTo>
                    <a:pt x="1" y="67"/>
                  </a:moveTo>
                  <a:cubicBezTo>
                    <a:pt x="6" y="57"/>
                    <a:pt x="9" y="45"/>
                    <a:pt x="9" y="33"/>
                  </a:cubicBezTo>
                  <a:cubicBezTo>
                    <a:pt x="9" y="22"/>
                    <a:pt x="7" y="1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53" y="0"/>
                    <a:pt x="75" y="12"/>
                    <a:pt x="87" y="33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75" y="56"/>
                    <a:pt x="52" y="69"/>
                    <a:pt x="28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67"/>
                    <a:pt x="1" y="67"/>
                    <a:pt x="1" y="67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8" name="Freeform 102"/>
            <p:cNvSpPr>
              <a:spLocks/>
            </p:cNvSpPr>
            <p:nvPr/>
          </p:nvSpPr>
          <p:spPr bwMode="auto">
            <a:xfrm>
              <a:off x="3983" y="3416"/>
              <a:ext cx="23" cy="156"/>
            </a:xfrm>
            <a:custGeom>
              <a:avLst/>
              <a:gdLst>
                <a:gd name="T0" fmla="*/ 0 w 10"/>
                <a:gd name="T1" fmla="*/ 9222 h 69"/>
                <a:gd name="T2" fmla="*/ 147 w 10"/>
                <a:gd name="T3" fmla="*/ 8910 h 69"/>
                <a:gd name="T4" fmla="*/ 147 w 10"/>
                <a:gd name="T5" fmla="*/ 8910 h 69"/>
                <a:gd name="T6" fmla="*/ 1486 w 10"/>
                <a:gd name="T7" fmla="*/ 4436 h 69"/>
                <a:gd name="T8" fmla="*/ 338 w 10"/>
                <a:gd name="T9" fmla="*/ 129 h 69"/>
                <a:gd name="T10" fmla="*/ 147 w 10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9"/>
                <a:gd name="T20" fmla="*/ 10 w 1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9">
                  <a:moveTo>
                    <a:pt x="0" y="69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9" name="Freeform 103"/>
            <p:cNvSpPr>
              <a:spLocks/>
            </p:cNvSpPr>
            <p:nvPr/>
          </p:nvSpPr>
          <p:spPr bwMode="auto">
            <a:xfrm>
              <a:off x="3983" y="3416"/>
              <a:ext cx="23" cy="156"/>
            </a:xfrm>
            <a:custGeom>
              <a:avLst/>
              <a:gdLst>
                <a:gd name="T0" fmla="*/ 0 w 10"/>
                <a:gd name="T1" fmla="*/ 9222 h 69"/>
                <a:gd name="T2" fmla="*/ 147 w 10"/>
                <a:gd name="T3" fmla="*/ 8910 h 69"/>
                <a:gd name="T4" fmla="*/ 147 w 10"/>
                <a:gd name="T5" fmla="*/ 8910 h 69"/>
                <a:gd name="T6" fmla="*/ 1486 w 10"/>
                <a:gd name="T7" fmla="*/ 4436 h 69"/>
                <a:gd name="T8" fmla="*/ 338 w 10"/>
                <a:gd name="T9" fmla="*/ 129 h 69"/>
                <a:gd name="T10" fmla="*/ 147 w 10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9"/>
                <a:gd name="T20" fmla="*/ 10 w 1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9">
                  <a:moveTo>
                    <a:pt x="0" y="69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0" name="Line 104"/>
            <p:cNvSpPr>
              <a:spLocks noChangeShapeType="1"/>
            </p:cNvSpPr>
            <p:nvPr/>
          </p:nvSpPr>
          <p:spPr bwMode="auto">
            <a:xfrm>
              <a:off x="3820" y="3445"/>
              <a:ext cx="2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1" name="Freeform 105"/>
            <p:cNvSpPr>
              <a:spLocks/>
            </p:cNvSpPr>
            <p:nvPr/>
          </p:nvSpPr>
          <p:spPr bwMode="auto">
            <a:xfrm>
              <a:off x="3922" y="3540"/>
              <a:ext cx="104" cy="156"/>
            </a:xfrm>
            <a:custGeom>
              <a:avLst/>
              <a:gdLst>
                <a:gd name="T0" fmla="*/ 104 w 104"/>
                <a:gd name="T1" fmla="*/ 0 h 156"/>
                <a:gd name="T2" fmla="*/ 0 w 104"/>
                <a:gd name="T3" fmla="*/ 0 h 156"/>
                <a:gd name="T4" fmla="*/ 0 w 104"/>
                <a:gd name="T5" fmla="*/ 156 h 156"/>
                <a:gd name="T6" fmla="*/ 0 60000 65536"/>
                <a:gd name="T7" fmla="*/ 0 60000 65536"/>
                <a:gd name="T8" fmla="*/ 0 60000 65536"/>
                <a:gd name="T9" fmla="*/ 0 w 104"/>
                <a:gd name="T10" fmla="*/ 0 h 156"/>
                <a:gd name="T11" fmla="*/ 104 w 104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56">
                  <a:moveTo>
                    <a:pt x="104" y="0"/>
                  </a:moveTo>
                  <a:lnTo>
                    <a:pt x="0" y="0"/>
                  </a:lnTo>
                  <a:lnTo>
                    <a:pt x="0" y="15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2" name="Freeform 106"/>
            <p:cNvSpPr>
              <a:spLocks/>
            </p:cNvSpPr>
            <p:nvPr/>
          </p:nvSpPr>
          <p:spPr bwMode="auto">
            <a:xfrm>
              <a:off x="3922" y="3350"/>
              <a:ext cx="1271" cy="301"/>
            </a:xfrm>
            <a:custGeom>
              <a:avLst/>
              <a:gdLst>
                <a:gd name="T0" fmla="*/ 0 w 1271"/>
                <a:gd name="T1" fmla="*/ 301 h 301"/>
                <a:gd name="T2" fmla="*/ 1271 w 1271"/>
                <a:gd name="T3" fmla="*/ 301 h 301"/>
                <a:gd name="T4" fmla="*/ 1271 w 1271"/>
                <a:gd name="T5" fmla="*/ 0 h 301"/>
                <a:gd name="T6" fmla="*/ 0 60000 65536"/>
                <a:gd name="T7" fmla="*/ 0 60000 65536"/>
                <a:gd name="T8" fmla="*/ 0 60000 65536"/>
                <a:gd name="T9" fmla="*/ 0 w 1271"/>
                <a:gd name="T10" fmla="*/ 0 h 301"/>
                <a:gd name="T11" fmla="*/ 1271 w 1271"/>
                <a:gd name="T12" fmla="*/ 301 h 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71" h="301">
                  <a:moveTo>
                    <a:pt x="0" y="301"/>
                  </a:moveTo>
                  <a:lnTo>
                    <a:pt x="1271" y="301"/>
                  </a:lnTo>
                  <a:lnTo>
                    <a:pt x="127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3" name="Oval 107"/>
            <p:cNvSpPr>
              <a:spLocks noChangeArrowheads="1"/>
            </p:cNvSpPr>
            <p:nvPr/>
          </p:nvSpPr>
          <p:spPr bwMode="auto">
            <a:xfrm>
              <a:off x="3807" y="3432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4" name="Oval 108"/>
            <p:cNvSpPr>
              <a:spLocks noChangeArrowheads="1"/>
            </p:cNvSpPr>
            <p:nvPr/>
          </p:nvSpPr>
          <p:spPr bwMode="auto">
            <a:xfrm>
              <a:off x="3908" y="3637"/>
              <a:ext cx="28" cy="2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5" name="Oval 109"/>
            <p:cNvSpPr>
              <a:spLocks noChangeArrowheads="1"/>
            </p:cNvSpPr>
            <p:nvPr/>
          </p:nvSpPr>
          <p:spPr bwMode="auto">
            <a:xfrm>
              <a:off x="4845" y="3511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6" name="Oval 110"/>
            <p:cNvSpPr>
              <a:spLocks noChangeArrowheads="1"/>
            </p:cNvSpPr>
            <p:nvPr/>
          </p:nvSpPr>
          <p:spPr bwMode="auto">
            <a:xfrm>
              <a:off x="5179" y="3337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7" name="Line 111"/>
            <p:cNvSpPr>
              <a:spLocks noChangeShapeType="1"/>
            </p:cNvSpPr>
            <p:nvPr/>
          </p:nvSpPr>
          <p:spPr bwMode="auto">
            <a:xfrm flipH="1">
              <a:off x="4858" y="3524"/>
              <a:ext cx="6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8" name="Rectangle 112"/>
            <p:cNvSpPr>
              <a:spLocks noChangeArrowheads="1"/>
            </p:cNvSpPr>
            <p:nvPr/>
          </p:nvSpPr>
          <p:spPr bwMode="auto">
            <a:xfrm>
              <a:off x="3587" y="3303"/>
              <a:ext cx="4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800" b="1" i="1" baseline="-25000"/>
            </a:p>
          </p:txBody>
        </p:sp>
        <p:sp>
          <p:nvSpPr>
            <p:cNvPr id="33939" name="Rectangle 113"/>
            <p:cNvSpPr>
              <a:spLocks noChangeArrowheads="1"/>
            </p:cNvSpPr>
            <p:nvPr/>
          </p:nvSpPr>
          <p:spPr bwMode="auto">
            <a:xfrm>
              <a:off x="3647" y="3336"/>
              <a:ext cx="23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Ten" pitchFamily="18" charset="0"/>
                </a:rPr>
                <a:t>3</a:t>
              </a:r>
              <a:endParaRPr lang="en-US" sz="800" b="1" i="1" baseline="-25000"/>
            </a:p>
          </p:txBody>
        </p:sp>
        <p:sp>
          <p:nvSpPr>
            <p:cNvPr id="33940" name="Rectangle 114"/>
            <p:cNvSpPr>
              <a:spLocks noChangeArrowheads="1"/>
            </p:cNvSpPr>
            <p:nvPr/>
          </p:nvSpPr>
          <p:spPr bwMode="auto">
            <a:xfrm>
              <a:off x="4939" y="3311"/>
              <a:ext cx="4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800" b="1" i="1" baseline="-25000"/>
            </a:p>
          </p:txBody>
        </p:sp>
        <p:sp>
          <p:nvSpPr>
            <p:cNvPr id="33941" name="Rectangle 115"/>
            <p:cNvSpPr>
              <a:spLocks noChangeArrowheads="1"/>
            </p:cNvSpPr>
            <p:nvPr/>
          </p:nvSpPr>
          <p:spPr bwMode="auto">
            <a:xfrm>
              <a:off x="4997" y="3481"/>
              <a:ext cx="4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800" b="1" i="1" baseline="-25000"/>
            </a:p>
          </p:txBody>
        </p:sp>
        <p:sp>
          <p:nvSpPr>
            <p:cNvPr id="33942" name="Rectangle 116"/>
            <p:cNvSpPr>
              <a:spLocks noChangeArrowheads="1"/>
            </p:cNvSpPr>
            <p:nvPr/>
          </p:nvSpPr>
          <p:spPr bwMode="auto">
            <a:xfrm>
              <a:off x="5318" y="3302"/>
              <a:ext cx="4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Q</a:t>
              </a:r>
              <a:endParaRPr lang="en-US" sz="800" b="1" i="1" baseline="-25000"/>
            </a:p>
          </p:txBody>
        </p:sp>
        <p:sp>
          <p:nvSpPr>
            <p:cNvPr id="33943" name="Rectangle 117"/>
            <p:cNvSpPr>
              <a:spLocks noChangeArrowheads="1"/>
            </p:cNvSpPr>
            <p:nvPr/>
          </p:nvSpPr>
          <p:spPr bwMode="auto">
            <a:xfrm>
              <a:off x="5378" y="3333"/>
              <a:ext cx="23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Ten" pitchFamily="18" charset="0"/>
                </a:rPr>
                <a:t>3</a:t>
              </a:r>
              <a:endParaRPr lang="en-US" sz="800" b="1" i="1" baseline="-25000"/>
            </a:p>
          </p:txBody>
        </p:sp>
        <p:sp>
          <p:nvSpPr>
            <p:cNvPr id="33944" name="Freeform 118"/>
            <p:cNvSpPr>
              <a:spLocks/>
            </p:cNvSpPr>
            <p:nvPr/>
          </p:nvSpPr>
          <p:spPr bwMode="auto">
            <a:xfrm>
              <a:off x="4921" y="3511"/>
              <a:ext cx="50" cy="34"/>
            </a:xfrm>
            <a:custGeom>
              <a:avLst/>
              <a:gdLst>
                <a:gd name="T0" fmla="*/ 0 w 50"/>
                <a:gd name="T1" fmla="*/ 0 h 34"/>
                <a:gd name="T2" fmla="*/ 50 w 50"/>
                <a:gd name="T3" fmla="*/ 13 h 34"/>
                <a:gd name="T4" fmla="*/ 0 w 50"/>
                <a:gd name="T5" fmla="*/ 34 h 34"/>
                <a:gd name="T6" fmla="*/ 0 60000 65536"/>
                <a:gd name="T7" fmla="*/ 0 60000 65536"/>
                <a:gd name="T8" fmla="*/ 0 60000 65536"/>
                <a:gd name="T9" fmla="*/ 0 w 50"/>
                <a:gd name="T10" fmla="*/ 0 h 34"/>
                <a:gd name="T11" fmla="*/ 50 w 50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34">
                  <a:moveTo>
                    <a:pt x="0" y="0"/>
                  </a:moveTo>
                  <a:lnTo>
                    <a:pt x="50" y="13"/>
                  </a:lnTo>
                  <a:lnTo>
                    <a:pt x="0" y="34"/>
                  </a:lnTo>
                </a:path>
              </a:pathLst>
            </a:cu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5" name="Oval 119"/>
            <p:cNvSpPr>
              <a:spLocks noChangeArrowheads="1"/>
            </p:cNvSpPr>
            <p:nvPr/>
          </p:nvSpPr>
          <p:spPr bwMode="auto">
            <a:xfrm>
              <a:off x="5134" y="1286"/>
              <a:ext cx="45" cy="45"/>
            </a:xfrm>
            <a:prstGeom prst="ellipse">
              <a:avLst/>
            </a:pr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6" name="Oval 120"/>
            <p:cNvSpPr>
              <a:spLocks noChangeArrowheads="1"/>
            </p:cNvSpPr>
            <p:nvPr/>
          </p:nvSpPr>
          <p:spPr bwMode="auto">
            <a:xfrm>
              <a:off x="5134" y="2018"/>
              <a:ext cx="45" cy="46"/>
            </a:xfrm>
            <a:prstGeom prst="ellipse">
              <a:avLst/>
            </a:pr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7" name="Oval 121"/>
            <p:cNvSpPr>
              <a:spLocks noChangeArrowheads="1"/>
            </p:cNvSpPr>
            <p:nvPr/>
          </p:nvSpPr>
          <p:spPr bwMode="auto">
            <a:xfrm>
              <a:off x="5134" y="2774"/>
              <a:ext cx="45" cy="45"/>
            </a:xfrm>
            <a:prstGeom prst="ellipse">
              <a:avLst/>
            </a:pr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8" name="Oval 122"/>
            <p:cNvSpPr>
              <a:spLocks noChangeArrowheads="1"/>
            </p:cNvSpPr>
            <p:nvPr/>
          </p:nvSpPr>
          <p:spPr bwMode="auto">
            <a:xfrm>
              <a:off x="5134" y="3499"/>
              <a:ext cx="45" cy="46"/>
            </a:xfrm>
            <a:prstGeom prst="ellipse">
              <a:avLst/>
            </a:pr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9" name="Rectangle 123"/>
            <p:cNvSpPr>
              <a:spLocks noChangeArrowheads="1"/>
            </p:cNvSpPr>
            <p:nvPr/>
          </p:nvSpPr>
          <p:spPr bwMode="auto">
            <a:xfrm>
              <a:off x="2907" y="758"/>
              <a:ext cx="122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Load</a:t>
              </a:r>
              <a:endParaRPr lang="en-US" sz="800" b="1" i="1" baseline="-25000"/>
            </a:p>
          </p:txBody>
        </p:sp>
        <p:sp>
          <p:nvSpPr>
            <p:cNvPr id="33950" name="Rectangle 124"/>
            <p:cNvSpPr>
              <a:spLocks noChangeArrowheads="1"/>
            </p:cNvSpPr>
            <p:nvPr/>
          </p:nvSpPr>
          <p:spPr bwMode="auto">
            <a:xfrm>
              <a:off x="2875" y="963"/>
              <a:ext cx="160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Ten" pitchFamily="18" charset="0"/>
                </a:rPr>
                <a:t>Count</a:t>
              </a:r>
            </a:p>
            <a:p>
              <a:endParaRPr lang="en-US" sz="800" b="1" i="1" baseline="-25000"/>
            </a:p>
          </p:txBody>
        </p:sp>
        <p:sp>
          <p:nvSpPr>
            <p:cNvPr id="33951" name="Rectangle 125"/>
            <p:cNvSpPr>
              <a:spLocks noChangeArrowheads="1"/>
            </p:cNvSpPr>
            <p:nvPr/>
          </p:nvSpPr>
          <p:spPr bwMode="auto">
            <a:xfrm>
              <a:off x="3307" y="4001"/>
              <a:ext cx="142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Clock</a:t>
              </a:r>
              <a:endParaRPr lang="en-US" sz="800" b="1" i="1" baseline="-25000"/>
            </a:p>
          </p:txBody>
        </p:sp>
        <p:sp>
          <p:nvSpPr>
            <p:cNvPr id="33952" name="Rectangle 126"/>
            <p:cNvSpPr>
              <a:spLocks noChangeArrowheads="1"/>
            </p:cNvSpPr>
            <p:nvPr/>
          </p:nvSpPr>
          <p:spPr bwMode="auto">
            <a:xfrm>
              <a:off x="4977" y="3844"/>
              <a:ext cx="134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Carry</a:t>
              </a:r>
              <a:endParaRPr lang="en-US" sz="800" b="1" i="1" baseline="-25000"/>
            </a:p>
          </p:txBody>
        </p:sp>
        <p:sp>
          <p:nvSpPr>
            <p:cNvPr id="33953" name="Rectangle 127"/>
            <p:cNvSpPr>
              <a:spLocks noChangeArrowheads="1"/>
            </p:cNvSpPr>
            <p:nvPr/>
          </p:nvSpPr>
          <p:spPr bwMode="auto">
            <a:xfrm>
              <a:off x="4977" y="3926"/>
              <a:ext cx="26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Output CO</a:t>
              </a:r>
              <a:endParaRPr lang="en-US" sz="800" b="1" i="1" baseline="-25000"/>
            </a:p>
          </p:txBody>
        </p:sp>
        <p:sp>
          <p:nvSpPr>
            <p:cNvPr id="33954" name="Freeform 128"/>
            <p:cNvSpPr>
              <a:spLocks/>
            </p:cNvSpPr>
            <p:nvPr/>
          </p:nvSpPr>
          <p:spPr bwMode="auto">
            <a:xfrm>
              <a:off x="4361" y="1252"/>
              <a:ext cx="185" cy="153"/>
            </a:xfrm>
            <a:custGeom>
              <a:avLst/>
              <a:gdLst>
                <a:gd name="T0" fmla="*/ 0 w 82"/>
                <a:gd name="T1" fmla="*/ 0 h 68"/>
                <a:gd name="T2" fmla="*/ 0 w 82"/>
                <a:gd name="T3" fmla="*/ 8813 h 68"/>
                <a:gd name="T4" fmla="*/ 6317 w 82"/>
                <a:gd name="T5" fmla="*/ 8813 h 68"/>
                <a:gd name="T6" fmla="*/ 10807 w 82"/>
                <a:gd name="T7" fmla="*/ 4430 h 68"/>
                <a:gd name="T8" fmla="*/ 6317 w 82"/>
                <a:gd name="T9" fmla="*/ 0 h 68"/>
                <a:gd name="T10" fmla="*/ 0 w 82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68"/>
                <a:gd name="T20" fmla="*/ 82 w 82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68">
                  <a:moveTo>
                    <a:pt x="0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67" y="68"/>
                    <a:pt x="82" y="53"/>
                    <a:pt x="82" y="34"/>
                  </a:cubicBezTo>
                  <a:cubicBezTo>
                    <a:pt x="82" y="15"/>
                    <a:pt x="67" y="0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5" name="Freeform 129"/>
            <p:cNvSpPr>
              <a:spLocks/>
            </p:cNvSpPr>
            <p:nvPr/>
          </p:nvSpPr>
          <p:spPr bwMode="auto">
            <a:xfrm>
              <a:off x="4209" y="1274"/>
              <a:ext cx="149" cy="1"/>
            </a:xfrm>
            <a:custGeom>
              <a:avLst/>
              <a:gdLst>
                <a:gd name="T0" fmla="*/ 0 w 149"/>
                <a:gd name="T1" fmla="*/ 0 h 1"/>
                <a:gd name="T2" fmla="*/ 149 w 149"/>
                <a:gd name="T3" fmla="*/ 0 h 1"/>
                <a:gd name="T4" fmla="*/ 0 w 149"/>
                <a:gd name="T5" fmla="*/ 0 h 1"/>
                <a:gd name="T6" fmla="*/ 0 60000 65536"/>
                <a:gd name="T7" fmla="*/ 0 60000 65536"/>
                <a:gd name="T8" fmla="*/ 0 60000 65536"/>
                <a:gd name="T9" fmla="*/ 0 w 149"/>
                <a:gd name="T10" fmla="*/ 0 h 1"/>
                <a:gd name="T11" fmla="*/ 149 w 14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9" h="1">
                  <a:moveTo>
                    <a:pt x="0" y="0"/>
                  </a:moveTo>
                  <a:lnTo>
                    <a:pt x="1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6" name="Line 130"/>
            <p:cNvSpPr>
              <a:spLocks noChangeShapeType="1"/>
            </p:cNvSpPr>
            <p:nvPr/>
          </p:nvSpPr>
          <p:spPr bwMode="auto">
            <a:xfrm>
              <a:off x="4209" y="1274"/>
              <a:ext cx="14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7" name="Freeform 131"/>
            <p:cNvSpPr>
              <a:spLocks/>
            </p:cNvSpPr>
            <p:nvPr/>
          </p:nvSpPr>
          <p:spPr bwMode="auto">
            <a:xfrm>
              <a:off x="4315" y="1385"/>
              <a:ext cx="43" cy="1"/>
            </a:xfrm>
            <a:custGeom>
              <a:avLst/>
              <a:gdLst>
                <a:gd name="T0" fmla="*/ 43 w 43"/>
                <a:gd name="T1" fmla="*/ 0 h 1"/>
                <a:gd name="T2" fmla="*/ 0 w 43"/>
                <a:gd name="T3" fmla="*/ 0 h 1"/>
                <a:gd name="T4" fmla="*/ 43 w 43"/>
                <a:gd name="T5" fmla="*/ 0 h 1"/>
                <a:gd name="T6" fmla="*/ 0 60000 65536"/>
                <a:gd name="T7" fmla="*/ 0 60000 65536"/>
                <a:gd name="T8" fmla="*/ 0 60000 65536"/>
                <a:gd name="T9" fmla="*/ 0 w 43"/>
                <a:gd name="T10" fmla="*/ 0 h 1"/>
                <a:gd name="T11" fmla="*/ 43 w 4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1">
                  <a:moveTo>
                    <a:pt x="43" y="0"/>
                  </a:moveTo>
                  <a:lnTo>
                    <a:pt x="0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8" name="Line 132"/>
            <p:cNvSpPr>
              <a:spLocks noChangeShapeType="1"/>
            </p:cNvSpPr>
            <p:nvPr/>
          </p:nvSpPr>
          <p:spPr bwMode="auto">
            <a:xfrm flipH="1">
              <a:off x="4315" y="1385"/>
              <a:ext cx="4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9" name="Oval 133"/>
            <p:cNvSpPr>
              <a:spLocks noChangeArrowheads="1"/>
            </p:cNvSpPr>
            <p:nvPr/>
          </p:nvSpPr>
          <p:spPr bwMode="auto">
            <a:xfrm>
              <a:off x="4304" y="1372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0" name="Oval 134"/>
            <p:cNvSpPr>
              <a:spLocks noChangeArrowheads="1"/>
            </p:cNvSpPr>
            <p:nvPr/>
          </p:nvSpPr>
          <p:spPr bwMode="auto">
            <a:xfrm>
              <a:off x="3445" y="890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1" name="Freeform 135"/>
            <p:cNvSpPr>
              <a:spLocks/>
            </p:cNvSpPr>
            <p:nvPr/>
          </p:nvSpPr>
          <p:spPr bwMode="auto">
            <a:xfrm>
              <a:off x="3459" y="856"/>
              <a:ext cx="859" cy="2743"/>
            </a:xfrm>
            <a:custGeom>
              <a:avLst/>
              <a:gdLst>
                <a:gd name="T0" fmla="*/ 0 w 859"/>
                <a:gd name="T1" fmla="*/ 54 h 2743"/>
                <a:gd name="T2" fmla="*/ 0 w 859"/>
                <a:gd name="T3" fmla="*/ 0 h 2743"/>
                <a:gd name="T4" fmla="*/ 859 w 859"/>
                <a:gd name="T5" fmla="*/ 0 h 2743"/>
                <a:gd name="T6" fmla="*/ 859 w 859"/>
                <a:gd name="T7" fmla="*/ 2743 h 27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59"/>
                <a:gd name="T13" fmla="*/ 0 h 2743"/>
                <a:gd name="T14" fmla="*/ 859 w 859"/>
                <a:gd name="T15" fmla="*/ 2743 h 27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9" h="2743">
                  <a:moveTo>
                    <a:pt x="0" y="54"/>
                  </a:moveTo>
                  <a:lnTo>
                    <a:pt x="0" y="0"/>
                  </a:lnTo>
                  <a:lnTo>
                    <a:pt x="859" y="0"/>
                  </a:lnTo>
                  <a:lnTo>
                    <a:pt x="859" y="274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2" name="Freeform 136"/>
            <p:cNvSpPr>
              <a:spLocks/>
            </p:cNvSpPr>
            <p:nvPr/>
          </p:nvSpPr>
          <p:spPr bwMode="auto">
            <a:xfrm>
              <a:off x="4363" y="1740"/>
              <a:ext cx="185" cy="156"/>
            </a:xfrm>
            <a:custGeom>
              <a:avLst/>
              <a:gdLst>
                <a:gd name="T0" fmla="*/ 0 w 82"/>
                <a:gd name="T1" fmla="*/ 0 h 69"/>
                <a:gd name="T2" fmla="*/ 0 w 82"/>
                <a:gd name="T3" fmla="*/ 9222 h 69"/>
                <a:gd name="T4" fmla="*/ 6188 w 82"/>
                <a:gd name="T5" fmla="*/ 9093 h 69"/>
                <a:gd name="T6" fmla="*/ 10807 w 82"/>
                <a:gd name="T7" fmla="*/ 4544 h 69"/>
                <a:gd name="T8" fmla="*/ 6317 w 82"/>
                <a:gd name="T9" fmla="*/ 0 h 69"/>
                <a:gd name="T10" fmla="*/ 0 w 82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69"/>
                <a:gd name="T20" fmla="*/ 82 w 82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69">
                  <a:moveTo>
                    <a:pt x="0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66" y="68"/>
                    <a:pt x="82" y="53"/>
                    <a:pt x="82" y="34"/>
                  </a:cubicBezTo>
                  <a:cubicBezTo>
                    <a:pt x="82" y="15"/>
                    <a:pt x="67" y="0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3" name="Line 137"/>
            <p:cNvSpPr>
              <a:spLocks noChangeShapeType="1"/>
            </p:cNvSpPr>
            <p:nvPr/>
          </p:nvSpPr>
          <p:spPr bwMode="auto">
            <a:xfrm>
              <a:off x="4548" y="1817"/>
              <a:ext cx="7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4" name="Line 138"/>
            <p:cNvSpPr>
              <a:spLocks noChangeShapeType="1"/>
            </p:cNvSpPr>
            <p:nvPr/>
          </p:nvSpPr>
          <p:spPr bwMode="auto">
            <a:xfrm>
              <a:off x="4277" y="1767"/>
              <a:ext cx="8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5" name="Line 139"/>
            <p:cNvSpPr>
              <a:spLocks noChangeShapeType="1"/>
            </p:cNvSpPr>
            <p:nvPr/>
          </p:nvSpPr>
          <p:spPr bwMode="auto">
            <a:xfrm>
              <a:off x="3687" y="1869"/>
              <a:ext cx="67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6" name="Freeform 140"/>
            <p:cNvSpPr>
              <a:spLocks/>
            </p:cNvSpPr>
            <p:nvPr/>
          </p:nvSpPr>
          <p:spPr bwMode="auto">
            <a:xfrm>
              <a:off x="4544" y="1930"/>
              <a:ext cx="77" cy="134"/>
            </a:xfrm>
            <a:custGeom>
              <a:avLst/>
              <a:gdLst>
                <a:gd name="T0" fmla="*/ 0 w 77"/>
                <a:gd name="T1" fmla="*/ 134 h 134"/>
                <a:gd name="T2" fmla="*/ 38 w 77"/>
                <a:gd name="T3" fmla="*/ 134 h 134"/>
                <a:gd name="T4" fmla="*/ 38 w 77"/>
                <a:gd name="T5" fmla="*/ 0 h 134"/>
                <a:gd name="T6" fmla="*/ 77 w 77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"/>
                <a:gd name="T13" fmla="*/ 0 h 134"/>
                <a:gd name="T14" fmla="*/ 77 w 77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" h="134">
                  <a:moveTo>
                    <a:pt x="0" y="134"/>
                  </a:moveTo>
                  <a:lnTo>
                    <a:pt x="38" y="134"/>
                  </a:lnTo>
                  <a:lnTo>
                    <a:pt x="38" y="0"/>
                  </a:lnTo>
                  <a:lnTo>
                    <a:pt x="7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7" name="Freeform 141"/>
            <p:cNvSpPr>
              <a:spLocks/>
            </p:cNvSpPr>
            <p:nvPr/>
          </p:nvSpPr>
          <p:spPr bwMode="auto">
            <a:xfrm>
              <a:off x="4356" y="1982"/>
              <a:ext cx="188" cy="156"/>
            </a:xfrm>
            <a:custGeom>
              <a:avLst/>
              <a:gdLst>
                <a:gd name="T0" fmla="*/ 0 w 83"/>
                <a:gd name="T1" fmla="*/ 0 h 69"/>
                <a:gd name="T2" fmla="*/ 0 w 83"/>
                <a:gd name="T3" fmla="*/ 9222 h 69"/>
                <a:gd name="T4" fmla="*/ 6496 w 83"/>
                <a:gd name="T5" fmla="*/ 9222 h 69"/>
                <a:gd name="T6" fmla="*/ 11214 w 83"/>
                <a:gd name="T7" fmla="*/ 4544 h 69"/>
                <a:gd name="T8" fmla="*/ 6614 w 83"/>
                <a:gd name="T9" fmla="*/ 0 h 69"/>
                <a:gd name="T10" fmla="*/ 0 w 83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69"/>
                <a:gd name="T20" fmla="*/ 83 w 83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69">
                  <a:moveTo>
                    <a:pt x="0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67" y="69"/>
                    <a:pt x="83" y="53"/>
                    <a:pt x="83" y="34"/>
                  </a:cubicBezTo>
                  <a:cubicBezTo>
                    <a:pt x="83" y="16"/>
                    <a:pt x="68" y="0"/>
                    <a:pt x="49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8" name="Freeform 142"/>
            <p:cNvSpPr>
              <a:spLocks/>
            </p:cNvSpPr>
            <p:nvPr/>
          </p:nvSpPr>
          <p:spPr bwMode="auto">
            <a:xfrm>
              <a:off x="4207" y="2014"/>
              <a:ext cx="149" cy="1"/>
            </a:xfrm>
            <a:custGeom>
              <a:avLst/>
              <a:gdLst>
                <a:gd name="T0" fmla="*/ 0 w 149"/>
                <a:gd name="T1" fmla="*/ 0 h 1"/>
                <a:gd name="T2" fmla="*/ 149 w 149"/>
                <a:gd name="T3" fmla="*/ 0 h 1"/>
                <a:gd name="T4" fmla="*/ 0 w 149"/>
                <a:gd name="T5" fmla="*/ 0 h 1"/>
                <a:gd name="T6" fmla="*/ 0 60000 65536"/>
                <a:gd name="T7" fmla="*/ 0 60000 65536"/>
                <a:gd name="T8" fmla="*/ 0 60000 65536"/>
                <a:gd name="T9" fmla="*/ 0 w 149"/>
                <a:gd name="T10" fmla="*/ 0 h 1"/>
                <a:gd name="T11" fmla="*/ 149 w 14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9" h="1">
                  <a:moveTo>
                    <a:pt x="0" y="0"/>
                  </a:moveTo>
                  <a:lnTo>
                    <a:pt x="1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9" name="Line 143"/>
            <p:cNvSpPr>
              <a:spLocks noChangeShapeType="1"/>
            </p:cNvSpPr>
            <p:nvPr/>
          </p:nvSpPr>
          <p:spPr bwMode="auto">
            <a:xfrm>
              <a:off x="4207" y="2014"/>
              <a:ext cx="14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0" name="Freeform 144"/>
            <p:cNvSpPr>
              <a:spLocks/>
            </p:cNvSpPr>
            <p:nvPr/>
          </p:nvSpPr>
          <p:spPr bwMode="auto">
            <a:xfrm>
              <a:off x="4313" y="2116"/>
              <a:ext cx="43" cy="1"/>
            </a:xfrm>
            <a:custGeom>
              <a:avLst/>
              <a:gdLst>
                <a:gd name="T0" fmla="*/ 43 w 43"/>
                <a:gd name="T1" fmla="*/ 0 h 1"/>
                <a:gd name="T2" fmla="*/ 0 w 43"/>
                <a:gd name="T3" fmla="*/ 0 h 1"/>
                <a:gd name="T4" fmla="*/ 43 w 43"/>
                <a:gd name="T5" fmla="*/ 0 h 1"/>
                <a:gd name="T6" fmla="*/ 0 60000 65536"/>
                <a:gd name="T7" fmla="*/ 0 60000 65536"/>
                <a:gd name="T8" fmla="*/ 0 60000 65536"/>
                <a:gd name="T9" fmla="*/ 0 w 43"/>
                <a:gd name="T10" fmla="*/ 0 h 1"/>
                <a:gd name="T11" fmla="*/ 43 w 4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1">
                  <a:moveTo>
                    <a:pt x="43" y="0"/>
                  </a:moveTo>
                  <a:lnTo>
                    <a:pt x="0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1" name="Line 145"/>
            <p:cNvSpPr>
              <a:spLocks noChangeShapeType="1"/>
            </p:cNvSpPr>
            <p:nvPr/>
          </p:nvSpPr>
          <p:spPr bwMode="auto">
            <a:xfrm flipH="1">
              <a:off x="4313" y="2116"/>
              <a:ext cx="4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2" name="Oval 146"/>
            <p:cNvSpPr>
              <a:spLocks noChangeArrowheads="1"/>
            </p:cNvSpPr>
            <p:nvPr/>
          </p:nvSpPr>
          <p:spPr bwMode="auto">
            <a:xfrm>
              <a:off x="4268" y="1756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3" name="Oval 147"/>
            <p:cNvSpPr>
              <a:spLocks noChangeArrowheads="1"/>
            </p:cNvSpPr>
            <p:nvPr/>
          </p:nvSpPr>
          <p:spPr bwMode="auto">
            <a:xfrm>
              <a:off x="4304" y="2104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4" name="Freeform 148"/>
            <p:cNvSpPr>
              <a:spLocks/>
            </p:cNvSpPr>
            <p:nvPr/>
          </p:nvSpPr>
          <p:spPr bwMode="auto">
            <a:xfrm>
              <a:off x="4361" y="2493"/>
              <a:ext cx="187" cy="156"/>
            </a:xfrm>
            <a:custGeom>
              <a:avLst/>
              <a:gdLst>
                <a:gd name="T0" fmla="*/ 126 w 83"/>
                <a:gd name="T1" fmla="*/ 0 h 69"/>
                <a:gd name="T2" fmla="*/ 0 w 83"/>
                <a:gd name="T3" fmla="*/ 9222 h 69"/>
                <a:gd name="T4" fmla="*/ 6254 w 83"/>
                <a:gd name="T5" fmla="*/ 9222 h 69"/>
                <a:gd name="T6" fmla="*/ 10853 w 83"/>
                <a:gd name="T7" fmla="*/ 4682 h 69"/>
                <a:gd name="T8" fmla="*/ 6392 w 83"/>
                <a:gd name="T9" fmla="*/ 0 h 69"/>
                <a:gd name="T10" fmla="*/ 126 w 83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69"/>
                <a:gd name="T20" fmla="*/ 83 w 83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69">
                  <a:moveTo>
                    <a:pt x="1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67" y="69"/>
                    <a:pt x="83" y="54"/>
                    <a:pt x="83" y="35"/>
                  </a:cubicBezTo>
                  <a:cubicBezTo>
                    <a:pt x="83" y="16"/>
                    <a:pt x="68" y="0"/>
                    <a:pt x="49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5" name="Line 149"/>
            <p:cNvSpPr>
              <a:spLocks noChangeShapeType="1"/>
            </p:cNvSpPr>
            <p:nvPr/>
          </p:nvSpPr>
          <p:spPr bwMode="auto">
            <a:xfrm>
              <a:off x="4548" y="2572"/>
              <a:ext cx="7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6" name="Line 150"/>
            <p:cNvSpPr>
              <a:spLocks noChangeShapeType="1"/>
            </p:cNvSpPr>
            <p:nvPr/>
          </p:nvSpPr>
          <p:spPr bwMode="auto">
            <a:xfrm>
              <a:off x="4277" y="2520"/>
              <a:ext cx="8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7" name="Line 151"/>
            <p:cNvSpPr>
              <a:spLocks noChangeShapeType="1"/>
            </p:cNvSpPr>
            <p:nvPr/>
          </p:nvSpPr>
          <p:spPr bwMode="auto">
            <a:xfrm>
              <a:off x="3687" y="2622"/>
              <a:ext cx="67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8" name="Freeform 152"/>
            <p:cNvSpPr>
              <a:spLocks/>
            </p:cNvSpPr>
            <p:nvPr/>
          </p:nvSpPr>
          <p:spPr bwMode="auto">
            <a:xfrm>
              <a:off x="4544" y="2683"/>
              <a:ext cx="77" cy="134"/>
            </a:xfrm>
            <a:custGeom>
              <a:avLst/>
              <a:gdLst>
                <a:gd name="T0" fmla="*/ 0 w 77"/>
                <a:gd name="T1" fmla="*/ 134 h 134"/>
                <a:gd name="T2" fmla="*/ 36 w 77"/>
                <a:gd name="T3" fmla="*/ 134 h 134"/>
                <a:gd name="T4" fmla="*/ 36 w 77"/>
                <a:gd name="T5" fmla="*/ 0 h 134"/>
                <a:gd name="T6" fmla="*/ 77 w 77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"/>
                <a:gd name="T13" fmla="*/ 0 h 134"/>
                <a:gd name="T14" fmla="*/ 77 w 77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" h="134">
                  <a:moveTo>
                    <a:pt x="0" y="134"/>
                  </a:moveTo>
                  <a:lnTo>
                    <a:pt x="36" y="134"/>
                  </a:lnTo>
                  <a:lnTo>
                    <a:pt x="36" y="0"/>
                  </a:lnTo>
                  <a:lnTo>
                    <a:pt x="7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9" name="Oval 153"/>
            <p:cNvSpPr>
              <a:spLocks noChangeArrowheads="1"/>
            </p:cNvSpPr>
            <p:nvPr/>
          </p:nvSpPr>
          <p:spPr bwMode="auto">
            <a:xfrm>
              <a:off x="4263" y="2507"/>
              <a:ext cx="28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0" name="Freeform 154"/>
            <p:cNvSpPr>
              <a:spLocks/>
            </p:cNvSpPr>
            <p:nvPr/>
          </p:nvSpPr>
          <p:spPr bwMode="auto">
            <a:xfrm>
              <a:off x="4356" y="2735"/>
              <a:ext cx="188" cy="156"/>
            </a:xfrm>
            <a:custGeom>
              <a:avLst/>
              <a:gdLst>
                <a:gd name="T0" fmla="*/ 0 w 83"/>
                <a:gd name="T1" fmla="*/ 0 h 69"/>
                <a:gd name="T2" fmla="*/ 0 w 83"/>
                <a:gd name="T3" fmla="*/ 9222 h 69"/>
                <a:gd name="T4" fmla="*/ 6496 w 83"/>
                <a:gd name="T5" fmla="*/ 9222 h 69"/>
                <a:gd name="T6" fmla="*/ 11214 w 83"/>
                <a:gd name="T7" fmla="*/ 4682 h 69"/>
                <a:gd name="T8" fmla="*/ 6614 w 83"/>
                <a:gd name="T9" fmla="*/ 0 h 69"/>
                <a:gd name="T10" fmla="*/ 0 w 83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69"/>
                <a:gd name="T20" fmla="*/ 83 w 83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69">
                  <a:moveTo>
                    <a:pt x="0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67" y="69"/>
                    <a:pt x="83" y="54"/>
                    <a:pt x="83" y="35"/>
                  </a:cubicBezTo>
                  <a:cubicBezTo>
                    <a:pt x="83" y="16"/>
                    <a:pt x="68" y="0"/>
                    <a:pt x="49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1" name="Freeform 155"/>
            <p:cNvSpPr>
              <a:spLocks/>
            </p:cNvSpPr>
            <p:nvPr/>
          </p:nvSpPr>
          <p:spPr bwMode="auto">
            <a:xfrm>
              <a:off x="4207" y="2760"/>
              <a:ext cx="149" cy="1"/>
            </a:xfrm>
            <a:custGeom>
              <a:avLst/>
              <a:gdLst>
                <a:gd name="T0" fmla="*/ 0 w 149"/>
                <a:gd name="T1" fmla="*/ 0 h 1"/>
                <a:gd name="T2" fmla="*/ 149 w 149"/>
                <a:gd name="T3" fmla="*/ 0 h 1"/>
                <a:gd name="T4" fmla="*/ 0 w 149"/>
                <a:gd name="T5" fmla="*/ 0 h 1"/>
                <a:gd name="T6" fmla="*/ 0 60000 65536"/>
                <a:gd name="T7" fmla="*/ 0 60000 65536"/>
                <a:gd name="T8" fmla="*/ 0 60000 65536"/>
                <a:gd name="T9" fmla="*/ 0 w 149"/>
                <a:gd name="T10" fmla="*/ 0 h 1"/>
                <a:gd name="T11" fmla="*/ 149 w 14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9" h="1">
                  <a:moveTo>
                    <a:pt x="0" y="0"/>
                  </a:moveTo>
                  <a:lnTo>
                    <a:pt x="1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2" name="Line 156"/>
            <p:cNvSpPr>
              <a:spLocks noChangeShapeType="1"/>
            </p:cNvSpPr>
            <p:nvPr/>
          </p:nvSpPr>
          <p:spPr bwMode="auto">
            <a:xfrm>
              <a:off x="4207" y="2760"/>
              <a:ext cx="14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3" name="Freeform 157"/>
            <p:cNvSpPr>
              <a:spLocks/>
            </p:cNvSpPr>
            <p:nvPr/>
          </p:nvSpPr>
          <p:spPr bwMode="auto">
            <a:xfrm>
              <a:off x="4311" y="2871"/>
              <a:ext cx="45" cy="1"/>
            </a:xfrm>
            <a:custGeom>
              <a:avLst/>
              <a:gdLst>
                <a:gd name="T0" fmla="*/ 45 w 45"/>
                <a:gd name="T1" fmla="*/ 0 h 1"/>
                <a:gd name="T2" fmla="*/ 0 w 45"/>
                <a:gd name="T3" fmla="*/ 0 h 1"/>
                <a:gd name="T4" fmla="*/ 45 w 45"/>
                <a:gd name="T5" fmla="*/ 0 h 1"/>
                <a:gd name="T6" fmla="*/ 0 60000 65536"/>
                <a:gd name="T7" fmla="*/ 0 60000 65536"/>
                <a:gd name="T8" fmla="*/ 0 60000 65536"/>
                <a:gd name="T9" fmla="*/ 0 w 45"/>
                <a:gd name="T10" fmla="*/ 0 h 1"/>
                <a:gd name="T11" fmla="*/ 45 w 4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" h="1">
                  <a:moveTo>
                    <a:pt x="45" y="0"/>
                  </a:moveTo>
                  <a:lnTo>
                    <a:pt x="0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4" name="Line 158"/>
            <p:cNvSpPr>
              <a:spLocks noChangeShapeType="1"/>
            </p:cNvSpPr>
            <p:nvPr/>
          </p:nvSpPr>
          <p:spPr bwMode="auto">
            <a:xfrm flipH="1">
              <a:off x="4311" y="2871"/>
              <a:ext cx="4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5" name="Oval 159"/>
            <p:cNvSpPr>
              <a:spLocks noChangeArrowheads="1"/>
            </p:cNvSpPr>
            <p:nvPr/>
          </p:nvSpPr>
          <p:spPr bwMode="auto">
            <a:xfrm>
              <a:off x="4302" y="2855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6" name="Freeform 160"/>
            <p:cNvSpPr>
              <a:spLocks/>
            </p:cNvSpPr>
            <p:nvPr/>
          </p:nvSpPr>
          <p:spPr bwMode="auto">
            <a:xfrm>
              <a:off x="4363" y="3224"/>
              <a:ext cx="185" cy="156"/>
            </a:xfrm>
            <a:custGeom>
              <a:avLst/>
              <a:gdLst>
                <a:gd name="T0" fmla="*/ 0 w 82"/>
                <a:gd name="T1" fmla="*/ 0 h 69"/>
                <a:gd name="T2" fmla="*/ 0 w 82"/>
                <a:gd name="T3" fmla="*/ 9222 h 69"/>
                <a:gd name="T4" fmla="*/ 6188 w 82"/>
                <a:gd name="T5" fmla="*/ 9093 h 69"/>
                <a:gd name="T6" fmla="*/ 10807 w 82"/>
                <a:gd name="T7" fmla="*/ 4544 h 69"/>
                <a:gd name="T8" fmla="*/ 6317 w 82"/>
                <a:gd name="T9" fmla="*/ 0 h 69"/>
                <a:gd name="T10" fmla="*/ 0 w 82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69"/>
                <a:gd name="T20" fmla="*/ 82 w 82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69">
                  <a:moveTo>
                    <a:pt x="0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66" y="68"/>
                    <a:pt x="82" y="53"/>
                    <a:pt x="82" y="34"/>
                  </a:cubicBezTo>
                  <a:cubicBezTo>
                    <a:pt x="82" y="15"/>
                    <a:pt x="67" y="0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7" name="Line 161"/>
            <p:cNvSpPr>
              <a:spLocks noChangeShapeType="1"/>
            </p:cNvSpPr>
            <p:nvPr/>
          </p:nvSpPr>
          <p:spPr bwMode="auto">
            <a:xfrm>
              <a:off x="4548" y="3300"/>
              <a:ext cx="7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8" name="Line 162"/>
            <p:cNvSpPr>
              <a:spLocks noChangeShapeType="1"/>
            </p:cNvSpPr>
            <p:nvPr/>
          </p:nvSpPr>
          <p:spPr bwMode="auto">
            <a:xfrm>
              <a:off x="3687" y="3352"/>
              <a:ext cx="67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9" name="Freeform 163"/>
            <p:cNvSpPr>
              <a:spLocks/>
            </p:cNvSpPr>
            <p:nvPr/>
          </p:nvSpPr>
          <p:spPr bwMode="auto">
            <a:xfrm>
              <a:off x="4544" y="3413"/>
              <a:ext cx="77" cy="134"/>
            </a:xfrm>
            <a:custGeom>
              <a:avLst/>
              <a:gdLst>
                <a:gd name="T0" fmla="*/ 0 w 77"/>
                <a:gd name="T1" fmla="*/ 134 h 134"/>
                <a:gd name="T2" fmla="*/ 38 w 77"/>
                <a:gd name="T3" fmla="*/ 134 h 134"/>
                <a:gd name="T4" fmla="*/ 38 w 77"/>
                <a:gd name="T5" fmla="*/ 0 h 134"/>
                <a:gd name="T6" fmla="*/ 77 w 77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"/>
                <a:gd name="T13" fmla="*/ 0 h 134"/>
                <a:gd name="T14" fmla="*/ 77 w 77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" h="134">
                  <a:moveTo>
                    <a:pt x="0" y="134"/>
                  </a:moveTo>
                  <a:lnTo>
                    <a:pt x="38" y="134"/>
                  </a:lnTo>
                  <a:lnTo>
                    <a:pt x="38" y="0"/>
                  </a:lnTo>
                  <a:lnTo>
                    <a:pt x="7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0" name="Freeform 164"/>
            <p:cNvSpPr>
              <a:spLocks/>
            </p:cNvSpPr>
            <p:nvPr/>
          </p:nvSpPr>
          <p:spPr bwMode="auto">
            <a:xfrm>
              <a:off x="4356" y="3466"/>
              <a:ext cx="188" cy="156"/>
            </a:xfrm>
            <a:custGeom>
              <a:avLst/>
              <a:gdLst>
                <a:gd name="T0" fmla="*/ 0 w 83"/>
                <a:gd name="T1" fmla="*/ 0 h 69"/>
                <a:gd name="T2" fmla="*/ 0 w 83"/>
                <a:gd name="T3" fmla="*/ 9222 h 69"/>
                <a:gd name="T4" fmla="*/ 6496 w 83"/>
                <a:gd name="T5" fmla="*/ 9093 h 69"/>
                <a:gd name="T6" fmla="*/ 11214 w 83"/>
                <a:gd name="T7" fmla="*/ 4544 h 69"/>
                <a:gd name="T8" fmla="*/ 6614 w 83"/>
                <a:gd name="T9" fmla="*/ 0 h 69"/>
                <a:gd name="T10" fmla="*/ 0 w 83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69"/>
                <a:gd name="T20" fmla="*/ 83 w 83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69">
                  <a:moveTo>
                    <a:pt x="0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67" y="68"/>
                    <a:pt x="83" y="53"/>
                    <a:pt x="83" y="34"/>
                  </a:cubicBezTo>
                  <a:cubicBezTo>
                    <a:pt x="83" y="16"/>
                    <a:pt x="68" y="0"/>
                    <a:pt x="49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1" name="Freeform 165"/>
            <p:cNvSpPr>
              <a:spLocks/>
            </p:cNvSpPr>
            <p:nvPr/>
          </p:nvSpPr>
          <p:spPr bwMode="auto">
            <a:xfrm>
              <a:off x="4207" y="3488"/>
              <a:ext cx="149" cy="1"/>
            </a:xfrm>
            <a:custGeom>
              <a:avLst/>
              <a:gdLst>
                <a:gd name="T0" fmla="*/ 0 w 149"/>
                <a:gd name="T1" fmla="*/ 0 h 1"/>
                <a:gd name="T2" fmla="*/ 149 w 149"/>
                <a:gd name="T3" fmla="*/ 0 h 1"/>
                <a:gd name="T4" fmla="*/ 0 w 149"/>
                <a:gd name="T5" fmla="*/ 0 h 1"/>
                <a:gd name="T6" fmla="*/ 0 60000 65536"/>
                <a:gd name="T7" fmla="*/ 0 60000 65536"/>
                <a:gd name="T8" fmla="*/ 0 60000 65536"/>
                <a:gd name="T9" fmla="*/ 0 w 149"/>
                <a:gd name="T10" fmla="*/ 0 h 1"/>
                <a:gd name="T11" fmla="*/ 149 w 14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9" h="1">
                  <a:moveTo>
                    <a:pt x="0" y="0"/>
                  </a:moveTo>
                  <a:lnTo>
                    <a:pt x="1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2" name="Line 166"/>
            <p:cNvSpPr>
              <a:spLocks noChangeShapeType="1"/>
            </p:cNvSpPr>
            <p:nvPr/>
          </p:nvSpPr>
          <p:spPr bwMode="auto">
            <a:xfrm>
              <a:off x="4207" y="3488"/>
              <a:ext cx="14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3" name="Freeform 167"/>
            <p:cNvSpPr>
              <a:spLocks/>
            </p:cNvSpPr>
            <p:nvPr/>
          </p:nvSpPr>
          <p:spPr bwMode="auto">
            <a:xfrm>
              <a:off x="4313" y="3599"/>
              <a:ext cx="43" cy="1"/>
            </a:xfrm>
            <a:custGeom>
              <a:avLst/>
              <a:gdLst>
                <a:gd name="T0" fmla="*/ 43 w 43"/>
                <a:gd name="T1" fmla="*/ 0 h 1"/>
                <a:gd name="T2" fmla="*/ 0 w 43"/>
                <a:gd name="T3" fmla="*/ 0 h 1"/>
                <a:gd name="T4" fmla="*/ 43 w 43"/>
                <a:gd name="T5" fmla="*/ 0 h 1"/>
                <a:gd name="T6" fmla="*/ 0 60000 65536"/>
                <a:gd name="T7" fmla="*/ 0 60000 65536"/>
                <a:gd name="T8" fmla="*/ 0 60000 65536"/>
                <a:gd name="T9" fmla="*/ 0 w 43"/>
                <a:gd name="T10" fmla="*/ 0 h 1"/>
                <a:gd name="T11" fmla="*/ 43 w 4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1">
                  <a:moveTo>
                    <a:pt x="43" y="0"/>
                  </a:moveTo>
                  <a:lnTo>
                    <a:pt x="0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4" name="Line 168"/>
            <p:cNvSpPr>
              <a:spLocks noChangeShapeType="1"/>
            </p:cNvSpPr>
            <p:nvPr/>
          </p:nvSpPr>
          <p:spPr bwMode="auto">
            <a:xfrm flipH="1">
              <a:off x="4313" y="3599"/>
              <a:ext cx="4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7" name="Rectangle 169"/>
          <p:cNvSpPr>
            <a:spLocks noGrp="1" noChangeArrowheads="1"/>
          </p:cNvSpPr>
          <p:nvPr>
            <p:ph type="title"/>
          </p:nvPr>
        </p:nvSpPr>
        <p:spPr>
          <a:xfrm>
            <a:off x="234950" y="131763"/>
            <a:ext cx="8667750" cy="828675"/>
          </a:xfrm>
          <a:noFill/>
        </p:spPr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Synchronous Counter with Parallel Load</a:t>
            </a:r>
          </a:p>
        </p:txBody>
      </p:sp>
      <p:graphicFrame>
        <p:nvGraphicFramePr>
          <p:cNvPr id="865473" name="Group 193"/>
          <p:cNvGraphicFramePr>
            <a:graphicFrameLocks noGrp="1"/>
          </p:cNvGraphicFramePr>
          <p:nvPr/>
        </p:nvGraphicFramePr>
        <p:xfrm>
          <a:off x="158750" y="4410075"/>
          <a:ext cx="5200650" cy="1584960"/>
        </p:xfrm>
        <a:graphic>
          <a:graphicData uri="http://schemas.openxmlformats.org/drawingml/2006/table">
            <a:tbl>
              <a:tblPr/>
              <a:tblGrid>
                <a:gridCol w="80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3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Hold last count (No change)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Increment current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Parallel Load D0-D3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820" name="Oval 194"/>
          <p:cNvSpPr>
            <a:spLocks noChangeArrowheads="1"/>
          </p:cNvSpPr>
          <p:nvPr/>
        </p:nvSpPr>
        <p:spPr bwMode="auto">
          <a:xfrm>
            <a:off x="7011988" y="1768475"/>
            <a:ext cx="171450" cy="161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Text Box 195"/>
          <p:cNvSpPr txBox="1">
            <a:spLocks noChangeArrowheads="1"/>
          </p:cNvSpPr>
          <p:nvPr/>
        </p:nvSpPr>
        <p:spPr bwMode="auto">
          <a:xfrm>
            <a:off x="7294563" y="2027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33822" name="Text Box 196"/>
          <p:cNvSpPr txBox="1">
            <a:spLocks noChangeArrowheads="1"/>
          </p:cNvSpPr>
          <p:nvPr/>
        </p:nvSpPr>
        <p:spPr bwMode="auto">
          <a:xfrm>
            <a:off x="3859213" y="11842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33823" name="Text Box 197"/>
          <p:cNvSpPr txBox="1">
            <a:spLocks noChangeArrowheads="1"/>
          </p:cNvSpPr>
          <p:nvPr/>
        </p:nvSpPr>
        <p:spPr bwMode="auto">
          <a:xfrm>
            <a:off x="3503613" y="11636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CC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33824" name="Text Box 198"/>
          <p:cNvSpPr txBox="1">
            <a:spLocks noChangeArrowheads="1"/>
          </p:cNvSpPr>
          <p:nvPr/>
        </p:nvSpPr>
        <p:spPr bwMode="auto">
          <a:xfrm>
            <a:off x="6958013" y="24352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CC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33825" name="Text Box 199"/>
          <p:cNvSpPr txBox="1">
            <a:spLocks noChangeArrowheads="1"/>
          </p:cNvSpPr>
          <p:nvPr/>
        </p:nvSpPr>
        <p:spPr bwMode="auto">
          <a:xfrm>
            <a:off x="7223125" y="1538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CC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33826" name="Text Box 200"/>
          <p:cNvSpPr txBox="1">
            <a:spLocks noChangeArrowheads="1"/>
          </p:cNvSpPr>
          <p:nvPr/>
        </p:nvSpPr>
        <p:spPr bwMode="auto">
          <a:xfrm>
            <a:off x="3994150" y="2078038"/>
            <a:ext cx="19859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CC0000"/>
                </a:solidFill>
              </a:rPr>
              <a:t>0: Not Counting</a:t>
            </a:r>
          </a:p>
          <a:p>
            <a:r>
              <a:rPr lang="en-US" sz="1400" b="1">
                <a:solidFill>
                  <a:srgbClr val="CC0000"/>
                </a:solidFill>
              </a:rPr>
              <a:t>    (Enable feedback)</a:t>
            </a:r>
          </a:p>
          <a:p>
            <a:r>
              <a:rPr lang="en-US" sz="1400" b="1">
                <a:solidFill>
                  <a:srgbClr val="660066"/>
                </a:solidFill>
              </a:rPr>
              <a:t>1: Counting</a:t>
            </a:r>
          </a:p>
          <a:p>
            <a:r>
              <a:rPr lang="en-US" sz="1400" b="1">
                <a:solidFill>
                  <a:srgbClr val="660066"/>
                </a:solidFill>
              </a:rPr>
              <a:t>    (Enable incrementer)</a:t>
            </a:r>
          </a:p>
        </p:txBody>
      </p:sp>
      <p:sp>
        <p:nvSpPr>
          <p:cNvPr id="33827" name="Line 201"/>
          <p:cNvSpPr>
            <a:spLocks noChangeShapeType="1"/>
          </p:cNvSpPr>
          <p:nvPr/>
        </p:nvSpPr>
        <p:spPr bwMode="auto">
          <a:xfrm>
            <a:off x="5375275" y="2244725"/>
            <a:ext cx="446088" cy="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8" name="Line 202"/>
          <p:cNvSpPr>
            <a:spLocks noChangeShapeType="1"/>
          </p:cNvSpPr>
          <p:nvPr/>
        </p:nvSpPr>
        <p:spPr bwMode="auto">
          <a:xfrm flipH="1" flipV="1">
            <a:off x="6848475" y="2651125"/>
            <a:ext cx="16192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9" name="Text Box 203"/>
          <p:cNvSpPr txBox="1">
            <a:spLocks noChangeArrowheads="1"/>
          </p:cNvSpPr>
          <p:nvPr/>
        </p:nvSpPr>
        <p:spPr bwMode="auto">
          <a:xfrm>
            <a:off x="7346950" y="1225550"/>
            <a:ext cx="179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Error in Fig. 7-14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726F50FA-F76C-4135-A163-DAB4BC1ABD9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4819" name="Rectangle 169"/>
          <p:cNvSpPr>
            <a:spLocks noGrp="1" noChangeArrowheads="1"/>
          </p:cNvSpPr>
          <p:nvPr>
            <p:ph type="title"/>
          </p:nvPr>
        </p:nvSpPr>
        <p:spPr>
          <a:xfrm>
            <a:off x="476250" y="171450"/>
            <a:ext cx="8667750" cy="828675"/>
          </a:xfrm>
          <a:noFill/>
        </p:spPr>
        <p:txBody>
          <a:bodyPr/>
          <a:lstStyle/>
          <a:p>
            <a:r>
              <a:rPr lang="en-US" sz="2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Ideas for Up/Down Synchronous Binary Counting</a:t>
            </a:r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EN = 1 for counting, S: 0 = Up , 1 = Down</a:t>
            </a:r>
          </a:p>
        </p:txBody>
      </p:sp>
      <p:sp>
        <p:nvSpPr>
          <p:cNvPr id="34820" name="Rectangle 201"/>
          <p:cNvSpPr>
            <a:spLocks noGrp="1" noChangeArrowheads="1"/>
          </p:cNvSpPr>
          <p:nvPr>
            <p:ph type="body" idx="1"/>
          </p:nvPr>
        </p:nvSpPr>
        <p:spPr>
          <a:xfrm>
            <a:off x="0" y="1225550"/>
            <a:ext cx="4460875" cy="5027613"/>
          </a:xfrm>
          <a:noFill/>
        </p:spPr>
        <p:txBody>
          <a:bodyPr/>
          <a:lstStyle/>
          <a:p>
            <a:r>
              <a:rPr lang="en-US" sz="2000" b="0" smtClean="0">
                <a:latin typeface="Arial" pitchFamily="34" charset="0"/>
                <a:cs typeface="Arial" pitchFamily="34" charset="0"/>
              </a:rPr>
              <a:t>Use an incrementer/decrementer hardware reduced for adding/subtracting only 1. Output of the hardware feeds the D inputs of the counter flip-flops</a:t>
            </a:r>
          </a:p>
          <a:p>
            <a:pPr>
              <a:buFont typeface="Wingdings" pitchFamily="2" charset="2"/>
              <a:buNone/>
            </a:pPr>
            <a:endParaRPr lang="en-US" sz="800" b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Or: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 Derive next state from previous state from observations</a:t>
            </a:r>
          </a:p>
          <a:p>
            <a:pPr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	- Verify that the following works:</a:t>
            </a:r>
          </a:p>
          <a:p>
            <a:pPr lvl="1">
              <a:buFontTx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821" name="Group 219"/>
          <p:cNvGrpSpPr>
            <a:grpSpLocks/>
          </p:cNvGrpSpPr>
          <p:nvPr/>
        </p:nvGrpSpPr>
        <p:grpSpPr bwMode="auto">
          <a:xfrm>
            <a:off x="5094288" y="1417638"/>
            <a:ext cx="3581400" cy="1293812"/>
            <a:chOff x="3333" y="1802"/>
            <a:chExt cx="2049" cy="733"/>
          </a:xfrm>
        </p:grpSpPr>
        <p:sp>
          <p:nvSpPr>
            <p:cNvPr id="34837" name="Rectangle 202"/>
            <p:cNvSpPr>
              <a:spLocks noChangeArrowheads="1"/>
            </p:cNvSpPr>
            <p:nvPr/>
          </p:nvSpPr>
          <p:spPr bwMode="auto">
            <a:xfrm>
              <a:off x="4173" y="1843"/>
              <a:ext cx="1209" cy="5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838" name="Line 203"/>
            <p:cNvSpPr>
              <a:spLocks noChangeShapeType="1"/>
            </p:cNvSpPr>
            <p:nvPr/>
          </p:nvSpPr>
          <p:spPr bwMode="auto">
            <a:xfrm>
              <a:off x="3917" y="1971"/>
              <a:ext cx="24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Line 204"/>
            <p:cNvSpPr>
              <a:spLocks noChangeShapeType="1"/>
            </p:cNvSpPr>
            <p:nvPr/>
          </p:nvSpPr>
          <p:spPr bwMode="auto">
            <a:xfrm>
              <a:off x="3904" y="2246"/>
              <a:ext cx="26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0" name="Text Box 206"/>
            <p:cNvSpPr txBox="1">
              <a:spLocks noChangeArrowheads="1"/>
            </p:cNvSpPr>
            <p:nvPr/>
          </p:nvSpPr>
          <p:spPr bwMode="auto">
            <a:xfrm>
              <a:off x="4172" y="1867"/>
              <a:ext cx="280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EN</a:t>
              </a:r>
            </a:p>
          </p:txBody>
        </p:sp>
        <p:sp>
          <p:nvSpPr>
            <p:cNvPr id="34841" name="Text Box 207"/>
            <p:cNvSpPr txBox="1">
              <a:spLocks noChangeArrowheads="1"/>
            </p:cNvSpPr>
            <p:nvPr/>
          </p:nvSpPr>
          <p:spPr bwMode="auto">
            <a:xfrm>
              <a:off x="4197" y="2104"/>
              <a:ext cx="17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34842" name="Text Box 208"/>
            <p:cNvSpPr txBox="1">
              <a:spLocks noChangeArrowheads="1"/>
            </p:cNvSpPr>
            <p:nvPr/>
          </p:nvSpPr>
          <p:spPr bwMode="auto">
            <a:xfrm>
              <a:off x="4486" y="1829"/>
              <a:ext cx="702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Up/Down </a:t>
              </a:r>
            </a:p>
            <a:p>
              <a:r>
                <a:rPr lang="en-US"/>
                <a:t>Counter</a:t>
              </a:r>
            </a:p>
          </p:txBody>
        </p:sp>
        <p:sp>
          <p:nvSpPr>
            <p:cNvPr id="34843" name="Text Box 209"/>
            <p:cNvSpPr txBox="1">
              <a:spLocks noChangeArrowheads="1"/>
            </p:cNvSpPr>
            <p:nvPr/>
          </p:nvSpPr>
          <p:spPr bwMode="auto">
            <a:xfrm>
              <a:off x="3333" y="1802"/>
              <a:ext cx="6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Count Enable</a:t>
              </a:r>
            </a:p>
          </p:txBody>
        </p:sp>
        <p:sp>
          <p:nvSpPr>
            <p:cNvPr id="34844" name="Text Box 210"/>
            <p:cNvSpPr txBox="1">
              <a:spLocks noChangeArrowheads="1"/>
            </p:cNvSpPr>
            <p:nvPr/>
          </p:nvSpPr>
          <p:spPr bwMode="auto">
            <a:xfrm>
              <a:off x="3333" y="2077"/>
              <a:ext cx="7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Count Direction</a:t>
              </a:r>
            </a:p>
          </p:txBody>
        </p:sp>
        <p:sp>
          <p:nvSpPr>
            <p:cNvPr id="34845" name="Line 211"/>
            <p:cNvSpPr>
              <a:spLocks noChangeShapeType="1"/>
            </p:cNvSpPr>
            <p:nvPr/>
          </p:nvSpPr>
          <p:spPr bwMode="auto">
            <a:xfrm>
              <a:off x="5210" y="2381"/>
              <a:ext cx="6" cy="1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Line 212"/>
            <p:cNvSpPr>
              <a:spLocks noChangeShapeType="1"/>
            </p:cNvSpPr>
            <p:nvPr/>
          </p:nvSpPr>
          <p:spPr bwMode="auto">
            <a:xfrm>
              <a:off x="4973" y="2381"/>
              <a:ext cx="0" cy="1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Line 213"/>
            <p:cNvSpPr>
              <a:spLocks noChangeShapeType="1"/>
            </p:cNvSpPr>
            <p:nvPr/>
          </p:nvSpPr>
          <p:spPr bwMode="auto">
            <a:xfrm>
              <a:off x="4704" y="2374"/>
              <a:ext cx="0" cy="1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Line 214"/>
            <p:cNvSpPr>
              <a:spLocks noChangeShapeType="1"/>
            </p:cNvSpPr>
            <p:nvPr/>
          </p:nvSpPr>
          <p:spPr bwMode="auto">
            <a:xfrm>
              <a:off x="4467" y="2374"/>
              <a:ext cx="0" cy="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Text Box 215"/>
            <p:cNvSpPr txBox="1">
              <a:spLocks noChangeArrowheads="1"/>
            </p:cNvSpPr>
            <p:nvPr/>
          </p:nvSpPr>
          <p:spPr bwMode="auto">
            <a:xfrm>
              <a:off x="5069" y="2215"/>
              <a:ext cx="21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Q0</a:t>
              </a:r>
            </a:p>
          </p:txBody>
        </p:sp>
        <p:sp>
          <p:nvSpPr>
            <p:cNvPr id="34850" name="Text Box 216"/>
            <p:cNvSpPr txBox="1">
              <a:spLocks noChangeArrowheads="1"/>
            </p:cNvSpPr>
            <p:nvPr/>
          </p:nvSpPr>
          <p:spPr bwMode="auto">
            <a:xfrm>
              <a:off x="4857" y="2221"/>
              <a:ext cx="21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Q1</a:t>
              </a:r>
            </a:p>
          </p:txBody>
        </p:sp>
        <p:sp>
          <p:nvSpPr>
            <p:cNvPr id="34851" name="Text Box 217"/>
            <p:cNvSpPr txBox="1">
              <a:spLocks noChangeArrowheads="1"/>
            </p:cNvSpPr>
            <p:nvPr/>
          </p:nvSpPr>
          <p:spPr bwMode="auto">
            <a:xfrm>
              <a:off x="4589" y="2222"/>
              <a:ext cx="21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Q2</a:t>
              </a:r>
            </a:p>
          </p:txBody>
        </p:sp>
        <p:sp>
          <p:nvSpPr>
            <p:cNvPr id="34852" name="Text Box 218"/>
            <p:cNvSpPr txBox="1">
              <a:spLocks noChangeArrowheads="1"/>
            </p:cNvSpPr>
            <p:nvPr/>
          </p:nvSpPr>
          <p:spPr bwMode="auto">
            <a:xfrm>
              <a:off x="4352" y="2228"/>
              <a:ext cx="21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Q3</a:t>
              </a:r>
            </a:p>
          </p:txBody>
        </p:sp>
      </p:grpSp>
      <p:pic>
        <p:nvPicPr>
          <p:cNvPr id="34822" name="Picture 2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413" y="4124325"/>
            <a:ext cx="4452937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2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5338" y="2757488"/>
            <a:ext cx="3268662" cy="341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4" name="Text Box 222"/>
          <p:cNvSpPr txBox="1">
            <a:spLocks noChangeArrowheads="1"/>
          </p:cNvSpPr>
          <p:nvPr/>
        </p:nvSpPr>
        <p:spPr bwMode="auto">
          <a:xfrm>
            <a:off x="1495425" y="4140200"/>
            <a:ext cx="4087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6600CC"/>
                </a:solidFill>
              </a:rPr>
              <a:t>;</a:t>
            </a:r>
            <a:r>
              <a:rPr lang="en-US" sz="1400" b="1" u="sng">
                <a:solidFill>
                  <a:srgbClr val="FF0000"/>
                </a:solidFill>
              </a:rPr>
              <a:t>Always</a:t>
            </a:r>
            <a:r>
              <a:rPr lang="en-US" sz="1400" b="1">
                <a:solidFill>
                  <a:srgbClr val="6600CC"/>
                </a:solidFill>
              </a:rPr>
              <a:t> toggles if counting, either directions (no S) </a:t>
            </a:r>
          </a:p>
        </p:txBody>
      </p:sp>
      <p:sp>
        <p:nvSpPr>
          <p:cNvPr id="34825" name="Rectangle 223"/>
          <p:cNvSpPr>
            <a:spLocks noChangeArrowheads="1"/>
          </p:cNvSpPr>
          <p:nvPr/>
        </p:nvSpPr>
        <p:spPr bwMode="auto">
          <a:xfrm>
            <a:off x="173038" y="4084638"/>
            <a:ext cx="466725" cy="2112962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Text Box 224"/>
          <p:cNvSpPr txBox="1">
            <a:spLocks noChangeArrowheads="1"/>
          </p:cNvSpPr>
          <p:nvPr/>
        </p:nvSpPr>
        <p:spPr bwMode="auto">
          <a:xfrm>
            <a:off x="384175" y="6216650"/>
            <a:ext cx="3240088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No change if counting disabled</a:t>
            </a:r>
          </a:p>
          <a:p>
            <a:r>
              <a:rPr lang="en-US"/>
              <a:t>(EN = 0)</a:t>
            </a:r>
          </a:p>
        </p:txBody>
      </p:sp>
      <p:sp>
        <p:nvSpPr>
          <p:cNvPr id="34827" name="Line 225"/>
          <p:cNvSpPr>
            <a:spLocks noChangeShapeType="1"/>
          </p:cNvSpPr>
          <p:nvPr/>
        </p:nvSpPr>
        <p:spPr bwMode="auto">
          <a:xfrm flipV="1">
            <a:off x="263525" y="6207125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8" name="Line 226"/>
          <p:cNvSpPr>
            <a:spLocks noChangeShapeType="1"/>
          </p:cNvSpPr>
          <p:nvPr/>
        </p:nvSpPr>
        <p:spPr bwMode="auto">
          <a:xfrm>
            <a:off x="3138488" y="4865688"/>
            <a:ext cx="1300162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Text Box 228"/>
          <p:cNvSpPr txBox="1">
            <a:spLocks noChangeArrowheads="1"/>
          </p:cNvSpPr>
          <p:nvPr/>
        </p:nvSpPr>
        <p:spPr bwMode="auto">
          <a:xfrm>
            <a:off x="3787775" y="6240463"/>
            <a:ext cx="5316538" cy="5810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EN = 1, Up (S=0): Q1 toggles if Q0=1, otherwise no change</a:t>
            </a:r>
          </a:p>
          <a:p>
            <a:r>
              <a:rPr lang="en-US" sz="1600"/>
              <a:t>             Down (S=1): Q1 toggles if Q0=0, otherwise no change</a:t>
            </a:r>
          </a:p>
        </p:txBody>
      </p:sp>
      <p:sp>
        <p:nvSpPr>
          <p:cNvPr id="34830" name="Text Box 229"/>
          <p:cNvSpPr txBox="1">
            <a:spLocks noChangeArrowheads="1"/>
          </p:cNvSpPr>
          <p:nvPr/>
        </p:nvSpPr>
        <p:spPr bwMode="auto">
          <a:xfrm>
            <a:off x="5191125" y="16240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31" name="Text Box 230"/>
          <p:cNvSpPr txBox="1">
            <a:spLocks noChangeArrowheads="1"/>
          </p:cNvSpPr>
          <p:nvPr/>
        </p:nvSpPr>
        <p:spPr bwMode="auto">
          <a:xfrm>
            <a:off x="5130800" y="2139950"/>
            <a:ext cx="9953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S= 0 Up</a:t>
            </a:r>
          </a:p>
          <a:p>
            <a:r>
              <a:rPr lang="en-US" sz="1400"/>
              <a:t>S= 1 Down</a:t>
            </a:r>
          </a:p>
        </p:txBody>
      </p:sp>
      <p:sp>
        <p:nvSpPr>
          <p:cNvPr id="34832" name="Line 231"/>
          <p:cNvSpPr>
            <a:spLocks noChangeShapeType="1"/>
          </p:cNvSpPr>
          <p:nvPr/>
        </p:nvSpPr>
        <p:spPr bwMode="auto">
          <a:xfrm>
            <a:off x="5872163" y="2346325"/>
            <a:ext cx="304800" cy="43815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3" name="Line 232"/>
          <p:cNvSpPr>
            <a:spLocks noChangeShapeType="1"/>
          </p:cNvSpPr>
          <p:nvPr/>
        </p:nvSpPr>
        <p:spPr bwMode="auto">
          <a:xfrm>
            <a:off x="6105525" y="2519363"/>
            <a:ext cx="1320800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4" name="Text Box 233"/>
          <p:cNvSpPr txBox="1">
            <a:spLocks noChangeArrowheads="1"/>
          </p:cNvSpPr>
          <p:nvPr/>
        </p:nvSpPr>
        <p:spPr bwMode="auto">
          <a:xfrm>
            <a:off x="3881438" y="4365625"/>
            <a:ext cx="194151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Next state of a stage</a:t>
            </a:r>
          </a:p>
          <a:p>
            <a:r>
              <a:rPr lang="en-US" sz="1600"/>
              <a:t>is determined by present state </a:t>
            </a:r>
            <a:r>
              <a:rPr lang="en-US" sz="1600">
                <a:solidFill>
                  <a:srgbClr val="FF0000"/>
                </a:solidFill>
              </a:rPr>
              <a:t>of that stage and all preceding stages</a:t>
            </a:r>
          </a:p>
        </p:txBody>
      </p:sp>
      <p:sp>
        <p:nvSpPr>
          <p:cNvPr id="34835" name="Rectangle 235"/>
          <p:cNvSpPr>
            <a:spLocks noChangeArrowheads="1"/>
          </p:cNvSpPr>
          <p:nvPr/>
        </p:nvSpPr>
        <p:spPr bwMode="auto">
          <a:xfrm>
            <a:off x="5811838" y="3930650"/>
            <a:ext cx="1219200" cy="477838"/>
          </a:xfrm>
          <a:prstGeom prst="rect">
            <a:avLst/>
          </a:prstGeom>
          <a:solidFill>
            <a:schemeClr val="accent1">
              <a:alpha val="1686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Rectangle 236"/>
          <p:cNvSpPr>
            <a:spLocks noChangeArrowheads="1"/>
          </p:cNvSpPr>
          <p:nvPr/>
        </p:nvSpPr>
        <p:spPr bwMode="auto">
          <a:xfrm>
            <a:off x="7661275" y="3910013"/>
            <a:ext cx="1330325" cy="468312"/>
          </a:xfrm>
          <a:prstGeom prst="rect">
            <a:avLst/>
          </a:prstGeom>
          <a:solidFill>
            <a:srgbClr val="FF0000">
              <a:alpha val="1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538F0D95-923D-47A8-A374-C66A83B88A2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06513"/>
            <a:ext cx="9144000" cy="5551487"/>
          </a:xfrm>
          <a:solidFill>
            <a:schemeClr val="bg1"/>
          </a:solidFill>
        </p:spPr>
        <p:txBody>
          <a:bodyPr/>
          <a:lstStyle/>
          <a:p>
            <a:r>
              <a:rPr lang="en-US" sz="26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The following techniques use an </a:t>
            </a:r>
            <a:r>
              <a:rPr lang="en-US" sz="2600" b="0" i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-bit (2</a:t>
            </a:r>
            <a:r>
              <a:rPr lang="en-US" sz="2600" b="0" baseline="3000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&gt;= N) binary counter with </a:t>
            </a:r>
            <a:r>
              <a:rPr lang="en-US" sz="26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synchronous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clear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or parallel </a:t>
            </a:r>
            <a:r>
              <a:rPr lang="en-US" sz="2600" b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load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sz="2600" b="0" smtClean="0">
                <a:latin typeface="Arial" pitchFamily="34" charset="0"/>
                <a:cs typeface="Arial" pitchFamily="34" charset="0"/>
              </a:rPr>
              <a:t>Detect terminal count (N – 1) and use to </a:t>
            </a:r>
            <a:r>
              <a:rPr lang="en-US" sz="26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synchronously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Clear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the counter to 0 (first count) </a:t>
            </a:r>
            <a:r>
              <a:rPr lang="en-US" sz="2600" b="0" u="sng" smtClean="0">
                <a:latin typeface="Arial" pitchFamily="34" charset="0"/>
                <a:cs typeface="Arial" pitchFamily="34" charset="0"/>
              </a:rPr>
              <a:t>on next clock pulse</a:t>
            </a:r>
          </a:p>
          <a:p>
            <a:pPr lvl="1"/>
            <a:r>
              <a:rPr lang="en-US" sz="2600" b="0" smtClean="0">
                <a:latin typeface="Arial" pitchFamily="34" charset="0"/>
                <a:cs typeface="Arial" pitchFamily="34" charset="0"/>
              </a:rPr>
              <a:t>Detect terminal count (N – 1) in to </a:t>
            </a:r>
            <a:r>
              <a:rPr lang="en-US" sz="26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synchronously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Load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in the value 0 (first count) </a:t>
            </a:r>
            <a:r>
              <a:rPr lang="en-US" sz="2600" b="0" u="sng" smtClean="0">
                <a:latin typeface="Arial" pitchFamily="34" charset="0"/>
                <a:cs typeface="Arial" pitchFamily="34" charset="0"/>
              </a:rPr>
              <a:t>on next clock pulse</a:t>
            </a:r>
          </a:p>
          <a:p>
            <a:r>
              <a:rPr lang="en-US" sz="26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Caution: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Note that in the cases above, asynchronous Clear or load is </a:t>
            </a:r>
            <a:r>
              <a:rPr lang="en-US" sz="26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problematic,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as the terminal count removes itself immediately (not at the next clock cycle) and therefore may not have a chance to exist! </a:t>
            </a:r>
          </a:p>
          <a:p>
            <a:r>
              <a:rPr lang="en-US" sz="26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Alternatively, custom design a modulo N counter as a sequential circuit (FSM)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161925"/>
            <a:ext cx="8428037" cy="1020763"/>
          </a:xfrm>
          <a:noFill/>
        </p:spPr>
        <p:txBody>
          <a:bodyPr/>
          <a:lstStyle/>
          <a:p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Modulo N (i.e. divide by N) Counters</a:t>
            </a:r>
            <a:b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N counting states: 0, 1, 2, …, (N-1)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C6D7D987-425E-4459-88B1-FEE7B548431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4463" y="1254125"/>
            <a:ext cx="6019800" cy="50276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Synchronous 4-bit binary</a:t>
            </a:r>
            <a:br>
              <a:rPr lang="en-US" sz="2400" b="0" smtClean="0">
                <a:latin typeface="Arial" pitchFamily="34" charset="0"/>
                <a:cs typeface="Arial" pitchFamily="34" charset="0"/>
              </a:rPr>
            </a:br>
            <a:r>
              <a:rPr lang="en-US" sz="2400" b="0" smtClean="0">
                <a:latin typeface="Arial" pitchFamily="34" charset="0"/>
                <a:cs typeface="Arial" pitchFamily="34" charset="0"/>
              </a:rPr>
              <a:t>counter with a synchronous</a:t>
            </a:r>
            <a:br>
              <a:rPr lang="en-US" sz="2400" b="0" smtClean="0">
                <a:latin typeface="Arial" pitchFamily="34" charset="0"/>
                <a:cs typeface="Arial" pitchFamily="34" charset="0"/>
              </a:rPr>
            </a:br>
            <a:r>
              <a:rPr lang="en-US" sz="2400" b="0" smtClean="0">
                <a:latin typeface="Arial" pitchFamily="34" charset="0"/>
                <a:cs typeface="Arial" pitchFamily="34" charset="0"/>
              </a:rPr>
              <a:t>load and an asynchronous</a:t>
            </a:r>
            <a:br>
              <a:rPr lang="en-US" sz="2400" b="0" smtClean="0">
                <a:latin typeface="Arial" pitchFamily="34" charset="0"/>
                <a:cs typeface="Arial" pitchFamily="34" charset="0"/>
              </a:rPr>
            </a:br>
            <a:r>
              <a:rPr lang="en-US" sz="2400" b="0" smtClean="0">
                <a:latin typeface="Arial" pitchFamily="34" charset="0"/>
                <a:cs typeface="Arial" pitchFamily="34" charset="0"/>
              </a:rPr>
              <a:t>clear is used to make a </a:t>
            </a:r>
            <a:br>
              <a:rPr lang="en-US" sz="2400" b="0" smtClean="0">
                <a:latin typeface="Arial" pitchFamily="34" charset="0"/>
                <a:cs typeface="Arial" pitchFamily="34" charset="0"/>
              </a:rPr>
            </a:br>
            <a:r>
              <a:rPr lang="en-US" sz="2400" b="0" smtClean="0">
                <a:latin typeface="Arial" pitchFamily="34" charset="0"/>
                <a:cs typeface="Arial" pitchFamily="34" charset="0"/>
              </a:rPr>
              <a:t>Modulo 7 counter </a:t>
            </a:r>
          </a:p>
          <a:p>
            <a:pPr>
              <a:lnSpc>
                <a:spcPct val="8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Detect the end count "6" and use          to load in the start count "zero"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This gives the count sequence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0, 1, 2, 3, 4, 5, 6,</a:t>
            </a:r>
            <a:br>
              <a:rPr lang="en-US" sz="2400" b="0" smtClean="0">
                <a:latin typeface="Arial" pitchFamily="34" charset="0"/>
                <a:cs typeface="Arial" pitchFamily="34" charset="0"/>
              </a:rPr>
            </a:br>
            <a:r>
              <a:rPr lang="en-US" sz="2400" b="0" smtClean="0">
                <a:latin typeface="Arial" pitchFamily="34" charset="0"/>
                <a:cs typeface="Arial" pitchFamily="34" charset="0"/>
              </a:rPr>
              <a:t>0, 1, 2, 3, 4, 5, 6,                                     ...etc.</a:t>
            </a:r>
          </a:p>
          <a:p>
            <a:pPr>
              <a:lnSpc>
                <a:spcPct val="8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Note: states beyond 6 </a:t>
            </a:r>
            <a:r>
              <a:rPr lang="en-US" sz="24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not occur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, and therefore Q1 Q2 = 11 </a:t>
            </a:r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uniquely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define count 6 and it is enough to detect it for sync loading of 0 (no need to decode it as 110). 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/>
          </p:nvPr>
        </p:nvSpPr>
        <p:spPr>
          <a:xfrm>
            <a:off x="123825" y="0"/>
            <a:ext cx="9020175" cy="1020763"/>
          </a:xfrm>
          <a:noFill/>
        </p:spPr>
        <p:txBody>
          <a:bodyPr/>
          <a:lstStyle/>
          <a:p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Modulo 7 (0,1,…,6):</a:t>
            </a:r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9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Synchronously Load </a:t>
            </a:r>
            <a:r>
              <a:rPr lang="en-US" sz="290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9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on Terminal Count </a:t>
            </a:r>
            <a:r>
              <a:rPr lang="en-US" sz="29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grpSp>
        <p:nvGrpSpPr>
          <p:cNvPr id="36869" name="Group 4"/>
          <p:cNvGrpSpPr>
            <a:grpSpLocks/>
          </p:cNvGrpSpPr>
          <p:nvPr/>
        </p:nvGrpSpPr>
        <p:grpSpPr bwMode="auto">
          <a:xfrm>
            <a:off x="4837113" y="1435100"/>
            <a:ext cx="4160837" cy="3025775"/>
            <a:chOff x="2784" y="904"/>
            <a:chExt cx="2621" cy="1906"/>
          </a:xfrm>
        </p:grpSpPr>
        <p:sp>
          <p:nvSpPr>
            <p:cNvPr id="36877" name="Freeform 5"/>
            <p:cNvSpPr>
              <a:spLocks/>
            </p:cNvSpPr>
            <p:nvPr/>
          </p:nvSpPr>
          <p:spPr bwMode="auto">
            <a:xfrm>
              <a:off x="3777" y="904"/>
              <a:ext cx="633" cy="1714"/>
            </a:xfrm>
            <a:custGeom>
              <a:avLst/>
              <a:gdLst>
                <a:gd name="T0" fmla="*/ 9 w 633"/>
                <a:gd name="T1" fmla="*/ 0 h 1714"/>
                <a:gd name="T2" fmla="*/ 6 w 633"/>
                <a:gd name="T3" fmla="*/ 0 h 1714"/>
                <a:gd name="T4" fmla="*/ 3 w 633"/>
                <a:gd name="T5" fmla="*/ 3 h 1714"/>
                <a:gd name="T6" fmla="*/ 0 w 633"/>
                <a:gd name="T7" fmla="*/ 6 h 1714"/>
                <a:gd name="T8" fmla="*/ 0 w 633"/>
                <a:gd name="T9" fmla="*/ 1708 h 1714"/>
                <a:gd name="T10" fmla="*/ 3 w 633"/>
                <a:gd name="T11" fmla="*/ 1711 h 1714"/>
                <a:gd name="T12" fmla="*/ 6 w 633"/>
                <a:gd name="T13" fmla="*/ 1714 h 1714"/>
                <a:gd name="T14" fmla="*/ 627 w 633"/>
                <a:gd name="T15" fmla="*/ 1714 h 1714"/>
                <a:gd name="T16" fmla="*/ 630 w 633"/>
                <a:gd name="T17" fmla="*/ 1711 h 1714"/>
                <a:gd name="T18" fmla="*/ 633 w 633"/>
                <a:gd name="T19" fmla="*/ 1708 h 1714"/>
                <a:gd name="T20" fmla="*/ 633 w 633"/>
                <a:gd name="T21" fmla="*/ 6 h 1714"/>
                <a:gd name="T22" fmla="*/ 630 w 633"/>
                <a:gd name="T23" fmla="*/ 3 h 1714"/>
                <a:gd name="T24" fmla="*/ 627 w 633"/>
                <a:gd name="T25" fmla="*/ 0 h 1714"/>
                <a:gd name="T26" fmla="*/ 624 w 633"/>
                <a:gd name="T27" fmla="*/ 0 h 1714"/>
                <a:gd name="T28" fmla="*/ 9 w 633"/>
                <a:gd name="T29" fmla="*/ 0 h 1714"/>
                <a:gd name="T30" fmla="*/ 9 w 633"/>
                <a:gd name="T31" fmla="*/ 17 h 1714"/>
                <a:gd name="T32" fmla="*/ 624 w 633"/>
                <a:gd name="T33" fmla="*/ 17 h 1714"/>
                <a:gd name="T34" fmla="*/ 616 w 633"/>
                <a:gd name="T35" fmla="*/ 8 h 1714"/>
                <a:gd name="T36" fmla="*/ 616 w 633"/>
                <a:gd name="T37" fmla="*/ 1706 h 1714"/>
                <a:gd name="T38" fmla="*/ 624 w 633"/>
                <a:gd name="T39" fmla="*/ 1697 h 1714"/>
                <a:gd name="T40" fmla="*/ 9 w 633"/>
                <a:gd name="T41" fmla="*/ 1697 h 1714"/>
                <a:gd name="T42" fmla="*/ 17 w 633"/>
                <a:gd name="T43" fmla="*/ 1706 h 1714"/>
                <a:gd name="T44" fmla="*/ 17 w 633"/>
                <a:gd name="T45" fmla="*/ 8 h 1714"/>
                <a:gd name="T46" fmla="*/ 9 w 633"/>
                <a:gd name="T47" fmla="*/ 17 h 1714"/>
                <a:gd name="T48" fmla="*/ 9 w 633"/>
                <a:gd name="T49" fmla="*/ 0 h 17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33"/>
                <a:gd name="T76" fmla="*/ 0 h 1714"/>
                <a:gd name="T77" fmla="*/ 633 w 633"/>
                <a:gd name="T78" fmla="*/ 1714 h 171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33" h="1714">
                  <a:moveTo>
                    <a:pt x="9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708"/>
                  </a:lnTo>
                  <a:lnTo>
                    <a:pt x="3" y="1711"/>
                  </a:lnTo>
                  <a:lnTo>
                    <a:pt x="6" y="1714"/>
                  </a:lnTo>
                  <a:lnTo>
                    <a:pt x="627" y="1714"/>
                  </a:lnTo>
                  <a:lnTo>
                    <a:pt x="630" y="1711"/>
                  </a:lnTo>
                  <a:lnTo>
                    <a:pt x="633" y="1708"/>
                  </a:lnTo>
                  <a:lnTo>
                    <a:pt x="633" y="6"/>
                  </a:lnTo>
                  <a:lnTo>
                    <a:pt x="630" y="3"/>
                  </a:lnTo>
                  <a:lnTo>
                    <a:pt x="627" y="0"/>
                  </a:lnTo>
                  <a:lnTo>
                    <a:pt x="624" y="0"/>
                  </a:lnTo>
                  <a:lnTo>
                    <a:pt x="9" y="0"/>
                  </a:lnTo>
                  <a:lnTo>
                    <a:pt x="9" y="17"/>
                  </a:lnTo>
                  <a:lnTo>
                    <a:pt x="624" y="17"/>
                  </a:lnTo>
                  <a:lnTo>
                    <a:pt x="616" y="8"/>
                  </a:lnTo>
                  <a:lnTo>
                    <a:pt x="616" y="1706"/>
                  </a:lnTo>
                  <a:lnTo>
                    <a:pt x="624" y="1697"/>
                  </a:lnTo>
                  <a:lnTo>
                    <a:pt x="9" y="1697"/>
                  </a:lnTo>
                  <a:lnTo>
                    <a:pt x="17" y="1706"/>
                  </a:lnTo>
                  <a:lnTo>
                    <a:pt x="17" y="8"/>
                  </a:lnTo>
                  <a:lnTo>
                    <a:pt x="9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Rectangle 6"/>
            <p:cNvSpPr>
              <a:spLocks noChangeArrowheads="1"/>
            </p:cNvSpPr>
            <p:nvPr/>
          </p:nvSpPr>
          <p:spPr bwMode="auto">
            <a:xfrm>
              <a:off x="3829" y="993"/>
              <a:ext cx="1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D3</a:t>
              </a:r>
              <a:endParaRPr lang="en-US" sz="800" b="1" i="1" baseline="-25000"/>
            </a:p>
          </p:txBody>
        </p:sp>
        <p:sp>
          <p:nvSpPr>
            <p:cNvPr id="36879" name="Rectangle 7"/>
            <p:cNvSpPr>
              <a:spLocks noChangeArrowheads="1"/>
            </p:cNvSpPr>
            <p:nvPr/>
          </p:nvSpPr>
          <p:spPr bwMode="auto">
            <a:xfrm>
              <a:off x="4159" y="992"/>
              <a:ext cx="1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Q3</a:t>
              </a:r>
              <a:endParaRPr lang="en-US" sz="800" b="1" i="1" baseline="-25000"/>
            </a:p>
          </p:txBody>
        </p:sp>
        <p:sp>
          <p:nvSpPr>
            <p:cNvPr id="36880" name="Freeform 8"/>
            <p:cNvSpPr>
              <a:spLocks/>
            </p:cNvSpPr>
            <p:nvPr/>
          </p:nvSpPr>
          <p:spPr bwMode="auto">
            <a:xfrm>
              <a:off x="3777" y="1994"/>
              <a:ext cx="102" cy="92"/>
            </a:xfrm>
            <a:custGeom>
              <a:avLst/>
              <a:gdLst>
                <a:gd name="T0" fmla="*/ 14 w 102"/>
                <a:gd name="T1" fmla="*/ 3 h 92"/>
                <a:gd name="T2" fmla="*/ 13 w 102"/>
                <a:gd name="T3" fmla="*/ 2 h 92"/>
                <a:gd name="T4" fmla="*/ 10 w 102"/>
                <a:gd name="T5" fmla="*/ 0 h 92"/>
                <a:gd name="T6" fmla="*/ 6 w 102"/>
                <a:gd name="T7" fmla="*/ 0 h 92"/>
                <a:gd name="T8" fmla="*/ 3 w 102"/>
                <a:gd name="T9" fmla="*/ 3 h 92"/>
                <a:gd name="T10" fmla="*/ 2 w 102"/>
                <a:gd name="T11" fmla="*/ 4 h 92"/>
                <a:gd name="T12" fmla="*/ 0 w 102"/>
                <a:gd name="T13" fmla="*/ 7 h 92"/>
                <a:gd name="T14" fmla="*/ 0 w 102"/>
                <a:gd name="T15" fmla="*/ 11 h 92"/>
                <a:gd name="T16" fmla="*/ 3 w 102"/>
                <a:gd name="T17" fmla="*/ 14 h 92"/>
                <a:gd name="T18" fmla="*/ 88 w 102"/>
                <a:gd name="T19" fmla="*/ 89 h 92"/>
                <a:gd name="T20" fmla="*/ 90 w 102"/>
                <a:gd name="T21" fmla="*/ 91 h 92"/>
                <a:gd name="T22" fmla="*/ 92 w 102"/>
                <a:gd name="T23" fmla="*/ 92 h 92"/>
                <a:gd name="T24" fmla="*/ 96 w 102"/>
                <a:gd name="T25" fmla="*/ 92 h 92"/>
                <a:gd name="T26" fmla="*/ 99 w 102"/>
                <a:gd name="T27" fmla="*/ 89 h 92"/>
                <a:gd name="T28" fmla="*/ 101 w 102"/>
                <a:gd name="T29" fmla="*/ 88 h 92"/>
                <a:gd name="T30" fmla="*/ 102 w 102"/>
                <a:gd name="T31" fmla="*/ 85 h 92"/>
                <a:gd name="T32" fmla="*/ 102 w 102"/>
                <a:gd name="T33" fmla="*/ 81 h 92"/>
                <a:gd name="T34" fmla="*/ 99 w 102"/>
                <a:gd name="T35" fmla="*/ 78 h 92"/>
                <a:gd name="T36" fmla="*/ 14 w 102"/>
                <a:gd name="T37" fmla="*/ 3 h 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92"/>
                <a:gd name="T59" fmla="*/ 102 w 102"/>
                <a:gd name="T60" fmla="*/ 92 h 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92">
                  <a:moveTo>
                    <a:pt x="14" y="3"/>
                  </a:moveTo>
                  <a:lnTo>
                    <a:pt x="13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88" y="89"/>
                  </a:lnTo>
                  <a:lnTo>
                    <a:pt x="90" y="91"/>
                  </a:lnTo>
                  <a:lnTo>
                    <a:pt x="92" y="92"/>
                  </a:lnTo>
                  <a:lnTo>
                    <a:pt x="96" y="92"/>
                  </a:lnTo>
                  <a:lnTo>
                    <a:pt x="99" y="89"/>
                  </a:lnTo>
                  <a:lnTo>
                    <a:pt x="101" y="88"/>
                  </a:lnTo>
                  <a:lnTo>
                    <a:pt x="102" y="85"/>
                  </a:lnTo>
                  <a:lnTo>
                    <a:pt x="102" y="81"/>
                  </a:lnTo>
                  <a:lnTo>
                    <a:pt x="99" y="78"/>
                  </a:lnTo>
                  <a:lnTo>
                    <a:pt x="1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Freeform 9"/>
            <p:cNvSpPr>
              <a:spLocks/>
            </p:cNvSpPr>
            <p:nvPr/>
          </p:nvSpPr>
          <p:spPr bwMode="auto">
            <a:xfrm>
              <a:off x="3777" y="2069"/>
              <a:ext cx="102" cy="71"/>
            </a:xfrm>
            <a:custGeom>
              <a:avLst/>
              <a:gdLst>
                <a:gd name="T0" fmla="*/ 98 w 102"/>
                <a:gd name="T1" fmla="*/ 16 h 71"/>
                <a:gd name="T2" fmla="*/ 101 w 102"/>
                <a:gd name="T3" fmla="*/ 13 h 71"/>
                <a:gd name="T4" fmla="*/ 102 w 102"/>
                <a:gd name="T5" fmla="*/ 10 h 71"/>
                <a:gd name="T6" fmla="*/ 102 w 102"/>
                <a:gd name="T7" fmla="*/ 6 h 71"/>
                <a:gd name="T8" fmla="*/ 99 w 102"/>
                <a:gd name="T9" fmla="*/ 3 h 71"/>
                <a:gd name="T10" fmla="*/ 98 w 102"/>
                <a:gd name="T11" fmla="*/ 2 h 71"/>
                <a:gd name="T12" fmla="*/ 95 w 102"/>
                <a:gd name="T13" fmla="*/ 0 h 71"/>
                <a:gd name="T14" fmla="*/ 91 w 102"/>
                <a:gd name="T15" fmla="*/ 0 h 71"/>
                <a:gd name="T16" fmla="*/ 90 w 102"/>
                <a:gd name="T17" fmla="*/ 2 h 71"/>
                <a:gd name="T18" fmla="*/ 5 w 102"/>
                <a:gd name="T19" fmla="*/ 56 h 71"/>
                <a:gd name="T20" fmla="*/ 2 w 102"/>
                <a:gd name="T21" fmla="*/ 59 h 71"/>
                <a:gd name="T22" fmla="*/ 0 w 102"/>
                <a:gd name="T23" fmla="*/ 62 h 71"/>
                <a:gd name="T24" fmla="*/ 0 w 102"/>
                <a:gd name="T25" fmla="*/ 66 h 71"/>
                <a:gd name="T26" fmla="*/ 3 w 102"/>
                <a:gd name="T27" fmla="*/ 69 h 71"/>
                <a:gd name="T28" fmla="*/ 5 w 102"/>
                <a:gd name="T29" fmla="*/ 70 h 71"/>
                <a:gd name="T30" fmla="*/ 7 w 102"/>
                <a:gd name="T31" fmla="*/ 71 h 71"/>
                <a:gd name="T32" fmla="*/ 12 w 102"/>
                <a:gd name="T33" fmla="*/ 71 h 71"/>
                <a:gd name="T34" fmla="*/ 13 w 102"/>
                <a:gd name="T35" fmla="*/ 70 h 71"/>
                <a:gd name="T36" fmla="*/ 98 w 102"/>
                <a:gd name="T37" fmla="*/ 16 h 7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71"/>
                <a:gd name="T59" fmla="*/ 102 w 102"/>
                <a:gd name="T60" fmla="*/ 71 h 7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71">
                  <a:moveTo>
                    <a:pt x="98" y="16"/>
                  </a:moveTo>
                  <a:lnTo>
                    <a:pt x="101" y="13"/>
                  </a:lnTo>
                  <a:lnTo>
                    <a:pt x="102" y="10"/>
                  </a:lnTo>
                  <a:lnTo>
                    <a:pt x="102" y="6"/>
                  </a:lnTo>
                  <a:lnTo>
                    <a:pt x="99" y="3"/>
                  </a:lnTo>
                  <a:lnTo>
                    <a:pt x="98" y="2"/>
                  </a:lnTo>
                  <a:lnTo>
                    <a:pt x="95" y="0"/>
                  </a:lnTo>
                  <a:lnTo>
                    <a:pt x="91" y="0"/>
                  </a:lnTo>
                  <a:lnTo>
                    <a:pt x="90" y="2"/>
                  </a:lnTo>
                  <a:lnTo>
                    <a:pt x="5" y="56"/>
                  </a:lnTo>
                  <a:lnTo>
                    <a:pt x="2" y="59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3" y="69"/>
                  </a:lnTo>
                  <a:lnTo>
                    <a:pt x="5" y="70"/>
                  </a:lnTo>
                  <a:lnTo>
                    <a:pt x="7" y="71"/>
                  </a:lnTo>
                  <a:lnTo>
                    <a:pt x="12" y="71"/>
                  </a:lnTo>
                  <a:lnTo>
                    <a:pt x="13" y="70"/>
                  </a:lnTo>
                  <a:lnTo>
                    <a:pt x="98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Rectangle 10"/>
            <p:cNvSpPr>
              <a:spLocks noChangeArrowheads="1"/>
            </p:cNvSpPr>
            <p:nvPr/>
          </p:nvSpPr>
          <p:spPr bwMode="auto">
            <a:xfrm>
              <a:off x="3829" y="1242"/>
              <a:ext cx="1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D2</a:t>
              </a:r>
              <a:endParaRPr lang="en-US" sz="800" b="1" i="1" baseline="-25000"/>
            </a:p>
          </p:txBody>
        </p:sp>
        <p:sp>
          <p:nvSpPr>
            <p:cNvPr id="36883" name="Rectangle 11"/>
            <p:cNvSpPr>
              <a:spLocks noChangeArrowheads="1"/>
            </p:cNvSpPr>
            <p:nvPr/>
          </p:nvSpPr>
          <p:spPr bwMode="auto">
            <a:xfrm>
              <a:off x="4159" y="1241"/>
              <a:ext cx="1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Q2</a:t>
              </a:r>
              <a:endParaRPr lang="en-US" sz="800" b="1" i="1" baseline="-25000"/>
            </a:p>
          </p:txBody>
        </p:sp>
        <p:sp>
          <p:nvSpPr>
            <p:cNvPr id="36884" name="Rectangle 12"/>
            <p:cNvSpPr>
              <a:spLocks noChangeArrowheads="1"/>
            </p:cNvSpPr>
            <p:nvPr/>
          </p:nvSpPr>
          <p:spPr bwMode="auto">
            <a:xfrm>
              <a:off x="3829" y="1492"/>
              <a:ext cx="1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D1</a:t>
              </a:r>
              <a:endParaRPr lang="en-US" sz="800" b="1" i="1" baseline="-25000"/>
            </a:p>
          </p:txBody>
        </p:sp>
        <p:sp>
          <p:nvSpPr>
            <p:cNvPr id="36885" name="Rectangle 13"/>
            <p:cNvSpPr>
              <a:spLocks noChangeArrowheads="1"/>
            </p:cNvSpPr>
            <p:nvPr/>
          </p:nvSpPr>
          <p:spPr bwMode="auto">
            <a:xfrm>
              <a:off x="4159" y="1490"/>
              <a:ext cx="1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Q1</a:t>
              </a:r>
              <a:endParaRPr lang="en-US" sz="800" b="1" i="1" baseline="-25000"/>
            </a:p>
          </p:txBody>
        </p:sp>
        <p:sp>
          <p:nvSpPr>
            <p:cNvPr id="36886" name="Rectangle 14"/>
            <p:cNvSpPr>
              <a:spLocks noChangeArrowheads="1"/>
            </p:cNvSpPr>
            <p:nvPr/>
          </p:nvSpPr>
          <p:spPr bwMode="auto">
            <a:xfrm>
              <a:off x="3829" y="1741"/>
              <a:ext cx="1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D0</a:t>
              </a:r>
              <a:endParaRPr lang="en-US" sz="800" b="1" i="1" baseline="-25000"/>
            </a:p>
          </p:txBody>
        </p:sp>
        <p:sp>
          <p:nvSpPr>
            <p:cNvPr id="36887" name="Rectangle 15"/>
            <p:cNvSpPr>
              <a:spLocks noChangeArrowheads="1"/>
            </p:cNvSpPr>
            <p:nvPr/>
          </p:nvSpPr>
          <p:spPr bwMode="auto">
            <a:xfrm>
              <a:off x="4159" y="1739"/>
              <a:ext cx="1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Q0</a:t>
              </a:r>
              <a:endParaRPr lang="en-US" sz="800" b="1" i="1" baseline="-25000"/>
            </a:p>
          </p:txBody>
        </p:sp>
        <p:sp>
          <p:nvSpPr>
            <p:cNvPr id="36888" name="Freeform 16"/>
            <p:cNvSpPr>
              <a:spLocks noChangeAspect="1"/>
            </p:cNvSpPr>
            <p:nvPr/>
          </p:nvSpPr>
          <p:spPr bwMode="auto">
            <a:xfrm>
              <a:off x="3677" y="2433"/>
              <a:ext cx="104" cy="104"/>
            </a:xfrm>
            <a:custGeom>
              <a:avLst/>
              <a:gdLst>
                <a:gd name="T0" fmla="*/ 1 w 174"/>
                <a:gd name="T1" fmla="*/ 5 h 174"/>
                <a:gd name="T2" fmla="*/ 1 w 174"/>
                <a:gd name="T3" fmla="*/ 6 h 174"/>
                <a:gd name="T4" fmla="*/ 1 w 174"/>
                <a:gd name="T5" fmla="*/ 7 h 174"/>
                <a:gd name="T6" fmla="*/ 2 w 174"/>
                <a:gd name="T7" fmla="*/ 8 h 174"/>
                <a:gd name="T8" fmla="*/ 3 w 174"/>
                <a:gd name="T9" fmla="*/ 8 h 174"/>
                <a:gd name="T10" fmla="*/ 4 w 174"/>
                <a:gd name="T11" fmla="*/ 8 h 174"/>
                <a:gd name="T12" fmla="*/ 5 w 174"/>
                <a:gd name="T13" fmla="*/ 8 h 174"/>
                <a:gd name="T14" fmla="*/ 6 w 174"/>
                <a:gd name="T15" fmla="*/ 7 h 174"/>
                <a:gd name="T16" fmla="*/ 7 w 174"/>
                <a:gd name="T17" fmla="*/ 7 h 174"/>
                <a:gd name="T18" fmla="*/ 8 w 174"/>
                <a:gd name="T19" fmla="*/ 5 h 174"/>
                <a:gd name="T20" fmla="*/ 8 w 174"/>
                <a:gd name="T21" fmla="*/ 5 h 174"/>
                <a:gd name="T22" fmla="*/ 8 w 174"/>
                <a:gd name="T23" fmla="*/ 4 h 174"/>
                <a:gd name="T24" fmla="*/ 8 w 174"/>
                <a:gd name="T25" fmla="*/ 2 h 174"/>
                <a:gd name="T26" fmla="*/ 7 w 174"/>
                <a:gd name="T27" fmla="*/ 1 h 174"/>
                <a:gd name="T28" fmla="*/ 6 w 174"/>
                <a:gd name="T29" fmla="*/ 1 h 174"/>
                <a:gd name="T30" fmla="*/ 5 w 174"/>
                <a:gd name="T31" fmla="*/ 1 h 174"/>
                <a:gd name="T32" fmla="*/ 4 w 174"/>
                <a:gd name="T33" fmla="*/ 0 h 174"/>
                <a:gd name="T34" fmla="*/ 2 w 174"/>
                <a:gd name="T35" fmla="*/ 1 h 174"/>
                <a:gd name="T36" fmla="*/ 1 w 174"/>
                <a:gd name="T37" fmla="*/ 1 h 174"/>
                <a:gd name="T38" fmla="*/ 1 w 174"/>
                <a:gd name="T39" fmla="*/ 2 h 174"/>
                <a:gd name="T40" fmla="*/ 1 w 174"/>
                <a:gd name="T41" fmla="*/ 2 h 174"/>
                <a:gd name="T42" fmla="*/ 0 w 174"/>
                <a:gd name="T43" fmla="*/ 4 h 174"/>
                <a:gd name="T44" fmla="*/ 1 w 174"/>
                <a:gd name="T45" fmla="*/ 3 h 174"/>
                <a:gd name="T46" fmla="*/ 1 w 174"/>
                <a:gd name="T47" fmla="*/ 2 h 174"/>
                <a:gd name="T48" fmla="*/ 1 w 174"/>
                <a:gd name="T49" fmla="*/ 2 h 174"/>
                <a:gd name="T50" fmla="*/ 2 w 174"/>
                <a:gd name="T51" fmla="*/ 1 h 174"/>
                <a:gd name="T52" fmla="*/ 3 w 174"/>
                <a:gd name="T53" fmla="*/ 1 h 174"/>
                <a:gd name="T54" fmla="*/ 3 w 174"/>
                <a:gd name="T55" fmla="*/ 1 h 174"/>
                <a:gd name="T56" fmla="*/ 5 w 174"/>
                <a:gd name="T57" fmla="*/ 1 h 174"/>
                <a:gd name="T58" fmla="*/ 5 w 174"/>
                <a:gd name="T59" fmla="*/ 1 h 174"/>
                <a:gd name="T60" fmla="*/ 6 w 174"/>
                <a:gd name="T61" fmla="*/ 1 h 174"/>
                <a:gd name="T62" fmla="*/ 7 w 174"/>
                <a:gd name="T63" fmla="*/ 2 h 174"/>
                <a:gd name="T64" fmla="*/ 7 w 174"/>
                <a:gd name="T65" fmla="*/ 2 h 174"/>
                <a:gd name="T66" fmla="*/ 7 w 174"/>
                <a:gd name="T67" fmla="*/ 3 h 174"/>
                <a:gd name="T68" fmla="*/ 7 w 174"/>
                <a:gd name="T69" fmla="*/ 4 h 174"/>
                <a:gd name="T70" fmla="*/ 7 w 174"/>
                <a:gd name="T71" fmla="*/ 5 h 174"/>
                <a:gd name="T72" fmla="*/ 7 w 174"/>
                <a:gd name="T73" fmla="*/ 5 h 174"/>
                <a:gd name="T74" fmla="*/ 7 w 174"/>
                <a:gd name="T75" fmla="*/ 6 h 174"/>
                <a:gd name="T76" fmla="*/ 6 w 174"/>
                <a:gd name="T77" fmla="*/ 6 h 174"/>
                <a:gd name="T78" fmla="*/ 6 w 174"/>
                <a:gd name="T79" fmla="*/ 7 h 174"/>
                <a:gd name="T80" fmla="*/ 5 w 174"/>
                <a:gd name="T81" fmla="*/ 7 h 174"/>
                <a:gd name="T82" fmla="*/ 4 w 174"/>
                <a:gd name="T83" fmla="*/ 7 h 174"/>
                <a:gd name="T84" fmla="*/ 4 w 174"/>
                <a:gd name="T85" fmla="*/ 7 h 174"/>
                <a:gd name="T86" fmla="*/ 3 w 174"/>
                <a:gd name="T87" fmla="*/ 7 h 174"/>
                <a:gd name="T88" fmla="*/ 2 w 174"/>
                <a:gd name="T89" fmla="*/ 7 h 174"/>
                <a:gd name="T90" fmla="*/ 2 w 174"/>
                <a:gd name="T91" fmla="*/ 6 h 174"/>
                <a:gd name="T92" fmla="*/ 1 w 174"/>
                <a:gd name="T93" fmla="*/ 6 h 174"/>
                <a:gd name="T94" fmla="*/ 1 w 174"/>
                <a:gd name="T95" fmla="*/ 5 h 174"/>
                <a:gd name="T96" fmla="*/ 1 w 174"/>
                <a:gd name="T97" fmla="*/ 4 h 17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4"/>
                <a:gd name="T148" fmla="*/ 0 h 174"/>
                <a:gd name="T149" fmla="*/ 174 w 174"/>
                <a:gd name="T150" fmla="*/ 174 h 17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4" h="174">
                  <a:moveTo>
                    <a:pt x="0" y="86"/>
                  </a:moveTo>
                  <a:lnTo>
                    <a:pt x="0" y="99"/>
                  </a:lnTo>
                  <a:lnTo>
                    <a:pt x="1" y="103"/>
                  </a:lnTo>
                  <a:lnTo>
                    <a:pt x="1" y="107"/>
                  </a:lnTo>
                  <a:lnTo>
                    <a:pt x="4" y="115"/>
                  </a:lnTo>
                  <a:lnTo>
                    <a:pt x="6" y="118"/>
                  </a:lnTo>
                  <a:lnTo>
                    <a:pt x="7" y="122"/>
                  </a:lnTo>
                  <a:lnTo>
                    <a:pt x="13" y="131"/>
                  </a:lnTo>
                  <a:lnTo>
                    <a:pt x="14" y="135"/>
                  </a:lnTo>
                  <a:lnTo>
                    <a:pt x="17" y="136"/>
                  </a:lnTo>
                  <a:lnTo>
                    <a:pt x="18" y="140"/>
                  </a:lnTo>
                  <a:lnTo>
                    <a:pt x="28" y="152"/>
                  </a:lnTo>
                  <a:lnTo>
                    <a:pt x="31" y="153"/>
                  </a:lnTo>
                  <a:lnTo>
                    <a:pt x="36" y="159"/>
                  </a:lnTo>
                  <a:lnTo>
                    <a:pt x="40" y="160"/>
                  </a:lnTo>
                  <a:lnTo>
                    <a:pt x="49" y="166"/>
                  </a:lnTo>
                  <a:lnTo>
                    <a:pt x="53" y="167"/>
                  </a:lnTo>
                  <a:lnTo>
                    <a:pt x="56" y="168"/>
                  </a:lnTo>
                  <a:lnTo>
                    <a:pt x="64" y="171"/>
                  </a:lnTo>
                  <a:lnTo>
                    <a:pt x="68" y="171"/>
                  </a:lnTo>
                  <a:lnTo>
                    <a:pt x="72" y="173"/>
                  </a:lnTo>
                  <a:lnTo>
                    <a:pt x="81" y="173"/>
                  </a:lnTo>
                  <a:lnTo>
                    <a:pt x="84" y="174"/>
                  </a:lnTo>
                  <a:lnTo>
                    <a:pt x="91" y="173"/>
                  </a:lnTo>
                  <a:lnTo>
                    <a:pt x="99" y="173"/>
                  </a:lnTo>
                  <a:lnTo>
                    <a:pt x="103" y="171"/>
                  </a:lnTo>
                  <a:lnTo>
                    <a:pt x="107" y="171"/>
                  </a:lnTo>
                  <a:lnTo>
                    <a:pt x="116" y="168"/>
                  </a:lnTo>
                  <a:lnTo>
                    <a:pt x="118" y="167"/>
                  </a:lnTo>
                  <a:lnTo>
                    <a:pt x="123" y="166"/>
                  </a:lnTo>
                  <a:lnTo>
                    <a:pt x="131" y="160"/>
                  </a:lnTo>
                  <a:lnTo>
                    <a:pt x="135" y="159"/>
                  </a:lnTo>
                  <a:lnTo>
                    <a:pt x="141" y="153"/>
                  </a:lnTo>
                  <a:lnTo>
                    <a:pt x="145" y="152"/>
                  </a:lnTo>
                  <a:lnTo>
                    <a:pt x="152" y="145"/>
                  </a:lnTo>
                  <a:lnTo>
                    <a:pt x="153" y="140"/>
                  </a:lnTo>
                  <a:lnTo>
                    <a:pt x="159" y="135"/>
                  </a:lnTo>
                  <a:lnTo>
                    <a:pt x="160" y="131"/>
                  </a:lnTo>
                  <a:lnTo>
                    <a:pt x="166" y="122"/>
                  </a:lnTo>
                  <a:lnTo>
                    <a:pt x="167" y="118"/>
                  </a:lnTo>
                  <a:lnTo>
                    <a:pt x="169" y="115"/>
                  </a:lnTo>
                  <a:lnTo>
                    <a:pt x="171" y="107"/>
                  </a:lnTo>
                  <a:lnTo>
                    <a:pt x="171" y="103"/>
                  </a:lnTo>
                  <a:lnTo>
                    <a:pt x="173" y="99"/>
                  </a:lnTo>
                  <a:lnTo>
                    <a:pt x="173" y="90"/>
                  </a:lnTo>
                  <a:lnTo>
                    <a:pt x="174" y="83"/>
                  </a:lnTo>
                  <a:lnTo>
                    <a:pt x="173" y="81"/>
                  </a:lnTo>
                  <a:lnTo>
                    <a:pt x="173" y="72"/>
                  </a:lnTo>
                  <a:lnTo>
                    <a:pt x="171" y="68"/>
                  </a:lnTo>
                  <a:lnTo>
                    <a:pt x="171" y="64"/>
                  </a:lnTo>
                  <a:lnTo>
                    <a:pt x="169" y="56"/>
                  </a:lnTo>
                  <a:lnTo>
                    <a:pt x="167" y="53"/>
                  </a:lnTo>
                  <a:lnTo>
                    <a:pt x="166" y="49"/>
                  </a:lnTo>
                  <a:lnTo>
                    <a:pt x="160" y="40"/>
                  </a:lnTo>
                  <a:lnTo>
                    <a:pt x="159" y="36"/>
                  </a:lnTo>
                  <a:lnTo>
                    <a:pt x="153" y="30"/>
                  </a:lnTo>
                  <a:lnTo>
                    <a:pt x="152" y="28"/>
                  </a:lnTo>
                  <a:lnTo>
                    <a:pt x="141" y="18"/>
                  </a:lnTo>
                  <a:lnTo>
                    <a:pt x="137" y="17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3" y="7"/>
                  </a:lnTo>
                  <a:lnTo>
                    <a:pt x="118" y="5"/>
                  </a:lnTo>
                  <a:lnTo>
                    <a:pt x="116" y="4"/>
                  </a:lnTo>
                  <a:lnTo>
                    <a:pt x="107" y="1"/>
                  </a:lnTo>
                  <a:lnTo>
                    <a:pt x="103" y="1"/>
                  </a:lnTo>
                  <a:lnTo>
                    <a:pt x="99" y="0"/>
                  </a:lnTo>
                  <a:lnTo>
                    <a:pt x="72" y="0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6" y="4"/>
                  </a:lnTo>
                  <a:lnTo>
                    <a:pt x="53" y="5"/>
                  </a:lnTo>
                  <a:lnTo>
                    <a:pt x="49" y="7"/>
                  </a:lnTo>
                  <a:lnTo>
                    <a:pt x="40" y="12"/>
                  </a:lnTo>
                  <a:lnTo>
                    <a:pt x="36" y="14"/>
                  </a:lnTo>
                  <a:lnTo>
                    <a:pt x="33" y="17"/>
                  </a:lnTo>
                  <a:lnTo>
                    <a:pt x="31" y="18"/>
                  </a:lnTo>
                  <a:lnTo>
                    <a:pt x="18" y="30"/>
                  </a:lnTo>
                  <a:lnTo>
                    <a:pt x="17" y="33"/>
                  </a:lnTo>
                  <a:lnTo>
                    <a:pt x="14" y="36"/>
                  </a:lnTo>
                  <a:lnTo>
                    <a:pt x="13" y="40"/>
                  </a:lnTo>
                  <a:lnTo>
                    <a:pt x="7" y="49"/>
                  </a:lnTo>
                  <a:lnTo>
                    <a:pt x="6" y="53"/>
                  </a:lnTo>
                  <a:lnTo>
                    <a:pt x="4" y="56"/>
                  </a:lnTo>
                  <a:lnTo>
                    <a:pt x="1" y="64"/>
                  </a:lnTo>
                  <a:lnTo>
                    <a:pt x="1" y="68"/>
                  </a:lnTo>
                  <a:lnTo>
                    <a:pt x="0" y="72"/>
                  </a:lnTo>
                  <a:lnTo>
                    <a:pt x="0" y="86"/>
                  </a:lnTo>
                  <a:lnTo>
                    <a:pt x="17" y="86"/>
                  </a:lnTo>
                  <a:lnTo>
                    <a:pt x="17" y="75"/>
                  </a:lnTo>
                  <a:lnTo>
                    <a:pt x="18" y="71"/>
                  </a:lnTo>
                  <a:lnTo>
                    <a:pt x="18" y="67"/>
                  </a:lnTo>
                  <a:lnTo>
                    <a:pt x="20" y="65"/>
                  </a:lnTo>
                  <a:lnTo>
                    <a:pt x="21" y="61"/>
                  </a:lnTo>
                  <a:lnTo>
                    <a:pt x="22" y="58"/>
                  </a:lnTo>
                  <a:lnTo>
                    <a:pt x="24" y="54"/>
                  </a:lnTo>
                  <a:lnTo>
                    <a:pt x="24" y="53"/>
                  </a:lnTo>
                  <a:lnTo>
                    <a:pt x="27" y="49"/>
                  </a:lnTo>
                  <a:lnTo>
                    <a:pt x="28" y="47"/>
                  </a:lnTo>
                  <a:lnTo>
                    <a:pt x="31" y="44"/>
                  </a:lnTo>
                  <a:lnTo>
                    <a:pt x="32" y="42"/>
                  </a:lnTo>
                  <a:lnTo>
                    <a:pt x="42" y="32"/>
                  </a:lnTo>
                  <a:lnTo>
                    <a:pt x="45" y="30"/>
                  </a:lnTo>
                  <a:lnTo>
                    <a:pt x="47" y="28"/>
                  </a:lnTo>
                  <a:lnTo>
                    <a:pt x="49" y="26"/>
                  </a:lnTo>
                  <a:lnTo>
                    <a:pt x="53" y="24"/>
                  </a:lnTo>
                  <a:lnTo>
                    <a:pt x="54" y="24"/>
                  </a:lnTo>
                  <a:lnTo>
                    <a:pt x="59" y="22"/>
                  </a:lnTo>
                  <a:lnTo>
                    <a:pt x="61" y="21"/>
                  </a:lnTo>
                  <a:lnTo>
                    <a:pt x="66" y="19"/>
                  </a:lnTo>
                  <a:lnTo>
                    <a:pt x="67" y="18"/>
                  </a:lnTo>
                  <a:lnTo>
                    <a:pt x="71" y="18"/>
                  </a:lnTo>
                  <a:lnTo>
                    <a:pt x="75" y="17"/>
                  </a:lnTo>
                  <a:lnTo>
                    <a:pt x="86" y="17"/>
                  </a:lnTo>
                  <a:lnTo>
                    <a:pt x="96" y="17"/>
                  </a:lnTo>
                  <a:lnTo>
                    <a:pt x="100" y="18"/>
                  </a:lnTo>
                  <a:lnTo>
                    <a:pt x="105" y="18"/>
                  </a:lnTo>
                  <a:lnTo>
                    <a:pt x="106" y="19"/>
                  </a:lnTo>
                  <a:lnTo>
                    <a:pt x="110" y="21"/>
                  </a:lnTo>
                  <a:lnTo>
                    <a:pt x="113" y="22"/>
                  </a:lnTo>
                  <a:lnTo>
                    <a:pt x="117" y="24"/>
                  </a:lnTo>
                  <a:lnTo>
                    <a:pt x="118" y="24"/>
                  </a:lnTo>
                  <a:lnTo>
                    <a:pt x="123" y="26"/>
                  </a:lnTo>
                  <a:lnTo>
                    <a:pt x="124" y="28"/>
                  </a:lnTo>
                  <a:lnTo>
                    <a:pt x="128" y="30"/>
                  </a:lnTo>
                  <a:lnTo>
                    <a:pt x="132" y="32"/>
                  </a:lnTo>
                  <a:lnTo>
                    <a:pt x="138" y="39"/>
                  </a:lnTo>
                  <a:lnTo>
                    <a:pt x="139" y="42"/>
                  </a:lnTo>
                  <a:lnTo>
                    <a:pt x="145" y="47"/>
                  </a:lnTo>
                  <a:lnTo>
                    <a:pt x="146" y="49"/>
                  </a:lnTo>
                  <a:lnTo>
                    <a:pt x="149" y="53"/>
                  </a:lnTo>
                  <a:lnTo>
                    <a:pt x="149" y="54"/>
                  </a:lnTo>
                  <a:lnTo>
                    <a:pt x="150" y="58"/>
                  </a:lnTo>
                  <a:lnTo>
                    <a:pt x="152" y="61"/>
                  </a:lnTo>
                  <a:lnTo>
                    <a:pt x="153" y="65"/>
                  </a:lnTo>
                  <a:lnTo>
                    <a:pt x="155" y="67"/>
                  </a:lnTo>
                  <a:lnTo>
                    <a:pt x="155" y="71"/>
                  </a:lnTo>
                  <a:lnTo>
                    <a:pt x="156" y="75"/>
                  </a:lnTo>
                  <a:lnTo>
                    <a:pt x="156" y="83"/>
                  </a:lnTo>
                  <a:lnTo>
                    <a:pt x="157" y="89"/>
                  </a:lnTo>
                  <a:lnTo>
                    <a:pt x="159" y="82"/>
                  </a:lnTo>
                  <a:lnTo>
                    <a:pt x="156" y="88"/>
                  </a:lnTo>
                  <a:lnTo>
                    <a:pt x="156" y="96"/>
                  </a:lnTo>
                  <a:lnTo>
                    <a:pt x="155" y="100"/>
                  </a:lnTo>
                  <a:lnTo>
                    <a:pt x="155" y="104"/>
                  </a:lnTo>
                  <a:lnTo>
                    <a:pt x="153" y="106"/>
                  </a:lnTo>
                  <a:lnTo>
                    <a:pt x="152" y="110"/>
                  </a:lnTo>
                  <a:lnTo>
                    <a:pt x="150" y="113"/>
                  </a:lnTo>
                  <a:lnTo>
                    <a:pt x="149" y="117"/>
                  </a:lnTo>
                  <a:lnTo>
                    <a:pt x="149" y="118"/>
                  </a:lnTo>
                  <a:lnTo>
                    <a:pt x="146" y="122"/>
                  </a:lnTo>
                  <a:lnTo>
                    <a:pt x="145" y="124"/>
                  </a:lnTo>
                  <a:lnTo>
                    <a:pt x="142" y="127"/>
                  </a:lnTo>
                  <a:lnTo>
                    <a:pt x="139" y="132"/>
                  </a:lnTo>
                  <a:lnTo>
                    <a:pt x="138" y="134"/>
                  </a:lnTo>
                  <a:lnTo>
                    <a:pt x="134" y="138"/>
                  </a:lnTo>
                  <a:lnTo>
                    <a:pt x="132" y="139"/>
                  </a:lnTo>
                  <a:lnTo>
                    <a:pt x="127" y="142"/>
                  </a:lnTo>
                  <a:lnTo>
                    <a:pt x="124" y="145"/>
                  </a:lnTo>
                  <a:lnTo>
                    <a:pt x="123" y="146"/>
                  </a:lnTo>
                  <a:lnTo>
                    <a:pt x="118" y="149"/>
                  </a:lnTo>
                  <a:lnTo>
                    <a:pt x="117" y="149"/>
                  </a:lnTo>
                  <a:lnTo>
                    <a:pt x="113" y="150"/>
                  </a:lnTo>
                  <a:lnTo>
                    <a:pt x="110" y="152"/>
                  </a:lnTo>
                  <a:lnTo>
                    <a:pt x="106" y="153"/>
                  </a:lnTo>
                  <a:lnTo>
                    <a:pt x="105" y="154"/>
                  </a:lnTo>
                  <a:lnTo>
                    <a:pt x="100" y="154"/>
                  </a:lnTo>
                  <a:lnTo>
                    <a:pt x="96" y="156"/>
                  </a:lnTo>
                  <a:lnTo>
                    <a:pt x="88" y="156"/>
                  </a:lnTo>
                  <a:lnTo>
                    <a:pt x="82" y="159"/>
                  </a:lnTo>
                  <a:lnTo>
                    <a:pt x="89" y="157"/>
                  </a:lnTo>
                  <a:lnTo>
                    <a:pt x="84" y="156"/>
                  </a:lnTo>
                  <a:lnTo>
                    <a:pt x="75" y="156"/>
                  </a:lnTo>
                  <a:lnTo>
                    <a:pt x="71" y="154"/>
                  </a:lnTo>
                  <a:lnTo>
                    <a:pt x="67" y="154"/>
                  </a:lnTo>
                  <a:lnTo>
                    <a:pt x="66" y="153"/>
                  </a:lnTo>
                  <a:lnTo>
                    <a:pt x="61" y="152"/>
                  </a:lnTo>
                  <a:lnTo>
                    <a:pt x="59" y="150"/>
                  </a:lnTo>
                  <a:lnTo>
                    <a:pt x="54" y="149"/>
                  </a:lnTo>
                  <a:lnTo>
                    <a:pt x="53" y="149"/>
                  </a:lnTo>
                  <a:lnTo>
                    <a:pt x="49" y="146"/>
                  </a:lnTo>
                  <a:lnTo>
                    <a:pt x="47" y="145"/>
                  </a:lnTo>
                  <a:lnTo>
                    <a:pt x="42" y="139"/>
                  </a:lnTo>
                  <a:lnTo>
                    <a:pt x="39" y="138"/>
                  </a:lnTo>
                  <a:lnTo>
                    <a:pt x="32" y="132"/>
                  </a:lnTo>
                  <a:lnTo>
                    <a:pt x="31" y="128"/>
                  </a:lnTo>
                  <a:lnTo>
                    <a:pt x="28" y="124"/>
                  </a:lnTo>
                  <a:lnTo>
                    <a:pt x="27" y="122"/>
                  </a:lnTo>
                  <a:lnTo>
                    <a:pt x="24" y="118"/>
                  </a:lnTo>
                  <a:lnTo>
                    <a:pt x="24" y="117"/>
                  </a:lnTo>
                  <a:lnTo>
                    <a:pt x="22" y="113"/>
                  </a:lnTo>
                  <a:lnTo>
                    <a:pt x="21" y="110"/>
                  </a:lnTo>
                  <a:lnTo>
                    <a:pt x="20" y="106"/>
                  </a:lnTo>
                  <a:lnTo>
                    <a:pt x="18" y="104"/>
                  </a:lnTo>
                  <a:lnTo>
                    <a:pt x="18" y="100"/>
                  </a:lnTo>
                  <a:lnTo>
                    <a:pt x="17" y="96"/>
                  </a:lnTo>
                  <a:lnTo>
                    <a:pt x="17" y="86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Rectangle 17"/>
            <p:cNvSpPr>
              <a:spLocks noChangeArrowheads="1"/>
            </p:cNvSpPr>
            <p:nvPr/>
          </p:nvSpPr>
          <p:spPr bwMode="auto">
            <a:xfrm>
              <a:off x="3857" y="2415"/>
              <a:ext cx="43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CLEAR</a:t>
              </a:r>
              <a:endParaRPr lang="en-US" sz="800" b="1" i="1" baseline="-25000"/>
            </a:p>
          </p:txBody>
        </p:sp>
        <p:sp>
          <p:nvSpPr>
            <p:cNvPr id="36890" name="Rectangle 18"/>
            <p:cNvSpPr>
              <a:spLocks noChangeArrowheads="1"/>
            </p:cNvSpPr>
            <p:nvPr/>
          </p:nvSpPr>
          <p:spPr bwMode="auto">
            <a:xfrm>
              <a:off x="3883" y="1997"/>
              <a:ext cx="17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CP</a:t>
              </a:r>
              <a:endParaRPr lang="en-US" sz="800" b="1" i="1" baseline="-25000"/>
            </a:p>
          </p:txBody>
        </p:sp>
        <p:sp>
          <p:nvSpPr>
            <p:cNvPr id="36891" name="Rectangle 19"/>
            <p:cNvSpPr>
              <a:spLocks noChangeArrowheads="1"/>
            </p:cNvSpPr>
            <p:nvPr/>
          </p:nvSpPr>
          <p:spPr bwMode="auto">
            <a:xfrm>
              <a:off x="3857" y="2206"/>
              <a:ext cx="13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LOAD (Synchronous)</a:t>
              </a:r>
              <a:endParaRPr lang="en-US" sz="800" b="1" i="1" baseline="-25000"/>
            </a:p>
          </p:txBody>
        </p:sp>
        <p:sp>
          <p:nvSpPr>
            <p:cNvPr id="36892" name="Freeform 20"/>
            <p:cNvSpPr>
              <a:spLocks/>
            </p:cNvSpPr>
            <p:nvPr/>
          </p:nvSpPr>
          <p:spPr bwMode="auto">
            <a:xfrm>
              <a:off x="3535" y="1070"/>
              <a:ext cx="252" cy="16"/>
            </a:xfrm>
            <a:custGeom>
              <a:avLst/>
              <a:gdLst>
                <a:gd name="T0" fmla="*/ 244 w 252"/>
                <a:gd name="T1" fmla="*/ 16 h 16"/>
                <a:gd name="T2" fmla="*/ 247 w 252"/>
                <a:gd name="T3" fmla="*/ 16 h 16"/>
                <a:gd name="T4" fmla="*/ 249 w 252"/>
                <a:gd name="T5" fmla="*/ 14 h 16"/>
                <a:gd name="T6" fmla="*/ 252 w 252"/>
                <a:gd name="T7" fmla="*/ 11 h 16"/>
                <a:gd name="T8" fmla="*/ 252 w 252"/>
                <a:gd name="T9" fmla="*/ 5 h 16"/>
                <a:gd name="T10" fmla="*/ 249 w 252"/>
                <a:gd name="T11" fmla="*/ 2 h 16"/>
                <a:gd name="T12" fmla="*/ 247 w 252"/>
                <a:gd name="T13" fmla="*/ 0 h 16"/>
                <a:gd name="T14" fmla="*/ 6 w 252"/>
                <a:gd name="T15" fmla="*/ 0 h 16"/>
                <a:gd name="T16" fmla="*/ 3 w 252"/>
                <a:gd name="T17" fmla="*/ 2 h 16"/>
                <a:gd name="T18" fmla="*/ 0 w 252"/>
                <a:gd name="T19" fmla="*/ 5 h 16"/>
                <a:gd name="T20" fmla="*/ 0 w 252"/>
                <a:gd name="T21" fmla="*/ 11 h 16"/>
                <a:gd name="T22" fmla="*/ 3 w 252"/>
                <a:gd name="T23" fmla="*/ 14 h 16"/>
                <a:gd name="T24" fmla="*/ 6 w 252"/>
                <a:gd name="T25" fmla="*/ 16 h 16"/>
                <a:gd name="T26" fmla="*/ 8 w 252"/>
                <a:gd name="T27" fmla="*/ 16 h 16"/>
                <a:gd name="T28" fmla="*/ 244 w 252"/>
                <a:gd name="T29" fmla="*/ 16 h 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2"/>
                <a:gd name="T46" fmla="*/ 0 h 16"/>
                <a:gd name="T47" fmla="*/ 252 w 252"/>
                <a:gd name="T48" fmla="*/ 16 h 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2" h="16">
                  <a:moveTo>
                    <a:pt x="244" y="16"/>
                  </a:moveTo>
                  <a:lnTo>
                    <a:pt x="247" y="16"/>
                  </a:lnTo>
                  <a:lnTo>
                    <a:pt x="249" y="14"/>
                  </a:lnTo>
                  <a:lnTo>
                    <a:pt x="252" y="11"/>
                  </a:lnTo>
                  <a:lnTo>
                    <a:pt x="252" y="5"/>
                  </a:lnTo>
                  <a:lnTo>
                    <a:pt x="249" y="2"/>
                  </a:lnTo>
                  <a:lnTo>
                    <a:pt x="247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24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Freeform 21"/>
            <p:cNvSpPr>
              <a:spLocks/>
            </p:cNvSpPr>
            <p:nvPr/>
          </p:nvSpPr>
          <p:spPr bwMode="auto">
            <a:xfrm>
              <a:off x="3543" y="1313"/>
              <a:ext cx="252" cy="17"/>
            </a:xfrm>
            <a:custGeom>
              <a:avLst/>
              <a:gdLst>
                <a:gd name="T0" fmla="*/ 244 w 252"/>
                <a:gd name="T1" fmla="*/ 17 h 17"/>
                <a:gd name="T2" fmla="*/ 247 w 252"/>
                <a:gd name="T3" fmla="*/ 17 h 17"/>
                <a:gd name="T4" fmla="*/ 250 w 252"/>
                <a:gd name="T5" fmla="*/ 14 h 17"/>
                <a:gd name="T6" fmla="*/ 252 w 252"/>
                <a:gd name="T7" fmla="*/ 12 h 17"/>
                <a:gd name="T8" fmla="*/ 252 w 252"/>
                <a:gd name="T9" fmla="*/ 6 h 17"/>
                <a:gd name="T10" fmla="*/ 250 w 252"/>
                <a:gd name="T11" fmla="*/ 3 h 17"/>
                <a:gd name="T12" fmla="*/ 247 w 252"/>
                <a:gd name="T13" fmla="*/ 0 h 17"/>
                <a:gd name="T14" fmla="*/ 6 w 252"/>
                <a:gd name="T15" fmla="*/ 0 h 17"/>
                <a:gd name="T16" fmla="*/ 3 w 252"/>
                <a:gd name="T17" fmla="*/ 3 h 17"/>
                <a:gd name="T18" fmla="*/ 0 w 252"/>
                <a:gd name="T19" fmla="*/ 6 h 17"/>
                <a:gd name="T20" fmla="*/ 0 w 252"/>
                <a:gd name="T21" fmla="*/ 12 h 17"/>
                <a:gd name="T22" fmla="*/ 3 w 252"/>
                <a:gd name="T23" fmla="*/ 14 h 17"/>
                <a:gd name="T24" fmla="*/ 6 w 252"/>
                <a:gd name="T25" fmla="*/ 17 h 17"/>
                <a:gd name="T26" fmla="*/ 9 w 252"/>
                <a:gd name="T27" fmla="*/ 17 h 17"/>
                <a:gd name="T28" fmla="*/ 244 w 252"/>
                <a:gd name="T29" fmla="*/ 17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2"/>
                <a:gd name="T46" fmla="*/ 0 h 17"/>
                <a:gd name="T47" fmla="*/ 252 w 252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2" h="17">
                  <a:moveTo>
                    <a:pt x="244" y="17"/>
                  </a:moveTo>
                  <a:lnTo>
                    <a:pt x="247" y="17"/>
                  </a:lnTo>
                  <a:lnTo>
                    <a:pt x="250" y="14"/>
                  </a:lnTo>
                  <a:lnTo>
                    <a:pt x="252" y="12"/>
                  </a:lnTo>
                  <a:lnTo>
                    <a:pt x="252" y="6"/>
                  </a:lnTo>
                  <a:lnTo>
                    <a:pt x="250" y="3"/>
                  </a:lnTo>
                  <a:lnTo>
                    <a:pt x="247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9" y="17"/>
                  </a:lnTo>
                  <a:lnTo>
                    <a:pt x="24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Freeform 22"/>
            <p:cNvSpPr>
              <a:spLocks/>
            </p:cNvSpPr>
            <p:nvPr/>
          </p:nvSpPr>
          <p:spPr bwMode="auto">
            <a:xfrm>
              <a:off x="3543" y="1549"/>
              <a:ext cx="252" cy="16"/>
            </a:xfrm>
            <a:custGeom>
              <a:avLst/>
              <a:gdLst>
                <a:gd name="T0" fmla="*/ 244 w 252"/>
                <a:gd name="T1" fmla="*/ 16 h 16"/>
                <a:gd name="T2" fmla="*/ 247 w 252"/>
                <a:gd name="T3" fmla="*/ 16 h 16"/>
                <a:gd name="T4" fmla="*/ 250 w 252"/>
                <a:gd name="T5" fmla="*/ 14 h 16"/>
                <a:gd name="T6" fmla="*/ 252 w 252"/>
                <a:gd name="T7" fmla="*/ 11 h 16"/>
                <a:gd name="T8" fmla="*/ 252 w 252"/>
                <a:gd name="T9" fmla="*/ 5 h 16"/>
                <a:gd name="T10" fmla="*/ 250 w 252"/>
                <a:gd name="T11" fmla="*/ 2 h 16"/>
                <a:gd name="T12" fmla="*/ 247 w 252"/>
                <a:gd name="T13" fmla="*/ 0 h 16"/>
                <a:gd name="T14" fmla="*/ 6 w 252"/>
                <a:gd name="T15" fmla="*/ 0 h 16"/>
                <a:gd name="T16" fmla="*/ 3 w 252"/>
                <a:gd name="T17" fmla="*/ 2 h 16"/>
                <a:gd name="T18" fmla="*/ 0 w 252"/>
                <a:gd name="T19" fmla="*/ 5 h 16"/>
                <a:gd name="T20" fmla="*/ 0 w 252"/>
                <a:gd name="T21" fmla="*/ 11 h 16"/>
                <a:gd name="T22" fmla="*/ 3 w 252"/>
                <a:gd name="T23" fmla="*/ 14 h 16"/>
                <a:gd name="T24" fmla="*/ 6 w 252"/>
                <a:gd name="T25" fmla="*/ 16 h 16"/>
                <a:gd name="T26" fmla="*/ 9 w 252"/>
                <a:gd name="T27" fmla="*/ 16 h 16"/>
                <a:gd name="T28" fmla="*/ 244 w 252"/>
                <a:gd name="T29" fmla="*/ 16 h 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2"/>
                <a:gd name="T46" fmla="*/ 0 h 16"/>
                <a:gd name="T47" fmla="*/ 252 w 252"/>
                <a:gd name="T48" fmla="*/ 16 h 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2" h="16">
                  <a:moveTo>
                    <a:pt x="244" y="16"/>
                  </a:moveTo>
                  <a:lnTo>
                    <a:pt x="247" y="16"/>
                  </a:lnTo>
                  <a:lnTo>
                    <a:pt x="250" y="14"/>
                  </a:lnTo>
                  <a:lnTo>
                    <a:pt x="252" y="11"/>
                  </a:lnTo>
                  <a:lnTo>
                    <a:pt x="252" y="5"/>
                  </a:lnTo>
                  <a:lnTo>
                    <a:pt x="250" y="2"/>
                  </a:lnTo>
                  <a:lnTo>
                    <a:pt x="247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6"/>
                  </a:lnTo>
                  <a:lnTo>
                    <a:pt x="9" y="16"/>
                  </a:lnTo>
                  <a:lnTo>
                    <a:pt x="24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Freeform 23"/>
            <p:cNvSpPr>
              <a:spLocks/>
            </p:cNvSpPr>
            <p:nvPr/>
          </p:nvSpPr>
          <p:spPr bwMode="auto">
            <a:xfrm>
              <a:off x="3543" y="1809"/>
              <a:ext cx="252" cy="17"/>
            </a:xfrm>
            <a:custGeom>
              <a:avLst/>
              <a:gdLst>
                <a:gd name="T0" fmla="*/ 244 w 252"/>
                <a:gd name="T1" fmla="*/ 17 h 17"/>
                <a:gd name="T2" fmla="*/ 247 w 252"/>
                <a:gd name="T3" fmla="*/ 17 h 17"/>
                <a:gd name="T4" fmla="*/ 250 w 252"/>
                <a:gd name="T5" fmla="*/ 14 h 17"/>
                <a:gd name="T6" fmla="*/ 252 w 252"/>
                <a:gd name="T7" fmla="*/ 11 h 17"/>
                <a:gd name="T8" fmla="*/ 252 w 252"/>
                <a:gd name="T9" fmla="*/ 6 h 17"/>
                <a:gd name="T10" fmla="*/ 250 w 252"/>
                <a:gd name="T11" fmla="*/ 3 h 17"/>
                <a:gd name="T12" fmla="*/ 247 w 252"/>
                <a:gd name="T13" fmla="*/ 0 h 17"/>
                <a:gd name="T14" fmla="*/ 6 w 252"/>
                <a:gd name="T15" fmla="*/ 0 h 17"/>
                <a:gd name="T16" fmla="*/ 3 w 252"/>
                <a:gd name="T17" fmla="*/ 3 h 17"/>
                <a:gd name="T18" fmla="*/ 0 w 252"/>
                <a:gd name="T19" fmla="*/ 6 h 17"/>
                <a:gd name="T20" fmla="*/ 0 w 252"/>
                <a:gd name="T21" fmla="*/ 11 h 17"/>
                <a:gd name="T22" fmla="*/ 3 w 252"/>
                <a:gd name="T23" fmla="*/ 14 h 17"/>
                <a:gd name="T24" fmla="*/ 6 w 252"/>
                <a:gd name="T25" fmla="*/ 17 h 17"/>
                <a:gd name="T26" fmla="*/ 9 w 252"/>
                <a:gd name="T27" fmla="*/ 17 h 17"/>
                <a:gd name="T28" fmla="*/ 244 w 252"/>
                <a:gd name="T29" fmla="*/ 17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2"/>
                <a:gd name="T46" fmla="*/ 0 h 17"/>
                <a:gd name="T47" fmla="*/ 252 w 252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2" h="17">
                  <a:moveTo>
                    <a:pt x="244" y="17"/>
                  </a:moveTo>
                  <a:lnTo>
                    <a:pt x="247" y="17"/>
                  </a:lnTo>
                  <a:lnTo>
                    <a:pt x="250" y="14"/>
                  </a:lnTo>
                  <a:lnTo>
                    <a:pt x="252" y="11"/>
                  </a:lnTo>
                  <a:lnTo>
                    <a:pt x="252" y="6"/>
                  </a:lnTo>
                  <a:lnTo>
                    <a:pt x="250" y="3"/>
                  </a:lnTo>
                  <a:lnTo>
                    <a:pt x="247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9" y="17"/>
                  </a:lnTo>
                  <a:lnTo>
                    <a:pt x="24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Freeform 24"/>
            <p:cNvSpPr>
              <a:spLocks/>
            </p:cNvSpPr>
            <p:nvPr/>
          </p:nvSpPr>
          <p:spPr bwMode="auto">
            <a:xfrm>
              <a:off x="3543" y="2071"/>
              <a:ext cx="252" cy="17"/>
            </a:xfrm>
            <a:custGeom>
              <a:avLst/>
              <a:gdLst>
                <a:gd name="T0" fmla="*/ 244 w 252"/>
                <a:gd name="T1" fmla="*/ 17 h 17"/>
                <a:gd name="T2" fmla="*/ 247 w 252"/>
                <a:gd name="T3" fmla="*/ 17 h 17"/>
                <a:gd name="T4" fmla="*/ 250 w 252"/>
                <a:gd name="T5" fmla="*/ 14 h 17"/>
                <a:gd name="T6" fmla="*/ 252 w 252"/>
                <a:gd name="T7" fmla="*/ 11 h 17"/>
                <a:gd name="T8" fmla="*/ 252 w 252"/>
                <a:gd name="T9" fmla="*/ 5 h 17"/>
                <a:gd name="T10" fmla="*/ 250 w 252"/>
                <a:gd name="T11" fmla="*/ 3 h 17"/>
                <a:gd name="T12" fmla="*/ 247 w 252"/>
                <a:gd name="T13" fmla="*/ 0 h 17"/>
                <a:gd name="T14" fmla="*/ 6 w 252"/>
                <a:gd name="T15" fmla="*/ 0 h 17"/>
                <a:gd name="T16" fmla="*/ 3 w 252"/>
                <a:gd name="T17" fmla="*/ 3 h 17"/>
                <a:gd name="T18" fmla="*/ 0 w 252"/>
                <a:gd name="T19" fmla="*/ 5 h 17"/>
                <a:gd name="T20" fmla="*/ 0 w 252"/>
                <a:gd name="T21" fmla="*/ 11 h 17"/>
                <a:gd name="T22" fmla="*/ 3 w 252"/>
                <a:gd name="T23" fmla="*/ 14 h 17"/>
                <a:gd name="T24" fmla="*/ 6 w 252"/>
                <a:gd name="T25" fmla="*/ 17 h 17"/>
                <a:gd name="T26" fmla="*/ 9 w 252"/>
                <a:gd name="T27" fmla="*/ 17 h 17"/>
                <a:gd name="T28" fmla="*/ 244 w 252"/>
                <a:gd name="T29" fmla="*/ 17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2"/>
                <a:gd name="T46" fmla="*/ 0 h 17"/>
                <a:gd name="T47" fmla="*/ 252 w 252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2" h="17">
                  <a:moveTo>
                    <a:pt x="244" y="17"/>
                  </a:moveTo>
                  <a:lnTo>
                    <a:pt x="247" y="17"/>
                  </a:lnTo>
                  <a:lnTo>
                    <a:pt x="250" y="14"/>
                  </a:lnTo>
                  <a:lnTo>
                    <a:pt x="252" y="11"/>
                  </a:lnTo>
                  <a:lnTo>
                    <a:pt x="252" y="5"/>
                  </a:lnTo>
                  <a:lnTo>
                    <a:pt x="250" y="3"/>
                  </a:lnTo>
                  <a:lnTo>
                    <a:pt x="247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9" y="17"/>
                  </a:lnTo>
                  <a:lnTo>
                    <a:pt x="24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Rectangle 25"/>
            <p:cNvSpPr>
              <a:spLocks noChangeArrowheads="1"/>
            </p:cNvSpPr>
            <p:nvPr/>
          </p:nvSpPr>
          <p:spPr bwMode="auto">
            <a:xfrm>
              <a:off x="3139" y="1986"/>
              <a:ext cx="41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solidFill>
                    <a:srgbClr val="000000"/>
                  </a:solidFill>
                  <a:latin typeface="Swiss 721 SWA" charset="0"/>
                </a:rPr>
                <a:t>Clock</a:t>
              </a:r>
              <a:endParaRPr lang="en-US" sz="1200" b="1" i="1" baseline="-25000"/>
            </a:p>
          </p:txBody>
        </p:sp>
        <p:sp>
          <p:nvSpPr>
            <p:cNvPr id="36898" name="Freeform 26"/>
            <p:cNvSpPr>
              <a:spLocks/>
            </p:cNvSpPr>
            <p:nvPr/>
          </p:nvSpPr>
          <p:spPr bwMode="auto">
            <a:xfrm>
              <a:off x="3487" y="2480"/>
              <a:ext cx="199" cy="17"/>
            </a:xfrm>
            <a:custGeom>
              <a:avLst/>
              <a:gdLst>
                <a:gd name="T0" fmla="*/ 190 w 199"/>
                <a:gd name="T1" fmla="*/ 17 h 17"/>
                <a:gd name="T2" fmla="*/ 193 w 199"/>
                <a:gd name="T3" fmla="*/ 17 h 17"/>
                <a:gd name="T4" fmla="*/ 196 w 199"/>
                <a:gd name="T5" fmla="*/ 14 h 17"/>
                <a:gd name="T6" fmla="*/ 199 w 199"/>
                <a:gd name="T7" fmla="*/ 11 h 17"/>
                <a:gd name="T8" fmla="*/ 199 w 199"/>
                <a:gd name="T9" fmla="*/ 6 h 17"/>
                <a:gd name="T10" fmla="*/ 196 w 199"/>
                <a:gd name="T11" fmla="*/ 3 h 17"/>
                <a:gd name="T12" fmla="*/ 193 w 199"/>
                <a:gd name="T13" fmla="*/ 0 h 17"/>
                <a:gd name="T14" fmla="*/ 5 w 199"/>
                <a:gd name="T15" fmla="*/ 0 h 17"/>
                <a:gd name="T16" fmla="*/ 2 w 199"/>
                <a:gd name="T17" fmla="*/ 3 h 17"/>
                <a:gd name="T18" fmla="*/ 0 w 199"/>
                <a:gd name="T19" fmla="*/ 6 h 17"/>
                <a:gd name="T20" fmla="*/ 0 w 199"/>
                <a:gd name="T21" fmla="*/ 11 h 17"/>
                <a:gd name="T22" fmla="*/ 2 w 199"/>
                <a:gd name="T23" fmla="*/ 14 h 17"/>
                <a:gd name="T24" fmla="*/ 5 w 199"/>
                <a:gd name="T25" fmla="*/ 17 h 17"/>
                <a:gd name="T26" fmla="*/ 8 w 199"/>
                <a:gd name="T27" fmla="*/ 17 h 17"/>
                <a:gd name="T28" fmla="*/ 190 w 199"/>
                <a:gd name="T29" fmla="*/ 17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9"/>
                <a:gd name="T46" fmla="*/ 0 h 17"/>
                <a:gd name="T47" fmla="*/ 199 w 199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99" h="17">
                  <a:moveTo>
                    <a:pt x="190" y="17"/>
                  </a:moveTo>
                  <a:lnTo>
                    <a:pt x="193" y="17"/>
                  </a:lnTo>
                  <a:lnTo>
                    <a:pt x="196" y="14"/>
                  </a:lnTo>
                  <a:lnTo>
                    <a:pt x="199" y="11"/>
                  </a:lnTo>
                  <a:lnTo>
                    <a:pt x="199" y="6"/>
                  </a:lnTo>
                  <a:lnTo>
                    <a:pt x="196" y="3"/>
                  </a:lnTo>
                  <a:lnTo>
                    <a:pt x="193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5" y="17"/>
                  </a:lnTo>
                  <a:lnTo>
                    <a:pt x="8" y="17"/>
                  </a:lnTo>
                  <a:lnTo>
                    <a:pt x="19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Rectangle 27"/>
            <p:cNvSpPr>
              <a:spLocks noChangeArrowheads="1"/>
            </p:cNvSpPr>
            <p:nvPr/>
          </p:nvSpPr>
          <p:spPr bwMode="auto">
            <a:xfrm>
              <a:off x="3402" y="985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6600CC"/>
                  </a:solidFill>
                  <a:latin typeface="Swiss 721 SWA" charset="0"/>
                </a:rPr>
                <a:t>0</a:t>
              </a:r>
              <a:endParaRPr lang="en-US" sz="800" b="1" i="1" baseline="-25000">
                <a:solidFill>
                  <a:srgbClr val="6600CC"/>
                </a:solidFill>
              </a:endParaRPr>
            </a:p>
          </p:txBody>
        </p:sp>
        <p:sp>
          <p:nvSpPr>
            <p:cNvPr id="36900" name="Rectangle 28"/>
            <p:cNvSpPr>
              <a:spLocks noChangeArrowheads="1"/>
            </p:cNvSpPr>
            <p:nvPr/>
          </p:nvSpPr>
          <p:spPr bwMode="auto">
            <a:xfrm>
              <a:off x="3410" y="1220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6600CC"/>
                  </a:solidFill>
                  <a:latin typeface="Swiss 721 SWA" charset="0"/>
                </a:rPr>
                <a:t>0</a:t>
              </a:r>
              <a:endParaRPr lang="en-US" sz="800" b="1" i="1" baseline="-25000">
                <a:solidFill>
                  <a:srgbClr val="6600CC"/>
                </a:solidFill>
              </a:endParaRPr>
            </a:p>
          </p:txBody>
        </p:sp>
        <p:sp>
          <p:nvSpPr>
            <p:cNvPr id="36901" name="Rectangle 29"/>
            <p:cNvSpPr>
              <a:spLocks noChangeArrowheads="1"/>
            </p:cNvSpPr>
            <p:nvPr/>
          </p:nvSpPr>
          <p:spPr bwMode="auto">
            <a:xfrm>
              <a:off x="3410" y="1429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6600CC"/>
                  </a:solidFill>
                  <a:latin typeface="Swiss 721 SWA" charset="0"/>
                </a:rPr>
                <a:t>0</a:t>
              </a:r>
              <a:endParaRPr lang="en-US" sz="800" b="1" i="1" baseline="-25000">
                <a:solidFill>
                  <a:srgbClr val="6600CC"/>
                </a:solidFill>
              </a:endParaRPr>
            </a:p>
          </p:txBody>
        </p:sp>
        <p:sp>
          <p:nvSpPr>
            <p:cNvPr id="36902" name="Rectangle 30"/>
            <p:cNvSpPr>
              <a:spLocks noChangeArrowheads="1"/>
            </p:cNvSpPr>
            <p:nvPr/>
          </p:nvSpPr>
          <p:spPr bwMode="auto">
            <a:xfrm>
              <a:off x="3402" y="1691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6600CC"/>
                  </a:solidFill>
                  <a:latin typeface="Swiss 721 SWA" charset="0"/>
                </a:rPr>
                <a:t>0</a:t>
              </a:r>
              <a:endParaRPr lang="en-US" sz="800" b="1" i="1" baseline="-25000">
                <a:solidFill>
                  <a:srgbClr val="6600CC"/>
                </a:solidFill>
              </a:endParaRPr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3016" y="2395"/>
              <a:ext cx="4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Swiss 721 SWA" charset="0"/>
                </a:rPr>
                <a:t>Reset</a:t>
              </a:r>
              <a:endParaRPr lang="en-US" sz="800" b="1" i="1" baseline="-25000"/>
            </a:p>
          </p:txBody>
        </p:sp>
        <p:sp>
          <p:nvSpPr>
            <p:cNvPr id="36904" name="Freeform 32"/>
            <p:cNvSpPr>
              <a:spLocks/>
            </p:cNvSpPr>
            <p:nvPr/>
          </p:nvSpPr>
          <p:spPr bwMode="auto">
            <a:xfrm>
              <a:off x="2784" y="2271"/>
              <a:ext cx="17" cy="539"/>
            </a:xfrm>
            <a:custGeom>
              <a:avLst/>
              <a:gdLst>
                <a:gd name="T0" fmla="*/ 0 w 17"/>
                <a:gd name="T1" fmla="*/ 531 h 539"/>
                <a:gd name="T2" fmla="*/ 0 w 17"/>
                <a:gd name="T3" fmla="*/ 534 h 539"/>
                <a:gd name="T4" fmla="*/ 3 w 17"/>
                <a:gd name="T5" fmla="*/ 536 h 539"/>
                <a:gd name="T6" fmla="*/ 6 w 17"/>
                <a:gd name="T7" fmla="*/ 539 h 539"/>
                <a:gd name="T8" fmla="*/ 11 w 17"/>
                <a:gd name="T9" fmla="*/ 539 h 539"/>
                <a:gd name="T10" fmla="*/ 14 w 17"/>
                <a:gd name="T11" fmla="*/ 536 h 539"/>
                <a:gd name="T12" fmla="*/ 17 w 17"/>
                <a:gd name="T13" fmla="*/ 534 h 539"/>
                <a:gd name="T14" fmla="*/ 17 w 17"/>
                <a:gd name="T15" fmla="*/ 6 h 539"/>
                <a:gd name="T16" fmla="*/ 14 w 17"/>
                <a:gd name="T17" fmla="*/ 3 h 539"/>
                <a:gd name="T18" fmla="*/ 11 w 17"/>
                <a:gd name="T19" fmla="*/ 0 h 539"/>
                <a:gd name="T20" fmla="*/ 6 w 17"/>
                <a:gd name="T21" fmla="*/ 0 h 539"/>
                <a:gd name="T22" fmla="*/ 3 w 17"/>
                <a:gd name="T23" fmla="*/ 3 h 539"/>
                <a:gd name="T24" fmla="*/ 0 w 17"/>
                <a:gd name="T25" fmla="*/ 6 h 539"/>
                <a:gd name="T26" fmla="*/ 0 w 17"/>
                <a:gd name="T27" fmla="*/ 9 h 539"/>
                <a:gd name="T28" fmla="*/ 0 w 17"/>
                <a:gd name="T29" fmla="*/ 531 h 5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"/>
                <a:gd name="T46" fmla="*/ 0 h 539"/>
                <a:gd name="T47" fmla="*/ 17 w 17"/>
                <a:gd name="T48" fmla="*/ 539 h 5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" h="539">
                  <a:moveTo>
                    <a:pt x="0" y="531"/>
                  </a:moveTo>
                  <a:lnTo>
                    <a:pt x="0" y="534"/>
                  </a:lnTo>
                  <a:lnTo>
                    <a:pt x="3" y="536"/>
                  </a:lnTo>
                  <a:lnTo>
                    <a:pt x="6" y="539"/>
                  </a:lnTo>
                  <a:lnTo>
                    <a:pt x="11" y="539"/>
                  </a:lnTo>
                  <a:lnTo>
                    <a:pt x="14" y="536"/>
                  </a:lnTo>
                  <a:lnTo>
                    <a:pt x="17" y="534"/>
                  </a:lnTo>
                  <a:lnTo>
                    <a:pt x="17" y="6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5" name="Freeform 33"/>
            <p:cNvSpPr>
              <a:spLocks/>
            </p:cNvSpPr>
            <p:nvPr/>
          </p:nvSpPr>
          <p:spPr bwMode="auto">
            <a:xfrm>
              <a:off x="5017" y="1209"/>
              <a:ext cx="216" cy="415"/>
            </a:xfrm>
            <a:custGeom>
              <a:avLst/>
              <a:gdLst>
                <a:gd name="T0" fmla="*/ 5 w 216"/>
                <a:gd name="T1" fmla="*/ 0 h 415"/>
                <a:gd name="T2" fmla="*/ 0 w 216"/>
                <a:gd name="T3" fmla="*/ 6 h 415"/>
                <a:gd name="T4" fmla="*/ 2 w 216"/>
                <a:gd name="T5" fmla="*/ 14 h 415"/>
                <a:gd name="T6" fmla="*/ 28 w 216"/>
                <a:gd name="T7" fmla="*/ 17 h 415"/>
                <a:gd name="T8" fmla="*/ 74 w 216"/>
                <a:gd name="T9" fmla="*/ 28 h 415"/>
                <a:gd name="T10" fmla="*/ 90 w 216"/>
                <a:gd name="T11" fmla="*/ 35 h 415"/>
                <a:gd name="T12" fmla="*/ 113 w 216"/>
                <a:gd name="T13" fmla="*/ 49 h 415"/>
                <a:gd name="T14" fmla="*/ 128 w 216"/>
                <a:gd name="T15" fmla="*/ 60 h 415"/>
                <a:gd name="T16" fmla="*/ 143 w 216"/>
                <a:gd name="T17" fmla="*/ 71 h 415"/>
                <a:gd name="T18" fmla="*/ 154 w 216"/>
                <a:gd name="T19" fmla="*/ 86 h 415"/>
                <a:gd name="T20" fmla="*/ 165 w 216"/>
                <a:gd name="T21" fmla="*/ 102 h 415"/>
                <a:gd name="T22" fmla="*/ 179 w 216"/>
                <a:gd name="T23" fmla="*/ 124 h 415"/>
                <a:gd name="T24" fmla="*/ 186 w 216"/>
                <a:gd name="T25" fmla="*/ 141 h 415"/>
                <a:gd name="T26" fmla="*/ 197 w 216"/>
                <a:gd name="T27" fmla="*/ 187 h 415"/>
                <a:gd name="T28" fmla="*/ 199 w 216"/>
                <a:gd name="T29" fmla="*/ 209 h 415"/>
                <a:gd name="T30" fmla="*/ 197 w 216"/>
                <a:gd name="T31" fmla="*/ 217 h 415"/>
                <a:gd name="T32" fmla="*/ 195 w 216"/>
                <a:gd name="T33" fmla="*/ 245 h 415"/>
                <a:gd name="T34" fmla="*/ 184 w 216"/>
                <a:gd name="T35" fmla="*/ 280 h 415"/>
                <a:gd name="T36" fmla="*/ 171 w 216"/>
                <a:gd name="T37" fmla="*/ 306 h 415"/>
                <a:gd name="T38" fmla="*/ 160 w 216"/>
                <a:gd name="T39" fmla="*/ 320 h 415"/>
                <a:gd name="T40" fmla="*/ 147 w 216"/>
                <a:gd name="T41" fmla="*/ 336 h 415"/>
                <a:gd name="T42" fmla="*/ 136 w 216"/>
                <a:gd name="T43" fmla="*/ 347 h 415"/>
                <a:gd name="T44" fmla="*/ 121 w 216"/>
                <a:gd name="T45" fmla="*/ 359 h 415"/>
                <a:gd name="T46" fmla="*/ 107 w 216"/>
                <a:gd name="T47" fmla="*/ 370 h 415"/>
                <a:gd name="T48" fmla="*/ 80 w 216"/>
                <a:gd name="T49" fmla="*/ 383 h 415"/>
                <a:gd name="T50" fmla="*/ 46 w 216"/>
                <a:gd name="T51" fmla="*/ 394 h 415"/>
                <a:gd name="T52" fmla="*/ 18 w 216"/>
                <a:gd name="T53" fmla="*/ 397 h 415"/>
                <a:gd name="T54" fmla="*/ 8 w 216"/>
                <a:gd name="T55" fmla="*/ 398 h 415"/>
                <a:gd name="T56" fmla="*/ 2 w 216"/>
                <a:gd name="T57" fmla="*/ 401 h 415"/>
                <a:gd name="T58" fmla="*/ 0 w 216"/>
                <a:gd name="T59" fmla="*/ 409 h 415"/>
                <a:gd name="T60" fmla="*/ 5 w 216"/>
                <a:gd name="T61" fmla="*/ 415 h 415"/>
                <a:gd name="T62" fmla="*/ 9 w 216"/>
                <a:gd name="T63" fmla="*/ 415 h 415"/>
                <a:gd name="T64" fmla="*/ 28 w 216"/>
                <a:gd name="T65" fmla="*/ 413 h 415"/>
                <a:gd name="T66" fmla="*/ 79 w 216"/>
                <a:gd name="T67" fmla="*/ 402 h 415"/>
                <a:gd name="T68" fmla="*/ 99 w 216"/>
                <a:gd name="T69" fmla="*/ 393 h 415"/>
                <a:gd name="T70" fmla="*/ 124 w 216"/>
                <a:gd name="T71" fmla="*/ 379 h 415"/>
                <a:gd name="T72" fmla="*/ 139 w 216"/>
                <a:gd name="T73" fmla="*/ 368 h 415"/>
                <a:gd name="T74" fmla="*/ 154 w 216"/>
                <a:gd name="T75" fmla="*/ 354 h 415"/>
                <a:gd name="T76" fmla="*/ 168 w 216"/>
                <a:gd name="T77" fmla="*/ 338 h 415"/>
                <a:gd name="T78" fmla="*/ 179 w 216"/>
                <a:gd name="T79" fmla="*/ 323 h 415"/>
                <a:gd name="T80" fmla="*/ 193 w 216"/>
                <a:gd name="T81" fmla="*/ 298 h 415"/>
                <a:gd name="T82" fmla="*/ 203 w 216"/>
                <a:gd name="T83" fmla="*/ 278 h 415"/>
                <a:gd name="T84" fmla="*/ 214 w 216"/>
                <a:gd name="T85" fmla="*/ 227 h 415"/>
                <a:gd name="T86" fmla="*/ 216 w 216"/>
                <a:gd name="T87" fmla="*/ 209 h 415"/>
                <a:gd name="T88" fmla="*/ 214 w 216"/>
                <a:gd name="T89" fmla="*/ 196 h 415"/>
                <a:gd name="T90" fmla="*/ 211 w 216"/>
                <a:gd name="T91" fmla="*/ 166 h 415"/>
                <a:gd name="T92" fmla="*/ 197 w 216"/>
                <a:gd name="T93" fmla="*/ 125 h 415"/>
                <a:gd name="T94" fmla="*/ 185 w 216"/>
                <a:gd name="T95" fmla="*/ 99 h 415"/>
                <a:gd name="T96" fmla="*/ 174 w 216"/>
                <a:gd name="T97" fmla="*/ 82 h 415"/>
                <a:gd name="T98" fmla="*/ 161 w 216"/>
                <a:gd name="T99" fmla="*/ 67 h 415"/>
                <a:gd name="T100" fmla="*/ 147 w 216"/>
                <a:gd name="T101" fmla="*/ 53 h 415"/>
                <a:gd name="T102" fmla="*/ 132 w 216"/>
                <a:gd name="T103" fmla="*/ 40 h 415"/>
                <a:gd name="T104" fmla="*/ 115 w 216"/>
                <a:gd name="T105" fmla="*/ 29 h 415"/>
                <a:gd name="T106" fmla="*/ 89 w 216"/>
                <a:gd name="T107" fmla="*/ 17 h 415"/>
                <a:gd name="T108" fmla="*/ 48 w 216"/>
                <a:gd name="T109" fmla="*/ 3 h 415"/>
                <a:gd name="T110" fmla="*/ 8 w 216"/>
                <a:gd name="T111" fmla="*/ 0 h 41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16"/>
                <a:gd name="T169" fmla="*/ 0 h 415"/>
                <a:gd name="T170" fmla="*/ 216 w 216"/>
                <a:gd name="T171" fmla="*/ 415 h 41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16" h="415">
                  <a:moveTo>
                    <a:pt x="8" y="0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5" y="17"/>
                  </a:lnTo>
                  <a:lnTo>
                    <a:pt x="28" y="17"/>
                  </a:lnTo>
                  <a:lnTo>
                    <a:pt x="46" y="19"/>
                  </a:lnTo>
                  <a:lnTo>
                    <a:pt x="74" y="28"/>
                  </a:lnTo>
                  <a:lnTo>
                    <a:pt x="80" y="31"/>
                  </a:lnTo>
                  <a:lnTo>
                    <a:pt x="90" y="35"/>
                  </a:lnTo>
                  <a:lnTo>
                    <a:pt x="107" y="43"/>
                  </a:lnTo>
                  <a:lnTo>
                    <a:pt x="113" y="49"/>
                  </a:lnTo>
                  <a:lnTo>
                    <a:pt x="121" y="54"/>
                  </a:lnTo>
                  <a:lnTo>
                    <a:pt x="128" y="60"/>
                  </a:lnTo>
                  <a:lnTo>
                    <a:pt x="136" y="67"/>
                  </a:lnTo>
                  <a:lnTo>
                    <a:pt x="143" y="71"/>
                  </a:lnTo>
                  <a:lnTo>
                    <a:pt x="147" y="78"/>
                  </a:lnTo>
                  <a:lnTo>
                    <a:pt x="154" y="86"/>
                  </a:lnTo>
                  <a:lnTo>
                    <a:pt x="160" y="93"/>
                  </a:lnTo>
                  <a:lnTo>
                    <a:pt x="165" y="102"/>
                  </a:lnTo>
                  <a:lnTo>
                    <a:pt x="171" y="107"/>
                  </a:lnTo>
                  <a:lnTo>
                    <a:pt x="179" y="124"/>
                  </a:lnTo>
                  <a:lnTo>
                    <a:pt x="184" y="134"/>
                  </a:lnTo>
                  <a:lnTo>
                    <a:pt x="186" y="141"/>
                  </a:lnTo>
                  <a:lnTo>
                    <a:pt x="195" y="168"/>
                  </a:lnTo>
                  <a:lnTo>
                    <a:pt x="197" y="187"/>
                  </a:lnTo>
                  <a:lnTo>
                    <a:pt x="197" y="196"/>
                  </a:lnTo>
                  <a:lnTo>
                    <a:pt x="199" y="209"/>
                  </a:lnTo>
                  <a:lnTo>
                    <a:pt x="199" y="206"/>
                  </a:lnTo>
                  <a:lnTo>
                    <a:pt x="197" y="217"/>
                  </a:lnTo>
                  <a:lnTo>
                    <a:pt x="197" y="227"/>
                  </a:lnTo>
                  <a:lnTo>
                    <a:pt x="195" y="245"/>
                  </a:lnTo>
                  <a:lnTo>
                    <a:pt x="186" y="273"/>
                  </a:lnTo>
                  <a:lnTo>
                    <a:pt x="184" y="280"/>
                  </a:lnTo>
                  <a:lnTo>
                    <a:pt x="179" y="290"/>
                  </a:lnTo>
                  <a:lnTo>
                    <a:pt x="171" y="306"/>
                  </a:lnTo>
                  <a:lnTo>
                    <a:pt x="165" y="312"/>
                  </a:lnTo>
                  <a:lnTo>
                    <a:pt x="160" y="320"/>
                  </a:lnTo>
                  <a:lnTo>
                    <a:pt x="154" y="327"/>
                  </a:lnTo>
                  <a:lnTo>
                    <a:pt x="147" y="336"/>
                  </a:lnTo>
                  <a:lnTo>
                    <a:pt x="143" y="342"/>
                  </a:lnTo>
                  <a:lnTo>
                    <a:pt x="136" y="347"/>
                  </a:lnTo>
                  <a:lnTo>
                    <a:pt x="128" y="354"/>
                  </a:lnTo>
                  <a:lnTo>
                    <a:pt x="121" y="359"/>
                  </a:lnTo>
                  <a:lnTo>
                    <a:pt x="113" y="365"/>
                  </a:lnTo>
                  <a:lnTo>
                    <a:pt x="107" y="370"/>
                  </a:lnTo>
                  <a:lnTo>
                    <a:pt x="90" y="379"/>
                  </a:lnTo>
                  <a:lnTo>
                    <a:pt x="80" y="383"/>
                  </a:lnTo>
                  <a:lnTo>
                    <a:pt x="74" y="386"/>
                  </a:lnTo>
                  <a:lnTo>
                    <a:pt x="46" y="394"/>
                  </a:lnTo>
                  <a:lnTo>
                    <a:pt x="28" y="397"/>
                  </a:lnTo>
                  <a:lnTo>
                    <a:pt x="18" y="397"/>
                  </a:lnTo>
                  <a:lnTo>
                    <a:pt x="7" y="398"/>
                  </a:lnTo>
                  <a:lnTo>
                    <a:pt x="8" y="398"/>
                  </a:lnTo>
                  <a:lnTo>
                    <a:pt x="5" y="398"/>
                  </a:lnTo>
                  <a:lnTo>
                    <a:pt x="2" y="401"/>
                  </a:lnTo>
                  <a:lnTo>
                    <a:pt x="0" y="404"/>
                  </a:lnTo>
                  <a:lnTo>
                    <a:pt x="0" y="409"/>
                  </a:lnTo>
                  <a:lnTo>
                    <a:pt x="2" y="412"/>
                  </a:lnTo>
                  <a:lnTo>
                    <a:pt x="5" y="415"/>
                  </a:lnTo>
                  <a:lnTo>
                    <a:pt x="8" y="415"/>
                  </a:lnTo>
                  <a:lnTo>
                    <a:pt x="9" y="415"/>
                  </a:lnTo>
                  <a:lnTo>
                    <a:pt x="18" y="413"/>
                  </a:lnTo>
                  <a:lnTo>
                    <a:pt x="28" y="413"/>
                  </a:lnTo>
                  <a:lnTo>
                    <a:pt x="48" y="411"/>
                  </a:lnTo>
                  <a:lnTo>
                    <a:pt x="79" y="402"/>
                  </a:lnTo>
                  <a:lnTo>
                    <a:pt x="89" y="397"/>
                  </a:lnTo>
                  <a:lnTo>
                    <a:pt x="99" y="393"/>
                  </a:lnTo>
                  <a:lnTo>
                    <a:pt x="115" y="384"/>
                  </a:lnTo>
                  <a:lnTo>
                    <a:pt x="124" y="379"/>
                  </a:lnTo>
                  <a:lnTo>
                    <a:pt x="132" y="373"/>
                  </a:lnTo>
                  <a:lnTo>
                    <a:pt x="139" y="368"/>
                  </a:lnTo>
                  <a:lnTo>
                    <a:pt x="147" y="361"/>
                  </a:lnTo>
                  <a:lnTo>
                    <a:pt x="154" y="354"/>
                  </a:lnTo>
                  <a:lnTo>
                    <a:pt x="161" y="347"/>
                  </a:lnTo>
                  <a:lnTo>
                    <a:pt x="168" y="338"/>
                  </a:lnTo>
                  <a:lnTo>
                    <a:pt x="174" y="331"/>
                  </a:lnTo>
                  <a:lnTo>
                    <a:pt x="179" y="323"/>
                  </a:lnTo>
                  <a:lnTo>
                    <a:pt x="185" y="315"/>
                  </a:lnTo>
                  <a:lnTo>
                    <a:pt x="193" y="298"/>
                  </a:lnTo>
                  <a:lnTo>
                    <a:pt x="197" y="288"/>
                  </a:lnTo>
                  <a:lnTo>
                    <a:pt x="203" y="278"/>
                  </a:lnTo>
                  <a:lnTo>
                    <a:pt x="211" y="248"/>
                  </a:lnTo>
                  <a:lnTo>
                    <a:pt x="214" y="227"/>
                  </a:lnTo>
                  <a:lnTo>
                    <a:pt x="214" y="217"/>
                  </a:lnTo>
                  <a:lnTo>
                    <a:pt x="216" y="209"/>
                  </a:lnTo>
                  <a:lnTo>
                    <a:pt x="216" y="206"/>
                  </a:lnTo>
                  <a:lnTo>
                    <a:pt x="214" y="196"/>
                  </a:lnTo>
                  <a:lnTo>
                    <a:pt x="214" y="187"/>
                  </a:lnTo>
                  <a:lnTo>
                    <a:pt x="211" y="166"/>
                  </a:lnTo>
                  <a:lnTo>
                    <a:pt x="203" y="135"/>
                  </a:lnTo>
                  <a:lnTo>
                    <a:pt x="197" y="125"/>
                  </a:lnTo>
                  <a:lnTo>
                    <a:pt x="193" y="116"/>
                  </a:lnTo>
                  <a:lnTo>
                    <a:pt x="185" y="99"/>
                  </a:lnTo>
                  <a:lnTo>
                    <a:pt x="179" y="90"/>
                  </a:lnTo>
                  <a:lnTo>
                    <a:pt x="174" y="82"/>
                  </a:lnTo>
                  <a:lnTo>
                    <a:pt x="168" y="75"/>
                  </a:lnTo>
                  <a:lnTo>
                    <a:pt x="161" y="67"/>
                  </a:lnTo>
                  <a:lnTo>
                    <a:pt x="154" y="60"/>
                  </a:lnTo>
                  <a:lnTo>
                    <a:pt x="147" y="53"/>
                  </a:lnTo>
                  <a:lnTo>
                    <a:pt x="139" y="46"/>
                  </a:lnTo>
                  <a:lnTo>
                    <a:pt x="132" y="40"/>
                  </a:lnTo>
                  <a:lnTo>
                    <a:pt x="124" y="35"/>
                  </a:lnTo>
                  <a:lnTo>
                    <a:pt x="115" y="29"/>
                  </a:lnTo>
                  <a:lnTo>
                    <a:pt x="99" y="21"/>
                  </a:lnTo>
                  <a:lnTo>
                    <a:pt x="89" y="17"/>
                  </a:lnTo>
                  <a:lnTo>
                    <a:pt x="79" y="11"/>
                  </a:lnTo>
                  <a:lnTo>
                    <a:pt x="48" y="3"/>
                  </a:lnTo>
                  <a:lnTo>
                    <a:pt x="2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6" name="Freeform 34"/>
            <p:cNvSpPr>
              <a:spLocks/>
            </p:cNvSpPr>
            <p:nvPr/>
          </p:nvSpPr>
          <p:spPr bwMode="auto">
            <a:xfrm>
              <a:off x="4745" y="1209"/>
              <a:ext cx="313" cy="17"/>
            </a:xfrm>
            <a:custGeom>
              <a:avLst/>
              <a:gdLst>
                <a:gd name="T0" fmla="*/ 305 w 313"/>
                <a:gd name="T1" fmla="*/ 17 h 17"/>
                <a:gd name="T2" fmla="*/ 308 w 313"/>
                <a:gd name="T3" fmla="*/ 17 h 17"/>
                <a:gd name="T4" fmla="*/ 311 w 313"/>
                <a:gd name="T5" fmla="*/ 14 h 17"/>
                <a:gd name="T6" fmla="*/ 313 w 313"/>
                <a:gd name="T7" fmla="*/ 11 h 17"/>
                <a:gd name="T8" fmla="*/ 313 w 313"/>
                <a:gd name="T9" fmla="*/ 6 h 17"/>
                <a:gd name="T10" fmla="*/ 311 w 313"/>
                <a:gd name="T11" fmla="*/ 3 h 17"/>
                <a:gd name="T12" fmla="*/ 308 w 313"/>
                <a:gd name="T13" fmla="*/ 0 h 17"/>
                <a:gd name="T14" fmla="*/ 6 w 313"/>
                <a:gd name="T15" fmla="*/ 0 h 17"/>
                <a:gd name="T16" fmla="*/ 3 w 313"/>
                <a:gd name="T17" fmla="*/ 3 h 17"/>
                <a:gd name="T18" fmla="*/ 0 w 313"/>
                <a:gd name="T19" fmla="*/ 6 h 17"/>
                <a:gd name="T20" fmla="*/ 0 w 313"/>
                <a:gd name="T21" fmla="*/ 11 h 17"/>
                <a:gd name="T22" fmla="*/ 3 w 313"/>
                <a:gd name="T23" fmla="*/ 14 h 17"/>
                <a:gd name="T24" fmla="*/ 6 w 313"/>
                <a:gd name="T25" fmla="*/ 17 h 17"/>
                <a:gd name="T26" fmla="*/ 9 w 313"/>
                <a:gd name="T27" fmla="*/ 17 h 17"/>
                <a:gd name="T28" fmla="*/ 305 w 313"/>
                <a:gd name="T29" fmla="*/ 17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3"/>
                <a:gd name="T46" fmla="*/ 0 h 17"/>
                <a:gd name="T47" fmla="*/ 313 w 313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3" h="17">
                  <a:moveTo>
                    <a:pt x="305" y="17"/>
                  </a:moveTo>
                  <a:lnTo>
                    <a:pt x="308" y="17"/>
                  </a:lnTo>
                  <a:lnTo>
                    <a:pt x="311" y="14"/>
                  </a:lnTo>
                  <a:lnTo>
                    <a:pt x="313" y="11"/>
                  </a:lnTo>
                  <a:lnTo>
                    <a:pt x="313" y="6"/>
                  </a:lnTo>
                  <a:lnTo>
                    <a:pt x="311" y="3"/>
                  </a:lnTo>
                  <a:lnTo>
                    <a:pt x="308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9" y="17"/>
                  </a:lnTo>
                  <a:lnTo>
                    <a:pt x="305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Freeform 35"/>
            <p:cNvSpPr>
              <a:spLocks/>
            </p:cNvSpPr>
            <p:nvPr/>
          </p:nvSpPr>
          <p:spPr bwMode="auto">
            <a:xfrm>
              <a:off x="4745" y="1610"/>
              <a:ext cx="313" cy="17"/>
            </a:xfrm>
            <a:custGeom>
              <a:avLst/>
              <a:gdLst>
                <a:gd name="T0" fmla="*/ 305 w 313"/>
                <a:gd name="T1" fmla="*/ 17 h 17"/>
                <a:gd name="T2" fmla="*/ 308 w 313"/>
                <a:gd name="T3" fmla="*/ 17 h 17"/>
                <a:gd name="T4" fmla="*/ 311 w 313"/>
                <a:gd name="T5" fmla="*/ 14 h 17"/>
                <a:gd name="T6" fmla="*/ 313 w 313"/>
                <a:gd name="T7" fmla="*/ 11 h 17"/>
                <a:gd name="T8" fmla="*/ 313 w 313"/>
                <a:gd name="T9" fmla="*/ 6 h 17"/>
                <a:gd name="T10" fmla="*/ 311 w 313"/>
                <a:gd name="T11" fmla="*/ 3 h 17"/>
                <a:gd name="T12" fmla="*/ 308 w 313"/>
                <a:gd name="T13" fmla="*/ 0 h 17"/>
                <a:gd name="T14" fmla="*/ 6 w 313"/>
                <a:gd name="T15" fmla="*/ 0 h 17"/>
                <a:gd name="T16" fmla="*/ 3 w 313"/>
                <a:gd name="T17" fmla="*/ 3 h 17"/>
                <a:gd name="T18" fmla="*/ 0 w 313"/>
                <a:gd name="T19" fmla="*/ 6 h 17"/>
                <a:gd name="T20" fmla="*/ 0 w 313"/>
                <a:gd name="T21" fmla="*/ 11 h 17"/>
                <a:gd name="T22" fmla="*/ 3 w 313"/>
                <a:gd name="T23" fmla="*/ 14 h 17"/>
                <a:gd name="T24" fmla="*/ 6 w 313"/>
                <a:gd name="T25" fmla="*/ 17 h 17"/>
                <a:gd name="T26" fmla="*/ 9 w 313"/>
                <a:gd name="T27" fmla="*/ 17 h 17"/>
                <a:gd name="T28" fmla="*/ 305 w 313"/>
                <a:gd name="T29" fmla="*/ 17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3"/>
                <a:gd name="T46" fmla="*/ 0 h 17"/>
                <a:gd name="T47" fmla="*/ 313 w 313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3" h="17">
                  <a:moveTo>
                    <a:pt x="305" y="17"/>
                  </a:moveTo>
                  <a:lnTo>
                    <a:pt x="308" y="17"/>
                  </a:lnTo>
                  <a:lnTo>
                    <a:pt x="311" y="14"/>
                  </a:lnTo>
                  <a:lnTo>
                    <a:pt x="313" y="11"/>
                  </a:lnTo>
                  <a:lnTo>
                    <a:pt x="313" y="6"/>
                  </a:lnTo>
                  <a:lnTo>
                    <a:pt x="311" y="3"/>
                  </a:lnTo>
                  <a:lnTo>
                    <a:pt x="308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9" y="17"/>
                  </a:lnTo>
                  <a:lnTo>
                    <a:pt x="305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8" name="Freeform 36"/>
            <p:cNvSpPr>
              <a:spLocks/>
            </p:cNvSpPr>
            <p:nvPr/>
          </p:nvSpPr>
          <p:spPr bwMode="auto">
            <a:xfrm>
              <a:off x="4745" y="1209"/>
              <a:ext cx="17" cy="418"/>
            </a:xfrm>
            <a:custGeom>
              <a:avLst/>
              <a:gdLst>
                <a:gd name="T0" fmla="*/ 17 w 17"/>
                <a:gd name="T1" fmla="*/ 8 h 418"/>
                <a:gd name="T2" fmla="*/ 17 w 17"/>
                <a:gd name="T3" fmla="*/ 6 h 418"/>
                <a:gd name="T4" fmla="*/ 14 w 17"/>
                <a:gd name="T5" fmla="*/ 3 h 418"/>
                <a:gd name="T6" fmla="*/ 11 w 17"/>
                <a:gd name="T7" fmla="*/ 0 h 418"/>
                <a:gd name="T8" fmla="*/ 6 w 17"/>
                <a:gd name="T9" fmla="*/ 0 h 418"/>
                <a:gd name="T10" fmla="*/ 3 w 17"/>
                <a:gd name="T11" fmla="*/ 3 h 418"/>
                <a:gd name="T12" fmla="*/ 0 w 17"/>
                <a:gd name="T13" fmla="*/ 6 h 418"/>
                <a:gd name="T14" fmla="*/ 0 w 17"/>
                <a:gd name="T15" fmla="*/ 412 h 418"/>
                <a:gd name="T16" fmla="*/ 3 w 17"/>
                <a:gd name="T17" fmla="*/ 415 h 418"/>
                <a:gd name="T18" fmla="*/ 6 w 17"/>
                <a:gd name="T19" fmla="*/ 418 h 418"/>
                <a:gd name="T20" fmla="*/ 11 w 17"/>
                <a:gd name="T21" fmla="*/ 418 h 418"/>
                <a:gd name="T22" fmla="*/ 14 w 17"/>
                <a:gd name="T23" fmla="*/ 415 h 418"/>
                <a:gd name="T24" fmla="*/ 17 w 17"/>
                <a:gd name="T25" fmla="*/ 412 h 418"/>
                <a:gd name="T26" fmla="*/ 17 w 17"/>
                <a:gd name="T27" fmla="*/ 409 h 418"/>
                <a:gd name="T28" fmla="*/ 17 w 17"/>
                <a:gd name="T29" fmla="*/ 8 h 4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"/>
                <a:gd name="T46" fmla="*/ 0 h 418"/>
                <a:gd name="T47" fmla="*/ 17 w 17"/>
                <a:gd name="T48" fmla="*/ 418 h 4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" h="418">
                  <a:moveTo>
                    <a:pt x="17" y="8"/>
                  </a:moveTo>
                  <a:lnTo>
                    <a:pt x="17" y="6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412"/>
                  </a:lnTo>
                  <a:lnTo>
                    <a:pt x="3" y="415"/>
                  </a:lnTo>
                  <a:lnTo>
                    <a:pt x="6" y="418"/>
                  </a:lnTo>
                  <a:lnTo>
                    <a:pt x="11" y="418"/>
                  </a:lnTo>
                  <a:lnTo>
                    <a:pt x="14" y="415"/>
                  </a:lnTo>
                  <a:lnTo>
                    <a:pt x="17" y="412"/>
                  </a:lnTo>
                  <a:lnTo>
                    <a:pt x="17" y="409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9" name="Freeform 37"/>
            <p:cNvSpPr>
              <a:spLocks/>
            </p:cNvSpPr>
            <p:nvPr/>
          </p:nvSpPr>
          <p:spPr bwMode="auto">
            <a:xfrm>
              <a:off x="4397" y="1331"/>
              <a:ext cx="355" cy="17"/>
            </a:xfrm>
            <a:custGeom>
              <a:avLst/>
              <a:gdLst>
                <a:gd name="T0" fmla="*/ 8 w 355"/>
                <a:gd name="T1" fmla="*/ 0 h 17"/>
                <a:gd name="T2" fmla="*/ 6 w 355"/>
                <a:gd name="T3" fmla="*/ 0 h 17"/>
                <a:gd name="T4" fmla="*/ 3 w 355"/>
                <a:gd name="T5" fmla="*/ 3 h 17"/>
                <a:gd name="T6" fmla="*/ 0 w 355"/>
                <a:gd name="T7" fmla="*/ 6 h 17"/>
                <a:gd name="T8" fmla="*/ 0 w 355"/>
                <a:gd name="T9" fmla="*/ 12 h 17"/>
                <a:gd name="T10" fmla="*/ 3 w 355"/>
                <a:gd name="T11" fmla="*/ 14 h 17"/>
                <a:gd name="T12" fmla="*/ 6 w 355"/>
                <a:gd name="T13" fmla="*/ 17 h 17"/>
                <a:gd name="T14" fmla="*/ 350 w 355"/>
                <a:gd name="T15" fmla="*/ 17 h 17"/>
                <a:gd name="T16" fmla="*/ 352 w 355"/>
                <a:gd name="T17" fmla="*/ 14 h 17"/>
                <a:gd name="T18" fmla="*/ 355 w 355"/>
                <a:gd name="T19" fmla="*/ 12 h 17"/>
                <a:gd name="T20" fmla="*/ 355 w 355"/>
                <a:gd name="T21" fmla="*/ 6 h 17"/>
                <a:gd name="T22" fmla="*/ 352 w 355"/>
                <a:gd name="T23" fmla="*/ 3 h 17"/>
                <a:gd name="T24" fmla="*/ 350 w 355"/>
                <a:gd name="T25" fmla="*/ 0 h 17"/>
                <a:gd name="T26" fmla="*/ 347 w 355"/>
                <a:gd name="T27" fmla="*/ 0 h 17"/>
                <a:gd name="T28" fmla="*/ 8 w 355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55"/>
                <a:gd name="T46" fmla="*/ 0 h 17"/>
                <a:gd name="T47" fmla="*/ 355 w 355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55" h="17">
                  <a:moveTo>
                    <a:pt x="8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350" y="17"/>
                  </a:lnTo>
                  <a:lnTo>
                    <a:pt x="352" y="14"/>
                  </a:lnTo>
                  <a:lnTo>
                    <a:pt x="355" y="12"/>
                  </a:lnTo>
                  <a:lnTo>
                    <a:pt x="355" y="6"/>
                  </a:lnTo>
                  <a:lnTo>
                    <a:pt x="352" y="3"/>
                  </a:lnTo>
                  <a:lnTo>
                    <a:pt x="350" y="0"/>
                  </a:lnTo>
                  <a:lnTo>
                    <a:pt x="34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Freeform 38"/>
            <p:cNvSpPr>
              <a:spLocks/>
            </p:cNvSpPr>
            <p:nvPr/>
          </p:nvSpPr>
          <p:spPr bwMode="auto">
            <a:xfrm>
              <a:off x="4397" y="1540"/>
              <a:ext cx="355" cy="17"/>
            </a:xfrm>
            <a:custGeom>
              <a:avLst/>
              <a:gdLst>
                <a:gd name="T0" fmla="*/ 8 w 355"/>
                <a:gd name="T1" fmla="*/ 0 h 17"/>
                <a:gd name="T2" fmla="*/ 6 w 355"/>
                <a:gd name="T3" fmla="*/ 0 h 17"/>
                <a:gd name="T4" fmla="*/ 3 w 355"/>
                <a:gd name="T5" fmla="*/ 3 h 17"/>
                <a:gd name="T6" fmla="*/ 0 w 355"/>
                <a:gd name="T7" fmla="*/ 6 h 17"/>
                <a:gd name="T8" fmla="*/ 0 w 355"/>
                <a:gd name="T9" fmla="*/ 11 h 17"/>
                <a:gd name="T10" fmla="*/ 3 w 355"/>
                <a:gd name="T11" fmla="*/ 14 h 17"/>
                <a:gd name="T12" fmla="*/ 6 w 355"/>
                <a:gd name="T13" fmla="*/ 17 h 17"/>
                <a:gd name="T14" fmla="*/ 350 w 355"/>
                <a:gd name="T15" fmla="*/ 17 h 17"/>
                <a:gd name="T16" fmla="*/ 352 w 355"/>
                <a:gd name="T17" fmla="*/ 14 h 17"/>
                <a:gd name="T18" fmla="*/ 355 w 355"/>
                <a:gd name="T19" fmla="*/ 11 h 17"/>
                <a:gd name="T20" fmla="*/ 355 w 355"/>
                <a:gd name="T21" fmla="*/ 6 h 17"/>
                <a:gd name="T22" fmla="*/ 352 w 355"/>
                <a:gd name="T23" fmla="*/ 3 h 17"/>
                <a:gd name="T24" fmla="*/ 350 w 355"/>
                <a:gd name="T25" fmla="*/ 0 h 17"/>
                <a:gd name="T26" fmla="*/ 347 w 355"/>
                <a:gd name="T27" fmla="*/ 0 h 17"/>
                <a:gd name="T28" fmla="*/ 8 w 355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55"/>
                <a:gd name="T46" fmla="*/ 0 h 17"/>
                <a:gd name="T47" fmla="*/ 355 w 355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55" h="17">
                  <a:moveTo>
                    <a:pt x="8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350" y="17"/>
                  </a:lnTo>
                  <a:lnTo>
                    <a:pt x="352" y="14"/>
                  </a:lnTo>
                  <a:lnTo>
                    <a:pt x="355" y="11"/>
                  </a:lnTo>
                  <a:lnTo>
                    <a:pt x="355" y="6"/>
                  </a:lnTo>
                  <a:lnTo>
                    <a:pt x="352" y="3"/>
                  </a:lnTo>
                  <a:lnTo>
                    <a:pt x="350" y="0"/>
                  </a:lnTo>
                  <a:lnTo>
                    <a:pt x="34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1" name="Freeform 39"/>
            <p:cNvSpPr>
              <a:spLocks/>
            </p:cNvSpPr>
            <p:nvPr/>
          </p:nvSpPr>
          <p:spPr bwMode="auto">
            <a:xfrm>
              <a:off x="5389" y="1409"/>
              <a:ext cx="16" cy="1401"/>
            </a:xfrm>
            <a:custGeom>
              <a:avLst/>
              <a:gdLst>
                <a:gd name="T0" fmla="*/ 0 w 16"/>
                <a:gd name="T1" fmla="*/ 1393 h 1401"/>
                <a:gd name="T2" fmla="*/ 0 w 16"/>
                <a:gd name="T3" fmla="*/ 1396 h 1401"/>
                <a:gd name="T4" fmla="*/ 2 w 16"/>
                <a:gd name="T5" fmla="*/ 1398 h 1401"/>
                <a:gd name="T6" fmla="*/ 5 w 16"/>
                <a:gd name="T7" fmla="*/ 1401 h 1401"/>
                <a:gd name="T8" fmla="*/ 11 w 16"/>
                <a:gd name="T9" fmla="*/ 1401 h 1401"/>
                <a:gd name="T10" fmla="*/ 13 w 16"/>
                <a:gd name="T11" fmla="*/ 1398 h 1401"/>
                <a:gd name="T12" fmla="*/ 16 w 16"/>
                <a:gd name="T13" fmla="*/ 1396 h 1401"/>
                <a:gd name="T14" fmla="*/ 16 w 16"/>
                <a:gd name="T15" fmla="*/ 6 h 1401"/>
                <a:gd name="T16" fmla="*/ 13 w 16"/>
                <a:gd name="T17" fmla="*/ 3 h 1401"/>
                <a:gd name="T18" fmla="*/ 11 w 16"/>
                <a:gd name="T19" fmla="*/ 0 h 1401"/>
                <a:gd name="T20" fmla="*/ 5 w 16"/>
                <a:gd name="T21" fmla="*/ 0 h 1401"/>
                <a:gd name="T22" fmla="*/ 2 w 16"/>
                <a:gd name="T23" fmla="*/ 3 h 1401"/>
                <a:gd name="T24" fmla="*/ 0 w 16"/>
                <a:gd name="T25" fmla="*/ 6 h 1401"/>
                <a:gd name="T26" fmla="*/ 0 w 16"/>
                <a:gd name="T27" fmla="*/ 9 h 1401"/>
                <a:gd name="T28" fmla="*/ 0 w 16"/>
                <a:gd name="T29" fmla="*/ 1393 h 1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1401"/>
                <a:gd name="T47" fmla="*/ 16 w 16"/>
                <a:gd name="T48" fmla="*/ 1401 h 140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1401">
                  <a:moveTo>
                    <a:pt x="0" y="1393"/>
                  </a:moveTo>
                  <a:lnTo>
                    <a:pt x="0" y="1396"/>
                  </a:lnTo>
                  <a:lnTo>
                    <a:pt x="2" y="1398"/>
                  </a:lnTo>
                  <a:lnTo>
                    <a:pt x="5" y="1401"/>
                  </a:lnTo>
                  <a:lnTo>
                    <a:pt x="11" y="1401"/>
                  </a:lnTo>
                  <a:lnTo>
                    <a:pt x="13" y="1398"/>
                  </a:lnTo>
                  <a:lnTo>
                    <a:pt x="16" y="1396"/>
                  </a:lnTo>
                  <a:lnTo>
                    <a:pt x="16" y="6"/>
                  </a:lnTo>
                  <a:lnTo>
                    <a:pt x="13" y="3"/>
                  </a:lnTo>
                  <a:lnTo>
                    <a:pt x="11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2" name="Freeform 40"/>
            <p:cNvSpPr>
              <a:spLocks/>
            </p:cNvSpPr>
            <p:nvPr/>
          </p:nvSpPr>
          <p:spPr bwMode="auto">
            <a:xfrm>
              <a:off x="5206" y="1409"/>
              <a:ext cx="199" cy="17"/>
            </a:xfrm>
            <a:custGeom>
              <a:avLst/>
              <a:gdLst>
                <a:gd name="T0" fmla="*/ 191 w 199"/>
                <a:gd name="T1" fmla="*/ 17 h 17"/>
                <a:gd name="T2" fmla="*/ 194 w 199"/>
                <a:gd name="T3" fmla="*/ 17 h 17"/>
                <a:gd name="T4" fmla="*/ 196 w 199"/>
                <a:gd name="T5" fmla="*/ 14 h 17"/>
                <a:gd name="T6" fmla="*/ 199 w 199"/>
                <a:gd name="T7" fmla="*/ 12 h 17"/>
                <a:gd name="T8" fmla="*/ 199 w 199"/>
                <a:gd name="T9" fmla="*/ 6 h 17"/>
                <a:gd name="T10" fmla="*/ 196 w 199"/>
                <a:gd name="T11" fmla="*/ 3 h 17"/>
                <a:gd name="T12" fmla="*/ 194 w 199"/>
                <a:gd name="T13" fmla="*/ 0 h 17"/>
                <a:gd name="T14" fmla="*/ 6 w 199"/>
                <a:gd name="T15" fmla="*/ 0 h 17"/>
                <a:gd name="T16" fmla="*/ 3 w 199"/>
                <a:gd name="T17" fmla="*/ 3 h 17"/>
                <a:gd name="T18" fmla="*/ 0 w 199"/>
                <a:gd name="T19" fmla="*/ 6 h 17"/>
                <a:gd name="T20" fmla="*/ 0 w 199"/>
                <a:gd name="T21" fmla="*/ 12 h 17"/>
                <a:gd name="T22" fmla="*/ 3 w 199"/>
                <a:gd name="T23" fmla="*/ 14 h 17"/>
                <a:gd name="T24" fmla="*/ 6 w 199"/>
                <a:gd name="T25" fmla="*/ 17 h 17"/>
                <a:gd name="T26" fmla="*/ 8 w 199"/>
                <a:gd name="T27" fmla="*/ 17 h 17"/>
                <a:gd name="T28" fmla="*/ 191 w 199"/>
                <a:gd name="T29" fmla="*/ 17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9"/>
                <a:gd name="T46" fmla="*/ 0 h 17"/>
                <a:gd name="T47" fmla="*/ 199 w 199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99" h="17">
                  <a:moveTo>
                    <a:pt x="191" y="17"/>
                  </a:moveTo>
                  <a:lnTo>
                    <a:pt x="194" y="17"/>
                  </a:lnTo>
                  <a:lnTo>
                    <a:pt x="196" y="14"/>
                  </a:lnTo>
                  <a:lnTo>
                    <a:pt x="199" y="12"/>
                  </a:lnTo>
                  <a:lnTo>
                    <a:pt x="199" y="6"/>
                  </a:lnTo>
                  <a:lnTo>
                    <a:pt x="196" y="3"/>
                  </a:lnTo>
                  <a:lnTo>
                    <a:pt x="194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91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Line 41"/>
            <p:cNvSpPr>
              <a:spLocks noChangeShapeType="1"/>
            </p:cNvSpPr>
            <p:nvPr/>
          </p:nvSpPr>
          <p:spPr bwMode="auto">
            <a:xfrm>
              <a:off x="2800" y="2272"/>
              <a:ext cx="9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4" name="Line 42"/>
            <p:cNvSpPr>
              <a:spLocks noChangeShapeType="1"/>
            </p:cNvSpPr>
            <p:nvPr/>
          </p:nvSpPr>
          <p:spPr bwMode="auto">
            <a:xfrm>
              <a:off x="2792" y="2800"/>
              <a:ext cx="2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0" name="Text Box 43"/>
          <p:cNvSpPr txBox="1">
            <a:spLocks noChangeArrowheads="1"/>
          </p:cNvSpPr>
          <p:nvPr/>
        </p:nvSpPr>
        <p:spPr bwMode="auto">
          <a:xfrm>
            <a:off x="6946900" y="4587875"/>
            <a:ext cx="12255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CC"/>
                </a:solidFill>
                <a:latin typeface="Arial" pitchFamily="34" charset="0"/>
              </a:rPr>
              <a:t>0000	0</a:t>
            </a:r>
          </a:p>
          <a:p>
            <a:r>
              <a:rPr lang="en-US">
                <a:latin typeface="Arial" pitchFamily="34" charset="0"/>
              </a:rPr>
              <a:t>0001	1</a:t>
            </a:r>
          </a:p>
          <a:p>
            <a:r>
              <a:rPr lang="en-US">
                <a:latin typeface="Arial" pitchFamily="34" charset="0"/>
              </a:rPr>
              <a:t>0010	2</a:t>
            </a:r>
          </a:p>
          <a:p>
            <a:r>
              <a:rPr lang="en-US">
                <a:latin typeface="Arial" pitchFamily="34" charset="0"/>
              </a:rPr>
              <a:t>0011	3</a:t>
            </a:r>
          </a:p>
          <a:p>
            <a:r>
              <a:rPr lang="en-US">
                <a:latin typeface="Arial" pitchFamily="34" charset="0"/>
              </a:rPr>
              <a:t>0100	4</a:t>
            </a:r>
          </a:p>
          <a:p>
            <a:r>
              <a:rPr lang="en-US">
                <a:latin typeface="Arial" pitchFamily="34" charset="0"/>
              </a:rPr>
              <a:t>0101	5</a:t>
            </a:r>
          </a:p>
          <a:p>
            <a:r>
              <a:rPr lang="en-US" b="1">
                <a:solidFill>
                  <a:srgbClr val="CC0000"/>
                </a:solidFill>
                <a:latin typeface="Arial" pitchFamily="34" charset="0"/>
              </a:rPr>
              <a:t>0110</a:t>
            </a:r>
            <a:r>
              <a:rPr lang="en-US">
                <a:latin typeface="Arial" pitchFamily="34" charset="0"/>
              </a:rPr>
              <a:t>	</a:t>
            </a:r>
            <a:r>
              <a:rPr lang="en-US" b="1">
                <a:solidFill>
                  <a:srgbClr val="CC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36871" name="Freeform 44"/>
          <p:cNvSpPr>
            <a:spLocks/>
          </p:cNvSpPr>
          <p:nvPr/>
        </p:nvSpPr>
        <p:spPr bwMode="auto">
          <a:xfrm>
            <a:off x="6677025" y="4725988"/>
            <a:ext cx="250825" cy="1738312"/>
          </a:xfrm>
          <a:custGeom>
            <a:avLst/>
            <a:gdLst>
              <a:gd name="T0" fmla="*/ 2147483647 w 139"/>
              <a:gd name="T1" fmla="*/ 2147483647 h 1978"/>
              <a:gd name="T2" fmla="*/ 2147483647 w 139"/>
              <a:gd name="T3" fmla="*/ 2147483647 h 1978"/>
              <a:gd name="T4" fmla="*/ 2147483647 w 139"/>
              <a:gd name="T5" fmla="*/ 2147483647 h 1978"/>
              <a:gd name="T6" fmla="*/ 2147483647 w 139"/>
              <a:gd name="T7" fmla="*/ 2147483647 h 1978"/>
              <a:gd name="T8" fmla="*/ 2147483647 w 139"/>
              <a:gd name="T9" fmla="*/ 2147483647 h 1978"/>
              <a:gd name="T10" fmla="*/ 2147483647 w 139"/>
              <a:gd name="T11" fmla="*/ 2147483647 h 1978"/>
              <a:gd name="T12" fmla="*/ 2147483647 w 139"/>
              <a:gd name="T13" fmla="*/ 2147483647 h 1978"/>
              <a:gd name="T14" fmla="*/ 2147483647 w 139"/>
              <a:gd name="T15" fmla="*/ 2147483647 h 1978"/>
              <a:gd name="T16" fmla="*/ 2147483647 w 139"/>
              <a:gd name="T17" fmla="*/ 2147483647 h 197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9"/>
              <a:gd name="T28" fmla="*/ 0 h 1978"/>
              <a:gd name="T29" fmla="*/ 139 w 139"/>
              <a:gd name="T30" fmla="*/ 1978 h 197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9" h="1978">
                <a:moveTo>
                  <a:pt x="139" y="1970"/>
                </a:moveTo>
                <a:cubicBezTo>
                  <a:pt x="123" y="1974"/>
                  <a:pt x="107" y="1978"/>
                  <a:pt x="88" y="1970"/>
                </a:cubicBezTo>
                <a:cubicBezTo>
                  <a:pt x="69" y="1962"/>
                  <a:pt x="38" y="1948"/>
                  <a:pt x="24" y="1925"/>
                </a:cubicBezTo>
                <a:cubicBezTo>
                  <a:pt x="10" y="1902"/>
                  <a:pt x="7" y="1965"/>
                  <a:pt x="4" y="1829"/>
                </a:cubicBezTo>
                <a:cubicBezTo>
                  <a:pt x="1" y="1693"/>
                  <a:pt x="4" y="1383"/>
                  <a:pt x="4" y="1106"/>
                </a:cubicBezTo>
                <a:cubicBezTo>
                  <a:pt x="4" y="829"/>
                  <a:pt x="4" y="330"/>
                  <a:pt x="4" y="165"/>
                </a:cubicBezTo>
                <a:cubicBezTo>
                  <a:pt x="4" y="0"/>
                  <a:pt x="0" y="131"/>
                  <a:pt x="4" y="114"/>
                </a:cubicBezTo>
                <a:cubicBezTo>
                  <a:pt x="8" y="97"/>
                  <a:pt x="12" y="74"/>
                  <a:pt x="30" y="62"/>
                </a:cubicBezTo>
                <a:cubicBezTo>
                  <a:pt x="48" y="50"/>
                  <a:pt x="99" y="46"/>
                  <a:pt x="113" y="43"/>
                </a:cubicBez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2" name="Text Box 45"/>
          <p:cNvSpPr txBox="1">
            <a:spLocks noChangeArrowheads="1"/>
          </p:cNvSpPr>
          <p:nvPr/>
        </p:nvSpPr>
        <p:spPr bwMode="auto">
          <a:xfrm>
            <a:off x="6634163" y="4425950"/>
            <a:ext cx="1277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Q3 Q2 Q1 Q0</a:t>
            </a:r>
          </a:p>
        </p:txBody>
      </p:sp>
      <p:sp>
        <p:nvSpPr>
          <p:cNvPr id="36873" name="Text Box 46"/>
          <p:cNvSpPr txBox="1">
            <a:spLocks noChangeArrowheads="1"/>
          </p:cNvSpPr>
          <p:nvPr/>
        </p:nvSpPr>
        <p:spPr bwMode="auto">
          <a:xfrm>
            <a:off x="5546725" y="6340475"/>
            <a:ext cx="1104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CC0000"/>
                </a:solidFill>
                <a:latin typeface="Arial" pitchFamily="34" charset="0"/>
              </a:rPr>
              <a:t>Q2 Q1 = 11</a:t>
            </a:r>
          </a:p>
          <a:p>
            <a:r>
              <a:rPr lang="en-US" sz="1400">
                <a:solidFill>
                  <a:srgbClr val="CC0000"/>
                </a:solidFill>
                <a:latin typeface="Arial" pitchFamily="34" charset="0"/>
              </a:rPr>
              <a:t>Only here!</a:t>
            </a:r>
          </a:p>
        </p:txBody>
      </p:sp>
      <p:sp>
        <p:nvSpPr>
          <p:cNvPr id="36874" name="Text Box 47"/>
          <p:cNvSpPr txBox="1">
            <a:spLocks noChangeArrowheads="1"/>
          </p:cNvSpPr>
          <p:nvPr/>
        </p:nvSpPr>
        <p:spPr bwMode="auto">
          <a:xfrm>
            <a:off x="5100638" y="1806575"/>
            <a:ext cx="6953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First </a:t>
            </a: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Count</a:t>
            </a: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For //L</a:t>
            </a: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Load</a:t>
            </a:r>
          </a:p>
        </p:txBody>
      </p:sp>
      <p:sp>
        <p:nvSpPr>
          <p:cNvPr id="36875" name="Text Box 48"/>
          <p:cNvSpPr txBox="1">
            <a:spLocks noChangeArrowheads="1"/>
          </p:cNvSpPr>
          <p:nvPr/>
        </p:nvSpPr>
        <p:spPr bwMode="auto">
          <a:xfrm>
            <a:off x="7874000" y="2576513"/>
            <a:ext cx="9334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CC0000"/>
                </a:solidFill>
                <a:latin typeface="Arial" pitchFamily="34" charset="0"/>
              </a:rPr>
              <a:t>End</a:t>
            </a:r>
          </a:p>
          <a:p>
            <a:r>
              <a:rPr lang="en-US" sz="1400">
                <a:solidFill>
                  <a:srgbClr val="CC0000"/>
                </a:solidFill>
                <a:latin typeface="Arial" pitchFamily="34" charset="0"/>
              </a:rPr>
              <a:t>Count</a:t>
            </a:r>
          </a:p>
          <a:p>
            <a:r>
              <a:rPr lang="en-US" sz="1400">
                <a:solidFill>
                  <a:srgbClr val="CC0000"/>
                </a:solidFill>
                <a:latin typeface="Arial" pitchFamily="34" charset="0"/>
              </a:rPr>
              <a:t>Detection</a:t>
            </a:r>
          </a:p>
        </p:txBody>
      </p:sp>
      <p:sp>
        <p:nvSpPr>
          <p:cNvPr id="36876" name="Line 49"/>
          <p:cNvSpPr>
            <a:spLocks noChangeShapeType="1"/>
          </p:cNvSpPr>
          <p:nvPr/>
        </p:nvSpPr>
        <p:spPr bwMode="auto">
          <a:xfrm>
            <a:off x="5191125" y="3800475"/>
            <a:ext cx="673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BCC43C9C-1E97-44D6-93D6-3C78E3CF993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00150"/>
            <a:ext cx="7772400" cy="5129213"/>
          </a:xfrm>
        </p:spPr>
        <p:txBody>
          <a:bodyPr/>
          <a:lstStyle/>
          <a:p>
            <a:r>
              <a:rPr lang="en-US" sz="2400" b="0" smtClean="0">
                <a:latin typeface="Arial" pitchFamily="34" charset="0"/>
                <a:cs typeface="Arial" pitchFamily="34" charset="0"/>
              </a:rPr>
              <a:t>Use a synchronous, 4-bit                                               binary counter </a:t>
            </a:r>
          </a:p>
          <a:p>
            <a:r>
              <a:rPr lang="en-US" sz="2400" b="0" smtClean="0">
                <a:latin typeface="Arial" pitchFamily="34" charset="0"/>
                <a:cs typeface="Arial" pitchFamily="34" charset="0"/>
              </a:rPr>
              <a:t>Note the counter must cover </a:t>
            </a:r>
          </a:p>
          <a:p>
            <a:pPr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the states needed (9-14)  </a:t>
            </a:r>
          </a:p>
          <a:p>
            <a:r>
              <a:rPr lang="en-US" sz="2400" b="0" smtClean="0">
                <a:latin typeface="Arial" pitchFamily="34" charset="0"/>
                <a:cs typeface="Arial" pitchFamily="34" charset="0"/>
              </a:rPr>
              <a:t>So, although we use only</a:t>
            </a:r>
          </a:p>
          <a:p>
            <a:pPr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6 states, a 3-bit counter </a:t>
            </a:r>
          </a:p>
          <a:p>
            <a:pPr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not enough 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(does not </a:t>
            </a:r>
          </a:p>
          <a:p>
            <a:pPr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cover counts 9-14)</a:t>
            </a:r>
          </a:p>
          <a:p>
            <a:r>
              <a:rPr lang="en-US" sz="2400" b="0" smtClean="0">
                <a:latin typeface="Arial" pitchFamily="34" charset="0"/>
                <a:cs typeface="Arial" pitchFamily="34" charset="0"/>
              </a:rPr>
              <a:t>Since the counter does not</a:t>
            </a:r>
          </a:p>
          <a:p>
            <a:pPr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use state 0, “Clear” is </a:t>
            </a:r>
            <a:r>
              <a:rPr lang="en-US" sz="24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meaningless!</a:t>
            </a:r>
          </a:p>
          <a:p>
            <a:r>
              <a:rPr lang="en-US" sz="2400" b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Preset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is taken to mean as “go to first count” and therefore invokes a synchronous parallel load of 9</a:t>
            </a:r>
          </a:p>
        </p:txBody>
      </p:sp>
      <p:sp>
        <p:nvSpPr>
          <p:cNvPr id="37892" name="Rectangle 4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86838" cy="1020763"/>
          </a:xfrm>
          <a:noFill/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Modulo 6:  </a:t>
            </a:r>
            <a:r>
              <a:rPr lang="en-US" sz="28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,10,11,12,13,</a:t>
            </a:r>
            <a:r>
              <a:rPr lang="en-US" sz="28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14 </a:t>
            </a:r>
            <a:r>
              <a:rPr lang="en-US" sz="24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(do not have to start from 0!)</a:t>
            </a:r>
            <a:r>
              <a:rPr lang="en-US" sz="24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Detect count 14 to synchronously load 9</a:t>
            </a:r>
          </a:p>
        </p:txBody>
      </p:sp>
      <p:pic>
        <p:nvPicPr>
          <p:cNvPr id="37893" name="Picture 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8325" y="1420813"/>
            <a:ext cx="4765675" cy="349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614DEC55-D738-4169-9015-61B0D5E2BF4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0"/>
            <a:ext cx="8769350" cy="1020763"/>
          </a:xfrm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Designing Synchronous Counters as      Sequential Circuit </a:t>
            </a: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(Finite State Machines (FSM))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4288"/>
            <a:ext cx="9144000" cy="4646612"/>
          </a:xfrm>
        </p:spPr>
        <p:txBody>
          <a:bodyPr/>
          <a:lstStyle/>
          <a:p>
            <a:pPr>
              <a:spcBef>
                <a:spcPct val="0"/>
              </a:spcBef>
              <a:buClr>
                <a:schemeClr val="hlink"/>
              </a:buClr>
              <a:buSzPct val="110000"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The above methods of counter design were somewhat </a:t>
            </a:r>
            <a:r>
              <a:rPr lang="en-US" sz="24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 hoc</a:t>
            </a:r>
          </a:p>
          <a:p>
            <a:pPr>
              <a:spcBef>
                <a:spcPct val="0"/>
              </a:spcBef>
              <a:buClr>
                <a:schemeClr val="hlink"/>
              </a:buClr>
              <a:buSzPct val="110000"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They suit simple counting schemes, e.g. binary up, down, etc.</a:t>
            </a:r>
          </a:p>
          <a:p>
            <a:pPr>
              <a:spcBef>
                <a:spcPct val="0"/>
              </a:spcBef>
              <a:buClr>
                <a:schemeClr val="hlink"/>
              </a:buClr>
              <a:buSzPct val="110000"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But here we generalize….</a:t>
            </a:r>
          </a:p>
          <a:p>
            <a:pPr>
              <a:spcBef>
                <a:spcPct val="0"/>
              </a:spcBef>
              <a:buClr>
                <a:schemeClr val="hlink"/>
              </a:buClr>
              <a:buSzPct val="110000"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We treat a counter as a FSM in its own right and use  formal FSM design methods  </a:t>
            </a:r>
          </a:p>
          <a:p>
            <a:pPr>
              <a:spcBef>
                <a:spcPct val="0"/>
              </a:spcBef>
              <a:buClr>
                <a:schemeClr val="hlink"/>
              </a:buClr>
              <a:buSzPct val="110000"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Use sequential logic design methods (Unit 4-Chapter 6) to build a synchronous counter from a number of D flip-flops</a:t>
            </a:r>
          </a:p>
          <a:p>
            <a:pPr>
              <a:spcBef>
                <a:spcPct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and combinational logic (CL) as required</a:t>
            </a:r>
          </a:p>
          <a:p>
            <a:pPr>
              <a:spcBef>
                <a:spcPct val="0"/>
              </a:spcBef>
              <a:buClr>
                <a:schemeClr val="hlink"/>
              </a:buClr>
              <a:buSzPct val="110000"/>
            </a:pPr>
            <a:r>
              <a:rPr lang="en-US" sz="2400" b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Counts can now assume any values- 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do not have to be even </a:t>
            </a:r>
            <a:r>
              <a:rPr lang="en-US" sz="24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successive,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since next count is considered as an arbitrary    next state</a:t>
            </a:r>
          </a:p>
          <a:p>
            <a:pPr>
              <a:spcBef>
                <a:spcPct val="0"/>
              </a:spcBef>
              <a:buClr>
                <a:schemeClr val="hlink"/>
              </a:buClr>
              <a:buSzPct val="110000"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Will give two examples, including a BCD (0-9) counter</a:t>
            </a:r>
          </a:p>
          <a:p>
            <a:pPr>
              <a:spcBef>
                <a:spcPct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5CB95A75-E20A-484B-8ABE-3288ADDD19C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0"/>
            <a:ext cx="8940800" cy="1020763"/>
          </a:xfrm>
        </p:spPr>
        <p:txBody>
          <a:bodyPr/>
          <a:lstStyle/>
          <a:p>
            <a:r>
              <a:rPr lang="en-US" sz="32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Example 1: </a:t>
            </a:r>
            <a:r>
              <a:rPr lang="en-US" sz="32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Synchronous BCD Counter (0-9)</a:t>
            </a:r>
            <a:br>
              <a:rPr lang="en-US" sz="32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Modulo ?  Divide-by ?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73175"/>
            <a:ext cx="4227513" cy="50276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15000"/>
            </a:pPr>
            <a:r>
              <a:rPr lang="en-US" sz="1900" b="0" dirty="0" smtClean="0">
                <a:latin typeface="Arial" pitchFamily="34" charset="0"/>
                <a:cs typeface="Arial" pitchFamily="34" charset="0"/>
              </a:rPr>
              <a:t>For Divide-by N applications, we need an output that gives one pulse </a:t>
            </a:r>
            <a:r>
              <a:rPr lang="en-US" sz="1900" b="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equal to the clock </a:t>
            </a:r>
            <a:r>
              <a:rPr lang="en-US" sz="1900" b="0" u="sng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period</a:t>
            </a:r>
            <a:r>
              <a:rPr lang="en-US" sz="1900" b="0" dirty="0" smtClean="0">
                <a:latin typeface="Arial" pitchFamily="34" charset="0"/>
                <a:cs typeface="Arial" pitchFamily="34" charset="0"/>
              </a:rPr>
              <a:t> every counting cycle (i.e. every N pulses)- Here N = 10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15000"/>
            </a:pPr>
            <a:r>
              <a:rPr lang="en-US" sz="1900" b="0" dirty="0" smtClean="0">
                <a:latin typeface="Arial" pitchFamily="34" charset="0"/>
                <a:cs typeface="Arial" pitchFamily="34" charset="0"/>
              </a:rPr>
              <a:t>This is the additional (external) output Y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15000"/>
            </a:pPr>
            <a:r>
              <a:rPr lang="en-US" sz="1900" b="0" dirty="0" smtClean="0">
                <a:latin typeface="Arial" pitchFamily="34" charset="0"/>
                <a:cs typeface="Arial" pitchFamily="34" charset="0"/>
              </a:rPr>
              <a:t>Q2 has a pulse that is 2 clock periods wide, Q4: 4 periods wide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15000"/>
            </a:pPr>
            <a:r>
              <a:rPr lang="en-US" sz="1900" b="0" dirty="0" smtClean="0">
                <a:latin typeface="Arial" pitchFamily="34" charset="0"/>
                <a:cs typeface="Arial" pitchFamily="34" charset="0"/>
              </a:rPr>
              <a:t>Use K-Maps to optimize next state and Y equations and manipulate into forms containing XOR gates:</a:t>
            </a:r>
            <a:br>
              <a:rPr lang="en-US" sz="1900" b="0" dirty="0" smtClean="0">
                <a:latin typeface="Arial" pitchFamily="34" charset="0"/>
                <a:cs typeface="Arial" pitchFamily="34" charset="0"/>
              </a:rPr>
            </a:br>
            <a:r>
              <a:rPr lang="en-US" sz="1900" b="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3994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8788" y="1219200"/>
            <a:ext cx="4875212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4973638"/>
            <a:ext cx="3541713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Rectangle 12"/>
          <p:cNvSpPr>
            <a:spLocks noChangeArrowheads="1"/>
          </p:cNvSpPr>
          <p:nvPr/>
        </p:nvSpPr>
        <p:spPr bwMode="auto">
          <a:xfrm>
            <a:off x="660400" y="6329363"/>
            <a:ext cx="2590800" cy="528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9944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6713" y="6376988"/>
            <a:ext cx="11811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5" name="Line 13"/>
          <p:cNvSpPr>
            <a:spLocks noChangeShapeType="1"/>
          </p:cNvSpPr>
          <p:nvPr/>
        </p:nvSpPr>
        <p:spPr bwMode="auto">
          <a:xfrm>
            <a:off x="4521200" y="2773363"/>
            <a:ext cx="0" cy="763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Line 15"/>
          <p:cNvSpPr>
            <a:spLocks noChangeShapeType="1"/>
          </p:cNvSpPr>
          <p:nvPr/>
        </p:nvSpPr>
        <p:spPr bwMode="auto">
          <a:xfrm>
            <a:off x="4530725" y="3533775"/>
            <a:ext cx="101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Line 16"/>
          <p:cNvSpPr>
            <a:spLocks noChangeShapeType="1"/>
          </p:cNvSpPr>
          <p:nvPr/>
        </p:nvSpPr>
        <p:spPr bwMode="auto">
          <a:xfrm>
            <a:off x="4622800" y="3535363"/>
            <a:ext cx="0" cy="782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Line 17"/>
          <p:cNvSpPr>
            <a:spLocks noChangeShapeType="1"/>
          </p:cNvSpPr>
          <p:nvPr/>
        </p:nvSpPr>
        <p:spPr bwMode="auto">
          <a:xfrm flipH="1">
            <a:off x="4541838" y="4318000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Line 18"/>
          <p:cNvSpPr>
            <a:spLocks noChangeShapeType="1"/>
          </p:cNvSpPr>
          <p:nvPr/>
        </p:nvSpPr>
        <p:spPr bwMode="auto">
          <a:xfrm>
            <a:off x="4532313" y="4318000"/>
            <a:ext cx="9525" cy="1057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4535488" y="5657850"/>
            <a:ext cx="4608512" cy="1200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Note new naming for Qs</a:t>
            </a:r>
          </a:p>
          <a:p>
            <a:endParaRPr lang="en-US">
              <a:solidFill>
                <a:srgbClr val="6600CC"/>
              </a:solidFill>
              <a:latin typeface="Arial" pitchFamily="34" charset="0"/>
            </a:endParaRP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Optimize CL for D1, D2, D4, D8, and Y 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using Five 4-variable K-maps for optimizing</a:t>
            </a:r>
          </a:p>
        </p:txBody>
      </p:sp>
      <p:sp>
        <p:nvSpPr>
          <p:cNvPr id="39951" name="Rectangle 14"/>
          <p:cNvSpPr>
            <a:spLocks noChangeArrowheads="1"/>
          </p:cNvSpPr>
          <p:nvPr/>
        </p:nvSpPr>
        <p:spPr bwMode="auto">
          <a:xfrm>
            <a:off x="4356100" y="4864100"/>
            <a:ext cx="520700" cy="520700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2" name="TextBox 15"/>
          <p:cNvSpPr txBox="1">
            <a:spLocks noChangeArrowheads="1"/>
          </p:cNvSpPr>
          <p:nvPr/>
        </p:nvSpPr>
        <p:spPr bwMode="auto">
          <a:xfrm>
            <a:off x="7340600" y="4991100"/>
            <a:ext cx="180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Time duration of this “1” pulse?</a:t>
            </a:r>
          </a:p>
        </p:txBody>
      </p:sp>
      <p:cxnSp>
        <p:nvCxnSpPr>
          <p:cNvPr id="39953" name="Straight Arrow Connector 17"/>
          <p:cNvCxnSpPr>
            <a:cxnSpLocks noChangeShapeType="1"/>
          </p:cNvCxnSpPr>
          <p:nvPr/>
        </p:nvCxnSpPr>
        <p:spPr bwMode="auto">
          <a:xfrm flipV="1">
            <a:off x="7962900" y="4699000"/>
            <a:ext cx="5969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9954" name="TextBox 18"/>
          <p:cNvSpPr txBox="1">
            <a:spLocks noChangeArrowheads="1"/>
          </p:cNvSpPr>
          <p:nvPr/>
        </p:nvSpPr>
        <p:spPr bwMode="auto">
          <a:xfrm>
            <a:off x="4191000" y="4991100"/>
            <a:ext cx="261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These 2 O/Ps also have a single one pulse- but… </a:t>
            </a:r>
          </a:p>
        </p:txBody>
      </p:sp>
      <p:sp>
        <p:nvSpPr>
          <p:cNvPr id="39955" name="Rectangle 20"/>
          <p:cNvSpPr>
            <a:spLocks noChangeArrowheads="1"/>
          </p:cNvSpPr>
          <p:nvPr/>
        </p:nvSpPr>
        <p:spPr bwMode="auto">
          <a:xfrm>
            <a:off x="4318000" y="4876800"/>
            <a:ext cx="596900" cy="139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9956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4521200" y="2527300"/>
            <a:ext cx="3556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9957" name="TextBox 23"/>
          <p:cNvSpPr txBox="1">
            <a:spLocks noChangeArrowheads="1"/>
          </p:cNvSpPr>
          <p:nvPr/>
        </p:nvSpPr>
        <p:spPr bwMode="auto">
          <a:xfrm>
            <a:off x="5473700" y="431800"/>
            <a:ext cx="34051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many FFs?, Available States?</a:t>
            </a:r>
          </a:p>
          <a:p>
            <a:r>
              <a:rPr lang="en-US"/>
              <a:t>Unused state?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2C2709A5-1C38-436C-B244-5FB2BEDB81A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" y="1233488"/>
            <a:ext cx="8809038" cy="5027612"/>
          </a:xfrm>
        </p:spPr>
        <p:txBody>
          <a:bodyPr/>
          <a:lstStyle/>
          <a:p>
            <a:r>
              <a:rPr lang="en-US" sz="2000" b="0" smtClean="0">
                <a:latin typeface="Arial" pitchFamily="34" charset="0"/>
                <a:cs typeface="Arial" pitchFamily="34" charset="0"/>
              </a:rPr>
              <a:t>From the FF input equations determine the actual values of the six next states for the don’t care combinations from the equations</a:t>
            </a:r>
          </a:p>
          <a:p>
            <a:r>
              <a:rPr lang="en-US" sz="2000" b="0" smtClean="0">
                <a:latin typeface="Arial" pitchFamily="34" charset="0"/>
                <a:cs typeface="Arial" pitchFamily="34" charset="0"/>
              </a:rPr>
              <a:t>Find the overall state diagram to assess behavior for the don’t care states (states shown in decimal)</a:t>
            </a:r>
          </a:p>
          <a:p>
            <a:endParaRPr lang="en-US" sz="2000" b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>
          <a:xfrm>
            <a:off x="422275" y="234950"/>
            <a:ext cx="8382000" cy="766763"/>
          </a:xfrm>
          <a:noFill/>
        </p:spPr>
        <p:txBody>
          <a:bodyPr/>
          <a:lstStyle/>
          <a:p>
            <a:r>
              <a:rPr lang="en-US" sz="32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BCD Counter, Contd.:</a:t>
            </a:r>
            <a:br>
              <a:rPr lang="en-US" sz="32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State Diagram, Handling </a:t>
            </a:r>
            <a:r>
              <a:rPr lang="en-US" sz="3200" b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unused states</a:t>
            </a:r>
          </a:p>
        </p:txBody>
      </p:sp>
      <p:graphicFrame>
        <p:nvGraphicFramePr>
          <p:cNvPr id="896004" name="Group 4"/>
          <p:cNvGraphicFramePr>
            <a:graphicFrameLocks noGrp="1"/>
          </p:cNvGraphicFramePr>
          <p:nvPr/>
        </p:nvGraphicFramePr>
        <p:xfrm>
          <a:off x="476250" y="2770188"/>
          <a:ext cx="3390900" cy="3219768"/>
        </p:xfrm>
        <a:graphic>
          <a:graphicData uri="http://schemas.openxmlformats.org/drawingml/2006/table">
            <a:tbl>
              <a:tblPr/>
              <a:tblGrid>
                <a:gridCol w="169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Present State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Next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Q8 Q4 Q2 Q1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Q8 Q4 Q2 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1    0    1    0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</a:rPr>
                        <a:t>1    0    1    1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</a:rPr>
                        <a:t>1    0    1    1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0    1    1    0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1    1    0    0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1    1    0    1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1    1    0    1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0    1    0    0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1    1    1    0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1    1    1    1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1    1    1    1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0    0    1    0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40994" name="Group 33"/>
          <p:cNvGrpSpPr>
            <a:grpSpLocks/>
          </p:cNvGrpSpPr>
          <p:nvPr/>
        </p:nvGrpSpPr>
        <p:grpSpPr bwMode="auto">
          <a:xfrm>
            <a:off x="4140200" y="2686050"/>
            <a:ext cx="4356100" cy="3657600"/>
            <a:chOff x="2608" y="1692"/>
            <a:chExt cx="2744" cy="2304"/>
          </a:xfrm>
        </p:grpSpPr>
        <p:sp>
          <p:nvSpPr>
            <p:cNvPr id="41006" name="Oval 34"/>
            <p:cNvSpPr>
              <a:spLocks noChangeArrowheads="1"/>
            </p:cNvSpPr>
            <p:nvPr/>
          </p:nvSpPr>
          <p:spPr bwMode="auto">
            <a:xfrm>
              <a:off x="3796" y="1692"/>
              <a:ext cx="368" cy="35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7" name="Oval 35"/>
            <p:cNvSpPr>
              <a:spLocks noChangeArrowheads="1"/>
            </p:cNvSpPr>
            <p:nvPr/>
          </p:nvSpPr>
          <p:spPr bwMode="auto">
            <a:xfrm>
              <a:off x="3796" y="3652"/>
              <a:ext cx="360" cy="3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8" name="Oval 36"/>
            <p:cNvSpPr>
              <a:spLocks noChangeArrowheads="1"/>
            </p:cNvSpPr>
            <p:nvPr/>
          </p:nvSpPr>
          <p:spPr bwMode="auto">
            <a:xfrm>
              <a:off x="4976" y="2980"/>
              <a:ext cx="360" cy="3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9" name="Oval 37"/>
            <p:cNvSpPr>
              <a:spLocks noChangeArrowheads="1"/>
            </p:cNvSpPr>
            <p:nvPr/>
          </p:nvSpPr>
          <p:spPr bwMode="auto">
            <a:xfrm>
              <a:off x="2608" y="2980"/>
              <a:ext cx="360" cy="3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/>
                <a:t>         </a:t>
              </a:r>
            </a:p>
          </p:txBody>
        </p:sp>
        <p:sp>
          <p:nvSpPr>
            <p:cNvPr id="41010" name="Oval 38"/>
            <p:cNvSpPr>
              <a:spLocks noChangeArrowheads="1"/>
            </p:cNvSpPr>
            <p:nvPr/>
          </p:nvSpPr>
          <p:spPr bwMode="auto">
            <a:xfrm>
              <a:off x="4984" y="2364"/>
              <a:ext cx="368" cy="35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1" name="Oval 39"/>
            <p:cNvSpPr>
              <a:spLocks noChangeArrowheads="1"/>
            </p:cNvSpPr>
            <p:nvPr/>
          </p:nvSpPr>
          <p:spPr bwMode="auto">
            <a:xfrm>
              <a:off x="2632" y="2380"/>
              <a:ext cx="360" cy="3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/>
                <a:t>         </a:t>
              </a:r>
            </a:p>
          </p:txBody>
        </p:sp>
        <p:sp>
          <p:nvSpPr>
            <p:cNvPr id="41012" name="Oval 40"/>
            <p:cNvSpPr>
              <a:spLocks noChangeArrowheads="1"/>
            </p:cNvSpPr>
            <p:nvPr/>
          </p:nvSpPr>
          <p:spPr bwMode="auto">
            <a:xfrm>
              <a:off x="4496" y="1876"/>
              <a:ext cx="368" cy="35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3" name="Oval 41"/>
            <p:cNvSpPr>
              <a:spLocks noChangeArrowheads="1"/>
            </p:cNvSpPr>
            <p:nvPr/>
          </p:nvSpPr>
          <p:spPr bwMode="auto">
            <a:xfrm>
              <a:off x="3080" y="1852"/>
              <a:ext cx="360" cy="3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/>
                <a:t>         </a:t>
              </a:r>
            </a:p>
          </p:txBody>
        </p:sp>
        <p:sp>
          <p:nvSpPr>
            <p:cNvPr id="41014" name="Oval 42"/>
            <p:cNvSpPr>
              <a:spLocks noChangeArrowheads="1"/>
            </p:cNvSpPr>
            <p:nvPr/>
          </p:nvSpPr>
          <p:spPr bwMode="auto">
            <a:xfrm>
              <a:off x="4512" y="3436"/>
              <a:ext cx="360" cy="3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5" name="Oval 43"/>
            <p:cNvSpPr>
              <a:spLocks noChangeArrowheads="1"/>
            </p:cNvSpPr>
            <p:nvPr/>
          </p:nvSpPr>
          <p:spPr bwMode="auto">
            <a:xfrm>
              <a:off x="3104" y="3420"/>
              <a:ext cx="360" cy="3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/>
                <a:t>         </a:t>
              </a:r>
            </a:p>
          </p:txBody>
        </p:sp>
        <p:sp>
          <p:nvSpPr>
            <p:cNvPr id="41016" name="Line 44"/>
            <p:cNvSpPr>
              <a:spLocks noChangeShapeType="1"/>
            </p:cNvSpPr>
            <p:nvPr/>
          </p:nvSpPr>
          <p:spPr bwMode="auto">
            <a:xfrm>
              <a:off x="4144" y="1880"/>
              <a:ext cx="376" cy="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7" name="Line 45"/>
            <p:cNvSpPr>
              <a:spLocks noChangeShapeType="1"/>
            </p:cNvSpPr>
            <p:nvPr/>
          </p:nvSpPr>
          <p:spPr bwMode="auto">
            <a:xfrm flipH="1">
              <a:off x="4832" y="3312"/>
              <a:ext cx="229" cy="2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8" name="Line 46"/>
            <p:cNvSpPr>
              <a:spLocks noChangeShapeType="1"/>
            </p:cNvSpPr>
            <p:nvPr/>
          </p:nvSpPr>
          <p:spPr bwMode="auto">
            <a:xfrm>
              <a:off x="5152" y="2704"/>
              <a:ext cx="1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9" name="Line 47"/>
            <p:cNvSpPr>
              <a:spLocks noChangeShapeType="1"/>
            </p:cNvSpPr>
            <p:nvPr/>
          </p:nvSpPr>
          <p:spPr bwMode="auto">
            <a:xfrm>
              <a:off x="4808" y="2168"/>
              <a:ext cx="262" cy="2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0" name="Line 48"/>
            <p:cNvSpPr>
              <a:spLocks noChangeShapeType="1"/>
            </p:cNvSpPr>
            <p:nvPr/>
          </p:nvSpPr>
          <p:spPr bwMode="auto">
            <a:xfrm flipH="1">
              <a:off x="4160" y="3696"/>
              <a:ext cx="384" cy="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1" name="Line 49"/>
            <p:cNvSpPr>
              <a:spLocks noChangeShapeType="1"/>
            </p:cNvSpPr>
            <p:nvPr/>
          </p:nvSpPr>
          <p:spPr bwMode="auto">
            <a:xfrm flipH="1" flipV="1">
              <a:off x="3456" y="3696"/>
              <a:ext cx="376" cy="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2" name="Line 50"/>
            <p:cNvSpPr>
              <a:spLocks noChangeShapeType="1"/>
            </p:cNvSpPr>
            <p:nvPr/>
          </p:nvSpPr>
          <p:spPr bwMode="auto">
            <a:xfrm flipV="1">
              <a:off x="2896" y="2152"/>
              <a:ext cx="24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3" name="Line 51"/>
            <p:cNvSpPr>
              <a:spLocks noChangeShapeType="1"/>
            </p:cNvSpPr>
            <p:nvPr/>
          </p:nvSpPr>
          <p:spPr bwMode="auto">
            <a:xfrm flipH="1" flipV="1">
              <a:off x="2792" y="2712"/>
              <a:ext cx="0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4" name="Line 52"/>
            <p:cNvSpPr>
              <a:spLocks noChangeShapeType="1"/>
            </p:cNvSpPr>
            <p:nvPr/>
          </p:nvSpPr>
          <p:spPr bwMode="auto">
            <a:xfrm flipH="1" flipV="1">
              <a:off x="2880" y="3280"/>
              <a:ext cx="256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5" name="Line 53"/>
            <p:cNvSpPr>
              <a:spLocks noChangeShapeType="1"/>
            </p:cNvSpPr>
            <p:nvPr/>
          </p:nvSpPr>
          <p:spPr bwMode="auto">
            <a:xfrm flipV="1">
              <a:off x="3432" y="1888"/>
              <a:ext cx="376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6" name="Rectangle 54"/>
            <p:cNvSpPr>
              <a:spLocks noChangeArrowheads="1"/>
            </p:cNvSpPr>
            <p:nvPr/>
          </p:nvSpPr>
          <p:spPr bwMode="auto">
            <a:xfrm>
              <a:off x="3874" y="1724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0</a:t>
              </a:r>
              <a:r>
                <a:rPr lang="en-US" sz="2000" b="1"/>
                <a:t> </a:t>
              </a:r>
            </a:p>
          </p:txBody>
        </p:sp>
        <p:sp>
          <p:nvSpPr>
            <p:cNvPr id="41027" name="Rectangle 55"/>
            <p:cNvSpPr>
              <a:spLocks noChangeArrowheads="1"/>
            </p:cNvSpPr>
            <p:nvPr/>
          </p:nvSpPr>
          <p:spPr bwMode="auto">
            <a:xfrm>
              <a:off x="4578" y="1908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1</a:t>
              </a:r>
              <a:r>
                <a:rPr lang="en-US" sz="2000" b="1"/>
                <a:t> </a:t>
              </a:r>
            </a:p>
          </p:txBody>
        </p:sp>
        <p:sp>
          <p:nvSpPr>
            <p:cNvPr id="41028" name="Rectangle 56"/>
            <p:cNvSpPr>
              <a:spLocks noChangeArrowheads="1"/>
            </p:cNvSpPr>
            <p:nvPr/>
          </p:nvSpPr>
          <p:spPr bwMode="auto">
            <a:xfrm>
              <a:off x="2698" y="24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8</a:t>
              </a:r>
              <a:endParaRPr lang="en-US" sz="2000" b="1"/>
            </a:p>
          </p:txBody>
        </p:sp>
        <p:sp>
          <p:nvSpPr>
            <p:cNvPr id="41029" name="Rectangle 57"/>
            <p:cNvSpPr>
              <a:spLocks noChangeArrowheads="1"/>
            </p:cNvSpPr>
            <p:nvPr/>
          </p:nvSpPr>
          <p:spPr bwMode="auto">
            <a:xfrm>
              <a:off x="2674" y="302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7</a:t>
              </a:r>
              <a:r>
                <a:rPr lang="en-US" sz="2000" b="1"/>
                <a:t> </a:t>
              </a:r>
            </a:p>
          </p:txBody>
        </p:sp>
        <p:sp>
          <p:nvSpPr>
            <p:cNvPr id="41030" name="Rectangle 58"/>
            <p:cNvSpPr>
              <a:spLocks noChangeArrowheads="1"/>
            </p:cNvSpPr>
            <p:nvPr/>
          </p:nvSpPr>
          <p:spPr bwMode="auto">
            <a:xfrm>
              <a:off x="3162" y="3452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8000"/>
                  </a:solidFill>
                </a:rPr>
                <a:t>6</a:t>
              </a:r>
              <a:r>
                <a:rPr lang="en-US" sz="2000" b="1">
                  <a:solidFill>
                    <a:srgbClr val="008000"/>
                  </a:solidFill>
                </a:rPr>
                <a:t> </a:t>
              </a:r>
            </a:p>
          </p:txBody>
        </p:sp>
        <p:sp>
          <p:nvSpPr>
            <p:cNvPr id="41031" name="Rectangle 59"/>
            <p:cNvSpPr>
              <a:spLocks noChangeArrowheads="1"/>
            </p:cNvSpPr>
            <p:nvPr/>
          </p:nvSpPr>
          <p:spPr bwMode="auto">
            <a:xfrm>
              <a:off x="3858" y="3684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5</a:t>
              </a:r>
              <a:r>
                <a:rPr lang="en-US" sz="2000" b="1"/>
                <a:t> </a:t>
              </a:r>
            </a:p>
          </p:txBody>
        </p:sp>
        <p:sp>
          <p:nvSpPr>
            <p:cNvPr id="41032" name="Rectangle 60"/>
            <p:cNvSpPr>
              <a:spLocks noChangeArrowheads="1"/>
            </p:cNvSpPr>
            <p:nvPr/>
          </p:nvSpPr>
          <p:spPr bwMode="auto">
            <a:xfrm>
              <a:off x="4578" y="3468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4</a:t>
              </a:r>
              <a:r>
                <a:rPr lang="en-US" sz="2000" b="1"/>
                <a:t> </a:t>
              </a:r>
            </a:p>
          </p:txBody>
        </p:sp>
        <p:sp>
          <p:nvSpPr>
            <p:cNvPr id="41033" name="Rectangle 61"/>
            <p:cNvSpPr>
              <a:spLocks noChangeArrowheads="1"/>
            </p:cNvSpPr>
            <p:nvPr/>
          </p:nvSpPr>
          <p:spPr bwMode="auto">
            <a:xfrm>
              <a:off x="5042" y="3012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3</a:t>
              </a:r>
              <a:r>
                <a:rPr lang="en-US" sz="2000" b="1"/>
                <a:t> </a:t>
              </a:r>
            </a:p>
          </p:txBody>
        </p:sp>
        <p:sp>
          <p:nvSpPr>
            <p:cNvPr id="41034" name="Rectangle 62"/>
            <p:cNvSpPr>
              <a:spLocks noChangeArrowheads="1"/>
            </p:cNvSpPr>
            <p:nvPr/>
          </p:nvSpPr>
          <p:spPr bwMode="auto">
            <a:xfrm>
              <a:off x="5058" y="240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2</a:t>
              </a:r>
              <a:r>
                <a:rPr lang="en-US" sz="2000" b="1"/>
                <a:t> </a:t>
              </a:r>
            </a:p>
          </p:txBody>
        </p:sp>
        <p:sp>
          <p:nvSpPr>
            <p:cNvPr id="41035" name="Rectangle 63"/>
            <p:cNvSpPr>
              <a:spLocks noChangeArrowheads="1"/>
            </p:cNvSpPr>
            <p:nvPr/>
          </p:nvSpPr>
          <p:spPr bwMode="auto">
            <a:xfrm>
              <a:off x="3138" y="1904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9</a:t>
              </a:r>
              <a:r>
                <a:rPr lang="en-US" sz="2000" b="1"/>
                <a:t> </a:t>
              </a:r>
            </a:p>
          </p:txBody>
        </p:sp>
        <p:sp>
          <p:nvSpPr>
            <p:cNvPr id="41036" name="Oval 64"/>
            <p:cNvSpPr>
              <a:spLocks noChangeArrowheads="1"/>
            </p:cNvSpPr>
            <p:nvPr/>
          </p:nvSpPr>
          <p:spPr bwMode="auto">
            <a:xfrm>
              <a:off x="4088" y="3364"/>
              <a:ext cx="368" cy="35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>
                  <a:solidFill>
                    <a:schemeClr val="accent2"/>
                  </a:solidFill>
                </a:rPr>
                <a:t>         </a:t>
              </a:r>
            </a:p>
          </p:txBody>
        </p:sp>
        <p:sp>
          <p:nvSpPr>
            <p:cNvPr id="41037" name="Rectangle 65"/>
            <p:cNvSpPr>
              <a:spLocks noChangeArrowheads="1"/>
            </p:cNvSpPr>
            <p:nvPr/>
          </p:nvSpPr>
          <p:spPr bwMode="auto">
            <a:xfrm>
              <a:off x="4115" y="3401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10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41038" name="Oval 66"/>
            <p:cNvSpPr>
              <a:spLocks noChangeArrowheads="1"/>
            </p:cNvSpPr>
            <p:nvPr/>
          </p:nvSpPr>
          <p:spPr bwMode="auto">
            <a:xfrm>
              <a:off x="3512" y="2984"/>
              <a:ext cx="368" cy="35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>
                  <a:solidFill>
                    <a:schemeClr val="accent2"/>
                  </a:solidFill>
                </a:rPr>
                <a:t>         </a:t>
              </a:r>
            </a:p>
          </p:txBody>
        </p:sp>
        <p:sp>
          <p:nvSpPr>
            <p:cNvPr id="41039" name="Rectangle 67"/>
            <p:cNvSpPr>
              <a:spLocks noChangeArrowheads="1"/>
            </p:cNvSpPr>
            <p:nvPr/>
          </p:nvSpPr>
          <p:spPr bwMode="auto">
            <a:xfrm>
              <a:off x="3539" y="3021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660066"/>
                  </a:solidFill>
                </a:rPr>
                <a:t>11</a:t>
              </a:r>
              <a:endParaRPr lang="en-US" sz="2000" b="1">
                <a:solidFill>
                  <a:srgbClr val="660066"/>
                </a:solidFill>
              </a:endParaRPr>
            </a:p>
          </p:txBody>
        </p:sp>
        <p:sp>
          <p:nvSpPr>
            <p:cNvPr id="41040" name="Oval 68"/>
            <p:cNvSpPr>
              <a:spLocks noChangeArrowheads="1"/>
            </p:cNvSpPr>
            <p:nvPr/>
          </p:nvSpPr>
          <p:spPr bwMode="auto">
            <a:xfrm flipH="1">
              <a:off x="4088" y="2016"/>
              <a:ext cx="368" cy="35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>
                  <a:solidFill>
                    <a:schemeClr val="accent2"/>
                  </a:solidFill>
                </a:rPr>
                <a:t>         </a:t>
              </a:r>
            </a:p>
          </p:txBody>
        </p:sp>
        <p:sp>
          <p:nvSpPr>
            <p:cNvPr id="41041" name="Rectangle 69"/>
            <p:cNvSpPr>
              <a:spLocks noChangeArrowheads="1"/>
            </p:cNvSpPr>
            <p:nvPr/>
          </p:nvSpPr>
          <p:spPr bwMode="auto">
            <a:xfrm flipH="1">
              <a:off x="4121" y="2053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</a:rPr>
                <a:t>14</a:t>
              </a:r>
              <a:endParaRPr lang="en-US" sz="2000" b="1">
                <a:solidFill>
                  <a:schemeClr val="accent2"/>
                </a:solidFill>
              </a:endParaRPr>
            </a:p>
          </p:txBody>
        </p:sp>
        <p:sp>
          <p:nvSpPr>
            <p:cNvPr id="41042" name="Oval 70"/>
            <p:cNvSpPr>
              <a:spLocks noChangeArrowheads="1"/>
            </p:cNvSpPr>
            <p:nvPr/>
          </p:nvSpPr>
          <p:spPr bwMode="auto">
            <a:xfrm flipH="1">
              <a:off x="4256" y="2568"/>
              <a:ext cx="368" cy="35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>
                  <a:solidFill>
                    <a:schemeClr val="accent2"/>
                  </a:solidFill>
                </a:rPr>
                <a:t>         </a:t>
              </a:r>
            </a:p>
          </p:txBody>
        </p:sp>
        <p:sp>
          <p:nvSpPr>
            <p:cNvPr id="41043" name="Rectangle 71"/>
            <p:cNvSpPr>
              <a:spLocks noChangeArrowheads="1"/>
            </p:cNvSpPr>
            <p:nvPr/>
          </p:nvSpPr>
          <p:spPr bwMode="auto">
            <a:xfrm flipH="1">
              <a:off x="4289" y="2605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</a:rPr>
                <a:t>15</a:t>
              </a:r>
              <a:endParaRPr lang="en-US" sz="2000" b="1">
                <a:solidFill>
                  <a:schemeClr val="accent2"/>
                </a:solidFill>
              </a:endParaRPr>
            </a:p>
          </p:txBody>
        </p:sp>
        <p:sp>
          <p:nvSpPr>
            <p:cNvPr id="41044" name="Oval 72"/>
            <p:cNvSpPr>
              <a:spLocks noChangeArrowheads="1"/>
            </p:cNvSpPr>
            <p:nvPr/>
          </p:nvSpPr>
          <p:spPr bwMode="auto">
            <a:xfrm flipH="1">
              <a:off x="4684" y="2680"/>
              <a:ext cx="368" cy="35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>
                  <a:solidFill>
                    <a:schemeClr val="accent2"/>
                  </a:solidFill>
                </a:rPr>
                <a:t>         </a:t>
              </a:r>
            </a:p>
          </p:txBody>
        </p:sp>
        <p:sp>
          <p:nvSpPr>
            <p:cNvPr id="41045" name="Rectangle 73"/>
            <p:cNvSpPr>
              <a:spLocks noChangeArrowheads="1"/>
            </p:cNvSpPr>
            <p:nvPr/>
          </p:nvSpPr>
          <p:spPr bwMode="auto">
            <a:xfrm flipH="1">
              <a:off x="4717" y="2717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</a:rPr>
                <a:t>12</a:t>
              </a:r>
              <a:endParaRPr lang="en-US" sz="2000" b="1">
                <a:solidFill>
                  <a:schemeClr val="accent2"/>
                </a:solidFill>
              </a:endParaRPr>
            </a:p>
          </p:txBody>
        </p:sp>
        <p:sp>
          <p:nvSpPr>
            <p:cNvPr id="41046" name="Oval 74"/>
            <p:cNvSpPr>
              <a:spLocks noChangeArrowheads="1"/>
            </p:cNvSpPr>
            <p:nvPr/>
          </p:nvSpPr>
          <p:spPr bwMode="auto">
            <a:xfrm flipH="1">
              <a:off x="4040" y="2960"/>
              <a:ext cx="368" cy="35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>
                  <a:solidFill>
                    <a:schemeClr val="accent2"/>
                  </a:solidFill>
                </a:rPr>
                <a:t>         </a:t>
              </a:r>
            </a:p>
          </p:txBody>
        </p:sp>
        <p:sp>
          <p:nvSpPr>
            <p:cNvPr id="41047" name="Rectangle 75"/>
            <p:cNvSpPr>
              <a:spLocks noChangeArrowheads="1"/>
            </p:cNvSpPr>
            <p:nvPr/>
          </p:nvSpPr>
          <p:spPr bwMode="auto">
            <a:xfrm flipH="1">
              <a:off x="4073" y="2997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</a:rPr>
                <a:t>13</a:t>
              </a:r>
              <a:endParaRPr lang="en-US" sz="2000" b="1">
                <a:solidFill>
                  <a:schemeClr val="accent2"/>
                </a:solidFill>
              </a:endParaRPr>
            </a:p>
          </p:txBody>
        </p:sp>
        <p:sp>
          <p:nvSpPr>
            <p:cNvPr id="41048" name="Line 76"/>
            <p:cNvSpPr>
              <a:spLocks noChangeShapeType="1"/>
            </p:cNvSpPr>
            <p:nvPr/>
          </p:nvSpPr>
          <p:spPr bwMode="auto">
            <a:xfrm flipH="1" flipV="1">
              <a:off x="3816" y="3246"/>
              <a:ext cx="319" cy="20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9" name="Line 77"/>
            <p:cNvSpPr>
              <a:spLocks noChangeShapeType="1"/>
            </p:cNvSpPr>
            <p:nvPr/>
          </p:nvSpPr>
          <p:spPr bwMode="auto">
            <a:xfrm flipH="1">
              <a:off x="3408" y="3288"/>
              <a:ext cx="180" cy="17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0" name="Line 78"/>
            <p:cNvSpPr>
              <a:spLocks noChangeShapeType="1"/>
            </p:cNvSpPr>
            <p:nvPr/>
          </p:nvSpPr>
          <p:spPr bwMode="auto">
            <a:xfrm flipH="1">
              <a:off x="4392" y="2936"/>
              <a:ext cx="327" cy="16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1" name="Line 79"/>
            <p:cNvSpPr>
              <a:spLocks noChangeShapeType="1"/>
            </p:cNvSpPr>
            <p:nvPr/>
          </p:nvSpPr>
          <p:spPr bwMode="auto">
            <a:xfrm>
              <a:off x="4352" y="3256"/>
              <a:ext cx="237" cy="22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2" name="Line 80"/>
            <p:cNvSpPr>
              <a:spLocks noChangeShapeType="1"/>
            </p:cNvSpPr>
            <p:nvPr/>
          </p:nvSpPr>
          <p:spPr bwMode="auto">
            <a:xfrm>
              <a:off x="4288" y="2352"/>
              <a:ext cx="74" cy="24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3" name="Line 81"/>
            <p:cNvSpPr>
              <a:spLocks noChangeShapeType="1"/>
            </p:cNvSpPr>
            <p:nvPr/>
          </p:nvSpPr>
          <p:spPr bwMode="auto">
            <a:xfrm flipV="1">
              <a:off x="4608" y="2574"/>
              <a:ext cx="401" cy="11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95" name="Line 83"/>
          <p:cNvSpPr>
            <a:spLocks noChangeShapeType="1"/>
          </p:cNvSpPr>
          <p:nvPr/>
        </p:nvSpPr>
        <p:spPr bwMode="auto">
          <a:xfrm flipH="1">
            <a:off x="1870075" y="3890963"/>
            <a:ext cx="4572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6" name="Line 84"/>
          <p:cNvSpPr>
            <a:spLocks noChangeShapeType="1"/>
          </p:cNvSpPr>
          <p:nvPr/>
        </p:nvSpPr>
        <p:spPr bwMode="auto">
          <a:xfrm>
            <a:off x="2001838" y="4175125"/>
            <a:ext cx="293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7" name="Line 85"/>
          <p:cNvSpPr>
            <a:spLocks noChangeShapeType="1"/>
          </p:cNvSpPr>
          <p:nvPr/>
        </p:nvSpPr>
        <p:spPr bwMode="auto">
          <a:xfrm>
            <a:off x="2012950" y="3779838"/>
            <a:ext cx="293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8" name="Text Box 86"/>
          <p:cNvSpPr txBox="1">
            <a:spLocks noChangeArrowheads="1"/>
          </p:cNvSpPr>
          <p:nvPr/>
        </p:nvSpPr>
        <p:spPr bwMode="auto">
          <a:xfrm>
            <a:off x="0" y="6032500"/>
            <a:ext cx="5299075" cy="825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If the circuit finds itself in an unused state you want to</a:t>
            </a:r>
          </a:p>
          <a:p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make sure it returns safely to a used state, i.e. does not, </a:t>
            </a:r>
          </a:p>
          <a:p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say, get stuck within unused states </a:t>
            </a:r>
            <a:r>
              <a:rPr lang="en-US" sz="1600" b="1">
                <a:solidFill>
                  <a:srgbClr val="CC0000"/>
                </a:solidFill>
                <a:latin typeface="Arial" pitchFamily="34" charset="0"/>
              </a:rPr>
              <a:t>(self-correcting).</a:t>
            </a:r>
          </a:p>
        </p:txBody>
      </p:sp>
      <p:sp>
        <p:nvSpPr>
          <p:cNvPr id="40999" name="Freeform 88"/>
          <p:cNvSpPr>
            <a:spLocks/>
          </p:cNvSpPr>
          <p:nvPr/>
        </p:nvSpPr>
        <p:spPr bwMode="auto">
          <a:xfrm>
            <a:off x="5324475" y="4843463"/>
            <a:ext cx="1228725" cy="561975"/>
          </a:xfrm>
          <a:custGeom>
            <a:avLst/>
            <a:gdLst>
              <a:gd name="T0" fmla="*/ 2147483647 w 774"/>
              <a:gd name="T1" fmla="*/ 2147483647 h 354"/>
              <a:gd name="T2" fmla="*/ 2147483647 w 774"/>
              <a:gd name="T3" fmla="*/ 2147483647 h 354"/>
              <a:gd name="T4" fmla="*/ 2147483647 w 774"/>
              <a:gd name="T5" fmla="*/ 2147483647 h 354"/>
              <a:gd name="T6" fmla="*/ 2147483647 w 774"/>
              <a:gd name="T7" fmla="*/ 2147483647 h 354"/>
              <a:gd name="T8" fmla="*/ 2147483647 w 774"/>
              <a:gd name="T9" fmla="*/ 2147483647 h 354"/>
              <a:gd name="T10" fmla="*/ 2147483647 w 774"/>
              <a:gd name="T11" fmla="*/ 2147483647 h 354"/>
              <a:gd name="T12" fmla="*/ 0 w 774"/>
              <a:gd name="T13" fmla="*/ 2147483647 h 3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74"/>
              <a:gd name="T22" fmla="*/ 0 h 354"/>
              <a:gd name="T23" fmla="*/ 774 w 774"/>
              <a:gd name="T24" fmla="*/ 354 h 3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74" h="354">
                <a:moveTo>
                  <a:pt x="774" y="315"/>
                </a:moveTo>
                <a:cubicBezTo>
                  <a:pt x="708" y="281"/>
                  <a:pt x="642" y="248"/>
                  <a:pt x="608" y="213"/>
                </a:cubicBezTo>
                <a:cubicBezTo>
                  <a:pt x="574" y="178"/>
                  <a:pt x="618" y="139"/>
                  <a:pt x="569" y="104"/>
                </a:cubicBezTo>
                <a:cubicBezTo>
                  <a:pt x="520" y="69"/>
                  <a:pt x="386" y="4"/>
                  <a:pt x="313" y="2"/>
                </a:cubicBezTo>
                <a:cubicBezTo>
                  <a:pt x="240" y="0"/>
                  <a:pt x="168" y="50"/>
                  <a:pt x="128" y="91"/>
                </a:cubicBezTo>
                <a:cubicBezTo>
                  <a:pt x="88" y="132"/>
                  <a:pt x="91" y="207"/>
                  <a:pt x="70" y="251"/>
                </a:cubicBezTo>
                <a:cubicBezTo>
                  <a:pt x="49" y="295"/>
                  <a:pt x="12" y="337"/>
                  <a:pt x="0" y="354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00" name="Text Box 89"/>
          <p:cNvSpPr txBox="1">
            <a:spLocks noChangeArrowheads="1"/>
          </p:cNvSpPr>
          <p:nvPr/>
        </p:nvSpPr>
        <p:spPr bwMode="auto">
          <a:xfrm>
            <a:off x="4573588" y="4221163"/>
            <a:ext cx="22621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CC0000"/>
                </a:solidFill>
                <a:latin typeface="Arial" pitchFamily="34" charset="0"/>
              </a:rPr>
              <a:t>How many clock pulses</a:t>
            </a:r>
          </a:p>
          <a:p>
            <a:r>
              <a:rPr lang="en-US" sz="1400">
                <a:solidFill>
                  <a:srgbClr val="CC0000"/>
                </a:solidFill>
                <a:latin typeface="Arial" pitchFamily="34" charset="0"/>
              </a:rPr>
              <a:t>Are needed to ‘go home’ ?</a:t>
            </a:r>
          </a:p>
        </p:txBody>
      </p:sp>
      <p:sp>
        <p:nvSpPr>
          <p:cNvPr id="41001" name="Text Box 90"/>
          <p:cNvSpPr txBox="1">
            <a:spLocks noChangeArrowheads="1"/>
          </p:cNvSpPr>
          <p:nvPr/>
        </p:nvSpPr>
        <p:spPr bwMode="auto">
          <a:xfrm>
            <a:off x="3922713" y="2217738"/>
            <a:ext cx="4278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6600CC"/>
                </a:solidFill>
              </a:rPr>
              <a:t>Determined by how you utilized your don</a:t>
            </a:r>
            <a:r>
              <a:rPr lang="en-US" sz="1600">
                <a:solidFill>
                  <a:srgbClr val="6600CC"/>
                </a:solidFill>
                <a:latin typeface="Arial" pitchFamily="34" charset="0"/>
              </a:rPr>
              <a:t>’</a:t>
            </a:r>
            <a:r>
              <a:rPr lang="en-US" sz="1600">
                <a:solidFill>
                  <a:srgbClr val="6600CC"/>
                </a:solidFill>
              </a:rPr>
              <a:t>t cares!</a:t>
            </a:r>
          </a:p>
          <a:p>
            <a:r>
              <a:rPr lang="en-US" sz="1600">
                <a:solidFill>
                  <a:srgbClr val="6600CC"/>
                </a:solidFill>
              </a:rPr>
              <a:t>(whether you considered each X as 1 or 0)</a:t>
            </a:r>
          </a:p>
        </p:txBody>
      </p:sp>
      <p:sp>
        <p:nvSpPr>
          <p:cNvPr id="41002" name="Line 91"/>
          <p:cNvSpPr>
            <a:spLocks noChangeShapeType="1"/>
          </p:cNvSpPr>
          <p:nvPr/>
        </p:nvSpPr>
        <p:spPr bwMode="auto">
          <a:xfrm flipH="1">
            <a:off x="3844925" y="2755900"/>
            <a:ext cx="828675" cy="1025525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03" name="Freeform 92"/>
          <p:cNvSpPr>
            <a:spLocks/>
          </p:cNvSpPr>
          <p:nvPr/>
        </p:nvSpPr>
        <p:spPr bwMode="auto">
          <a:xfrm>
            <a:off x="6213475" y="3463925"/>
            <a:ext cx="461963" cy="490538"/>
          </a:xfrm>
          <a:custGeom>
            <a:avLst/>
            <a:gdLst>
              <a:gd name="T0" fmla="*/ 2147483647 w 291"/>
              <a:gd name="T1" fmla="*/ 2147483647 h 309"/>
              <a:gd name="T2" fmla="*/ 2147483647 w 291"/>
              <a:gd name="T3" fmla="*/ 2147483647 h 309"/>
              <a:gd name="T4" fmla="*/ 2147483647 w 291"/>
              <a:gd name="T5" fmla="*/ 2147483647 h 309"/>
              <a:gd name="T6" fmla="*/ 2147483647 w 291"/>
              <a:gd name="T7" fmla="*/ 2147483647 h 309"/>
              <a:gd name="T8" fmla="*/ 2147483647 w 291"/>
              <a:gd name="T9" fmla="*/ 2147483647 h 309"/>
              <a:gd name="T10" fmla="*/ 2147483647 w 291"/>
              <a:gd name="T11" fmla="*/ 2147483647 h 309"/>
              <a:gd name="T12" fmla="*/ 2147483647 w 291"/>
              <a:gd name="T13" fmla="*/ 2147483647 h 309"/>
              <a:gd name="T14" fmla="*/ 2147483647 w 291"/>
              <a:gd name="T15" fmla="*/ 2147483647 h 309"/>
              <a:gd name="T16" fmla="*/ 2147483647 w 291"/>
              <a:gd name="T17" fmla="*/ 2147483647 h 3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1"/>
              <a:gd name="T28" fmla="*/ 0 h 309"/>
              <a:gd name="T29" fmla="*/ 291 w 291"/>
              <a:gd name="T30" fmla="*/ 309 h 30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1" h="309">
                <a:moveTo>
                  <a:pt x="163" y="7"/>
                </a:moveTo>
                <a:cubicBezTo>
                  <a:pt x="119" y="3"/>
                  <a:pt x="76" y="0"/>
                  <a:pt x="54" y="7"/>
                </a:cubicBezTo>
                <a:cubicBezTo>
                  <a:pt x="32" y="14"/>
                  <a:pt x="36" y="33"/>
                  <a:pt x="28" y="52"/>
                </a:cubicBezTo>
                <a:cubicBezTo>
                  <a:pt x="20" y="71"/>
                  <a:pt x="10" y="91"/>
                  <a:pt x="9" y="122"/>
                </a:cubicBezTo>
                <a:cubicBezTo>
                  <a:pt x="8" y="153"/>
                  <a:pt x="0" y="207"/>
                  <a:pt x="22" y="237"/>
                </a:cubicBezTo>
                <a:cubicBezTo>
                  <a:pt x="44" y="267"/>
                  <a:pt x="110" y="293"/>
                  <a:pt x="144" y="301"/>
                </a:cubicBezTo>
                <a:cubicBezTo>
                  <a:pt x="178" y="309"/>
                  <a:pt x="205" y="295"/>
                  <a:pt x="227" y="288"/>
                </a:cubicBezTo>
                <a:cubicBezTo>
                  <a:pt x="249" y="281"/>
                  <a:pt x="267" y="272"/>
                  <a:pt x="278" y="256"/>
                </a:cubicBezTo>
                <a:cubicBezTo>
                  <a:pt x="289" y="240"/>
                  <a:pt x="289" y="203"/>
                  <a:pt x="291" y="192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4" name="Text Box 93"/>
          <p:cNvSpPr txBox="1">
            <a:spLocks noChangeArrowheads="1"/>
          </p:cNvSpPr>
          <p:nvPr/>
        </p:nvSpPr>
        <p:spPr bwMode="auto">
          <a:xfrm>
            <a:off x="5110163" y="3494088"/>
            <a:ext cx="13001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If so, is it</a:t>
            </a:r>
          </a:p>
          <a:p>
            <a:r>
              <a:rPr lang="en-US" sz="1600">
                <a:latin typeface="Arial" pitchFamily="34" charset="0"/>
              </a:rPr>
              <a:t>Acceptable?</a:t>
            </a:r>
          </a:p>
        </p:txBody>
      </p:sp>
      <p:sp>
        <p:nvSpPr>
          <p:cNvPr id="41005" name="TextBox 64"/>
          <p:cNvSpPr txBox="1">
            <a:spLocks noChangeArrowheads="1"/>
          </p:cNvSpPr>
          <p:nvPr/>
        </p:nvSpPr>
        <p:spPr bwMode="auto">
          <a:xfrm>
            <a:off x="6561138" y="6211888"/>
            <a:ext cx="2582862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66"/>
                </a:solidFill>
              </a:rPr>
              <a:t>Normal states </a:t>
            </a:r>
            <a:r>
              <a:rPr lang="en-US" b="1">
                <a:solidFill>
                  <a:srgbClr val="000066"/>
                </a:solidFill>
              </a:rPr>
              <a:t>do not </a:t>
            </a:r>
            <a:r>
              <a:rPr lang="en-US">
                <a:solidFill>
                  <a:srgbClr val="000066"/>
                </a:solidFill>
              </a:rPr>
              <a:t>lead</a:t>
            </a:r>
          </a:p>
          <a:p>
            <a:r>
              <a:rPr lang="en-US">
                <a:solidFill>
                  <a:srgbClr val="000066"/>
                </a:solidFill>
              </a:rPr>
              <a:t>to unused states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0C66D395-3F9E-4D92-8972-B28DFE72D87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34950"/>
            <a:ext cx="9144000" cy="766763"/>
          </a:xfrm>
          <a:noFill/>
        </p:spPr>
        <p:txBody>
          <a:bodyPr/>
          <a:lstStyle/>
          <a:p>
            <a:r>
              <a:rPr lang="en-US" sz="2800" b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Example 2: </a:t>
            </a:r>
            <a:r>
              <a:rPr lang="en-US" sz="28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Counter with Arbitrary Count Sequence:</a:t>
            </a:r>
            <a:br>
              <a:rPr lang="en-US" sz="28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i.e. not straight binary </a:t>
            </a:r>
          </a:p>
        </p:txBody>
      </p:sp>
      <p:pic>
        <p:nvPicPr>
          <p:cNvPr id="41988" name="Picture 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5988" y="1425575"/>
            <a:ext cx="3249612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AutoShape 99"/>
          <p:cNvSpPr>
            <a:spLocks noChangeArrowheads="1"/>
          </p:cNvSpPr>
          <p:nvPr/>
        </p:nvSpPr>
        <p:spPr bwMode="auto">
          <a:xfrm>
            <a:off x="4276725" y="2713038"/>
            <a:ext cx="946150" cy="396875"/>
          </a:xfrm>
          <a:prstGeom prst="leftRightArrow">
            <a:avLst>
              <a:gd name="adj1" fmla="val 50000"/>
              <a:gd name="adj2" fmla="val 476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990" name="Picture 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5788025"/>
            <a:ext cx="15065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991" name="Group 104"/>
          <p:cNvGrpSpPr>
            <a:grpSpLocks/>
          </p:cNvGrpSpPr>
          <p:nvPr/>
        </p:nvGrpSpPr>
        <p:grpSpPr bwMode="auto">
          <a:xfrm>
            <a:off x="5265738" y="536575"/>
            <a:ext cx="3735387" cy="3144838"/>
            <a:chOff x="3317" y="452"/>
            <a:chExt cx="2353" cy="1981"/>
          </a:xfrm>
        </p:grpSpPr>
        <p:grpSp>
          <p:nvGrpSpPr>
            <p:cNvPr id="42004" name="Group 103"/>
            <p:cNvGrpSpPr>
              <a:grpSpLocks/>
            </p:cNvGrpSpPr>
            <p:nvPr/>
          </p:nvGrpSpPr>
          <p:grpSpPr bwMode="auto">
            <a:xfrm>
              <a:off x="3317" y="452"/>
              <a:ext cx="2353" cy="1981"/>
              <a:chOff x="3317" y="452"/>
              <a:chExt cx="2561" cy="2211"/>
            </a:xfrm>
          </p:grpSpPr>
          <p:pic>
            <p:nvPicPr>
              <p:cNvPr id="42006" name="Picture 9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317" y="549"/>
                <a:ext cx="1985" cy="2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2007" name="Text Box 97"/>
              <p:cNvSpPr txBox="1">
                <a:spLocks noChangeArrowheads="1"/>
              </p:cNvSpPr>
              <p:nvPr/>
            </p:nvSpPr>
            <p:spPr bwMode="auto">
              <a:xfrm>
                <a:off x="4558" y="452"/>
                <a:ext cx="1320" cy="5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6600CC"/>
                    </a:solidFill>
                    <a:latin typeface="Arial" pitchFamily="34" charset="0"/>
                  </a:rPr>
                  <a:t>For Unused states:</a:t>
                </a:r>
              </a:p>
              <a:p>
                <a:r>
                  <a:rPr lang="en-US" sz="1400">
                    <a:solidFill>
                      <a:srgbClr val="6600CC"/>
                    </a:solidFill>
                    <a:latin typeface="Arial" pitchFamily="34" charset="0"/>
                  </a:rPr>
                  <a:t>Determine transitions </a:t>
                </a:r>
              </a:p>
              <a:p>
                <a:r>
                  <a:rPr lang="en-US" sz="1400">
                    <a:solidFill>
                      <a:srgbClr val="6600CC"/>
                    </a:solidFill>
                    <a:latin typeface="Arial" pitchFamily="34" charset="0"/>
                  </a:rPr>
                  <a:t>From circuit</a:t>
                </a:r>
              </a:p>
            </p:txBody>
          </p:sp>
          <p:sp>
            <p:nvSpPr>
              <p:cNvPr id="42008" name="Line 98"/>
              <p:cNvSpPr>
                <a:spLocks noChangeShapeType="1"/>
              </p:cNvSpPr>
              <p:nvPr/>
            </p:nvSpPr>
            <p:spPr bwMode="auto">
              <a:xfrm flipH="1">
                <a:off x="4418" y="929"/>
                <a:ext cx="352" cy="243"/>
              </a:xfrm>
              <a:prstGeom prst="line">
                <a:avLst/>
              </a:prstGeom>
              <a:noFill/>
              <a:ln w="9525">
                <a:solidFill>
                  <a:srgbClr val="66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05" name="Rectangle 95"/>
            <p:cNvSpPr>
              <a:spLocks noChangeArrowheads="1"/>
            </p:cNvSpPr>
            <p:nvPr/>
          </p:nvSpPr>
          <p:spPr bwMode="auto">
            <a:xfrm>
              <a:off x="3891" y="1050"/>
              <a:ext cx="627" cy="1043"/>
            </a:xfrm>
            <a:prstGeom prst="rect">
              <a:avLst/>
            </a:prstGeom>
            <a:solidFill>
              <a:srgbClr val="FFCC99">
                <a:alpha val="3215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992" name="Group 106"/>
          <p:cNvGrpSpPr>
            <a:grpSpLocks/>
          </p:cNvGrpSpPr>
          <p:nvPr/>
        </p:nvGrpSpPr>
        <p:grpSpPr bwMode="auto">
          <a:xfrm>
            <a:off x="5202238" y="3636963"/>
            <a:ext cx="3048000" cy="3221037"/>
            <a:chOff x="3277" y="2291"/>
            <a:chExt cx="1920" cy="2029"/>
          </a:xfrm>
        </p:grpSpPr>
        <p:pic>
          <p:nvPicPr>
            <p:cNvPr id="42002" name="Picture 10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89" y="2337"/>
              <a:ext cx="1908" cy="1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003" name="Rectangle 105"/>
            <p:cNvSpPr>
              <a:spLocks noChangeArrowheads="1"/>
            </p:cNvSpPr>
            <p:nvPr/>
          </p:nvSpPr>
          <p:spPr bwMode="auto">
            <a:xfrm>
              <a:off x="3277" y="2291"/>
              <a:ext cx="160" cy="10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3" name="AutoShape 107"/>
          <p:cNvSpPr>
            <a:spLocks noChangeArrowheads="1"/>
          </p:cNvSpPr>
          <p:nvPr/>
        </p:nvSpPr>
        <p:spPr bwMode="auto">
          <a:xfrm>
            <a:off x="2143125" y="3902075"/>
            <a:ext cx="365125" cy="487363"/>
          </a:xfrm>
          <a:prstGeom prst="downArrow">
            <a:avLst>
              <a:gd name="adj1" fmla="val 50000"/>
              <a:gd name="adj2" fmla="val 33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994" name="Text Box 108"/>
          <p:cNvSpPr txBox="1">
            <a:spLocks noChangeArrowheads="1"/>
          </p:cNvSpPr>
          <p:nvPr/>
        </p:nvSpPr>
        <p:spPr bwMode="auto">
          <a:xfrm>
            <a:off x="1379538" y="4465638"/>
            <a:ext cx="3119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66"/>
                </a:solidFill>
                <a:latin typeface="Arial" pitchFamily="34" charset="0"/>
              </a:rPr>
              <a:t>Three 3-variable K-maps </a:t>
            </a:r>
          </a:p>
          <a:p>
            <a:pPr algn="ctr"/>
            <a:r>
              <a:rPr lang="en-US">
                <a:solidFill>
                  <a:srgbClr val="000066"/>
                </a:solidFill>
                <a:latin typeface="Arial" pitchFamily="34" charset="0"/>
              </a:rPr>
              <a:t>for CL Optimization</a:t>
            </a:r>
          </a:p>
        </p:txBody>
      </p:sp>
      <p:sp>
        <p:nvSpPr>
          <p:cNvPr id="41995" name="AutoShape 109"/>
          <p:cNvSpPr>
            <a:spLocks noChangeArrowheads="1"/>
          </p:cNvSpPr>
          <p:nvPr/>
        </p:nvSpPr>
        <p:spPr bwMode="auto">
          <a:xfrm>
            <a:off x="2143125" y="5314950"/>
            <a:ext cx="365125" cy="487363"/>
          </a:xfrm>
          <a:prstGeom prst="downArrow">
            <a:avLst>
              <a:gd name="adj1" fmla="val 50000"/>
              <a:gd name="adj2" fmla="val 33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996" name="AutoShape 110"/>
          <p:cNvSpPr>
            <a:spLocks noChangeArrowheads="1"/>
          </p:cNvSpPr>
          <p:nvPr/>
        </p:nvSpPr>
        <p:spPr bwMode="auto">
          <a:xfrm rot="-5400000">
            <a:off x="4437857" y="5660231"/>
            <a:ext cx="344488" cy="1177925"/>
          </a:xfrm>
          <a:prstGeom prst="downArrow">
            <a:avLst>
              <a:gd name="adj1" fmla="val 50000"/>
              <a:gd name="adj2" fmla="val 854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997" name="Line 111"/>
          <p:cNvSpPr>
            <a:spLocks noChangeShapeType="1"/>
          </p:cNvSpPr>
          <p:nvPr/>
        </p:nvSpPr>
        <p:spPr bwMode="auto">
          <a:xfrm flipV="1">
            <a:off x="3241675" y="1798638"/>
            <a:ext cx="3006725" cy="4449762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Line 112"/>
          <p:cNvSpPr>
            <a:spLocks noChangeShapeType="1"/>
          </p:cNvSpPr>
          <p:nvPr/>
        </p:nvSpPr>
        <p:spPr bwMode="auto">
          <a:xfrm>
            <a:off x="6024563" y="2114550"/>
            <a:ext cx="1208087" cy="62865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Text Box 113"/>
          <p:cNvSpPr txBox="1">
            <a:spLocks noChangeArrowheads="1"/>
          </p:cNvSpPr>
          <p:nvPr/>
        </p:nvSpPr>
        <p:spPr bwMode="auto">
          <a:xfrm>
            <a:off x="0" y="3500438"/>
            <a:ext cx="1476375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Modulo?</a:t>
            </a:r>
          </a:p>
          <a:p>
            <a:endParaRPr lang="en-US" sz="1400">
              <a:solidFill>
                <a:srgbClr val="6600CC"/>
              </a:solidFill>
              <a:latin typeface="Arial" pitchFamily="34" charset="0"/>
            </a:endParaRP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Count </a:t>
            </a: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Sequence?</a:t>
            </a:r>
          </a:p>
          <a:p>
            <a:endParaRPr lang="en-US" sz="1400">
              <a:solidFill>
                <a:srgbClr val="6600CC"/>
              </a:solidFill>
              <a:latin typeface="Arial" pitchFamily="34" charset="0"/>
            </a:endParaRP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Number </a:t>
            </a: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of states?</a:t>
            </a:r>
          </a:p>
          <a:p>
            <a:endParaRPr lang="en-US" sz="1400">
              <a:solidFill>
                <a:srgbClr val="6600CC"/>
              </a:solidFill>
              <a:latin typeface="Arial" pitchFamily="34" charset="0"/>
            </a:endParaRP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Number of FFs?</a:t>
            </a:r>
          </a:p>
          <a:p>
            <a:endParaRPr lang="en-US" sz="1400">
              <a:solidFill>
                <a:srgbClr val="6600CC"/>
              </a:solidFill>
              <a:latin typeface="Arial" pitchFamily="34" charset="0"/>
            </a:endParaRP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Unused states?</a:t>
            </a:r>
          </a:p>
          <a:p>
            <a:endParaRPr lang="en-US" sz="1400">
              <a:solidFill>
                <a:srgbClr val="6600CC"/>
              </a:solidFill>
              <a:latin typeface="Arial" pitchFamily="34" charset="0"/>
            </a:endParaRPr>
          </a:p>
          <a:p>
            <a:endParaRPr lang="en-US" sz="1400">
              <a:solidFill>
                <a:srgbClr val="6600CC"/>
              </a:solidFill>
              <a:latin typeface="Arial" pitchFamily="34" charset="0"/>
            </a:endParaRPr>
          </a:p>
        </p:txBody>
      </p:sp>
      <p:sp>
        <p:nvSpPr>
          <p:cNvPr id="42000" name="Line 114"/>
          <p:cNvSpPr>
            <a:spLocks noChangeShapeType="1"/>
          </p:cNvSpPr>
          <p:nvPr/>
        </p:nvSpPr>
        <p:spPr bwMode="auto">
          <a:xfrm flipH="1">
            <a:off x="2041525" y="3168650"/>
            <a:ext cx="265113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Text Box 115"/>
          <p:cNvSpPr txBox="1">
            <a:spLocks noChangeArrowheads="1"/>
          </p:cNvSpPr>
          <p:nvPr/>
        </p:nvSpPr>
        <p:spPr bwMode="auto">
          <a:xfrm>
            <a:off x="1979613" y="2959100"/>
            <a:ext cx="768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Missing?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94C065B8-00B0-4CE0-AFA9-6AC7A6DCD5D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138113"/>
            <a:ext cx="7772400" cy="1020762"/>
          </a:xfrm>
        </p:spPr>
        <p:txBody>
          <a:bodyPr/>
          <a:lstStyle/>
          <a:p>
            <a:r>
              <a:rPr lang="en-US" sz="36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Registers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813" y="1255713"/>
            <a:ext cx="8993187" cy="5602287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Register – a 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collection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of binary storage elements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 theory, a register is sequential logic, i.e. can be defined by a state table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But more often, we think of a register as an array of 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flip flops (possibly with some extra gates) that store a vector of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binary bits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Used to perform simple data </a:t>
            </a:r>
            <a:r>
              <a:rPr lang="en-US" sz="28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storage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movement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manipulation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processing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operations (e.g. </a:t>
            </a:r>
            <a:r>
              <a:rPr lang="en-US" sz="28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load, increment,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shift, add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etc.)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computer processes data by performing operations on registers, e.g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 ADD A, B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where      A and B are say </a:t>
            </a:r>
            <a:r>
              <a:rPr lang="en-US" sz="28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32-bit registers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0A0B0021-2ACC-4864-A279-CA5035685A5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-203200"/>
            <a:ext cx="7772400" cy="1020763"/>
          </a:xfrm>
        </p:spPr>
        <p:txBody>
          <a:bodyPr/>
          <a:lstStyle/>
          <a:p>
            <a:r>
              <a:rPr lang="en-US" sz="36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Register/Counter Design Methods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27088"/>
            <a:ext cx="9144000" cy="6030912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Classical Direct Approach: From State Diagram</a:t>
            </a:r>
          </a:p>
          <a:p>
            <a:pPr lvl="1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Design individual cells using the state diagram/state table model and combine them into a register</a:t>
            </a:r>
          </a:p>
          <a:p>
            <a:pPr lvl="1">
              <a:buFontTx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Problem: for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large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large number of states     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state diagram/state table model is often not feasible!-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Pentium has 64-bit data registers (states = ?)</a:t>
            </a:r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Alternative (Ad hoc?) Approach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(similar to iterative design method in combinational logic)</a:t>
            </a:r>
          </a:p>
          <a:p>
            <a:pPr lvl="1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Add predefined combinational circuits to a register to perform desired functions</a:t>
            </a:r>
          </a:p>
          <a:p>
            <a:pPr lvl="2">
              <a:defRPr/>
            </a:pP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Example: To count up, connect the register flip-flop outputs to an incrementer</a:t>
            </a:r>
          </a:p>
          <a:p>
            <a:pPr lvl="1">
              <a:buFontTx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437" name="Straight Connector 5"/>
          <p:cNvCxnSpPr>
            <a:cxnSpLocks noChangeShapeType="1"/>
          </p:cNvCxnSpPr>
          <p:nvPr/>
        </p:nvCxnSpPr>
        <p:spPr bwMode="auto">
          <a:xfrm>
            <a:off x="0" y="698500"/>
            <a:ext cx="9144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3D947F70-601E-4213-AC15-5F3FCBF5C67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59" name="Line 203"/>
          <p:cNvSpPr>
            <a:spLocks noChangeShapeType="1"/>
          </p:cNvSpPr>
          <p:nvPr/>
        </p:nvSpPr>
        <p:spPr bwMode="auto">
          <a:xfrm>
            <a:off x="8556625" y="5475288"/>
            <a:ext cx="1588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Rectangle 204"/>
          <p:cNvSpPr>
            <a:spLocks noChangeArrowheads="1"/>
          </p:cNvSpPr>
          <p:nvPr/>
        </p:nvSpPr>
        <p:spPr bwMode="auto">
          <a:xfrm>
            <a:off x="3638550" y="5497513"/>
            <a:ext cx="777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19461" name="Rectangle 207"/>
          <p:cNvSpPr>
            <a:spLocks noGrp="1" noChangeArrowheads="1"/>
          </p:cNvSpPr>
          <p:nvPr>
            <p:ph type="title"/>
          </p:nvPr>
        </p:nvSpPr>
        <p:spPr>
          <a:xfrm>
            <a:off x="496888" y="288925"/>
            <a:ext cx="7772400" cy="788988"/>
          </a:xfrm>
          <a:noFill/>
        </p:spPr>
        <p:txBody>
          <a:bodyPr/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Example: 4-bit Register, with Clear </a:t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>&amp; Selective </a:t>
            </a: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Parallel Load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28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clock gating</a:t>
            </a:r>
          </a:p>
        </p:txBody>
      </p:sp>
      <p:pic>
        <p:nvPicPr>
          <p:cNvPr id="19462" name="Picture 2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13" y="1219200"/>
            <a:ext cx="2484437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240"/>
          <p:cNvSpPr>
            <a:spLocks noChangeArrowheads="1"/>
          </p:cNvSpPr>
          <p:nvPr/>
        </p:nvSpPr>
        <p:spPr bwMode="auto">
          <a:xfrm>
            <a:off x="485775" y="6227763"/>
            <a:ext cx="2767013" cy="630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464" name="Picture 2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57788"/>
            <a:ext cx="1125538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 Box 241"/>
          <p:cNvSpPr txBox="1">
            <a:spLocks noChangeArrowheads="1"/>
          </p:cNvSpPr>
          <p:nvPr/>
        </p:nvSpPr>
        <p:spPr bwMode="auto">
          <a:xfrm>
            <a:off x="2605088" y="1249363"/>
            <a:ext cx="287655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  <a:sym typeface="Wingdings" pitchFamily="2" charset="2"/>
              </a:rPr>
              <a:t>Reset (Cleared) </a:t>
            </a:r>
          </a:p>
          <a:p>
            <a:r>
              <a:rPr lang="en-US">
                <a:latin typeface="Arial" pitchFamily="34" charset="0"/>
                <a:sym typeface="Wingdings" pitchFamily="2" charset="2"/>
              </a:rPr>
              <a:t>Asynchronously with</a:t>
            </a:r>
          </a:p>
          <a:p>
            <a:r>
              <a:rPr lang="en-US">
                <a:latin typeface="Arial" pitchFamily="34" charset="0"/>
                <a:sym typeface="Wingdings" pitchFamily="2" charset="2"/>
              </a:rPr>
              <a:t>A 0 pulse on the normally</a:t>
            </a:r>
          </a:p>
          <a:p>
            <a:r>
              <a:rPr lang="en-US">
                <a:latin typeface="Arial" pitchFamily="34" charset="0"/>
                <a:sym typeface="Wingdings" pitchFamily="2" charset="2"/>
              </a:rPr>
              <a:t>High Clear input</a:t>
            </a:r>
          </a:p>
          <a:p>
            <a:endParaRPr lang="en-US">
              <a:latin typeface="Arial" pitchFamily="34" charset="0"/>
              <a:sym typeface="Wingdings" pitchFamily="2" charset="2"/>
            </a:endParaRPr>
          </a:p>
          <a:p>
            <a:r>
              <a:rPr lang="en-US">
                <a:latin typeface="Arial" pitchFamily="34" charset="0"/>
              </a:rPr>
              <a:t>Loaded with </a:t>
            </a:r>
          </a:p>
          <a:p>
            <a:r>
              <a:rPr lang="en-US">
                <a:latin typeface="Arial" pitchFamily="34" charset="0"/>
              </a:rPr>
              <a:t>Data at inputs</a:t>
            </a:r>
          </a:p>
          <a:p>
            <a:r>
              <a:rPr lang="en-US">
                <a:latin typeface="Arial" pitchFamily="34" charset="0"/>
              </a:rPr>
              <a:t>at </a:t>
            </a:r>
            <a:r>
              <a:rPr lang="en-US">
                <a:solidFill>
                  <a:srgbClr val="CC0000"/>
                </a:solidFill>
                <a:latin typeface="Arial" pitchFamily="34" charset="0"/>
              </a:rPr>
              <a:t>every</a:t>
            </a:r>
            <a:r>
              <a:rPr lang="en-US">
                <a:latin typeface="Arial" pitchFamily="34" charset="0"/>
              </a:rPr>
              <a:t> clock edge</a:t>
            </a:r>
          </a:p>
          <a:p>
            <a:r>
              <a:rPr lang="en-US">
                <a:latin typeface="Arial" pitchFamily="34" charset="0"/>
              </a:rPr>
              <a:t>D </a:t>
            </a:r>
            <a:r>
              <a:rPr lang="en-US">
                <a:latin typeface="Arial" pitchFamily="34" charset="0"/>
                <a:sym typeface="Wingdings" pitchFamily="2" charset="2"/>
              </a:rPr>
              <a:t></a:t>
            </a:r>
            <a:r>
              <a:rPr lang="en-US">
                <a:latin typeface="Arial" pitchFamily="34" charset="0"/>
              </a:rPr>
              <a:t> Q</a:t>
            </a:r>
          </a:p>
          <a:p>
            <a:endParaRPr lang="en-US">
              <a:latin typeface="Arial" pitchFamily="34" charset="0"/>
            </a:endParaRPr>
          </a:p>
          <a:p>
            <a:r>
              <a:rPr lang="en-US">
                <a:latin typeface="Arial" pitchFamily="34" charset="0"/>
              </a:rPr>
              <a:t>What is the problem </a:t>
            </a:r>
          </a:p>
          <a:p>
            <a:r>
              <a:rPr lang="en-US">
                <a:latin typeface="Arial" pitchFamily="34" charset="0"/>
              </a:rPr>
              <a:t>with this?</a:t>
            </a:r>
          </a:p>
          <a:p>
            <a:endParaRPr lang="en-US">
              <a:latin typeface="Arial" pitchFamily="34" charset="0"/>
              <a:sym typeface="Wingdings" pitchFamily="2" charset="2"/>
            </a:endParaRPr>
          </a:p>
          <a:p>
            <a:endParaRPr lang="en-US">
              <a:latin typeface="Arial" pitchFamily="34" charset="0"/>
              <a:sym typeface="Wingdings" pitchFamily="2" charset="2"/>
            </a:endParaRPr>
          </a:p>
          <a:p>
            <a:endParaRPr lang="en-US">
              <a:latin typeface="Arial" pitchFamily="34" charset="0"/>
              <a:sym typeface="Wingdings" pitchFamily="2" charset="2"/>
            </a:endParaRPr>
          </a:p>
          <a:p>
            <a:r>
              <a:rPr lang="en-US">
                <a:latin typeface="Arial" pitchFamily="34" charset="0"/>
                <a:sym typeface="Wingdings" pitchFamily="2" charset="2"/>
              </a:rPr>
              <a:t>You need a </a:t>
            </a:r>
            <a:r>
              <a:rPr lang="en-US">
                <a:solidFill>
                  <a:srgbClr val="6600CC"/>
                </a:solidFill>
                <a:latin typeface="Arial" pitchFamily="34" charset="0"/>
                <a:sym typeface="Wingdings" pitchFamily="2" charset="2"/>
              </a:rPr>
              <a:t>controlled 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  <a:sym typeface="Wingdings" pitchFamily="2" charset="2"/>
              </a:rPr>
              <a:t>loading,</a:t>
            </a:r>
            <a:r>
              <a:rPr lang="en-US">
                <a:latin typeface="Arial" pitchFamily="34" charset="0"/>
                <a:sym typeface="Wingdings" pitchFamily="2" charset="2"/>
              </a:rPr>
              <a:t> only when input </a:t>
            </a:r>
          </a:p>
          <a:p>
            <a:r>
              <a:rPr lang="en-US">
                <a:latin typeface="Arial" pitchFamily="34" charset="0"/>
                <a:sym typeface="Wingdings" pitchFamily="2" charset="2"/>
              </a:rPr>
              <a:t>data is </a:t>
            </a:r>
            <a:r>
              <a:rPr lang="en-US">
                <a:solidFill>
                  <a:srgbClr val="FF3300"/>
                </a:solidFill>
                <a:latin typeface="Arial" pitchFamily="34" charset="0"/>
                <a:sym typeface="Wingdings" pitchFamily="2" charset="2"/>
              </a:rPr>
              <a:t>valid</a:t>
            </a:r>
            <a:r>
              <a:rPr lang="en-US">
                <a:latin typeface="Arial" pitchFamily="34" charset="0"/>
                <a:sym typeface="Wingdings" pitchFamily="2" charset="2"/>
              </a:rPr>
              <a:t> and a </a:t>
            </a:r>
            <a:r>
              <a:rPr lang="en-US">
                <a:solidFill>
                  <a:srgbClr val="FF3300"/>
                </a:solidFill>
                <a:latin typeface="Arial" pitchFamily="34" charset="0"/>
                <a:sym typeface="Wingdings" pitchFamily="2" charset="2"/>
              </a:rPr>
              <a:t>Load </a:t>
            </a:r>
          </a:p>
          <a:p>
            <a:r>
              <a:rPr lang="en-US">
                <a:solidFill>
                  <a:srgbClr val="FF3300"/>
                </a:solidFill>
                <a:latin typeface="Arial" pitchFamily="34" charset="0"/>
                <a:sym typeface="Wingdings" pitchFamily="2" charset="2"/>
              </a:rPr>
              <a:t>Signal</a:t>
            </a:r>
            <a:r>
              <a:rPr lang="en-US">
                <a:latin typeface="Arial" pitchFamily="34" charset="0"/>
                <a:sym typeface="Wingdings" pitchFamily="2" charset="2"/>
              </a:rPr>
              <a:t> arrives </a:t>
            </a:r>
          </a:p>
          <a:p>
            <a:r>
              <a:rPr lang="en-US">
                <a:latin typeface="Arial" pitchFamily="34" charset="0"/>
                <a:sym typeface="Wingdings" pitchFamily="2" charset="2"/>
              </a:rPr>
              <a:t>(not on every clock pulse!) </a:t>
            </a:r>
          </a:p>
        </p:txBody>
      </p:sp>
      <p:sp>
        <p:nvSpPr>
          <p:cNvPr id="19466" name="Line 242"/>
          <p:cNvSpPr>
            <a:spLocks noChangeShapeType="1"/>
          </p:cNvSpPr>
          <p:nvPr/>
        </p:nvSpPr>
        <p:spPr bwMode="auto">
          <a:xfrm>
            <a:off x="3194050" y="2130425"/>
            <a:ext cx="566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9467" name="Picture 2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1222375"/>
            <a:ext cx="2484437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2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03913" y="1449388"/>
            <a:ext cx="1203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Text Box 245"/>
          <p:cNvSpPr txBox="1">
            <a:spLocks noChangeArrowheads="1"/>
          </p:cNvSpPr>
          <p:nvPr/>
        </p:nvSpPr>
        <p:spPr bwMode="auto">
          <a:xfrm>
            <a:off x="5588000" y="5484813"/>
            <a:ext cx="3556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Solution: </a:t>
            </a:r>
            <a:r>
              <a:rPr lang="en-US">
                <a:solidFill>
                  <a:srgbClr val="6600CC"/>
                </a:solidFill>
                <a:latin typeface="Arial" pitchFamily="34" charset="0"/>
              </a:rPr>
              <a:t>Gate the clock</a:t>
            </a:r>
            <a:r>
              <a:rPr lang="en-US">
                <a:solidFill>
                  <a:srgbClr val="CC0000"/>
                </a:solidFill>
                <a:latin typeface="Arial" pitchFamily="34" charset="0"/>
              </a:rPr>
              <a:t> to the </a:t>
            </a:r>
          </a:p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Register flip flops so that clock </a:t>
            </a:r>
          </a:p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Pulses arrive </a:t>
            </a:r>
            <a:r>
              <a:rPr lang="en-US" u="sng">
                <a:solidFill>
                  <a:srgbClr val="FF0000"/>
                </a:solidFill>
                <a:latin typeface="Arial" pitchFamily="34" charset="0"/>
              </a:rPr>
              <a:t>only</a:t>
            </a:r>
            <a:r>
              <a:rPr lang="en-US">
                <a:solidFill>
                  <a:srgbClr val="CC0000"/>
                </a:solidFill>
                <a:latin typeface="Arial" pitchFamily="34" charset="0"/>
              </a:rPr>
              <a:t> when Load = 1</a:t>
            </a:r>
          </a:p>
        </p:txBody>
      </p:sp>
      <p:pic>
        <p:nvPicPr>
          <p:cNvPr id="19470" name="Picture 24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2925" y="4414838"/>
            <a:ext cx="292417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1" name="Text Box 247"/>
          <p:cNvSpPr txBox="1">
            <a:spLocks noChangeArrowheads="1"/>
          </p:cNvSpPr>
          <p:nvPr/>
        </p:nvSpPr>
        <p:spPr bwMode="auto">
          <a:xfrm>
            <a:off x="4316413" y="5157788"/>
            <a:ext cx="13985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Clock input to FFs</a:t>
            </a:r>
          </a:p>
        </p:txBody>
      </p:sp>
      <p:sp>
        <p:nvSpPr>
          <p:cNvPr id="19472" name="Text Box 248"/>
          <p:cNvSpPr txBox="1">
            <a:spLocks noChangeArrowheads="1"/>
          </p:cNvSpPr>
          <p:nvPr/>
        </p:nvSpPr>
        <p:spPr bwMode="auto">
          <a:xfrm>
            <a:off x="5510213" y="2617788"/>
            <a:ext cx="1787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D3-D0</a:t>
            </a:r>
          </a:p>
          <a:p>
            <a:r>
              <a:rPr lang="en-US" sz="1600">
                <a:latin typeface="Arial" pitchFamily="34" charset="0"/>
              </a:rPr>
              <a:t>Data to be loaded</a:t>
            </a:r>
          </a:p>
        </p:txBody>
      </p:sp>
      <p:sp>
        <p:nvSpPr>
          <p:cNvPr id="19473" name="Rectangle 249"/>
          <p:cNvSpPr>
            <a:spLocks noChangeArrowheads="1"/>
          </p:cNvSpPr>
          <p:nvPr/>
        </p:nvSpPr>
        <p:spPr bwMode="auto">
          <a:xfrm>
            <a:off x="1747838" y="1244600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ym typeface="Wingdings" pitchFamily="2" charset="2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22CBC610-5561-48D6-8B0D-995A3C6E5D4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8556625" y="5475288"/>
            <a:ext cx="1588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638550" y="5497513"/>
            <a:ext cx="777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>
          <a:xfrm>
            <a:off x="496888" y="288925"/>
            <a:ext cx="8647112" cy="788988"/>
          </a:xfrm>
          <a:noFill/>
        </p:spPr>
        <p:txBody>
          <a:bodyPr/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Further Improvement </a:t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Avoid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clock gating. Apply Load control to D input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85775" y="6227763"/>
            <a:ext cx="2767013" cy="630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590550" y="1273175"/>
            <a:ext cx="2876550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6600CC"/>
                </a:solidFill>
                <a:latin typeface="Arial" pitchFamily="34" charset="0"/>
                <a:sym typeface="Wingdings" pitchFamily="2" charset="2"/>
              </a:rPr>
              <a:t>Avoid clock gating if you can!</a:t>
            </a:r>
          </a:p>
          <a:p>
            <a:endParaRPr lang="en-US" sz="800">
              <a:solidFill>
                <a:srgbClr val="6600CC"/>
              </a:solidFill>
              <a:latin typeface="Arial" pitchFamily="34" charset="0"/>
              <a:sym typeface="Wingdings" pitchFamily="2" charset="2"/>
            </a:endParaRP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  <a:sym typeface="Wingdings" pitchFamily="2" charset="2"/>
              </a:rPr>
              <a:t>It causes </a:t>
            </a:r>
            <a:r>
              <a:rPr lang="en-US">
                <a:solidFill>
                  <a:srgbClr val="CC0000"/>
                </a:solidFill>
                <a:latin typeface="Arial" pitchFamily="34" charset="0"/>
                <a:sym typeface="Wingdings" pitchFamily="2" charset="2"/>
              </a:rPr>
              <a:t>clock skew</a:t>
            </a:r>
            <a:r>
              <a:rPr lang="en-US">
                <a:solidFill>
                  <a:srgbClr val="6600CC"/>
                </a:solidFill>
                <a:latin typeface="Arial" pitchFamily="34" charset="0"/>
                <a:sym typeface="Wingdings" pitchFamily="2" charset="2"/>
              </a:rPr>
              <a:t> – clock arriving to various flip flops in the system at different times</a:t>
            </a:r>
          </a:p>
          <a:p>
            <a:endParaRPr lang="en-US" sz="800">
              <a:solidFill>
                <a:srgbClr val="6600CC"/>
              </a:solidFill>
              <a:latin typeface="Arial" pitchFamily="34" charset="0"/>
              <a:sym typeface="Wingdings" pitchFamily="2" charset="2"/>
            </a:endParaRP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  <a:sym typeface="Wingdings" pitchFamily="2" charset="2"/>
              </a:rPr>
              <a:t>So such flip flops change state at different times </a:t>
            </a:r>
          </a:p>
          <a:p>
            <a:endParaRPr lang="en-US" sz="800">
              <a:solidFill>
                <a:srgbClr val="6600CC"/>
              </a:solidFill>
              <a:latin typeface="Arial" pitchFamily="34" charset="0"/>
              <a:sym typeface="Wingdings" pitchFamily="2" charset="2"/>
            </a:endParaRP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  <a:sym typeface="Wingdings" pitchFamily="2" charset="2"/>
              </a:rPr>
              <a:t>No good- could lead to erroneous state transitions!</a:t>
            </a:r>
          </a:p>
        </p:txBody>
      </p:sp>
      <p:pic>
        <p:nvPicPr>
          <p:cNvPr id="20488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2488" y="1403350"/>
            <a:ext cx="4481512" cy="545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Text Box 12"/>
          <p:cNvSpPr txBox="1">
            <a:spLocks noChangeArrowheads="1"/>
          </p:cNvSpPr>
          <p:nvPr/>
        </p:nvSpPr>
        <p:spPr bwMode="auto">
          <a:xfrm>
            <a:off x="263525" y="5011738"/>
            <a:ext cx="51895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Load does not gate the clock, </a:t>
            </a:r>
          </a:p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But controls what goes into the D input</a:t>
            </a:r>
          </a:p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Load = 1 </a:t>
            </a:r>
            <a:r>
              <a:rPr lang="en-US">
                <a:solidFill>
                  <a:srgbClr val="CC0000"/>
                </a:solidFill>
                <a:latin typeface="Arial" pitchFamily="34" charset="0"/>
                <a:sym typeface="Wingdings" pitchFamily="2" charset="2"/>
              </a:rPr>
              <a:t> EN = 1, D = input data to be loaded</a:t>
            </a:r>
          </a:p>
          <a:p>
            <a:r>
              <a:rPr lang="en-US">
                <a:solidFill>
                  <a:srgbClr val="CC0000"/>
                </a:solidFill>
                <a:latin typeface="Arial" pitchFamily="34" charset="0"/>
                <a:sym typeface="Wingdings" pitchFamily="2" charset="2"/>
              </a:rPr>
              <a:t>                                       on next clock edge</a:t>
            </a:r>
          </a:p>
          <a:p>
            <a:r>
              <a:rPr lang="en-US">
                <a:solidFill>
                  <a:srgbClr val="CC0000"/>
                </a:solidFill>
                <a:latin typeface="Arial" pitchFamily="34" charset="0"/>
                <a:sym typeface="Wingdings" pitchFamily="2" charset="2"/>
              </a:rPr>
              <a:t>Load = 0  EN = 0, D = present Q, so no change</a:t>
            </a:r>
          </a:p>
          <a:p>
            <a:r>
              <a:rPr lang="en-US">
                <a:solidFill>
                  <a:srgbClr val="CC0000"/>
                </a:solidFill>
                <a:latin typeface="Arial" pitchFamily="34" charset="0"/>
                <a:sym typeface="Wingdings" pitchFamily="2" charset="2"/>
              </a:rPr>
              <a:t>                                       on next clcok edge</a:t>
            </a:r>
            <a:endParaRPr lang="en-US">
              <a:solidFill>
                <a:srgbClr val="CC0000"/>
              </a:solidFill>
              <a:latin typeface="Arial" pitchFamily="34" charset="0"/>
            </a:endParaRPr>
          </a:p>
        </p:txBody>
      </p:sp>
      <p:sp>
        <p:nvSpPr>
          <p:cNvPr id="20490" name="Text Box 16"/>
          <p:cNvSpPr txBox="1">
            <a:spLocks noChangeArrowheads="1"/>
          </p:cNvSpPr>
          <p:nvPr/>
        </p:nvSpPr>
        <p:spPr bwMode="auto">
          <a:xfrm>
            <a:off x="3357563" y="1360488"/>
            <a:ext cx="17541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CC0000"/>
                </a:solidFill>
                <a:latin typeface="Arial" pitchFamily="34" charset="0"/>
              </a:rPr>
              <a:t>EN = 1 for Load</a:t>
            </a:r>
          </a:p>
          <a:p>
            <a:r>
              <a:rPr lang="en-US" sz="1400" b="1">
                <a:solidFill>
                  <a:srgbClr val="CC0000"/>
                </a:solidFill>
                <a:latin typeface="Arial" pitchFamily="34" charset="0"/>
              </a:rPr>
              <a:t>EN = 0 for no Load</a:t>
            </a:r>
          </a:p>
        </p:txBody>
      </p:sp>
      <p:sp>
        <p:nvSpPr>
          <p:cNvPr id="20491" name="Text Box 17"/>
          <p:cNvSpPr txBox="1">
            <a:spLocks noChangeArrowheads="1"/>
          </p:cNvSpPr>
          <p:nvPr/>
        </p:nvSpPr>
        <p:spPr bwMode="auto">
          <a:xfrm>
            <a:off x="3462338" y="2147888"/>
            <a:ext cx="13668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8000"/>
                </a:solidFill>
                <a:latin typeface="Arial" pitchFamily="34" charset="0"/>
              </a:rPr>
              <a:t>External Data </a:t>
            </a:r>
          </a:p>
          <a:p>
            <a:r>
              <a:rPr lang="en-US" sz="1400" b="1">
                <a:solidFill>
                  <a:srgbClr val="008000"/>
                </a:solidFill>
                <a:latin typeface="Arial" pitchFamily="34" charset="0"/>
              </a:rPr>
              <a:t>to be loaded</a:t>
            </a:r>
          </a:p>
        </p:txBody>
      </p:sp>
      <p:sp>
        <p:nvSpPr>
          <p:cNvPr id="20492" name="Line 18"/>
          <p:cNvSpPr>
            <a:spLocks noChangeShapeType="1"/>
          </p:cNvSpPr>
          <p:nvPr/>
        </p:nvSpPr>
        <p:spPr bwMode="auto">
          <a:xfrm>
            <a:off x="4637088" y="2427288"/>
            <a:ext cx="21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19"/>
          <p:cNvSpPr>
            <a:spLocks noChangeShapeType="1"/>
          </p:cNvSpPr>
          <p:nvPr/>
        </p:nvSpPr>
        <p:spPr bwMode="auto">
          <a:xfrm>
            <a:off x="5624513" y="4491038"/>
            <a:ext cx="1517650" cy="382587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Text Box 20"/>
          <p:cNvSpPr txBox="1">
            <a:spLocks noChangeArrowheads="1"/>
          </p:cNvSpPr>
          <p:nvPr/>
        </p:nvSpPr>
        <p:spPr bwMode="auto">
          <a:xfrm>
            <a:off x="4040188" y="4246563"/>
            <a:ext cx="1930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6600CC"/>
                </a:solidFill>
                <a:latin typeface="Arial" pitchFamily="34" charset="0"/>
              </a:rPr>
              <a:t>Clock pulses go</a:t>
            </a:r>
          </a:p>
          <a:p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Always</a:t>
            </a:r>
            <a:r>
              <a:rPr lang="en-US" sz="1600">
                <a:solidFill>
                  <a:srgbClr val="6600CC"/>
                </a:solidFill>
                <a:latin typeface="Arial" pitchFamily="34" charset="0"/>
              </a:rPr>
              <a:t> Unhindered</a:t>
            </a:r>
          </a:p>
          <a:p>
            <a:r>
              <a:rPr lang="en-US" sz="1600">
                <a:solidFill>
                  <a:srgbClr val="6600CC"/>
                </a:solidFill>
                <a:latin typeface="Arial" pitchFamily="34" charset="0"/>
              </a:rPr>
              <a:t>To </a:t>
            </a:r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all</a:t>
            </a:r>
            <a:r>
              <a:rPr lang="en-US" sz="1600">
                <a:solidFill>
                  <a:srgbClr val="6600CC"/>
                </a:solidFill>
                <a:latin typeface="Arial" pitchFamily="34" charset="0"/>
              </a:rPr>
              <a:t> FFs</a:t>
            </a:r>
          </a:p>
        </p:txBody>
      </p:sp>
      <p:sp>
        <p:nvSpPr>
          <p:cNvPr id="20495" name="Text Box 21"/>
          <p:cNvSpPr txBox="1">
            <a:spLocks noChangeArrowheads="1"/>
          </p:cNvSpPr>
          <p:nvPr/>
        </p:nvSpPr>
        <p:spPr bwMode="auto">
          <a:xfrm>
            <a:off x="3960813" y="3101975"/>
            <a:ext cx="21574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But we control what</a:t>
            </a:r>
          </a:p>
          <a:p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Clock pulses do using</a:t>
            </a:r>
          </a:p>
          <a:p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The EN control on D</a:t>
            </a:r>
          </a:p>
        </p:txBody>
      </p:sp>
      <p:sp>
        <p:nvSpPr>
          <p:cNvPr id="20496" name="Text Box 22"/>
          <p:cNvSpPr txBox="1">
            <a:spLocks noChangeArrowheads="1"/>
          </p:cNvSpPr>
          <p:nvPr/>
        </p:nvSpPr>
        <p:spPr bwMode="auto">
          <a:xfrm>
            <a:off x="5072063" y="5048250"/>
            <a:ext cx="1787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D3-D0</a:t>
            </a:r>
          </a:p>
          <a:p>
            <a:r>
              <a:rPr lang="en-US" sz="1600">
                <a:latin typeface="Arial" pitchFamily="34" charset="0"/>
              </a:rPr>
              <a:t>Data to be loaded</a:t>
            </a:r>
          </a:p>
        </p:txBody>
      </p:sp>
      <p:sp>
        <p:nvSpPr>
          <p:cNvPr id="20497" name="Line 23"/>
          <p:cNvSpPr>
            <a:spLocks noChangeShapeType="1"/>
          </p:cNvSpPr>
          <p:nvPr/>
        </p:nvSpPr>
        <p:spPr bwMode="auto">
          <a:xfrm flipV="1">
            <a:off x="6007100" y="3552825"/>
            <a:ext cx="925513" cy="2190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4BBAA46E-2E72-4FA6-9EB8-2B83B9E2457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149225"/>
            <a:ext cx="7772400" cy="1020763"/>
          </a:xfrm>
        </p:spPr>
        <p:txBody>
          <a:bodyPr/>
          <a:lstStyle/>
          <a:p>
            <a:r>
              <a:rPr lang="en-US" sz="36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Shift Registers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938" y="1263650"/>
            <a:ext cx="8337550" cy="5294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Shift Registers move data </a:t>
            </a:r>
            <a:r>
              <a:rPr lang="en-U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laterally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</a:t>
            </a:r>
            <a:r>
              <a:rPr lang="en-US" sz="21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 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within the n-bit register toward its MSB or LSB position</a:t>
            </a:r>
          </a:p>
          <a:p>
            <a:pPr>
              <a:lnSpc>
                <a:spcPct val="90000"/>
              </a:lnSpc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In the simplest case, the shift register is simply a </a:t>
            </a:r>
            <a:r>
              <a:rPr lang="en-US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set of </a:t>
            </a:r>
            <a:br>
              <a:rPr lang="en-US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 flip-flops connected in a row 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like this: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Data input, In, is called a </a:t>
            </a:r>
            <a:r>
              <a:rPr lang="en-US" sz="2100" i="1" dirty="0" smtClean="0">
                <a:latin typeface="Arial" pitchFamily="34" charset="0"/>
                <a:cs typeface="Arial" pitchFamily="34" charset="0"/>
              </a:rPr>
              <a:t>serial input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or the </a:t>
            </a:r>
            <a:r>
              <a:rPr lang="en-US" sz="2100" i="1" dirty="0" smtClean="0">
                <a:latin typeface="Arial" pitchFamily="34" charset="0"/>
                <a:cs typeface="Arial" pitchFamily="34" charset="0"/>
              </a:rPr>
              <a:t>shift right input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Data output, Out, is often called the</a:t>
            </a:r>
            <a:r>
              <a:rPr lang="en-US" sz="21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i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serial</a:t>
            </a:r>
            <a:r>
              <a:rPr lang="en-US" sz="2100" i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i="1" dirty="0" smtClean="0">
                <a:latin typeface="Arial" pitchFamily="34" charset="0"/>
                <a:cs typeface="Arial" pitchFamily="34" charset="0"/>
              </a:rPr>
              <a:t>output 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(=D).</a:t>
            </a:r>
          </a:p>
          <a:p>
            <a:pPr>
              <a:lnSpc>
                <a:spcPct val="90000"/>
              </a:lnSpc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The vector (A, B, C, D) is called the </a:t>
            </a:r>
            <a:r>
              <a:rPr lang="en-US" sz="2100" i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parallel</a:t>
            </a:r>
            <a:r>
              <a:rPr lang="en-US" sz="2100" i="1" dirty="0" smtClean="0">
                <a:latin typeface="Arial" pitchFamily="34" charset="0"/>
                <a:cs typeface="Arial" pitchFamily="34" charset="0"/>
              </a:rPr>
              <a:t> output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490663" y="2705100"/>
          <a:ext cx="5486400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esigner Drawing" r:id="rId3" imgW="5788800" imgH="1811160" progId="">
                  <p:embed/>
                </p:oleObj>
              </mc:Choice>
              <mc:Fallback>
                <p:oleObj name="Designer Drawing" r:id="rId3" imgW="5788800" imgH="18111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2705100"/>
                        <a:ext cx="5486400" cy="171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Line 5"/>
          <p:cNvSpPr>
            <a:spLocks noChangeShapeType="1"/>
          </p:cNvSpPr>
          <p:nvPr/>
        </p:nvSpPr>
        <p:spPr bwMode="auto">
          <a:xfrm>
            <a:off x="2025650" y="3067050"/>
            <a:ext cx="27781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995363" y="2717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Serial</a:t>
            </a: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6483350" y="24653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Arial" pitchFamily="34" charset="0"/>
              </a:rPr>
              <a:t>Serial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6362700" y="2741613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D</a:t>
            </a:r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6645275" y="3079750"/>
            <a:ext cx="27781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5" name="Right Arrow 10"/>
          <p:cNvSpPr>
            <a:spLocks noChangeArrowheads="1"/>
          </p:cNvSpPr>
          <p:nvPr/>
        </p:nvSpPr>
        <p:spPr bwMode="auto">
          <a:xfrm>
            <a:off x="4686300" y="4470400"/>
            <a:ext cx="1028700" cy="355600"/>
          </a:xfrm>
          <a:prstGeom prst="rightArrow">
            <a:avLst>
              <a:gd name="adj1" fmla="val 50000"/>
              <a:gd name="adj2" fmla="val 4999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6" name="Left Arrow 11"/>
          <p:cNvSpPr>
            <a:spLocks noChangeArrowheads="1"/>
          </p:cNvSpPr>
          <p:nvPr/>
        </p:nvSpPr>
        <p:spPr bwMode="auto">
          <a:xfrm>
            <a:off x="2908300" y="4483100"/>
            <a:ext cx="1054100" cy="355600"/>
          </a:xfrm>
          <a:prstGeom prst="leftArrow">
            <a:avLst>
              <a:gd name="adj1" fmla="val 50000"/>
              <a:gd name="adj2" fmla="val 49995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7" name="TextBox 12"/>
          <p:cNvSpPr txBox="1">
            <a:spLocks noChangeArrowheads="1"/>
          </p:cNvSpPr>
          <p:nvPr/>
        </p:nvSpPr>
        <p:spPr bwMode="auto">
          <a:xfrm>
            <a:off x="5753100" y="4445000"/>
            <a:ext cx="1204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Shift Right</a:t>
            </a:r>
          </a:p>
        </p:txBody>
      </p:sp>
      <p:sp>
        <p:nvSpPr>
          <p:cNvPr id="1038" name="TextBox 13"/>
          <p:cNvSpPr txBox="1">
            <a:spLocks noChangeArrowheads="1"/>
          </p:cNvSpPr>
          <p:nvPr/>
        </p:nvSpPr>
        <p:spPr bwMode="auto">
          <a:xfrm>
            <a:off x="1752600" y="4470400"/>
            <a:ext cx="1076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Shift Left</a:t>
            </a:r>
          </a:p>
        </p:txBody>
      </p:sp>
      <p:cxnSp>
        <p:nvCxnSpPr>
          <p:cNvPr id="1040" name="Straight Arrow Connector 20"/>
          <p:cNvCxnSpPr>
            <a:cxnSpLocks noChangeShapeType="1"/>
          </p:cNvCxnSpPr>
          <p:nvPr/>
        </p:nvCxnSpPr>
        <p:spPr bwMode="auto">
          <a:xfrm rot="5400000" flipH="1" flipV="1">
            <a:off x="2997201" y="2832100"/>
            <a:ext cx="4064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41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4114801" y="2844800"/>
            <a:ext cx="4064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42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5207001" y="2857500"/>
            <a:ext cx="4064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43" name="Straight Arrow Connector 23"/>
          <p:cNvCxnSpPr>
            <a:cxnSpLocks noChangeShapeType="1"/>
          </p:cNvCxnSpPr>
          <p:nvPr/>
        </p:nvCxnSpPr>
        <p:spPr bwMode="auto">
          <a:xfrm rot="5400000" flipH="1" flipV="1">
            <a:off x="6197601" y="2870200"/>
            <a:ext cx="4064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56DEBB61-BC38-458F-B367-C992EC89A1D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3" y="242888"/>
            <a:ext cx="7772400" cy="777875"/>
          </a:xfrm>
        </p:spPr>
        <p:txBody>
          <a:bodyPr/>
          <a:lstStyle/>
          <a:p>
            <a:r>
              <a:rPr lang="en-US" sz="4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Shift Registers</a:t>
            </a:r>
            <a:endParaRPr lang="en-US" sz="4000" b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55713"/>
            <a:ext cx="7772400" cy="5027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Behavior of the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4- stage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serial shift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	register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     Initial register 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latin typeface="Arial" pitchFamily="34" charset="0"/>
                <a:cs typeface="Arial" pitchFamily="34" charset="0"/>
              </a:rPr>
              <a:t>state just before 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latin typeface="Arial" pitchFamily="34" charset="0"/>
                <a:cs typeface="Arial" pitchFamily="34" charset="0"/>
              </a:rPr>
              <a:t>the first clock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latin typeface="Arial" pitchFamily="34" charset="0"/>
                <a:cs typeface="Arial" pitchFamily="34" charset="0"/>
              </a:rPr>
              <a:t>pulse arrives 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T1: State after the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latin typeface="Arial" pitchFamily="34" charset="0"/>
                <a:cs typeface="Arial" pitchFamily="34" charset="0"/>
              </a:rPr>
              <a:t>first pulse and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latin typeface="Arial" pitchFamily="34" charset="0"/>
                <a:cs typeface="Arial" pitchFamily="34" charset="0"/>
              </a:rPr>
              <a:t>before the second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Initially unknown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latin typeface="Arial" pitchFamily="34" charset="0"/>
                <a:cs typeface="Arial" pitchFamily="34" charset="0"/>
              </a:rPr>
              <a:t>states are denoted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	by “?”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Complete the last three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latin typeface="Arial" pitchFamily="34" charset="0"/>
                <a:cs typeface="Arial" pitchFamily="34" charset="0"/>
              </a:rPr>
              <a:t>rows of the table</a:t>
            </a:r>
          </a:p>
          <a:p>
            <a:pPr>
              <a:lnSpc>
                <a:spcPct val="90000"/>
              </a:lnSpc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6515100" y="4168775"/>
            <a:ext cx="79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6515100" y="5178425"/>
            <a:ext cx="79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Freeform 6"/>
          <p:cNvSpPr>
            <a:spLocks/>
          </p:cNvSpPr>
          <p:nvPr/>
        </p:nvSpPr>
        <p:spPr bwMode="auto">
          <a:xfrm>
            <a:off x="7604125" y="1652588"/>
            <a:ext cx="503238" cy="938212"/>
          </a:xfrm>
          <a:custGeom>
            <a:avLst/>
            <a:gdLst>
              <a:gd name="T0" fmla="*/ 2147483647 w 317"/>
              <a:gd name="T1" fmla="*/ 0 h 591"/>
              <a:gd name="T2" fmla="*/ 2147483647 w 317"/>
              <a:gd name="T3" fmla="*/ 0 h 591"/>
              <a:gd name="T4" fmla="*/ 2147483647 w 317"/>
              <a:gd name="T5" fmla="*/ 2147483647 h 591"/>
              <a:gd name="T6" fmla="*/ 0 w 317"/>
              <a:gd name="T7" fmla="*/ 2147483647 h 591"/>
              <a:gd name="T8" fmla="*/ 0 w 317"/>
              <a:gd name="T9" fmla="*/ 2147483647 h 591"/>
              <a:gd name="T10" fmla="*/ 2147483647 w 317"/>
              <a:gd name="T11" fmla="*/ 2147483647 h 591"/>
              <a:gd name="T12" fmla="*/ 2147483647 w 317"/>
              <a:gd name="T13" fmla="*/ 2147483647 h 591"/>
              <a:gd name="T14" fmla="*/ 2147483647 w 317"/>
              <a:gd name="T15" fmla="*/ 2147483647 h 591"/>
              <a:gd name="T16" fmla="*/ 2147483647 w 317"/>
              <a:gd name="T17" fmla="*/ 2147483647 h 591"/>
              <a:gd name="T18" fmla="*/ 2147483647 w 317"/>
              <a:gd name="T19" fmla="*/ 2147483647 h 591"/>
              <a:gd name="T20" fmla="*/ 2147483647 w 317"/>
              <a:gd name="T21" fmla="*/ 2147483647 h 591"/>
              <a:gd name="T22" fmla="*/ 2147483647 w 317"/>
              <a:gd name="T23" fmla="*/ 2147483647 h 591"/>
              <a:gd name="T24" fmla="*/ 2147483647 w 317"/>
              <a:gd name="T25" fmla="*/ 0 h 591"/>
              <a:gd name="T26" fmla="*/ 2147483647 w 317"/>
              <a:gd name="T27" fmla="*/ 0 h 591"/>
              <a:gd name="T28" fmla="*/ 2147483647 w 317"/>
              <a:gd name="T29" fmla="*/ 0 h 591"/>
              <a:gd name="T30" fmla="*/ 2147483647 w 317"/>
              <a:gd name="T31" fmla="*/ 2147483647 h 591"/>
              <a:gd name="T32" fmla="*/ 2147483647 w 317"/>
              <a:gd name="T33" fmla="*/ 2147483647 h 591"/>
              <a:gd name="T34" fmla="*/ 2147483647 w 317"/>
              <a:gd name="T35" fmla="*/ 2147483647 h 591"/>
              <a:gd name="T36" fmla="*/ 2147483647 w 317"/>
              <a:gd name="T37" fmla="*/ 2147483647 h 591"/>
              <a:gd name="T38" fmla="*/ 2147483647 w 317"/>
              <a:gd name="T39" fmla="*/ 2147483647 h 591"/>
              <a:gd name="T40" fmla="*/ 2147483647 w 317"/>
              <a:gd name="T41" fmla="*/ 2147483647 h 591"/>
              <a:gd name="T42" fmla="*/ 2147483647 w 317"/>
              <a:gd name="T43" fmla="*/ 2147483647 h 591"/>
              <a:gd name="T44" fmla="*/ 2147483647 w 317"/>
              <a:gd name="T45" fmla="*/ 2147483647 h 591"/>
              <a:gd name="T46" fmla="*/ 2147483647 w 317"/>
              <a:gd name="T47" fmla="*/ 2147483647 h 591"/>
              <a:gd name="T48" fmla="*/ 2147483647 w 317"/>
              <a:gd name="T49" fmla="*/ 0 h 5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17"/>
              <a:gd name="T76" fmla="*/ 0 h 591"/>
              <a:gd name="T77" fmla="*/ 317 w 317"/>
              <a:gd name="T78" fmla="*/ 591 h 59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17" h="591">
                <a:moveTo>
                  <a:pt x="10" y="0"/>
                </a:moveTo>
                <a:lnTo>
                  <a:pt x="7" y="0"/>
                </a:lnTo>
                <a:lnTo>
                  <a:pt x="3" y="3"/>
                </a:lnTo>
                <a:lnTo>
                  <a:pt x="0" y="6"/>
                </a:lnTo>
                <a:lnTo>
                  <a:pt x="0" y="584"/>
                </a:lnTo>
                <a:lnTo>
                  <a:pt x="3" y="588"/>
                </a:lnTo>
                <a:lnTo>
                  <a:pt x="7" y="591"/>
                </a:lnTo>
                <a:lnTo>
                  <a:pt x="311" y="591"/>
                </a:lnTo>
                <a:lnTo>
                  <a:pt x="314" y="588"/>
                </a:lnTo>
                <a:lnTo>
                  <a:pt x="317" y="584"/>
                </a:lnTo>
                <a:lnTo>
                  <a:pt x="317" y="6"/>
                </a:lnTo>
                <a:lnTo>
                  <a:pt x="314" y="3"/>
                </a:lnTo>
                <a:lnTo>
                  <a:pt x="311" y="0"/>
                </a:lnTo>
                <a:lnTo>
                  <a:pt x="307" y="0"/>
                </a:lnTo>
                <a:lnTo>
                  <a:pt x="10" y="0"/>
                </a:lnTo>
                <a:lnTo>
                  <a:pt x="10" y="19"/>
                </a:lnTo>
                <a:lnTo>
                  <a:pt x="307" y="19"/>
                </a:lnTo>
                <a:lnTo>
                  <a:pt x="298" y="9"/>
                </a:lnTo>
                <a:lnTo>
                  <a:pt x="298" y="581"/>
                </a:lnTo>
                <a:lnTo>
                  <a:pt x="307" y="571"/>
                </a:lnTo>
                <a:lnTo>
                  <a:pt x="10" y="571"/>
                </a:lnTo>
                <a:lnTo>
                  <a:pt x="20" y="581"/>
                </a:lnTo>
                <a:lnTo>
                  <a:pt x="20" y="9"/>
                </a:lnTo>
                <a:lnTo>
                  <a:pt x="10" y="19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7677150" y="1774825"/>
            <a:ext cx="2603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D</a:t>
            </a:r>
            <a:endParaRPr lang="en-US" sz="800" b="1" i="1" baseline="-25000"/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7859713" y="1774825"/>
            <a:ext cx="274637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Q</a:t>
            </a:r>
            <a:endParaRPr lang="en-US" sz="800" b="1" i="1" baseline="-25000"/>
          </a:p>
        </p:txBody>
      </p:sp>
      <p:sp>
        <p:nvSpPr>
          <p:cNvPr id="21514" name="Freeform 9"/>
          <p:cNvSpPr>
            <a:spLocks/>
          </p:cNvSpPr>
          <p:nvPr/>
        </p:nvSpPr>
        <p:spPr bwMode="auto">
          <a:xfrm>
            <a:off x="7604125" y="2246313"/>
            <a:ext cx="144463" cy="130175"/>
          </a:xfrm>
          <a:custGeom>
            <a:avLst/>
            <a:gdLst>
              <a:gd name="T0" fmla="*/ 2147483647 w 91"/>
              <a:gd name="T1" fmla="*/ 2147483647 h 82"/>
              <a:gd name="T2" fmla="*/ 2147483647 w 91"/>
              <a:gd name="T3" fmla="*/ 2147483647 h 82"/>
              <a:gd name="T4" fmla="*/ 2147483647 w 91"/>
              <a:gd name="T5" fmla="*/ 0 h 82"/>
              <a:gd name="T6" fmla="*/ 2147483647 w 91"/>
              <a:gd name="T7" fmla="*/ 0 h 82"/>
              <a:gd name="T8" fmla="*/ 2147483647 w 91"/>
              <a:gd name="T9" fmla="*/ 2147483647 h 82"/>
              <a:gd name="T10" fmla="*/ 2147483647 w 91"/>
              <a:gd name="T11" fmla="*/ 2147483647 h 82"/>
              <a:gd name="T12" fmla="*/ 0 w 91"/>
              <a:gd name="T13" fmla="*/ 2147483647 h 82"/>
              <a:gd name="T14" fmla="*/ 0 w 91"/>
              <a:gd name="T15" fmla="*/ 2147483647 h 82"/>
              <a:gd name="T16" fmla="*/ 2147483647 w 91"/>
              <a:gd name="T17" fmla="*/ 2147483647 h 82"/>
              <a:gd name="T18" fmla="*/ 2147483647 w 91"/>
              <a:gd name="T19" fmla="*/ 2147483647 h 82"/>
              <a:gd name="T20" fmla="*/ 2147483647 w 91"/>
              <a:gd name="T21" fmla="*/ 2147483647 h 82"/>
              <a:gd name="T22" fmla="*/ 2147483647 w 91"/>
              <a:gd name="T23" fmla="*/ 2147483647 h 82"/>
              <a:gd name="T24" fmla="*/ 2147483647 w 91"/>
              <a:gd name="T25" fmla="*/ 2147483647 h 82"/>
              <a:gd name="T26" fmla="*/ 2147483647 w 91"/>
              <a:gd name="T27" fmla="*/ 2147483647 h 82"/>
              <a:gd name="T28" fmla="*/ 2147483647 w 91"/>
              <a:gd name="T29" fmla="*/ 2147483647 h 82"/>
              <a:gd name="T30" fmla="*/ 2147483647 w 91"/>
              <a:gd name="T31" fmla="*/ 2147483647 h 82"/>
              <a:gd name="T32" fmla="*/ 2147483647 w 91"/>
              <a:gd name="T33" fmla="*/ 2147483647 h 82"/>
              <a:gd name="T34" fmla="*/ 2147483647 w 91"/>
              <a:gd name="T35" fmla="*/ 2147483647 h 82"/>
              <a:gd name="T36" fmla="*/ 2147483647 w 91"/>
              <a:gd name="T37" fmla="*/ 2147483647 h 8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1"/>
              <a:gd name="T58" fmla="*/ 0 h 82"/>
              <a:gd name="T59" fmla="*/ 91 w 91"/>
              <a:gd name="T60" fmla="*/ 82 h 8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1" h="82">
                <a:moveTo>
                  <a:pt x="17" y="3"/>
                </a:moveTo>
                <a:lnTo>
                  <a:pt x="15" y="2"/>
                </a:lnTo>
                <a:lnTo>
                  <a:pt x="12" y="0"/>
                </a:lnTo>
                <a:lnTo>
                  <a:pt x="7" y="0"/>
                </a:lnTo>
                <a:lnTo>
                  <a:pt x="3" y="3"/>
                </a:lnTo>
                <a:lnTo>
                  <a:pt x="2" y="5"/>
                </a:lnTo>
                <a:lnTo>
                  <a:pt x="0" y="8"/>
                </a:lnTo>
                <a:lnTo>
                  <a:pt x="0" y="13"/>
                </a:lnTo>
                <a:lnTo>
                  <a:pt x="3" y="17"/>
                </a:lnTo>
                <a:lnTo>
                  <a:pt x="74" y="79"/>
                </a:lnTo>
                <a:lnTo>
                  <a:pt x="76" y="81"/>
                </a:lnTo>
                <a:lnTo>
                  <a:pt x="79" y="82"/>
                </a:lnTo>
                <a:lnTo>
                  <a:pt x="84" y="82"/>
                </a:lnTo>
                <a:lnTo>
                  <a:pt x="87" y="79"/>
                </a:lnTo>
                <a:lnTo>
                  <a:pt x="89" y="77"/>
                </a:lnTo>
                <a:lnTo>
                  <a:pt x="91" y="74"/>
                </a:lnTo>
                <a:lnTo>
                  <a:pt x="91" y="69"/>
                </a:lnTo>
                <a:lnTo>
                  <a:pt x="87" y="66"/>
                </a:lnTo>
                <a:lnTo>
                  <a:pt x="17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Freeform 10"/>
          <p:cNvSpPr>
            <a:spLocks/>
          </p:cNvSpPr>
          <p:nvPr/>
        </p:nvSpPr>
        <p:spPr bwMode="auto">
          <a:xfrm>
            <a:off x="7604125" y="2346325"/>
            <a:ext cx="144463" cy="101600"/>
          </a:xfrm>
          <a:custGeom>
            <a:avLst/>
            <a:gdLst>
              <a:gd name="T0" fmla="*/ 2147483647 w 91"/>
              <a:gd name="T1" fmla="*/ 2147483647 h 64"/>
              <a:gd name="T2" fmla="*/ 2147483647 w 91"/>
              <a:gd name="T3" fmla="*/ 2147483647 h 64"/>
              <a:gd name="T4" fmla="*/ 2147483647 w 91"/>
              <a:gd name="T5" fmla="*/ 2147483647 h 64"/>
              <a:gd name="T6" fmla="*/ 2147483647 w 91"/>
              <a:gd name="T7" fmla="*/ 2147483647 h 64"/>
              <a:gd name="T8" fmla="*/ 2147483647 w 91"/>
              <a:gd name="T9" fmla="*/ 2147483647 h 64"/>
              <a:gd name="T10" fmla="*/ 2147483647 w 91"/>
              <a:gd name="T11" fmla="*/ 2147483647 h 64"/>
              <a:gd name="T12" fmla="*/ 2147483647 w 91"/>
              <a:gd name="T13" fmla="*/ 0 h 64"/>
              <a:gd name="T14" fmla="*/ 2147483647 w 91"/>
              <a:gd name="T15" fmla="*/ 0 h 64"/>
              <a:gd name="T16" fmla="*/ 2147483647 w 91"/>
              <a:gd name="T17" fmla="*/ 2147483647 h 64"/>
              <a:gd name="T18" fmla="*/ 2147483647 w 91"/>
              <a:gd name="T19" fmla="*/ 2147483647 h 64"/>
              <a:gd name="T20" fmla="*/ 2147483647 w 91"/>
              <a:gd name="T21" fmla="*/ 2147483647 h 64"/>
              <a:gd name="T22" fmla="*/ 0 w 91"/>
              <a:gd name="T23" fmla="*/ 2147483647 h 64"/>
              <a:gd name="T24" fmla="*/ 0 w 91"/>
              <a:gd name="T25" fmla="*/ 2147483647 h 64"/>
              <a:gd name="T26" fmla="*/ 2147483647 w 91"/>
              <a:gd name="T27" fmla="*/ 2147483647 h 64"/>
              <a:gd name="T28" fmla="*/ 2147483647 w 91"/>
              <a:gd name="T29" fmla="*/ 2147483647 h 64"/>
              <a:gd name="T30" fmla="*/ 2147483647 w 91"/>
              <a:gd name="T31" fmla="*/ 2147483647 h 64"/>
              <a:gd name="T32" fmla="*/ 2147483647 w 91"/>
              <a:gd name="T33" fmla="*/ 2147483647 h 64"/>
              <a:gd name="T34" fmla="*/ 2147483647 w 91"/>
              <a:gd name="T35" fmla="*/ 2147483647 h 64"/>
              <a:gd name="T36" fmla="*/ 2147483647 w 91"/>
              <a:gd name="T37" fmla="*/ 2147483647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1"/>
              <a:gd name="T58" fmla="*/ 0 h 64"/>
              <a:gd name="T59" fmla="*/ 91 w 91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1" h="64">
                <a:moveTo>
                  <a:pt x="86" y="18"/>
                </a:moveTo>
                <a:lnTo>
                  <a:pt x="89" y="14"/>
                </a:lnTo>
                <a:lnTo>
                  <a:pt x="91" y="11"/>
                </a:lnTo>
                <a:lnTo>
                  <a:pt x="91" y="6"/>
                </a:lnTo>
                <a:lnTo>
                  <a:pt x="87" y="3"/>
                </a:lnTo>
                <a:lnTo>
                  <a:pt x="86" y="1"/>
                </a:lnTo>
                <a:lnTo>
                  <a:pt x="82" y="0"/>
                </a:lnTo>
                <a:lnTo>
                  <a:pt x="77" y="0"/>
                </a:lnTo>
                <a:lnTo>
                  <a:pt x="76" y="1"/>
                </a:lnTo>
                <a:lnTo>
                  <a:pt x="5" y="46"/>
                </a:lnTo>
                <a:lnTo>
                  <a:pt x="2" y="49"/>
                </a:lnTo>
                <a:lnTo>
                  <a:pt x="0" y="52"/>
                </a:lnTo>
                <a:lnTo>
                  <a:pt x="0" y="57"/>
                </a:lnTo>
                <a:lnTo>
                  <a:pt x="3" y="60"/>
                </a:lnTo>
                <a:lnTo>
                  <a:pt x="5" y="62"/>
                </a:lnTo>
                <a:lnTo>
                  <a:pt x="8" y="64"/>
                </a:lnTo>
                <a:lnTo>
                  <a:pt x="13" y="64"/>
                </a:lnTo>
                <a:lnTo>
                  <a:pt x="15" y="62"/>
                </a:lnTo>
                <a:lnTo>
                  <a:pt x="86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Freeform 11"/>
          <p:cNvSpPr>
            <a:spLocks/>
          </p:cNvSpPr>
          <p:nvPr/>
        </p:nvSpPr>
        <p:spPr bwMode="auto">
          <a:xfrm>
            <a:off x="7346950" y="2324100"/>
            <a:ext cx="30163" cy="619125"/>
          </a:xfrm>
          <a:custGeom>
            <a:avLst/>
            <a:gdLst>
              <a:gd name="T0" fmla="*/ 2147483647 w 19"/>
              <a:gd name="T1" fmla="*/ 2147483647 h 390"/>
              <a:gd name="T2" fmla="*/ 2147483647 w 19"/>
              <a:gd name="T3" fmla="*/ 2147483647 h 390"/>
              <a:gd name="T4" fmla="*/ 2147483647 w 19"/>
              <a:gd name="T5" fmla="*/ 2147483647 h 390"/>
              <a:gd name="T6" fmla="*/ 2147483647 w 19"/>
              <a:gd name="T7" fmla="*/ 0 h 390"/>
              <a:gd name="T8" fmla="*/ 2147483647 w 19"/>
              <a:gd name="T9" fmla="*/ 0 h 390"/>
              <a:gd name="T10" fmla="*/ 2147483647 w 19"/>
              <a:gd name="T11" fmla="*/ 2147483647 h 390"/>
              <a:gd name="T12" fmla="*/ 0 w 19"/>
              <a:gd name="T13" fmla="*/ 2147483647 h 390"/>
              <a:gd name="T14" fmla="*/ 0 w 19"/>
              <a:gd name="T15" fmla="*/ 2147483647 h 390"/>
              <a:gd name="T16" fmla="*/ 2147483647 w 19"/>
              <a:gd name="T17" fmla="*/ 2147483647 h 390"/>
              <a:gd name="T18" fmla="*/ 2147483647 w 19"/>
              <a:gd name="T19" fmla="*/ 2147483647 h 390"/>
              <a:gd name="T20" fmla="*/ 2147483647 w 19"/>
              <a:gd name="T21" fmla="*/ 2147483647 h 390"/>
              <a:gd name="T22" fmla="*/ 2147483647 w 19"/>
              <a:gd name="T23" fmla="*/ 2147483647 h 390"/>
              <a:gd name="T24" fmla="*/ 2147483647 w 19"/>
              <a:gd name="T25" fmla="*/ 2147483647 h 390"/>
              <a:gd name="T26" fmla="*/ 2147483647 w 19"/>
              <a:gd name="T27" fmla="*/ 2147483647 h 390"/>
              <a:gd name="T28" fmla="*/ 2147483647 w 19"/>
              <a:gd name="T29" fmla="*/ 2147483647 h 3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"/>
              <a:gd name="T46" fmla="*/ 0 h 390"/>
              <a:gd name="T47" fmla="*/ 19 w 19"/>
              <a:gd name="T48" fmla="*/ 390 h 3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" h="390">
                <a:moveTo>
                  <a:pt x="19" y="10"/>
                </a:moveTo>
                <a:lnTo>
                  <a:pt x="19" y="7"/>
                </a:lnTo>
                <a:lnTo>
                  <a:pt x="16" y="4"/>
                </a:lnTo>
                <a:lnTo>
                  <a:pt x="13" y="0"/>
                </a:lnTo>
                <a:lnTo>
                  <a:pt x="6" y="0"/>
                </a:lnTo>
                <a:lnTo>
                  <a:pt x="3" y="4"/>
                </a:lnTo>
                <a:lnTo>
                  <a:pt x="0" y="7"/>
                </a:lnTo>
                <a:lnTo>
                  <a:pt x="0" y="383"/>
                </a:lnTo>
                <a:lnTo>
                  <a:pt x="3" y="387"/>
                </a:lnTo>
                <a:lnTo>
                  <a:pt x="6" y="390"/>
                </a:lnTo>
                <a:lnTo>
                  <a:pt x="13" y="390"/>
                </a:lnTo>
                <a:lnTo>
                  <a:pt x="16" y="387"/>
                </a:lnTo>
                <a:lnTo>
                  <a:pt x="19" y="383"/>
                </a:lnTo>
                <a:lnTo>
                  <a:pt x="19" y="380"/>
                </a:lnTo>
                <a:lnTo>
                  <a:pt x="19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Freeform 12"/>
          <p:cNvSpPr>
            <a:spLocks/>
          </p:cNvSpPr>
          <p:nvPr/>
        </p:nvSpPr>
        <p:spPr bwMode="auto">
          <a:xfrm>
            <a:off x="7346950" y="2324100"/>
            <a:ext cx="273050" cy="31750"/>
          </a:xfrm>
          <a:custGeom>
            <a:avLst/>
            <a:gdLst>
              <a:gd name="T0" fmla="*/ 2147483647 w 172"/>
              <a:gd name="T1" fmla="*/ 0 h 20"/>
              <a:gd name="T2" fmla="*/ 2147483647 w 172"/>
              <a:gd name="T3" fmla="*/ 0 h 20"/>
              <a:gd name="T4" fmla="*/ 2147483647 w 172"/>
              <a:gd name="T5" fmla="*/ 2147483647 h 20"/>
              <a:gd name="T6" fmla="*/ 0 w 172"/>
              <a:gd name="T7" fmla="*/ 2147483647 h 20"/>
              <a:gd name="T8" fmla="*/ 0 w 172"/>
              <a:gd name="T9" fmla="*/ 2147483647 h 20"/>
              <a:gd name="T10" fmla="*/ 2147483647 w 172"/>
              <a:gd name="T11" fmla="*/ 2147483647 h 20"/>
              <a:gd name="T12" fmla="*/ 2147483647 w 172"/>
              <a:gd name="T13" fmla="*/ 2147483647 h 20"/>
              <a:gd name="T14" fmla="*/ 2147483647 w 172"/>
              <a:gd name="T15" fmla="*/ 2147483647 h 20"/>
              <a:gd name="T16" fmla="*/ 2147483647 w 172"/>
              <a:gd name="T17" fmla="*/ 2147483647 h 20"/>
              <a:gd name="T18" fmla="*/ 2147483647 w 172"/>
              <a:gd name="T19" fmla="*/ 2147483647 h 20"/>
              <a:gd name="T20" fmla="*/ 2147483647 w 172"/>
              <a:gd name="T21" fmla="*/ 2147483647 h 20"/>
              <a:gd name="T22" fmla="*/ 2147483647 w 172"/>
              <a:gd name="T23" fmla="*/ 2147483647 h 20"/>
              <a:gd name="T24" fmla="*/ 2147483647 w 172"/>
              <a:gd name="T25" fmla="*/ 0 h 20"/>
              <a:gd name="T26" fmla="*/ 2147483647 w 172"/>
              <a:gd name="T27" fmla="*/ 0 h 20"/>
              <a:gd name="T28" fmla="*/ 2147483647 w 172"/>
              <a:gd name="T29" fmla="*/ 0 h 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2"/>
              <a:gd name="T46" fmla="*/ 0 h 20"/>
              <a:gd name="T47" fmla="*/ 172 w 172"/>
              <a:gd name="T48" fmla="*/ 20 h 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2" h="20">
                <a:moveTo>
                  <a:pt x="9" y="0"/>
                </a:moveTo>
                <a:lnTo>
                  <a:pt x="6" y="0"/>
                </a:lnTo>
                <a:lnTo>
                  <a:pt x="3" y="4"/>
                </a:lnTo>
                <a:lnTo>
                  <a:pt x="0" y="7"/>
                </a:lnTo>
                <a:lnTo>
                  <a:pt x="0" y="14"/>
                </a:lnTo>
                <a:lnTo>
                  <a:pt x="3" y="17"/>
                </a:lnTo>
                <a:lnTo>
                  <a:pt x="6" y="20"/>
                </a:lnTo>
                <a:lnTo>
                  <a:pt x="165" y="20"/>
                </a:lnTo>
                <a:lnTo>
                  <a:pt x="169" y="17"/>
                </a:lnTo>
                <a:lnTo>
                  <a:pt x="172" y="14"/>
                </a:lnTo>
                <a:lnTo>
                  <a:pt x="172" y="7"/>
                </a:lnTo>
                <a:lnTo>
                  <a:pt x="169" y="4"/>
                </a:lnTo>
                <a:lnTo>
                  <a:pt x="165" y="0"/>
                </a:lnTo>
                <a:lnTo>
                  <a:pt x="162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Freeform 13"/>
          <p:cNvSpPr>
            <a:spLocks/>
          </p:cNvSpPr>
          <p:nvPr/>
        </p:nvSpPr>
        <p:spPr bwMode="auto">
          <a:xfrm>
            <a:off x="6626225" y="1652588"/>
            <a:ext cx="503238" cy="938212"/>
          </a:xfrm>
          <a:custGeom>
            <a:avLst/>
            <a:gdLst>
              <a:gd name="T0" fmla="*/ 2147483647 w 317"/>
              <a:gd name="T1" fmla="*/ 0 h 591"/>
              <a:gd name="T2" fmla="*/ 2147483647 w 317"/>
              <a:gd name="T3" fmla="*/ 0 h 591"/>
              <a:gd name="T4" fmla="*/ 2147483647 w 317"/>
              <a:gd name="T5" fmla="*/ 2147483647 h 591"/>
              <a:gd name="T6" fmla="*/ 0 w 317"/>
              <a:gd name="T7" fmla="*/ 2147483647 h 591"/>
              <a:gd name="T8" fmla="*/ 0 w 317"/>
              <a:gd name="T9" fmla="*/ 2147483647 h 591"/>
              <a:gd name="T10" fmla="*/ 2147483647 w 317"/>
              <a:gd name="T11" fmla="*/ 2147483647 h 591"/>
              <a:gd name="T12" fmla="*/ 2147483647 w 317"/>
              <a:gd name="T13" fmla="*/ 2147483647 h 591"/>
              <a:gd name="T14" fmla="*/ 2147483647 w 317"/>
              <a:gd name="T15" fmla="*/ 2147483647 h 591"/>
              <a:gd name="T16" fmla="*/ 2147483647 w 317"/>
              <a:gd name="T17" fmla="*/ 2147483647 h 591"/>
              <a:gd name="T18" fmla="*/ 2147483647 w 317"/>
              <a:gd name="T19" fmla="*/ 2147483647 h 591"/>
              <a:gd name="T20" fmla="*/ 2147483647 w 317"/>
              <a:gd name="T21" fmla="*/ 2147483647 h 591"/>
              <a:gd name="T22" fmla="*/ 2147483647 w 317"/>
              <a:gd name="T23" fmla="*/ 2147483647 h 591"/>
              <a:gd name="T24" fmla="*/ 2147483647 w 317"/>
              <a:gd name="T25" fmla="*/ 0 h 591"/>
              <a:gd name="T26" fmla="*/ 2147483647 w 317"/>
              <a:gd name="T27" fmla="*/ 0 h 591"/>
              <a:gd name="T28" fmla="*/ 2147483647 w 317"/>
              <a:gd name="T29" fmla="*/ 0 h 591"/>
              <a:gd name="T30" fmla="*/ 2147483647 w 317"/>
              <a:gd name="T31" fmla="*/ 2147483647 h 591"/>
              <a:gd name="T32" fmla="*/ 2147483647 w 317"/>
              <a:gd name="T33" fmla="*/ 2147483647 h 591"/>
              <a:gd name="T34" fmla="*/ 2147483647 w 317"/>
              <a:gd name="T35" fmla="*/ 2147483647 h 591"/>
              <a:gd name="T36" fmla="*/ 2147483647 w 317"/>
              <a:gd name="T37" fmla="*/ 2147483647 h 591"/>
              <a:gd name="T38" fmla="*/ 2147483647 w 317"/>
              <a:gd name="T39" fmla="*/ 2147483647 h 591"/>
              <a:gd name="T40" fmla="*/ 2147483647 w 317"/>
              <a:gd name="T41" fmla="*/ 2147483647 h 591"/>
              <a:gd name="T42" fmla="*/ 2147483647 w 317"/>
              <a:gd name="T43" fmla="*/ 2147483647 h 591"/>
              <a:gd name="T44" fmla="*/ 2147483647 w 317"/>
              <a:gd name="T45" fmla="*/ 2147483647 h 591"/>
              <a:gd name="T46" fmla="*/ 2147483647 w 317"/>
              <a:gd name="T47" fmla="*/ 2147483647 h 591"/>
              <a:gd name="T48" fmla="*/ 2147483647 w 317"/>
              <a:gd name="T49" fmla="*/ 0 h 5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17"/>
              <a:gd name="T76" fmla="*/ 0 h 591"/>
              <a:gd name="T77" fmla="*/ 317 w 317"/>
              <a:gd name="T78" fmla="*/ 591 h 59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17" h="591">
                <a:moveTo>
                  <a:pt x="10" y="0"/>
                </a:moveTo>
                <a:lnTo>
                  <a:pt x="7" y="0"/>
                </a:lnTo>
                <a:lnTo>
                  <a:pt x="3" y="3"/>
                </a:lnTo>
                <a:lnTo>
                  <a:pt x="0" y="6"/>
                </a:lnTo>
                <a:lnTo>
                  <a:pt x="0" y="584"/>
                </a:lnTo>
                <a:lnTo>
                  <a:pt x="3" y="588"/>
                </a:lnTo>
                <a:lnTo>
                  <a:pt x="7" y="591"/>
                </a:lnTo>
                <a:lnTo>
                  <a:pt x="311" y="591"/>
                </a:lnTo>
                <a:lnTo>
                  <a:pt x="314" y="588"/>
                </a:lnTo>
                <a:lnTo>
                  <a:pt x="317" y="584"/>
                </a:lnTo>
                <a:lnTo>
                  <a:pt x="317" y="6"/>
                </a:lnTo>
                <a:lnTo>
                  <a:pt x="314" y="3"/>
                </a:lnTo>
                <a:lnTo>
                  <a:pt x="311" y="0"/>
                </a:lnTo>
                <a:lnTo>
                  <a:pt x="307" y="0"/>
                </a:lnTo>
                <a:lnTo>
                  <a:pt x="10" y="0"/>
                </a:lnTo>
                <a:lnTo>
                  <a:pt x="10" y="19"/>
                </a:lnTo>
                <a:lnTo>
                  <a:pt x="307" y="19"/>
                </a:lnTo>
                <a:lnTo>
                  <a:pt x="297" y="9"/>
                </a:lnTo>
                <a:lnTo>
                  <a:pt x="297" y="581"/>
                </a:lnTo>
                <a:lnTo>
                  <a:pt x="307" y="571"/>
                </a:lnTo>
                <a:lnTo>
                  <a:pt x="10" y="571"/>
                </a:lnTo>
                <a:lnTo>
                  <a:pt x="20" y="581"/>
                </a:lnTo>
                <a:lnTo>
                  <a:pt x="20" y="9"/>
                </a:lnTo>
                <a:lnTo>
                  <a:pt x="10" y="19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Rectangle 14"/>
          <p:cNvSpPr>
            <a:spLocks noChangeArrowheads="1"/>
          </p:cNvSpPr>
          <p:nvPr/>
        </p:nvSpPr>
        <p:spPr bwMode="auto">
          <a:xfrm>
            <a:off x="6699250" y="1774825"/>
            <a:ext cx="2603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D</a:t>
            </a:r>
            <a:endParaRPr lang="en-US" sz="800" b="1" i="1" baseline="-25000"/>
          </a:p>
        </p:txBody>
      </p:sp>
      <p:sp>
        <p:nvSpPr>
          <p:cNvPr id="21520" name="Rectangle 15"/>
          <p:cNvSpPr>
            <a:spLocks noChangeArrowheads="1"/>
          </p:cNvSpPr>
          <p:nvPr/>
        </p:nvSpPr>
        <p:spPr bwMode="auto">
          <a:xfrm>
            <a:off x="6881813" y="1774825"/>
            <a:ext cx="274637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Q</a:t>
            </a:r>
            <a:endParaRPr lang="en-US" sz="800" b="1" i="1" baseline="-25000"/>
          </a:p>
        </p:txBody>
      </p:sp>
      <p:sp>
        <p:nvSpPr>
          <p:cNvPr id="21521" name="Freeform 16"/>
          <p:cNvSpPr>
            <a:spLocks/>
          </p:cNvSpPr>
          <p:nvPr/>
        </p:nvSpPr>
        <p:spPr bwMode="auto">
          <a:xfrm>
            <a:off x="6626225" y="2246313"/>
            <a:ext cx="142875" cy="130175"/>
          </a:xfrm>
          <a:custGeom>
            <a:avLst/>
            <a:gdLst>
              <a:gd name="T0" fmla="*/ 2147483647 w 90"/>
              <a:gd name="T1" fmla="*/ 2147483647 h 82"/>
              <a:gd name="T2" fmla="*/ 2147483647 w 90"/>
              <a:gd name="T3" fmla="*/ 2147483647 h 82"/>
              <a:gd name="T4" fmla="*/ 2147483647 w 90"/>
              <a:gd name="T5" fmla="*/ 0 h 82"/>
              <a:gd name="T6" fmla="*/ 2147483647 w 90"/>
              <a:gd name="T7" fmla="*/ 0 h 82"/>
              <a:gd name="T8" fmla="*/ 2147483647 w 90"/>
              <a:gd name="T9" fmla="*/ 2147483647 h 82"/>
              <a:gd name="T10" fmla="*/ 2147483647 w 90"/>
              <a:gd name="T11" fmla="*/ 2147483647 h 82"/>
              <a:gd name="T12" fmla="*/ 0 w 90"/>
              <a:gd name="T13" fmla="*/ 2147483647 h 82"/>
              <a:gd name="T14" fmla="*/ 0 w 90"/>
              <a:gd name="T15" fmla="*/ 2147483647 h 82"/>
              <a:gd name="T16" fmla="*/ 2147483647 w 90"/>
              <a:gd name="T17" fmla="*/ 2147483647 h 82"/>
              <a:gd name="T18" fmla="*/ 2147483647 w 90"/>
              <a:gd name="T19" fmla="*/ 2147483647 h 82"/>
              <a:gd name="T20" fmla="*/ 2147483647 w 90"/>
              <a:gd name="T21" fmla="*/ 2147483647 h 82"/>
              <a:gd name="T22" fmla="*/ 2147483647 w 90"/>
              <a:gd name="T23" fmla="*/ 2147483647 h 82"/>
              <a:gd name="T24" fmla="*/ 2147483647 w 90"/>
              <a:gd name="T25" fmla="*/ 2147483647 h 82"/>
              <a:gd name="T26" fmla="*/ 2147483647 w 90"/>
              <a:gd name="T27" fmla="*/ 2147483647 h 82"/>
              <a:gd name="T28" fmla="*/ 2147483647 w 90"/>
              <a:gd name="T29" fmla="*/ 2147483647 h 82"/>
              <a:gd name="T30" fmla="*/ 2147483647 w 90"/>
              <a:gd name="T31" fmla="*/ 2147483647 h 82"/>
              <a:gd name="T32" fmla="*/ 2147483647 w 90"/>
              <a:gd name="T33" fmla="*/ 2147483647 h 82"/>
              <a:gd name="T34" fmla="*/ 2147483647 w 90"/>
              <a:gd name="T35" fmla="*/ 2147483647 h 82"/>
              <a:gd name="T36" fmla="*/ 2147483647 w 90"/>
              <a:gd name="T37" fmla="*/ 2147483647 h 8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0"/>
              <a:gd name="T58" fmla="*/ 0 h 82"/>
              <a:gd name="T59" fmla="*/ 90 w 90"/>
              <a:gd name="T60" fmla="*/ 82 h 8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0" h="82">
                <a:moveTo>
                  <a:pt x="16" y="3"/>
                </a:moveTo>
                <a:lnTo>
                  <a:pt x="15" y="2"/>
                </a:lnTo>
                <a:lnTo>
                  <a:pt x="12" y="0"/>
                </a:lnTo>
                <a:lnTo>
                  <a:pt x="7" y="0"/>
                </a:lnTo>
                <a:lnTo>
                  <a:pt x="3" y="3"/>
                </a:lnTo>
                <a:lnTo>
                  <a:pt x="2" y="5"/>
                </a:lnTo>
                <a:lnTo>
                  <a:pt x="0" y="8"/>
                </a:lnTo>
                <a:lnTo>
                  <a:pt x="0" y="13"/>
                </a:lnTo>
                <a:lnTo>
                  <a:pt x="3" y="17"/>
                </a:lnTo>
                <a:lnTo>
                  <a:pt x="74" y="79"/>
                </a:lnTo>
                <a:lnTo>
                  <a:pt x="76" y="81"/>
                </a:lnTo>
                <a:lnTo>
                  <a:pt x="79" y="82"/>
                </a:lnTo>
                <a:lnTo>
                  <a:pt x="84" y="82"/>
                </a:lnTo>
                <a:lnTo>
                  <a:pt x="87" y="79"/>
                </a:lnTo>
                <a:lnTo>
                  <a:pt x="89" y="77"/>
                </a:lnTo>
                <a:lnTo>
                  <a:pt x="90" y="74"/>
                </a:lnTo>
                <a:lnTo>
                  <a:pt x="90" y="69"/>
                </a:lnTo>
                <a:lnTo>
                  <a:pt x="87" y="66"/>
                </a:lnTo>
                <a:lnTo>
                  <a:pt x="16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Freeform 17"/>
          <p:cNvSpPr>
            <a:spLocks/>
          </p:cNvSpPr>
          <p:nvPr/>
        </p:nvSpPr>
        <p:spPr bwMode="auto">
          <a:xfrm>
            <a:off x="6626225" y="2346325"/>
            <a:ext cx="142875" cy="101600"/>
          </a:xfrm>
          <a:custGeom>
            <a:avLst/>
            <a:gdLst>
              <a:gd name="T0" fmla="*/ 2147483647 w 90"/>
              <a:gd name="T1" fmla="*/ 2147483647 h 64"/>
              <a:gd name="T2" fmla="*/ 2147483647 w 90"/>
              <a:gd name="T3" fmla="*/ 2147483647 h 64"/>
              <a:gd name="T4" fmla="*/ 2147483647 w 90"/>
              <a:gd name="T5" fmla="*/ 2147483647 h 64"/>
              <a:gd name="T6" fmla="*/ 2147483647 w 90"/>
              <a:gd name="T7" fmla="*/ 2147483647 h 64"/>
              <a:gd name="T8" fmla="*/ 2147483647 w 90"/>
              <a:gd name="T9" fmla="*/ 2147483647 h 64"/>
              <a:gd name="T10" fmla="*/ 2147483647 w 90"/>
              <a:gd name="T11" fmla="*/ 2147483647 h 64"/>
              <a:gd name="T12" fmla="*/ 2147483647 w 90"/>
              <a:gd name="T13" fmla="*/ 0 h 64"/>
              <a:gd name="T14" fmla="*/ 2147483647 w 90"/>
              <a:gd name="T15" fmla="*/ 0 h 64"/>
              <a:gd name="T16" fmla="*/ 2147483647 w 90"/>
              <a:gd name="T17" fmla="*/ 2147483647 h 64"/>
              <a:gd name="T18" fmla="*/ 2147483647 w 90"/>
              <a:gd name="T19" fmla="*/ 2147483647 h 64"/>
              <a:gd name="T20" fmla="*/ 2147483647 w 90"/>
              <a:gd name="T21" fmla="*/ 2147483647 h 64"/>
              <a:gd name="T22" fmla="*/ 0 w 90"/>
              <a:gd name="T23" fmla="*/ 2147483647 h 64"/>
              <a:gd name="T24" fmla="*/ 0 w 90"/>
              <a:gd name="T25" fmla="*/ 2147483647 h 64"/>
              <a:gd name="T26" fmla="*/ 2147483647 w 90"/>
              <a:gd name="T27" fmla="*/ 2147483647 h 64"/>
              <a:gd name="T28" fmla="*/ 2147483647 w 90"/>
              <a:gd name="T29" fmla="*/ 2147483647 h 64"/>
              <a:gd name="T30" fmla="*/ 2147483647 w 90"/>
              <a:gd name="T31" fmla="*/ 2147483647 h 64"/>
              <a:gd name="T32" fmla="*/ 2147483647 w 90"/>
              <a:gd name="T33" fmla="*/ 2147483647 h 64"/>
              <a:gd name="T34" fmla="*/ 2147483647 w 90"/>
              <a:gd name="T35" fmla="*/ 2147483647 h 64"/>
              <a:gd name="T36" fmla="*/ 2147483647 w 90"/>
              <a:gd name="T37" fmla="*/ 2147483647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0"/>
              <a:gd name="T58" fmla="*/ 0 h 64"/>
              <a:gd name="T59" fmla="*/ 90 w 90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0" h="64">
                <a:moveTo>
                  <a:pt x="85" y="18"/>
                </a:moveTo>
                <a:lnTo>
                  <a:pt x="89" y="14"/>
                </a:lnTo>
                <a:lnTo>
                  <a:pt x="90" y="11"/>
                </a:lnTo>
                <a:lnTo>
                  <a:pt x="90" y="6"/>
                </a:lnTo>
                <a:lnTo>
                  <a:pt x="87" y="3"/>
                </a:lnTo>
                <a:lnTo>
                  <a:pt x="85" y="1"/>
                </a:lnTo>
                <a:lnTo>
                  <a:pt x="82" y="0"/>
                </a:lnTo>
                <a:lnTo>
                  <a:pt x="77" y="0"/>
                </a:lnTo>
                <a:lnTo>
                  <a:pt x="76" y="1"/>
                </a:lnTo>
                <a:lnTo>
                  <a:pt x="5" y="46"/>
                </a:lnTo>
                <a:lnTo>
                  <a:pt x="2" y="49"/>
                </a:lnTo>
                <a:lnTo>
                  <a:pt x="0" y="52"/>
                </a:lnTo>
                <a:lnTo>
                  <a:pt x="0" y="57"/>
                </a:lnTo>
                <a:lnTo>
                  <a:pt x="3" y="60"/>
                </a:lnTo>
                <a:lnTo>
                  <a:pt x="5" y="62"/>
                </a:lnTo>
                <a:lnTo>
                  <a:pt x="8" y="64"/>
                </a:lnTo>
                <a:lnTo>
                  <a:pt x="13" y="64"/>
                </a:lnTo>
                <a:lnTo>
                  <a:pt x="15" y="62"/>
                </a:lnTo>
                <a:lnTo>
                  <a:pt x="85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Freeform 18"/>
          <p:cNvSpPr>
            <a:spLocks/>
          </p:cNvSpPr>
          <p:nvPr/>
        </p:nvSpPr>
        <p:spPr bwMode="auto">
          <a:xfrm>
            <a:off x="6367463" y="2324100"/>
            <a:ext cx="31750" cy="619125"/>
          </a:xfrm>
          <a:custGeom>
            <a:avLst/>
            <a:gdLst>
              <a:gd name="T0" fmla="*/ 2147483647 w 20"/>
              <a:gd name="T1" fmla="*/ 2147483647 h 390"/>
              <a:gd name="T2" fmla="*/ 2147483647 w 20"/>
              <a:gd name="T3" fmla="*/ 2147483647 h 390"/>
              <a:gd name="T4" fmla="*/ 2147483647 w 20"/>
              <a:gd name="T5" fmla="*/ 2147483647 h 390"/>
              <a:gd name="T6" fmla="*/ 2147483647 w 20"/>
              <a:gd name="T7" fmla="*/ 0 h 390"/>
              <a:gd name="T8" fmla="*/ 2147483647 w 20"/>
              <a:gd name="T9" fmla="*/ 0 h 390"/>
              <a:gd name="T10" fmla="*/ 2147483647 w 20"/>
              <a:gd name="T11" fmla="*/ 2147483647 h 390"/>
              <a:gd name="T12" fmla="*/ 0 w 20"/>
              <a:gd name="T13" fmla="*/ 2147483647 h 390"/>
              <a:gd name="T14" fmla="*/ 0 w 20"/>
              <a:gd name="T15" fmla="*/ 2147483647 h 390"/>
              <a:gd name="T16" fmla="*/ 2147483647 w 20"/>
              <a:gd name="T17" fmla="*/ 2147483647 h 390"/>
              <a:gd name="T18" fmla="*/ 2147483647 w 20"/>
              <a:gd name="T19" fmla="*/ 2147483647 h 390"/>
              <a:gd name="T20" fmla="*/ 2147483647 w 20"/>
              <a:gd name="T21" fmla="*/ 2147483647 h 390"/>
              <a:gd name="T22" fmla="*/ 2147483647 w 20"/>
              <a:gd name="T23" fmla="*/ 2147483647 h 390"/>
              <a:gd name="T24" fmla="*/ 2147483647 w 20"/>
              <a:gd name="T25" fmla="*/ 2147483647 h 390"/>
              <a:gd name="T26" fmla="*/ 2147483647 w 20"/>
              <a:gd name="T27" fmla="*/ 2147483647 h 390"/>
              <a:gd name="T28" fmla="*/ 2147483647 w 20"/>
              <a:gd name="T29" fmla="*/ 2147483647 h 3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"/>
              <a:gd name="T46" fmla="*/ 0 h 390"/>
              <a:gd name="T47" fmla="*/ 20 w 20"/>
              <a:gd name="T48" fmla="*/ 390 h 3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" h="390">
                <a:moveTo>
                  <a:pt x="20" y="10"/>
                </a:moveTo>
                <a:lnTo>
                  <a:pt x="20" y="7"/>
                </a:lnTo>
                <a:lnTo>
                  <a:pt x="17" y="4"/>
                </a:lnTo>
                <a:lnTo>
                  <a:pt x="14" y="0"/>
                </a:lnTo>
                <a:lnTo>
                  <a:pt x="7" y="0"/>
                </a:lnTo>
                <a:lnTo>
                  <a:pt x="4" y="4"/>
                </a:lnTo>
                <a:lnTo>
                  <a:pt x="0" y="7"/>
                </a:lnTo>
                <a:lnTo>
                  <a:pt x="0" y="383"/>
                </a:lnTo>
                <a:lnTo>
                  <a:pt x="4" y="387"/>
                </a:lnTo>
                <a:lnTo>
                  <a:pt x="7" y="390"/>
                </a:lnTo>
                <a:lnTo>
                  <a:pt x="14" y="390"/>
                </a:lnTo>
                <a:lnTo>
                  <a:pt x="17" y="387"/>
                </a:lnTo>
                <a:lnTo>
                  <a:pt x="20" y="383"/>
                </a:lnTo>
                <a:lnTo>
                  <a:pt x="20" y="380"/>
                </a:lnTo>
                <a:lnTo>
                  <a:pt x="20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Freeform 19"/>
          <p:cNvSpPr>
            <a:spLocks/>
          </p:cNvSpPr>
          <p:nvPr/>
        </p:nvSpPr>
        <p:spPr bwMode="auto">
          <a:xfrm>
            <a:off x="6367463" y="2324100"/>
            <a:ext cx="274637" cy="31750"/>
          </a:xfrm>
          <a:custGeom>
            <a:avLst/>
            <a:gdLst>
              <a:gd name="T0" fmla="*/ 2147483647 w 173"/>
              <a:gd name="T1" fmla="*/ 0 h 20"/>
              <a:gd name="T2" fmla="*/ 2147483647 w 173"/>
              <a:gd name="T3" fmla="*/ 0 h 20"/>
              <a:gd name="T4" fmla="*/ 2147483647 w 173"/>
              <a:gd name="T5" fmla="*/ 2147483647 h 20"/>
              <a:gd name="T6" fmla="*/ 0 w 173"/>
              <a:gd name="T7" fmla="*/ 2147483647 h 20"/>
              <a:gd name="T8" fmla="*/ 0 w 173"/>
              <a:gd name="T9" fmla="*/ 2147483647 h 20"/>
              <a:gd name="T10" fmla="*/ 2147483647 w 173"/>
              <a:gd name="T11" fmla="*/ 2147483647 h 20"/>
              <a:gd name="T12" fmla="*/ 2147483647 w 173"/>
              <a:gd name="T13" fmla="*/ 2147483647 h 20"/>
              <a:gd name="T14" fmla="*/ 2147483647 w 173"/>
              <a:gd name="T15" fmla="*/ 2147483647 h 20"/>
              <a:gd name="T16" fmla="*/ 2147483647 w 173"/>
              <a:gd name="T17" fmla="*/ 2147483647 h 20"/>
              <a:gd name="T18" fmla="*/ 2147483647 w 173"/>
              <a:gd name="T19" fmla="*/ 2147483647 h 20"/>
              <a:gd name="T20" fmla="*/ 2147483647 w 173"/>
              <a:gd name="T21" fmla="*/ 2147483647 h 20"/>
              <a:gd name="T22" fmla="*/ 2147483647 w 173"/>
              <a:gd name="T23" fmla="*/ 2147483647 h 20"/>
              <a:gd name="T24" fmla="*/ 2147483647 w 173"/>
              <a:gd name="T25" fmla="*/ 0 h 20"/>
              <a:gd name="T26" fmla="*/ 2147483647 w 173"/>
              <a:gd name="T27" fmla="*/ 0 h 20"/>
              <a:gd name="T28" fmla="*/ 2147483647 w 173"/>
              <a:gd name="T29" fmla="*/ 0 h 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3"/>
              <a:gd name="T46" fmla="*/ 0 h 20"/>
              <a:gd name="T47" fmla="*/ 173 w 173"/>
              <a:gd name="T48" fmla="*/ 20 h 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3" h="20">
                <a:moveTo>
                  <a:pt x="10" y="0"/>
                </a:moveTo>
                <a:lnTo>
                  <a:pt x="7" y="0"/>
                </a:lnTo>
                <a:lnTo>
                  <a:pt x="4" y="4"/>
                </a:lnTo>
                <a:lnTo>
                  <a:pt x="0" y="7"/>
                </a:lnTo>
                <a:lnTo>
                  <a:pt x="0" y="14"/>
                </a:lnTo>
                <a:lnTo>
                  <a:pt x="4" y="17"/>
                </a:lnTo>
                <a:lnTo>
                  <a:pt x="7" y="20"/>
                </a:lnTo>
                <a:lnTo>
                  <a:pt x="166" y="20"/>
                </a:lnTo>
                <a:lnTo>
                  <a:pt x="170" y="17"/>
                </a:lnTo>
                <a:lnTo>
                  <a:pt x="173" y="14"/>
                </a:lnTo>
                <a:lnTo>
                  <a:pt x="173" y="7"/>
                </a:lnTo>
                <a:lnTo>
                  <a:pt x="170" y="4"/>
                </a:lnTo>
                <a:lnTo>
                  <a:pt x="166" y="0"/>
                </a:lnTo>
                <a:lnTo>
                  <a:pt x="163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Freeform 20"/>
          <p:cNvSpPr>
            <a:spLocks/>
          </p:cNvSpPr>
          <p:nvPr/>
        </p:nvSpPr>
        <p:spPr bwMode="auto">
          <a:xfrm>
            <a:off x="5648325" y="1652588"/>
            <a:ext cx="503238" cy="938212"/>
          </a:xfrm>
          <a:custGeom>
            <a:avLst/>
            <a:gdLst>
              <a:gd name="T0" fmla="*/ 2147483647 w 317"/>
              <a:gd name="T1" fmla="*/ 0 h 591"/>
              <a:gd name="T2" fmla="*/ 2147483647 w 317"/>
              <a:gd name="T3" fmla="*/ 0 h 591"/>
              <a:gd name="T4" fmla="*/ 2147483647 w 317"/>
              <a:gd name="T5" fmla="*/ 2147483647 h 591"/>
              <a:gd name="T6" fmla="*/ 0 w 317"/>
              <a:gd name="T7" fmla="*/ 2147483647 h 591"/>
              <a:gd name="T8" fmla="*/ 0 w 317"/>
              <a:gd name="T9" fmla="*/ 2147483647 h 591"/>
              <a:gd name="T10" fmla="*/ 2147483647 w 317"/>
              <a:gd name="T11" fmla="*/ 2147483647 h 591"/>
              <a:gd name="T12" fmla="*/ 2147483647 w 317"/>
              <a:gd name="T13" fmla="*/ 2147483647 h 591"/>
              <a:gd name="T14" fmla="*/ 2147483647 w 317"/>
              <a:gd name="T15" fmla="*/ 2147483647 h 591"/>
              <a:gd name="T16" fmla="*/ 2147483647 w 317"/>
              <a:gd name="T17" fmla="*/ 2147483647 h 591"/>
              <a:gd name="T18" fmla="*/ 2147483647 w 317"/>
              <a:gd name="T19" fmla="*/ 2147483647 h 591"/>
              <a:gd name="T20" fmla="*/ 2147483647 w 317"/>
              <a:gd name="T21" fmla="*/ 2147483647 h 591"/>
              <a:gd name="T22" fmla="*/ 2147483647 w 317"/>
              <a:gd name="T23" fmla="*/ 2147483647 h 591"/>
              <a:gd name="T24" fmla="*/ 2147483647 w 317"/>
              <a:gd name="T25" fmla="*/ 0 h 591"/>
              <a:gd name="T26" fmla="*/ 2147483647 w 317"/>
              <a:gd name="T27" fmla="*/ 0 h 591"/>
              <a:gd name="T28" fmla="*/ 2147483647 w 317"/>
              <a:gd name="T29" fmla="*/ 0 h 591"/>
              <a:gd name="T30" fmla="*/ 2147483647 w 317"/>
              <a:gd name="T31" fmla="*/ 2147483647 h 591"/>
              <a:gd name="T32" fmla="*/ 2147483647 w 317"/>
              <a:gd name="T33" fmla="*/ 2147483647 h 591"/>
              <a:gd name="T34" fmla="*/ 2147483647 w 317"/>
              <a:gd name="T35" fmla="*/ 2147483647 h 591"/>
              <a:gd name="T36" fmla="*/ 2147483647 w 317"/>
              <a:gd name="T37" fmla="*/ 2147483647 h 591"/>
              <a:gd name="T38" fmla="*/ 2147483647 w 317"/>
              <a:gd name="T39" fmla="*/ 2147483647 h 591"/>
              <a:gd name="T40" fmla="*/ 2147483647 w 317"/>
              <a:gd name="T41" fmla="*/ 2147483647 h 591"/>
              <a:gd name="T42" fmla="*/ 2147483647 w 317"/>
              <a:gd name="T43" fmla="*/ 2147483647 h 591"/>
              <a:gd name="T44" fmla="*/ 2147483647 w 317"/>
              <a:gd name="T45" fmla="*/ 2147483647 h 591"/>
              <a:gd name="T46" fmla="*/ 2147483647 w 317"/>
              <a:gd name="T47" fmla="*/ 2147483647 h 591"/>
              <a:gd name="T48" fmla="*/ 2147483647 w 317"/>
              <a:gd name="T49" fmla="*/ 0 h 5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17"/>
              <a:gd name="T76" fmla="*/ 0 h 591"/>
              <a:gd name="T77" fmla="*/ 317 w 317"/>
              <a:gd name="T78" fmla="*/ 591 h 59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17" h="591">
                <a:moveTo>
                  <a:pt x="10" y="0"/>
                </a:moveTo>
                <a:lnTo>
                  <a:pt x="7" y="0"/>
                </a:lnTo>
                <a:lnTo>
                  <a:pt x="3" y="3"/>
                </a:lnTo>
                <a:lnTo>
                  <a:pt x="0" y="6"/>
                </a:lnTo>
                <a:lnTo>
                  <a:pt x="0" y="584"/>
                </a:lnTo>
                <a:lnTo>
                  <a:pt x="3" y="588"/>
                </a:lnTo>
                <a:lnTo>
                  <a:pt x="7" y="591"/>
                </a:lnTo>
                <a:lnTo>
                  <a:pt x="310" y="591"/>
                </a:lnTo>
                <a:lnTo>
                  <a:pt x="314" y="588"/>
                </a:lnTo>
                <a:lnTo>
                  <a:pt x="317" y="584"/>
                </a:lnTo>
                <a:lnTo>
                  <a:pt x="317" y="6"/>
                </a:lnTo>
                <a:lnTo>
                  <a:pt x="314" y="3"/>
                </a:lnTo>
                <a:lnTo>
                  <a:pt x="310" y="0"/>
                </a:lnTo>
                <a:lnTo>
                  <a:pt x="307" y="0"/>
                </a:lnTo>
                <a:lnTo>
                  <a:pt x="10" y="0"/>
                </a:lnTo>
                <a:lnTo>
                  <a:pt x="10" y="19"/>
                </a:lnTo>
                <a:lnTo>
                  <a:pt x="307" y="19"/>
                </a:lnTo>
                <a:lnTo>
                  <a:pt x="297" y="9"/>
                </a:lnTo>
                <a:lnTo>
                  <a:pt x="297" y="581"/>
                </a:lnTo>
                <a:lnTo>
                  <a:pt x="307" y="571"/>
                </a:lnTo>
                <a:lnTo>
                  <a:pt x="10" y="571"/>
                </a:lnTo>
                <a:lnTo>
                  <a:pt x="20" y="581"/>
                </a:lnTo>
                <a:lnTo>
                  <a:pt x="20" y="9"/>
                </a:lnTo>
                <a:lnTo>
                  <a:pt x="10" y="19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Rectangle 21"/>
          <p:cNvSpPr>
            <a:spLocks noChangeArrowheads="1"/>
          </p:cNvSpPr>
          <p:nvPr/>
        </p:nvSpPr>
        <p:spPr bwMode="auto">
          <a:xfrm>
            <a:off x="5721350" y="1774825"/>
            <a:ext cx="2603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D</a:t>
            </a:r>
            <a:endParaRPr lang="en-US" sz="800" b="1" i="1" baseline="-25000"/>
          </a:p>
        </p:txBody>
      </p:sp>
      <p:sp>
        <p:nvSpPr>
          <p:cNvPr id="21527" name="Rectangle 22"/>
          <p:cNvSpPr>
            <a:spLocks noChangeArrowheads="1"/>
          </p:cNvSpPr>
          <p:nvPr/>
        </p:nvSpPr>
        <p:spPr bwMode="auto">
          <a:xfrm>
            <a:off x="5903913" y="1774825"/>
            <a:ext cx="274637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Q</a:t>
            </a:r>
            <a:endParaRPr lang="en-US" sz="800" b="1" i="1" baseline="-25000"/>
          </a:p>
        </p:txBody>
      </p:sp>
      <p:sp>
        <p:nvSpPr>
          <p:cNvPr id="21528" name="Freeform 23"/>
          <p:cNvSpPr>
            <a:spLocks/>
          </p:cNvSpPr>
          <p:nvPr/>
        </p:nvSpPr>
        <p:spPr bwMode="auto">
          <a:xfrm>
            <a:off x="5648325" y="2246313"/>
            <a:ext cx="142875" cy="130175"/>
          </a:xfrm>
          <a:custGeom>
            <a:avLst/>
            <a:gdLst>
              <a:gd name="T0" fmla="*/ 2147483647 w 90"/>
              <a:gd name="T1" fmla="*/ 2147483647 h 82"/>
              <a:gd name="T2" fmla="*/ 2147483647 w 90"/>
              <a:gd name="T3" fmla="*/ 2147483647 h 82"/>
              <a:gd name="T4" fmla="*/ 2147483647 w 90"/>
              <a:gd name="T5" fmla="*/ 0 h 82"/>
              <a:gd name="T6" fmla="*/ 2147483647 w 90"/>
              <a:gd name="T7" fmla="*/ 0 h 82"/>
              <a:gd name="T8" fmla="*/ 2147483647 w 90"/>
              <a:gd name="T9" fmla="*/ 2147483647 h 82"/>
              <a:gd name="T10" fmla="*/ 2147483647 w 90"/>
              <a:gd name="T11" fmla="*/ 2147483647 h 82"/>
              <a:gd name="T12" fmla="*/ 0 w 90"/>
              <a:gd name="T13" fmla="*/ 2147483647 h 82"/>
              <a:gd name="T14" fmla="*/ 0 w 90"/>
              <a:gd name="T15" fmla="*/ 2147483647 h 82"/>
              <a:gd name="T16" fmla="*/ 2147483647 w 90"/>
              <a:gd name="T17" fmla="*/ 2147483647 h 82"/>
              <a:gd name="T18" fmla="*/ 2147483647 w 90"/>
              <a:gd name="T19" fmla="*/ 2147483647 h 82"/>
              <a:gd name="T20" fmla="*/ 2147483647 w 90"/>
              <a:gd name="T21" fmla="*/ 2147483647 h 82"/>
              <a:gd name="T22" fmla="*/ 2147483647 w 90"/>
              <a:gd name="T23" fmla="*/ 2147483647 h 82"/>
              <a:gd name="T24" fmla="*/ 2147483647 w 90"/>
              <a:gd name="T25" fmla="*/ 2147483647 h 82"/>
              <a:gd name="T26" fmla="*/ 2147483647 w 90"/>
              <a:gd name="T27" fmla="*/ 2147483647 h 82"/>
              <a:gd name="T28" fmla="*/ 2147483647 w 90"/>
              <a:gd name="T29" fmla="*/ 2147483647 h 82"/>
              <a:gd name="T30" fmla="*/ 2147483647 w 90"/>
              <a:gd name="T31" fmla="*/ 2147483647 h 82"/>
              <a:gd name="T32" fmla="*/ 2147483647 w 90"/>
              <a:gd name="T33" fmla="*/ 2147483647 h 82"/>
              <a:gd name="T34" fmla="*/ 2147483647 w 90"/>
              <a:gd name="T35" fmla="*/ 2147483647 h 82"/>
              <a:gd name="T36" fmla="*/ 2147483647 w 90"/>
              <a:gd name="T37" fmla="*/ 2147483647 h 8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0"/>
              <a:gd name="T58" fmla="*/ 0 h 82"/>
              <a:gd name="T59" fmla="*/ 90 w 90"/>
              <a:gd name="T60" fmla="*/ 82 h 8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0" h="82">
                <a:moveTo>
                  <a:pt x="16" y="3"/>
                </a:moveTo>
                <a:lnTo>
                  <a:pt x="15" y="2"/>
                </a:lnTo>
                <a:lnTo>
                  <a:pt x="11" y="0"/>
                </a:lnTo>
                <a:lnTo>
                  <a:pt x="7" y="0"/>
                </a:lnTo>
                <a:lnTo>
                  <a:pt x="3" y="3"/>
                </a:lnTo>
                <a:lnTo>
                  <a:pt x="2" y="5"/>
                </a:lnTo>
                <a:lnTo>
                  <a:pt x="0" y="8"/>
                </a:lnTo>
                <a:lnTo>
                  <a:pt x="0" y="13"/>
                </a:lnTo>
                <a:lnTo>
                  <a:pt x="3" y="17"/>
                </a:lnTo>
                <a:lnTo>
                  <a:pt x="74" y="79"/>
                </a:lnTo>
                <a:lnTo>
                  <a:pt x="76" y="81"/>
                </a:lnTo>
                <a:lnTo>
                  <a:pt x="79" y="82"/>
                </a:lnTo>
                <a:lnTo>
                  <a:pt x="84" y="82"/>
                </a:lnTo>
                <a:lnTo>
                  <a:pt x="87" y="79"/>
                </a:lnTo>
                <a:lnTo>
                  <a:pt x="89" y="77"/>
                </a:lnTo>
                <a:lnTo>
                  <a:pt x="90" y="74"/>
                </a:lnTo>
                <a:lnTo>
                  <a:pt x="90" y="69"/>
                </a:lnTo>
                <a:lnTo>
                  <a:pt x="87" y="66"/>
                </a:lnTo>
                <a:lnTo>
                  <a:pt x="16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Freeform 24"/>
          <p:cNvSpPr>
            <a:spLocks/>
          </p:cNvSpPr>
          <p:nvPr/>
        </p:nvSpPr>
        <p:spPr bwMode="auto">
          <a:xfrm>
            <a:off x="5648325" y="2346325"/>
            <a:ext cx="142875" cy="101600"/>
          </a:xfrm>
          <a:custGeom>
            <a:avLst/>
            <a:gdLst>
              <a:gd name="T0" fmla="*/ 2147483647 w 90"/>
              <a:gd name="T1" fmla="*/ 2147483647 h 64"/>
              <a:gd name="T2" fmla="*/ 2147483647 w 90"/>
              <a:gd name="T3" fmla="*/ 2147483647 h 64"/>
              <a:gd name="T4" fmla="*/ 2147483647 w 90"/>
              <a:gd name="T5" fmla="*/ 2147483647 h 64"/>
              <a:gd name="T6" fmla="*/ 2147483647 w 90"/>
              <a:gd name="T7" fmla="*/ 2147483647 h 64"/>
              <a:gd name="T8" fmla="*/ 2147483647 w 90"/>
              <a:gd name="T9" fmla="*/ 2147483647 h 64"/>
              <a:gd name="T10" fmla="*/ 2147483647 w 90"/>
              <a:gd name="T11" fmla="*/ 2147483647 h 64"/>
              <a:gd name="T12" fmla="*/ 2147483647 w 90"/>
              <a:gd name="T13" fmla="*/ 0 h 64"/>
              <a:gd name="T14" fmla="*/ 2147483647 w 90"/>
              <a:gd name="T15" fmla="*/ 0 h 64"/>
              <a:gd name="T16" fmla="*/ 2147483647 w 90"/>
              <a:gd name="T17" fmla="*/ 2147483647 h 64"/>
              <a:gd name="T18" fmla="*/ 2147483647 w 90"/>
              <a:gd name="T19" fmla="*/ 2147483647 h 64"/>
              <a:gd name="T20" fmla="*/ 2147483647 w 90"/>
              <a:gd name="T21" fmla="*/ 2147483647 h 64"/>
              <a:gd name="T22" fmla="*/ 0 w 90"/>
              <a:gd name="T23" fmla="*/ 2147483647 h 64"/>
              <a:gd name="T24" fmla="*/ 0 w 90"/>
              <a:gd name="T25" fmla="*/ 2147483647 h 64"/>
              <a:gd name="T26" fmla="*/ 2147483647 w 90"/>
              <a:gd name="T27" fmla="*/ 2147483647 h 64"/>
              <a:gd name="T28" fmla="*/ 2147483647 w 90"/>
              <a:gd name="T29" fmla="*/ 2147483647 h 64"/>
              <a:gd name="T30" fmla="*/ 2147483647 w 90"/>
              <a:gd name="T31" fmla="*/ 2147483647 h 64"/>
              <a:gd name="T32" fmla="*/ 2147483647 w 90"/>
              <a:gd name="T33" fmla="*/ 2147483647 h 64"/>
              <a:gd name="T34" fmla="*/ 2147483647 w 90"/>
              <a:gd name="T35" fmla="*/ 2147483647 h 64"/>
              <a:gd name="T36" fmla="*/ 2147483647 w 90"/>
              <a:gd name="T37" fmla="*/ 2147483647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0"/>
              <a:gd name="T58" fmla="*/ 0 h 64"/>
              <a:gd name="T59" fmla="*/ 90 w 90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0" h="64">
                <a:moveTo>
                  <a:pt x="85" y="18"/>
                </a:moveTo>
                <a:lnTo>
                  <a:pt x="89" y="14"/>
                </a:lnTo>
                <a:lnTo>
                  <a:pt x="90" y="11"/>
                </a:lnTo>
                <a:lnTo>
                  <a:pt x="90" y="6"/>
                </a:lnTo>
                <a:lnTo>
                  <a:pt x="87" y="3"/>
                </a:lnTo>
                <a:lnTo>
                  <a:pt x="85" y="1"/>
                </a:lnTo>
                <a:lnTo>
                  <a:pt x="82" y="0"/>
                </a:lnTo>
                <a:lnTo>
                  <a:pt x="77" y="0"/>
                </a:lnTo>
                <a:lnTo>
                  <a:pt x="76" y="1"/>
                </a:lnTo>
                <a:lnTo>
                  <a:pt x="5" y="46"/>
                </a:lnTo>
                <a:lnTo>
                  <a:pt x="2" y="49"/>
                </a:lnTo>
                <a:lnTo>
                  <a:pt x="0" y="52"/>
                </a:lnTo>
                <a:lnTo>
                  <a:pt x="0" y="57"/>
                </a:lnTo>
                <a:lnTo>
                  <a:pt x="3" y="60"/>
                </a:lnTo>
                <a:lnTo>
                  <a:pt x="5" y="62"/>
                </a:lnTo>
                <a:lnTo>
                  <a:pt x="8" y="64"/>
                </a:lnTo>
                <a:lnTo>
                  <a:pt x="13" y="64"/>
                </a:lnTo>
                <a:lnTo>
                  <a:pt x="15" y="62"/>
                </a:lnTo>
                <a:lnTo>
                  <a:pt x="85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0" name="Freeform 25"/>
          <p:cNvSpPr>
            <a:spLocks/>
          </p:cNvSpPr>
          <p:nvPr/>
        </p:nvSpPr>
        <p:spPr bwMode="auto">
          <a:xfrm>
            <a:off x="5389563" y="2324100"/>
            <a:ext cx="31750" cy="619125"/>
          </a:xfrm>
          <a:custGeom>
            <a:avLst/>
            <a:gdLst>
              <a:gd name="T0" fmla="*/ 2147483647 w 20"/>
              <a:gd name="T1" fmla="*/ 2147483647 h 390"/>
              <a:gd name="T2" fmla="*/ 2147483647 w 20"/>
              <a:gd name="T3" fmla="*/ 2147483647 h 390"/>
              <a:gd name="T4" fmla="*/ 2147483647 w 20"/>
              <a:gd name="T5" fmla="*/ 2147483647 h 390"/>
              <a:gd name="T6" fmla="*/ 2147483647 w 20"/>
              <a:gd name="T7" fmla="*/ 0 h 390"/>
              <a:gd name="T8" fmla="*/ 2147483647 w 20"/>
              <a:gd name="T9" fmla="*/ 0 h 390"/>
              <a:gd name="T10" fmla="*/ 2147483647 w 20"/>
              <a:gd name="T11" fmla="*/ 2147483647 h 390"/>
              <a:gd name="T12" fmla="*/ 0 w 20"/>
              <a:gd name="T13" fmla="*/ 2147483647 h 390"/>
              <a:gd name="T14" fmla="*/ 0 w 20"/>
              <a:gd name="T15" fmla="*/ 2147483647 h 390"/>
              <a:gd name="T16" fmla="*/ 2147483647 w 20"/>
              <a:gd name="T17" fmla="*/ 2147483647 h 390"/>
              <a:gd name="T18" fmla="*/ 2147483647 w 20"/>
              <a:gd name="T19" fmla="*/ 2147483647 h 390"/>
              <a:gd name="T20" fmla="*/ 2147483647 w 20"/>
              <a:gd name="T21" fmla="*/ 2147483647 h 390"/>
              <a:gd name="T22" fmla="*/ 2147483647 w 20"/>
              <a:gd name="T23" fmla="*/ 2147483647 h 390"/>
              <a:gd name="T24" fmla="*/ 2147483647 w 20"/>
              <a:gd name="T25" fmla="*/ 2147483647 h 390"/>
              <a:gd name="T26" fmla="*/ 2147483647 w 20"/>
              <a:gd name="T27" fmla="*/ 2147483647 h 390"/>
              <a:gd name="T28" fmla="*/ 2147483647 w 20"/>
              <a:gd name="T29" fmla="*/ 2147483647 h 3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"/>
              <a:gd name="T46" fmla="*/ 0 h 390"/>
              <a:gd name="T47" fmla="*/ 20 w 20"/>
              <a:gd name="T48" fmla="*/ 390 h 3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" h="390">
                <a:moveTo>
                  <a:pt x="20" y="10"/>
                </a:moveTo>
                <a:lnTo>
                  <a:pt x="20" y="7"/>
                </a:lnTo>
                <a:lnTo>
                  <a:pt x="17" y="4"/>
                </a:lnTo>
                <a:lnTo>
                  <a:pt x="13" y="0"/>
                </a:lnTo>
                <a:lnTo>
                  <a:pt x="7" y="0"/>
                </a:lnTo>
                <a:lnTo>
                  <a:pt x="4" y="4"/>
                </a:lnTo>
                <a:lnTo>
                  <a:pt x="0" y="7"/>
                </a:lnTo>
                <a:lnTo>
                  <a:pt x="0" y="383"/>
                </a:lnTo>
                <a:lnTo>
                  <a:pt x="4" y="387"/>
                </a:lnTo>
                <a:lnTo>
                  <a:pt x="7" y="390"/>
                </a:lnTo>
                <a:lnTo>
                  <a:pt x="13" y="390"/>
                </a:lnTo>
                <a:lnTo>
                  <a:pt x="17" y="387"/>
                </a:lnTo>
                <a:lnTo>
                  <a:pt x="20" y="383"/>
                </a:lnTo>
                <a:lnTo>
                  <a:pt x="20" y="380"/>
                </a:lnTo>
                <a:lnTo>
                  <a:pt x="20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Freeform 26"/>
          <p:cNvSpPr>
            <a:spLocks/>
          </p:cNvSpPr>
          <p:nvPr/>
        </p:nvSpPr>
        <p:spPr bwMode="auto">
          <a:xfrm>
            <a:off x="5389563" y="2324100"/>
            <a:ext cx="274637" cy="31750"/>
          </a:xfrm>
          <a:custGeom>
            <a:avLst/>
            <a:gdLst>
              <a:gd name="T0" fmla="*/ 2147483647 w 173"/>
              <a:gd name="T1" fmla="*/ 0 h 20"/>
              <a:gd name="T2" fmla="*/ 2147483647 w 173"/>
              <a:gd name="T3" fmla="*/ 0 h 20"/>
              <a:gd name="T4" fmla="*/ 2147483647 w 173"/>
              <a:gd name="T5" fmla="*/ 2147483647 h 20"/>
              <a:gd name="T6" fmla="*/ 0 w 173"/>
              <a:gd name="T7" fmla="*/ 2147483647 h 20"/>
              <a:gd name="T8" fmla="*/ 0 w 173"/>
              <a:gd name="T9" fmla="*/ 2147483647 h 20"/>
              <a:gd name="T10" fmla="*/ 2147483647 w 173"/>
              <a:gd name="T11" fmla="*/ 2147483647 h 20"/>
              <a:gd name="T12" fmla="*/ 2147483647 w 173"/>
              <a:gd name="T13" fmla="*/ 2147483647 h 20"/>
              <a:gd name="T14" fmla="*/ 2147483647 w 173"/>
              <a:gd name="T15" fmla="*/ 2147483647 h 20"/>
              <a:gd name="T16" fmla="*/ 2147483647 w 173"/>
              <a:gd name="T17" fmla="*/ 2147483647 h 20"/>
              <a:gd name="T18" fmla="*/ 2147483647 w 173"/>
              <a:gd name="T19" fmla="*/ 2147483647 h 20"/>
              <a:gd name="T20" fmla="*/ 2147483647 w 173"/>
              <a:gd name="T21" fmla="*/ 2147483647 h 20"/>
              <a:gd name="T22" fmla="*/ 2147483647 w 173"/>
              <a:gd name="T23" fmla="*/ 2147483647 h 20"/>
              <a:gd name="T24" fmla="*/ 2147483647 w 173"/>
              <a:gd name="T25" fmla="*/ 0 h 20"/>
              <a:gd name="T26" fmla="*/ 2147483647 w 173"/>
              <a:gd name="T27" fmla="*/ 0 h 20"/>
              <a:gd name="T28" fmla="*/ 2147483647 w 173"/>
              <a:gd name="T29" fmla="*/ 0 h 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3"/>
              <a:gd name="T46" fmla="*/ 0 h 20"/>
              <a:gd name="T47" fmla="*/ 173 w 173"/>
              <a:gd name="T48" fmla="*/ 20 h 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3" h="20">
                <a:moveTo>
                  <a:pt x="10" y="0"/>
                </a:moveTo>
                <a:lnTo>
                  <a:pt x="7" y="0"/>
                </a:lnTo>
                <a:lnTo>
                  <a:pt x="4" y="4"/>
                </a:lnTo>
                <a:lnTo>
                  <a:pt x="0" y="7"/>
                </a:lnTo>
                <a:lnTo>
                  <a:pt x="0" y="14"/>
                </a:lnTo>
                <a:lnTo>
                  <a:pt x="4" y="17"/>
                </a:lnTo>
                <a:lnTo>
                  <a:pt x="7" y="20"/>
                </a:lnTo>
                <a:lnTo>
                  <a:pt x="166" y="20"/>
                </a:lnTo>
                <a:lnTo>
                  <a:pt x="170" y="17"/>
                </a:lnTo>
                <a:lnTo>
                  <a:pt x="173" y="14"/>
                </a:lnTo>
                <a:lnTo>
                  <a:pt x="173" y="7"/>
                </a:lnTo>
                <a:lnTo>
                  <a:pt x="170" y="4"/>
                </a:lnTo>
                <a:lnTo>
                  <a:pt x="166" y="0"/>
                </a:lnTo>
                <a:lnTo>
                  <a:pt x="163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2" name="Freeform 27"/>
          <p:cNvSpPr>
            <a:spLocks/>
          </p:cNvSpPr>
          <p:nvPr/>
        </p:nvSpPr>
        <p:spPr bwMode="auto">
          <a:xfrm>
            <a:off x="4670425" y="1652588"/>
            <a:ext cx="503238" cy="938212"/>
          </a:xfrm>
          <a:custGeom>
            <a:avLst/>
            <a:gdLst>
              <a:gd name="T0" fmla="*/ 2147483647 w 317"/>
              <a:gd name="T1" fmla="*/ 0 h 591"/>
              <a:gd name="T2" fmla="*/ 2147483647 w 317"/>
              <a:gd name="T3" fmla="*/ 0 h 591"/>
              <a:gd name="T4" fmla="*/ 2147483647 w 317"/>
              <a:gd name="T5" fmla="*/ 2147483647 h 591"/>
              <a:gd name="T6" fmla="*/ 0 w 317"/>
              <a:gd name="T7" fmla="*/ 2147483647 h 591"/>
              <a:gd name="T8" fmla="*/ 0 w 317"/>
              <a:gd name="T9" fmla="*/ 2147483647 h 591"/>
              <a:gd name="T10" fmla="*/ 2147483647 w 317"/>
              <a:gd name="T11" fmla="*/ 2147483647 h 591"/>
              <a:gd name="T12" fmla="*/ 2147483647 w 317"/>
              <a:gd name="T13" fmla="*/ 2147483647 h 591"/>
              <a:gd name="T14" fmla="*/ 2147483647 w 317"/>
              <a:gd name="T15" fmla="*/ 2147483647 h 591"/>
              <a:gd name="T16" fmla="*/ 2147483647 w 317"/>
              <a:gd name="T17" fmla="*/ 2147483647 h 591"/>
              <a:gd name="T18" fmla="*/ 2147483647 w 317"/>
              <a:gd name="T19" fmla="*/ 2147483647 h 591"/>
              <a:gd name="T20" fmla="*/ 2147483647 w 317"/>
              <a:gd name="T21" fmla="*/ 2147483647 h 591"/>
              <a:gd name="T22" fmla="*/ 2147483647 w 317"/>
              <a:gd name="T23" fmla="*/ 2147483647 h 591"/>
              <a:gd name="T24" fmla="*/ 2147483647 w 317"/>
              <a:gd name="T25" fmla="*/ 0 h 591"/>
              <a:gd name="T26" fmla="*/ 2147483647 w 317"/>
              <a:gd name="T27" fmla="*/ 0 h 591"/>
              <a:gd name="T28" fmla="*/ 2147483647 w 317"/>
              <a:gd name="T29" fmla="*/ 0 h 591"/>
              <a:gd name="T30" fmla="*/ 2147483647 w 317"/>
              <a:gd name="T31" fmla="*/ 2147483647 h 591"/>
              <a:gd name="T32" fmla="*/ 2147483647 w 317"/>
              <a:gd name="T33" fmla="*/ 2147483647 h 591"/>
              <a:gd name="T34" fmla="*/ 2147483647 w 317"/>
              <a:gd name="T35" fmla="*/ 2147483647 h 591"/>
              <a:gd name="T36" fmla="*/ 2147483647 w 317"/>
              <a:gd name="T37" fmla="*/ 2147483647 h 591"/>
              <a:gd name="T38" fmla="*/ 2147483647 w 317"/>
              <a:gd name="T39" fmla="*/ 2147483647 h 591"/>
              <a:gd name="T40" fmla="*/ 2147483647 w 317"/>
              <a:gd name="T41" fmla="*/ 2147483647 h 591"/>
              <a:gd name="T42" fmla="*/ 2147483647 w 317"/>
              <a:gd name="T43" fmla="*/ 2147483647 h 591"/>
              <a:gd name="T44" fmla="*/ 2147483647 w 317"/>
              <a:gd name="T45" fmla="*/ 2147483647 h 591"/>
              <a:gd name="T46" fmla="*/ 2147483647 w 317"/>
              <a:gd name="T47" fmla="*/ 2147483647 h 591"/>
              <a:gd name="T48" fmla="*/ 2147483647 w 317"/>
              <a:gd name="T49" fmla="*/ 0 h 5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17"/>
              <a:gd name="T76" fmla="*/ 0 h 591"/>
              <a:gd name="T77" fmla="*/ 317 w 317"/>
              <a:gd name="T78" fmla="*/ 591 h 59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17" h="591">
                <a:moveTo>
                  <a:pt x="10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584"/>
                </a:lnTo>
                <a:lnTo>
                  <a:pt x="3" y="588"/>
                </a:lnTo>
                <a:lnTo>
                  <a:pt x="6" y="591"/>
                </a:lnTo>
                <a:lnTo>
                  <a:pt x="310" y="591"/>
                </a:lnTo>
                <a:lnTo>
                  <a:pt x="314" y="588"/>
                </a:lnTo>
                <a:lnTo>
                  <a:pt x="317" y="584"/>
                </a:lnTo>
                <a:lnTo>
                  <a:pt x="317" y="6"/>
                </a:lnTo>
                <a:lnTo>
                  <a:pt x="314" y="3"/>
                </a:lnTo>
                <a:lnTo>
                  <a:pt x="310" y="0"/>
                </a:lnTo>
                <a:lnTo>
                  <a:pt x="307" y="0"/>
                </a:lnTo>
                <a:lnTo>
                  <a:pt x="10" y="0"/>
                </a:lnTo>
                <a:lnTo>
                  <a:pt x="10" y="19"/>
                </a:lnTo>
                <a:lnTo>
                  <a:pt x="307" y="19"/>
                </a:lnTo>
                <a:lnTo>
                  <a:pt x="297" y="9"/>
                </a:lnTo>
                <a:lnTo>
                  <a:pt x="297" y="581"/>
                </a:lnTo>
                <a:lnTo>
                  <a:pt x="307" y="571"/>
                </a:lnTo>
                <a:lnTo>
                  <a:pt x="10" y="571"/>
                </a:lnTo>
                <a:lnTo>
                  <a:pt x="20" y="581"/>
                </a:lnTo>
                <a:lnTo>
                  <a:pt x="20" y="9"/>
                </a:lnTo>
                <a:lnTo>
                  <a:pt x="10" y="19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3" name="Rectangle 28"/>
          <p:cNvSpPr>
            <a:spLocks noChangeArrowheads="1"/>
          </p:cNvSpPr>
          <p:nvPr/>
        </p:nvSpPr>
        <p:spPr bwMode="auto">
          <a:xfrm>
            <a:off x="4743450" y="1774825"/>
            <a:ext cx="2603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D</a:t>
            </a:r>
            <a:endParaRPr lang="en-US" sz="800" b="1" i="1" baseline="-25000"/>
          </a:p>
        </p:txBody>
      </p:sp>
      <p:sp>
        <p:nvSpPr>
          <p:cNvPr id="21534" name="Rectangle 29"/>
          <p:cNvSpPr>
            <a:spLocks noChangeArrowheads="1"/>
          </p:cNvSpPr>
          <p:nvPr/>
        </p:nvSpPr>
        <p:spPr bwMode="auto">
          <a:xfrm>
            <a:off x="4926013" y="1774825"/>
            <a:ext cx="274637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Q</a:t>
            </a:r>
            <a:endParaRPr lang="en-US" sz="800" b="1" i="1" baseline="-25000"/>
          </a:p>
        </p:txBody>
      </p:sp>
      <p:sp>
        <p:nvSpPr>
          <p:cNvPr id="21535" name="Freeform 30"/>
          <p:cNvSpPr>
            <a:spLocks/>
          </p:cNvSpPr>
          <p:nvPr/>
        </p:nvSpPr>
        <p:spPr bwMode="auto">
          <a:xfrm>
            <a:off x="4670425" y="2246313"/>
            <a:ext cx="142875" cy="130175"/>
          </a:xfrm>
          <a:custGeom>
            <a:avLst/>
            <a:gdLst>
              <a:gd name="T0" fmla="*/ 2147483647 w 90"/>
              <a:gd name="T1" fmla="*/ 2147483647 h 82"/>
              <a:gd name="T2" fmla="*/ 2147483647 w 90"/>
              <a:gd name="T3" fmla="*/ 2147483647 h 82"/>
              <a:gd name="T4" fmla="*/ 2147483647 w 90"/>
              <a:gd name="T5" fmla="*/ 0 h 82"/>
              <a:gd name="T6" fmla="*/ 2147483647 w 90"/>
              <a:gd name="T7" fmla="*/ 0 h 82"/>
              <a:gd name="T8" fmla="*/ 2147483647 w 90"/>
              <a:gd name="T9" fmla="*/ 2147483647 h 82"/>
              <a:gd name="T10" fmla="*/ 2147483647 w 90"/>
              <a:gd name="T11" fmla="*/ 2147483647 h 82"/>
              <a:gd name="T12" fmla="*/ 0 w 90"/>
              <a:gd name="T13" fmla="*/ 2147483647 h 82"/>
              <a:gd name="T14" fmla="*/ 0 w 90"/>
              <a:gd name="T15" fmla="*/ 2147483647 h 82"/>
              <a:gd name="T16" fmla="*/ 2147483647 w 90"/>
              <a:gd name="T17" fmla="*/ 2147483647 h 82"/>
              <a:gd name="T18" fmla="*/ 2147483647 w 90"/>
              <a:gd name="T19" fmla="*/ 2147483647 h 82"/>
              <a:gd name="T20" fmla="*/ 2147483647 w 90"/>
              <a:gd name="T21" fmla="*/ 2147483647 h 82"/>
              <a:gd name="T22" fmla="*/ 2147483647 w 90"/>
              <a:gd name="T23" fmla="*/ 2147483647 h 82"/>
              <a:gd name="T24" fmla="*/ 2147483647 w 90"/>
              <a:gd name="T25" fmla="*/ 2147483647 h 82"/>
              <a:gd name="T26" fmla="*/ 2147483647 w 90"/>
              <a:gd name="T27" fmla="*/ 2147483647 h 82"/>
              <a:gd name="T28" fmla="*/ 2147483647 w 90"/>
              <a:gd name="T29" fmla="*/ 2147483647 h 82"/>
              <a:gd name="T30" fmla="*/ 2147483647 w 90"/>
              <a:gd name="T31" fmla="*/ 2147483647 h 82"/>
              <a:gd name="T32" fmla="*/ 2147483647 w 90"/>
              <a:gd name="T33" fmla="*/ 2147483647 h 82"/>
              <a:gd name="T34" fmla="*/ 2147483647 w 90"/>
              <a:gd name="T35" fmla="*/ 2147483647 h 82"/>
              <a:gd name="T36" fmla="*/ 2147483647 w 90"/>
              <a:gd name="T37" fmla="*/ 2147483647 h 8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0"/>
              <a:gd name="T58" fmla="*/ 0 h 82"/>
              <a:gd name="T59" fmla="*/ 90 w 90"/>
              <a:gd name="T60" fmla="*/ 82 h 8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0" h="82">
                <a:moveTo>
                  <a:pt x="16" y="3"/>
                </a:moveTo>
                <a:lnTo>
                  <a:pt x="15" y="2"/>
                </a:lnTo>
                <a:lnTo>
                  <a:pt x="11" y="0"/>
                </a:lnTo>
                <a:lnTo>
                  <a:pt x="6" y="0"/>
                </a:lnTo>
                <a:lnTo>
                  <a:pt x="3" y="3"/>
                </a:lnTo>
                <a:lnTo>
                  <a:pt x="1" y="5"/>
                </a:lnTo>
                <a:lnTo>
                  <a:pt x="0" y="8"/>
                </a:lnTo>
                <a:lnTo>
                  <a:pt x="0" y="13"/>
                </a:lnTo>
                <a:lnTo>
                  <a:pt x="3" y="17"/>
                </a:lnTo>
                <a:lnTo>
                  <a:pt x="74" y="79"/>
                </a:lnTo>
                <a:lnTo>
                  <a:pt x="75" y="81"/>
                </a:lnTo>
                <a:lnTo>
                  <a:pt x="79" y="82"/>
                </a:lnTo>
                <a:lnTo>
                  <a:pt x="84" y="82"/>
                </a:lnTo>
                <a:lnTo>
                  <a:pt x="87" y="79"/>
                </a:lnTo>
                <a:lnTo>
                  <a:pt x="89" y="77"/>
                </a:lnTo>
                <a:lnTo>
                  <a:pt x="90" y="74"/>
                </a:lnTo>
                <a:lnTo>
                  <a:pt x="90" y="69"/>
                </a:lnTo>
                <a:lnTo>
                  <a:pt x="87" y="66"/>
                </a:lnTo>
                <a:lnTo>
                  <a:pt x="16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6" name="Freeform 31"/>
          <p:cNvSpPr>
            <a:spLocks/>
          </p:cNvSpPr>
          <p:nvPr/>
        </p:nvSpPr>
        <p:spPr bwMode="auto">
          <a:xfrm>
            <a:off x="4670425" y="2346325"/>
            <a:ext cx="142875" cy="101600"/>
          </a:xfrm>
          <a:custGeom>
            <a:avLst/>
            <a:gdLst>
              <a:gd name="T0" fmla="*/ 2147483647 w 90"/>
              <a:gd name="T1" fmla="*/ 2147483647 h 64"/>
              <a:gd name="T2" fmla="*/ 2147483647 w 90"/>
              <a:gd name="T3" fmla="*/ 2147483647 h 64"/>
              <a:gd name="T4" fmla="*/ 2147483647 w 90"/>
              <a:gd name="T5" fmla="*/ 2147483647 h 64"/>
              <a:gd name="T6" fmla="*/ 2147483647 w 90"/>
              <a:gd name="T7" fmla="*/ 2147483647 h 64"/>
              <a:gd name="T8" fmla="*/ 2147483647 w 90"/>
              <a:gd name="T9" fmla="*/ 2147483647 h 64"/>
              <a:gd name="T10" fmla="*/ 2147483647 w 90"/>
              <a:gd name="T11" fmla="*/ 2147483647 h 64"/>
              <a:gd name="T12" fmla="*/ 2147483647 w 90"/>
              <a:gd name="T13" fmla="*/ 0 h 64"/>
              <a:gd name="T14" fmla="*/ 2147483647 w 90"/>
              <a:gd name="T15" fmla="*/ 0 h 64"/>
              <a:gd name="T16" fmla="*/ 2147483647 w 90"/>
              <a:gd name="T17" fmla="*/ 2147483647 h 64"/>
              <a:gd name="T18" fmla="*/ 2147483647 w 90"/>
              <a:gd name="T19" fmla="*/ 2147483647 h 64"/>
              <a:gd name="T20" fmla="*/ 2147483647 w 90"/>
              <a:gd name="T21" fmla="*/ 2147483647 h 64"/>
              <a:gd name="T22" fmla="*/ 0 w 90"/>
              <a:gd name="T23" fmla="*/ 2147483647 h 64"/>
              <a:gd name="T24" fmla="*/ 0 w 90"/>
              <a:gd name="T25" fmla="*/ 2147483647 h 64"/>
              <a:gd name="T26" fmla="*/ 2147483647 w 90"/>
              <a:gd name="T27" fmla="*/ 2147483647 h 64"/>
              <a:gd name="T28" fmla="*/ 2147483647 w 90"/>
              <a:gd name="T29" fmla="*/ 2147483647 h 64"/>
              <a:gd name="T30" fmla="*/ 2147483647 w 90"/>
              <a:gd name="T31" fmla="*/ 2147483647 h 64"/>
              <a:gd name="T32" fmla="*/ 2147483647 w 90"/>
              <a:gd name="T33" fmla="*/ 2147483647 h 64"/>
              <a:gd name="T34" fmla="*/ 2147483647 w 90"/>
              <a:gd name="T35" fmla="*/ 2147483647 h 64"/>
              <a:gd name="T36" fmla="*/ 2147483647 w 90"/>
              <a:gd name="T37" fmla="*/ 2147483647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0"/>
              <a:gd name="T58" fmla="*/ 0 h 64"/>
              <a:gd name="T59" fmla="*/ 90 w 90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0" h="64">
                <a:moveTo>
                  <a:pt x="85" y="18"/>
                </a:moveTo>
                <a:lnTo>
                  <a:pt x="89" y="14"/>
                </a:lnTo>
                <a:lnTo>
                  <a:pt x="90" y="11"/>
                </a:lnTo>
                <a:lnTo>
                  <a:pt x="90" y="6"/>
                </a:lnTo>
                <a:lnTo>
                  <a:pt x="87" y="3"/>
                </a:lnTo>
                <a:lnTo>
                  <a:pt x="85" y="1"/>
                </a:lnTo>
                <a:lnTo>
                  <a:pt x="82" y="0"/>
                </a:lnTo>
                <a:lnTo>
                  <a:pt x="77" y="0"/>
                </a:lnTo>
                <a:lnTo>
                  <a:pt x="75" y="1"/>
                </a:lnTo>
                <a:lnTo>
                  <a:pt x="5" y="46"/>
                </a:lnTo>
                <a:lnTo>
                  <a:pt x="1" y="49"/>
                </a:lnTo>
                <a:lnTo>
                  <a:pt x="0" y="52"/>
                </a:lnTo>
                <a:lnTo>
                  <a:pt x="0" y="57"/>
                </a:lnTo>
                <a:lnTo>
                  <a:pt x="3" y="60"/>
                </a:lnTo>
                <a:lnTo>
                  <a:pt x="5" y="62"/>
                </a:lnTo>
                <a:lnTo>
                  <a:pt x="8" y="64"/>
                </a:lnTo>
                <a:lnTo>
                  <a:pt x="13" y="64"/>
                </a:lnTo>
                <a:lnTo>
                  <a:pt x="15" y="62"/>
                </a:lnTo>
                <a:lnTo>
                  <a:pt x="85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7" name="Freeform 32"/>
          <p:cNvSpPr>
            <a:spLocks/>
          </p:cNvSpPr>
          <p:nvPr/>
        </p:nvSpPr>
        <p:spPr bwMode="auto">
          <a:xfrm>
            <a:off x="4411663" y="2324100"/>
            <a:ext cx="31750" cy="619125"/>
          </a:xfrm>
          <a:custGeom>
            <a:avLst/>
            <a:gdLst>
              <a:gd name="T0" fmla="*/ 2147483647 w 20"/>
              <a:gd name="T1" fmla="*/ 2147483647 h 390"/>
              <a:gd name="T2" fmla="*/ 2147483647 w 20"/>
              <a:gd name="T3" fmla="*/ 2147483647 h 390"/>
              <a:gd name="T4" fmla="*/ 2147483647 w 20"/>
              <a:gd name="T5" fmla="*/ 2147483647 h 390"/>
              <a:gd name="T6" fmla="*/ 2147483647 w 20"/>
              <a:gd name="T7" fmla="*/ 0 h 390"/>
              <a:gd name="T8" fmla="*/ 2147483647 w 20"/>
              <a:gd name="T9" fmla="*/ 0 h 390"/>
              <a:gd name="T10" fmla="*/ 2147483647 w 20"/>
              <a:gd name="T11" fmla="*/ 2147483647 h 390"/>
              <a:gd name="T12" fmla="*/ 0 w 20"/>
              <a:gd name="T13" fmla="*/ 2147483647 h 390"/>
              <a:gd name="T14" fmla="*/ 0 w 20"/>
              <a:gd name="T15" fmla="*/ 2147483647 h 390"/>
              <a:gd name="T16" fmla="*/ 2147483647 w 20"/>
              <a:gd name="T17" fmla="*/ 2147483647 h 390"/>
              <a:gd name="T18" fmla="*/ 2147483647 w 20"/>
              <a:gd name="T19" fmla="*/ 2147483647 h 390"/>
              <a:gd name="T20" fmla="*/ 2147483647 w 20"/>
              <a:gd name="T21" fmla="*/ 2147483647 h 390"/>
              <a:gd name="T22" fmla="*/ 2147483647 w 20"/>
              <a:gd name="T23" fmla="*/ 2147483647 h 390"/>
              <a:gd name="T24" fmla="*/ 2147483647 w 20"/>
              <a:gd name="T25" fmla="*/ 2147483647 h 390"/>
              <a:gd name="T26" fmla="*/ 2147483647 w 20"/>
              <a:gd name="T27" fmla="*/ 2147483647 h 390"/>
              <a:gd name="T28" fmla="*/ 2147483647 w 20"/>
              <a:gd name="T29" fmla="*/ 2147483647 h 3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"/>
              <a:gd name="T46" fmla="*/ 0 h 390"/>
              <a:gd name="T47" fmla="*/ 20 w 20"/>
              <a:gd name="T48" fmla="*/ 390 h 3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" h="390">
                <a:moveTo>
                  <a:pt x="20" y="10"/>
                </a:moveTo>
                <a:lnTo>
                  <a:pt x="20" y="7"/>
                </a:lnTo>
                <a:lnTo>
                  <a:pt x="17" y="4"/>
                </a:lnTo>
                <a:lnTo>
                  <a:pt x="13" y="0"/>
                </a:lnTo>
                <a:lnTo>
                  <a:pt x="7" y="0"/>
                </a:lnTo>
                <a:lnTo>
                  <a:pt x="3" y="4"/>
                </a:lnTo>
                <a:lnTo>
                  <a:pt x="0" y="7"/>
                </a:lnTo>
                <a:lnTo>
                  <a:pt x="0" y="383"/>
                </a:lnTo>
                <a:lnTo>
                  <a:pt x="3" y="387"/>
                </a:lnTo>
                <a:lnTo>
                  <a:pt x="7" y="390"/>
                </a:lnTo>
                <a:lnTo>
                  <a:pt x="13" y="390"/>
                </a:lnTo>
                <a:lnTo>
                  <a:pt x="17" y="387"/>
                </a:lnTo>
                <a:lnTo>
                  <a:pt x="20" y="383"/>
                </a:lnTo>
                <a:lnTo>
                  <a:pt x="20" y="380"/>
                </a:lnTo>
                <a:lnTo>
                  <a:pt x="20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8" name="Freeform 33"/>
          <p:cNvSpPr>
            <a:spLocks/>
          </p:cNvSpPr>
          <p:nvPr/>
        </p:nvSpPr>
        <p:spPr bwMode="auto">
          <a:xfrm>
            <a:off x="4411663" y="2324100"/>
            <a:ext cx="274637" cy="31750"/>
          </a:xfrm>
          <a:custGeom>
            <a:avLst/>
            <a:gdLst>
              <a:gd name="T0" fmla="*/ 2147483647 w 173"/>
              <a:gd name="T1" fmla="*/ 0 h 20"/>
              <a:gd name="T2" fmla="*/ 2147483647 w 173"/>
              <a:gd name="T3" fmla="*/ 0 h 20"/>
              <a:gd name="T4" fmla="*/ 2147483647 w 173"/>
              <a:gd name="T5" fmla="*/ 2147483647 h 20"/>
              <a:gd name="T6" fmla="*/ 0 w 173"/>
              <a:gd name="T7" fmla="*/ 2147483647 h 20"/>
              <a:gd name="T8" fmla="*/ 0 w 173"/>
              <a:gd name="T9" fmla="*/ 2147483647 h 20"/>
              <a:gd name="T10" fmla="*/ 2147483647 w 173"/>
              <a:gd name="T11" fmla="*/ 2147483647 h 20"/>
              <a:gd name="T12" fmla="*/ 2147483647 w 173"/>
              <a:gd name="T13" fmla="*/ 2147483647 h 20"/>
              <a:gd name="T14" fmla="*/ 2147483647 w 173"/>
              <a:gd name="T15" fmla="*/ 2147483647 h 20"/>
              <a:gd name="T16" fmla="*/ 2147483647 w 173"/>
              <a:gd name="T17" fmla="*/ 2147483647 h 20"/>
              <a:gd name="T18" fmla="*/ 2147483647 w 173"/>
              <a:gd name="T19" fmla="*/ 2147483647 h 20"/>
              <a:gd name="T20" fmla="*/ 2147483647 w 173"/>
              <a:gd name="T21" fmla="*/ 2147483647 h 20"/>
              <a:gd name="T22" fmla="*/ 2147483647 w 173"/>
              <a:gd name="T23" fmla="*/ 2147483647 h 20"/>
              <a:gd name="T24" fmla="*/ 2147483647 w 173"/>
              <a:gd name="T25" fmla="*/ 0 h 20"/>
              <a:gd name="T26" fmla="*/ 2147483647 w 173"/>
              <a:gd name="T27" fmla="*/ 0 h 20"/>
              <a:gd name="T28" fmla="*/ 2147483647 w 173"/>
              <a:gd name="T29" fmla="*/ 0 h 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3"/>
              <a:gd name="T46" fmla="*/ 0 h 20"/>
              <a:gd name="T47" fmla="*/ 173 w 173"/>
              <a:gd name="T48" fmla="*/ 20 h 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3" h="20">
                <a:moveTo>
                  <a:pt x="10" y="0"/>
                </a:moveTo>
                <a:lnTo>
                  <a:pt x="7" y="0"/>
                </a:lnTo>
                <a:lnTo>
                  <a:pt x="3" y="4"/>
                </a:lnTo>
                <a:lnTo>
                  <a:pt x="0" y="7"/>
                </a:lnTo>
                <a:lnTo>
                  <a:pt x="0" y="14"/>
                </a:lnTo>
                <a:lnTo>
                  <a:pt x="3" y="17"/>
                </a:lnTo>
                <a:lnTo>
                  <a:pt x="7" y="20"/>
                </a:lnTo>
                <a:lnTo>
                  <a:pt x="166" y="20"/>
                </a:lnTo>
                <a:lnTo>
                  <a:pt x="169" y="17"/>
                </a:lnTo>
                <a:lnTo>
                  <a:pt x="173" y="14"/>
                </a:lnTo>
                <a:lnTo>
                  <a:pt x="173" y="7"/>
                </a:lnTo>
                <a:lnTo>
                  <a:pt x="169" y="4"/>
                </a:lnTo>
                <a:lnTo>
                  <a:pt x="166" y="0"/>
                </a:lnTo>
                <a:lnTo>
                  <a:pt x="163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9" name="Freeform 34"/>
          <p:cNvSpPr>
            <a:spLocks/>
          </p:cNvSpPr>
          <p:nvPr/>
        </p:nvSpPr>
        <p:spPr bwMode="auto">
          <a:xfrm>
            <a:off x="7100888" y="1835150"/>
            <a:ext cx="519112" cy="30163"/>
          </a:xfrm>
          <a:custGeom>
            <a:avLst/>
            <a:gdLst>
              <a:gd name="T0" fmla="*/ 2147483647 w 327"/>
              <a:gd name="T1" fmla="*/ 0 h 19"/>
              <a:gd name="T2" fmla="*/ 2147483647 w 327"/>
              <a:gd name="T3" fmla="*/ 0 h 19"/>
              <a:gd name="T4" fmla="*/ 2147483647 w 327"/>
              <a:gd name="T5" fmla="*/ 2147483647 h 19"/>
              <a:gd name="T6" fmla="*/ 0 w 327"/>
              <a:gd name="T7" fmla="*/ 2147483647 h 19"/>
              <a:gd name="T8" fmla="*/ 0 w 327"/>
              <a:gd name="T9" fmla="*/ 2147483647 h 19"/>
              <a:gd name="T10" fmla="*/ 2147483647 w 327"/>
              <a:gd name="T11" fmla="*/ 2147483647 h 19"/>
              <a:gd name="T12" fmla="*/ 2147483647 w 327"/>
              <a:gd name="T13" fmla="*/ 2147483647 h 19"/>
              <a:gd name="T14" fmla="*/ 2147483647 w 327"/>
              <a:gd name="T15" fmla="*/ 2147483647 h 19"/>
              <a:gd name="T16" fmla="*/ 2147483647 w 327"/>
              <a:gd name="T17" fmla="*/ 2147483647 h 19"/>
              <a:gd name="T18" fmla="*/ 2147483647 w 327"/>
              <a:gd name="T19" fmla="*/ 2147483647 h 19"/>
              <a:gd name="T20" fmla="*/ 2147483647 w 327"/>
              <a:gd name="T21" fmla="*/ 2147483647 h 19"/>
              <a:gd name="T22" fmla="*/ 2147483647 w 327"/>
              <a:gd name="T23" fmla="*/ 2147483647 h 19"/>
              <a:gd name="T24" fmla="*/ 2147483647 w 327"/>
              <a:gd name="T25" fmla="*/ 0 h 19"/>
              <a:gd name="T26" fmla="*/ 2147483647 w 327"/>
              <a:gd name="T27" fmla="*/ 0 h 19"/>
              <a:gd name="T28" fmla="*/ 2147483647 w 327"/>
              <a:gd name="T29" fmla="*/ 0 h 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7"/>
              <a:gd name="T46" fmla="*/ 0 h 19"/>
              <a:gd name="T47" fmla="*/ 327 w 327"/>
              <a:gd name="T48" fmla="*/ 19 h 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7" h="19">
                <a:moveTo>
                  <a:pt x="10" y="0"/>
                </a:moveTo>
                <a:lnTo>
                  <a:pt x="7" y="0"/>
                </a:lnTo>
                <a:lnTo>
                  <a:pt x="3" y="3"/>
                </a:lnTo>
                <a:lnTo>
                  <a:pt x="0" y="6"/>
                </a:lnTo>
                <a:lnTo>
                  <a:pt x="0" y="13"/>
                </a:lnTo>
                <a:lnTo>
                  <a:pt x="3" y="16"/>
                </a:lnTo>
                <a:lnTo>
                  <a:pt x="7" y="19"/>
                </a:lnTo>
                <a:lnTo>
                  <a:pt x="320" y="19"/>
                </a:lnTo>
                <a:lnTo>
                  <a:pt x="324" y="16"/>
                </a:lnTo>
                <a:lnTo>
                  <a:pt x="327" y="13"/>
                </a:lnTo>
                <a:lnTo>
                  <a:pt x="327" y="6"/>
                </a:lnTo>
                <a:lnTo>
                  <a:pt x="324" y="3"/>
                </a:lnTo>
                <a:lnTo>
                  <a:pt x="320" y="0"/>
                </a:lnTo>
                <a:lnTo>
                  <a:pt x="317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Freeform 35"/>
          <p:cNvSpPr>
            <a:spLocks/>
          </p:cNvSpPr>
          <p:nvPr/>
        </p:nvSpPr>
        <p:spPr bwMode="auto">
          <a:xfrm>
            <a:off x="6122988" y="1835150"/>
            <a:ext cx="519112" cy="30163"/>
          </a:xfrm>
          <a:custGeom>
            <a:avLst/>
            <a:gdLst>
              <a:gd name="T0" fmla="*/ 2147483647 w 327"/>
              <a:gd name="T1" fmla="*/ 0 h 19"/>
              <a:gd name="T2" fmla="*/ 2147483647 w 327"/>
              <a:gd name="T3" fmla="*/ 0 h 19"/>
              <a:gd name="T4" fmla="*/ 2147483647 w 327"/>
              <a:gd name="T5" fmla="*/ 2147483647 h 19"/>
              <a:gd name="T6" fmla="*/ 0 w 327"/>
              <a:gd name="T7" fmla="*/ 2147483647 h 19"/>
              <a:gd name="T8" fmla="*/ 0 w 327"/>
              <a:gd name="T9" fmla="*/ 2147483647 h 19"/>
              <a:gd name="T10" fmla="*/ 2147483647 w 327"/>
              <a:gd name="T11" fmla="*/ 2147483647 h 19"/>
              <a:gd name="T12" fmla="*/ 2147483647 w 327"/>
              <a:gd name="T13" fmla="*/ 2147483647 h 19"/>
              <a:gd name="T14" fmla="*/ 2147483647 w 327"/>
              <a:gd name="T15" fmla="*/ 2147483647 h 19"/>
              <a:gd name="T16" fmla="*/ 2147483647 w 327"/>
              <a:gd name="T17" fmla="*/ 2147483647 h 19"/>
              <a:gd name="T18" fmla="*/ 2147483647 w 327"/>
              <a:gd name="T19" fmla="*/ 2147483647 h 19"/>
              <a:gd name="T20" fmla="*/ 2147483647 w 327"/>
              <a:gd name="T21" fmla="*/ 2147483647 h 19"/>
              <a:gd name="T22" fmla="*/ 2147483647 w 327"/>
              <a:gd name="T23" fmla="*/ 2147483647 h 19"/>
              <a:gd name="T24" fmla="*/ 2147483647 w 327"/>
              <a:gd name="T25" fmla="*/ 0 h 19"/>
              <a:gd name="T26" fmla="*/ 2147483647 w 327"/>
              <a:gd name="T27" fmla="*/ 0 h 19"/>
              <a:gd name="T28" fmla="*/ 2147483647 w 327"/>
              <a:gd name="T29" fmla="*/ 0 h 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7"/>
              <a:gd name="T46" fmla="*/ 0 h 19"/>
              <a:gd name="T47" fmla="*/ 327 w 327"/>
              <a:gd name="T48" fmla="*/ 19 h 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7" h="19">
                <a:moveTo>
                  <a:pt x="10" y="0"/>
                </a:moveTo>
                <a:lnTo>
                  <a:pt x="7" y="0"/>
                </a:lnTo>
                <a:lnTo>
                  <a:pt x="3" y="3"/>
                </a:lnTo>
                <a:lnTo>
                  <a:pt x="0" y="6"/>
                </a:lnTo>
                <a:lnTo>
                  <a:pt x="0" y="13"/>
                </a:lnTo>
                <a:lnTo>
                  <a:pt x="3" y="16"/>
                </a:lnTo>
                <a:lnTo>
                  <a:pt x="7" y="19"/>
                </a:lnTo>
                <a:lnTo>
                  <a:pt x="320" y="19"/>
                </a:lnTo>
                <a:lnTo>
                  <a:pt x="324" y="16"/>
                </a:lnTo>
                <a:lnTo>
                  <a:pt x="327" y="13"/>
                </a:lnTo>
                <a:lnTo>
                  <a:pt x="327" y="6"/>
                </a:lnTo>
                <a:lnTo>
                  <a:pt x="324" y="3"/>
                </a:lnTo>
                <a:lnTo>
                  <a:pt x="320" y="0"/>
                </a:lnTo>
                <a:lnTo>
                  <a:pt x="317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1" name="Freeform 36"/>
          <p:cNvSpPr>
            <a:spLocks/>
          </p:cNvSpPr>
          <p:nvPr/>
        </p:nvSpPr>
        <p:spPr bwMode="auto">
          <a:xfrm>
            <a:off x="5145088" y="1835150"/>
            <a:ext cx="519112" cy="30163"/>
          </a:xfrm>
          <a:custGeom>
            <a:avLst/>
            <a:gdLst>
              <a:gd name="T0" fmla="*/ 2147483647 w 327"/>
              <a:gd name="T1" fmla="*/ 0 h 19"/>
              <a:gd name="T2" fmla="*/ 2147483647 w 327"/>
              <a:gd name="T3" fmla="*/ 0 h 19"/>
              <a:gd name="T4" fmla="*/ 2147483647 w 327"/>
              <a:gd name="T5" fmla="*/ 2147483647 h 19"/>
              <a:gd name="T6" fmla="*/ 0 w 327"/>
              <a:gd name="T7" fmla="*/ 2147483647 h 19"/>
              <a:gd name="T8" fmla="*/ 0 w 327"/>
              <a:gd name="T9" fmla="*/ 2147483647 h 19"/>
              <a:gd name="T10" fmla="*/ 2147483647 w 327"/>
              <a:gd name="T11" fmla="*/ 2147483647 h 19"/>
              <a:gd name="T12" fmla="*/ 2147483647 w 327"/>
              <a:gd name="T13" fmla="*/ 2147483647 h 19"/>
              <a:gd name="T14" fmla="*/ 2147483647 w 327"/>
              <a:gd name="T15" fmla="*/ 2147483647 h 19"/>
              <a:gd name="T16" fmla="*/ 2147483647 w 327"/>
              <a:gd name="T17" fmla="*/ 2147483647 h 19"/>
              <a:gd name="T18" fmla="*/ 2147483647 w 327"/>
              <a:gd name="T19" fmla="*/ 2147483647 h 19"/>
              <a:gd name="T20" fmla="*/ 2147483647 w 327"/>
              <a:gd name="T21" fmla="*/ 2147483647 h 19"/>
              <a:gd name="T22" fmla="*/ 2147483647 w 327"/>
              <a:gd name="T23" fmla="*/ 2147483647 h 19"/>
              <a:gd name="T24" fmla="*/ 2147483647 w 327"/>
              <a:gd name="T25" fmla="*/ 0 h 19"/>
              <a:gd name="T26" fmla="*/ 2147483647 w 327"/>
              <a:gd name="T27" fmla="*/ 0 h 19"/>
              <a:gd name="T28" fmla="*/ 2147483647 w 327"/>
              <a:gd name="T29" fmla="*/ 0 h 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7"/>
              <a:gd name="T46" fmla="*/ 0 h 19"/>
              <a:gd name="T47" fmla="*/ 327 w 327"/>
              <a:gd name="T48" fmla="*/ 19 h 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7" h="19">
                <a:moveTo>
                  <a:pt x="10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3"/>
                </a:lnTo>
                <a:lnTo>
                  <a:pt x="3" y="16"/>
                </a:lnTo>
                <a:lnTo>
                  <a:pt x="6" y="19"/>
                </a:lnTo>
                <a:lnTo>
                  <a:pt x="320" y="19"/>
                </a:lnTo>
                <a:lnTo>
                  <a:pt x="324" y="16"/>
                </a:lnTo>
                <a:lnTo>
                  <a:pt x="327" y="13"/>
                </a:lnTo>
                <a:lnTo>
                  <a:pt x="327" y="6"/>
                </a:lnTo>
                <a:lnTo>
                  <a:pt x="324" y="3"/>
                </a:lnTo>
                <a:lnTo>
                  <a:pt x="320" y="0"/>
                </a:lnTo>
                <a:lnTo>
                  <a:pt x="317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2" name="Freeform 37"/>
          <p:cNvSpPr>
            <a:spLocks/>
          </p:cNvSpPr>
          <p:nvPr/>
        </p:nvSpPr>
        <p:spPr bwMode="auto">
          <a:xfrm>
            <a:off x="4167188" y="1835150"/>
            <a:ext cx="519112" cy="30163"/>
          </a:xfrm>
          <a:custGeom>
            <a:avLst/>
            <a:gdLst>
              <a:gd name="T0" fmla="*/ 2147483647 w 327"/>
              <a:gd name="T1" fmla="*/ 0 h 19"/>
              <a:gd name="T2" fmla="*/ 2147483647 w 327"/>
              <a:gd name="T3" fmla="*/ 0 h 19"/>
              <a:gd name="T4" fmla="*/ 2147483647 w 327"/>
              <a:gd name="T5" fmla="*/ 2147483647 h 19"/>
              <a:gd name="T6" fmla="*/ 0 w 327"/>
              <a:gd name="T7" fmla="*/ 2147483647 h 19"/>
              <a:gd name="T8" fmla="*/ 0 w 327"/>
              <a:gd name="T9" fmla="*/ 2147483647 h 19"/>
              <a:gd name="T10" fmla="*/ 2147483647 w 327"/>
              <a:gd name="T11" fmla="*/ 2147483647 h 19"/>
              <a:gd name="T12" fmla="*/ 2147483647 w 327"/>
              <a:gd name="T13" fmla="*/ 2147483647 h 19"/>
              <a:gd name="T14" fmla="*/ 2147483647 w 327"/>
              <a:gd name="T15" fmla="*/ 2147483647 h 19"/>
              <a:gd name="T16" fmla="*/ 2147483647 w 327"/>
              <a:gd name="T17" fmla="*/ 2147483647 h 19"/>
              <a:gd name="T18" fmla="*/ 2147483647 w 327"/>
              <a:gd name="T19" fmla="*/ 2147483647 h 19"/>
              <a:gd name="T20" fmla="*/ 2147483647 w 327"/>
              <a:gd name="T21" fmla="*/ 2147483647 h 19"/>
              <a:gd name="T22" fmla="*/ 2147483647 w 327"/>
              <a:gd name="T23" fmla="*/ 2147483647 h 19"/>
              <a:gd name="T24" fmla="*/ 2147483647 w 327"/>
              <a:gd name="T25" fmla="*/ 0 h 19"/>
              <a:gd name="T26" fmla="*/ 2147483647 w 327"/>
              <a:gd name="T27" fmla="*/ 0 h 19"/>
              <a:gd name="T28" fmla="*/ 2147483647 w 327"/>
              <a:gd name="T29" fmla="*/ 0 h 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7"/>
              <a:gd name="T46" fmla="*/ 0 h 19"/>
              <a:gd name="T47" fmla="*/ 327 w 327"/>
              <a:gd name="T48" fmla="*/ 19 h 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7" h="19">
                <a:moveTo>
                  <a:pt x="10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3"/>
                </a:lnTo>
                <a:lnTo>
                  <a:pt x="3" y="16"/>
                </a:lnTo>
                <a:lnTo>
                  <a:pt x="6" y="19"/>
                </a:lnTo>
                <a:lnTo>
                  <a:pt x="320" y="19"/>
                </a:lnTo>
                <a:lnTo>
                  <a:pt x="323" y="16"/>
                </a:lnTo>
                <a:lnTo>
                  <a:pt x="327" y="13"/>
                </a:lnTo>
                <a:lnTo>
                  <a:pt x="327" y="6"/>
                </a:lnTo>
                <a:lnTo>
                  <a:pt x="323" y="3"/>
                </a:lnTo>
                <a:lnTo>
                  <a:pt x="320" y="0"/>
                </a:lnTo>
                <a:lnTo>
                  <a:pt x="317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3" name="Freeform 38"/>
          <p:cNvSpPr>
            <a:spLocks/>
          </p:cNvSpPr>
          <p:nvPr/>
        </p:nvSpPr>
        <p:spPr bwMode="auto">
          <a:xfrm>
            <a:off x="8094663" y="1852613"/>
            <a:ext cx="522287" cy="31750"/>
          </a:xfrm>
          <a:custGeom>
            <a:avLst/>
            <a:gdLst>
              <a:gd name="T0" fmla="*/ 2147483647 w 329"/>
              <a:gd name="T1" fmla="*/ 0 h 20"/>
              <a:gd name="T2" fmla="*/ 2147483647 w 329"/>
              <a:gd name="T3" fmla="*/ 0 h 20"/>
              <a:gd name="T4" fmla="*/ 2147483647 w 329"/>
              <a:gd name="T5" fmla="*/ 2147483647 h 20"/>
              <a:gd name="T6" fmla="*/ 0 w 329"/>
              <a:gd name="T7" fmla="*/ 2147483647 h 20"/>
              <a:gd name="T8" fmla="*/ 0 w 329"/>
              <a:gd name="T9" fmla="*/ 2147483647 h 20"/>
              <a:gd name="T10" fmla="*/ 2147483647 w 329"/>
              <a:gd name="T11" fmla="*/ 2147483647 h 20"/>
              <a:gd name="T12" fmla="*/ 2147483647 w 329"/>
              <a:gd name="T13" fmla="*/ 2147483647 h 20"/>
              <a:gd name="T14" fmla="*/ 2147483647 w 329"/>
              <a:gd name="T15" fmla="*/ 2147483647 h 20"/>
              <a:gd name="T16" fmla="*/ 2147483647 w 329"/>
              <a:gd name="T17" fmla="*/ 2147483647 h 20"/>
              <a:gd name="T18" fmla="*/ 2147483647 w 329"/>
              <a:gd name="T19" fmla="*/ 2147483647 h 20"/>
              <a:gd name="T20" fmla="*/ 2147483647 w 329"/>
              <a:gd name="T21" fmla="*/ 2147483647 h 20"/>
              <a:gd name="T22" fmla="*/ 2147483647 w 329"/>
              <a:gd name="T23" fmla="*/ 2147483647 h 20"/>
              <a:gd name="T24" fmla="*/ 2147483647 w 329"/>
              <a:gd name="T25" fmla="*/ 0 h 20"/>
              <a:gd name="T26" fmla="*/ 2147483647 w 329"/>
              <a:gd name="T27" fmla="*/ 0 h 20"/>
              <a:gd name="T28" fmla="*/ 2147483647 w 329"/>
              <a:gd name="T29" fmla="*/ 0 h 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9"/>
              <a:gd name="T46" fmla="*/ 0 h 20"/>
              <a:gd name="T47" fmla="*/ 329 w 329"/>
              <a:gd name="T48" fmla="*/ 20 h 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9" h="20">
                <a:moveTo>
                  <a:pt x="10" y="0"/>
                </a:moveTo>
                <a:lnTo>
                  <a:pt x="7" y="0"/>
                </a:lnTo>
                <a:lnTo>
                  <a:pt x="3" y="3"/>
                </a:lnTo>
                <a:lnTo>
                  <a:pt x="0" y="7"/>
                </a:lnTo>
                <a:lnTo>
                  <a:pt x="0" y="13"/>
                </a:lnTo>
                <a:lnTo>
                  <a:pt x="3" y="16"/>
                </a:lnTo>
                <a:lnTo>
                  <a:pt x="7" y="20"/>
                </a:lnTo>
                <a:lnTo>
                  <a:pt x="322" y="20"/>
                </a:lnTo>
                <a:lnTo>
                  <a:pt x="325" y="16"/>
                </a:lnTo>
                <a:lnTo>
                  <a:pt x="329" y="13"/>
                </a:lnTo>
                <a:lnTo>
                  <a:pt x="329" y="7"/>
                </a:lnTo>
                <a:lnTo>
                  <a:pt x="325" y="3"/>
                </a:lnTo>
                <a:lnTo>
                  <a:pt x="322" y="0"/>
                </a:lnTo>
                <a:lnTo>
                  <a:pt x="319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4" name="Rectangle 39"/>
          <p:cNvSpPr>
            <a:spLocks noChangeArrowheads="1"/>
          </p:cNvSpPr>
          <p:nvPr/>
        </p:nvSpPr>
        <p:spPr bwMode="auto">
          <a:xfrm>
            <a:off x="4824413" y="3167063"/>
            <a:ext cx="7937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5" name="Rectangle 40"/>
          <p:cNvSpPr>
            <a:spLocks noChangeArrowheads="1"/>
          </p:cNvSpPr>
          <p:nvPr/>
        </p:nvSpPr>
        <p:spPr bwMode="auto">
          <a:xfrm>
            <a:off x="4824413" y="3494088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6" name="Rectangle 41"/>
          <p:cNvSpPr>
            <a:spLocks noChangeArrowheads="1"/>
          </p:cNvSpPr>
          <p:nvPr/>
        </p:nvSpPr>
        <p:spPr bwMode="auto">
          <a:xfrm>
            <a:off x="4824413" y="350361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7" name="Rectangle 42"/>
          <p:cNvSpPr>
            <a:spLocks noChangeArrowheads="1"/>
          </p:cNvSpPr>
          <p:nvPr/>
        </p:nvSpPr>
        <p:spPr bwMode="auto">
          <a:xfrm>
            <a:off x="4824413" y="383222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8" name="Rectangle 43"/>
          <p:cNvSpPr>
            <a:spLocks noChangeArrowheads="1"/>
          </p:cNvSpPr>
          <p:nvPr/>
        </p:nvSpPr>
        <p:spPr bwMode="auto">
          <a:xfrm>
            <a:off x="4824413" y="384016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9" name="Rectangle 44"/>
          <p:cNvSpPr>
            <a:spLocks noChangeArrowheads="1"/>
          </p:cNvSpPr>
          <p:nvPr/>
        </p:nvSpPr>
        <p:spPr bwMode="auto">
          <a:xfrm>
            <a:off x="3127375" y="4168775"/>
            <a:ext cx="174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0" name="Rectangle 45"/>
          <p:cNvSpPr>
            <a:spLocks noChangeArrowheads="1"/>
          </p:cNvSpPr>
          <p:nvPr/>
        </p:nvSpPr>
        <p:spPr bwMode="auto">
          <a:xfrm>
            <a:off x="3144838" y="4168775"/>
            <a:ext cx="8334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1" name="Rectangle 46"/>
          <p:cNvSpPr>
            <a:spLocks noChangeArrowheads="1"/>
          </p:cNvSpPr>
          <p:nvPr/>
        </p:nvSpPr>
        <p:spPr bwMode="auto">
          <a:xfrm>
            <a:off x="3978275" y="4168775"/>
            <a:ext cx="79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2" name="Rectangle 47"/>
          <p:cNvSpPr>
            <a:spLocks noChangeArrowheads="1"/>
          </p:cNvSpPr>
          <p:nvPr/>
        </p:nvSpPr>
        <p:spPr bwMode="auto">
          <a:xfrm>
            <a:off x="3986213" y="416877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3" name="Rectangle 48"/>
          <p:cNvSpPr>
            <a:spLocks noChangeArrowheads="1"/>
          </p:cNvSpPr>
          <p:nvPr/>
        </p:nvSpPr>
        <p:spPr bwMode="auto">
          <a:xfrm>
            <a:off x="4824413" y="416877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4" name="Rectangle 49"/>
          <p:cNvSpPr>
            <a:spLocks noChangeArrowheads="1"/>
          </p:cNvSpPr>
          <p:nvPr/>
        </p:nvSpPr>
        <p:spPr bwMode="auto">
          <a:xfrm>
            <a:off x="4832350" y="4168775"/>
            <a:ext cx="83661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5" name="Rectangle 50"/>
          <p:cNvSpPr>
            <a:spLocks noChangeArrowheads="1"/>
          </p:cNvSpPr>
          <p:nvPr/>
        </p:nvSpPr>
        <p:spPr bwMode="auto">
          <a:xfrm>
            <a:off x="5668963" y="4168775"/>
            <a:ext cx="9525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6" name="Rectangle 51"/>
          <p:cNvSpPr>
            <a:spLocks noChangeArrowheads="1"/>
          </p:cNvSpPr>
          <p:nvPr/>
        </p:nvSpPr>
        <p:spPr bwMode="auto">
          <a:xfrm>
            <a:off x="5678488" y="4168775"/>
            <a:ext cx="83661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7" name="Rectangle 52"/>
          <p:cNvSpPr>
            <a:spLocks noChangeArrowheads="1"/>
          </p:cNvSpPr>
          <p:nvPr/>
        </p:nvSpPr>
        <p:spPr bwMode="auto">
          <a:xfrm>
            <a:off x="6523038" y="416877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8" name="Rectangle 53"/>
          <p:cNvSpPr>
            <a:spLocks noChangeArrowheads="1"/>
          </p:cNvSpPr>
          <p:nvPr/>
        </p:nvSpPr>
        <p:spPr bwMode="auto">
          <a:xfrm>
            <a:off x="7361238" y="416877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9" name="Rectangle 54"/>
          <p:cNvSpPr>
            <a:spLocks noChangeArrowheads="1"/>
          </p:cNvSpPr>
          <p:nvPr/>
        </p:nvSpPr>
        <p:spPr bwMode="auto">
          <a:xfrm>
            <a:off x="7369175" y="4168775"/>
            <a:ext cx="8334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0" name="Rectangle 55"/>
          <p:cNvSpPr>
            <a:spLocks noChangeArrowheads="1"/>
          </p:cNvSpPr>
          <p:nvPr/>
        </p:nvSpPr>
        <p:spPr bwMode="auto">
          <a:xfrm>
            <a:off x="8202613" y="4168775"/>
            <a:ext cx="1746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1" name="Rectangle 56"/>
          <p:cNvSpPr>
            <a:spLocks noChangeArrowheads="1"/>
          </p:cNvSpPr>
          <p:nvPr/>
        </p:nvSpPr>
        <p:spPr bwMode="auto">
          <a:xfrm>
            <a:off x="4824413" y="417671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2" name="Rectangle 57"/>
          <p:cNvSpPr>
            <a:spLocks noChangeArrowheads="1"/>
          </p:cNvSpPr>
          <p:nvPr/>
        </p:nvSpPr>
        <p:spPr bwMode="auto">
          <a:xfrm>
            <a:off x="4824413" y="450532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3" name="Rectangle 58"/>
          <p:cNvSpPr>
            <a:spLocks noChangeArrowheads="1"/>
          </p:cNvSpPr>
          <p:nvPr/>
        </p:nvSpPr>
        <p:spPr bwMode="auto">
          <a:xfrm>
            <a:off x="4824413" y="451326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4" name="Rectangle 59"/>
          <p:cNvSpPr>
            <a:spLocks noChangeArrowheads="1"/>
          </p:cNvSpPr>
          <p:nvPr/>
        </p:nvSpPr>
        <p:spPr bwMode="auto">
          <a:xfrm>
            <a:off x="4824413" y="484187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5" name="Rectangle 60"/>
          <p:cNvSpPr>
            <a:spLocks noChangeArrowheads="1"/>
          </p:cNvSpPr>
          <p:nvPr/>
        </p:nvSpPr>
        <p:spPr bwMode="auto">
          <a:xfrm>
            <a:off x="4824413" y="484981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6" name="Rectangle 61"/>
          <p:cNvSpPr>
            <a:spLocks noChangeArrowheads="1"/>
          </p:cNvSpPr>
          <p:nvPr/>
        </p:nvSpPr>
        <p:spPr bwMode="auto">
          <a:xfrm>
            <a:off x="3127375" y="5178425"/>
            <a:ext cx="174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7" name="Rectangle 62"/>
          <p:cNvSpPr>
            <a:spLocks noChangeArrowheads="1"/>
          </p:cNvSpPr>
          <p:nvPr/>
        </p:nvSpPr>
        <p:spPr bwMode="auto">
          <a:xfrm>
            <a:off x="3144838" y="5178425"/>
            <a:ext cx="8334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8" name="Rectangle 63"/>
          <p:cNvSpPr>
            <a:spLocks noChangeArrowheads="1"/>
          </p:cNvSpPr>
          <p:nvPr/>
        </p:nvSpPr>
        <p:spPr bwMode="auto">
          <a:xfrm>
            <a:off x="3978275" y="5178425"/>
            <a:ext cx="79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9" name="Rectangle 64"/>
          <p:cNvSpPr>
            <a:spLocks noChangeArrowheads="1"/>
          </p:cNvSpPr>
          <p:nvPr/>
        </p:nvSpPr>
        <p:spPr bwMode="auto">
          <a:xfrm>
            <a:off x="3986213" y="517842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0" name="Rectangle 65"/>
          <p:cNvSpPr>
            <a:spLocks noChangeArrowheads="1"/>
          </p:cNvSpPr>
          <p:nvPr/>
        </p:nvSpPr>
        <p:spPr bwMode="auto">
          <a:xfrm>
            <a:off x="4824413" y="517842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1" name="Rectangle 66"/>
          <p:cNvSpPr>
            <a:spLocks noChangeArrowheads="1"/>
          </p:cNvSpPr>
          <p:nvPr/>
        </p:nvSpPr>
        <p:spPr bwMode="auto">
          <a:xfrm>
            <a:off x="4832350" y="5178425"/>
            <a:ext cx="83661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2" name="Rectangle 67"/>
          <p:cNvSpPr>
            <a:spLocks noChangeArrowheads="1"/>
          </p:cNvSpPr>
          <p:nvPr/>
        </p:nvSpPr>
        <p:spPr bwMode="auto">
          <a:xfrm>
            <a:off x="5668963" y="5178425"/>
            <a:ext cx="9525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3" name="Rectangle 68"/>
          <p:cNvSpPr>
            <a:spLocks noChangeArrowheads="1"/>
          </p:cNvSpPr>
          <p:nvPr/>
        </p:nvSpPr>
        <p:spPr bwMode="auto">
          <a:xfrm>
            <a:off x="5678488" y="5178425"/>
            <a:ext cx="83661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4" name="Rectangle 69"/>
          <p:cNvSpPr>
            <a:spLocks noChangeArrowheads="1"/>
          </p:cNvSpPr>
          <p:nvPr/>
        </p:nvSpPr>
        <p:spPr bwMode="auto">
          <a:xfrm>
            <a:off x="6523038" y="517842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5" name="Rectangle 70"/>
          <p:cNvSpPr>
            <a:spLocks noChangeArrowheads="1"/>
          </p:cNvSpPr>
          <p:nvPr/>
        </p:nvSpPr>
        <p:spPr bwMode="auto">
          <a:xfrm>
            <a:off x="7361238" y="517842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6" name="Rectangle 71"/>
          <p:cNvSpPr>
            <a:spLocks noChangeArrowheads="1"/>
          </p:cNvSpPr>
          <p:nvPr/>
        </p:nvSpPr>
        <p:spPr bwMode="auto">
          <a:xfrm>
            <a:off x="7369175" y="5178425"/>
            <a:ext cx="8334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7" name="Rectangle 72"/>
          <p:cNvSpPr>
            <a:spLocks noChangeArrowheads="1"/>
          </p:cNvSpPr>
          <p:nvPr/>
        </p:nvSpPr>
        <p:spPr bwMode="auto">
          <a:xfrm>
            <a:off x="8202613" y="5178425"/>
            <a:ext cx="1746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8" name="Rectangle 73"/>
          <p:cNvSpPr>
            <a:spLocks noChangeArrowheads="1"/>
          </p:cNvSpPr>
          <p:nvPr/>
        </p:nvSpPr>
        <p:spPr bwMode="auto">
          <a:xfrm>
            <a:off x="4824413" y="518636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9" name="Rectangle 74"/>
          <p:cNvSpPr>
            <a:spLocks noChangeArrowheads="1"/>
          </p:cNvSpPr>
          <p:nvPr/>
        </p:nvSpPr>
        <p:spPr bwMode="auto">
          <a:xfrm>
            <a:off x="4824413" y="551497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0" name="Rectangle 75"/>
          <p:cNvSpPr>
            <a:spLocks noChangeArrowheads="1"/>
          </p:cNvSpPr>
          <p:nvPr/>
        </p:nvSpPr>
        <p:spPr bwMode="auto">
          <a:xfrm>
            <a:off x="4824413" y="5522913"/>
            <a:ext cx="7937" cy="301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1" name="Freeform 76"/>
          <p:cNvSpPr>
            <a:spLocks/>
          </p:cNvSpPr>
          <p:nvPr/>
        </p:nvSpPr>
        <p:spPr bwMode="auto">
          <a:xfrm>
            <a:off x="4067175" y="2911475"/>
            <a:ext cx="3309938" cy="31750"/>
          </a:xfrm>
          <a:custGeom>
            <a:avLst/>
            <a:gdLst>
              <a:gd name="T0" fmla="*/ 2147483647 w 2085"/>
              <a:gd name="T1" fmla="*/ 2147483647 h 20"/>
              <a:gd name="T2" fmla="*/ 2147483647 w 2085"/>
              <a:gd name="T3" fmla="*/ 2147483647 h 20"/>
              <a:gd name="T4" fmla="*/ 2147483647 w 2085"/>
              <a:gd name="T5" fmla="*/ 2147483647 h 20"/>
              <a:gd name="T6" fmla="*/ 2147483647 w 2085"/>
              <a:gd name="T7" fmla="*/ 2147483647 h 20"/>
              <a:gd name="T8" fmla="*/ 2147483647 w 2085"/>
              <a:gd name="T9" fmla="*/ 2147483647 h 20"/>
              <a:gd name="T10" fmla="*/ 2147483647 w 2085"/>
              <a:gd name="T11" fmla="*/ 2147483647 h 20"/>
              <a:gd name="T12" fmla="*/ 2147483647 w 2085"/>
              <a:gd name="T13" fmla="*/ 0 h 20"/>
              <a:gd name="T14" fmla="*/ 2147483647 w 2085"/>
              <a:gd name="T15" fmla="*/ 0 h 20"/>
              <a:gd name="T16" fmla="*/ 2147483647 w 2085"/>
              <a:gd name="T17" fmla="*/ 2147483647 h 20"/>
              <a:gd name="T18" fmla="*/ 0 w 2085"/>
              <a:gd name="T19" fmla="*/ 2147483647 h 20"/>
              <a:gd name="T20" fmla="*/ 0 w 2085"/>
              <a:gd name="T21" fmla="*/ 2147483647 h 20"/>
              <a:gd name="T22" fmla="*/ 2147483647 w 2085"/>
              <a:gd name="T23" fmla="*/ 2147483647 h 20"/>
              <a:gd name="T24" fmla="*/ 2147483647 w 2085"/>
              <a:gd name="T25" fmla="*/ 2147483647 h 20"/>
              <a:gd name="T26" fmla="*/ 2147483647 w 2085"/>
              <a:gd name="T27" fmla="*/ 2147483647 h 20"/>
              <a:gd name="T28" fmla="*/ 2147483647 w 2085"/>
              <a:gd name="T29" fmla="*/ 2147483647 h 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85"/>
              <a:gd name="T46" fmla="*/ 0 h 20"/>
              <a:gd name="T47" fmla="*/ 2085 w 2085"/>
              <a:gd name="T48" fmla="*/ 20 h 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85" h="20">
                <a:moveTo>
                  <a:pt x="2075" y="20"/>
                </a:moveTo>
                <a:lnTo>
                  <a:pt x="2079" y="20"/>
                </a:lnTo>
                <a:lnTo>
                  <a:pt x="2082" y="17"/>
                </a:lnTo>
                <a:lnTo>
                  <a:pt x="2085" y="13"/>
                </a:lnTo>
                <a:lnTo>
                  <a:pt x="2085" y="7"/>
                </a:lnTo>
                <a:lnTo>
                  <a:pt x="2082" y="3"/>
                </a:lnTo>
                <a:lnTo>
                  <a:pt x="2079" y="0"/>
                </a:lnTo>
                <a:lnTo>
                  <a:pt x="7" y="0"/>
                </a:lnTo>
                <a:lnTo>
                  <a:pt x="4" y="3"/>
                </a:lnTo>
                <a:lnTo>
                  <a:pt x="0" y="7"/>
                </a:lnTo>
                <a:lnTo>
                  <a:pt x="0" y="13"/>
                </a:lnTo>
                <a:lnTo>
                  <a:pt x="4" y="17"/>
                </a:lnTo>
                <a:lnTo>
                  <a:pt x="7" y="20"/>
                </a:lnTo>
                <a:lnTo>
                  <a:pt x="10" y="20"/>
                </a:lnTo>
                <a:lnTo>
                  <a:pt x="2075" y="2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2" name="Oval 77"/>
          <p:cNvSpPr>
            <a:spLocks noChangeArrowheads="1"/>
          </p:cNvSpPr>
          <p:nvPr/>
        </p:nvSpPr>
        <p:spPr bwMode="auto">
          <a:xfrm>
            <a:off x="4373563" y="2878138"/>
            <a:ext cx="101600" cy="1016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3" name="Freeform 78"/>
          <p:cNvSpPr>
            <a:spLocks/>
          </p:cNvSpPr>
          <p:nvPr/>
        </p:nvSpPr>
        <p:spPr bwMode="auto">
          <a:xfrm>
            <a:off x="4357688" y="2862263"/>
            <a:ext cx="127000" cy="127000"/>
          </a:xfrm>
          <a:custGeom>
            <a:avLst/>
            <a:gdLst>
              <a:gd name="T0" fmla="*/ 2147483647 w 80"/>
              <a:gd name="T1" fmla="*/ 2147483647 h 80"/>
              <a:gd name="T2" fmla="*/ 2147483647 w 80"/>
              <a:gd name="T3" fmla="*/ 2147483647 h 80"/>
              <a:gd name="T4" fmla="*/ 2147483647 w 80"/>
              <a:gd name="T5" fmla="*/ 2147483647 h 80"/>
              <a:gd name="T6" fmla="*/ 2147483647 w 80"/>
              <a:gd name="T7" fmla="*/ 2147483647 h 80"/>
              <a:gd name="T8" fmla="*/ 2147483647 w 80"/>
              <a:gd name="T9" fmla="*/ 2147483647 h 80"/>
              <a:gd name="T10" fmla="*/ 2147483647 w 80"/>
              <a:gd name="T11" fmla="*/ 2147483647 h 80"/>
              <a:gd name="T12" fmla="*/ 2147483647 w 80"/>
              <a:gd name="T13" fmla="*/ 2147483647 h 80"/>
              <a:gd name="T14" fmla="*/ 2147483647 w 80"/>
              <a:gd name="T15" fmla="*/ 2147483647 h 80"/>
              <a:gd name="T16" fmla="*/ 2147483647 w 80"/>
              <a:gd name="T17" fmla="*/ 2147483647 h 80"/>
              <a:gd name="T18" fmla="*/ 2147483647 w 80"/>
              <a:gd name="T19" fmla="*/ 2147483647 h 80"/>
              <a:gd name="T20" fmla="*/ 2147483647 w 80"/>
              <a:gd name="T21" fmla="*/ 2147483647 h 80"/>
              <a:gd name="T22" fmla="*/ 2147483647 w 80"/>
              <a:gd name="T23" fmla="*/ 2147483647 h 80"/>
              <a:gd name="T24" fmla="*/ 2147483647 w 80"/>
              <a:gd name="T25" fmla="*/ 2147483647 h 80"/>
              <a:gd name="T26" fmla="*/ 2147483647 w 80"/>
              <a:gd name="T27" fmla="*/ 2147483647 h 80"/>
              <a:gd name="T28" fmla="*/ 2147483647 w 80"/>
              <a:gd name="T29" fmla="*/ 2147483647 h 80"/>
              <a:gd name="T30" fmla="*/ 2147483647 w 80"/>
              <a:gd name="T31" fmla="*/ 2147483647 h 80"/>
              <a:gd name="T32" fmla="*/ 2147483647 w 80"/>
              <a:gd name="T33" fmla="*/ 2147483647 h 80"/>
              <a:gd name="T34" fmla="*/ 2147483647 w 80"/>
              <a:gd name="T35" fmla="*/ 2147483647 h 80"/>
              <a:gd name="T36" fmla="*/ 2147483647 w 80"/>
              <a:gd name="T37" fmla="*/ 2147483647 h 80"/>
              <a:gd name="T38" fmla="*/ 2147483647 w 80"/>
              <a:gd name="T39" fmla="*/ 2147483647 h 80"/>
              <a:gd name="T40" fmla="*/ 2147483647 w 80"/>
              <a:gd name="T41" fmla="*/ 2147483647 h 80"/>
              <a:gd name="T42" fmla="*/ 2147483647 w 80"/>
              <a:gd name="T43" fmla="*/ 0 h 80"/>
              <a:gd name="T44" fmla="*/ 2147483647 w 80"/>
              <a:gd name="T45" fmla="*/ 2147483647 h 80"/>
              <a:gd name="T46" fmla="*/ 2147483647 w 80"/>
              <a:gd name="T47" fmla="*/ 2147483647 h 80"/>
              <a:gd name="T48" fmla="*/ 2147483647 w 80"/>
              <a:gd name="T49" fmla="*/ 2147483647 h 80"/>
              <a:gd name="T50" fmla="*/ 2147483647 w 80"/>
              <a:gd name="T51" fmla="*/ 2147483647 h 80"/>
              <a:gd name="T52" fmla="*/ 2147483647 w 80"/>
              <a:gd name="T53" fmla="*/ 2147483647 h 80"/>
              <a:gd name="T54" fmla="*/ 2147483647 w 80"/>
              <a:gd name="T55" fmla="*/ 2147483647 h 80"/>
              <a:gd name="T56" fmla="*/ 2147483647 w 80"/>
              <a:gd name="T57" fmla="*/ 2147483647 h 80"/>
              <a:gd name="T58" fmla="*/ 2147483647 w 80"/>
              <a:gd name="T59" fmla="*/ 2147483647 h 80"/>
              <a:gd name="T60" fmla="*/ 2147483647 w 80"/>
              <a:gd name="T61" fmla="*/ 2147483647 h 80"/>
              <a:gd name="T62" fmla="*/ 2147483647 w 80"/>
              <a:gd name="T63" fmla="*/ 2147483647 h 80"/>
              <a:gd name="T64" fmla="*/ 2147483647 w 80"/>
              <a:gd name="T65" fmla="*/ 2147483647 h 80"/>
              <a:gd name="T66" fmla="*/ 2147483647 w 80"/>
              <a:gd name="T67" fmla="*/ 2147483647 h 80"/>
              <a:gd name="T68" fmla="*/ 2147483647 w 80"/>
              <a:gd name="T69" fmla="*/ 2147483647 h 80"/>
              <a:gd name="T70" fmla="*/ 2147483647 w 80"/>
              <a:gd name="T71" fmla="*/ 2147483647 h 80"/>
              <a:gd name="T72" fmla="*/ 2147483647 w 80"/>
              <a:gd name="T73" fmla="*/ 2147483647 h 80"/>
              <a:gd name="T74" fmla="*/ 2147483647 w 80"/>
              <a:gd name="T75" fmla="*/ 2147483647 h 80"/>
              <a:gd name="T76" fmla="*/ 2147483647 w 80"/>
              <a:gd name="T77" fmla="*/ 2147483647 h 80"/>
              <a:gd name="T78" fmla="*/ 2147483647 w 80"/>
              <a:gd name="T79" fmla="*/ 2147483647 h 80"/>
              <a:gd name="T80" fmla="*/ 2147483647 w 80"/>
              <a:gd name="T81" fmla="*/ 2147483647 h 80"/>
              <a:gd name="T82" fmla="*/ 2147483647 w 80"/>
              <a:gd name="T83" fmla="*/ 2147483647 h 80"/>
              <a:gd name="T84" fmla="*/ 2147483647 w 80"/>
              <a:gd name="T85" fmla="*/ 2147483647 h 80"/>
              <a:gd name="T86" fmla="*/ 2147483647 w 80"/>
              <a:gd name="T87" fmla="*/ 2147483647 h 80"/>
              <a:gd name="T88" fmla="*/ 2147483647 w 80"/>
              <a:gd name="T89" fmla="*/ 2147483647 h 80"/>
              <a:gd name="T90" fmla="*/ 2147483647 w 80"/>
              <a:gd name="T91" fmla="*/ 2147483647 h 80"/>
              <a:gd name="T92" fmla="*/ 2147483647 w 80"/>
              <a:gd name="T93" fmla="*/ 2147483647 h 80"/>
              <a:gd name="T94" fmla="*/ 2147483647 w 80"/>
              <a:gd name="T95" fmla="*/ 2147483647 h 80"/>
              <a:gd name="T96" fmla="*/ 2147483647 w 80"/>
              <a:gd name="T97" fmla="*/ 2147483647 h 80"/>
              <a:gd name="T98" fmla="*/ 2147483647 w 80"/>
              <a:gd name="T99" fmla="*/ 2147483647 h 80"/>
              <a:gd name="T100" fmla="*/ 2147483647 w 80"/>
              <a:gd name="T101" fmla="*/ 2147483647 h 80"/>
              <a:gd name="T102" fmla="*/ 2147483647 w 80"/>
              <a:gd name="T103" fmla="*/ 2147483647 h 80"/>
              <a:gd name="T104" fmla="*/ 2147483647 w 80"/>
              <a:gd name="T105" fmla="*/ 2147483647 h 80"/>
              <a:gd name="T106" fmla="*/ 2147483647 w 80"/>
              <a:gd name="T107" fmla="*/ 2147483647 h 80"/>
              <a:gd name="T108" fmla="*/ 2147483647 w 80"/>
              <a:gd name="T109" fmla="*/ 2147483647 h 80"/>
              <a:gd name="T110" fmla="*/ 2147483647 w 80"/>
              <a:gd name="T111" fmla="*/ 2147483647 h 80"/>
              <a:gd name="T112" fmla="*/ 2147483647 w 80"/>
              <a:gd name="T113" fmla="*/ 2147483647 h 80"/>
              <a:gd name="T114" fmla="*/ 0 w 80"/>
              <a:gd name="T115" fmla="*/ 2147483647 h 8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0"/>
              <a:gd name="T175" fmla="*/ 0 h 80"/>
              <a:gd name="T176" fmla="*/ 80 w 80"/>
              <a:gd name="T177" fmla="*/ 80 h 8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0" h="80">
                <a:moveTo>
                  <a:pt x="0" y="41"/>
                </a:moveTo>
                <a:lnTo>
                  <a:pt x="0" y="52"/>
                </a:lnTo>
                <a:lnTo>
                  <a:pt x="1" y="54"/>
                </a:lnTo>
                <a:lnTo>
                  <a:pt x="5" y="61"/>
                </a:lnTo>
                <a:lnTo>
                  <a:pt x="6" y="61"/>
                </a:lnTo>
                <a:lnTo>
                  <a:pt x="3" y="59"/>
                </a:lnTo>
                <a:lnTo>
                  <a:pt x="5" y="61"/>
                </a:lnTo>
                <a:lnTo>
                  <a:pt x="8" y="66"/>
                </a:lnTo>
                <a:lnTo>
                  <a:pt x="13" y="69"/>
                </a:lnTo>
                <a:lnTo>
                  <a:pt x="8" y="64"/>
                </a:lnTo>
                <a:lnTo>
                  <a:pt x="11" y="69"/>
                </a:lnTo>
                <a:lnTo>
                  <a:pt x="16" y="72"/>
                </a:lnTo>
                <a:lnTo>
                  <a:pt x="11" y="67"/>
                </a:lnTo>
                <a:lnTo>
                  <a:pt x="14" y="72"/>
                </a:lnTo>
                <a:lnTo>
                  <a:pt x="19" y="75"/>
                </a:lnTo>
                <a:lnTo>
                  <a:pt x="21" y="77"/>
                </a:lnTo>
                <a:lnTo>
                  <a:pt x="19" y="74"/>
                </a:lnTo>
                <a:lnTo>
                  <a:pt x="19" y="75"/>
                </a:lnTo>
                <a:lnTo>
                  <a:pt x="26" y="79"/>
                </a:lnTo>
                <a:lnTo>
                  <a:pt x="28" y="80"/>
                </a:lnTo>
                <a:lnTo>
                  <a:pt x="36" y="80"/>
                </a:lnTo>
                <a:lnTo>
                  <a:pt x="34" y="79"/>
                </a:lnTo>
                <a:lnTo>
                  <a:pt x="51" y="72"/>
                </a:lnTo>
                <a:lnTo>
                  <a:pt x="47" y="77"/>
                </a:lnTo>
                <a:lnTo>
                  <a:pt x="52" y="80"/>
                </a:lnTo>
                <a:lnTo>
                  <a:pt x="54" y="79"/>
                </a:lnTo>
                <a:lnTo>
                  <a:pt x="60" y="75"/>
                </a:lnTo>
                <a:lnTo>
                  <a:pt x="60" y="74"/>
                </a:lnTo>
                <a:lnTo>
                  <a:pt x="59" y="77"/>
                </a:lnTo>
                <a:lnTo>
                  <a:pt x="60" y="75"/>
                </a:lnTo>
                <a:lnTo>
                  <a:pt x="65" y="72"/>
                </a:lnTo>
                <a:lnTo>
                  <a:pt x="69" y="67"/>
                </a:lnTo>
                <a:lnTo>
                  <a:pt x="64" y="72"/>
                </a:lnTo>
                <a:lnTo>
                  <a:pt x="69" y="69"/>
                </a:lnTo>
                <a:lnTo>
                  <a:pt x="72" y="64"/>
                </a:lnTo>
                <a:lnTo>
                  <a:pt x="67" y="69"/>
                </a:lnTo>
                <a:lnTo>
                  <a:pt x="72" y="66"/>
                </a:lnTo>
                <a:lnTo>
                  <a:pt x="75" y="61"/>
                </a:lnTo>
                <a:lnTo>
                  <a:pt x="77" y="59"/>
                </a:lnTo>
                <a:lnTo>
                  <a:pt x="74" y="61"/>
                </a:lnTo>
                <a:lnTo>
                  <a:pt x="75" y="61"/>
                </a:lnTo>
                <a:lnTo>
                  <a:pt x="79" y="54"/>
                </a:lnTo>
                <a:lnTo>
                  <a:pt x="80" y="52"/>
                </a:lnTo>
                <a:lnTo>
                  <a:pt x="77" y="48"/>
                </a:lnTo>
                <a:lnTo>
                  <a:pt x="72" y="51"/>
                </a:lnTo>
                <a:lnTo>
                  <a:pt x="79" y="34"/>
                </a:lnTo>
                <a:lnTo>
                  <a:pt x="80" y="36"/>
                </a:lnTo>
                <a:lnTo>
                  <a:pt x="80" y="28"/>
                </a:lnTo>
                <a:lnTo>
                  <a:pt x="79" y="26"/>
                </a:lnTo>
                <a:lnTo>
                  <a:pt x="75" y="20"/>
                </a:lnTo>
                <a:lnTo>
                  <a:pt x="74" y="20"/>
                </a:lnTo>
                <a:lnTo>
                  <a:pt x="77" y="21"/>
                </a:lnTo>
                <a:lnTo>
                  <a:pt x="75" y="20"/>
                </a:lnTo>
                <a:lnTo>
                  <a:pt x="72" y="15"/>
                </a:lnTo>
                <a:lnTo>
                  <a:pt x="67" y="11"/>
                </a:lnTo>
                <a:lnTo>
                  <a:pt x="72" y="16"/>
                </a:lnTo>
                <a:lnTo>
                  <a:pt x="69" y="11"/>
                </a:lnTo>
                <a:lnTo>
                  <a:pt x="64" y="8"/>
                </a:lnTo>
                <a:lnTo>
                  <a:pt x="69" y="13"/>
                </a:lnTo>
                <a:lnTo>
                  <a:pt x="65" y="8"/>
                </a:lnTo>
                <a:lnTo>
                  <a:pt x="60" y="5"/>
                </a:lnTo>
                <a:lnTo>
                  <a:pt x="59" y="3"/>
                </a:lnTo>
                <a:lnTo>
                  <a:pt x="60" y="6"/>
                </a:lnTo>
                <a:lnTo>
                  <a:pt x="60" y="5"/>
                </a:lnTo>
                <a:lnTo>
                  <a:pt x="54" y="2"/>
                </a:lnTo>
                <a:lnTo>
                  <a:pt x="52" y="0"/>
                </a:lnTo>
                <a:lnTo>
                  <a:pt x="28" y="0"/>
                </a:lnTo>
                <a:lnTo>
                  <a:pt x="26" y="2"/>
                </a:lnTo>
                <a:lnTo>
                  <a:pt x="19" y="5"/>
                </a:lnTo>
                <a:lnTo>
                  <a:pt x="19" y="6"/>
                </a:lnTo>
                <a:lnTo>
                  <a:pt x="21" y="3"/>
                </a:lnTo>
                <a:lnTo>
                  <a:pt x="19" y="5"/>
                </a:lnTo>
                <a:lnTo>
                  <a:pt x="14" y="8"/>
                </a:lnTo>
                <a:lnTo>
                  <a:pt x="11" y="13"/>
                </a:lnTo>
                <a:lnTo>
                  <a:pt x="16" y="8"/>
                </a:lnTo>
                <a:lnTo>
                  <a:pt x="11" y="11"/>
                </a:lnTo>
                <a:lnTo>
                  <a:pt x="8" y="16"/>
                </a:lnTo>
                <a:lnTo>
                  <a:pt x="13" y="11"/>
                </a:lnTo>
                <a:lnTo>
                  <a:pt x="8" y="15"/>
                </a:lnTo>
                <a:lnTo>
                  <a:pt x="5" y="20"/>
                </a:lnTo>
                <a:lnTo>
                  <a:pt x="3" y="21"/>
                </a:lnTo>
                <a:lnTo>
                  <a:pt x="6" y="20"/>
                </a:lnTo>
                <a:lnTo>
                  <a:pt x="5" y="20"/>
                </a:lnTo>
                <a:lnTo>
                  <a:pt x="1" y="26"/>
                </a:lnTo>
                <a:lnTo>
                  <a:pt x="0" y="28"/>
                </a:lnTo>
                <a:lnTo>
                  <a:pt x="0" y="41"/>
                </a:lnTo>
                <a:lnTo>
                  <a:pt x="19" y="41"/>
                </a:lnTo>
                <a:lnTo>
                  <a:pt x="19" y="34"/>
                </a:lnTo>
                <a:lnTo>
                  <a:pt x="21" y="33"/>
                </a:lnTo>
                <a:lnTo>
                  <a:pt x="18" y="33"/>
                </a:lnTo>
                <a:lnTo>
                  <a:pt x="19" y="33"/>
                </a:lnTo>
                <a:lnTo>
                  <a:pt x="23" y="28"/>
                </a:lnTo>
                <a:lnTo>
                  <a:pt x="24" y="26"/>
                </a:lnTo>
                <a:lnTo>
                  <a:pt x="21" y="28"/>
                </a:lnTo>
                <a:lnTo>
                  <a:pt x="19" y="31"/>
                </a:lnTo>
                <a:lnTo>
                  <a:pt x="28" y="23"/>
                </a:lnTo>
                <a:lnTo>
                  <a:pt x="24" y="25"/>
                </a:lnTo>
                <a:lnTo>
                  <a:pt x="23" y="28"/>
                </a:lnTo>
                <a:lnTo>
                  <a:pt x="31" y="20"/>
                </a:lnTo>
                <a:lnTo>
                  <a:pt x="28" y="21"/>
                </a:lnTo>
                <a:lnTo>
                  <a:pt x="26" y="25"/>
                </a:lnTo>
                <a:lnTo>
                  <a:pt x="28" y="23"/>
                </a:lnTo>
                <a:lnTo>
                  <a:pt x="33" y="20"/>
                </a:lnTo>
                <a:lnTo>
                  <a:pt x="33" y="18"/>
                </a:lnTo>
                <a:lnTo>
                  <a:pt x="33" y="21"/>
                </a:lnTo>
                <a:lnTo>
                  <a:pt x="34" y="20"/>
                </a:lnTo>
                <a:lnTo>
                  <a:pt x="41" y="20"/>
                </a:lnTo>
                <a:lnTo>
                  <a:pt x="46" y="20"/>
                </a:lnTo>
                <a:lnTo>
                  <a:pt x="47" y="21"/>
                </a:lnTo>
                <a:lnTo>
                  <a:pt x="47" y="18"/>
                </a:lnTo>
                <a:lnTo>
                  <a:pt x="47" y="20"/>
                </a:lnTo>
                <a:lnTo>
                  <a:pt x="52" y="23"/>
                </a:lnTo>
                <a:lnTo>
                  <a:pt x="54" y="25"/>
                </a:lnTo>
                <a:lnTo>
                  <a:pt x="52" y="21"/>
                </a:lnTo>
                <a:lnTo>
                  <a:pt x="49" y="20"/>
                </a:lnTo>
                <a:lnTo>
                  <a:pt x="57" y="28"/>
                </a:lnTo>
                <a:lnTo>
                  <a:pt x="56" y="25"/>
                </a:lnTo>
                <a:lnTo>
                  <a:pt x="52" y="23"/>
                </a:lnTo>
                <a:lnTo>
                  <a:pt x="60" y="31"/>
                </a:lnTo>
                <a:lnTo>
                  <a:pt x="59" y="28"/>
                </a:lnTo>
                <a:lnTo>
                  <a:pt x="56" y="26"/>
                </a:lnTo>
                <a:lnTo>
                  <a:pt x="57" y="28"/>
                </a:lnTo>
                <a:lnTo>
                  <a:pt x="60" y="33"/>
                </a:lnTo>
                <a:lnTo>
                  <a:pt x="62" y="33"/>
                </a:lnTo>
                <a:lnTo>
                  <a:pt x="59" y="33"/>
                </a:lnTo>
                <a:lnTo>
                  <a:pt x="60" y="34"/>
                </a:lnTo>
                <a:lnTo>
                  <a:pt x="60" y="43"/>
                </a:lnTo>
                <a:lnTo>
                  <a:pt x="65" y="48"/>
                </a:lnTo>
                <a:lnTo>
                  <a:pt x="72" y="31"/>
                </a:lnTo>
                <a:lnTo>
                  <a:pt x="64" y="34"/>
                </a:lnTo>
                <a:lnTo>
                  <a:pt x="60" y="46"/>
                </a:lnTo>
                <a:lnTo>
                  <a:pt x="59" y="48"/>
                </a:lnTo>
                <a:lnTo>
                  <a:pt x="62" y="48"/>
                </a:lnTo>
                <a:lnTo>
                  <a:pt x="60" y="48"/>
                </a:lnTo>
                <a:lnTo>
                  <a:pt x="57" y="52"/>
                </a:lnTo>
                <a:lnTo>
                  <a:pt x="56" y="54"/>
                </a:lnTo>
                <a:lnTo>
                  <a:pt x="59" y="52"/>
                </a:lnTo>
                <a:lnTo>
                  <a:pt x="60" y="49"/>
                </a:lnTo>
                <a:lnTo>
                  <a:pt x="52" y="57"/>
                </a:lnTo>
                <a:lnTo>
                  <a:pt x="56" y="56"/>
                </a:lnTo>
                <a:lnTo>
                  <a:pt x="57" y="52"/>
                </a:lnTo>
                <a:lnTo>
                  <a:pt x="49" y="61"/>
                </a:lnTo>
                <a:lnTo>
                  <a:pt x="52" y="59"/>
                </a:lnTo>
                <a:lnTo>
                  <a:pt x="54" y="56"/>
                </a:lnTo>
                <a:lnTo>
                  <a:pt x="52" y="57"/>
                </a:lnTo>
                <a:lnTo>
                  <a:pt x="47" y="61"/>
                </a:lnTo>
                <a:lnTo>
                  <a:pt x="47" y="62"/>
                </a:lnTo>
                <a:lnTo>
                  <a:pt x="47" y="59"/>
                </a:lnTo>
                <a:lnTo>
                  <a:pt x="46" y="61"/>
                </a:lnTo>
                <a:lnTo>
                  <a:pt x="34" y="64"/>
                </a:lnTo>
                <a:lnTo>
                  <a:pt x="31" y="72"/>
                </a:lnTo>
                <a:lnTo>
                  <a:pt x="47" y="66"/>
                </a:lnTo>
                <a:lnTo>
                  <a:pt x="42" y="61"/>
                </a:lnTo>
                <a:lnTo>
                  <a:pt x="34" y="61"/>
                </a:lnTo>
                <a:lnTo>
                  <a:pt x="33" y="59"/>
                </a:lnTo>
                <a:lnTo>
                  <a:pt x="33" y="62"/>
                </a:lnTo>
                <a:lnTo>
                  <a:pt x="33" y="61"/>
                </a:lnTo>
                <a:lnTo>
                  <a:pt x="28" y="57"/>
                </a:lnTo>
                <a:lnTo>
                  <a:pt x="26" y="56"/>
                </a:lnTo>
                <a:lnTo>
                  <a:pt x="28" y="59"/>
                </a:lnTo>
                <a:lnTo>
                  <a:pt x="31" y="61"/>
                </a:lnTo>
                <a:lnTo>
                  <a:pt x="23" y="52"/>
                </a:lnTo>
                <a:lnTo>
                  <a:pt x="24" y="56"/>
                </a:lnTo>
                <a:lnTo>
                  <a:pt x="28" y="57"/>
                </a:lnTo>
                <a:lnTo>
                  <a:pt x="19" y="49"/>
                </a:lnTo>
                <a:lnTo>
                  <a:pt x="21" y="52"/>
                </a:lnTo>
                <a:lnTo>
                  <a:pt x="24" y="54"/>
                </a:lnTo>
                <a:lnTo>
                  <a:pt x="23" y="52"/>
                </a:lnTo>
                <a:lnTo>
                  <a:pt x="19" y="48"/>
                </a:lnTo>
                <a:lnTo>
                  <a:pt x="18" y="48"/>
                </a:lnTo>
                <a:lnTo>
                  <a:pt x="21" y="48"/>
                </a:lnTo>
                <a:lnTo>
                  <a:pt x="19" y="46"/>
                </a:lnTo>
                <a:lnTo>
                  <a:pt x="19" y="41"/>
                </a:lnTo>
                <a:lnTo>
                  <a:pt x="0" y="4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4" name="Oval 79"/>
          <p:cNvSpPr>
            <a:spLocks noChangeArrowheads="1"/>
          </p:cNvSpPr>
          <p:nvPr/>
        </p:nvSpPr>
        <p:spPr bwMode="auto">
          <a:xfrm>
            <a:off x="5332413" y="2862263"/>
            <a:ext cx="100012" cy="1016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5" name="Freeform 80"/>
          <p:cNvSpPr>
            <a:spLocks/>
          </p:cNvSpPr>
          <p:nvPr/>
        </p:nvSpPr>
        <p:spPr bwMode="auto">
          <a:xfrm>
            <a:off x="5316538" y="2846388"/>
            <a:ext cx="125412" cy="128587"/>
          </a:xfrm>
          <a:custGeom>
            <a:avLst/>
            <a:gdLst>
              <a:gd name="T0" fmla="*/ 2147483647 w 79"/>
              <a:gd name="T1" fmla="*/ 2147483647 h 81"/>
              <a:gd name="T2" fmla="*/ 2147483647 w 79"/>
              <a:gd name="T3" fmla="*/ 2147483647 h 81"/>
              <a:gd name="T4" fmla="*/ 2147483647 w 79"/>
              <a:gd name="T5" fmla="*/ 2147483647 h 81"/>
              <a:gd name="T6" fmla="*/ 2147483647 w 79"/>
              <a:gd name="T7" fmla="*/ 2147483647 h 81"/>
              <a:gd name="T8" fmla="*/ 2147483647 w 79"/>
              <a:gd name="T9" fmla="*/ 2147483647 h 81"/>
              <a:gd name="T10" fmla="*/ 2147483647 w 79"/>
              <a:gd name="T11" fmla="*/ 2147483647 h 81"/>
              <a:gd name="T12" fmla="*/ 2147483647 w 79"/>
              <a:gd name="T13" fmla="*/ 2147483647 h 81"/>
              <a:gd name="T14" fmla="*/ 2147483647 w 79"/>
              <a:gd name="T15" fmla="*/ 2147483647 h 81"/>
              <a:gd name="T16" fmla="*/ 2147483647 w 79"/>
              <a:gd name="T17" fmla="*/ 2147483647 h 81"/>
              <a:gd name="T18" fmla="*/ 2147483647 w 79"/>
              <a:gd name="T19" fmla="*/ 2147483647 h 81"/>
              <a:gd name="T20" fmla="*/ 2147483647 w 79"/>
              <a:gd name="T21" fmla="*/ 2147483647 h 81"/>
              <a:gd name="T22" fmla="*/ 2147483647 w 79"/>
              <a:gd name="T23" fmla="*/ 2147483647 h 81"/>
              <a:gd name="T24" fmla="*/ 2147483647 w 79"/>
              <a:gd name="T25" fmla="*/ 2147483647 h 81"/>
              <a:gd name="T26" fmla="*/ 2147483647 w 79"/>
              <a:gd name="T27" fmla="*/ 2147483647 h 81"/>
              <a:gd name="T28" fmla="*/ 2147483647 w 79"/>
              <a:gd name="T29" fmla="*/ 2147483647 h 81"/>
              <a:gd name="T30" fmla="*/ 2147483647 w 79"/>
              <a:gd name="T31" fmla="*/ 2147483647 h 81"/>
              <a:gd name="T32" fmla="*/ 2147483647 w 79"/>
              <a:gd name="T33" fmla="*/ 2147483647 h 81"/>
              <a:gd name="T34" fmla="*/ 2147483647 w 79"/>
              <a:gd name="T35" fmla="*/ 2147483647 h 81"/>
              <a:gd name="T36" fmla="*/ 2147483647 w 79"/>
              <a:gd name="T37" fmla="*/ 2147483647 h 81"/>
              <a:gd name="T38" fmla="*/ 2147483647 w 79"/>
              <a:gd name="T39" fmla="*/ 2147483647 h 81"/>
              <a:gd name="T40" fmla="*/ 2147483647 w 79"/>
              <a:gd name="T41" fmla="*/ 2147483647 h 81"/>
              <a:gd name="T42" fmla="*/ 2147483647 w 79"/>
              <a:gd name="T43" fmla="*/ 2147483647 h 81"/>
              <a:gd name="T44" fmla="*/ 2147483647 w 79"/>
              <a:gd name="T45" fmla="*/ 2147483647 h 81"/>
              <a:gd name="T46" fmla="*/ 2147483647 w 79"/>
              <a:gd name="T47" fmla="*/ 2147483647 h 81"/>
              <a:gd name="T48" fmla="*/ 0 w 79"/>
              <a:gd name="T49" fmla="*/ 2147483647 h 81"/>
              <a:gd name="T50" fmla="*/ 2147483647 w 79"/>
              <a:gd name="T51" fmla="*/ 2147483647 h 81"/>
              <a:gd name="T52" fmla="*/ 2147483647 w 79"/>
              <a:gd name="T53" fmla="*/ 2147483647 h 81"/>
              <a:gd name="T54" fmla="*/ 2147483647 w 79"/>
              <a:gd name="T55" fmla="*/ 2147483647 h 81"/>
              <a:gd name="T56" fmla="*/ 2147483647 w 79"/>
              <a:gd name="T57" fmla="*/ 2147483647 h 81"/>
              <a:gd name="T58" fmla="*/ 2147483647 w 79"/>
              <a:gd name="T59" fmla="*/ 2147483647 h 81"/>
              <a:gd name="T60" fmla="*/ 2147483647 w 79"/>
              <a:gd name="T61" fmla="*/ 2147483647 h 81"/>
              <a:gd name="T62" fmla="*/ 2147483647 w 79"/>
              <a:gd name="T63" fmla="*/ 2147483647 h 81"/>
              <a:gd name="T64" fmla="*/ 2147483647 w 79"/>
              <a:gd name="T65" fmla="*/ 2147483647 h 81"/>
              <a:gd name="T66" fmla="*/ 2147483647 w 79"/>
              <a:gd name="T67" fmla="*/ 2147483647 h 81"/>
              <a:gd name="T68" fmla="*/ 2147483647 w 79"/>
              <a:gd name="T69" fmla="*/ 2147483647 h 81"/>
              <a:gd name="T70" fmla="*/ 2147483647 w 79"/>
              <a:gd name="T71" fmla="*/ 2147483647 h 81"/>
              <a:gd name="T72" fmla="*/ 2147483647 w 79"/>
              <a:gd name="T73" fmla="*/ 2147483647 h 81"/>
              <a:gd name="T74" fmla="*/ 2147483647 w 79"/>
              <a:gd name="T75" fmla="*/ 2147483647 h 81"/>
              <a:gd name="T76" fmla="*/ 2147483647 w 79"/>
              <a:gd name="T77" fmla="*/ 2147483647 h 81"/>
              <a:gd name="T78" fmla="*/ 2147483647 w 79"/>
              <a:gd name="T79" fmla="*/ 2147483647 h 81"/>
              <a:gd name="T80" fmla="*/ 2147483647 w 79"/>
              <a:gd name="T81" fmla="*/ 2147483647 h 81"/>
              <a:gd name="T82" fmla="*/ 2147483647 w 79"/>
              <a:gd name="T83" fmla="*/ 2147483647 h 81"/>
              <a:gd name="T84" fmla="*/ 2147483647 w 79"/>
              <a:gd name="T85" fmla="*/ 2147483647 h 81"/>
              <a:gd name="T86" fmla="*/ 2147483647 w 79"/>
              <a:gd name="T87" fmla="*/ 2147483647 h 81"/>
              <a:gd name="T88" fmla="*/ 2147483647 w 79"/>
              <a:gd name="T89" fmla="*/ 2147483647 h 81"/>
              <a:gd name="T90" fmla="*/ 2147483647 w 79"/>
              <a:gd name="T91" fmla="*/ 2147483647 h 81"/>
              <a:gd name="T92" fmla="*/ 2147483647 w 79"/>
              <a:gd name="T93" fmla="*/ 2147483647 h 81"/>
              <a:gd name="T94" fmla="*/ 2147483647 w 79"/>
              <a:gd name="T95" fmla="*/ 2147483647 h 81"/>
              <a:gd name="T96" fmla="*/ 2147483647 w 79"/>
              <a:gd name="T97" fmla="*/ 2147483647 h 81"/>
              <a:gd name="T98" fmla="*/ 2147483647 w 79"/>
              <a:gd name="T99" fmla="*/ 2147483647 h 8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9"/>
              <a:gd name="T151" fmla="*/ 0 h 81"/>
              <a:gd name="T152" fmla="*/ 79 w 79"/>
              <a:gd name="T153" fmla="*/ 81 h 81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9" h="81">
                <a:moveTo>
                  <a:pt x="0" y="41"/>
                </a:moveTo>
                <a:lnTo>
                  <a:pt x="0" y="53"/>
                </a:lnTo>
                <a:lnTo>
                  <a:pt x="2" y="54"/>
                </a:lnTo>
                <a:lnTo>
                  <a:pt x="5" y="61"/>
                </a:lnTo>
                <a:lnTo>
                  <a:pt x="7" y="61"/>
                </a:lnTo>
                <a:lnTo>
                  <a:pt x="4" y="59"/>
                </a:lnTo>
                <a:lnTo>
                  <a:pt x="5" y="61"/>
                </a:lnTo>
                <a:lnTo>
                  <a:pt x="8" y="66"/>
                </a:lnTo>
                <a:lnTo>
                  <a:pt x="10" y="66"/>
                </a:lnTo>
                <a:lnTo>
                  <a:pt x="7" y="64"/>
                </a:lnTo>
                <a:lnTo>
                  <a:pt x="20" y="77"/>
                </a:lnTo>
                <a:lnTo>
                  <a:pt x="22" y="77"/>
                </a:lnTo>
                <a:lnTo>
                  <a:pt x="23" y="79"/>
                </a:lnTo>
                <a:lnTo>
                  <a:pt x="25" y="79"/>
                </a:lnTo>
                <a:lnTo>
                  <a:pt x="27" y="81"/>
                </a:lnTo>
                <a:lnTo>
                  <a:pt x="35" y="81"/>
                </a:lnTo>
                <a:lnTo>
                  <a:pt x="33" y="79"/>
                </a:lnTo>
                <a:lnTo>
                  <a:pt x="50" y="72"/>
                </a:lnTo>
                <a:lnTo>
                  <a:pt x="46" y="77"/>
                </a:lnTo>
                <a:lnTo>
                  <a:pt x="51" y="81"/>
                </a:lnTo>
                <a:lnTo>
                  <a:pt x="53" y="79"/>
                </a:lnTo>
                <a:lnTo>
                  <a:pt x="59" y="76"/>
                </a:lnTo>
                <a:lnTo>
                  <a:pt x="59" y="74"/>
                </a:lnTo>
                <a:lnTo>
                  <a:pt x="58" y="77"/>
                </a:lnTo>
                <a:lnTo>
                  <a:pt x="59" y="76"/>
                </a:lnTo>
                <a:lnTo>
                  <a:pt x="64" y="72"/>
                </a:lnTo>
                <a:lnTo>
                  <a:pt x="68" y="67"/>
                </a:lnTo>
                <a:lnTo>
                  <a:pt x="63" y="72"/>
                </a:lnTo>
                <a:lnTo>
                  <a:pt x="68" y="69"/>
                </a:lnTo>
                <a:lnTo>
                  <a:pt x="71" y="64"/>
                </a:lnTo>
                <a:lnTo>
                  <a:pt x="66" y="69"/>
                </a:lnTo>
                <a:lnTo>
                  <a:pt x="71" y="66"/>
                </a:lnTo>
                <a:lnTo>
                  <a:pt x="74" y="61"/>
                </a:lnTo>
                <a:lnTo>
                  <a:pt x="76" y="59"/>
                </a:lnTo>
                <a:lnTo>
                  <a:pt x="73" y="61"/>
                </a:lnTo>
                <a:lnTo>
                  <a:pt x="74" y="61"/>
                </a:lnTo>
                <a:lnTo>
                  <a:pt x="78" y="54"/>
                </a:lnTo>
                <a:lnTo>
                  <a:pt x="79" y="53"/>
                </a:lnTo>
                <a:lnTo>
                  <a:pt x="76" y="48"/>
                </a:lnTo>
                <a:lnTo>
                  <a:pt x="71" y="51"/>
                </a:lnTo>
                <a:lnTo>
                  <a:pt x="78" y="35"/>
                </a:lnTo>
                <a:lnTo>
                  <a:pt x="79" y="36"/>
                </a:lnTo>
                <a:lnTo>
                  <a:pt x="79" y="28"/>
                </a:lnTo>
                <a:lnTo>
                  <a:pt x="78" y="26"/>
                </a:lnTo>
                <a:lnTo>
                  <a:pt x="74" y="20"/>
                </a:lnTo>
                <a:lnTo>
                  <a:pt x="73" y="20"/>
                </a:lnTo>
                <a:lnTo>
                  <a:pt x="76" y="21"/>
                </a:lnTo>
                <a:lnTo>
                  <a:pt x="74" y="20"/>
                </a:lnTo>
                <a:lnTo>
                  <a:pt x="71" y="15"/>
                </a:lnTo>
                <a:lnTo>
                  <a:pt x="66" y="12"/>
                </a:lnTo>
                <a:lnTo>
                  <a:pt x="71" y="16"/>
                </a:lnTo>
                <a:lnTo>
                  <a:pt x="68" y="12"/>
                </a:lnTo>
                <a:lnTo>
                  <a:pt x="63" y="8"/>
                </a:lnTo>
                <a:lnTo>
                  <a:pt x="68" y="13"/>
                </a:lnTo>
                <a:lnTo>
                  <a:pt x="64" y="8"/>
                </a:lnTo>
                <a:lnTo>
                  <a:pt x="59" y="5"/>
                </a:lnTo>
                <a:lnTo>
                  <a:pt x="58" y="3"/>
                </a:lnTo>
                <a:lnTo>
                  <a:pt x="59" y="7"/>
                </a:lnTo>
                <a:lnTo>
                  <a:pt x="59" y="5"/>
                </a:lnTo>
                <a:lnTo>
                  <a:pt x="53" y="2"/>
                </a:lnTo>
                <a:lnTo>
                  <a:pt x="51" y="0"/>
                </a:lnTo>
                <a:lnTo>
                  <a:pt x="27" y="0"/>
                </a:lnTo>
                <a:lnTo>
                  <a:pt x="25" y="2"/>
                </a:lnTo>
                <a:lnTo>
                  <a:pt x="23" y="2"/>
                </a:lnTo>
                <a:lnTo>
                  <a:pt x="22" y="3"/>
                </a:lnTo>
                <a:lnTo>
                  <a:pt x="20" y="3"/>
                </a:lnTo>
                <a:lnTo>
                  <a:pt x="7" y="16"/>
                </a:lnTo>
                <a:lnTo>
                  <a:pt x="10" y="15"/>
                </a:lnTo>
                <a:lnTo>
                  <a:pt x="8" y="15"/>
                </a:lnTo>
                <a:lnTo>
                  <a:pt x="5" y="20"/>
                </a:lnTo>
                <a:lnTo>
                  <a:pt x="4" y="21"/>
                </a:lnTo>
                <a:lnTo>
                  <a:pt x="7" y="20"/>
                </a:lnTo>
                <a:lnTo>
                  <a:pt x="5" y="20"/>
                </a:lnTo>
                <a:lnTo>
                  <a:pt x="2" y="26"/>
                </a:lnTo>
                <a:lnTo>
                  <a:pt x="0" y="28"/>
                </a:lnTo>
                <a:lnTo>
                  <a:pt x="0" y="41"/>
                </a:lnTo>
                <a:lnTo>
                  <a:pt x="20" y="41"/>
                </a:lnTo>
                <a:lnTo>
                  <a:pt x="20" y="35"/>
                </a:lnTo>
                <a:lnTo>
                  <a:pt x="22" y="33"/>
                </a:lnTo>
                <a:lnTo>
                  <a:pt x="18" y="33"/>
                </a:lnTo>
                <a:lnTo>
                  <a:pt x="20" y="33"/>
                </a:lnTo>
                <a:lnTo>
                  <a:pt x="23" y="28"/>
                </a:lnTo>
                <a:lnTo>
                  <a:pt x="25" y="26"/>
                </a:lnTo>
                <a:lnTo>
                  <a:pt x="22" y="28"/>
                </a:lnTo>
                <a:lnTo>
                  <a:pt x="23" y="28"/>
                </a:lnTo>
                <a:lnTo>
                  <a:pt x="27" y="23"/>
                </a:lnTo>
                <a:lnTo>
                  <a:pt x="28" y="23"/>
                </a:lnTo>
                <a:lnTo>
                  <a:pt x="30" y="21"/>
                </a:lnTo>
                <a:lnTo>
                  <a:pt x="31" y="21"/>
                </a:lnTo>
                <a:lnTo>
                  <a:pt x="33" y="20"/>
                </a:lnTo>
                <a:lnTo>
                  <a:pt x="40" y="20"/>
                </a:lnTo>
                <a:lnTo>
                  <a:pt x="45" y="20"/>
                </a:lnTo>
                <a:lnTo>
                  <a:pt x="46" y="21"/>
                </a:lnTo>
                <a:lnTo>
                  <a:pt x="46" y="18"/>
                </a:lnTo>
                <a:lnTo>
                  <a:pt x="46" y="20"/>
                </a:lnTo>
                <a:lnTo>
                  <a:pt x="51" y="23"/>
                </a:lnTo>
                <a:lnTo>
                  <a:pt x="53" y="25"/>
                </a:lnTo>
                <a:lnTo>
                  <a:pt x="51" y="21"/>
                </a:lnTo>
                <a:lnTo>
                  <a:pt x="48" y="20"/>
                </a:lnTo>
                <a:lnTo>
                  <a:pt x="56" y="28"/>
                </a:lnTo>
                <a:lnTo>
                  <a:pt x="55" y="25"/>
                </a:lnTo>
                <a:lnTo>
                  <a:pt x="51" y="23"/>
                </a:lnTo>
                <a:lnTo>
                  <a:pt x="59" y="31"/>
                </a:lnTo>
                <a:lnTo>
                  <a:pt x="58" y="28"/>
                </a:lnTo>
                <a:lnTo>
                  <a:pt x="55" y="26"/>
                </a:lnTo>
                <a:lnTo>
                  <a:pt x="56" y="28"/>
                </a:lnTo>
                <a:lnTo>
                  <a:pt x="59" y="33"/>
                </a:lnTo>
                <a:lnTo>
                  <a:pt x="61" y="33"/>
                </a:lnTo>
                <a:lnTo>
                  <a:pt x="58" y="33"/>
                </a:lnTo>
                <a:lnTo>
                  <a:pt x="59" y="35"/>
                </a:lnTo>
                <a:lnTo>
                  <a:pt x="59" y="43"/>
                </a:lnTo>
                <a:lnTo>
                  <a:pt x="64" y="48"/>
                </a:lnTo>
                <a:lnTo>
                  <a:pt x="71" y="31"/>
                </a:lnTo>
                <a:lnTo>
                  <a:pt x="63" y="35"/>
                </a:lnTo>
                <a:lnTo>
                  <a:pt x="59" y="46"/>
                </a:lnTo>
                <a:lnTo>
                  <a:pt x="58" y="48"/>
                </a:lnTo>
                <a:lnTo>
                  <a:pt x="61" y="48"/>
                </a:lnTo>
                <a:lnTo>
                  <a:pt x="59" y="48"/>
                </a:lnTo>
                <a:lnTo>
                  <a:pt x="56" y="53"/>
                </a:lnTo>
                <a:lnTo>
                  <a:pt x="55" y="54"/>
                </a:lnTo>
                <a:lnTo>
                  <a:pt x="58" y="53"/>
                </a:lnTo>
                <a:lnTo>
                  <a:pt x="59" y="49"/>
                </a:lnTo>
                <a:lnTo>
                  <a:pt x="51" y="58"/>
                </a:lnTo>
                <a:lnTo>
                  <a:pt x="55" y="56"/>
                </a:lnTo>
                <a:lnTo>
                  <a:pt x="56" y="53"/>
                </a:lnTo>
                <a:lnTo>
                  <a:pt x="48" y="61"/>
                </a:lnTo>
                <a:lnTo>
                  <a:pt x="51" y="59"/>
                </a:lnTo>
                <a:lnTo>
                  <a:pt x="53" y="56"/>
                </a:lnTo>
                <a:lnTo>
                  <a:pt x="51" y="58"/>
                </a:lnTo>
                <a:lnTo>
                  <a:pt x="46" y="61"/>
                </a:lnTo>
                <a:lnTo>
                  <a:pt x="46" y="62"/>
                </a:lnTo>
                <a:lnTo>
                  <a:pt x="46" y="59"/>
                </a:lnTo>
                <a:lnTo>
                  <a:pt x="45" y="61"/>
                </a:lnTo>
                <a:lnTo>
                  <a:pt x="33" y="64"/>
                </a:lnTo>
                <a:lnTo>
                  <a:pt x="30" y="72"/>
                </a:lnTo>
                <a:lnTo>
                  <a:pt x="46" y="66"/>
                </a:lnTo>
                <a:lnTo>
                  <a:pt x="41" y="61"/>
                </a:lnTo>
                <a:lnTo>
                  <a:pt x="33" y="61"/>
                </a:lnTo>
                <a:lnTo>
                  <a:pt x="31" y="59"/>
                </a:lnTo>
                <a:lnTo>
                  <a:pt x="30" y="59"/>
                </a:lnTo>
                <a:lnTo>
                  <a:pt x="28" y="58"/>
                </a:lnTo>
                <a:lnTo>
                  <a:pt x="27" y="58"/>
                </a:lnTo>
                <a:lnTo>
                  <a:pt x="23" y="53"/>
                </a:lnTo>
                <a:lnTo>
                  <a:pt x="22" y="53"/>
                </a:lnTo>
                <a:lnTo>
                  <a:pt x="25" y="54"/>
                </a:lnTo>
                <a:lnTo>
                  <a:pt x="23" y="53"/>
                </a:lnTo>
                <a:lnTo>
                  <a:pt x="20" y="48"/>
                </a:lnTo>
                <a:lnTo>
                  <a:pt x="18" y="48"/>
                </a:lnTo>
                <a:lnTo>
                  <a:pt x="22" y="48"/>
                </a:lnTo>
                <a:lnTo>
                  <a:pt x="20" y="46"/>
                </a:lnTo>
                <a:lnTo>
                  <a:pt x="20" y="41"/>
                </a:lnTo>
                <a:lnTo>
                  <a:pt x="0" y="4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6" name="Oval 81"/>
          <p:cNvSpPr>
            <a:spLocks noChangeArrowheads="1"/>
          </p:cNvSpPr>
          <p:nvPr/>
        </p:nvSpPr>
        <p:spPr bwMode="auto">
          <a:xfrm>
            <a:off x="6326188" y="2862263"/>
            <a:ext cx="101600" cy="1016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7" name="Freeform 82"/>
          <p:cNvSpPr>
            <a:spLocks/>
          </p:cNvSpPr>
          <p:nvPr/>
        </p:nvSpPr>
        <p:spPr bwMode="auto">
          <a:xfrm>
            <a:off x="6310313" y="2846388"/>
            <a:ext cx="128587" cy="128587"/>
          </a:xfrm>
          <a:custGeom>
            <a:avLst/>
            <a:gdLst>
              <a:gd name="T0" fmla="*/ 2147483647 w 81"/>
              <a:gd name="T1" fmla="*/ 2147483647 h 81"/>
              <a:gd name="T2" fmla="*/ 2147483647 w 81"/>
              <a:gd name="T3" fmla="*/ 2147483647 h 81"/>
              <a:gd name="T4" fmla="*/ 2147483647 w 81"/>
              <a:gd name="T5" fmla="*/ 2147483647 h 81"/>
              <a:gd name="T6" fmla="*/ 2147483647 w 81"/>
              <a:gd name="T7" fmla="*/ 2147483647 h 81"/>
              <a:gd name="T8" fmla="*/ 2147483647 w 81"/>
              <a:gd name="T9" fmla="*/ 2147483647 h 81"/>
              <a:gd name="T10" fmla="*/ 2147483647 w 81"/>
              <a:gd name="T11" fmla="*/ 2147483647 h 81"/>
              <a:gd name="T12" fmla="*/ 2147483647 w 81"/>
              <a:gd name="T13" fmla="*/ 2147483647 h 81"/>
              <a:gd name="T14" fmla="*/ 2147483647 w 81"/>
              <a:gd name="T15" fmla="*/ 2147483647 h 81"/>
              <a:gd name="T16" fmla="*/ 2147483647 w 81"/>
              <a:gd name="T17" fmla="*/ 2147483647 h 81"/>
              <a:gd name="T18" fmla="*/ 2147483647 w 81"/>
              <a:gd name="T19" fmla="*/ 2147483647 h 81"/>
              <a:gd name="T20" fmla="*/ 2147483647 w 81"/>
              <a:gd name="T21" fmla="*/ 2147483647 h 81"/>
              <a:gd name="T22" fmla="*/ 2147483647 w 81"/>
              <a:gd name="T23" fmla="*/ 2147483647 h 81"/>
              <a:gd name="T24" fmla="*/ 2147483647 w 81"/>
              <a:gd name="T25" fmla="*/ 2147483647 h 81"/>
              <a:gd name="T26" fmla="*/ 2147483647 w 81"/>
              <a:gd name="T27" fmla="*/ 2147483647 h 81"/>
              <a:gd name="T28" fmla="*/ 2147483647 w 81"/>
              <a:gd name="T29" fmla="*/ 2147483647 h 81"/>
              <a:gd name="T30" fmla="*/ 2147483647 w 81"/>
              <a:gd name="T31" fmla="*/ 2147483647 h 81"/>
              <a:gd name="T32" fmla="*/ 2147483647 w 81"/>
              <a:gd name="T33" fmla="*/ 2147483647 h 81"/>
              <a:gd name="T34" fmla="*/ 2147483647 w 81"/>
              <a:gd name="T35" fmla="*/ 2147483647 h 81"/>
              <a:gd name="T36" fmla="*/ 2147483647 w 81"/>
              <a:gd name="T37" fmla="*/ 2147483647 h 81"/>
              <a:gd name="T38" fmla="*/ 2147483647 w 81"/>
              <a:gd name="T39" fmla="*/ 2147483647 h 81"/>
              <a:gd name="T40" fmla="*/ 2147483647 w 81"/>
              <a:gd name="T41" fmla="*/ 2147483647 h 81"/>
              <a:gd name="T42" fmla="*/ 2147483647 w 81"/>
              <a:gd name="T43" fmla="*/ 0 h 81"/>
              <a:gd name="T44" fmla="*/ 2147483647 w 81"/>
              <a:gd name="T45" fmla="*/ 2147483647 h 81"/>
              <a:gd name="T46" fmla="*/ 2147483647 w 81"/>
              <a:gd name="T47" fmla="*/ 2147483647 h 81"/>
              <a:gd name="T48" fmla="*/ 2147483647 w 81"/>
              <a:gd name="T49" fmla="*/ 2147483647 h 81"/>
              <a:gd name="T50" fmla="*/ 2147483647 w 81"/>
              <a:gd name="T51" fmla="*/ 2147483647 h 81"/>
              <a:gd name="T52" fmla="*/ 2147483647 w 81"/>
              <a:gd name="T53" fmla="*/ 2147483647 h 81"/>
              <a:gd name="T54" fmla="*/ 2147483647 w 81"/>
              <a:gd name="T55" fmla="*/ 2147483647 h 81"/>
              <a:gd name="T56" fmla="*/ 2147483647 w 81"/>
              <a:gd name="T57" fmla="*/ 2147483647 h 81"/>
              <a:gd name="T58" fmla="*/ 2147483647 w 81"/>
              <a:gd name="T59" fmla="*/ 2147483647 h 81"/>
              <a:gd name="T60" fmla="*/ 2147483647 w 81"/>
              <a:gd name="T61" fmla="*/ 2147483647 h 81"/>
              <a:gd name="T62" fmla="*/ 2147483647 w 81"/>
              <a:gd name="T63" fmla="*/ 2147483647 h 81"/>
              <a:gd name="T64" fmla="*/ 2147483647 w 81"/>
              <a:gd name="T65" fmla="*/ 2147483647 h 81"/>
              <a:gd name="T66" fmla="*/ 2147483647 w 81"/>
              <a:gd name="T67" fmla="*/ 2147483647 h 81"/>
              <a:gd name="T68" fmla="*/ 2147483647 w 81"/>
              <a:gd name="T69" fmla="*/ 2147483647 h 81"/>
              <a:gd name="T70" fmla="*/ 2147483647 w 81"/>
              <a:gd name="T71" fmla="*/ 2147483647 h 81"/>
              <a:gd name="T72" fmla="*/ 2147483647 w 81"/>
              <a:gd name="T73" fmla="*/ 2147483647 h 81"/>
              <a:gd name="T74" fmla="*/ 2147483647 w 81"/>
              <a:gd name="T75" fmla="*/ 2147483647 h 81"/>
              <a:gd name="T76" fmla="*/ 2147483647 w 81"/>
              <a:gd name="T77" fmla="*/ 2147483647 h 81"/>
              <a:gd name="T78" fmla="*/ 2147483647 w 81"/>
              <a:gd name="T79" fmla="*/ 2147483647 h 81"/>
              <a:gd name="T80" fmla="*/ 2147483647 w 81"/>
              <a:gd name="T81" fmla="*/ 2147483647 h 81"/>
              <a:gd name="T82" fmla="*/ 2147483647 w 81"/>
              <a:gd name="T83" fmla="*/ 2147483647 h 81"/>
              <a:gd name="T84" fmla="*/ 2147483647 w 81"/>
              <a:gd name="T85" fmla="*/ 2147483647 h 81"/>
              <a:gd name="T86" fmla="*/ 2147483647 w 81"/>
              <a:gd name="T87" fmla="*/ 2147483647 h 81"/>
              <a:gd name="T88" fmla="*/ 2147483647 w 81"/>
              <a:gd name="T89" fmla="*/ 2147483647 h 81"/>
              <a:gd name="T90" fmla="*/ 2147483647 w 81"/>
              <a:gd name="T91" fmla="*/ 2147483647 h 81"/>
              <a:gd name="T92" fmla="*/ 2147483647 w 81"/>
              <a:gd name="T93" fmla="*/ 2147483647 h 81"/>
              <a:gd name="T94" fmla="*/ 2147483647 w 81"/>
              <a:gd name="T95" fmla="*/ 2147483647 h 81"/>
              <a:gd name="T96" fmla="*/ 2147483647 w 81"/>
              <a:gd name="T97" fmla="*/ 2147483647 h 81"/>
              <a:gd name="T98" fmla="*/ 2147483647 w 81"/>
              <a:gd name="T99" fmla="*/ 2147483647 h 81"/>
              <a:gd name="T100" fmla="*/ 2147483647 w 81"/>
              <a:gd name="T101" fmla="*/ 2147483647 h 81"/>
              <a:gd name="T102" fmla="*/ 2147483647 w 81"/>
              <a:gd name="T103" fmla="*/ 2147483647 h 81"/>
              <a:gd name="T104" fmla="*/ 2147483647 w 81"/>
              <a:gd name="T105" fmla="*/ 2147483647 h 81"/>
              <a:gd name="T106" fmla="*/ 2147483647 w 81"/>
              <a:gd name="T107" fmla="*/ 2147483647 h 81"/>
              <a:gd name="T108" fmla="*/ 2147483647 w 81"/>
              <a:gd name="T109" fmla="*/ 2147483647 h 81"/>
              <a:gd name="T110" fmla="*/ 2147483647 w 81"/>
              <a:gd name="T111" fmla="*/ 2147483647 h 81"/>
              <a:gd name="T112" fmla="*/ 2147483647 w 81"/>
              <a:gd name="T113" fmla="*/ 2147483647 h 8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1"/>
              <a:gd name="T172" fmla="*/ 0 h 81"/>
              <a:gd name="T173" fmla="*/ 81 w 81"/>
              <a:gd name="T174" fmla="*/ 81 h 8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1" h="81">
                <a:moveTo>
                  <a:pt x="0" y="41"/>
                </a:moveTo>
                <a:lnTo>
                  <a:pt x="0" y="53"/>
                </a:lnTo>
                <a:lnTo>
                  <a:pt x="2" y="54"/>
                </a:lnTo>
                <a:lnTo>
                  <a:pt x="5" y="61"/>
                </a:lnTo>
                <a:lnTo>
                  <a:pt x="7" y="61"/>
                </a:lnTo>
                <a:lnTo>
                  <a:pt x="4" y="59"/>
                </a:lnTo>
                <a:lnTo>
                  <a:pt x="5" y="61"/>
                </a:lnTo>
                <a:lnTo>
                  <a:pt x="8" y="66"/>
                </a:lnTo>
                <a:lnTo>
                  <a:pt x="13" y="69"/>
                </a:lnTo>
                <a:lnTo>
                  <a:pt x="8" y="64"/>
                </a:lnTo>
                <a:lnTo>
                  <a:pt x="12" y="69"/>
                </a:lnTo>
                <a:lnTo>
                  <a:pt x="17" y="72"/>
                </a:lnTo>
                <a:lnTo>
                  <a:pt x="12" y="67"/>
                </a:lnTo>
                <a:lnTo>
                  <a:pt x="15" y="72"/>
                </a:lnTo>
                <a:lnTo>
                  <a:pt x="20" y="76"/>
                </a:lnTo>
                <a:lnTo>
                  <a:pt x="22" y="77"/>
                </a:lnTo>
                <a:lnTo>
                  <a:pt x="20" y="74"/>
                </a:lnTo>
                <a:lnTo>
                  <a:pt x="20" y="76"/>
                </a:lnTo>
                <a:lnTo>
                  <a:pt x="27" y="79"/>
                </a:lnTo>
                <a:lnTo>
                  <a:pt x="28" y="81"/>
                </a:lnTo>
                <a:lnTo>
                  <a:pt x="36" y="81"/>
                </a:lnTo>
                <a:lnTo>
                  <a:pt x="35" y="79"/>
                </a:lnTo>
                <a:lnTo>
                  <a:pt x="51" y="72"/>
                </a:lnTo>
                <a:lnTo>
                  <a:pt x="48" y="77"/>
                </a:lnTo>
                <a:lnTo>
                  <a:pt x="53" y="81"/>
                </a:lnTo>
                <a:lnTo>
                  <a:pt x="54" y="79"/>
                </a:lnTo>
                <a:lnTo>
                  <a:pt x="61" y="76"/>
                </a:lnTo>
                <a:lnTo>
                  <a:pt x="61" y="74"/>
                </a:lnTo>
                <a:lnTo>
                  <a:pt x="59" y="77"/>
                </a:lnTo>
                <a:lnTo>
                  <a:pt x="61" y="76"/>
                </a:lnTo>
                <a:lnTo>
                  <a:pt x="66" y="72"/>
                </a:lnTo>
                <a:lnTo>
                  <a:pt x="69" y="67"/>
                </a:lnTo>
                <a:lnTo>
                  <a:pt x="64" y="72"/>
                </a:lnTo>
                <a:lnTo>
                  <a:pt x="69" y="69"/>
                </a:lnTo>
                <a:lnTo>
                  <a:pt x="73" y="64"/>
                </a:lnTo>
                <a:lnTo>
                  <a:pt x="68" y="69"/>
                </a:lnTo>
                <a:lnTo>
                  <a:pt x="73" y="66"/>
                </a:lnTo>
                <a:lnTo>
                  <a:pt x="76" y="61"/>
                </a:lnTo>
                <a:lnTo>
                  <a:pt x="77" y="59"/>
                </a:lnTo>
                <a:lnTo>
                  <a:pt x="74" y="61"/>
                </a:lnTo>
                <a:lnTo>
                  <a:pt x="76" y="61"/>
                </a:lnTo>
                <a:lnTo>
                  <a:pt x="79" y="54"/>
                </a:lnTo>
                <a:lnTo>
                  <a:pt x="81" y="53"/>
                </a:lnTo>
                <a:lnTo>
                  <a:pt x="77" y="48"/>
                </a:lnTo>
                <a:lnTo>
                  <a:pt x="73" y="51"/>
                </a:lnTo>
                <a:lnTo>
                  <a:pt x="79" y="35"/>
                </a:lnTo>
                <a:lnTo>
                  <a:pt x="81" y="36"/>
                </a:lnTo>
                <a:lnTo>
                  <a:pt x="81" y="28"/>
                </a:lnTo>
                <a:lnTo>
                  <a:pt x="79" y="26"/>
                </a:lnTo>
                <a:lnTo>
                  <a:pt x="76" y="20"/>
                </a:lnTo>
                <a:lnTo>
                  <a:pt x="74" y="20"/>
                </a:lnTo>
                <a:lnTo>
                  <a:pt x="77" y="21"/>
                </a:lnTo>
                <a:lnTo>
                  <a:pt x="76" y="20"/>
                </a:lnTo>
                <a:lnTo>
                  <a:pt x="73" y="15"/>
                </a:lnTo>
                <a:lnTo>
                  <a:pt x="68" y="12"/>
                </a:lnTo>
                <a:lnTo>
                  <a:pt x="73" y="16"/>
                </a:lnTo>
                <a:lnTo>
                  <a:pt x="69" y="12"/>
                </a:lnTo>
                <a:lnTo>
                  <a:pt x="64" y="8"/>
                </a:lnTo>
                <a:lnTo>
                  <a:pt x="69" y="13"/>
                </a:lnTo>
                <a:lnTo>
                  <a:pt x="66" y="8"/>
                </a:lnTo>
                <a:lnTo>
                  <a:pt x="61" y="5"/>
                </a:lnTo>
                <a:lnTo>
                  <a:pt x="59" y="3"/>
                </a:lnTo>
                <a:lnTo>
                  <a:pt x="61" y="7"/>
                </a:lnTo>
                <a:lnTo>
                  <a:pt x="61" y="5"/>
                </a:lnTo>
                <a:lnTo>
                  <a:pt x="54" y="2"/>
                </a:lnTo>
                <a:lnTo>
                  <a:pt x="53" y="0"/>
                </a:lnTo>
                <a:lnTo>
                  <a:pt x="28" y="0"/>
                </a:lnTo>
                <a:lnTo>
                  <a:pt x="27" y="2"/>
                </a:lnTo>
                <a:lnTo>
                  <a:pt x="20" y="5"/>
                </a:lnTo>
                <a:lnTo>
                  <a:pt x="20" y="7"/>
                </a:lnTo>
                <a:lnTo>
                  <a:pt x="22" y="3"/>
                </a:lnTo>
                <a:lnTo>
                  <a:pt x="20" y="5"/>
                </a:lnTo>
                <a:lnTo>
                  <a:pt x="15" y="8"/>
                </a:lnTo>
                <a:lnTo>
                  <a:pt x="12" y="13"/>
                </a:lnTo>
                <a:lnTo>
                  <a:pt x="17" y="8"/>
                </a:lnTo>
                <a:lnTo>
                  <a:pt x="12" y="12"/>
                </a:lnTo>
                <a:lnTo>
                  <a:pt x="8" y="16"/>
                </a:lnTo>
                <a:lnTo>
                  <a:pt x="13" y="12"/>
                </a:lnTo>
                <a:lnTo>
                  <a:pt x="8" y="15"/>
                </a:lnTo>
                <a:lnTo>
                  <a:pt x="5" y="20"/>
                </a:lnTo>
                <a:lnTo>
                  <a:pt x="4" y="21"/>
                </a:lnTo>
                <a:lnTo>
                  <a:pt x="7" y="20"/>
                </a:lnTo>
                <a:lnTo>
                  <a:pt x="5" y="20"/>
                </a:lnTo>
                <a:lnTo>
                  <a:pt x="2" y="26"/>
                </a:lnTo>
                <a:lnTo>
                  <a:pt x="0" y="28"/>
                </a:lnTo>
                <a:lnTo>
                  <a:pt x="0" y="41"/>
                </a:lnTo>
                <a:lnTo>
                  <a:pt x="20" y="41"/>
                </a:lnTo>
                <a:lnTo>
                  <a:pt x="20" y="35"/>
                </a:lnTo>
                <a:lnTo>
                  <a:pt x="22" y="33"/>
                </a:lnTo>
                <a:lnTo>
                  <a:pt x="18" y="33"/>
                </a:lnTo>
                <a:lnTo>
                  <a:pt x="20" y="33"/>
                </a:lnTo>
                <a:lnTo>
                  <a:pt x="23" y="28"/>
                </a:lnTo>
                <a:lnTo>
                  <a:pt x="25" y="26"/>
                </a:lnTo>
                <a:lnTo>
                  <a:pt x="22" y="28"/>
                </a:lnTo>
                <a:lnTo>
                  <a:pt x="20" y="31"/>
                </a:lnTo>
                <a:lnTo>
                  <a:pt x="28" y="23"/>
                </a:lnTo>
                <a:lnTo>
                  <a:pt x="25" y="25"/>
                </a:lnTo>
                <a:lnTo>
                  <a:pt x="23" y="28"/>
                </a:lnTo>
                <a:lnTo>
                  <a:pt x="31" y="20"/>
                </a:lnTo>
                <a:lnTo>
                  <a:pt x="28" y="21"/>
                </a:lnTo>
                <a:lnTo>
                  <a:pt x="27" y="25"/>
                </a:lnTo>
                <a:lnTo>
                  <a:pt x="28" y="23"/>
                </a:lnTo>
                <a:lnTo>
                  <a:pt x="33" y="20"/>
                </a:lnTo>
                <a:lnTo>
                  <a:pt x="33" y="18"/>
                </a:lnTo>
                <a:lnTo>
                  <a:pt x="33" y="21"/>
                </a:lnTo>
                <a:lnTo>
                  <a:pt x="35" y="20"/>
                </a:lnTo>
                <a:lnTo>
                  <a:pt x="41" y="20"/>
                </a:lnTo>
                <a:lnTo>
                  <a:pt x="46" y="20"/>
                </a:lnTo>
                <a:lnTo>
                  <a:pt x="48" y="21"/>
                </a:lnTo>
                <a:lnTo>
                  <a:pt x="48" y="18"/>
                </a:lnTo>
                <a:lnTo>
                  <a:pt x="48" y="20"/>
                </a:lnTo>
                <a:lnTo>
                  <a:pt x="53" y="23"/>
                </a:lnTo>
                <a:lnTo>
                  <a:pt x="54" y="25"/>
                </a:lnTo>
                <a:lnTo>
                  <a:pt x="53" y="21"/>
                </a:lnTo>
                <a:lnTo>
                  <a:pt x="50" y="20"/>
                </a:lnTo>
                <a:lnTo>
                  <a:pt x="56" y="25"/>
                </a:lnTo>
                <a:lnTo>
                  <a:pt x="53" y="23"/>
                </a:lnTo>
                <a:lnTo>
                  <a:pt x="61" y="31"/>
                </a:lnTo>
                <a:lnTo>
                  <a:pt x="59" y="28"/>
                </a:lnTo>
                <a:lnTo>
                  <a:pt x="56" y="26"/>
                </a:lnTo>
                <a:lnTo>
                  <a:pt x="58" y="28"/>
                </a:lnTo>
                <a:lnTo>
                  <a:pt x="61" y="33"/>
                </a:lnTo>
                <a:lnTo>
                  <a:pt x="63" y="33"/>
                </a:lnTo>
                <a:lnTo>
                  <a:pt x="59" y="33"/>
                </a:lnTo>
                <a:lnTo>
                  <a:pt x="61" y="35"/>
                </a:lnTo>
                <a:lnTo>
                  <a:pt x="61" y="43"/>
                </a:lnTo>
                <a:lnTo>
                  <a:pt x="66" y="48"/>
                </a:lnTo>
                <a:lnTo>
                  <a:pt x="73" y="31"/>
                </a:lnTo>
                <a:lnTo>
                  <a:pt x="64" y="35"/>
                </a:lnTo>
                <a:lnTo>
                  <a:pt x="61" y="46"/>
                </a:lnTo>
                <a:lnTo>
                  <a:pt x="59" y="48"/>
                </a:lnTo>
                <a:lnTo>
                  <a:pt x="63" y="48"/>
                </a:lnTo>
                <a:lnTo>
                  <a:pt x="61" y="48"/>
                </a:lnTo>
                <a:lnTo>
                  <a:pt x="58" y="53"/>
                </a:lnTo>
                <a:lnTo>
                  <a:pt x="56" y="54"/>
                </a:lnTo>
                <a:lnTo>
                  <a:pt x="59" y="53"/>
                </a:lnTo>
                <a:lnTo>
                  <a:pt x="61" y="49"/>
                </a:lnTo>
                <a:lnTo>
                  <a:pt x="53" y="58"/>
                </a:lnTo>
                <a:lnTo>
                  <a:pt x="56" y="56"/>
                </a:lnTo>
                <a:lnTo>
                  <a:pt x="58" y="53"/>
                </a:lnTo>
                <a:lnTo>
                  <a:pt x="50" y="61"/>
                </a:lnTo>
                <a:lnTo>
                  <a:pt x="53" y="59"/>
                </a:lnTo>
                <a:lnTo>
                  <a:pt x="54" y="56"/>
                </a:lnTo>
                <a:lnTo>
                  <a:pt x="53" y="58"/>
                </a:lnTo>
                <a:lnTo>
                  <a:pt x="48" y="61"/>
                </a:lnTo>
                <a:lnTo>
                  <a:pt x="48" y="62"/>
                </a:lnTo>
                <a:lnTo>
                  <a:pt x="48" y="59"/>
                </a:lnTo>
                <a:lnTo>
                  <a:pt x="46" y="61"/>
                </a:lnTo>
                <a:lnTo>
                  <a:pt x="35" y="64"/>
                </a:lnTo>
                <a:lnTo>
                  <a:pt x="31" y="72"/>
                </a:lnTo>
                <a:lnTo>
                  <a:pt x="48" y="66"/>
                </a:lnTo>
                <a:lnTo>
                  <a:pt x="43" y="61"/>
                </a:lnTo>
                <a:lnTo>
                  <a:pt x="35" y="61"/>
                </a:lnTo>
                <a:lnTo>
                  <a:pt x="33" y="59"/>
                </a:lnTo>
                <a:lnTo>
                  <a:pt x="33" y="62"/>
                </a:lnTo>
                <a:lnTo>
                  <a:pt x="33" y="61"/>
                </a:lnTo>
                <a:lnTo>
                  <a:pt x="28" y="58"/>
                </a:lnTo>
                <a:lnTo>
                  <a:pt x="27" y="56"/>
                </a:lnTo>
                <a:lnTo>
                  <a:pt x="28" y="59"/>
                </a:lnTo>
                <a:lnTo>
                  <a:pt x="31" y="61"/>
                </a:lnTo>
                <a:lnTo>
                  <a:pt x="23" y="53"/>
                </a:lnTo>
                <a:lnTo>
                  <a:pt x="25" y="56"/>
                </a:lnTo>
                <a:lnTo>
                  <a:pt x="28" y="58"/>
                </a:lnTo>
                <a:lnTo>
                  <a:pt x="20" y="49"/>
                </a:lnTo>
                <a:lnTo>
                  <a:pt x="22" y="53"/>
                </a:lnTo>
                <a:lnTo>
                  <a:pt x="25" y="54"/>
                </a:lnTo>
                <a:lnTo>
                  <a:pt x="23" y="53"/>
                </a:lnTo>
                <a:lnTo>
                  <a:pt x="20" y="48"/>
                </a:lnTo>
                <a:lnTo>
                  <a:pt x="18" y="48"/>
                </a:lnTo>
                <a:lnTo>
                  <a:pt x="22" y="48"/>
                </a:lnTo>
                <a:lnTo>
                  <a:pt x="20" y="46"/>
                </a:lnTo>
                <a:lnTo>
                  <a:pt x="20" y="41"/>
                </a:lnTo>
                <a:lnTo>
                  <a:pt x="0" y="4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8" name="Rectangle 83"/>
          <p:cNvSpPr>
            <a:spLocks noChangeArrowheads="1"/>
          </p:cNvSpPr>
          <p:nvPr/>
        </p:nvSpPr>
        <p:spPr bwMode="auto">
          <a:xfrm>
            <a:off x="3911600" y="1568450"/>
            <a:ext cx="296863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In</a:t>
            </a:r>
            <a:endParaRPr lang="en-US" sz="800" b="1" i="1" baseline="-25000"/>
          </a:p>
        </p:txBody>
      </p:sp>
      <p:sp>
        <p:nvSpPr>
          <p:cNvPr id="21589" name="Rectangle 84"/>
          <p:cNvSpPr>
            <a:spLocks noChangeArrowheads="1"/>
          </p:cNvSpPr>
          <p:nvPr/>
        </p:nvSpPr>
        <p:spPr bwMode="auto">
          <a:xfrm>
            <a:off x="3200400" y="2808288"/>
            <a:ext cx="828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Clock CP</a:t>
            </a:r>
            <a:endParaRPr lang="en-US" sz="800" b="1" i="1" baseline="-25000"/>
          </a:p>
        </p:txBody>
      </p:sp>
      <p:sp>
        <p:nvSpPr>
          <p:cNvPr id="21590" name="Rectangle 85"/>
          <p:cNvSpPr>
            <a:spLocks noChangeArrowheads="1"/>
          </p:cNvSpPr>
          <p:nvPr/>
        </p:nvSpPr>
        <p:spPr bwMode="auto">
          <a:xfrm>
            <a:off x="5307013" y="1543050"/>
            <a:ext cx="252412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A</a:t>
            </a:r>
            <a:endParaRPr lang="en-US" sz="800" b="1" i="1" baseline="-25000"/>
          </a:p>
        </p:txBody>
      </p:sp>
      <p:sp>
        <p:nvSpPr>
          <p:cNvPr id="21591" name="Rectangle 86"/>
          <p:cNvSpPr>
            <a:spLocks noChangeArrowheads="1"/>
          </p:cNvSpPr>
          <p:nvPr/>
        </p:nvSpPr>
        <p:spPr bwMode="auto">
          <a:xfrm>
            <a:off x="6337300" y="1524000"/>
            <a:ext cx="2603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B</a:t>
            </a:r>
            <a:endParaRPr lang="en-US" sz="800" b="1" i="1" baseline="-25000"/>
          </a:p>
        </p:txBody>
      </p:sp>
      <p:sp>
        <p:nvSpPr>
          <p:cNvPr id="21592" name="Rectangle 87"/>
          <p:cNvSpPr>
            <a:spLocks noChangeArrowheads="1"/>
          </p:cNvSpPr>
          <p:nvPr/>
        </p:nvSpPr>
        <p:spPr bwMode="auto">
          <a:xfrm>
            <a:off x="7296150" y="1543050"/>
            <a:ext cx="2603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C</a:t>
            </a:r>
            <a:endParaRPr lang="en-US" sz="800" b="1" i="1" baseline="-25000"/>
          </a:p>
        </p:txBody>
      </p:sp>
      <p:sp>
        <p:nvSpPr>
          <p:cNvPr id="21593" name="Rectangle 88"/>
          <p:cNvSpPr>
            <a:spLocks noChangeArrowheads="1"/>
          </p:cNvSpPr>
          <p:nvPr/>
        </p:nvSpPr>
        <p:spPr bwMode="auto">
          <a:xfrm>
            <a:off x="8326438" y="1552575"/>
            <a:ext cx="47942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Out</a:t>
            </a:r>
            <a:endParaRPr lang="en-US" sz="800" b="1" i="1" baseline="-25000"/>
          </a:p>
        </p:txBody>
      </p:sp>
      <p:sp>
        <p:nvSpPr>
          <p:cNvPr id="21594" name="Rectangle 90"/>
          <p:cNvSpPr>
            <a:spLocks noChangeArrowheads="1"/>
          </p:cNvSpPr>
          <p:nvPr/>
        </p:nvSpPr>
        <p:spPr bwMode="auto">
          <a:xfrm>
            <a:off x="3371850" y="3178175"/>
            <a:ext cx="3730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CP</a:t>
            </a:r>
            <a:endParaRPr lang="en-US" sz="800" b="1" i="1" baseline="-25000"/>
          </a:p>
        </p:txBody>
      </p:sp>
      <p:sp>
        <p:nvSpPr>
          <p:cNvPr id="21595" name="Rectangle 91"/>
          <p:cNvSpPr>
            <a:spLocks noChangeArrowheads="1"/>
          </p:cNvSpPr>
          <p:nvPr/>
        </p:nvSpPr>
        <p:spPr bwMode="auto">
          <a:xfrm>
            <a:off x="3744913" y="31781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596" name="Rectangle 92"/>
          <p:cNvSpPr>
            <a:spLocks noChangeArrowheads="1"/>
          </p:cNvSpPr>
          <p:nvPr/>
        </p:nvSpPr>
        <p:spPr bwMode="auto">
          <a:xfrm>
            <a:off x="4271963" y="3178175"/>
            <a:ext cx="26352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CC0000"/>
                </a:solidFill>
              </a:rPr>
              <a:t>In</a:t>
            </a:r>
            <a:endParaRPr lang="en-US" sz="800" b="1" i="1" baseline="-25000">
              <a:solidFill>
                <a:srgbClr val="CC0000"/>
              </a:solidFill>
            </a:endParaRPr>
          </a:p>
        </p:txBody>
      </p:sp>
      <p:sp>
        <p:nvSpPr>
          <p:cNvPr id="21597" name="Rectangle 93"/>
          <p:cNvSpPr>
            <a:spLocks noChangeArrowheads="1"/>
          </p:cNvSpPr>
          <p:nvPr/>
        </p:nvSpPr>
        <p:spPr bwMode="auto">
          <a:xfrm>
            <a:off x="4538663" y="31781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598" name="Rectangle 94"/>
          <p:cNvSpPr>
            <a:spLocks noChangeArrowheads="1"/>
          </p:cNvSpPr>
          <p:nvPr/>
        </p:nvSpPr>
        <p:spPr bwMode="auto">
          <a:xfrm>
            <a:off x="5148263" y="3178175"/>
            <a:ext cx="2016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A</a:t>
            </a:r>
            <a:endParaRPr lang="en-US" sz="800" b="1" i="1" baseline="-25000"/>
          </a:p>
        </p:txBody>
      </p:sp>
      <p:sp>
        <p:nvSpPr>
          <p:cNvPr id="21599" name="Rectangle 95"/>
          <p:cNvSpPr>
            <a:spLocks noChangeArrowheads="1"/>
          </p:cNvSpPr>
          <p:nvPr/>
        </p:nvSpPr>
        <p:spPr bwMode="auto">
          <a:xfrm>
            <a:off x="5351463" y="31781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00" name="Rectangle 96"/>
          <p:cNvSpPr>
            <a:spLocks noChangeArrowheads="1"/>
          </p:cNvSpPr>
          <p:nvPr/>
        </p:nvSpPr>
        <p:spPr bwMode="auto">
          <a:xfrm>
            <a:off x="6002338" y="3178175"/>
            <a:ext cx="1857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B</a:t>
            </a:r>
            <a:endParaRPr lang="en-US" sz="800" b="1" i="1" baseline="-25000"/>
          </a:p>
        </p:txBody>
      </p:sp>
      <p:sp>
        <p:nvSpPr>
          <p:cNvPr id="21601" name="Rectangle 97"/>
          <p:cNvSpPr>
            <a:spLocks noChangeArrowheads="1"/>
          </p:cNvSpPr>
          <p:nvPr/>
        </p:nvSpPr>
        <p:spPr bwMode="auto">
          <a:xfrm>
            <a:off x="6191250" y="31781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02" name="Rectangle 98"/>
          <p:cNvSpPr>
            <a:spLocks noChangeArrowheads="1"/>
          </p:cNvSpPr>
          <p:nvPr/>
        </p:nvSpPr>
        <p:spPr bwMode="auto">
          <a:xfrm>
            <a:off x="6838950" y="3178175"/>
            <a:ext cx="2016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C</a:t>
            </a:r>
            <a:endParaRPr lang="en-US" sz="800" b="1" i="1" baseline="-25000"/>
          </a:p>
        </p:txBody>
      </p:sp>
      <p:sp>
        <p:nvSpPr>
          <p:cNvPr id="21603" name="Rectangle 99"/>
          <p:cNvSpPr>
            <a:spLocks noChangeArrowheads="1"/>
          </p:cNvSpPr>
          <p:nvPr/>
        </p:nvSpPr>
        <p:spPr bwMode="auto">
          <a:xfrm>
            <a:off x="7042150" y="31781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04" name="Rectangle 100"/>
          <p:cNvSpPr>
            <a:spLocks noChangeArrowheads="1"/>
          </p:cNvSpPr>
          <p:nvPr/>
        </p:nvSpPr>
        <p:spPr bwMode="auto">
          <a:xfrm>
            <a:off x="7551738" y="3178175"/>
            <a:ext cx="8080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D, </a:t>
            </a:r>
            <a:r>
              <a:rPr lang="en-US" sz="2200" b="1">
                <a:solidFill>
                  <a:srgbClr val="CC0000"/>
                </a:solidFill>
              </a:rPr>
              <a:t>Out</a:t>
            </a:r>
            <a:endParaRPr lang="en-US" sz="800" b="1" i="1" baseline="-25000">
              <a:solidFill>
                <a:srgbClr val="CC0000"/>
              </a:solidFill>
            </a:endParaRPr>
          </a:p>
        </p:txBody>
      </p:sp>
      <p:sp>
        <p:nvSpPr>
          <p:cNvPr id="21605" name="Rectangle 101"/>
          <p:cNvSpPr>
            <a:spLocks noChangeArrowheads="1"/>
          </p:cNvSpPr>
          <p:nvPr/>
        </p:nvSpPr>
        <p:spPr bwMode="auto">
          <a:xfrm>
            <a:off x="8023225" y="31781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06" name="Rectangle 102"/>
          <p:cNvSpPr>
            <a:spLocks noChangeArrowheads="1"/>
          </p:cNvSpPr>
          <p:nvPr/>
        </p:nvSpPr>
        <p:spPr bwMode="auto">
          <a:xfrm>
            <a:off x="3127375" y="3149600"/>
            <a:ext cx="17463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7" name="Line 103"/>
          <p:cNvSpPr>
            <a:spLocks noChangeShapeType="1"/>
          </p:cNvSpPr>
          <p:nvPr/>
        </p:nvSpPr>
        <p:spPr bwMode="auto">
          <a:xfrm>
            <a:off x="3127375" y="3149600"/>
            <a:ext cx="17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8" name="Line 104"/>
          <p:cNvSpPr>
            <a:spLocks noChangeShapeType="1"/>
          </p:cNvSpPr>
          <p:nvPr/>
        </p:nvSpPr>
        <p:spPr bwMode="auto">
          <a:xfrm>
            <a:off x="3127375" y="3149600"/>
            <a:ext cx="1588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9" name="Rectangle 105"/>
          <p:cNvSpPr>
            <a:spLocks noChangeArrowheads="1"/>
          </p:cNvSpPr>
          <p:nvPr/>
        </p:nvSpPr>
        <p:spPr bwMode="auto">
          <a:xfrm>
            <a:off x="3127375" y="3149600"/>
            <a:ext cx="17463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0" name="Line 106"/>
          <p:cNvSpPr>
            <a:spLocks noChangeShapeType="1"/>
          </p:cNvSpPr>
          <p:nvPr/>
        </p:nvSpPr>
        <p:spPr bwMode="auto">
          <a:xfrm>
            <a:off x="3127375" y="3149600"/>
            <a:ext cx="17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1" name="Line 107"/>
          <p:cNvSpPr>
            <a:spLocks noChangeShapeType="1"/>
          </p:cNvSpPr>
          <p:nvPr/>
        </p:nvSpPr>
        <p:spPr bwMode="auto">
          <a:xfrm>
            <a:off x="3127375" y="3149600"/>
            <a:ext cx="1588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2" name="Rectangle 108"/>
          <p:cNvSpPr>
            <a:spLocks noChangeArrowheads="1"/>
          </p:cNvSpPr>
          <p:nvPr/>
        </p:nvSpPr>
        <p:spPr bwMode="auto">
          <a:xfrm>
            <a:off x="3144838" y="3149600"/>
            <a:ext cx="833437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3" name="Line 109"/>
          <p:cNvSpPr>
            <a:spLocks noChangeShapeType="1"/>
          </p:cNvSpPr>
          <p:nvPr/>
        </p:nvSpPr>
        <p:spPr bwMode="auto">
          <a:xfrm>
            <a:off x="3144838" y="3149600"/>
            <a:ext cx="8334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4" name="Rectangle 110"/>
          <p:cNvSpPr>
            <a:spLocks noChangeArrowheads="1"/>
          </p:cNvSpPr>
          <p:nvPr/>
        </p:nvSpPr>
        <p:spPr bwMode="auto">
          <a:xfrm>
            <a:off x="3995738" y="3149600"/>
            <a:ext cx="828675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5" name="Line 111"/>
          <p:cNvSpPr>
            <a:spLocks noChangeShapeType="1"/>
          </p:cNvSpPr>
          <p:nvPr/>
        </p:nvSpPr>
        <p:spPr bwMode="auto">
          <a:xfrm>
            <a:off x="3995738" y="3149600"/>
            <a:ext cx="828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6" name="Rectangle 112"/>
          <p:cNvSpPr>
            <a:spLocks noChangeArrowheads="1"/>
          </p:cNvSpPr>
          <p:nvPr/>
        </p:nvSpPr>
        <p:spPr bwMode="auto">
          <a:xfrm>
            <a:off x="4824413" y="3149600"/>
            <a:ext cx="15875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7" name="Line 113"/>
          <p:cNvSpPr>
            <a:spLocks noChangeShapeType="1"/>
          </p:cNvSpPr>
          <p:nvPr/>
        </p:nvSpPr>
        <p:spPr bwMode="auto">
          <a:xfrm>
            <a:off x="4824413" y="3149600"/>
            <a:ext cx="15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8" name="Line 114"/>
          <p:cNvSpPr>
            <a:spLocks noChangeShapeType="1"/>
          </p:cNvSpPr>
          <p:nvPr/>
        </p:nvSpPr>
        <p:spPr bwMode="auto">
          <a:xfrm>
            <a:off x="4824413" y="3149600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9" name="Rectangle 115"/>
          <p:cNvSpPr>
            <a:spLocks noChangeArrowheads="1"/>
          </p:cNvSpPr>
          <p:nvPr/>
        </p:nvSpPr>
        <p:spPr bwMode="auto">
          <a:xfrm>
            <a:off x="4840288" y="3149600"/>
            <a:ext cx="828675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0" name="Line 116"/>
          <p:cNvSpPr>
            <a:spLocks noChangeShapeType="1"/>
          </p:cNvSpPr>
          <p:nvPr/>
        </p:nvSpPr>
        <p:spPr bwMode="auto">
          <a:xfrm>
            <a:off x="4840288" y="3149600"/>
            <a:ext cx="828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1" name="Rectangle 117"/>
          <p:cNvSpPr>
            <a:spLocks noChangeArrowheads="1"/>
          </p:cNvSpPr>
          <p:nvPr/>
        </p:nvSpPr>
        <p:spPr bwMode="auto">
          <a:xfrm>
            <a:off x="5668963" y="3149600"/>
            <a:ext cx="17462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2" name="Line 118"/>
          <p:cNvSpPr>
            <a:spLocks noChangeShapeType="1"/>
          </p:cNvSpPr>
          <p:nvPr/>
        </p:nvSpPr>
        <p:spPr bwMode="auto">
          <a:xfrm>
            <a:off x="5668963" y="3149600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3" name="Line 119"/>
          <p:cNvSpPr>
            <a:spLocks noChangeShapeType="1"/>
          </p:cNvSpPr>
          <p:nvPr/>
        </p:nvSpPr>
        <p:spPr bwMode="auto">
          <a:xfrm>
            <a:off x="5668963" y="3149600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4" name="Rectangle 120"/>
          <p:cNvSpPr>
            <a:spLocks noChangeArrowheads="1"/>
          </p:cNvSpPr>
          <p:nvPr/>
        </p:nvSpPr>
        <p:spPr bwMode="auto">
          <a:xfrm>
            <a:off x="5686425" y="3149600"/>
            <a:ext cx="828675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5" name="Line 121"/>
          <p:cNvSpPr>
            <a:spLocks noChangeShapeType="1"/>
          </p:cNvSpPr>
          <p:nvPr/>
        </p:nvSpPr>
        <p:spPr bwMode="auto">
          <a:xfrm>
            <a:off x="5686425" y="3149600"/>
            <a:ext cx="828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6" name="Rectangle 122"/>
          <p:cNvSpPr>
            <a:spLocks noChangeArrowheads="1"/>
          </p:cNvSpPr>
          <p:nvPr/>
        </p:nvSpPr>
        <p:spPr bwMode="auto">
          <a:xfrm>
            <a:off x="6532563" y="3149600"/>
            <a:ext cx="828675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7" name="Line 123"/>
          <p:cNvSpPr>
            <a:spLocks noChangeShapeType="1"/>
          </p:cNvSpPr>
          <p:nvPr/>
        </p:nvSpPr>
        <p:spPr bwMode="auto">
          <a:xfrm>
            <a:off x="6532563" y="3149600"/>
            <a:ext cx="828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8" name="Rectangle 124"/>
          <p:cNvSpPr>
            <a:spLocks noChangeArrowheads="1"/>
          </p:cNvSpPr>
          <p:nvPr/>
        </p:nvSpPr>
        <p:spPr bwMode="auto">
          <a:xfrm>
            <a:off x="7361238" y="3149600"/>
            <a:ext cx="15875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9" name="Line 125"/>
          <p:cNvSpPr>
            <a:spLocks noChangeShapeType="1"/>
          </p:cNvSpPr>
          <p:nvPr/>
        </p:nvSpPr>
        <p:spPr bwMode="auto">
          <a:xfrm>
            <a:off x="7361238" y="3149600"/>
            <a:ext cx="15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0" name="Line 126"/>
          <p:cNvSpPr>
            <a:spLocks noChangeShapeType="1"/>
          </p:cNvSpPr>
          <p:nvPr/>
        </p:nvSpPr>
        <p:spPr bwMode="auto">
          <a:xfrm>
            <a:off x="7361238" y="3149600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1" name="Rectangle 127"/>
          <p:cNvSpPr>
            <a:spLocks noChangeArrowheads="1"/>
          </p:cNvSpPr>
          <p:nvPr/>
        </p:nvSpPr>
        <p:spPr bwMode="auto">
          <a:xfrm>
            <a:off x="7377113" y="3149600"/>
            <a:ext cx="8255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2" name="Line 128"/>
          <p:cNvSpPr>
            <a:spLocks noChangeShapeType="1"/>
          </p:cNvSpPr>
          <p:nvPr/>
        </p:nvSpPr>
        <p:spPr bwMode="auto">
          <a:xfrm>
            <a:off x="7377113" y="3149600"/>
            <a:ext cx="8255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3" name="Rectangle 129"/>
          <p:cNvSpPr>
            <a:spLocks noChangeArrowheads="1"/>
          </p:cNvSpPr>
          <p:nvPr/>
        </p:nvSpPr>
        <p:spPr bwMode="auto">
          <a:xfrm>
            <a:off x="8202613" y="3149600"/>
            <a:ext cx="17462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4" name="Line 130"/>
          <p:cNvSpPr>
            <a:spLocks noChangeShapeType="1"/>
          </p:cNvSpPr>
          <p:nvPr/>
        </p:nvSpPr>
        <p:spPr bwMode="auto">
          <a:xfrm>
            <a:off x="8202613" y="3149600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5" name="Line 131"/>
          <p:cNvSpPr>
            <a:spLocks noChangeShapeType="1"/>
          </p:cNvSpPr>
          <p:nvPr/>
        </p:nvSpPr>
        <p:spPr bwMode="auto">
          <a:xfrm>
            <a:off x="8202613" y="3149600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6" name="Rectangle 132"/>
          <p:cNvSpPr>
            <a:spLocks noChangeArrowheads="1"/>
          </p:cNvSpPr>
          <p:nvPr/>
        </p:nvSpPr>
        <p:spPr bwMode="auto">
          <a:xfrm>
            <a:off x="8202613" y="3149600"/>
            <a:ext cx="17462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7" name="Line 133"/>
          <p:cNvSpPr>
            <a:spLocks noChangeShapeType="1"/>
          </p:cNvSpPr>
          <p:nvPr/>
        </p:nvSpPr>
        <p:spPr bwMode="auto">
          <a:xfrm>
            <a:off x="8202613" y="3149600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8" name="Line 134"/>
          <p:cNvSpPr>
            <a:spLocks noChangeShapeType="1"/>
          </p:cNvSpPr>
          <p:nvPr/>
        </p:nvSpPr>
        <p:spPr bwMode="auto">
          <a:xfrm>
            <a:off x="8202613" y="3149600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9" name="Rectangle 135"/>
          <p:cNvSpPr>
            <a:spLocks noChangeArrowheads="1"/>
          </p:cNvSpPr>
          <p:nvPr/>
        </p:nvSpPr>
        <p:spPr bwMode="auto">
          <a:xfrm>
            <a:off x="3127375" y="3167063"/>
            <a:ext cx="17463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0" name="Line 136"/>
          <p:cNvSpPr>
            <a:spLocks noChangeShapeType="1"/>
          </p:cNvSpPr>
          <p:nvPr/>
        </p:nvSpPr>
        <p:spPr bwMode="auto">
          <a:xfrm>
            <a:off x="3127375" y="3167063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1" name="Line 137"/>
          <p:cNvSpPr>
            <a:spLocks noChangeShapeType="1"/>
          </p:cNvSpPr>
          <p:nvPr/>
        </p:nvSpPr>
        <p:spPr bwMode="auto">
          <a:xfrm>
            <a:off x="4824413" y="3167063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2" name="Rectangle 138"/>
          <p:cNvSpPr>
            <a:spLocks noChangeArrowheads="1"/>
          </p:cNvSpPr>
          <p:nvPr/>
        </p:nvSpPr>
        <p:spPr bwMode="auto">
          <a:xfrm>
            <a:off x="5668963" y="3167063"/>
            <a:ext cx="9525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3" name="Line 139"/>
          <p:cNvSpPr>
            <a:spLocks noChangeShapeType="1"/>
          </p:cNvSpPr>
          <p:nvPr/>
        </p:nvSpPr>
        <p:spPr bwMode="auto">
          <a:xfrm>
            <a:off x="5668963" y="3167063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4" name="Rectangle 140"/>
          <p:cNvSpPr>
            <a:spLocks noChangeArrowheads="1"/>
          </p:cNvSpPr>
          <p:nvPr/>
        </p:nvSpPr>
        <p:spPr bwMode="auto">
          <a:xfrm>
            <a:off x="7361238" y="3167063"/>
            <a:ext cx="7937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5" name="Line 141"/>
          <p:cNvSpPr>
            <a:spLocks noChangeShapeType="1"/>
          </p:cNvSpPr>
          <p:nvPr/>
        </p:nvSpPr>
        <p:spPr bwMode="auto">
          <a:xfrm>
            <a:off x="7361238" y="3167063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6" name="Rectangle 142"/>
          <p:cNvSpPr>
            <a:spLocks noChangeArrowheads="1"/>
          </p:cNvSpPr>
          <p:nvPr/>
        </p:nvSpPr>
        <p:spPr bwMode="auto">
          <a:xfrm>
            <a:off x="8202613" y="3167063"/>
            <a:ext cx="17462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7" name="Line 143"/>
          <p:cNvSpPr>
            <a:spLocks noChangeShapeType="1"/>
          </p:cNvSpPr>
          <p:nvPr/>
        </p:nvSpPr>
        <p:spPr bwMode="auto">
          <a:xfrm>
            <a:off x="8202613" y="3167063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8" name="Rectangle 145"/>
          <p:cNvSpPr>
            <a:spLocks noChangeArrowheads="1"/>
          </p:cNvSpPr>
          <p:nvPr/>
        </p:nvSpPr>
        <p:spPr bwMode="auto">
          <a:xfrm>
            <a:off x="3724275" y="35147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49" name="Rectangle 146"/>
          <p:cNvSpPr>
            <a:spLocks noChangeArrowheads="1"/>
          </p:cNvSpPr>
          <p:nvPr/>
        </p:nvSpPr>
        <p:spPr bwMode="auto">
          <a:xfrm>
            <a:off x="4333875" y="35147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CC0000"/>
                </a:solidFill>
              </a:rPr>
              <a:t>0</a:t>
            </a:r>
            <a:endParaRPr lang="en-US" sz="800" b="1" i="1" baseline="-25000">
              <a:solidFill>
                <a:srgbClr val="CC0000"/>
              </a:solidFill>
            </a:endParaRPr>
          </a:p>
        </p:txBody>
      </p:sp>
      <p:sp>
        <p:nvSpPr>
          <p:cNvPr id="21650" name="Rectangle 147"/>
          <p:cNvSpPr>
            <a:spLocks noChangeArrowheads="1"/>
          </p:cNvSpPr>
          <p:nvPr/>
        </p:nvSpPr>
        <p:spPr bwMode="auto">
          <a:xfrm>
            <a:off x="4475163" y="35147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51" name="Rectangle 148"/>
          <p:cNvSpPr>
            <a:spLocks noChangeArrowheads="1"/>
          </p:cNvSpPr>
          <p:nvPr/>
        </p:nvSpPr>
        <p:spPr bwMode="auto">
          <a:xfrm>
            <a:off x="5178425" y="35147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652" name="Rectangle 149"/>
          <p:cNvSpPr>
            <a:spLocks noChangeArrowheads="1"/>
          </p:cNvSpPr>
          <p:nvPr/>
        </p:nvSpPr>
        <p:spPr bwMode="auto">
          <a:xfrm>
            <a:off x="5319713" y="35147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53" name="Rectangle 150"/>
          <p:cNvSpPr>
            <a:spLocks noChangeArrowheads="1"/>
          </p:cNvSpPr>
          <p:nvPr/>
        </p:nvSpPr>
        <p:spPr bwMode="auto">
          <a:xfrm>
            <a:off x="6024563" y="35147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654" name="Rectangle 151"/>
          <p:cNvSpPr>
            <a:spLocks noChangeArrowheads="1"/>
          </p:cNvSpPr>
          <p:nvPr/>
        </p:nvSpPr>
        <p:spPr bwMode="auto">
          <a:xfrm>
            <a:off x="6165850" y="35147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55" name="Rectangle 152"/>
          <p:cNvSpPr>
            <a:spLocks noChangeArrowheads="1"/>
          </p:cNvSpPr>
          <p:nvPr/>
        </p:nvSpPr>
        <p:spPr bwMode="auto">
          <a:xfrm>
            <a:off x="6870700" y="35147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656" name="Rectangle 153"/>
          <p:cNvSpPr>
            <a:spLocks noChangeArrowheads="1"/>
          </p:cNvSpPr>
          <p:nvPr/>
        </p:nvSpPr>
        <p:spPr bwMode="auto">
          <a:xfrm>
            <a:off x="7010400" y="35147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57" name="Rectangle 154"/>
          <p:cNvSpPr>
            <a:spLocks noChangeArrowheads="1"/>
          </p:cNvSpPr>
          <p:nvPr/>
        </p:nvSpPr>
        <p:spPr bwMode="auto">
          <a:xfrm>
            <a:off x="7715250" y="35147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658" name="Rectangle 155"/>
          <p:cNvSpPr>
            <a:spLocks noChangeArrowheads="1"/>
          </p:cNvSpPr>
          <p:nvPr/>
        </p:nvSpPr>
        <p:spPr bwMode="auto">
          <a:xfrm>
            <a:off x="7856538" y="35147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59" name="Rectangle 156"/>
          <p:cNvSpPr>
            <a:spLocks noChangeArrowheads="1"/>
          </p:cNvSpPr>
          <p:nvPr/>
        </p:nvSpPr>
        <p:spPr bwMode="auto">
          <a:xfrm>
            <a:off x="3127375" y="3494088"/>
            <a:ext cx="17463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0" name="Line 157"/>
          <p:cNvSpPr>
            <a:spLocks noChangeShapeType="1"/>
          </p:cNvSpPr>
          <p:nvPr/>
        </p:nvSpPr>
        <p:spPr bwMode="auto">
          <a:xfrm>
            <a:off x="3127375" y="3494088"/>
            <a:ext cx="174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1" name="Rectangle 158"/>
          <p:cNvSpPr>
            <a:spLocks noChangeArrowheads="1"/>
          </p:cNvSpPr>
          <p:nvPr/>
        </p:nvSpPr>
        <p:spPr bwMode="auto">
          <a:xfrm>
            <a:off x="3144838" y="3494088"/>
            <a:ext cx="8334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2" name="Rectangle 159"/>
          <p:cNvSpPr>
            <a:spLocks noChangeArrowheads="1"/>
          </p:cNvSpPr>
          <p:nvPr/>
        </p:nvSpPr>
        <p:spPr bwMode="auto">
          <a:xfrm>
            <a:off x="3986213" y="3494088"/>
            <a:ext cx="838200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3" name="Line 160"/>
          <p:cNvSpPr>
            <a:spLocks noChangeShapeType="1"/>
          </p:cNvSpPr>
          <p:nvPr/>
        </p:nvSpPr>
        <p:spPr bwMode="auto">
          <a:xfrm>
            <a:off x="4824413" y="3494088"/>
            <a:ext cx="79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4" name="Line 161"/>
          <p:cNvSpPr>
            <a:spLocks noChangeShapeType="1"/>
          </p:cNvSpPr>
          <p:nvPr/>
        </p:nvSpPr>
        <p:spPr bwMode="auto">
          <a:xfrm>
            <a:off x="4824413" y="3494088"/>
            <a:ext cx="1587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5" name="Rectangle 162"/>
          <p:cNvSpPr>
            <a:spLocks noChangeArrowheads="1"/>
          </p:cNvSpPr>
          <p:nvPr/>
        </p:nvSpPr>
        <p:spPr bwMode="auto">
          <a:xfrm>
            <a:off x="4832350" y="3494088"/>
            <a:ext cx="836613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6" name="Rectangle 163"/>
          <p:cNvSpPr>
            <a:spLocks noChangeArrowheads="1"/>
          </p:cNvSpPr>
          <p:nvPr/>
        </p:nvSpPr>
        <p:spPr bwMode="auto">
          <a:xfrm>
            <a:off x="5668963" y="3494088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7" name="Line 164"/>
          <p:cNvSpPr>
            <a:spLocks noChangeShapeType="1"/>
          </p:cNvSpPr>
          <p:nvPr/>
        </p:nvSpPr>
        <p:spPr bwMode="auto">
          <a:xfrm>
            <a:off x="5668963" y="3494088"/>
            <a:ext cx="95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8" name="Line 165"/>
          <p:cNvSpPr>
            <a:spLocks noChangeShapeType="1"/>
          </p:cNvSpPr>
          <p:nvPr/>
        </p:nvSpPr>
        <p:spPr bwMode="auto">
          <a:xfrm>
            <a:off x="5668963" y="3494088"/>
            <a:ext cx="1587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9" name="Rectangle 166"/>
          <p:cNvSpPr>
            <a:spLocks noChangeArrowheads="1"/>
          </p:cNvSpPr>
          <p:nvPr/>
        </p:nvSpPr>
        <p:spPr bwMode="auto">
          <a:xfrm>
            <a:off x="5678488" y="3494088"/>
            <a:ext cx="83661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0" name="Rectangle 167"/>
          <p:cNvSpPr>
            <a:spLocks noChangeArrowheads="1"/>
          </p:cNvSpPr>
          <p:nvPr/>
        </p:nvSpPr>
        <p:spPr bwMode="auto">
          <a:xfrm>
            <a:off x="6523038" y="3494088"/>
            <a:ext cx="838200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1" name="Rectangle 168"/>
          <p:cNvSpPr>
            <a:spLocks noChangeArrowheads="1"/>
          </p:cNvSpPr>
          <p:nvPr/>
        </p:nvSpPr>
        <p:spPr bwMode="auto">
          <a:xfrm>
            <a:off x="7361238" y="3494088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2" name="Line 169"/>
          <p:cNvSpPr>
            <a:spLocks noChangeShapeType="1"/>
          </p:cNvSpPr>
          <p:nvPr/>
        </p:nvSpPr>
        <p:spPr bwMode="auto">
          <a:xfrm>
            <a:off x="7361238" y="3494088"/>
            <a:ext cx="79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3" name="Line 170"/>
          <p:cNvSpPr>
            <a:spLocks noChangeShapeType="1"/>
          </p:cNvSpPr>
          <p:nvPr/>
        </p:nvSpPr>
        <p:spPr bwMode="auto">
          <a:xfrm>
            <a:off x="7361238" y="3494088"/>
            <a:ext cx="1587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4" name="Rectangle 171"/>
          <p:cNvSpPr>
            <a:spLocks noChangeArrowheads="1"/>
          </p:cNvSpPr>
          <p:nvPr/>
        </p:nvSpPr>
        <p:spPr bwMode="auto">
          <a:xfrm>
            <a:off x="7369175" y="3494088"/>
            <a:ext cx="8334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5" name="Rectangle 172"/>
          <p:cNvSpPr>
            <a:spLocks noChangeArrowheads="1"/>
          </p:cNvSpPr>
          <p:nvPr/>
        </p:nvSpPr>
        <p:spPr bwMode="auto">
          <a:xfrm>
            <a:off x="8202613" y="3494088"/>
            <a:ext cx="174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6" name="Line 173"/>
          <p:cNvSpPr>
            <a:spLocks noChangeShapeType="1"/>
          </p:cNvSpPr>
          <p:nvPr/>
        </p:nvSpPr>
        <p:spPr bwMode="auto">
          <a:xfrm>
            <a:off x="8202613" y="3494088"/>
            <a:ext cx="174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7" name="Rectangle 174"/>
          <p:cNvSpPr>
            <a:spLocks noChangeArrowheads="1"/>
          </p:cNvSpPr>
          <p:nvPr/>
        </p:nvSpPr>
        <p:spPr bwMode="auto">
          <a:xfrm>
            <a:off x="3127375" y="3503613"/>
            <a:ext cx="17463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8" name="Line 175"/>
          <p:cNvSpPr>
            <a:spLocks noChangeShapeType="1"/>
          </p:cNvSpPr>
          <p:nvPr/>
        </p:nvSpPr>
        <p:spPr bwMode="auto">
          <a:xfrm>
            <a:off x="3127375" y="3503613"/>
            <a:ext cx="1588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9" name="Line 176"/>
          <p:cNvSpPr>
            <a:spLocks noChangeShapeType="1"/>
          </p:cNvSpPr>
          <p:nvPr/>
        </p:nvSpPr>
        <p:spPr bwMode="auto">
          <a:xfrm>
            <a:off x="4824413" y="35036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0" name="Rectangle 177"/>
          <p:cNvSpPr>
            <a:spLocks noChangeArrowheads="1"/>
          </p:cNvSpPr>
          <p:nvPr/>
        </p:nvSpPr>
        <p:spPr bwMode="auto">
          <a:xfrm>
            <a:off x="5668963" y="3503613"/>
            <a:ext cx="9525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1" name="Line 178"/>
          <p:cNvSpPr>
            <a:spLocks noChangeShapeType="1"/>
          </p:cNvSpPr>
          <p:nvPr/>
        </p:nvSpPr>
        <p:spPr bwMode="auto">
          <a:xfrm>
            <a:off x="5668963" y="35036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2" name="Rectangle 179"/>
          <p:cNvSpPr>
            <a:spLocks noChangeArrowheads="1"/>
          </p:cNvSpPr>
          <p:nvPr/>
        </p:nvSpPr>
        <p:spPr bwMode="auto">
          <a:xfrm>
            <a:off x="7361238" y="350361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3" name="Line 180"/>
          <p:cNvSpPr>
            <a:spLocks noChangeShapeType="1"/>
          </p:cNvSpPr>
          <p:nvPr/>
        </p:nvSpPr>
        <p:spPr bwMode="auto">
          <a:xfrm>
            <a:off x="7361238" y="35036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4" name="Rectangle 181"/>
          <p:cNvSpPr>
            <a:spLocks noChangeArrowheads="1"/>
          </p:cNvSpPr>
          <p:nvPr/>
        </p:nvSpPr>
        <p:spPr bwMode="auto">
          <a:xfrm>
            <a:off x="8202613" y="3503613"/>
            <a:ext cx="17462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5" name="Line 182"/>
          <p:cNvSpPr>
            <a:spLocks noChangeShapeType="1"/>
          </p:cNvSpPr>
          <p:nvPr/>
        </p:nvSpPr>
        <p:spPr bwMode="auto">
          <a:xfrm>
            <a:off x="8202613" y="35036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6" name="Rectangle 183"/>
          <p:cNvSpPr>
            <a:spLocks noChangeArrowheads="1"/>
          </p:cNvSpPr>
          <p:nvPr/>
        </p:nvSpPr>
        <p:spPr bwMode="auto">
          <a:xfrm>
            <a:off x="3395663" y="3851275"/>
            <a:ext cx="3254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T1</a:t>
            </a:r>
            <a:endParaRPr lang="en-US" sz="800" b="1" i="1" baseline="-25000"/>
          </a:p>
        </p:txBody>
      </p:sp>
      <p:sp>
        <p:nvSpPr>
          <p:cNvPr id="21687" name="Rectangle 184"/>
          <p:cNvSpPr>
            <a:spLocks noChangeArrowheads="1"/>
          </p:cNvSpPr>
          <p:nvPr/>
        </p:nvSpPr>
        <p:spPr bwMode="auto">
          <a:xfrm>
            <a:off x="3724275" y="38512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88" name="Rectangle 185"/>
          <p:cNvSpPr>
            <a:spLocks noChangeArrowheads="1"/>
          </p:cNvSpPr>
          <p:nvPr/>
        </p:nvSpPr>
        <p:spPr bwMode="auto">
          <a:xfrm>
            <a:off x="4333875" y="38512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689" name="Rectangle 186"/>
          <p:cNvSpPr>
            <a:spLocks noChangeArrowheads="1"/>
          </p:cNvSpPr>
          <p:nvPr/>
        </p:nvSpPr>
        <p:spPr bwMode="auto">
          <a:xfrm>
            <a:off x="4475163" y="38512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90" name="Rectangle 187"/>
          <p:cNvSpPr>
            <a:spLocks noChangeArrowheads="1"/>
          </p:cNvSpPr>
          <p:nvPr/>
        </p:nvSpPr>
        <p:spPr bwMode="auto">
          <a:xfrm>
            <a:off x="5178425" y="38512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CC0000"/>
                </a:solidFill>
              </a:rPr>
              <a:t>0</a:t>
            </a:r>
            <a:endParaRPr lang="en-US" sz="800" b="1" i="1" baseline="-25000">
              <a:solidFill>
                <a:srgbClr val="CC0000"/>
              </a:solidFill>
            </a:endParaRPr>
          </a:p>
        </p:txBody>
      </p:sp>
      <p:sp>
        <p:nvSpPr>
          <p:cNvPr id="21691" name="Rectangle 188"/>
          <p:cNvSpPr>
            <a:spLocks noChangeArrowheads="1"/>
          </p:cNvSpPr>
          <p:nvPr/>
        </p:nvSpPr>
        <p:spPr bwMode="auto">
          <a:xfrm>
            <a:off x="5319713" y="38512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92" name="Rectangle 189"/>
          <p:cNvSpPr>
            <a:spLocks noChangeArrowheads="1"/>
          </p:cNvSpPr>
          <p:nvPr/>
        </p:nvSpPr>
        <p:spPr bwMode="auto">
          <a:xfrm>
            <a:off x="6024563" y="38512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693" name="Rectangle 190"/>
          <p:cNvSpPr>
            <a:spLocks noChangeArrowheads="1"/>
          </p:cNvSpPr>
          <p:nvPr/>
        </p:nvSpPr>
        <p:spPr bwMode="auto">
          <a:xfrm>
            <a:off x="6165850" y="38512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94" name="Rectangle 191"/>
          <p:cNvSpPr>
            <a:spLocks noChangeArrowheads="1"/>
          </p:cNvSpPr>
          <p:nvPr/>
        </p:nvSpPr>
        <p:spPr bwMode="auto">
          <a:xfrm>
            <a:off x="6870700" y="38512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695" name="Rectangle 192"/>
          <p:cNvSpPr>
            <a:spLocks noChangeArrowheads="1"/>
          </p:cNvSpPr>
          <p:nvPr/>
        </p:nvSpPr>
        <p:spPr bwMode="auto">
          <a:xfrm>
            <a:off x="7010400" y="38512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96" name="Rectangle 193"/>
          <p:cNvSpPr>
            <a:spLocks noChangeArrowheads="1"/>
          </p:cNvSpPr>
          <p:nvPr/>
        </p:nvSpPr>
        <p:spPr bwMode="auto">
          <a:xfrm>
            <a:off x="7715250" y="38512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697" name="Rectangle 194"/>
          <p:cNvSpPr>
            <a:spLocks noChangeArrowheads="1"/>
          </p:cNvSpPr>
          <p:nvPr/>
        </p:nvSpPr>
        <p:spPr bwMode="auto">
          <a:xfrm>
            <a:off x="7856538" y="38512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98" name="Rectangle 195"/>
          <p:cNvSpPr>
            <a:spLocks noChangeArrowheads="1"/>
          </p:cNvSpPr>
          <p:nvPr/>
        </p:nvSpPr>
        <p:spPr bwMode="auto">
          <a:xfrm>
            <a:off x="3127375" y="3832225"/>
            <a:ext cx="174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99" name="Line 196"/>
          <p:cNvSpPr>
            <a:spLocks noChangeShapeType="1"/>
          </p:cNvSpPr>
          <p:nvPr/>
        </p:nvSpPr>
        <p:spPr bwMode="auto">
          <a:xfrm>
            <a:off x="3127375" y="3832225"/>
            <a:ext cx="17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0" name="Rectangle 197"/>
          <p:cNvSpPr>
            <a:spLocks noChangeArrowheads="1"/>
          </p:cNvSpPr>
          <p:nvPr/>
        </p:nvSpPr>
        <p:spPr bwMode="auto">
          <a:xfrm>
            <a:off x="3144838" y="3832225"/>
            <a:ext cx="8334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1" name="Line 198"/>
          <p:cNvSpPr>
            <a:spLocks noChangeShapeType="1"/>
          </p:cNvSpPr>
          <p:nvPr/>
        </p:nvSpPr>
        <p:spPr bwMode="auto">
          <a:xfrm>
            <a:off x="3144838" y="3832225"/>
            <a:ext cx="8334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2" name="Rectangle 199"/>
          <p:cNvSpPr>
            <a:spLocks noChangeArrowheads="1"/>
          </p:cNvSpPr>
          <p:nvPr/>
        </p:nvSpPr>
        <p:spPr bwMode="auto">
          <a:xfrm>
            <a:off x="3986213" y="383222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3" name="Line 200"/>
          <p:cNvSpPr>
            <a:spLocks noChangeShapeType="1"/>
          </p:cNvSpPr>
          <p:nvPr/>
        </p:nvSpPr>
        <p:spPr bwMode="auto">
          <a:xfrm>
            <a:off x="3986213" y="383222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4" name="Line 201"/>
          <p:cNvSpPr>
            <a:spLocks noChangeShapeType="1"/>
          </p:cNvSpPr>
          <p:nvPr/>
        </p:nvSpPr>
        <p:spPr bwMode="auto">
          <a:xfrm>
            <a:off x="4824413" y="383222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5" name="Line 202"/>
          <p:cNvSpPr>
            <a:spLocks noChangeShapeType="1"/>
          </p:cNvSpPr>
          <p:nvPr/>
        </p:nvSpPr>
        <p:spPr bwMode="auto">
          <a:xfrm>
            <a:off x="4824413" y="38322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6" name="Rectangle 203"/>
          <p:cNvSpPr>
            <a:spLocks noChangeArrowheads="1"/>
          </p:cNvSpPr>
          <p:nvPr/>
        </p:nvSpPr>
        <p:spPr bwMode="auto">
          <a:xfrm>
            <a:off x="4832350" y="3832225"/>
            <a:ext cx="83661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7" name="Line 204"/>
          <p:cNvSpPr>
            <a:spLocks noChangeShapeType="1"/>
          </p:cNvSpPr>
          <p:nvPr/>
        </p:nvSpPr>
        <p:spPr bwMode="auto">
          <a:xfrm>
            <a:off x="4832350" y="3832225"/>
            <a:ext cx="8366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8" name="Rectangle 205"/>
          <p:cNvSpPr>
            <a:spLocks noChangeArrowheads="1"/>
          </p:cNvSpPr>
          <p:nvPr/>
        </p:nvSpPr>
        <p:spPr bwMode="auto">
          <a:xfrm>
            <a:off x="5668963" y="3832225"/>
            <a:ext cx="9525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9" name="Line 206"/>
          <p:cNvSpPr>
            <a:spLocks noChangeShapeType="1"/>
          </p:cNvSpPr>
          <p:nvPr/>
        </p:nvSpPr>
        <p:spPr bwMode="auto">
          <a:xfrm>
            <a:off x="5668963" y="383222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0" name="Line 207"/>
          <p:cNvSpPr>
            <a:spLocks noChangeShapeType="1"/>
          </p:cNvSpPr>
          <p:nvPr/>
        </p:nvSpPr>
        <p:spPr bwMode="auto">
          <a:xfrm>
            <a:off x="5668963" y="38322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1" name="Rectangle 208"/>
          <p:cNvSpPr>
            <a:spLocks noChangeArrowheads="1"/>
          </p:cNvSpPr>
          <p:nvPr/>
        </p:nvSpPr>
        <p:spPr bwMode="auto">
          <a:xfrm>
            <a:off x="5678488" y="3832225"/>
            <a:ext cx="83661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2" name="Line 209"/>
          <p:cNvSpPr>
            <a:spLocks noChangeShapeType="1"/>
          </p:cNvSpPr>
          <p:nvPr/>
        </p:nvSpPr>
        <p:spPr bwMode="auto">
          <a:xfrm>
            <a:off x="5678488" y="3832225"/>
            <a:ext cx="8366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3" name="Rectangle 210"/>
          <p:cNvSpPr>
            <a:spLocks noChangeArrowheads="1"/>
          </p:cNvSpPr>
          <p:nvPr/>
        </p:nvSpPr>
        <p:spPr bwMode="auto">
          <a:xfrm>
            <a:off x="6523038" y="383222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4" name="Line 211"/>
          <p:cNvSpPr>
            <a:spLocks noChangeShapeType="1"/>
          </p:cNvSpPr>
          <p:nvPr/>
        </p:nvSpPr>
        <p:spPr bwMode="auto">
          <a:xfrm>
            <a:off x="6523038" y="383222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5" name="Rectangle 212"/>
          <p:cNvSpPr>
            <a:spLocks noChangeArrowheads="1"/>
          </p:cNvSpPr>
          <p:nvPr/>
        </p:nvSpPr>
        <p:spPr bwMode="auto">
          <a:xfrm>
            <a:off x="7361238" y="383222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6" name="Line 213"/>
          <p:cNvSpPr>
            <a:spLocks noChangeShapeType="1"/>
          </p:cNvSpPr>
          <p:nvPr/>
        </p:nvSpPr>
        <p:spPr bwMode="auto">
          <a:xfrm>
            <a:off x="7361238" y="383222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7" name="Line 214"/>
          <p:cNvSpPr>
            <a:spLocks noChangeShapeType="1"/>
          </p:cNvSpPr>
          <p:nvPr/>
        </p:nvSpPr>
        <p:spPr bwMode="auto">
          <a:xfrm>
            <a:off x="7361238" y="38322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8" name="Rectangle 215"/>
          <p:cNvSpPr>
            <a:spLocks noChangeArrowheads="1"/>
          </p:cNvSpPr>
          <p:nvPr/>
        </p:nvSpPr>
        <p:spPr bwMode="auto">
          <a:xfrm>
            <a:off x="7369175" y="3832225"/>
            <a:ext cx="8334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9" name="Line 216"/>
          <p:cNvSpPr>
            <a:spLocks noChangeShapeType="1"/>
          </p:cNvSpPr>
          <p:nvPr/>
        </p:nvSpPr>
        <p:spPr bwMode="auto">
          <a:xfrm>
            <a:off x="7369175" y="3832225"/>
            <a:ext cx="8334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0" name="Rectangle 217"/>
          <p:cNvSpPr>
            <a:spLocks noChangeArrowheads="1"/>
          </p:cNvSpPr>
          <p:nvPr/>
        </p:nvSpPr>
        <p:spPr bwMode="auto">
          <a:xfrm>
            <a:off x="8202613" y="3832225"/>
            <a:ext cx="1746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1" name="Line 218"/>
          <p:cNvSpPr>
            <a:spLocks noChangeShapeType="1"/>
          </p:cNvSpPr>
          <p:nvPr/>
        </p:nvSpPr>
        <p:spPr bwMode="auto">
          <a:xfrm>
            <a:off x="8202613" y="3832225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2" name="Rectangle 219"/>
          <p:cNvSpPr>
            <a:spLocks noChangeArrowheads="1"/>
          </p:cNvSpPr>
          <p:nvPr/>
        </p:nvSpPr>
        <p:spPr bwMode="auto">
          <a:xfrm>
            <a:off x="3127375" y="3840163"/>
            <a:ext cx="17463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3" name="Line 220"/>
          <p:cNvSpPr>
            <a:spLocks noChangeShapeType="1"/>
          </p:cNvSpPr>
          <p:nvPr/>
        </p:nvSpPr>
        <p:spPr bwMode="auto">
          <a:xfrm>
            <a:off x="3127375" y="3840163"/>
            <a:ext cx="1588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4" name="Line 221"/>
          <p:cNvSpPr>
            <a:spLocks noChangeShapeType="1"/>
          </p:cNvSpPr>
          <p:nvPr/>
        </p:nvSpPr>
        <p:spPr bwMode="auto">
          <a:xfrm>
            <a:off x="4824413" y="38401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5" name="Rectangle 222"/>
          <p:cNvSpPr>
            <a:spLocks noChangeArrowheads="1"/>
          </p:cNvSpPr>
          <p:nvPr/>
        </p:nvSpPr>
        <p:spPr bwMode="auto">
          <a:xfrm>
            <a:off x="5668963" y="3840163"/>
            <a:ext cx="9525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6" name="Line 223"/>
          <p:cNvSpPr>
            <a:spLocks noChangeShapeType="1"/>
          </p:cNvSpPr>
          <p:nvPr/>
        </p:nvSpPr>
        <p:spPr bwMode="auto">
          <a:xfrm>
            <a:off x="5668963" y="38401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7" name="Rectangle 224"/>
          <p:cNvSpPr>
            <a:spLocks noChangeArrowheads="1"/>
          </p:cNvSpPr>
          <p:nvPr/>
        </p:nvSpPr>
        <p:spPr bwMode="auto">
          <a:xfrm>
            <a:off x="7361238" y="384016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8" name="Line 225"/>
          <p:cNvSpPr>
            <a:spLocks noChangeShapeType="1"/>
          </p:cNvSpPr>
          <p:nvPr/>
        </p:nvSpPr>
        <p:spPr bwMode="auto">
          <a:xfrm>
            <a:off x="7361238" y="38401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9" name="Rectangle 226"/>
          <p:cNvSpPr>
            <a:spLocks noChangeArrowheads="1"/>
          </p:cNvSpPr>
          <p:nvPr/>
        </p:nvSpPr>
        <p:spPr bwMode="auto">
          <a:xfrm>
            <a:off x="8202613" y="3840163"/>
            <a:ext cx="17462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30" name="Line 227"/>
          <p:cNvSpPr>
            <a:spLocks noChangeShapeType="1"/>
          </p:cNvSpPr>
          <p:nvPr/>
        </p:nvSpPr>
        <p:spPr bwMode="auto">
          <a:xfrm>
            <a:off x="8202613" y="38401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31" name="Rectangle 228"/>
          <p:cNvSpPr>
            <a:spLocks noChangeArrowheads="1"/>
          </p:cNvSpPr>
          <p:nvPr/>
        </p:nvSpPr>
        <p:spPr bwMode="auto">
          <a:xfrm>
            <a:off x="3395663" y="4187825"/>
            <a:ext cx="3254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T2</a:t>
            </a:r>
            <a:endParaRPr lang="en-US" sz="800" b="1" i="1" baseline="-25000"/>
          </a:p>
        </p:txBody>
      </p:sp>
      <p:sp>
        <p:nvSpPr>
          <p:cNvPr id="21732" name="Rectangle 229"/>
          <p:cNvSpPr>
            <a:spLocks noChangeArrowheads="1"/>
          </p:cNvSpPr>
          <p:nvPr/>
        </p:nvSpPr>
        <p:spPr bwMode="auto">
          <a:xfrm>
            <a:off x="3724275" y="41878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33" name="Rectangle 230"/>
          <p:cNvSpPr>
            <a:spLocks noChangeArrowheads="1"/>
          </p:cNvSpPr>
          <p:nvPr/>
        </p:nvSpPr>
        <p:spPr bwMode="auto">
          <a:xfrm>
            <a:off x="4333875" y="41878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734" name="Rectangle 231"/>
          <p:cNvSpPr>
            <a:spLocks noChangeArrowheads="1"/>
          </p:cNvSpPr>
          <p:nvPr/>
        </p:nvSpPr>
        <p:spPr bwMode="auto">
          <a:xfrm>
            <a:off x="4475163" y="41878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35" name="Rectangle 232"/>
          <p:cNvSpPr>
            <a:spLocks noChangeArrowheads="1"/>
          </p:cNvSpPr>
          <p:nvPr/>
        </p:nvSpPr>
        <p:spPr bwMode="auto">
          <a:xfrm>
            <a:off x="5178425" y="41878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736" name="Rectangle 233"/>
          <p:cNvSpPr>
            <a:spLocks noChangeArrowheads="1"/>
          </p:cNvSpPr>
          <p:nvPr/>
        </p:nvSpPr>
        <p:spPr bwMode="auto">
          <a:xfrm>
            <a:off x="5319713" y="41878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37" name="Rectangle 234"/>
          <p:cNvSpPr>
            <a:spLocks noChangeArrowheads="1"/>
          </p:cNvSpPr>
          <p:nvPr/>
        </p:nvSpPr>
        <p:spPr bwMode="auto">
          <a:xfrm>
            <a:off x="6024563" y="41878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CC0000"/>
                </a:solidFill>
              </a:rPr>
              <a:t>0</a:t>
            </a:r>
            <a:endParaRPr lang="en-US" sz="800" b="1" i="1" baseline="-25000">
              <a:solidFill>
                <a:srgbClr val="CC0000"/>
              </a:solidFill>
            </a:endParaRPr>
          </a:p>
        </p:txBody>
      </p:sp>
      <p:sp>
        <p:nvSpPr>
          <p:cNvPr id="21738" name="Rectangle 235"/>
          <p:cNvSpPr>
            <a:spLocks noChangeArrowheads="1"/>
          </p:cNvSpPr>
          <p:nvPr/>
        </p:nvSpPr>
        <p:spPr bwMode="auto">
          <a:xfrm>
            <a:off x="6165850" y="41878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39" name="Rectangle 236"/>
          <p:cNvSpPr>
            <a:spLocks noChangeArrowheads="1"/>
          </p:cNvSpPr>
          <p:nvPr/>
        </p:nvSpPr>
        <p:spPr bwMode="auto">
          <a:xfrm>
            <a:off x="6870700" y="41878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740" name="Rectangle 237"/>
          <p:cNvSpPr>
            <a:spLocks noChangeArrowheads="1"/>
          </p:cNvSpPr>
          <p:nvPr/>
        </p:nvSpPr>
        <p:spPr bwMode="auto">
          <a:xfrm>
            <a:off x="7010400" y="41878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41" name="Rectangle 238"/>
          <p:cNvSpPr>
            <a:spLocks noChangeArrowheads="1"/>
          </p:cNvSpPr>
          <p:nvPr/>
        </p:nvSpPr>
        <p:spPr bwMode="auto">
          <a:xfrm>
            <a:off x="7715250" y="41878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742" name="Rectangle 239"/>
          <p:cNvSpPr>
            <a:spLocks noChangeArrowheads="1"/>
          </p:cNvSpPr>
          <p:nvPr/>
        </p:nvSpPr>
        <p:spPr bwMode="auto">
          <a:xfrm>
            <a:off x="7856538" y="41878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43" name="Line 240"/>
          <p:cNvSpPr>
            <a:spLocks noChangeShapeType="1"/>
          </p:cNvSpPr>
          <p:nvPr/>
        </p:nvSpPr>
        <p:spPr bwMode="auto">
          <a:xfrm>
            <a:off x="3127375" y="4168775"/>
            <a:ext cx="17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4" name="Line 241"/>
          <p:cNvSpPr>
            <a:spLocks noChangeShapeType="1"/>
          </p:cNvSpPr>
          <p:nvPr/>
        </p:nvSpPr>
        <p:spPr bwMode="auto">
          <a:xfrm>
            <a:off x="3144838" y="4168775"/>
            <a:ext cx="8334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5" name="Line 242"/>
          <p:cNvSpPr>
            <a:spLocks noChangeShapeType="1"/>
          </p:cNvSpPr>
          <p:nvPr/>
        </p:nvSpPr>
        <p:spPr bwMode="auto">
          <a:xfrm>
            <a:off x="3986213" y="416877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6" name="Line 243"/>
          <p:cNvSpPr>
            <a:spLocks noChangeShapeType="1"/>
          </p:cNvSpPr>
          <p:nvPr/>
        </p:nvSpPr>
        <p:spPr bwMode="auto">
          <a:xfrm>
            <a:off x="4824413" y="416877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7" name="Line 244"/>
          <p:cNvSpPr>
            <a:spLocks noChangeShapeType="1"/>
          </p:cNvSpPr>
          <p:nvPr/>
        </p:nvSpPr>
        <p:spPr bwMode="auto">
          <a:xfrm>
            <a:off x="4824413" y="41687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8" name="Line 245"/>
          <p:cNvSpPr>
            <a:spLocks noChangeShapeType="1"/>
          </p:cNvSpPr>
          <p:nvPr/>
        </p:nvSpPr>
        <p:spPr bwMode="auto">
          <a:xfrm>
            <a:off x="4832350" y="4168775"/>
            <a:ext cx="8366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9" name="Line 246"/>
          <p:cNvSpPr>
            <a:spLocks noChangeShapeType="1"/>
          </p:cNvSpPr>
          <p:nvPr/>
        </p:nvSpPr>
        <p:spPr bwMode="auto">
          <a:xfrm>
            <a:off x="5668963" y="41687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0" name="Line 247"/>
          <p:cNvSpPr>
            <a:spLocks noChangeShapeType="1"/>
          </p:cNvSpPr>
          <p:nvPr/>
        </p:nvSpPr>
        <p:spPr bwMode="auto">
          <a:xfrm>
            <a:off x="5668963" y="41687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1" name="Line 248"/>
          <p:cNvSpPr>
            <a:spLocks noChangeShapeType="1"/>
          </p:cNvSpPr>
          <p:nvPr/>
        </p:nvSpPr>
        <p:spPr bwMode="auto">
          <a:xfrm>
            <a:off x="5678488" y="4168775"/>
            <a:ext cx="8366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2" name="Line 249"/>
          <p:cNvSpPr>
            <a:spLocks noChangeShapeType="1"/>
          </p:cNvSpPr>
          <p:nvPr/>
        </p:nvSpPr>
        <p:spPr bwMode="auto">
          <a:xfrm>
            <a:off x="6523038" y="416877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3" name="Line 250"/>
          <p:cNvSpPr>
            <a:spLocks noChangeShapeType="1"/>
          </p:cNvSpPr>
          <p:nvPr/>
        </p:nvSpPr>
        <p:spPr bwMode="auto">
          <a:xfrm>
            <a:off x="7361238" y="416877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4" name="Line 251"/>
          <p:cNvSpPr>
            <a:spLocks noChangeShapeType="1"/>
          </p:cNvSpPr>
          <p:nvPr/>
        </p:nvSpPr>
        <p:spPr bwMode="auto">
          <a:xfrm>
            <a:off x="7361238" y="41687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5" name="Line 252"/>
          <p:cNvSpPr>
            <a:spLocks noChangeShapeType="1"/>
          </p:cNvSpPr>
          <p:nvPr/>
        </p:nvSpPr>
        <p:spPr bwMode="auto">
          <a:xfrm>
            <a:off x="7369175" y="4168775"/>
            <a:ext cx="8334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6" name="Line 253"/>
          <p:cNvSpPr>
            <a:spLocks noChangeShapeType="1"/>
          </p:cNvSpPr>
          <p:nvPr/>
        </p:nvSpPr>
        <p:spPr bwMode="auto">
          <a:xfrm>
            <a:off x="8202613" y="4168775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7" name="Rectangle 254"/>
          <p:cNvSpPr>
            <a:spLocks noChangeArrowheads="1"/>
          </p:cNvSpPr>
          <p:nvPr/>
        </p:nvSpPr>
        <p:spPr bwMode="auto">
          <a:xfrm>
            <a:off x="3127375" y="4176713"/>
            <a:ext cx="17463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8" name="Line 255"/>
          <p:cNvSpPr>
            <a:spLocks noChangeShapeType="1"/>
          </p:cNvSpPr>
          <p:nvPr/>
        </p:nvSpPr>
        <p:spPr bwMode="auto">
          <a:xfrm>
            <a:off x="3127375" y="4176713"/>
            <a:ext cx="1588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9" name="Line 256"/>
          <p:cNvSpPr>
            <a:spLocks noChangeShapeType="1"/>
          </p:cNvSpPr>
          <p:nvPr/>
        </p:nvSpPr>
        <p:spPr bwMode="auto">
          <a:xfrm>
            <a:off x="4824413" y="41767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0" name="Rectangle 257"/>
          <p:cNvSpPr>
            <a:spLocks noChangeArrowheads="1"/>
          </p:cNvSpPr>
          <p:nvPr/>
        </p:nvSpPr>
        <p:spPr bwMode="auto">
          <a:xfrm>
            <a:off x="5668963" y="4176713"/>
            <a:ext cx="9525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1" name="Line 258"/>
          <p:cNvSpPr>
            <a:spLocks noChangeShapeType="1"/>
          </p:cNvSpPr>
          <p:nvPr/>
        </p:nvSpPr>
        <p:spPr bwMode="auto">
          <a:xfrm>
            <a:off x="5668963" y="41767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2" name="Rectangle 259"/>
          <p:cNvSpPr>
            <a:spLocks noChangeArrowheads="1"/>
          </p:cNvSpPr>
          <p:nvPr/>
        </p:nvSpPr>
        <p:spPr bwMode="auto">
          <a:xfrm>
            <a:off x="7361238" y="417671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3" name="Line 260"/>
          <p:cNvSpPr>
            <a:spLocks noChangeShapeType="1"/>
          </p:cNvSpPr>
          <p:nvPr/>
        </p:nvSpPr>
        <p:spPr bwMode="auto">
          <a:xfrm>
            <a:off x="7361238" y="41767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4" name="Rectangle 261"/>
          <p:cNvSpPr>
            <a:spLocks noChangeArrowheads="1"/>
          </p:cNvSpPr>
          <p:nvPr/>
        </p:nvSpPr>
        <p:spPr bwMode="auto">
          <a:xfrm>
            <a:off x="8202613" y="4176713"/>
            <a:ext cx="17462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5" name="Line 262"/>
          <p:cNvSpPr>
            <a:spLocks noChangeShapeType="1"/>
          </p:cNvSpPr>
          <p:nvPr/>
        </p:nvSpPr>
        <p:spPr bwMode="auto">
          <a:xfrm>
            <a:off x="8202613" y="41767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6" name="Rectangle 263"/>
          <p:cNvSpPr>
            <a:spLocks noChangeArrowheads="1"/>
          </p:cNvSpPr>
          <p:nvPr/>
        </p:nvSpPr>
        <p:spPr bwMode="auto">
          <a:xfrm>
            <a:off x="3395663" y="4524375"/>
            <a:ext cx="3254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T3</a:t>
            </a:r>
            <a:endParaRPr lang="en-US" sz="800" b="1" i="1" baseline="-25000"/>
          </a:p>
        </p:txBody>
      </p:sp>
      <p:sp>
        <p:nvSpPr>
          <p:cNvPr id="21767" name="Rectangle 264"/>
          <p:cNvSpPr>
            <a:spLocks noChangeArrowheads="1"/>
          </p:cNvSpPr>
          <p:nvPr/>
        </p:nvSpPr>
        <p:spPr bwMode="auto">
          <a:xfrm>
            <a:off x="3724275" y="45243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68" name="Rectangle 265"/>
          <p:cNvSpPr>
            <a:spLocks noChangeArrowheads="1"/>
          </p:cNvSpPr>
          <p:nvPr/>
        </p:nvSpPr>
        <p:spPr bwMode="auto">
          <a:xfrm>
            <a:off x="4333875" y="45243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0</a:t>
            </a:r>
            <a:endParaRPr lang="en-US" sz="800" b="1" i="1" baseline="-25000"/>
          </a:p>
        </p:txBody>
      </p:sp>
      <p:sp>
        <p:nvSpPr>
          <p:cNvPr id="21769" name="Rectangle 266"/>
          <p:cNvSpPr>
            <a:spLocks noChangeArrowheads="1"/>
          </p:cNvSpPr>
          <p:nvPr/>
        </p:nvSpPr>
        <p:spPr bwMode="auto">
          <a:xfrm>
            <a:off x="4475163" y="45243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70" name="Rectangle 267"/>
          <p:cNvSpPr>
            <a:spLocks noChangeArrowheads="1"/>
          </p:cNvSpPr>
          <p:nvPr/>
        </p:nvSpPr>
        <p:spPr bwMode="auto">
          <a:xfrm>
            <a:off x="5178425" y="45243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771" name="Rectangle 268"/>
          <p:cNvSpPr>
            <a:spLocks noChangeArrowheads="1"/>
          </p:cNvSpPr>
          <p:nvPr/>
        </p:nvSpPr>
        <p:spPr bwMode="auto">
          <a:xfrm>
            <a:off x="5319713" y="45243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72" name="Rectangle 269"/>
          <p:cNvSpPr>
            <a:spLocks noChangeArrowheads="1"/>
          </p:cNvSpPr>
          <p:nvPr/>
        </p:nvSpPr>
        <p:spPr bwMode="auto">
          <a:xfrm>
            <a:off x="6024563" y="45243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773" name="Rectangle 270"/>
          <p:cNvSpPr>
            <a:spLocks noChangeArrowheads="1"/>
          </p:cNvSpPr>
          <p:nvPr/>
        </p:nvSpPr>
        <p:spPr bwMode="auto">
          <a:xfrm>
            <a:off x="6165850" y="45243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74" name="Rectangle 271"/>
          <p:cNvSpPr>
            <a:spLocks noChangeArrowheads="1"/>
          </p:cNvSpPr>
          <p:nvPr/>
        </p:nvSpPr>
        <p:spPr bwMode="auto">
          <a:xfrm>
            <a:off x="6870700" y="45243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CC0000"/>
                </a:solidFill>
              </a:rPr>
              <a:t>0</a:t>
            </a:r>
            <a:endParaRPr lang="en-US" sz="800" b="1" i="1" baseline="-25000">
              <a:solidFill>
                <a:srgbClr val="CC0000"/>
              </a:solidFill>
            </a:endParaRPr>
          </a:p>
        </p:txBody>
      </p:sp>
      <p:sp>
        <p:nvSpPr>
          <p:cNvPr id="21775" name="Rectangle 272"/>
          <p:cNvSpPr>
            <a:spLocks noChangeArrowheads="1"/>
          </p:cNvSpPr>
          <p:nvPr/>
        </p:nvSpPr>
        <p:spPr bwMode="auto">
          <a:xfrm>
            <a:off x="7010400" y="45243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76" name="Rectangle 273"/>
          <p:cNvSpPr>
            <a:spLocks noChangeArrowheads="1"/>
          </p:cNvSpPr>
          <p:nvPr/>
        </p:nvSpPr>
        <p:spPr bwMode="auto">
          <a:xfrm>
            <a:off x="7715250" y="45243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777" name="Rectangle 274"/>
          <p:cNvSpPr>
            <a:spLocks noChangeArrowheads="1"/>
          </p:cNvSpPr>
          <p:nvPr/>
        </p:nvSpPr>
        <p:spPr bwMode="auto">
          <a:xfrm>
            <a:off x="7856538" y="45243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78" name="Rectangle 275"/>
          <p:cNvSpPr>
            <a:spLocks noChangeArrowheads="1"/>
          </p:cNvSpPr>
          <p:nvPr/>
        </p:nvSpPr>
        <p:spPr bwMode="auto">
          <a:xfrm>
            <a:off x="3127375" y="4505325"/>
            <a:ext cx="174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79" name="Line 276"/>
          <p:cNvSpPr>
            <a:spLocks noChangeShapeType="1"/>
          </p:cNvSpPr>
          <p:nvPr/>
        </p:nvSpPr>
        <p:spPr bwMode="auto">
          <a:xfrm>
            <a:off x="3127375" y="4505325"/>
            <a:ext cx="17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0" name="Rectangle 277"/>
          <p:cNvSpPr>
            <a:spLocks noChangeArrowheads="1"/>
          </p:cNvSpPr>
          <p:nvPr/>
        </p:nvSpPr>
        <p:spPr bwMode="auto">
          <a:xfrm>
            <a:off x="3144838" y="4505325"/>
            <a:ext cx="8334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1" name="Rectangle 278"/>
          <p:cNvSpPr>
            <a:spLocks noChangeArrowheads="1"/>
          </p:cNvSpPr>
          <p:nvPr/>
        </p:nvSpPr>
        <p:spPr bwMode="auto">
          <a:xfrm>
            <a:off x="3986213" y="450532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2" name="Line 279"/>
          <p:cNvSpPr>
            <a:spLocks noChangeShapeType="1"/>
          </p:cNvSpPr>
          <p:nvPr/>
        </p:nvSpPr>
        <p:spPr bwMode="auto">
          <a:xfrm>
            <a:off x="4824413" y="450532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3" name="Line 280"/>
          <p:cNvSpPr>
            <a:spLocks noChangeShapeType="1"/>
          </p:cNvSpPr>
          <p:nvPr/>
        </p:nvSpPr>
        <p:spPr bwMode="auto">
          <a:xfrm>
            <a:off x="4824413" y="45053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4" name="Rectangle 281"/>
          <p:cNvSpPr>
            <a:spLocks noChangeArrowheads="1"/>
          </p:cNvSpPr>
          <p:nvPr/>
        </p:nvSpPr>
        <p:spPr bwMode="auto">
          <a:xfrm>
            <a:off x="4832350" y="4505325"/>
            <a:ext cx="83661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5" name="Rectangle 282"/>
          <p:cNvSpPr>
            <a:spLocks noChangeArrowheads="1"/>
          </p:cNvSpPr>
          <p:nvPr/>
        </p:nvSpPr>
        <p:spPr bwMode="auto">
          <a:xfrm>
            <a:off x="5668963" y="4505325"/>
            <a:ext cx="9525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6" name="Line 283"/>
          <p:cNvSpPr>
            <a:spLocks noChangeShapeType="1"/>
          </p:cNvSpPr>
          <p:nvPr/>
        </p:nvSpPr>
        <p:spPr bwMode="auto">
          <a:xfrm>
            <a:off x="5668963" y="450532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7" name="Line 284"/>
          <p:cNvSpPr>
            <a:spLocks noChangeShapeType="1"/>
          </p:cNvSpPr>
          <p:nvPr/>
        </p:nvSpPr>
        <p:spPr bwMode="auto">
          <a:xfrm>
            <a:off x="5668963" y="45053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8" name="Rectangle 285"/>
          <p:cNvSpPr>
            <a:spLocks noChangeArrowheads="1"/>
          </p:cNvSpPr>
          <p:nvPr/>
        </p:nvSpPr>
        <p:spPr bwMode="auto">
          <a:xfrm>
            <a:off x="5678488" y="4505325"/>
            <a:ext cx="83661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9" name="Rectangle 286"/>
          <p:cNvSpPr>
            <a:spLocks noChangeArrowheads="1"/>
          </p:cNvSpPr>
          <p:nvPr/>
        </p:nvSpPr>
        <p:spPr bwMode="auto">
          <a:xfrm>
            <a:off x="6523038" y="450532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0" name="Rectangle 287"/>
          <p:cNvSpPr>
            <a:spLocks noChangeArrowheads="1"/>
          </p:cNvSpPr>
          <p:nvPr/>
        </p:nvSpPr>
        <p:spPr bwMode="auto">
          <a:xfrm>
            <a:off x="7361238" y="450532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1" name="Line 288"/>
          <p:cNvSpPr>
            <a:spLocks noChangeShapeType="1"/>
          </p:cNvSpPr>
          <p:nvPr/>
        </p:nvSpPr>
        <p:spPr bwMode="auto">
          <a:xfrm>
            <a:off x="7361238" y="450532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2" name="Line 289"/>
          <p:cNvSpPr>
            <a:spLocks noChangeShapeType="1"/>
          </p:cNvSpPr>
          <p:nvPr/>
        </p:nvSpPr>
        <p:spPr bwMode="auto">
          <a:xfrm>
            <a:off x="7361238" y="45053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3" name="Rectangle 290"/>
          <p:cNvSpPr>
            <a:spLocks noChangeArrowheads="1"/>
          </p:cNvSpPr>
          <p:nvPr/>
        </p:nvSpPr>
        <p:spPr bwMode="auto">
          <a:xfrm>
            <a:off x="7369175" y="4505325"/>
            <a:ext cx="8334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4" name="Rectangle 291"/>
          <p:cNvSpPr>
            <a:spLocks noChangeArrowheads="1"/>
          </p:cNvSpPr>
          <p:nvPr/>
        </p:nvSpPr>
        <p:spPr bwMode="auto">
          <a:xfrm>
            <a:off x="8202613" y="4505325"/>
            <a:ext cx="1746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5" name="Line 292"/>
          <p:cNvSpPr>
            <a:spLocks noChangeShapeType="1"/>
          </p:cNvSpPr>
          <p:nvPr/>
        </p:nvSpPr>
        <p:spPr bwMode="auto">
          <a:xfrm>
            <a:off x="8202613" y="4505325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6" name="Rectangle 293"/>
          <p:cNvSpPr>
            <a:spLocks noChangeArrowheads="1"/>
          </p:cNvSpPr>
          <p:nvPr/>
        </p:nvSpPr>
        <p:spPr bwMode="auto">
          <a:xfrm>
            <a:off x="3127375" y="4513263"/>
            <a:ext cx="17463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7" name="Line 294"/>
          <p:cNvSpPr>
            <a:spLocks noChangeShapeType="1"/>
          </p:cNvSpPr>
          <p:nvPr/>
        </p:nvSpPr>
        <p:spPr bwMode="auto">
          <a:xfrm>
            <a:off x="3127375" y="4513263"/>
            <a:ext cx="1588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8" name="Line 295"/>
          <p:cNvSpPr>
            <a:spLocks noChangeShapeType="1"/>
          </p:cNvSpPr>
          <p:nvPr/>
        </p:nvSpPr>
        <p:spPr bwMode="auto">
          <a:xfrm>
            <a:off x="4824413" y="45132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9" name="Rectangle 296"/>
          <p:cNvSpPr>
            <a:spLocks noChangeArrowheads="1"/>
          </p:cNvSpPr>
          <p:nvPr/>
        </p:nvSpPr>
        <p:spPr bwMode="auto">
          <a:xfrm>
            <a:off x="5668963" y="4513263"/>
            <a:ext cx="9525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00" name="Line 297"/>
          <p:cNvSpPr>
            <a:spLocks noChangeShapeType="1"/>
          </p:cNvSpPr>
          <p:nvPr/>
        </p:nvSpPr>
        <p:spPr bwMode="auto">
          <a:xfrm>
            <a:off x="5668963" y="45132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01" name="Rectangle 298"/>
          <p:cNvSpPr>
            <a:spLocks noChangeArrowheads="1"/>
          </p:cNvSpPr>
          <p:nvPr/>
        </p:nvSpPr>
        <p:spPr bwMode="auto">
          <a:xfrm>
            <a:off x="7361238" y="451326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02" name="Line 299"/>
          <p:cNvSpPr>
            <a:spLocks noChangeShapeType="1"/>
          </p:cNvSpPr>
          <p:nvPr/>
        </p:nvSpPr>
        <p:spPr bwMode="auto">
          <a:xfrm>
            <a:off x="7361238" y="45132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03" name="Rectangle 300"/>
          <p:cNvSpPr>
            <a:spLocks noChangeArrowheads="1"/>
          </p:cNvSpPr>
          <p:nvPr/>
        </p:nvSpPr>
        <p:spPr bwMode="auto">
          <a:xfrm>
            <a:off x="8202613" y="4513263"/>
            <a:ext cx="17462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04" name="Line 301"/>
          <p:cNvSpPr>
            <a:spLocks noChangeShapeType="1"/>
          </p:cNvSpPr>
          <p:nvPr/>
        </p:nvSpPr>
        <p:spPr bwMode="auto">
          <a:xfrm>
            <a:off x="8202613" y="45132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05" name="Rectangle 302"/>
          <p:cNvSpPr>
            <a:spLocks noChangeArrowheads="1"/>
          </p:cNvSpPr>
          <p:nvPr/>
        </p:nvSpPr>
        <p:spPr bwMode="auto">
          <a:xfrm>
            <a:off x="3395663" y="4860925"/>
            <a:ext cx="3254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T4</a:t>
            </a:r>
            <a:endParaRPr lang="en-US" sz="800" b="1" i="1" baseline="-25000"/>
          </a:p>
        </p:txBody>
      </p:sp>
      <p:sp>
        <p:nvSpPr>
          <p:cNvPr id="21806" name="Rectangle 303"/>
          <p:cNvSpPr>
            <a:spLocks noChangeArrowheads="1"/>
          </p:cNvSpPr>
          <p:nvPr/>
        </p:nvSpPr>
        <p:spPr bwMode="auto">
          <a:xfrm>
            <a:off x="3724275" y="48609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07" name="Rectangle 304"/>
          <p:cNvSpPr>
            <a:spLocks noChangeArrowheads="1"/>
          </p:cNvSpPr>
          <p:nvPr/>
        </p:nvSpPr>
        <p:spPr bwMode="auto">
          <a:xfrm>
            <a:off x="4333875" y="48609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808" name="Rectangle 305"/>
          <p:cNvSpPr>
            <a:spLocks noChangeArrowheads="1"/>
          </p:cNvSpPr>
          <p:nvPr/>
        </p:nvSpPr>
        <p:spPr bwMode="auto">
          <a:xfrm>
            <a:off x="4475163" y="48609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09" name="Rectangle 306"/>
          <p:cNvSpPr>
            <a:spLocks noChangeArrowheads="1"/>
          </p:cNvSpPr>
          <p:nvPr/>
        </p:nvSpPr>
        <p:spPr bwMode="auto">
          <a:xfrm>
            <a:off x="5319713" y="48609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10" name="Rectangle 307"/>
          <p:cNvSpPr>
            <a:spLocks noChangeArrowheads="1"/>
          </p:cNvSpPr>
          <p:nvPr/>
        </p:nvSpPr>
        <p:spPr bwMode="auto">
          <a:xfrm>
            <a:off x="7010400" y="48609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11" name="Rectangle 308"/>
          <p:cNvSpPr>
            <a:spLocks noChangeArrowheads="1"/>
          </p:cNvSpPr>
          <p:nvPr/>
        </p:nvSpPr>
        <p:spPr bwMode="auto">
          <a:xfrm>
            <a:off x="7856538" y="48609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12" name="Rectangle 309"/>
          <p:cNvSpPr>
            <a:spLocks noChangeArrowheads="1"/>
          </p:cNvSpPr>
          <p:nvPr/>
        </p:nvSpPr>
        <p:spPr bwMode="auto">
          <a:xfrm>
            <a:off x="3127375" y="4841875"/>
            <a:ext cx="174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3" name="Line 310"/>
          <p:cNvSpPr>
            <a:spLocks noChangeShapeType="1"/>
          </p:cNvSpPr>
          <p:nvPr/>
        </p:nvSpPr>
        <p:spPr bwMode="auto">
          <a:xfrm>
            <a:off x="3127375" y="4841875"/>
            <a:ext cx="17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4" name="Rectangle 311"/>
          <p:cNvSpPr>
            <a:spLocks noChangeArrowheads="1"/>
          </p:cNvSpPr>
          <p:nvPr/>
        </p:nvSpPr>
        <p:spPr bwMode="auto">
          <a:xfrm>
            <a:off x="3144838" y="4841875"/>
            <a:ext cx="8334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5" name="Line 312"/>
          <p:cNvSpPr>
            <a:spLocks noChangeShapeType="1"/>
          </p:cNvSpPr>
          <p:nvPr/>
        </p:nvSpPr>
        <p:spPr bwMode="auto">
          <a:xfrm>
            <a:off x="3144838" y="4841875"/>
            <a:ext cx="8334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6" name="Rectangle 313"/>
          <p:cNvSpPr>
            <a:spLocks noChangeArrowheads="1"/>
          </p:cNvSpPr>
          <p:nvPr/>
        </p:nvSpPr>
        <p:spPr bwMode="auto">
          <a:xfrm>
            <a:off x="3986213" y="484187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7" name="Line 314"/>
          <p:cNvSpPr>
            <a:spLocks noChangeShapeType="1"/>
          </p:cNvSpPr>
          <p:nvPr/>
        </p:nvSpPr>
        <p:spPr bwMode="auto">
          <a:xfrm>
            <a:off x="3986213" y="484187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8" name="Line 315"/>
          <p:cNvSpPr>
            <a:spLocks noChangeShapeType="1"/>
          </p:cNvSpPr>
          <p:nvPr/>
        </p:nvSpPr>
        <p:spPr bwMode="auto">
          <a:xfrm>
            <a:off x="4824413" y="484187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9" name="Line 316"/>
          <p:cNvSpPr>
            <a:spLocks noChangeShapeType="1"/>
          </p:cNvSpPr>
          <p:nvPr/>
        </p:nvSpPr>
        <p:spPr bwMode="auto">
          <a:xfrm>
            <a:off x="4824413" y="48418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0" name="Rectangle 317"/>
          <p:cNvSpPr>
            <a:spLocks noChangeArrowheads="1"/>
          </p:cNvSpPr>
          <p:nvPr/>
        </p:nvSpPr>
        <p:spPr bwMode="auto">
          <a:xfrm>
            <a:off x="4832350" y="4841875"/>
            <a:ext cx="83661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1" name="Line 318"/>
          <p:cNvSpPr>
            <a:spLocks noChangeShapeType="1"/>
          </p:cNvSpPr>
          <p:nvPr/>
        </p:nvSpPr>
        <p:spPr bwMode="auto">
          <a:xfrm>
            <a:off x="4832350" y="4841875"/>
            <a:ext cx="8366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2" name="Rectangle 319"/>
          <p:cNvSpPr>
            <a:spLocks noChangeArrowheads="1"/>
          </p:cNvSpPr>
          <p:nvPr/>
        </p:nvSpPr>
        <p:spPr bwMode="auto">
          <a:xfrm>
            <a:off x="5668963" y="4841875"/>
            <a:ext cx="9525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3" name="Line 320"/>
          <p:cNvSpPr>
            <a:spLocks noChangeShapeType="1"/>
          </p:cNvSpPr>
          <p:nvPr/>
        </p:nvSpPr>
        <p:spPr bwMode="auto">
          <a:xfrm>
            <a:off x="5668963" y="48418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4" name="Line 321"/>
          <p:cNvSpPr>
            <a:spLocks noChangeShapeType="1"/>
          </p:cNvSpPr>
          <p:nvPr/>
        </p:nvSpPr>
        <p:spPr bwMode="auto">
          <a:xfrm>
            <a:off x="5668963" y="48418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5" name="Rectangle 322"/>
          <p:cNvSpPr>
            <a:spLocks noChangeArrowheads="1"/>
          </p:cNvSpPr>
          <p:nvPr/>
        </p:nvSpPr>
        <p:spPr bwMode="auto">
          <a:xfrm>
            <a:off x="5678488" y="4841875"/>
            <a:ext cx="83661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6" name="Line 323"/>
          <p:cNvSpPr>
            <a:spLocks noChangeShapeType="1"/>
          </p:cNvSpPr>
          <p:nvPr/>
        </p:nvSpPr>
        <p:spPr bwMode="auto">
          <a:xfrm>
            <a:off x="5678488" y="4841875"/>
            <a:ext cx="8366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7" name="Rectangle 324"/>
          <p:cNvSpPr>
            <a:spLocks noChangeArrowheads="1"/>
          </p:cNvSpPr>
          <p:nvPr/>
        </p:nvSpPr>
        <p:spPr bwMode="auto">
          <a:xfrm>
            <a:off x="6523038" y="484187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8" name="Line 325"/>
          <p:cNvSpPr>
            <a:spLocks noChangeShapeType="1"/>
          </p:cNvSpPr>
          <p:nvPr/>
        </p:nvSpPr>
        <p:spPr bwMode="auto">
          <a:xfrm>
            <a:off x="6523038" y="484187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9" name="Rectangle 326"/>
          <p:cNvSpPr>
            <a:spLocks noChangeArrowheads="1"/>
          </p:cNvSpPr>
          <p:nvPr/>
        </p:nvSpPr>
        <p:spPr bwMode="auto">
          <a:xfrm>
            <a:off x="7361238" y="484187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0" name="Line 327"/>
          <p:cNvSpPr>
            <a:spLocks noChangeShapeType="1"/>
          </p:cNvSpPr>
          <p:nvPr/>
        </p:nvSpPr>
        <p:spPr bwMode="auto">
          <a:xfrm>
            <a:off x="7361238" y="484187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1" name="Line 328"/>
          <p:cNvSpPr>
            <a:spLocks noChangeShapeType="1"/>
          </p:cNvSpPr>
          <p:nvPr/>
        </p:nvSpPr>
        <p:spPr bwMode="auto">
          <a:xfrm>
            <a:off x="7361238" y="48418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2" name="Rectangle 329"/>
          <p:cNvSpPr>
            <a:spLocks noChangeArrowheads="1"/>
          </p:cNvSpPr>
          <p:nvPr/>
        </p:nvSpPr>
        <p:spPr bwMode="auto">
          <a:xfrm>
            <a:off x="7369175" y="4841875"/>
            <a:ext cx="8334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3" name="Line 330"/>
          <p:cNvSpPr>
            <a:spLocks noChangeShapeType="1"/>
          </p:cNvSpPr>
          <p:nvPr/>
        </p:nvSpPr>
        <p:spPr bwMode="auto">
          <a:xfrm>
            <a:off x="7369175" y="4841875"/>
            <a:ext cx="8334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4" name="Rectangle 331"/>
          <p:cNvSpPr>
            <a:spLocks noChangeArrowheads="1"/>
          </p:cNvSpPr>
          <p:nvPr/>
        </p:nvSpPr>
        <p:spPr bwMode="auto">
          <a:xfrm>
            <a:off x="8202613" y="4841875"/>
            <a:ext cx="1746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5" name="Line 332"/>
          <p:cNvSpPr>
            <a:spLocks noChangeShapeType="1"/>
          </p:cNvSpPr>
          <p:nvPr/>
        </p:nvSpPr>
        <p:spPr bwMode="auto">
          <a:xfrm>
            <a:off x="8202613" y="4841875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6" name="Rectangle 333"/>
          <p:cNvSpPr>
            <a:spLocks noChangeArrowheads="1"/>
          </p:cNvSpPr>
          <p:nvPr/>
        </p:nvSpPr>
        <p:spPr bwMode="auto">
          <a:xfrm>
            <a:off x="3127375" y="4849813"/>
            <a:ext cx="17463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7" name="Line 334"/>
          <p:cNvSpPr>
            <a:spLocks noChangeShapeType="1"/>
          </p:cNvSpPr>
          <p:nvPr/>
        </p:nvSpPr>
        <p:spPr bwMode="auto">
          <a:xfrm>
            <a:off x="3127375" y="4849813"/>
            <a:ext cx="1588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8" name="Line 335"/>
          <p:cNvSpPr>
            <a:spLocks noChangeShapeType="1"/>
          </p:cNvSpPr>
          <p:nvPr/>
        </p:nvSpPr>
        <p:spPr bwMode="auto">
          <a:xfrm>
            <a:off x="4824413" y="48498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9" name="Rectangle 336"/>
          <p:cNvSpPr>
            <a:spLocks noChangeArrowheads="1"/>
          </p:cNvSpPr>
          <p:nvPr/>
        </p:nvSpPr>
        <p:spPr bwMode="auto">
          <a:xfrm>
            <a:off x="5668963" y="4849813"/>
            <a:ext cx="9525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0" name="Line 337"/>
          <p:cNvSpPr>
            <a:spLocks noChangeShapeType="1"/>
          </p:cNvSpPr>
          <p:nvPr/>
        </p:nvSpPr>
        <p:spPr bwMode="auto">
          <a:xfrm>
            <a:off x="5668963" y="48498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1" name="Rectangle 338"/>
          <p:cNvSpPr>
            <a:spLocks noChangeArrowheads="1"/>
          </p:cNvSpPr>
          <p:nvPr/>
        </p:nvSpPr>
        <p:spPr bwMode="auto">
          <a:xfrm>
            <a:off x="7361238" y="484981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2" name="Line 339"/>
          <p:cNvSpPr>
            <a:spLocks noChangeShapeType="1"/>
          </p:cNvSpPr>
          <p:nvPr/>
        </p:nvSpPr>
        <p:spPr bwMode="auto">
          <a:xfrm>
            <a:off x="7361238" y="48498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3" name="Rectangle 340"/>
          <p:cNvSpPr>
            <a:spLocks noChangeArrowheads="1"/>
          </p:cNvSpPr>
          <p:nvPr/>
        </p:nvSpPr>
        <p:spPr bwMode="auto">
          <a:xfrm>
            <a:off x="8202613" y="4849813"/>
            <a:ext cx="17462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4" name="Line 341"/>
          <p:cNvSpPr>
            <a:spLocks noChangeShapeType="1"/>
          </p:cNvSpPr>
          <p:nvPr/>
        </p:nvSpPr>
        <p:spPr bwMode="auto">
          <a:xfrm>
            <a:off x="8202613" y="48498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5" name="Rectangle 342"/>
          <p:cNvSpPr>
            <a:spLocks noChangeArrowheads="1"/>
          </p:cNvSpPr>
          <p:nvPr/>
        </p:nvSpPr>
        <p:spPr bwMode="auto">
          <a:xfrm>
            <a:off x="3395663" y="5197475"/>
            <a:ext cx="3254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T5</a:t>
            </a:r>
            <a:endParaRPr lang="en-US" sz="800" b="1" i="1" baseline="-25000"/>
          </a:p>
        </p:txBody>
      </p:sp>
      <p:sp>
        <p:nvSpPr>
          <p:cNvPr id="21846" name="Rectangle 343"/>
          <p:cNvSpPr>
            <a:spLocks noChangeArrowheads="1"/>
          </p:cNvSpPr>
          <p:nvPr/>
        </p:nvSpPr>
        <p:spPr bwMode="auto">
          <a:xfrm>
            <a:off x="3724275" y="51974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47" name="Rectangle 344"/>
          <p:cNvSpPr>
            <a:spLocks noChangeArrowheads="1"/>
          </p:cNvSpPr>
          <p:nvPr/>
        </p:nvSpPr>
        <p:spPr bwMode="auto">
          <a:xfrm>
            <a:off x="4333875" y="51974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848" name="Rectangle 345"/>
          <p:cNvSpPr>
            <a:spLocks noChangeArrowheads="1"/>
          </p:cNvSpPr>
          <p:nvPr/>
        </p:nvSpPr>
        <p:spPr bwMode="auto">
          <a:xfrm>
            <a:off x="4475163" y="51974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49" name="Rectangle 346"/>
          <p:cNvSpPr>
            <a:spLocks noChangeArrowheads="1"/>
          </p:cNvSpPr>
          <p:nvPr/>
        </p:nvSpPr>
        <p:spPr bwMode="auto">
          <a:xfrm>
            <a:off x="5319713" y="51974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50" name="Rectangle 347"/>
          <p:cNvSpPr>
            <a:spLocks noChangeArrowheads="1"/>
          </p:cNvSpPr>
          <p:nvPr/>
        </p:nvSpPr>
        <p:spPr bwMode="auto">
          <a:xfrm>
            <a:off x="6165850" y="51974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51" name="Rectangle 348"/>
          <p:cNvSpPr>
            <a:spLocks noChangeArrowheads="1"/>
          </p:cNvSpPr>
          <p:nvPr/>
        </p:nvSpPr>
        <p:spPr bwMode="auto">
          <a:xfrm>
            <a:off x="7010400" y="51974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52" name="Rectangle 349"/>
          <p:cNvSpPr>
            <a:spLocks noChangeArrowheads="1"/>
          </p:cNvSpPr>
          <p:nvPr/>
        </p:nvSpPr>
        <p:spPr bwMode="auto">
          <a:xfrm>
            <a:off x="7856538" y="51974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53" name="Line 350"/>
          <p:cNvSpPr>
            <a:spLocks noChangeShapeType="1"/>
          </p:cNvSpPr>
          <p:nvPr/>
        </p:nvSpPr>
        <p:spPr bwMode="auto">
          <a:xfrm>
            <a:off x="3127375" y="5178425"/>
            <a:ext cx="17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4" name="Line 351"/>
          <p:cNvSpPr>
            <a:spLocks noChangeShapeType="1"/>
          </p:cNvSpPr>
          <p:nvPr/>
        </p:nvSpPr>
        <p:spPr bwMode="auto">
          <a:xfrm>
            <a:off x="3144838" y="5178425"/>
            <a:ext cx="8334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5" name="Line 352"/>
          <p:cNvSpPr>
            <a:spLocks noChangeShapeType="1"/>
          </p:cNvSpPr>
          <p:nvPr/>
        </p:nvSpPr>
        <p:spPr bwMode="auto">
          <a:xfrm>
            <a:off x="3986213" y="517842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6" name="Line 353"/>
          <p:cNvSpPr>
            <a:spLocks noChangeShapeType="1"/>
          </p:cNvSpPr>
          <p:nvPr/>
        </p:nvSpPr>
        <p:spPr bwMode="auto">
          <a:xfrm>
            <a:off x="4824413" y="517842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7" name="Line 354"/>
          <p:cNvSpPr>
            <a:spLocks noChangeShapeType="1"/>
          </p:cNvSpPr>
          <p:nvPr/>
        </p:nvSpPr>
        <p:spPr bwMode="auto">
          <a:xfrm>
            <a:off x="4824413" y="51784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8" name="Line 355"/>
          <p:cNvSpPr>
            <a:spLocks noChangeShapeType="1"/>
          </p:cNvSpPr>
          <p:nvPr/>
        </p:nvSpPr>
        <p:spPr bwMode="auto">
          <a:xfrm>
            <a:off x="4832350" y="5178425"/>
            <a:ext cx="8366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9" name="Line 356"/>
          <p:cNvSpPr>
            <a:spLocks noChangeShapeType="1"/>
          </p:cNvSpPr>
          <p:nvPr/>
        </p:nvSpPr>
        <p:spPr bwMode="auto">
          <a:xfrm>
            <a:off x="5668963" y="517842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0" name="Line 357"/>
          <p:cNvSpPr>
            <a:spLocks noChangeShapeType="1"/>
          </p:cNvSpPr>
          <p:nvPr/>
        </p:nvSpPr>
        <p:spPr bwMode="auto">
          <a:xfrm>
            <a:off x="5668963" y="51784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1" name="Line 358"/>
          <p:cNvSpPr>
            <a:spLocks noChangeShapeType="1"/>
          </p:cNvSpPr>
          <p:nvPr/>
        </p:nvSpPr>
        <p:spPr bwMode="auto">
          <a:xfrm>
            <a:off x="5678488" y="5178425"/>
            <a:ext cx="8366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2" name="Line 359"/>
          <p:cNvSpPr>
            <a:spLocks noChangeShapeType="1"/>
          </p:cNvSpPr>
          <p:nvPr/>
        </p:nvSpPr>
        <p:spPr bwMode="auto">
          <a:xfrm>
            <a:off x="6523038" y="517842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3" name="Line 360"/>
          <p:cNvSpPr>
            <a:spLocks noChangeShapeType="1"/>
          </p:cNvSpPr>
          <p:nvPr/>
        </p:nvSpPr>
        <p:spPr bwMode="auto">
          <a:xfrm>
            <a:off x="7361238" y="517842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4" name="Line 361"/>
          <p:cNvSpPr>
            <a:spLocks noChangeShapeType="1"/>
          </p:cNvSpPr>
          <p:nvPr/>
        </p:nvSpPr>
        <p:spPr bwMode="auto">
          <a:xfrm>
            <a:off x="7361238" y="51784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5" name="Line 362"/>
          <p:cNvSpPr>
            <a:spLocks noChangeShapeType="1"/>
          </p:cNvSpPr>
          <p:nvPr/>
        </p:nvSpPr>
        <p:spPr bwMode="auto">
          <a:xfrm>
            <a:off x="7369175" y="5178425"/>
            <a:ext cx="8334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6" name="Line 363"/>
          <p:cNvSpPr>
            <a:spLocks noChangeShapeType="1"/>
          </p:cNvSpPr>
          <p:nvPr/>
        </p:nvSpPr>
        <p:spPr bwMode="auto">
          <a:xfrm>
            <a:off x="8202613" y="5178425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7" name="Rectangle 364"/>
          <p:cNvSpPr>
            <a:spLocks noChangeArrowheads="1"/>
          </p:cNvSpPr>
          <p:nvPr/>
        </p:nvSpPr>
        <p:spPr bwMode="auto">
          <a:xfrm>
            <a:off x="3127375" y="5186363"/>
            <a:ext cx="17463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8" name="Line 365"/>
          <p:cNvSpPr>
            <a:spLocks noChangeShapeType="1"/>
          </p:cNvSpPr>
          <p:nvPr/>
        </p:nvSpPr>
        <p:spPr bwMode="auto">
          <a:xfrm>
            <a:off x="3127375" y="5186363"/>
            <a:ext cx="1588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9" name="Line 366"/>
          <p:cNvSpPr>
            <a:spLocks noChangeShapeType="1"/>
          </p:cNvSpPr>
          <p:nvPr/>
        </p:nvSpPr>
        <p:spPr bwMode="auto">
          <a:xfrm>
            <a:off x="4824413" y="51863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0" name="Rectangle 367"/>
          <p:cNvSpPr>
            <a:spLocks noChangeArrowheads="1"/>
          </p:cNvSpPr>
          <p:nvPr/>
        </p:nvSpPr>
        <p:spPr bwMode="auto">
          <a:xfrm>
            <a:off x="5668963" y="5186363"/>
            <a:ext cx="9525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1" name="Line 368"/>
          <p:cNvSpPr>
            <a:spLocks noChangeShapeType="1"/>
          </p:cNvSpPr>
          <p:nvPr/>
        </p:nvSpPr>
        <p:spPr bwMode="auto">
          <a:xfrm>
            <a:off x="5668963" y="51863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2" name="Rectangle 369"/>
          <p:cNvSpPr>
            <a:spLocks noChangeArrowheads="1"/>
          </p:cNvSpPr>
          <p:nvPr/>
        </p:nvSpPr>
        <p:spPr bwMode="auto">
          <a:xfrm>
            <a:off x="7361238" y="518636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3" name="Line 370"/>
          <p:cNvSpPr>
            <a:spLocks noChangeShapeType="1"/>
          </p:cNvSpPr>
          <p:nvPr/>
        </p:nvSpPr>
        <p:spPr bwMode="auto">
          <a:xfrm>
            <a:off x="7361238" y="51863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4" name="Rectangle 371"/>
          <p:cNvSpPr>
            <a:spLocks noChangeArrowheads="1"/>
          </p:cNvSpPr>
          <p:nvPr/>
        </p:nvSpPr>
        <p:spPr bwMode="auto">
          <a:xfrm>
            <a:off x="8202613" y="5186363"/>
            <a:ext cx="17462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5" name="Line 372"/>
          <p:cNvSpPr>
            <a:spLocks noChangeShapeType="1"/>
          </p:cNvSpPr>
          <p:nvPr/>
        </p:nvSpPr>
        <p:spPr bwMode="auto">
          <a:xfrm>
            <a:off x="8202613" y="51863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6" name="Rectangle 373"/>
          <p:cNvSpPr>
            <a:spLocks noChangeArrowheads="1"/>
          </p:cNvSpPr>
          <p:nvPr/>
        </p:nvSpPr>
        <p:spPr bwMode="auto">
          <a:xfrm>
            <a:off x="3409950" y="5534025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T6</a:t>
            </a:r>
            <a:endParaRPr lang="en-US" sz="800" b="1" i="1" baseline="-25000"/>
          </a:p>
        </p:txBody>
      </p:sp>
      <p:sp>
        <p:nvSpPr>
          <p:cNvPr id="21877" name="Rectangle 374"/>
          <p:cNvSpPr>
            <a:spLocks noChangeArrowheads="1"/>
          </p:cNvSpPr>
          <p:nvPr/>
        </p:nvSpPr>
        <p:spPr bwMode="auto">
          <a:xfrm>
            <a:off x="3709988" y="5534025"/>
            <a:ext cx="63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78" name="Rectangle 375"/>
          <p:cNvSpPr>
            <a:spLocks noChangeArrowheads="1"/>
          </p:cNvSpPr>
          <p:nvPr/>
        </p:nvSpPr>
        <p:spPr bwMode="auto">
          <a:xfrm>
            <a:off x="4338638" y="5534025"/>
            <a:ext cx="12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879" name="Rectangle 376"/>
          <p:cNvSpPr>
            <a:spLocks noChangeArrowheads="1"/>
          </p:cNvSpPr>
          <p:nvPr/>
        </p:nvSpPr>
        <p:spPr bwMode="auto">
          <a:xfrm>
            <a:off x="4468813" y="5534025"/>
            <a:ext cx="63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80" name="Rectangle 377"/>
          <p:cNvSpPr>
            <a:spLocks noChangeArrowheads="1"/>
          </p:cNvSpPr>
          <p:nvPr/>
        </p:nvSpPr>
        <p:spPr bwMode="auto">
          <a:xfrm>
            <a:off x="5314950" y="5534025"/>
            <a:ext cx="63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81" name="Rectangle 378"/>
          <p:cNvSpPr>
            <a:spLocks noChangeArrowheads="1"/>
          </p:cNvSpPr>
          <p:nvPr/>
        </p:nvSpPr>
        <p:spPr bwMode="auto">
          <a:xfrm>
            <a:off x="7005638" y="5534025"/>
            <a:ext cx="63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82" name="Rectangle 379"/>
          <p:cNvSpPr>
            <a:spLocks noChangeArrowheads="1"/>
          </p:cNvSpPr>
          <p:nvPr/>
        </p:nvSpPr>
        <p:spPr bwMode="auto">
          <a:xfrm>
            <a:off x="7850188" y="5534025"/>
            <a:ext cx="63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83" name="Rectangle 380"/>
          <p:cNvSpPr>
            <a:spLocks noChangeArrowheads="1"/>
          </p:cNvSpPr>
          <p:nvPr/>
        </p:nvSpPr>
        <p:spPr bwMode="auto">
          <a:xfrm>
            <a:off x="3127375" y="5514975"/>
            <a:ext cx="174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84" name="Line 381"/>
          <p:cNvSpPr>
            <a:spLocks noChangeShapeType="1"/>
          </p:cNvSpPr>
          <p:nvPr/>
        </p:nvSpPr>
        <p:spPr bwMode="auto">
          <a:xfrm>
            <a:off x="3127375" y="5514975"/>
            <a:ext cx="17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85" name="Rectangle 382"/>
          <p:cNvSpPr>
            <a:spLocks noChangeArrowheads="1"/>
          </p:cNvSpPr>
          <p:nvPr/>
        </p:nvSpPr>
        <p:spPr bwMode="auto">
          <a:xfrm>
            <a:off x="3144838" y="5514975"/>
            <a:ext cx="8334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86" name="Line 383"/>
          <p:cNvSpPr>
            <a:spLocks noChangeShapeType="1"/>
          </p:cNvSpPr>
          <p:nvPr/>
        </p:nvSpPr>
        <p:spPr bwMode="auto">
          <a:xfrm>
            <a:off x="3144838" y="5514975"/>
            <a:ext cx="8334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87" name="Rectangle 384"/>
          <p:cNvSpPr>
            <a:spLocks noChangeArrowheads="1"/>
          </p:cNvSpPr>
          <p:nvPr/>
        </p:nvSpPr>
        <p:spPr bwMode="auto">
          <a:xfrm>
            <a:off x="3986213" y="551497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88" name="Line 385"/>
          <p:cNvSpPr>
            <a:spLocks noChangeShapeType="1"/>
          </p:cNvSpPr>
          <p:nvPr/>
        </p:nvSpPr>
        <p:spPr bwMode="auto">
          <a:xfrm>
            <a:off x="3986213" y="551497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89" name="Line 386"/>
          <p:cNvSpPr>
            <a:spLocks noChangeShapeType="1"/>
          </p:cNvSpPr>
          <p:nvPr/>
        </p:nvSpPr>
        <p:spPr bwMode="auto">
          <a:xfrm>
            <a:off x="4824413" y="551497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0" name="Line 387"/>
          <p:cNvSpPr>
            <a:spLocks noChangeShapeType="1"/>
          </p:cNvSpPr>
          <p:nvPr/>
        </p:nvSpPr>
        <p:spPr bwMode="auto">
          <a:xfrm>
            <a:off x="4824413" y="55149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1" name="Rectangle 388"/>
          <p:cNvSpPr>
            <a:spLocks noChangeArrowheads="1"/>
          </p:cNvSpPr>
          <p:nvPr/>
        </p:nvSpPr>
        <p:spPr bwMode="auto">
          <a:xfrm>
            <a:off x="4832350" y="5514975"/>
            <a:ext cx="83661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2" name="Line 389"/>
          <p:cNvSpPr>
            <a:spLocks noChangeShapeType="1"/>
          </p:cNvSpPr>
          <p:nvPr/>
        </p:nvSpPr>
        <p:spPr bwMode="auto">
          <a:xfrm>
            <a:off x="4832350" y="5514975"/>
            <a:ext cx="8366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3" name="Rectangle 390"/>
          <p:cNvSpPr>
            <a:spLocks noChangeArrowheads="1"/>
          </p:cNvSpPr>
          <p:nvPr/>
        </p:nvSpPr>
        <p:spPr bwMode="auto">
          <a:xfrm>
            <a:off x="5668963" y="5514975"/>
            <a:ext cx="9525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4" name="Line 391"/>
          <p:cNvSpPr>
            <a:spLocks noChangeShapeType="1"/>
          </p:cNvSpPr>
          <p:nvPr/>
        </p:nvSpPr>
        <p:spPr bwMode="auto">
          <a:xfrm>
            <a:off x="5668963" y="55149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5" name="Line 392"/>
          <p:cNvSpPr>
            <a:spLocks noChangeShapeType="1"/>
          </p:cNvSpPr>
          <p:nvPr/>
        </p:nvSpPr>
        <p:spPr bwMode="auto">
          <a:xfrm>
            <a:off x="5668963" y="55149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6" name="Rectangle 393"/>
          <p:cNvSpPr>
            <a:spLocks noChangeArrowheads="1"/>
          </p:cNvSpPr>
          <p:nvPr/>
        </p:nvSpPr>
        <p:spPr bwMode="auto">
          <a:xfrm>
            <a:off x="5678488" y="5514975"/>
            <a:ext cx="83661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7" name="Line 394"/>
          <p:cNvSpPr>
            <a:spLocks noChangeShapeType="1"/>
          </p:cNvSpPr>
          <p:nvPr/>
        </p:nvSpPr>
        <p:spPr bwMode="auto">
          <a:xfrm>
            <a:off x="5678488" y="5514975"/>
            <a:ext cx="8366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8" name="Rectangle 395"/>
          <p:cNvSpPr>
            <a:spLocks noChangeArrowheads="1"/>
          </p:cNvSpPr>
          <p:nvPr/>
        </p:nvSpPr>
        <p:spPr bwMode="auto">
          <a:xfrm>
            <a:off x="6523038" y="551497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9" name="Line 396"/>
          <p:cNvSpPr>
            <a:spLocks noChangeShapeType="1"/>
          </p:cNvSpPr>
          <p:nvPr/>
        </p:nvSpPr>
        <p:spPr bwMode="auto">
          <a:xfrm>
            <a:off x="6523038" y="551497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0" name="Rectangle 397"/>
          <p:cNvSpPr>
            <a:spLocks noChangeArrowheads="1"/>
          </p:cNvSpPr>
          <p:nvPr/>
        </p:nvSpPr>
        <p:spPr bwMode="auto">
          <a:xfrm>
            <a:off x="7361238" y="551497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1" name="Line 398"/>
          <p:cNvSpPr>
            <a:spLocks noChangeShapeType="1"/>
          </p:cNvSpPr>
          <p:nvPr/>
        </p:nvSpPr>
        <p:spPr bwMode="auto">
          <a:xfrm>
            <a:off x="7361238" y="551497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2" name="Line 399"/>
          <p:cNvSpPr>
            <a:spLocks noChangeShapeType="1"/>
          </p:cNvSpPr>
          <p:nvPr/>
        </p:nvSpPr>
        <p:spPr bwMode="auto">
          <a:xfrm>
            <a:off x="7361238" y="55149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3" name="Rectangle 400"/>
          <p:cNvSpPr>
            <a:spLocks noChangeArrowheads="1"/>
          </p:cNvSpPr>
          <p:nvPr/>
        </p:nvSpPr>
        <p:spPr bwMode="auto">
          <a:xfrm>
            <a:off x="7369175" y="5514975"/>
            <a:ext cx="8334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4" name="Line 401"/>
          <p:cNvSpPr>
            <a:spLocks noChangeShapeType="1"/>
          </p:cNvSpPr>
          <p:nvPr/>
        </p:nvSpPr>
        <p:spPr bwMode="auto">
          <a:xfrm>
            <a:off x="7369175" y="5514975"/>
            <a:ext cx="8334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5" name="Rectangle 402"/>
          <p:cNvSpPr>
            <a:spLocks noChangeArrowheads="1"/>
          </p:cNvSpPr>
          <p:nvPr/>
        </p:nvSpPr>
        <p:spPr bwMode="auto">
          <a:xfrm>
            <a:off x="8202613" y="5514975"/>
            <a:ext cx="1746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6" name="Line 403"/>
          <p:cNvSpPr>
            <a:spLocks noChangeShapeType="1"/>
          </p:cNvSpPr>
          <p:nvPr/>
        </p:nvSpPr>
        <p:spPr bwMode="auto">
          <a:xfrm>
            <a:off x="8202613" y="5514975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7" name="Rectangle 404"/>
          <p:cNvSpPr>
            <a:spLocks noChangeArrowheads="1"/>
          </p:cNvSpPr>
          <p:nvPr/>
        </p:nvSpPr>
        <p:spPr bwMode="auto">
          <a:xfrm>
            <a:off x="3127375" y="5522913"/>
            <a:ext cx="17463" cy="301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8" name="Line 405"/>
          <p:cNvSpPr>
            <a:spLocks noChangeShapeType="1"/>
          </p:cNvSpPr>
          <p:nvPr/>
        </p:nvSpPr>
        <p:spPr bwMode="auto">
          <a:xfrm>
            <a:off x="3127375" y="5522913"/>
            <a:ext cx="1588" cy="301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9" name="Rectangle 406"/>
          <p:cNvSpPr>
            <a:spLocks noChangeArrowheads="1"/>
          </p:cNvSpPr>
          <p:nvPr/>
        </p:nvSpPr>
        <p:spPr bwMode="auto">
          <a:xfrm>
            <a:off x="3127375" y="5824538"/>
            <a:ext cx="17463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0" name="Line 407"/>
          <p:cNvSpPr>
            <a:spLocks noChangeShapeType="1"/>
          </p:cNvSpPr>
          <p:nvPr/>
        </p:nvSpPr>
        <p:spPr bwMode="auto">
          <a:xfrm>
            <a:off x="3127375" y="5824538"/>
            <a:ext cx="174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1" name="Line 408"/>
          <p:cNvSpPr>
            <a:spLocks noChangeShapeType="1"/>
          </p:cNvSpPr>
          <p:nvPr/>
        </p:nvSpPr>
        <p:spPr bwMode="auto">
          <a:xfrm>
            <a:off x="3127375" y="5824538"/>
            <a:ext cx="1588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2" name="Rectangle 409"/>
          <p:cNvSpPr>
            <a:spLocks noChangeArrowheads="1"/>
          </p:cNvSpPr>
          <p:nvPr/>
        </p:nvSpPr>
        <p:spPr bwMode="auto">
          <a:xfrm>
            <a:off x="3127375" y="5824538"/>
            <a:ext cx="17463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3" name="Line 410"/>
          <p:cNvSpPr>
            <a:spLocks noChangeShapeType="1"/>
          </p:cNvSpPr>
          <p:nvPr/>
        </p:nvSpPr>
        <p:spPr bwMode="auto">
          <a:xfrm>
            <a:off x="3127375" y="5824538"/>
            <a:ext cx="174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4" name="Line 411"/>
          <p:cNvSpPr>
            <a:spLocks noChangeShapeType="1"/>
          </p:cNvSpPr>
          <p:nvPr/>
        </p:nvSpPr>
        <p:spPr bwMode="auto">
          <a:xfrm>
            <a:off x="3127375" y="5824538"/>
            <a:ext cx="1588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5" name="Rectangle 412"/>
          <p:cNvSpPr>
            <a:spLocks noChangeArrowheads="1"/>
          </p:cNvSpPr>
          <p:nvPr/>
        </p:nvSpPr>
        <p:spPr bwMode="auto">
          <a:xfrm>
            <a:off x="3144838" y="5824538"/>
            <a:ext cx="83343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6" name="Line 413"/>
          <p:cNvSpPr>
            <a:spLocks noChangeShapeType="1"/>
          </p:cNvSpPr>
          <p:nvPr/>
        </p:nvSpPr>
        <p:spPr bwMode="auto">
          <a:xfrm>
            <a:off x="3144838" y="5824538"/>
            <a:ext cx="8334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7" name="Rectangle 414"/>
          <p:cNvSpPr>
            <a:spLocks noChangeArrowheads="1"/>
          </p:cNvSpPr>
          <p:nvPr/>
        </p:nvSpPr>
        <p:spPr bwMode="auto">
          <a:xfrm>
            <a:off x="3995738" y="5824538"/>
            <a:ext cx="828675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8" name="Line 415"/>
          <p:cNvSpPr>
            <a:spLocks noChangeShapeType="1"/>
          </p:cNvSpPr>
          <p:nvPr/>
        </p:nvSpPr>
        <p:spPr bwMode="auto">
          <a:xfrm>
            <a:off x="3995738" y="5824538"/>
            <a:ext cx="828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9" name="Line 416"/>
          <p:cNvSpPr>
            <a:spLocks noChangeShapeType="1"/>
          </p:cNvSpPr>
          <p:nvPr/>
        </p:nvSpPr>
        <p:spPr bwMode="auto">
          <a:xfrm>
            <a:off x="4824413" y="5522913"/>
            <a:ext cx="1587" cy="301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0" name="Rectangle 417"/>
          <p:cNvSpPr>
            <a:spLocks noChangeArrowheads="1"/>
          </p:cNvSpPr>
          <p:nvPr/>
        </p:nvSpPr>
        <p:spPr bwMode="auto">
          <a:xfrm>
            <a:off x="4824413" y="5824538"/>
            <a:ext cx="15875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1" name="Line 418"/>
          <p:cNvSpPr>
            <a:spLocks noChangeShapeType="1"/>
          </p:cNvSpPr>
          <p:nvPr/>
        </p:nvSpPr>
        <p:spPr bwMode="auto">
          <a:xfrm>
            <a:off x="4824413" y="5824538"/>
            <a:ext cx="15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2" name="Line 419"/>
          <p:cNvSpPr>
            <a:spLocks noChangeShapeType="1"/>
          </p:cNvSpPr>
          <p:nvPr/>
        </p:nvSpPr>
        <p:spPr bwMode="auto">
          <a:xfrm>
            <a:off x="4824413" y="5824538"/>
            <a:ext cx="1587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3" name="Rectangle 420"/>
          <p:cNvSpPr>
            <a:spLocks noChangeArrowheads="1"/>
          </p:cNvSpPr>
          <p:nvPr/>
        </p:nvSpPr>
        <p:spPr bwMode="auto">
          <a:xfrm>
            <a:off x="4840288" y="5824538"/>
            <a:ext cx="828675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4" name="Line 421"/>
          <p:cNvSpPr>
            <a:spLocks noChangeShapeType="1"/>
          </p:cNvSpPr>
          <p:nvPr/>
        </p:nvSpPr>
        <p:spPr bwMode="auto">
          <a:xfrm>
            <a:off x="4840288" y="5824538"/>
            <a:ext cx="828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5" name="Rectangle 422"/>
          <p:cNvSpPr>
            <a:spLocks noChangeArrowheads="1"/>
          </p:cNvSpPr>
          <p:nvPr/>
        </p:nvSpPr>
        <p:spPr bwMode="auto">
          <a:xfrm>
            <a:off x="5668963" y="5522913"/>
            <a:ext cx="9525" cy="301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6" name="Line 423"/>
          <p:cNvSpPr>
            <a:spLocks noChangeShapeType="1"/>
          </p:cNvSpPr>
          <p:nvPr/>
        </p:nvSpPr>
        <p:spPr bwMode="auto">
          <a:xfrm>
            <a:off x="5668963" y="5522913"/>
            <a:ext cx="1587" cy="301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7" name="Rectangle 424"/>
          <p:cNvSpPr>
            <a:spLocks noChangeArrowheads="1"/>
          </p:cNvSpPr>
          <p:nvPr/>
        </p:nvSpPr>
        <p:spPr bwMode="auto">
          <a:xfrm>
            <a:off x="5668963" y="5824538"/>
            <a:ext cx="17462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8" name="Line 425"/>
          <p:cNvSpPr>
            <a:spLocks noChangeShapeType="1"/>
          </p:cNvSpPr>
          <p:nvPr/>
        </p:nvSpPr>
        <p:spPr bwMode="auto">
          <a:xfrm>
            <a:off x="5668963" y="5824538"/>
            <a:ext cx="174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9" name="Line 426"/>
          <p:cNvSpPr>
            <a:spLocks noChangeShapeType="1"/>
          </p:cNvSpPr>
          <p:nvPr/>
        </p:nvSpPr>
        <p:spPr bwMode="auto">
          <a:xfrm>
            <a:off x="5668963" y="5824538"/>
            <a:ext cx="1587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0" name="Rectangle 427"/>
          <p:cNvSpPr>
            <a:spLocks noChangeArrowheads="1"/>
          </p:cNvSpPr>
          <p:nvPr/>
        </p:nvSpPr>
        <p:spPr bwMode="auto">
          <a:xfrm>
            <a:off x="5686425" y="5824538"/>
            <a:ext cx="828675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1" name="Line 428"/>
          <p:cNvSpPr>
            <a:spLocks noChangeShapeType="1"/>
          </p:cNvSpPr>
          <p:nvPr/>
        </p:nvSpPr>
        <p:spPr bwMode="auto">
          <a:xfrm>
            <a:off x="5686425" y="5824538"/>
            <a:ext cx="828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2" name="Rectangle 429"/>
          <p:cNvSpPr>
            <a:spLocks noChangeArrowheads="1"/>
          </p:cNvSpPr>
          <p:nvPr/>
        </p:nvSpPr>
        <p:spPr bwMode="auto">
          <a:xfrm>
            <a:off x="6532563" y="5824538"/>
            <a:ext cx="828675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3" name="Line 430"/>
          <p:cNvSpPr>
            <a:spLocks noChangeShapeType="1"/>
          </p:cNvSpPr>
          <p:nvPr/>
        </p:nvSpPr>
        <p:spPr bwMode="auto">
          <a:xfrm>
            <a:off x="6532563" y="5824538"/>
            <a:ext cx="828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4" name="Rectangle 431"/>
          <p:cNvSpPr>
            <a:spLocks noChangeArrowheads="1"/>
          </p:cNvSpPr>
          <p:nvPr/>
        </p:nvSpPr>
        <p:spPr bwMode="auto">
          <a:xfrm>
            <a:off x="7361238" y="5522913"/>
            <a:ext cx="7937" cy="301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5" name="Line 432"/>
          <p:cNvSpPr>
            <a:spLocks noChangeShapeType="1"/>
          </p:cNvSpPr>
          <p:nvPr/>
        </p:nvSpPr>
        <p:spPr bwMode="auto">
          <a:xfrm>
            <a:off x="7361238" y="5522913"/>
            <a:ext cx="1587" cy="301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6" name="Rectangle 433"/>
          <p:cNvSpPr>
            <a:spLocks noChangeArrowheads="1"/>
          </p:cNvSpPr>
          <p:nvPr/>
        </p:nvSpPr>
        <p:spPr bwMode="auto">
          <a:xfrm>
            <a:off x="7361238" y="5824538"/>
            <a:ext cx="15875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7" name="Line 434"/>
          <p:cNvSpPr>
            <a:spLocks noChangeShapeType="1"/>
          </p:cNvSpPr>
          <p:nvPr/>
        </p:nvSpPr>
        <p:spPr bwMode="auto">
          <a:xfrm>
            <a:off x="7361238" y="5824538"/>
            <a:ext cx="15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8" name="Line 435"/>
          <p:cNvSpPr>
            <a:spLocks noChangeShapeType="1"/>
          </p:cNvSpPr>
          <p:nvPr/>
        </p:nvSpPr>
        <p:spPr bwMode="auto">
          <a:xfrm>
            <a:off x="7361238" y="5824538"/>
            <a:ext cx="1587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9" name="Rectangle 436"/>
          <p:cNvSpPr>
            <a:spLocks noChangeArrowheads="1"/>
          </p:cNvSpPr>
          <p:nvPr/>
        </p:nvSpPr>
        <p:spPr bwMode="auto">
          <a:xfrm>
            <a:off x="7377113" y="5824538"/>
            <a:ext cx="825500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0" name="Line 437"/>
          <p:cNvSpPr>
            <a:spLocks noChangeShapeType="1"/>
          </p:cNvSpPr>
          <p:nvPr/>
        </p:nvSpPr>
        <p:spPr bwMode="auto">
          <a:xfrm>
            <a:off x="7377113" y="5824538"/>
            <a:ext cx="8255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1" name="Rectangle 438"/>
          <p:cNvSpPr>
            <a:spLocks noChangeArrowheads="1"/>
          </p:cNvSpPr>
          <p:nvPr/>
        </p:nvSpPr>
        <p:spPr bwMode="auto">
          <a:xfrm>
            <a:off x="8202613" y="5522913"/>
            <a:ext cx="17462" cy="301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2" name="Line 439"/>
          <p:cNvSpPr>
            <a:spLocks noChangeShapeType="1"/>
          </p:cNvSpPr>
          <p:nvPr/>
        </p:nvSpPr>
        <p:spPr bwMode="auto">
          <a:xfrm>
            <a:off x="8202613" y="5522913"/>
            <a:ext cx="1587" cy="301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3" name="Rectangle 440"/>
          <p:cNvSpPr>
            <a:spLocks noChangeArrowheads="1"/>
          </p:cNvSpPr>
          <p:nvPr/>
        </p:nvSpPr>
        <p:spPr bwMode="auto">
          <a:xfrm>
            <a:off x="8202613" y="5824538"/>
            <a:ext cx="17462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4" name="Line 441"/>
          <p:cNvSpPr>
            <a:spLocks noChangeShapeType="1"/>
          </p:cNvSpPr>
          <p:nvPr/>
        </p:nvSpPr>
        <p:spPr bwMode="auto">
          <a:xfrm>
            <a:off x="8202613" y="5824538"/>
            <a:ext cx="174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5" name="Line 442"/>
          <p:cNvSpPr>
            <a:spLocks noChangeShapeType="1"/>
          </p:cNvSpPr>
          <p:nvPr/>
        </p:nvSpPr>
        <p:spPr bwMode="auto">
          <a:xfrm>
            <a:off x="8202613" y="5824538"/>
            <a:ext cx="1587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6" name="Rectangle 443"/>
          <p:cNvSpPr>
            <a:spLocks noChangeArrowheads="1"/>
          </p:cNvSpPr>
          <p:nvPr/>
        </p:nvSpPr>
        <p:spPr bwMode="auto">
          <a:xfrm>
            <a:off x="8202613" y="5824538"/>
            <a:ext cx="17462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7" name="Line 444"/>
          <p:cNvSpPr>
            <a:spLocks noChangeShapeType="1"/>
          </p:cNvSpPr>
          <p:nvPr/>
        </p:nvSpPr>
        <p:spPr bwMode="auto">
          <a:xfrm>
            <a:off x="8202613" y="5824538"/>
            <a:ext cx="174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8" name="Line 445"/>
          <p:cNvSpPr>
            <a:spLocks noChangeShapeType="1"/>
          </p:cNvSpPr>
          <p:nvPr/>
        </p:nvSpPr>
        <p:spPr bwMode="auto">
          <a:xfrm>
            <a:off x="8202613" y="5824538"/>
            <a:ext cx="1587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9" name="Rectangle 446"/>
          <p:cNvSpPr>
            <a:spLocks noChangeArrowheads="1"/>
          </p:cNvSpPr>
          <p:nvPr/>
        </p:nvSpPr>
        <p:spPr bwMode="auto">
          <a:xfrm>
            <a:off x="3200400" y="5846763"/>
            <a:ext cx="285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950" name="Line 447"/>
          <p:cNvSpPr>
            <a:spLocks noChangeShapeType="1"/>
          </p:cNvSpPr>
          <p:nvPr/>
        </p:nvSpPr>
        <p:spPr bwMode="auto">
          <a:xfrm>
            <a:off x="3973513" y="3135313"/>
            <a:ext cx="0" cy="2706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51" name="Line 448"/>
          <p:cNvSpPr>
            <a:spLocks noChangeShapeType="1"/>
          </p:cNvSpPr>
          <p:nvPr/>
        </p:nvSpPr>
        <p:spPr bwMode="auto">
          <a:xfrm>
            <a:off x="6516688" y="3167063"/>
            <a:ext cx="0" cy="2706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52" name="Line 449"/>
          <p:cNvSpPr>
            <a:spLocks noChangeShapeType="1"/>
          </p:cNvSpPr>
          <p:nvPr/>
        </p:nvSpPr>
        <p:spPr bwMode="auto">
          <a:xfrm>
            <a:off x="4664075" y="3703638"/>
            <a:ext cx="30003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53" name="Line 450"/>
          <p:cNvSpPr>
            <a:spLocks noChangeShapeType="1"/>
          </p:cNvSpPr>
          <p:nvPr/>
        </p:nvSpPr>
        <p:spPr bwMode="auto">
          <a:xfrm>
            <a:off x="5565775" y="4108450"/>
            <a:ext cx="26670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54" name="Line 451"/>
          <p:cNvSpPr>
            <a:spLocks noChangeShapeType="1"/>
          </p:cNvSpPr>
          <p:nvPr/>
        </p:nvSpPr>
        <p:spPr bwMode="auto">
          <a:xfrm>
            <a:off x="4689475" y="4065588"/>
            <a:ext cx="30003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55" name="Line 452"/>
          <p:cNvSpPr>
            <a:spLocks noChangeShapeType="1"/>
          </p:cNvSpPr>
          <p:nvPr/>
        </p:nvSpPr>
        <p:spPr bwMode="auto">
          <a:xfrm>
            <a:off x="5524500" y="4379913"/>
            <a:ext cx="30003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56" name="Line 453"/>
          <p:cNvSpPr>
            <a:spLocks noChangeShapeType="1"/>
          </p:cNvSpPr>
          <p:nvPr/>
        </p:nvSpPr>
        <p:spPr bwMode="auto">
          <a:xfrm>
            <a:off x="6380163" y="4379913"/>
            <a:ext cx="300037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57" name="Line 454"/>
          <p:cNvSpPr>
            <a:spLocks noChangeShapeType="1"/>
          </p:cNvSpPr>
          <p:nvPr/>
        </p:nvSpPr>
        <p:spPr bwMode="auto">
          <a:xfrm>
            <a:off x="5559425" y="4760913"/>
            <a:ext cx="30003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58" name="Line 455"/>
          <p:cNvSpPr>
            <a:spLocks noChangeShapeType="1"/>
          </p:cNvSpPr>
          <p:nvPr/>
        </p:nvSpPr>
        <p:spPr bwMode="auto">
          <a:xfrm>
            <a:off x="6370638" y="4716463"/>
            <a:ext cx="300037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59" name="Line 456"/>
          <p:cNvSpPr>
            <a:spLocks noChangeShapeType="1"/>
          </p:cNvSpPr>
          <p:nvPr/>
        </p:nvSpPr>
        <p:spPr bwMode="auto">
          <a:xfrm>
            <a:off x="7239000" y="4727575"/>
            <a:ext cx="30003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60" name="Line 457"/>
          <p:cNvSpPr>
            <a:spLocks noChangeShapeType="1"/>
          </p:cNvSpPr>
          <p:nvPr/>
        </p:nvSpPr>
        <p:spPr bwMode="auto">
          <a:xfrm>
            <a:off x="4702175" y="4403725"/>
            <a:ext cx="30003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61" name="Line 458"/>
          <p:cNvSpPr>
            <a:spLocks noChangeShapeType="1"/>
          </p:cNvSpPr>
          <p:nvPr/>
        </p:nvSpPr>
        <p:spPr bwMode="auto">
          <a:xfrm>
            <a:off x="4714875" y="4738688"/>
            <a:ext cx="30003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62" name="Rectangle 459"/>
          <p:cNvSpPr>
            <a:spLocks noChangeArrowheads="1"/>
          </p:cNvSpPr>
          <p:nvPr/>
        </p:nvSpPr>
        <p:spPr bwMode="auto">
          <a:xfrm>
            <a:off x="7729538" y="4838700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CC0000"/>
                </a:solidFill>
              </a:rPr>
              <a:t>0</a:t>
            </a:r>
            <a:endParaRPr lang="en-US" sz="800" b="1" i="1" baseline="-25000">
              <a:solidFill>
                <a:srgbClr val="CC0000"/>
              </a:solidFill>
            </a:endParaRPr>
          </a:p>
        </p:txBody>
      </p:sp>
      <p:sp>
        <p:nvSpPr>
          <p:cNvPr id="21963" name="Rectangle 460"/>
          <p:cNvSpPr>
            <a:spLocks noChangeArrowheads="1"/>
          </p:cNvSpPr>
          <p:nvPr/>
        </p:nvSpPr>
        <p:spPr bwMode="auto">
          <a:xfrm>
            <a:off x="7727950" y="5183188"/>
            <a:ext cx="139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964" name="Rectangle 461"/>
          <p:cNvSpPr>
            <a:spLocks noChangeArrowheads="1"/>
          </p:cNvSpPr>
          <p:nvPr/>
        </p:nvSpPr>
        <p:spPr bwMode="auto">
          <a:xfrm>
            <a:off x="7727950" y="5519738"/>
            <a:ext cx="139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965" name="Rectangle 462"/>
          <p:cNvSpPr>
            <a:spLocks noChangeArrowheads="1"/>
          </p:cNvSpPr>
          <p:nvPr/>
        </p:nvSpPr>
        <p:spPr bwMode="auto">
          <a:xfrm>
            <a:off x="7727950" y="5856288"/>
            <a:ext cx="139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0</a:t>
            </a:r>
            <a:endParaRPr lang="en-US" sz="800" b="1" i="1" baseline="-25000"/>
          </a:p>
        </p:txBody>
      </p:sp>
      <p:sp>
        <p:nvSpPr>
          <p:cNvPr id="21966" name="Text Box 463"/>
          <p:cNvSpPr txBox="1">
            <a:spLocks noChangeArrowheads="1"/>
          </p:cNvSpPr>
          <p:nvPr/>
        </p:nvSpPr>
        <p:spPr bwMode="auto">
          <a:xfrm>
            <a:off x="8148638" y="4824413"/>
            <a:ext cx="11128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" pitchFamily="34" charset="0"/>
              </a:rPr>
              <a:t>2. Serial</a:t>
            </a:r>
            <a:r>
              <a:rPr lang="en-US" sz="1000" b="1">
                <a:latin typeface="Arial" pitchFamily="34" charset="0"/>
              </a:rPr>
              <a:t> I/P</a:t>
            </a:r>
            <a:r>
              <a:rPr lang="en-US" sz="1400" b="1">
                <a:latin typeface="Arial" pitchFamily="34" charset="0"/>
              </a:rPr>
              <a:t> </a:t>
            </a:r>
          </a:p>
          <a:p>
            <a:r>
              <a:rPr lang="en-US" sz="1400" b="1">
                <a:latin typeface="Arial" pitchFamily="34" charset="0"/>
              </a:rPr>
              <a:t>starts</a:t>
            </a:r>
          </a:p>
          <a:p>
            <a:r>
              <a:rPr lang="en-US" sz="1400" b="1">
                <a:latin typeface="Arial" pitchFamily="34" charset="0"/>
              </a:rPr>
              <a:t>appearing </a:t>
            </a:r>
          </a:p>
          <a:p>
            <a:r>
              <a:rPr lang="en-US" sz="1400" b="1">
                <a:latin typeface="Arial" pitchFamily="34" charset="0"/>
              </a:rPr>
              <a:t>Serially</a:t>
            </a:r>
          </a:p>
          <a:p>
            <a:r>
              <a:rPr lang="en-US" sz="1400" b="1">
                <a:latin typeface="Arial" pitchFamily="34" charset="0"/>
              </a:rPr>
              <a:t>at O/P</a:t>
            </a:r>
          </a:p>
          <a:p>
            <a:endParaRPr lang="en-US" sz="1400" b="1">
              <a:latin typeface="Arial" pitchFamily="34" charset="0"/>
            </a:endParaRPr>
          </a:p>
        </p:txBody>
      </p:sp>
      <p:sp>
        <p:nvSpPr>
          <p:cNvPr id="21967" name="Rectangle 467"/>
          <p:cNvSpPr>
            <a:spLocks noChangeArrowheads="1"/>
          </p:cNvSpPr>
          <p:nvPr/>
        </p:nvSpPr>
        <p:spPr bwMode="auto">
          <a:xfrm>
            <a:off x="5168900" y="4838700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0</a:t>
            </a:r>
            <a:endParaRPr lang="en-US" sz="800" b="1" i="1" baseline="-25000"/>
          </a:p>
        </p:txBody>
      </p:sp>
      <p:sp>
        <p:nvSpPr>
          <p:cNvPr id="21968" name="Rectangle 468"/>
          <p:cNvSpPr>
            <a:spLocks noChangeArrowheads="1"/>
          </p:cNvSpPr>
          <p:nvPr/>
        </p:nvSpPr>
        <p:spPr bwMode="auto">
          <a:xfrm>
            <a:off x="6002338" y="4838700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969" name="Rectangle 469"/>
          <p:cNvSpPr>
            <a:spLocks noChangeArrowheads="1"/>
          </p:cNvSpPr>
          <p:nvPr/>
        </p:nvSpPr>
        <p:spPr bwMode="auto">
          <a:xfrm>
            <a:off x="6870700" y="4851400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970" name="Rectangle 470"/>
          <p:cNvSpPr>
            <a:spLocks noChangeArrowheads="1"/>
          </p:cNvSpPr>
          <p:nvPr/>
        </p:nvSpPr>
        <p:spPr bwMode="auto">
          <a:xfrm>
            <a:off x="4143375" y="3565525"/>
            <a:ext cx="452438" cy="1260475"/>
          </a:xfrm>
          <a:prstGeom prst="rect">
            <a:avLst/>
          </a:prstGeom>
          <a:solidFill>
            <a:srgbClr val="CCFFCC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971" name="Rectangle 471"/>
          <p:cNvSpPr>
            <a:spLocks noChangeArrowheads="1"/>
          </p:cNvSpPr>
          <p:nvPr/>
        </p:nvSpPr>
        <p:spPr bwMode="auto">
          <a:xfrm>
            <a:off x="7581900" y="4875213"/>
            <a:ext cx="381000" cy="1260475"/>
          </a:xfrm>
          <a:prstGeom prst="rect">
            <a:avLst/>
          </a:prstGeom>
          <a:solidFill>
            <a:srgbClr val="CCFFCC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972" name="Rectangle 473"/>
          <p:cNvSpPr>
            <a:spLocks noChangeArrowheads="1"/>
          </p:cNvSpPr>
          <p:nvPr/>
        </p:nvSpPr>
        <p:spPr bwMode="auto">
          <a:xfrm rot="-5400000">
            <a:off x="6240462" y="3427413"/>
            <a:ext cx="360363" cy="3182938"/>
          </a:xfrm>
          <a:prstGeom prst="rect">
            <a:avLst/>
          </a:prstGeom>
          <a:solidFill>
            <a:srgbClr val="0000FF">
              <a:alpha val="1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973" name="Rectangle 474"/>
          <p:cNvSpPr>
            <a:spLocks noChangeArrowheads="1"/>
          </p:cNvSpPr>
          <p:nvPr/>
        </p:nvSpPr>
        <p:spPr bwMode="auto">
          <a:xfrm>
            <a:off x="8229600" y="3667125"/>
            <a:ext cx="914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After </a:t>
            </a:r>
            <a:r>
              <a:rPr lang="en-US" b="1">
                <a:solidFill>
                  <a:srgbClr val="6600CC"/>
                </a:solidFill>
              </a:rPr>
              <a:t>4</a:t>
            </a:r>
            <a:r>
              <a:rPr lang="en-US" b="1"/>
              <a:t> </a:t>
            </a:r>
          </a:p>
          <a:p>
            <a:r>
              <a:rPr lang="en-US" b="1"/>
              <a:t>Clock</a:t>
            </a:r>
          </a:p>
          <a:p>
            <a:r>
              <a:rPr lang="en-US" b="1"/>
              <a:t>Pulses:</a:t>
            </a:r>
          </a:p>
        </p:txBody>
      </p:sp>
      <p:sp>
        <p:nvSpPr>
          <p:cNvPr id="21974" name="Text Box 475"/>
          <p:cNvSpPr txBox="1">
            <a:spLocks noChangeArrowheads="1"/>
          </p:cNvSpPr>
          <p:nvPr/>
        </p:nvSpPr>
        <p:spPr bwMode="auto">
          <a:xfrm>
            <a:off x="5303838" y="5915025"/>
            <a:ext cx="11874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6600CC"/>
                </a:solidFill>
                <a:latin typeface="Arial" pitchFamily="34" charset="0"/>
              </a:rPr>
              <a:t>1. Serial I/P </a:t>
            </a:r>
          </a:p>
          <a:p>
            <a:r>
              <a:rPr lang="en-US" sz="1400" b="1">
                <a:solidFill>
                  <a:srgbClr val="6600CC"/>
                </a:solidFill>
                <a:latin typeface="Arial" pitchFamily="34" charset="0"/>
              </a:rPr>
              <a:t>Appears</a:t>
            </a:r>
          </a:p>
          <a:p>
            <a:r>
              <a:rPr lang="en-US" sz="1400" b="1">
                <a:solidFill>
                  <a:srgbClr val="6600CC"/>
                </a:solidFill>
                <a:latin typeface="Arial" pitchFamily="34" charset="0"/>
              </a:rPr>
              <a:t>in parallel </a:t>
            </a:r>
          </a:p>
          <a:p>
            <a:r>
              <a:rPr lang="en-US" sz="1400" b="1">
                <a:solidFill>
                  <a:srgbClr val="6600CC"/>
                </a:solidFill>
                <a:latin typeface="Arial" pitchFamily="34" charset="0"/>
              </a:rPr>
              <a:t>In register</a:t>
            </a:r>
          </a:p>
        </p:txBody>
      </p:sp>
      <p:sp>
        <p:nvSpPr>
          <p:cNvPr id="21975" name="Line 476"/>
          <p:cNvSpPr>
            <a:spLocks noChangeShapeType="1"/>
          </p:cNvSpPr>
          <p:nvPr/>
        </p:nvSpPr>
        <p:spPr bwMode="auto">
          <a:xfrm flipV="1">
            <a:off x="5810250" y="5116513"/>
            <a:ext cx="566738" cy="901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76" name="Text Box 478"/>
          <p:cNvSpPr txBox="1">
            <a:spLocks noChangeArrowheads="1"/>
          </p:cNvSpPr>
          <p:nvPr/>
        </p:nvSpPr>
        <p:spPr bwMode="auto">
          <a:xfrm>
            <a:off x="0" y="6149975"/>
            <a:ext cx="5257800" cy="7080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  <a:latin typeface="Arial" pitchFamily="34" charset="0"/>
              </a:rPr>
              <a:t>Problem: Serial loading takes </a:t>
            </a:r>
            <a:r>
              <a:rPr lang="en-US" sz="2000" i="1" dirty="0">
                <a:solidFill>
                  <a:srgbClr val="CC0000"/>
                </a:solidFill>
                <a:latin typeface="Arial" pitchFamily="34" charset="0"/>
              </a:rPr>
              <a:t>n</a:t>
            </a:r>
            <a:r>
              <a:rPr lang="en-US" sz="2000" dirty="0">
                <a:solidFill>
                  <a:srgbClr val="CC0000"/>
                </a:solidFill>
                <a:latin typeface="Arial" pitchFamily="34" charset="0"/>
              </a:rPr>
              <a:t> clock cycles-</a:t>
            </a:r>
          </a:p>
          <a:p>
            <a:r>
              <a:rPr lang="en-US" sz="2000" dirty="0">
                <a:solidFill>
                  <a:srgbClr val="CC0000"/>
                </a:solidFill>
                <a:latin typeface="Arial" pitchFamily="34" charset="0"/>
              </a:rPr>
              <a:t>Possible Improvements: Load in parallel?</a:t>
            </a:r>
          </a:p>
        </p:txBody>
      </p:sp>
      <p:sp>
        <p:nvSpPr>
          <p:cNvPr id="21977" name="Rectangle 474"/>
          <p:cNvSpPr>
            <a:spLocks noChangeArrowheads="1"/>
          </p:cNvSpPr>
          <p:nvPr/>
        </p:nvSpPr>
        <p:spPr bwMode="auto">
          <a:xfrm>
            <a:off x="266700" y="2184400"/>
            <a:ext cx="2260600" cy="11938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1978" name="Straight Arrow Connector 476"/>
          <p:cNvCxnSpPr>
            <a:cxnSpLocks noChangeShapeType="1"/>
            <a:stCxn id="21977" idx="3"/>
          </p:cNvCxnSpPr>
          <p:nvPr/>
        </p:nvCxnSpPr>
        <p:spPr bwMode="auto">
          <a:xfrm>
            <a:off x="2527300" y="2781300"/>
            <a:ext cx="1003300" cy="889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979" name="Straight Connector 478"/>
          <p:cNvCxnSpPr>
            <a:cxnSpLocks noChangeShapeType="1"/>
            <a:stCxn id="21796" idx="0"/>
            <a:endCxn id="21765" idx="1"/>
          </p:cNvCxnSpPr>
          <p:nvPr/>
        </p:nvCxnSpPr>
        <p:spPr bwMode="auto">
          <a:xfrm rot="5400000" flipH="1" flipV="1">
            <a:off x="5665788" y="1974850"/>
            <a:ext cx="7938" cy="50688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F44D1BEA-F7B2-4EB5-871B-CDFEBB9B0A7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3" y="242888"/>
            <a:ext cx="7772400" cy="777875"/>
          </a:xfrm>
        </p:spPr>
        <p:txBody>
          <a:bodyPr/>
          <a:lstStyle/>
          <a:p>
            <a:r>
              <a:rPr lang="en-US" sz="360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Some Shift Register Applications</a:t>
            </a:r>
            <a:endParaRPr lang="en-US" sz="3600" b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55713"/>
            <a:ext cx="9144000" cy="5602287"/>
          </a:xfrm>
          <a:solidFill>
            <a:schemeClr val="bg1"/>
          </a:solidFill>
        </p:spPr>
        <p:txBody>
          <a:bodyPr/>
          <a:lstStyle/>
          <a:p>
            <a:r>
              <a:rPr lang="en-US" sz="2800" b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Delaying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input sequence appears at output after </a:t>
            </a:r>
            <a:r>
              <a:rPr lang="en-US" sz="2800" b="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n</a:t>
            </a:r>
            <a:r>
              <a:rPr lang="en-US" sz="2800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-clock cycles </a:t>
            </a:r>
            <a:endParaRPr lang="en-US" sz="2800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0" dirty="0" smtClean="0">
                <a:latin typeface="Arial" pitchFamily="34" charset="0"/>
                <a:cs typeface="Arial" pitchFamily="34" charset="0"/>
              </a:rPr>
              <a:t>Parallel to serial (and Serial to parallel) conversion</a:t>
            </a:r>
          </a:p>
          <a:p>
            <a:pPr>
              <a:buFont typeface="Wingdings" pitchFamily="2" charset="2"/>
              <a:buNone/>
            </a:pPr>
            <a:endParaRPr lang="en-US" sz="2800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800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800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Arithmetic:</a:t>
            </a:r>
          </a:p>
          <a:p>
            <a:pPr>
              <a:buFont typeface="Wingdings" pitchFamily="2" charset="2"/>
              <a:buNone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Shifting one bit to the right causes dividing by ?</a:t>
            </a:r>
          </a:p>
          <a:p>
            <a:pPr>
              <a:buFont typeface="Wingdings" pitchFamily="2" charset="2"/>
              <a:buNone/>
            </a:pPr>
            <a:r>
              <a:rPr lang="en-US" sz="2800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 Shifting one bit to the left (inserting 0s) causes multiplying by ?</a:t>
            </a:r>
          </a:p>
        </p:txBody>
      </p:sp>
      <p:sp>
        <p:nvSpPr>
          <p:cNvPr id="22533" name="Rectangle 475"/>
          <p:cNvSpPr>
            <a:spLocks noChangeArrowheads="1"/>
          </p:cNvSpPr>
          <p:nvPr/>
        </p:nvSpPr>
        <p:spPr bwMode="auto">
          <a:xfrm>
            <a:off x="1590675" y="3921125"/>
            <a:ext cx="1944688" cy="67151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 dirty="0"/>
              <a:t>n</a:t>
            </a:r>
            <a:r>
              <a:rPr lang="en-US" dirty="0">
                <a:latin typeface="Arial" pitchFamily="34" charset="0"/>
              </a:rPr>
              <a:t>–</a:t>
            </a:r>
            <a:r>
              <a:rPr lang="en-US" dirty="0"/>
              <a:t>bit </a:t>
            </a:r>
          </a:p>
          <a:p>
            <a:pPr algn="ctr"/>
            <a:r>
              <a:rPr lang="en-US" dirty="0"/>
              <a:t>Shift Register</a:t>
            </a:r>
          </a:p>
        </p:txBody>
      </p:sp>
      <p:sp>
        <p:nvSpPr>
          <p:cNvPr id="22534" name="Line 477"/>
          <p:cNvSpPr>
            <a:spLocks noChangeShapeType="1"/>
          </p:cNvSpPr>
          <p:nvPr/>
        </p:nvSpPr>
        <p:spPr bwMode="auto">
          <a:xfrm>
            <a:off x="2490788" y="3402013"/>
            <a:ext cx="1587" cy="5207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Line 478"/>
          <p:cNvSpPr>
            <a:spLocks noChangeShapeType="1"/>
          </p:cNvSpPr>
          <p:nvPr/>
        </p:nvSpPr>
        <p:spPr bwMode="auto">
          <a:xfrm>
            <a:off x="1058863" y="3790950"/>
            <a:ext cx="636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Text Box 479"/>
          <p:cNvSpPr txBox="1">
            <a:spLocks noChangeArrowheads="1"/>
          </p:cNvSpPr>
          <p:nvPr/>
        </p:nvSpPr>
        <p:spPr bwMode="auto">
          <a:xfrm>
            <a:off x="606425" y="3327400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Lateral Shift</a:t>
            </a:r>
          </a:p>
        </p:txBody>
      </p:sp>
      <p:sp>
        <p:nvSpPr>
          <p:cNvPr id="22537" name="Text Box 480"/>
          <p:cNvSpPr txBox="1">
            <a:spLocks noChangeArrowheads="1"/>
          </p:cNvSpPr>
          <p:nvPr/>
        </p:nvSpPr>
        <p:spPr bwMode="auto">
          <a:xfrm>
            <a:off x="2668588" y="3444875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Parallel Load</a:t>
            </a:r>
          </a:p>
        </p:txBody>
      </p:sp>
      <p:sp>
        <p:nvSpPr>
          <p:cNvPr id="22538" name="Line 482"/>
          <p:cNvSpPr>
            <a:spLocks noChangeShapeType="1"/>
          </p:cNvSpPr>
          <p:nvPr/>
        </p:nvSpPr>
        <p:spPr bwMode="auto">
          <a:xfrm flipH="1">
            <a:off x="2343150" y="3490913"/>
            <a:ext cx="288925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Text Box 484"/>
          <p:cNvSpPr txBox="1">
            <a:spLocks noChangeArrowheads="1"/>
          </p:cNvSpPr>
          <p:nvPr/>
        </p:nvSpPr>
        <p:spPr bwMode="auto">
          <a:xfrm>
            <a:off x="2071821" y="33401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</a:p>
        </p:txBody>
      </p:sp>
      <p:sp>
        <p:nvSpPr>
          <p:cNvPr id="22540" name="Line 485"/>
          <p:cNvSpPr>
            <a:spLocks noChangeShapeType="1"/>
          </p:cNvSpPr>
          <p:nvPr/>
        </p:nvSpPr>
        <p:spPr bwMode="auto">
          <a:xfrm flipV="1">
            <a:off x="3535363" y="4241074"/>
            <a:ext cx="2813186" cy="2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Rectangle 486"/>
          <p:cNvSpPr>
            <a:spLocks noChangeArrowheads="1"/>
          </p:cNvSpPr>
          <p:nvPr/>
        </p:nvSpPr>
        <p:spPr bwMode="auto">
          <a:xfrm>
            <a:off x="6353175" y="3889375"/>
            <a:ext cx="1944688" cy="67151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 dirty="0"/>
              <a:t>n</a:t>
            </a:r>
            <a:r>
              <a:rPr lang="en-US" dirty="0">
                <a:latin typeface="Arial" pitchFamily="34" charset="0"/>
              </a:rPr>
              <a:t>–</a:t>
            </a:r>
            <a:r>
              <a:rPr lang="en-US" dirty="0"/>
              <a:t>bit </a:t>
            </a:r>
          </a:p>
          <a:p>
            <a:pPr algn="ctr"/>
            <a:r>
              <a:rPr lang="en-US" dirty="0"/>
              <a:t>Shift Register</a:t>
            </a:r>
          </a:p>
        </p:txBody>
      </p:sp>
      <p:sp>
        <p:nvSpPr>
          <p:cNvPr id="22542" name="Line 487"/>
          <p:cNvSpPr>
            <a:spLocks noChangeShapeType="1"/>
          </p:cNvSpPr>
          <p:nvPr/>
        </p:nvSpPr>
        <p:spPr bwMode="auto">
          <a:xfrm>
            <a:off x="7254875" y="4573588"/>
            <a:ext cx="1588" cy="5207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Text Box 488"/>
          <p:cNvSpPr txBox="1">
            <a:spLocks noChangeArrowheads="1"/>
          </p:cNvSpPr>
          <p:nvPr/>
        </p:nvSpPr>
        <p:spPr bwMode="auto">
          <a:xfrm>
            <a:off x="5375275" y="4710113"/>
            <a:ext cx="155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Parallel Read</a:t>
            </a:r>
          </a:p>
        </p:txBody>
      </p:sp>
      <p:sp>
        <p:nvSpPr>
          <p:cNvPr id="22544" name="Text Box 489"/>
          <p:cNvSpPr txBox="1">
            <a:spLocks noChangeArrowheads="1"/>
          </p:cNvSpPr>
          <p:nvPr/>
        </p:nvSpPr>
        <p:spPr bwMode="auto">
          <a:xfrm>
            <a:off x="7396163" y="46164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</a:p>
        </p:txBody>
      </p:sp>
      <p:sp>
        <p:nvSpPr>
          <p:cNvPr id="22545" name="Line 490"/>
          <p:cNvSpPr>
            <a:spLocks noChangeShapeType="1"/>
          </p:cNvSpPr>
          <p:nvPr/>
        </p:nvSpPr>
        <p:spPr bwMode="auto">
          <a:xfrm flipH="1">
            <a:off x="7119938" y="4659313"/>
            <a:ext cx="242887" cy="9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Text Box 492"/>
          <p:cNvSpPr txBox="1">
            <a:spLocks noChangeArrowheads="1"/>
          </p:cNvSpPr>
          <p:nvPr/>
        </p:nvSpPr>
        <p:spPr bwMode="auto">
          <a:xfrm>
            <a:off x="3649663" y="4254500"/>
            <a:ext cx="134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Serial Link</a:t>
            </a:r>
          </a:p>
          <a:p>
            <a:r>
              <a:rPr lang="en-US"/>
              <a:t>e.g. Ethernet</a:t>
            </a:r>
          </a:p>
        </p:txBody>
      </p:sp>
      <p:sp>
        <p:nvSpPr>
          <p:cNvPr id="22547" name="Text Box 493"/>
          <p:cNvSpPr txBox="1">
            <a:spLocks noChangeArrowheads="1"/>
          </p:cNvSpPr>
          <p:nvPr/>
        </p:nvSpPr>
        <p:spPr bwMode="auto">
          <a:xfrm>
            <a:off x="4262438" y="3825875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101100000010110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999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17625</TotalTime>
  <Words>2421</Words>
  <Application>Microsoft Office PowerPoint</Application>
  <PresentationFormat>On-screen Show (4:3)</PresentationFormat>
  <Paragraphs>752</Paragraphs>
  <Slides>28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Helvetica</vt:lpstr>
      <vt:lpstr>Swiss 721 SWA</vt:lpstr>
      <vt:lpstr>Times New Roman</vt:lpstr>
      <vt:lpstr>TimesTen</vt:lpstr>
      <vt:lpstr>Wingdings</vt:lpstr>
      <vt:lpstr>Default Design</vt:lpstr>
      <vt:lpstr>Designer Drawing</vt:lpstr>
      <vt:lpstr>PowerPoint Presentation</vt:lpstr>
      <vt:lpstr>Registers and Counters Useful MSI blocks made of Flip-Flops</vt:lpstr>
      <vt:lpstr>Registers</vt:lpstr>
      <vt:lpstr>Register/Counter Design Methods</vt:lpstr>
      <vt:lpstr>Example: 4-bit Register, with Clear  &amp; Selective Parallel Load by clock gating</vt:lpstr>
      <vt:lpstr>Further Improvement  Avoid clock gating. Apply Load control to D input</vt:lpstr>
      <vt:lpstr>Shift Registers</vt:lpstr>
      <vt:lpstr>Shift Registers</vt:lpstr>
      <vt:lpstr>Some Shift Register Applications</vt:lpstr>
      <vt:lpstr>Shift Register with Parallel Load </vt:lpstr>
      <vt:lpstr>Bi-directional Shift Register  with Parallel Load </vt:lpstr>
      <vt:lpstr>Counters</vt:lpstr>
      <vt:lpstr>Implementing Counters Two Basic Approaches</vt:lpstr>
      <vt:lpstr>Ripple Up and down Counter Modulo-16 binary counter (n = 4)</vt:lpstr>
      <vt:lpstr>Ripple Up Counter 2-bit counter (modulo 4: Counts: 00,01,10,11 </vt:lpstr>
      <vt:lpstr>Ripple Counter (continued) Ripple delay: may limit max clock frequency</vt:lpstr>
      <vt:lpstr>Implementing Counters</vt:lpstr>
      <vt:lpstr>Synchronous Counters No fiddling with clock inputs- Go through the Ds</vt:lpstr>
      <vt:lpstr>Synchronous Counters with incrementer: Serial and Parallel Implementations</vt:lpstr>
      <vt:lpstr>Synchronous Counter with Parallel Load</vt:lpstr>
      <vt:lpstr>Ideas for Up/Down Synchronous Binary Counting EN = 1 for counting, S: 0 = Up , 1 = Down</vt:lpstr>
      <vt:lpstr>Modulo N (i.e. divide by N) Counters N counting states: 0, 1, 2, …, (N-1)</vt:lpstr>
      <vt:lpstr>Modulo 7 (0,1,…,6):  Synchronously Load 0 on Terminal Count 6</vt:lpstr>
      <vt:lpstr>Modulo 6:  9,10,11,12,13,14 (do not have to start from 0!) Detect count 14 to synchronously load 9</vt:lpstr>
      <vt:lpstr>Designing Synchronous Counters as      Sequential Circuit (Finite State Machines (FSM))</vt:lpstr>
      <vt:lpstr>Example 1: Synchronous BCD Counter (0-9) Modulo ?  Divide-by ?</vt:lpstr>
      <vt:lpstr>BCD Counter, Contd.: State Diagram, Handling unused states</vt:lpstr>
      <vt:lpstr>Example 2: Counter with Arbitrary Count Sequence: i.e. not straight binary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2 - Part 1 - PPT - Mano &amp; Kime - 2nd Ed</dc:title>
  <dc:creator>Kaminski &amp; Kime</dc:creator>
  <dc:description>Fall 2001 Draft</dc:description>
  <cp:lastModifiedBy>aimane (Aiman El-Maleh)</cp:lastModifiedBy>
  <cp:revision>599</cp:revision>
  <cp:lastPrinted>1999-06-21T13:11:14Z</cp:lastPrinted>
  <dcterms:created xsi:type="dcterms:W3CDTF">1999-02-14T20:48:18Z</dcterms:created>
  <dcterms:modified xsi:type="dcterms:W3CDTF">2019-12-12T07:57:50Z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1644124256</vt:i4>
  </property>
  <property fmtid="{D5CDD505-2E9C-101B-9397-08002B2CF9AE}" pid="3" name="_NewReviewCycle">
    <vt:lpwstr/>
  </property>
  <property fmtid="{D5CDD505-2E9C-101B-9397-08002B2CF9AE}" pid="4" name="_EmailSubject">
    <vt:lpwstr>Slides (Part 3 of 3)</vt:lpwstr>
  </property>
  <property fmtid="{D5CDD505-2E9C-101B-9397-08002B2CF9AE}" pid="5" name="_AuthorEmail">
    <vt:lpwstr>marwan@kfupm.edu.sa</vt:lpwstr>
  </property>
  <property fmtid="{D5CDD505-2E9C-101B-9397-08002B2CF9AE}" pid="6" name="_AuthorEmailDisplayName">
    <vt:lpwstr>Dr. Marwan Abu-Amara</vt:lpwstr>
  </property>
</Properties>
</file>