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3" r:id="rId15"/>
    <p:sldId id="357" r:id="rId16"/>
    <p:sldId id="358" r:id="rId17"/>
    <p:sldId id="359" r:id="rId18"/>
    <p:sldId id="361" r:id="rId19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/>
              <a:t>Combinational Logic Design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Combinational Logic Design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COE 202</a:t>
            </a:r>
          </a:p>
          <a:p>
            <a:r>
              <a:rPr lang="en-US" smtClean="0"/>
              <a:t>Digital Logic Design</a:t>
            </a:r>
          </a:p>
          <a:p>
            <a:r>
              <a:rPr lang="en-US" smtClean="0"/>
              <a:t>Dr. Aiman El-Maleh</a:t>
            </a:r>
          </a:p>
          <a:p>
            <a:r>
              <a:rPr lang="en-US" smtClean="0"/>
              <a:t>College of Computer Sciences and Engineering</a:t>
            </a:r>
          </a:p>
          <a:p>
            <a:r>
              <a:rPr lang="en-US" smtClean="0"/>
              <a:t>King Fahd University of Petroleum and Minerals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5324547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Find the SOP Boolean equations from the final technology mapped circuit</a:t>
            </a:r>
          </a:p>
          <a:p>
            <a:pPr lvl="1"/>
            <a:r>
              <a:rPr lang="en-US" dirty="0" smtClean="0"/>
              <a:t>Find the truth table from these equations</a:t>
            </a:r>
          </a:p>
          <a:p>
            <a:pPr lvl="1"/>
            <a:r>
              <a:rPr lang="en-US" dirty="0" smtClean="0"/>
              <a:t>Compare it with the specification truth table</a:t>
            </a:r>
          </a:p>
          <a:p>
            <a:r>
              <a:rPr lang="en-US" dirty="0" smtClean="0"/>
              <a:t>Finding the Boolean Equations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883" y="4293105"/>
            <a:ext cx="40576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ig_3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747" y="1873611"/>
            <a:ext cx="316838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16455" y="33713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 Manual, Continued: </a:t>
            </a:r>
            <a:r>
              <a:rPr lang="en-US" dirty="0" smtClean="0"/>
              <a:t>The circuit truth table from the equations - Compare it with the specification truth table:</a:t>
            </a:r>
            <a:endParaRPr lang="en-US" dirty="0"/>
          </a:p>
        </p:txBody>
      </p:sp>
      <p:sp>
        <p:nvSpPr>
          <p:cNvPr id="7" name="Text Box 175"/>
          <p:cNvSpPr txBox="1">
            <a:spLocks noChangeArrowheads="1"/>
          </p:cNvSpPr>
          <p:nvPr/>
        </p:nvSpPr>
        <p:spPr bwMode="auto">
          <a:xfrm>
            <a:off x="4860035" y="3774642"/>
            <a:ext cx="280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9999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0099"/>
                </a:solidFill>
              </a:rPr>
              <a:t>The tables match!</a:t>
            </a: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2449681"/>
            <a:ext cx="322599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Procedure</a:t>
            </a:r>
          </a:p>
          <a:p>
            <a:pPr lvl="1"/>
            <a:r>
              <a:rPr lang="en-US" dirty="0" smtClean="0"/>
              <a:t>Use a schematic editor or text editor to enter a gate level representation of the final circuit</a:t>
            </a:r>
          </a:p>
          <a:p>
            <a:pPr lvl="1"/>
            <a:r>
              <a:rPr lang="en-US" dirty="0" smtClean="0"/>
              <a:t>Use a waveform editor or text editor to enter  a test consisting of a sequence of input combinations to be applied to the circuit</a:t>
            </a:r>
          </a:p>
          <a:p>
            <a:pPr lvl="2"/>
            <a:r>
              <a:rPr lang="en-US" dirty="0" smtClean="0"/>
              <a:t>This test should guarantee the correctness of the circuit if the simulated responses to it are correct</a:t>
            </a:r>
          </a:p>
          <a:p>
            <a:pPr lvl="2"/>
            <a:r>
              <a:rPr lang="en-US" dirty="0" smtClean="0"/>
              <a:t>Generation of such a test can be difficult, and sometimes people apply all possible “care” input combinations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</a:t>
            </a:r>
            <a:r>
              <a:rPr lang="en-US" dirty="0" smtClean="0"/>
              <a:t>Final Circuit Schematic</a:t>
            </a:r>
            <a:endParaRPr lang="en-US" dirty="0" smtClean="0"/>
          </a:p>
        </p:txBody>
      </p:sp>
      <p:pic>
        <p:nvPicPr>
          <p:cNvPr id="4" name="Picture 3" descr="sim_schematic_3-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0538" y="1819276"/>
            <a:ext cx="5543550" cy="4374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simulation  of the circuit for 120 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99"/>
                </a:solidFill>
              </a:rPr>
              <a:t>Do </a:t>
            </a:r>
            <a:r>
              <a:rPr lang="en-US" dirty="0" smtClean="0">
                <a:solidFill>
                  <a:srgbClr val="000099"/>
                </a:solidFill>
              </a:rPr>
              <a:t>the simulation output combinations match the original specification truth table?</a:t>
            </a:r>
          </a:p>
          <a:p>
            <a:endParaRPr lang="en-US" dirty="0"/>
          </a:p>
        </p:txBody>
      </p:sp>
      <p:pic>
        <p:nvPicPr>
          <p:cNvPr id="4" name="Picture 3" descr="fig_3-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96" y="1724025"/>
            <a:ext cx="8295408" cy="36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a BCD input code for the decimal digits (0 to 9) to 7 outputs (one for each of the seven LED segments) used to drive the display</a:t>
            </a:r>
          </a:p>
          <a:p>
            <a:pPr lvl="1"/>
            <a:r>
              <a:rPr lang="en-US" dirty="0" smtClean="0"/>
              <a:t>Each output indicates whether the corresponding segment is ON (1) or OFF (0) for the input BCD code</a:t>
            </a:r>
          </a:p>
          <a:p>
            <a:endParaRPr lang="en-US" dirty="0"/>
          </a:p>
        </p:txBody>
      </p:sp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717035"/>
            <a:ext cx="52070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817" y="3511454"/>
            <a:ext cx="210661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4 Input Variables</a:t>
            </a:r>
          </a:p>
          <a:p>
            <a:pPr lvl="2"/>
            <a:r>
              <a:rPr lang="en-US" dirty="0" smtClean="0"/>
              <a:t>BCD: A,B,C,D (LSB)</a:t>
            </a:r>
          </a:p>
          <a:p>
            <a:pPr lvl="1"/>
            <a:r>
              <a:rPr lang="en-US" dirty="0" smtClean="0"/>
              <a:t>7 Output Variables</a:t>
            </a:r>
          </a:p>
          <a:p>
            <a:pPr lvl="2"/>
            <a:r>
              <a:rPr lang="en-US" dirty="0" smtClean="0"/>
              <a:t>Drivers for the 7 Segments: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a,b,c,d,e,f,g</a:t>
            </a:r>
            <a:endParaRPr lang="en-US" dirty="0" smtClean="0"/>
          </a:p>
          <a:p>
            <a:pPr lvl="2"/>
            <a:r>
              <a:rPr lang="en-US" dirty="0" smtClean="0"/>
              <a:t>(1 = segment lit,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i.e</a:t>
            </a:r>
            <a:r>
              <a:rPr lang="en-US" dirty="0" smtClean="0"/>
              <a:t>. </a:t>
            </a:r>
            <a:r>
              <a:rPr lang="en-US" dirty="0" smtClean="0"/>
              <a:t>active high)</a:t>
            </a:r>
          </a:p>
          <a:p>
            <a:pPr lvl="1"/>
            <a:r>
              <a:rPr lang="en-US" dirty="0" smtClean="0"/>
              <a:t>Don’t Cares</a:t>
            </a:r>
          </a:p>
          <a:p>
            <a:pPr lvl="2"/>
            <a:r>
              <a:rPr lang="en-US" dirty="0" smtClean="0"/>
              <a:t>None!</a:t>
            </a:r>
          </a:p>
          <a:p>
            <a:pPr lvl="2">
              <a:buNone/>
            </a:pPr>
            <a:r>
              <a:rPr lang="en-US" dirty="0" smtClean="0"/>
              <a:t>    Display is OFF for </a:t>
            </a:r>
          </a:p>
          <a:p>
            <a:pPr lvl="2">
              <a:buNone/>
            </a:pPr>
            <a:r>
              <a:rPr lang="en-US" dirty="0" smtClean="0"/>
              <a:t>    non BCD codes</a:t>
            </a:r>
          </a:p>
          <a:p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1067113"/>
            <a:ext cx="5011809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607" y="2559724"/>
            <a:ext cx="4205311" cy="36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220912" y="5632451"/>
            <a:ext cx="4309725" cy="3312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Optimization: </a:t>
            </a:r>
            <a:r>
              <a:rPr lang="en-US" dirty="0" smtClean="0"/>
              <a:t>Using Seven 4-Variable K-maps we get: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10" y="1711831"/>
            <a:ext cx="2867025" cy="217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7467" y="2276860"/>
            <a:ext cx="4400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03" y="3947463"/>
            <a:ext cx="2857500" cy="230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7467" y="4926782"/>
            <a:ext cx="4295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1067113"/>
            <a:ext cx="2419494" cy="220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393" y="1124720"/>
            <a:ext cx="2302837" cy="203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38" y="3659428"/>
            <a:ext cx="2270419" cy="205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9230" y="3256179"/>
            <a:ext cx="4467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117" y="5790887"/>
            <a:ext cx="1971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366" y="3262313"/>
            <a:ext cx="2085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04646" y="3665535"/>
            <a:ext cx="2269499" cy="21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38450" y="5794086"/>
            <a:ext cx="305851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137" y="3774642"/>
            <a:ext cx="2220318" cy="195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69782" y="5848494"/>
            <a:ext cx="290139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</a:p>
          <a:p>
            <a:r>
              <a:rPr lang="en-US" dirty="0" smtClean="0"/>
              <a:t>Combinational Circuits Design Procedure</a:t>
            </a:r>
          </a:p>
          <a:p>
            <a:r>
              <a:rPr lang="en-US" dirty="0" smtClean="0"/>
              <a:t>Design Examples</a:t>
            </a:r>
          </a:p>
          <a:p>
            <a:pPr lvl="1"/>
            <a:r>
              <a:rPr lang="en-US" dirty="0" smtClean="0"/>
              <a:t>BCD to Excess 3 Code </a:t>
            </a:r>
            <a:r>
              <a:rPr lang="en-US" dirty="0" smtClean="0"/>
              <a:t>Converter</a:t>
            </a:r>
          </a:p>
          <a:p>
            <a:pPr lvl="1"/>
            <a:r>
              <a:rPr lang="en-US" dirty="0" smtClean="0"/>
              <a:t>BCD to 7-Segment Decoder for LED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combinational logic circuit has: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inputs,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outputs, and</a:t>
            </a:r>
          </a:p>
          <a:p>
            <a:pPr lvl="1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logic functions, each mapping the 2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combinations  to an output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Outputs are determined </a:t>
            </a:r>
            <a:r>
              <a:rPr lang="en-US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by present inputs </a:t>
            </a:r>
          </a:p>
          <a:p>
            <a:endParaRPr lang="en-US" dirty="0" smtClean="0"/>
          </a:p>
        </p:txBody>
      </p:sp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4293105"/>
            <a:ext cx="5227637" cy="15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5263284" y="4753961"/>
            <a:ext cx="365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6600CC"/>
                </a:solidFill>
                <a:latin typeface="Arial" pitchFamily="34" charset="0"/>
              </a:rPr>
              <a:t>Each Output = F (the m inputs)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(Requirement)</a:t>
            </a:r>
          </a:p>
          <a:p>
            <a:pPr lvl="1"/>
            <a:r>
              <a:rPr lang="en-US" dirty="0" smtClean="0"/>
              <a:t>Write a specification for what the circuit should do e.g. add two 4-bit binary numbers</a:t>
            </a:r>
          </a:p>
          <a:p>
            <a:pPr lvl="1"/>
            <a:r>
              <a:rPr lang="en-US" dirty="0" smtClean="0"/>
              <a:t>Specify names for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Convert the Specification into a form that can be Optimized</a:t>
            </a:r>
          </a:p>
          <a:p>
            <a:pPr lvl="1"/>
            <a:r>
              <a:rPr lang="en-US" dirty="0" smtClean="0"/>
              <a:t>Usually as a truth table or a set of Boolean equations that define the required relationships between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Logic Optimization</a:t>
            </a:r>
          </a:p>
          <a:p>
            <a:pPr lvl="1"/>
            <a:r>
              <a:rPr lang="en-US" dirty="0" smtClean="0"/>
              <a:t>Apply logic optimization (2-level &amp; multi-level) to minimize the logic circuit</a:t>
            </a:r>
          </a:p>
          <a:p>
            <a:pPr lvl="1"/>
            <a:r>
              <a:rPr lang="en-US" dirty="0" smtClean="0"/>
              <a:t>Provide a logic diagram or a </a:t>
            </a:r>
            <a:r>
              <a:rPr lang="en-US" dirty="0" err="1" smtClean="0"/>
              <a:t>netlist</a:t>
            </a:r>
            <a:r>
              <a:rPr lang="en-US" dirty="0" smtClean="0"/>
              <a:t> for the resulting circuit using ANDs, ORs, and inverters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and Design Optimization</a:t>
            </a:r>
          </a:p>
          <a:p>
            <a:pPr lvl="1"/>
            <a:r>
              <a:rPr lang="en-US" dirty="0" smtClean="0"/>
              <a:t>Map the logic diagram or </a:t>
            </a:r>
            <a:r>
              <a:rPr lang="en-US" dirty="0" err="1" smtClean="0"/>
              <a:t>netlist</a:t>
            </a:r>
            <a:r>
              <a:rPr lang="en-US" dirty="0" smtClean="0"/>
              <a:t> to the implementation technology and gate type selected, e.g. CMOS NANDs</a:t>
            </a:r>
          </a:p>
          <a:p>
            <a:pPr lvl="1"/>
            <a:r>
              <a:rPr lang="en-US" dirty="0" smtClean="0"/>
              <a:t>Perform design optimizations of gate costs, gate delays, fan-outs, power consumption, etc.</a:t>
            </a:r>
          </a:p>
          <a:p>
            <a:pPr lvl="1"/>
            <a:r>
              <a:rPr lang="en-US" dirty="0" smtClean="0"/>
              <a:t>Sometimes this stage is merged with stage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Verify that the final design satisfies the original specification- Two methods:</a:t>
            </a:r>
          </a:p>
          <a:p>
            <a:pPr lvl="2"/>
            <a:r>
              <a:rPr lang="en-US" dirty="0" smtClean="0"/>
              <a:t>Manual: Ensure that the truth table for the final technology-mapped circuit is identical to the truth table derived from specifications</a:t>
            </a:r>
          </a:p>
          <a:p>
            <a:pPr lvl="2"/>
            <a:r>
              <a:rPr lang="en-US" dirty="0" smtClean="0"/>
              <a:t>By Simulation: Simulate the final technology-mapped circuit on a CAD tool and test it to verify that it gives the desired outputs at the specified inputs and meets delay specs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5612581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BCD code  for the decimal digits  (0-9) to the corresponding Excess-3 code</a:t>
            </a:r>
          </a:p>
          <a:p>
            <a:pPr lvl="1"/>
            <a:r>
              <a:rPr lang="en-US" dirty="0" smtClean="0"/>
              <a:t>BCD code words for digits 0 through 9: 4-bit patterns 0000 to 1001, respectively</a:t>
            </a:r>
          </a:p>
          <a:p>
            <a:pPr lvl="1"/>
            <a:r>
              <a:rPr lang="en-US" dirty="0" smtClean="0"/>
              <a:t>Excess-3 code words for digits 0 through 9:  4-bit patterns obtained by adding 3 (binary 0011) to each BCD code input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In the form of a truth table: Variables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BCD: A,B,C,D     Excess-3:  W,X,Y,Z</a:t>
            </a:r>
          </a:p>
          <a:p>
            <a:pPr lvl="1"/>
            <a:r>
              <a:rPr lang="en-US" dirty="0" smtClean="0"/>
              <a:t>Don’t Cares: BCD 1010</a:t>
            </a:r>
            <a:r>
              <a:rPr lang="en-US" dirty="0" smtClean="0"/>
              <a:t> </a:t>
            </a:r>
            <a:r>
              <a:rPr lang="en-US" dirty="0" smtClean="0"/>
              <a:t>to 1111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389" y="1873611"/>
            <a:ext cx="2812738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</a:t>
            </a:r>
          </a:p>
          <a:p>
            <a:pPr lvl="1"/>
            <a:r>
              <a:rPr lang="en-US" dirty="0" smtClean="0"/>
              <a:t>2-level using</a:t>
            </a:r>
            <a:br>
              <a:rPr lang="en-US" dirty="0" smtClean="0"/>
            </a:br>
            <a:r>
              <a:rPr lang="en-US" dirty="0" smtClean="0"/>
              <a:t>K-maps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4021138" y="1631950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5975350" y="2335213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>
            <a:off x="5268913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9" name="Rectangle 6"/>
          <p:cNvSpPr>
            <a:spLocks noChangeAspect="1" noChangeArrowheads="1"/>
          </p:cNvSpPr>
          <p:nvPr/>
        </p:nvSpPr>
        <p:spPr bwMode="auto">
          <a:xfrm>
            <a:off x="4835525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3751263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1" name="Line 8"/>
          <p:cNvSpPr>
            <a:spLocks noChangeAspect="1" noChangeShapeType="1"/>
          </p:cNvSpPr>
          <p:nvPr/>
        </p:nvSpPr>
        <p:spPr bwMode="auto">
          <a:xfrm>
            <a:off x="3751263" y="24765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Aspect="1" noChangeShapeType="1"/>
          </p:cNvSpPr>
          <p:nvPr/>
        </p:nvSpPr>
        <p:spPr bwMode="auto">
          <a:xfrm>
            <a:off x="4892675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Aspect="1" noChangeShapeType="1"/>
          </p:cNvSpPr>
          <p:nvPr/>
        </p:nvSpPr>
        <p:spPr bwMode="auto">
          <a:xfrm>
            <a:off x="4454526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>
            <a:off x="5322889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Aspect="1" noChangeShapeType="1"/>
          </p:cNvSpPr>
          <p:nvPr/>
        </p:nvSpPr>
        <p:spPr bwMode="auto">
          <a:xfrm>
            <a:off x="4021138" y="289877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Aspect="1" noChangeShapeType="1"/>
          </p:cNvSpPr>
          <p:nvPr/>
        </p:nvSpPr>
        <p:spPr bwMode="auto">
          <a:xfrm>
            <a:off x="4021138" y="2054225"/>
            <a:ext cx="2008187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4"/>
          <p:cNvSpPr>
            <a:spLocks noChangeAspect="1" noChangeArrowheads="1"/>
          </p:cNvSpPr>
          <p:nvPr/>
        </p:nvSpPr>
        <p:spPr bwMode="auto">
          <a:xfrm>
            <a:off x="434657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8" name="Rectangle 15"/>
          <p:cNvSpPr>
            <a:spLocks noChangeAspect="1" noChangeArrowheads="1"/>
          </p:cNvSpPr>
          <p:nvPr/>
        </p:nvSpPr>
        <p:spPr bwMode="auto">
          <a:xfrm>
            <a:off x="47799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9" name="Rectangle 16"/>
          <p:cNvSpPr>
            <a:spLocks noChangeAspect="1" noChangeArrowheads="1"/>
          </p:cNvSpPr>
          <p:nvPr/>
        </p:nvSpPr>
        <p:spPr bwMode="auto">
          <a:xfrm>
            <a:off x="521652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20" name="Rectangle 17"/>
          <p:cNvSpPr>
            <a:spLocks noChangeAspect="1" noChangeArrowheads="1"/>
          </p:cNvSpPr>
          <p:nvPr/>
        </p:nvSpPr>
        <p:spPr bwMode="auto">
          <a:xfrm>
            <a:off x="56499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21" name="Rectangle 18"/>
          <p:cNvSpPr>
            <a:spLocks noChangeAspect="1" noChangeArrowheads="1"/>
          </p:cNvSpPr>
          <p:nvPr/>
        </p:nvSpPr>
        <p:spPr bwMode="auto">
          <a:xfrm>
            <a:off x="434657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22" name="Rectangle 19"/>
          <p:cNvSpPr>
            <a:spLocks noChangeAspect="1" noChangeArrowheads="1"/>
          </p:cNvSpPr>
          <p:nvPr/>
        </p:nvSpPr>
        <p:spPr bwMode="auto">
          <a:xfrm>
            <a:off x="47799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23" name="Rectangle 20"/>
          <p:cNvSpPr>
            <a:spLocks noChangeAspect="1" noChangeArrowheads="1"/>
          </p:cNvSpPr>
          <p:nvPr/>
        </p:nvSpPr>
        <p:spPr bwMode="auto">
          <a:xfrm>
            <a:off x="521652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24" name="Rectangle 21"/>
          <p:cNvSpPr>
            <a:spLocks noChangeAspect="1" noChangeArrowheads="1"/>
          </p:cNvSpPr>
          <p:nvPr/>
        </p:nvSpPr>
        <p:spPr bwMode="auto">
          <a:xfrm>
            <a:off x="56499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25" name="Rectangle 22"/>
          <p:cNvSpPr>
            <a:spLocks noChangeAspect="1" noChangeArrowheads="1"/>
          </p:cNvSpPr>
          <p:nvPr/>
        </p:nvSpPr>
        <p:spPr bwMode="auto">
          <a:xfrm>
            <a:off x="429260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26" name="Rectangle 23"/>
          <p:cNvSpPr>
            <a:spLocks noChangeAspect="1" noChangeArrowheads="1"/>
          </p:cNvSpPr>
          <p:nvPr/>
        </p:nvSpPr>
        <p:spPr bwMode="auto">
          <a:xfrm>
            <a:off x="4727575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27" name="Rectangle 24"/>
          <p:cNvSpPr>
            <a:spLocks noChangeAspect="1" noChangeArrowheads="1"/>
          </p:cNvSpPr>
          <p:nvPr/>
        </p:nvSpPr>
        <p:spPr bwMode="auto">
          <a:xfrm>
            <a:off x="51609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28" name="Rectangle 25"/>
          <p:cNvSpPr>
            <a:spLocks noChangeAspect="1" noChangeArrowheads="1"/>
          </p:cNvSpPr>
          <p:nvPr/>
        </p:nvSpPr>
        <p:spPr bwMode="auto">
          <a:xfrm>
            <a:off x="55943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29" name="Rectangle 26"/>
          <p:cNvSpPr>
            <a:spLocks noChangeAspect="1" noChangeArrowheads="1"/>
          </p:cNvSpPr>
          <p:nvPr/>
        </p:nvSpPr>
        <p:spPr bwMode="auto">
          <a:xfrm>
            <a:off x="4346575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30" name="Rectangle 27"/>
          <p:cNvSpPr>
            <a:spLocks noChangeAspect="1" noChangeArrowheads="1"/>
          </p:cNvSpPr>
          <p:nvPr/>
        </p:nvSpPr>
        <p:spPr bwMode="auto">
          <a:xfrm>
            <a:off x="47799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31" name="Rectangle 28"/>
          <p:cNvSpPr>
            <a:spLocks noChangeAspect="1" noChangeArrowheads="1"/>
          </p:cNvSpPr>
          <p:nvPr/>
        </p:nvSpPr>
        <p:spPr bwMode="auto">
          <a:xfrm>
            <a:off x="5160963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32" name="Rectangle 29"/>
          <p:cNvSpPr>
            <a:spLocks noChangeAspect="1" noChangeArrowheads="1"/>
          </p:cNvSpPr>
          <p:nvPr/>
        </p:nvSpPr>
        <p:spPr bwMode="auto">
          <a:xfrm>
            <a:off x="55943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33" name="Rectangle 30"/>
          <p:cNvSpPr>
            <a:spLocks noChangeAspect="1" noChangeArrowheads="1"/>
          </p:cNvSpPr>
          <p:nvPr/>
        </p:nvSpPr>
        <p:spPr bwMode="auto">
          <a:xfrm>
            <a:off x="418465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4" name="Rectangle 31"/>
          <p:cNvSpPr>
            <a:spLocks noChangeAspect="1" noChangeArrowheads="1"/>
          </p:cNvSpPr>
          <p:nvPr/>
        </p:nvSpPr>
        <p:spPr bwMode="auto">
          <a:xfrm>
            <a:off x="54864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5" name="Rectangle 32"/>
          <p:cNvSpPr>
            <a:spLocks noChangeAspect="1" noChangeArrowheads="1"/>
          </p:cNvSpPr>
          <p:nvPr/>
        </p:nvSpPr>
        <p:spPr bwMode="auto">
          <a:xfrm>
            <a:off x="418465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6" name="Rectangle 33"/>
          <p:cNvSpPr>
            <a:spLocks noChangeAspect="1" noChangeArrowheads="1"/>
          </p:cNvSpPr>
          <p:nvPr/>
        </p:nvSpPr>
        <p:spPr bwMode="auto">
          <a:xfrm>
            <a:off x="4184650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7" name="Rectangle 34"/>
          <p:cNvSpPr>
            <a:spLocks noChangeAspect="1" noChangeArrowheads="1"/>
          </p:cNvSpPr>
          <p:nvPr/>
        </p:nvSpPr>
        <p:spPr bwMode="auto">
          <a:xfrm>
            <a:off x="4184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8" name="Rectangle 35"/>
          <p:cNvSpPr>
            <a:spLocks noChangeAspect="1" noChangeArrowheads="1"/>
          </p:cNvSpPr>
          <p:nvPr/>
        </p:nvSpPr>
        <p:spPr bwMode="auto">
          <a:xfrm>
            <a:off x="4565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9" name="Rectangle 36"/>
          <p:cNvSpPr>
            <a:spLocks noChangeAspect="1" noChangeArrowheads="1"/>
          </p:cNvSpPr>
          <p:nvPr/>
        </p:nvSpPr>
        <p:spPr bwMode="auto">
          <a:xfrm>
            <a:off x="5053013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0" name="Rectangle 37"/>
          <p:cNvSpPr>
            <a:spLocks noChangeAspect="1" noChangeArrowheads="1"/>
          </p:cNvSpPr>
          <p:nvPr/>
        </p:nvSpPr>
        <p:spPr bwMode="auto">
          <a:xfrm>
            <a:off x="5053013" y="2933700"/>
            <a:ext cx="138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1" name="Rectangle 38"/>
          <p:cNvSpPr>
            <a:spLocks noChangeAspect="1" noChangeArrowheads="1"/>
          </p:cNvSpPr>
          <p:nvPr/>
        </p:nvSpPr>
        <p:spPr bwMode="auto">
          <a:xfrm>
            <a:off x="5430838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2" name="Rectangle 39"/>
          <p:cNvSpPr>
            <a:spLocks noChangeAspect="1" noChangeArrowheads="1"/>
          </p:cNvSpPr>
          <p:nvPr/>
        </p:nvSpPr>
        <p:spPr bwMode="auto">
          <a:xfrm>
            <a:off x="54864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3" name="Rectangle 40"/>
          <p:cNvSpPr>
            <a:spLocks noChangeAspect="1" noChangeArrowheads="1"/>
          </p:cNvSpPr>
          <p:nvPr/>
        </p:nvSpPr>
        <p:spPr bwMode="auto">
          <a:xfrm>
            <a:off x="54864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44" name="Rectangle 41"/>
          <p:cNvSpPr>
            <a:spLocks noChangeAspect="1" noChangeArrowheads="1"/>
          </p:cNvSpPr>
          <p:nvPr/>
        </p:nvSpPr>
        <p:spPr bwMode="auto">
          <a:xfrm>
            <a:off x="6905625" y="1631950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42"/>
          <p:cNvSpPr>
            <a:spLocks noChangeAspect="1" noChangeArrowheads="1"/>
          </p:cNvSpPr>
          <p:nvPr/>
        </p:nvSpPr>
        <p:spPr bwMode="auto">
          <a:xfrm>
            <a:off x="8859838" y="2335213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46" name="Rectangle 43"/>
          <p:cNvSpPr>
            <a:spLocks noChangeAspect="1" noChangeArrowheads="1"/>
          </p:cNvSpPr>
          <p:nvPr/>
        </p:nvSpPr>
        <p:spPr bwMode="auto">
          <a:xfrm>
            <a:off x="8153400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47" name="Rectangle 44"/>
          <p:cNvSpPr>
            <a:spLocks noChangeAspect="1" noChangeArrowheads="1"/>
          </p:cNvSpPr>
          <p:nvPr/>
        </p:nvSpPr>
        <p:spPr bwMode="auto">
          <a:xfrm>
            <a:off x="7720013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48" name="Rectangle 45"/>
          <p:cNvSpPr>
            <a:spLocks noChangeAspect="1" noChangeArrowheads="1"/>
          </p:cNvSpPr>
          <p:nvPr/>
        </p:nvSpPr>
        <p:spPr bwMode="auto">
          <a:xfrm>
            <a:off x="6635750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49" name="Line 46"/>
          <p:cNvSpPr>
            <a:spLocks noChangeAspect="1" noChangeShapeType="1"/>
          </p:cNvSpPr>
          <p:nvPr/>
        </p:nvSpPr>
        <p:spPr bwMode="auto">
          <a:xfrm>
            <a:off x="6635750" y="24765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7"/>
          <p:cNvSpPr>
            <a:spLocks noChangeAspect="1" noChangeShapeType="1"/>
          </p:cNvSpPr>
          <p:nvPr/>
        </p:nvSpPr>
        <p:spPr bwMode="auto">
          <a:xfrm>
            <a:off x="7777163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8"/>
          <p:cNvSpPr>
            <a:spLocks noChangeAspect="1" noChangeShapeType="1"/>
          </p:cNvSpPr>
          <p:nvPr/>
        </p:nvSpPr>
        <p:spPr bwMode="auto">
          <a:xfrm>
            <a:off x="7339014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Aspect="1" noChangeShapeType="1"/>
          </p:cNvSpPr>
          <p:nvPr/>
        </p:nvSpPr>
        <p:spPr bwMode="auto">
          <a:xfrm>
            <a:off x="8207376" y="1631951"/>
            <a:ext cx="0" cy="19122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Aspect="1" noChangeShapeType="1"/>
          </p:cNvSpPr>
          <p:nvPr/>
        </p:nvSpPr>
        <p:spPr bwMode="auto">
          <a:xfrm>
            <a:off x="6905625" y="289877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Aspect="1" noChangeShapeType="1"/>
          </p:cNvSpPr>
          <p:nvPr/>
        </p:nvSpPr>
        <p:spPr bwMode="auto">
          <a:xfrm>
            <a:off x="6905625" y="2054225"/>
            <a:ext cx="2008188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2"/>
          <p:cNvSpPr>
            <a:spLocks noChangeAspect="1" noChangeArrowheads="1"/>
          </p:cNvSpPr>
          <p:nvPr/>
        </p:nvSpPr>
        <p:spPr bwMode="auto">
          <a:xfrm>
            <a:off x="72310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56" name="Rectangle 53"/>
          <p:cNvSpPr>
            <a:spLocks noChangeAspect="1" noChangeArrowheads="1"/>
          </p:cNvSpPr>
          <p:nvPr/>
        </p:nvSpPr>
        <p:spPr bwMode="auto">
          <a:xfrm>
            <a:off x="7664450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57" name="Rectangle 54"/>
          <p:cNvSpPr>
            <a:spLocks noChangeAspect="1" noChangeArrowheads="1"/>
          </p:cNvSpPr>
          <p:nvPr/>
        </p:nvSpPr>
        <p:spPr bwMode="auto">
          <a:xfrm>
            <a:off x="81010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58" name="Rectangle 55"/>
          <p:cNvSpPr>
            <a:spLocks noChangeAspect="1" noChangeArrowheads="1"/>
          </p:cNvSpPr>
          <p:nvPr/>
        </p:nvSpPr>
        <p:spPr bwMode="auto">
          <a:xfrm>
            <a:off x="8532813" y="1887538"/>
            <a:ext cx="52387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59" name="Rectangle 56"/>
          <p:cNvSpPr>
            <a:spLocks noChangeAspect="1" noChangeArrowheads="1"/>
          </p:cNvSpPr>
          <p:nvPr/>
        </p:nvSpPr>
        <p:spPr bwMode="auto">
          <a:xfrm>
            <a:off x="72310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60" name="Rectangle 57"/>
          <p:cNvSpPr>
            <a:spLocks noChangeAspect="1" noChangeArrowheads="1"/>
          </p:cNvSpPr>
          <p:nvPr/>
        </p:nvSpPr>
        <p:spPr bwMode="auto">
          <a:xfrm>
            <a:off x="7664450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61" name="Rectangle 58"/>
          <p:cNvSpPr>
            <a:spLocks noChangeAspect="1" noChangeArrowheads="1"/>
          </p:cNvSpPr>
          <p:nvPr/>
        </p:nvSpPr>
        <p:spPr bwMode="auto">
          <a:xfrm>
            <a:off x="81010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62" name="Rectangle 59"/>
          <p:cNvSpPr>
            <a:spLocks noChangeAspect="1" noChangeArrowheads="1"/>
          </p:cNvSpPr>
          <p:nvPr/>
        </p:nvSpPr>
        <p:spPr bwMode="auto">
          <a:xfrm>
            <a:off x="8532813" y="2311400"/>
            <a:ext cx="523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63" name="Rectangle 60"/>
          <p:cNvSpPr>
            <a:spLocks noChangeAspect="1" noChangeArrowheads="1"/>
          </p:cNvSpPr>
          <p:nvPr/>
        </p:nvSpPr>
        <p:spPr bwMode="auto">
          <a:xfrm>
            <a:off x="717708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64" name="Rectangle 61"/>
          <p:cNvSpPr>
            <a:spLocks noChangeAspect="1" noChangeArrowheads="1"/>
          </p:cNvSpPr>
          <p:nvPr/>
        </p:nvSpPr>
        <p:spPr bwMode="auto">
          <a:xfrm>
            <a:off x="76120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65" name="Rectangle 62"/>
          <p:cNvSpPr>
            <a:spLocks noChangeAspect="1" noChangeArrowheads="1"/>
          </p:cNvSpPr>
          <p:nvPr/>
        </p:nvSpPr>
        <p:spPr bwMode="auto">
          <a:xfrm>
            <a:off x="80454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66" name="Rectangle 63"/>
          <p:cNvSpPr>
            <a:spLocks noChangeAspect="1" noChangeArrowheads="1"/>
          </p:cNvSpPr>
          <p:nvPr/>
        </p:nvSpPr>
        <p:spPr bwMode="auto">
          <a:xfrm>
            <a:off x="847883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67" name="Rectangle 64"/>
          <p:cNvSpPr>
            <a:spLocks noChangeAspect="1" noChangeArrowheads="1"/>
          </p:cNvSpPr>
          <p:nvPr/>
        </p:nvSpPr>
        <p:spPr bwMode="auto">
          <a:xfrm>
            <a:off x="72310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68" name="Rectangle 65"/>
          <p:cNvSpPr>
            <a:spLocks noChangeAspect="1" noChangeArrowheads="1"/>
          </p:cNvSpPr>
          <p:nvPr/>
        </p:nvSpPr>
        <p:spPr bwMode="auto">
          <a:xfrm>
            <a:off x="7664450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69" name="Rectangle 66"/>
          <p:cNvSpPr>
            <a:spLocks noChangeAspect="1" noChangeArrowheads="1"/>
          </p:cNvSpPr>
          <p:nvPr/>
        </p:nvSpPr>
        <p:spPr bwMode="auto">
          <a:xfrm>
            <a:off x="80454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70" name="Rectangle 67"/>
          <p:cNvSpPr>
            <a:spLocks noChangeAspect="1" noChangeArrowheads="1"/>
          </p:cNvSpPr>
          <p:nvPr/>
        </p:nvSpPr>
        <p:spPr bwMode="auto">
          <a:xfrm>
            <a:off x="8478838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71" name="Rectangle 68"/>
          <p:cNvSpPr>
            <a:spLocks noChangeAspect="1" noChangeArrowheads="1"/>
          </p:cNvSpPr>
          <p:nvPr/>
        </p:nvSpPr>
        <p:spPr bwMode="auto">
          <a:xfrm>
            <a:off x="7069138" y="1665288"/>
            <a:ext cx="936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2" name="Rectangle 69"/>
          <p:cNvSpPr>
            <a:spLocks noChangeAspect="1" noChangeArrowheads="1"/>
          </p:cNvSpPr>
          <p:nvPr/>
        </p:nvSpPr>
        <p:spPr bwMode="auto">
          <a:xfrm>
            <a:off x="79375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3" name="Rectangle 70"/>
          <p:cNvSpPr>
            <a:spLocks noChangeAspect="1" noChangeArrowheads="1"/>
          </p:cNvSpPr>
          <p:nvPr/>
        </p:nvSpPr>
        <p:spPr bwMode="auto">
          <a:xfrm>
            <a:off x="7069138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4" name="Rectangle 71"/>
          <p:cNvSpPr>
            <a:spLocks noChangeAspect="1" noChangeArrowheads="1"/>
          </p:cNvSpPr>
          <p:nvPr/>
        </p:nvSpPr>
        <p:spPr bwMode="auto">
          <a:xfrm>
            <a:off x="7069138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5" name="Rectangle 72"/>
          <p:cNvSpPr>
            <a:spLocks noChangeAspect="1" noChangeArrowheads="1"/>
          </p:cNvSpPr>
          <p:nvPr/>
        </p:nvSpPr>
        <p:spPr bwMode="auto">
          <a:xfrm>
            <a:off x="7069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6" name="Rectangle 73"/>
          <p:cNvSpPr>
            <a:spLocks noChangeAspect="1" noChangeArrowheads="1"/>
          </p:cNvSpPr>
          <p:nvPr/>
        </p:nvSpPr>
        <p:spPr bwMode="auto">
          <a:xfrm>
            <a:off x="7450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7" name="Rectangle 74"/>
          <p:cNvSpPr>
            <a:spLocks noChangeAspect="1" noChangeArrowheads="1"/>
          </p:cNvSpPr>
          <p:nvPr/>
        </p:nvSpPr>
        <p:spPr bwMode="auto">
          <a:xfrm>
            <a:off x="79375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8" name="Rectangle 75"/>
          <p:cNvSpPr>
            <a:spLocks noChangeAspect="1" noChangeArrowheads="1"/>
          </p:cNvSpPr>
          <p:nvPr/>
        </p:nvSpPr>
        <p:spPr bwMode="auto">
          <a:xfrm>
            <a:off x="7937500" y="2933700"/>
            <a:ext cx="138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9" name="Rectangle 76"/>
          <p:cNvSpPr>
            <a:spLocks noChangeAspect="1" noChangeArrowheads="1"/>
          </p:cNvSpPr>
          <p:nvPr/>
        </p:nvSpPr>
        <p:spPr bwMode="auto">
          <a:xfrm>
            <a:off x="8315325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0" name="Rectangle 77"/>
          <p:cNvSpPr>
            <a:spLocks noChangeAspect="1" noChangeArrowheads="1"/>
          </p:cNvSpPr>
          <p:nvPr/>
        </p:nvSpPr>
        <p:spPr bwMode="auto">
          <a:xfrm>
            <a:off x="837088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1" name="Rectangle 78"/>
          <p:cNvSpPr>
            <a:spLocks noChangeAspect="1" noChangeArrowheads="1"/>
          </p:cNvSpPr>
          <p:nvPr/>
        </p:nvSpPr>
        <p:spPr bwMode="auto">
          <a:xfrm>
            <a:off x="79375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82" name="Rectangle 156"/>
          <p:cNvSpPr>
            <a:spLocks noChangeAspect="1" noChangeArrowheads="1"/>
          </p:cNvSpPr>
          <p:nvPr/>
        </p:nvSpPr>
        <p:spPr bwMode="auto">
          <a:xfrm>
            <a:off x="3751263" y="1331913"/>
            <a:ext cx="17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SWISS" charset="0"/>
              </a:rPr>
              <a:t>z</a:t>
            </a:r>
            <a:endParaRPr lang="en-US" sz="2800" b="1"/>
          </a:p>
        </p:txBody>
      </p:sp>
      <p:sp>
        <p:nvSpPr>
          <p:cNvPr id="83" name="AutoShape 178"/>
          <p:cNvSpPr>
            <a:spLocks noChangeArrowheads="1"/>
          </p:cNvSpPr>
          <p:nvPr/>
        </p:nvSpPr>
        <p:spPr bwMode="auto">
          <a:xfrm>
            <a:off x="6967538" y="1676400"/>
            <a:ext cx="323850" cy="156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205"/>
          <p:cNvGrpSpPr>
            <a:grpSpLocks/>
          </p:cNvGrpSpPr>
          <p:nvPr/>
        </p:nvGrpSpPr>
        <p:grpSpPr bwMode="auto">
          <a:xfrm>
            <a:off x="3905250" y="1668463"/>
            <a:ext cx="1946275" cy="1593850"/>
            <a:chOff x="2460" y="1051"/>
            <a:chExt cx="1226" cy="1004"/>
          </a:xfrm>
        </p:grpSpPr>
        <p:grpSp>
          <p:nvGrpSpPr>
            <p:cNvPr id="85" name="Group 206"/>
            <p:cNvGrpSpPr>
              <a:grpSpLocks/>
            </p:cNvGrpSpPr>
            <p:nvPr/>
          </p:nvGrpSpPr>
          <p:grpSpPr bwMode="auto">
            <a:xfrm rot="5400000" flipH="1" flipV="1">
              <a:off x="3006" y="1385"/>
              <a:ext cx="1001" cy="305"/>
              <a:chOff x="2862" y="3713"/>
              <a:chExt cx="496" cy="271"/>
            </a:xfrm>
          </p:grpSpPr>
          <p:sp>
            <p:nvSpPr>
              <p:cNvPr id="92" name="Arc 20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20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0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Arc 21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21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212"/>
            <p:cNvGrpSpPr>
              <a:grpSpLocks/>
            </p:cNvGrpSpPr>
            <p:nvPr/>
          </p:nvGrpSpPr>
          <p:grpSpPr bwMode="auto">
            <a:xfrm rot="16200000" flipV="1">
              <a:off x="2143" y="1390"/>
              <a:ext cx="1001" cy="305"/>
              <a:chOff x="2862" y="3713"/>
              <a:chExt cx="496" cy="271"/>
            </a:xfrm>
          </p:grpSpPr>
          <p:sp>
            <p:nvSpPr>
              <p:cNvPr id="87" name="Arc 213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214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5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rc 216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217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" name="AutoShape 219"/>
          <p:cNvSpPr>
            <a:spLocks noChangeArrowheads="1"/>
          </p:cNvSpPr>
          <p:nvPr/>
        </p:nvSpPr>
        <p:spPr bwMode="auto">
          <a:xfrm>
            <a:off x="7834313" y="1671638"/>
            <a:ext cx="323850" cy="156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25"/>
          <p:cNvSpPr>
            <a:spLocks noChangeAspect="1" noChangeArrowheads="1"/>
          </p:cNvSpPr>
          <p:nvPr/>
        </p:nvSpPr>
        <p:spPr bwMode="auto">
          <a:xfrm>
            <a:off x="7112000" y="106045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Y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9" name="Rectangle 226"/>
          <p:cNvSpPr>
            <a:spLocks noChangeAspect="1" noChangeArrowheads="1"/>
          </p:cNvSpPr>
          <p:nvPr/>
        </p:nvSpPr>
        <p:spPr bwMode="auto">
          <a:xfrm>
            <a:off x="4160838" y="1049338"/>
            <a:ext cx="10477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Z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00" name="Rectangle 79"/>
          <p:cNvSpPr>
            <a:spLocks noChangeAspect="1" noChangeArrowheads="1"/>
          </p:cNvSpPr>
          <p:nvPr/>
        </p:nvSpPr>
        <p:spPr bwMode="auto">
          <a:xfrm>
            <a:off x="4060825" y="4288775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Rectangle 80"/>
          <p:cNvSpPr>
            <a:spLocks noChangeAspect="1" noChangeArrowheads="1"/>
          </p:cNvSpPr>
          <p:nvPr/>
        </p:nvSpPr>
        <p:spPr bwMode="auto">
          <a:xfrm>
            <a:off x="5896961" y="4992038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02" name="Rectangle 81"/>
          <p:cNvSpPr>
            <a:spLocks noChangeAspect="1" noChangeArrowheads="1"/>
          </p:cNvSpPr>
          <p:nvPr/>
        </p:nvSpPr>
        <p:spPr bwMode="auto">
          <a:xfrm>
            <a:off x="5307013" y="3936350"/>
            <a:ext cx="220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03" name="Rectangle 82"/>
          <p:cNvSpPr>
            <a:spLocks noChangeAspect="1" noChangeArrowheads="1"/>
          </p:cNvSpPr>
          <p:nvPr/>
        </p:nvSpPr>
        <p:spPr bwMode="auto">
          <a:xfrm>
            <a:off x="4873625" y="6003419"/>
            <a:ext cx="22066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4" name="Rectangle 83"/>
          <p:cNvSpPr>
            <a:spLocks noChangeAspect="1" noChangeArrowheads="1"/>
          </p:cNvSpPr>
          <p:nvPr/>
        </p:nvSpPr>
        <p:spPr bwMode="auto">
          <a:xfrm>
            <a:off x="3787775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05" name="Line 84"/>
          <p:cNvSpPr>
            <a:spLocks noChangeAspect="1" noChangeShapeType="1"/>
          </p:cNvSpPr>
          <p:nvPr/>
        </p:nvSpPr>
        <p:spPr bwMode="auto">
          <a:xfrm>
            <a:off x="3787775" y="513332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85"/>
          <p:cNvSpPr>
            <a:spLocks noChangeAspect="1" noChangeShapeType="1"/>
          </p:cNvSpPr>
          <p:nvPr/>
        </p:nvSpPr>
        <p:spPr bwMode="auto">
          <a:xfrm>
            <a:off x="4927600" y="4076050"/>
            <a:ext cx="1588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Line 86"/>
          <p:cNvSpPr>
            <a:spLocks noChangeAspect="1" noChangeShapeType="1"/>
          </p:cNvSpPr>
          <p:nvPr/>
        </p:nvSpPr>
        <p:spPr bwMode="auto">
          <a:xfrm>
            <a:off x="449421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87"/>
          <p:cNvSpPr>
            <a:spLocks noChangeAspect="1" noChangeShapeType="1"/>
          </p:cNvSpPr>
          <p:nvPr/>
        </p:nvSpPr>
        <p:spPr bwMode="auto">
          <a:xfrm>
            <a:off x="5362575" y="4288776"/>
            <a:ext cx="0" cy="18874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88"/>
          <p:cNvSpPr>
            <a:spLocks noChangeAspect="1" noChangeShapeType="1"/>
          </p:cNvSpPr>
          <p:nvPr/>
        </p:nvSpPr>
        <p:spPr bwMode="auto">
          <a:xfrm>
            <a:off x="4060825" y="55556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89"/>
          <p:cNvSpPr>
            <a:spLocks noChangeAspect="1" noChangeShapeType="1"/>
          </p:cNvSpPr>
          <p:nvPr/>
        </p:nvSpPr>
        <p:spPr bwMode="auto">
          <a:xfrm>
            <a:off x="4060825" y="4711050"/>
            <a:ext cx="2005013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90"/>
          <p:cNvSpPr>
            <a:spLocks noChangeAspect="1" noChangeArrowheads="1"/>
          </p:cNvSpPr>
          <p:nvPr/>
        </p:nvSpPr>
        <p:spPr bwMode="auto">
          <a:xfrm>
            <a:off x="438626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12" name="Rectangle 91"/>
          <p:cNvSpPr>
            <a:spLocks noChangeAspect="1" noChangeArrowheads="1"/>
          </p:cNvSpPr>
          <p:nvPr/>
        </p:nvSpPr>
        <p:spPr bwMode="auto">
          <a:xfrm>
            <a:off x="48196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13" name="Rectangle 92"/>
          <p:cNvSpPr>
            <a:spLocks noChangeAspect="1" noChangeArrowheads="1"/>
          </p:cNvSpPr>
          <p:nvPr/>
        </p:nvSpPr>
        <p:spPr bwMode="auto">
          <a:xfrm>
            <a:off x="52530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14" name="Rectangle 93"/>
          <p:cNvSpPr>
            <a:spLocks noChangeAspect="1" noChangeArrowheads="1"/>
          </p:cNvSpPr>
          <p:nvPr/>
        </p:nvSpPr>
        <p:spPr bwMode="auto">
          <a:xfrm>
            <a:off x="568801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15" name="Rectangle 94"/>
          <p:cNvSpPr>
            <a:spLocks noChangeAspect="1" noChangeArrowheads="1"/>
          </p:cNvSpPr>
          <p:nvPr/>
        </p:nvSpPr>
        <p:spPr bwMode="auto">
          <a:xfrm>
            <a:off x="438626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16" name="Rectangle 95"/>
          <p:cNvSpPr>
            <a:spLocks noChangeAspect="1" noChangeArrowheads="1"/>
          </p:cNvSpPr>
          <p:nvPr/>
        </p:nvSpPr>
        <p:spPr bwMode="auto">
          <a:xfrm>
            <a:off x="48196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17" name="Rectangle 96"/>
          <p:cNvSpPr>
            <a:spLocks noChangeAspect="1" noChangeArrowheads="1"/>
          </p:cNvSpPr>
          <p:nvPr/>
        </p:nvSpPr>
        <p:spPr bwMode="auto">
          <a:xfrm>
            <a:off x="52530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18" name="Rectangle 97"/>
          <p:cNvSpPr>
            <a:spLocks noChangeAspect="1" noChangeArrowheads="1"/>
          </p:cNvSpPr>
          <p:nvPr/>
        </p:nvSpPr>
        <p:spPr bwMode="auto">
          <a:xfrm>
            <a:off x="568801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19" name="Rectangle 98"/>
          <p:cNvSpPr>
            <a:spLocks noChangeAspect="1" noChangeArrowheads="1"/>
          </p:cNvSpPr>
          <p:nvPr/>
        </p:nvSpPr>
        <p:spPr bwMode="auto">
          <a:xfrm>
            <a:off x="433070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20" name="Rectangle 99"/>
          <p:cNvSpPr>
            <a:spLocks noChangeAspect="1" noChangeArrowheads="1"/>
          </p:cNvSpPr>
          <p:nvPr/>
        </p:nvSpPr>
        <p:spPr bwMode="auto">
          <a:xfrm>
            <a:off x="4764088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21" name="Rectangle 100"/>
          <p:cNvSpPr>
            <a:spLocks noChangeAspect="1" noChangeArrowheads="1"/>
          </p:cNvSpPr>
          <p:nvPr/>
        </p:nvSpPr>
        <p:spPr bwMode="auto">
          <a:xfrm>
            <a:off x="5199063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22" name="Rectangle 101"/>
          <p:cNvSpPr>
            <a:spLocks noChangeAspect="1" noChangeArrowheads="1"/>
          </p:cNvSpPr>
          <p:nvPr/>
        </p:nvSpPr>
        <p:spPr bwMode="auto">
          <a:xfrm>
            <a:off x="563245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23" name="Rectangle 102"/>
          <p:cNvSpPr>
            <a:spLocks noChangeAspect="1" noChangeArrowheads="1"/>
          </p:cNvSpPr>
          <p:nvPr/>
        </p:nvSpPr>
        <p:spPr bwMode="auto">
          <a:xfrm>
            <a:off x="4386263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24" name="Rectangle 103"/>
          <p:cNvSpPr>
            <a:spLocks noChangeAspect="1" noChangeArrowheads="1"/>
          </p:cNvSpPr>
          <p:nvPr/>
        </p:nvSpPr>
        <p:spPr bwMode="auto">
          <a:xfrm>
            <a:off x="48196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25" name="Rectangle 104"/>
          <p:cNvSpPr>
            <a:spLocks noChangeAspect="1" noChangeArrowheads="1"/>
          </p:cNvSpPr>
          <p:nvPr/>
        </p:nvSpPr>
        <p:spPr bwMode="auto">
          <a:xfrm>
            <a:off x="5199063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26" name="Rectangle 105"/>
          <p:cNvSpPr>
            <a:spLocks noChangeAspect="1" noChangeArrowheads="1"/>
          </p:cNvSpPr>
          <p:nvPr/>
        </p:nvSpPr>
        <p:spPr bwMode="auto">
          <a:xfrm>
            <a:off x="56324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27" name="Rectangle 106"/>
          <p:cNvSpPr>
            <a:spLocks noChangeAspect="1" noChangeArrowheads="1"/>
          </p:cNvSpPr>
          <p:nvPr/>
        </p:nvSpPr>
        <p:spPr bwMode="auto">
          <a:xfrm>
            <a:off x="4711700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8" name="Rectangle 107"/>
          <p:cNvSpPr>
            <a:spLocks noChangeAspect="1" noChangeArrowheads="1"/>
          </p:cNvSpPr>
          <p:nvPr/>
        </p:nvSpPr>
        <p:spPr bwMode="auto">
          <a:xfrm>
            <a:off x="5089525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9" name="Rectangle 108"/>
          <p:cNvSpPr>
            <a:spLocks noChangeAspect="1" noChangeArrowheads="1"/>
          </p:cNvSpPr>
          <p:nvPr/>
        </p:nvSpPr>
        <p:spPr bwMode="auto">
          <a:xfrm>
            <a:off x="4222750" y="4745975"/>
            <a:ext cx="968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0" name="Rectangle 109"/>
          <p:cNvSpPr>
            <a:spLocks noChangeAspect="1" noChangeArrowheads="1"/>
          </p:cNvSpPr>
          <p:nvPr/>
        </p:nvSpPr>
        <p:spPr bwMode="auto">
          <a:xfrm>
            <a:off x="46561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1" name="Rectangle 110"/>
          <p:cNvSpPr>
            <a:spLocks noChangeAspect="1" noChangeArrowheads="1"/>
          </p:cNvSpPr>
          <p:nvPr/>
        </p:nvSpPr>
        <p:spPr bwMode="auto">
          <a:xfrm>
            <a:off x="42227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2" name="Rectangle 111"/>
          <p:cNvSpPr>
            <a:spLocks noChangeAspect="1" noChangeArrowheads="1"/>
          </p:cNvSpPr>
          <p:nvPr/>
        </p:nvSpPr>
        <p:spPr bwMode="auto">
          <a:xfrm>
            <a:off x="4602163" y="5169838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3" name="Rectangle 112"/>
          <p:cNvSpPr>
            <a:spLocks noChangeAspect="1" noChangeArrowheads="1"/>
          </p:cNvSpPr>
          <p:nvPr/>
        </p:nvSpPr>
        <p:spPr bwMode="auto">
          <a:xfrm>
            <a:off x="5089525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4" name="Rectangle 113"/>
          <p:cNvSpPr>
            <a:spLocks noChangeAspect="1" noChangeArrowheads="1"/>
          </p:cNvSpPr>
          <p:nvPr/>
        </p:nvSpPr>
        <p:spPr bwMode="auto">
          <a:xfrm>
            <a:off x="5089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5" name="Rectangle 114"/>
          <p:cNvSpPr>
            <a:spLocks noChangeAspect="1" noChangeArrowheads="1"/>
          </p:cNvSpPr>
          <p:nvPr/>
        </p:nvSpPr>
        <p:spPr bwMode="auto">
          <a:xfrm>
            <a:off x="5470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6" name="Rectangle 115"/>
          <p:cNvSpPr>
            <a:spLocks noChangeAspect="1" noChangeArrowheads="1"/>
          </p:cNvSpPr>
          <p:nvPr/>
        </p:nvSpPr>
        <p:spPr bwMode="auto">
          <a:xfrm>
            <a:off x="5524500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7" name="Rectangle 116"/>
          <p:cNvSpPr>
            <a:spLocks noChangeAspect="1" noChangeArrowheads="1"/>
          </p:cNvSpPr>
          <p:nvPr/>
        </p:nvSpPr>
        <p:spPr bwMode="auto">
          <a:xfrm>
            <a:off x="5524500" y="4325288"/>
            <a:ext cx="936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8" name="Rectangle 117"/>
          <p:cNvSpPr>
            <a:spLocks noChangeAspect="1" noChangeArrowheads="1"/>
          </p:cNvSpPr>
          <p:nvPr/>
        </p:nvSpPr>
        <p:spPr bwMode="auto">
          <a:xfrm>
            <a:off x="6945313" y="4288775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Rectangle 118"/>
          <p:cNvSpPr>
            <a:spLocks noChangeAspect="1" noChangeArrowheads="1"/>
          </p:cNvSpPr>
          <p:nvPr/>
        </p:nvSpPr>
        <p:spPr bwMode="auto">
          <a:xfrm>
            <a:off x="8777311" y="4992038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40" name="Rectangle 119"/>
          <p:cNvSpPr>
            <a:spLocks noChangeAspect="1" noChangeArrowheads="1"/>
          </p:cNvSpPr>
          <p:nvPr/>
        </p:nvSpPr>
        <p:spPr bwMode="auto">
          <a:xfrm>
            <a:off x="8191500" y="3936350"/>
            <a:ext cx="22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41" name="Rectangle 120"/>
          <p:cNvSpPr>
            <a:spLocks noChangeAspect="1" noChangeArrowheads="1"/>
          </p:cNvSpPr>
          <p:nvPr/>
        </p:nvSpPr>
        <p:spPr bwMode="auto">
          <a:xfrm>
            <a:off x="7758113" y="6003419"/>
            <a:ext cx="2222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42" name="Rectangle 121"/>
          <p:cNvSpPr>
            <a:spLocks noChangeAspect="1" noChangeArrowheads="1"/>
          </p:cNvSpPr>
          <p:nvPr/>
        </p:nvSpPr>
        <p:spPr bwMode="auto">
          <a:xfrm>
            <a:off x="6672263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43" name="Line 122"/>
          <p:cNvSpPr>
            <a:spLocks noChangeAspect="1" noChangeShapeType="1"/>
          </p:cNvSpPr>
          <p:nvPr/>
        </p:nvSpPr>
        <p:spPr bwMode="auto">
          <a:xfrm>
            <a:off x="6672263" y="513332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Line 123"/>
          <p:cNvSpPr>
            <a:spLocks noChangeAspect="1" noChangeShapeType="1"/>
          </p:cNvSpPr>
          <p:nvPr/>
        </p:nvSpPr>
        <p:spPr bwMode="auto">
          <a:xfrm>
            <a:off x="7812088" y="4076050"/>
            <a:ext cx="1587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Line 124"/>
          <p:cNvSpPr>
            <a:spLocks noChangeAspect="1" noChangeShapeType="1"/>
          </p:cNvSpPr>
          <p:nvPr/>
        </p:nvSpPr>
        <p:spPr bwMode="auto">
          <a:xfrm>
            <a:off x="7378700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125"/>
          <p:cNvSpPr>
            <a:spLocks noChangeAspect="1" noChangeShapeType="1"/>
          </p:cNvSpPr>
          <p:nvPr/>
        </p:nvSpPr>
        <p:spPr bwMode="auto">
          <a:xfrm>
            <a:off x="824706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Line 126"/>
          <p:cNvSpPr>
            <a:spLocks noChangeAspect="1" noChangeShapeType="1"/>
          </p:cNvSpPr>
          <p:nvPr/>
        </p:nvSpPr>
        <p:spPr bwMode="auto">
          <a:xfrm>
            <a:off x="6945313" y="55556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Line 127"/>
          <p:cNvSpPr>
            <a:spLocks noChangeAspect="1" noChangeShapeType="1"/>
          </p:cNvSpPr>
          <p:nvPr/>
        </p:nvSpPr>
        <p:spPr bwMode="auto">
          <a:xfrm>
            <a:off x="6945313" y="4711050"/>
            <a:ext cx="2005012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Rectangle 128"/>
          <p:cNvSpPr>
            <a:spLocks noChangeAspect="1" noChangeArrowheads="1"/>
          </p:cNvSpPr>
          <p:nvPr/>
        </p:nvSpPr>
        <p:spPr bwMode="auto">
          <a:xfrm>
            <a:off x="72707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50" name="Rectangle 129"/>
          <p:cNvSpPr>
            <a:spLocks noChangeAspect="1" noChangeArrowheads="1"/>
          </p:cNvSpPr>
          <p:nvPr/>
        </p:nvSpPr>
        <p:spPr bwMode="auto">
          <a:xfrm>
            <a:off x="77041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51" name="Rectangle 130"/>
          <p:cNvSpPr>
            <a:spLocks noChangeAspect="1" noChangeArrowheads="1"/>
          </p:cNvSpPr>
          <p:nvPr/>
        </p:nvSpPr>
        <p:spPr bwMode="auto">
          <a:xfrm>
            <a:off x="8137525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52" name="Rectangle 131"/>
          <p:cNvSpPr>
            <a:spLocks noChangeAspect="1" noChangeArrowheads="1"/>
          </p:cNvSpPr>
          <p:nvPr/>
        </p:nvSpPr>
        <p:spPr bwMode="auto">
          <a:xfrm>
            <a:off x="857250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53" name="Rectangle 132"/>
          <p:cNvSpPr>
            <a:spLocks noChangeAspect="1" noChangeArrowheads="1"/>
          </p:cNvSpPr>
          <p:nvPr/>
        </p:nvSpPr>
        <p:spPr bwMode="auto">
          <a:xfrm>
            <a:off x="72707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54" name="Rectangle 133"/>
          <p:cNvSpPr>
            <a:spLocks noChangeAspect="1" noChangeArrowheads="1"/>
          </p:cNvSpPr>
          <p:nvPr/>
        </p:nvSpPr>
        <p:spPr bwMode="auto">
          <a:xfrm>
            <a:off x="77041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55" name="Rectangle 134"/>
          <p:cNvSpPr>
            <a:spLocks noChangeAspect="1" noChangeArrowheads="1"/>
          </p:cNvSpPr>
          <p:nvPr/>
        </p:nvSpPr>
        <p:spPr bwMode="auto">
          <a:xfrm>
            <a:off x="8137525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56" name="Rectangle 135"/>
          <p:cNvSpPr>
            <a:spLocks noChangeAspect="1" noChangeArrowheads="1"/>
          </p:cNvSpPr>
          <p:nvPr/>
        </p:nvSpPr>
        <p:spPr bwMode="auto">
          <a:xfrm>
            <a:off x="857250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57" name="Rectangle 136"/>
          <p:cNvSpPr>
            <a:spLocks noChangeAspect="1" noChangeArrowheads="1"/>
          </p:cNvSpPr>
          <p:nvPr/>
        </p:nvSpPr>
        <p:spPr bwMode="auto">
          <a:xfrm>
            <a:off x="721518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58" name="Rectangle 137"/>
          <p:cNvSpPr>
            <a:spLocks noChangeAspect="1" noChangeArrowheads="1"/>
          </p:cNvSpPr>
          <p:nvPr/>
        </p:nvSpPr>
        <p:spPr bwMode="auto">
          <a:xfrm>
            <a:off x="7648575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59" name="Rectangle 138"/>
          <p:cNvSpPr>
            <a:spLocks noChangeAspect="1" noChangeArrowheads="1"/>
          </p:cNvSpPr>
          <p:nvPr/>
        </p:nvSpPr>
        <p:spPr bwMode="auto">
          <a:xfrm>
            <a:off x="8083550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60" name="Rectangle 139"/>
          <p:cNvSpPr>
            <a:spLocks noChangeAspect="1" noChangeArrowheads="1"/>
          </p:cNvSpPr>
          <p:nvPr/>
        </p:nvSpPr>
        <p:spPr bwMode="auto">
          <a:xfrm>
            <a:off x="851693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61" name="Rectangle 140"/>
          <p:cNvSpPr>
            <a:spLocks noChangeAspect="1" noChangeArrowheads="1"/>
          </p:cNvSpPr>
          <p:nvPr/>
        </p:nvSpPr>
        <p:spPr bwMode="auto">
          <a:xfrm>
            <a:off x="72707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62" name="Rectangle 141"/>
          <p:cNvSpPr>
            <a:spLocks noChangeAspect="1" noChangeArrowheads="1"/>
          </p:cNvSpPr>
          <p:nvPr/>
        </p:nvSpPr>
        <p:spPr bwMode="auto">
          <a:xfrm>
            <a:off x="7704138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63" name="Rectangle 142"/>
          <p:cNvSpPr>
            <a:spLocks noChangeAspect="1" noChangeArrowheads="1"/>
          </p:cNvSpPr>
          <p:nvPr/>
        </p:nvSpPr>
        <p:spPr bwMode="auto">
          <a:xfrm>
            <a:off x="80835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64" name="Rectangle 143"/>
          <p:cNvSpPr>
            <a:spLocks noChangeAspect="1" noChangeArrowheads="1"/>
          </p:cNvSpPr>
          <p:nvPr/>
        </p:nvSpPr>
        <p:spPr bwMode="auto">
          <a:xfrm>
            <a:off x="8516938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65" name="Rectangle 144"/>
          <p:cNvSpPr>
            <a:spLocks noChangeAspect="1" noChangeArrowheads="1"/>
          </p:cNvSpPr>
          <p:nvPr/>
        </p:nvSpPr>
        <p:spPr bwMode="auto">
          <a:xfrm>
            <a:off x="7596188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6" name="Rectangle 145"/>
          <p:cNvSpPr>
            <a:spLocks noChangeAspect="1" noChangeArrowheads="1"/>
          </p:cNvSpPr>
          <p:nvPr/>
        </p:nvSpPr>
        <p:spPr bwMode="auto">
          <a:xfrm>
            <a:off x="8408988" y="4745975"/>
            <a:ext cx="968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7" name="Rectangle 146"/>
          <p:cNvSpPr>
            <a:spLocks noChangeAspect="1" noChangeArrowheads="1"/>
          </p:cNvSpPr>
          <p:nvPr/>
        </p:nvSpPr>
        <p:spPr bwMode="auto">
          <a:xfrm>
            <a:off x="71072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8" name="Rectangle 147"/>
          <p:cNvSpPr>
            <a:spLocks noChangeAspect="1" noChangeArrowheads="1"/>
          </p:cNvSpPr>
          <p:nvPr/>
        </p:nvSpPr>
        <p:spPr bwMode="auto">
          <a:xfrm>
            <a:off x="710723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69" name="Rectangle 148"/>
          <p:cNvSpPr>
            <a:spLocks noChangeAspect="1" noChangeArrowheads="1"/>
          </p:cNvSpPr>
          <p:nvPr/>
        </p:nvSpPr>
        <p:spPr bwMode="auto">
          <a:xfrm>
            <a:off x="74866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0" name="Rectangle 149"/>
          <p:cNvSpPr>
            <a:spLocks noChangeAspect="1" noChangeArrowheads="1"/>
          </p:cNvSpPr>
          <p:nvPr/>
        </p:nvSpPr>
        <p:spPr bwMode="auto">
          <a:xfrm>
            <a:off x="7974013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1" name="Rectangle 150"/>
          <p:cNvSpPr>
            <a:spLocks noChangeAspect="1" noChangeArrowheads="1"/>
          </p:cNvSpPr>
          <p:nvPr/>
        </p:nvSpPr>
        <p:spPr bwMode="auto">
          <a:xfrm>
            <a:off x="7974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2" name="Rectangle 151"/>
          <p:cNvSpPr>
            <a:spLocks noChangeAspect="1" noChangeArrowheads="1"/>
          </p:cNvSpPr>
          <p:nvPr/>
        </p:nvSpPr>
        <p:spPr bwMode="auto">
          <a:xfrm>
            <a:off x="8355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3" name="Rectangle 152"/>
          <p:cNvSpPr>
            <a:spLocks noChangeAspect="1" noChangeArrowheads="1"/>
          </p:cNvSpPr>
          <p:nvPr/>
        </p:nvSpPr>
        <p:spPr bwMode="auto">
          <a:xfrm>
            <a:off x="840898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4" name="Rectangle 153"/>
          <p:cNvSpPr>
            <a:spLocks noChangeAspect="1" noChangeArrowheads="1"/>
          </p:cNvSpPr>
          <p:nvPr/>
        </p:nvSpPr>
        <p:spPr bwMode="auto">
          <a:xfrm>
            <a:off x="7540625" y="5592113"/>
            <a:ext cx="93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5" name="Rectangle 154"/>
          <p:cNvSpPr>
            <a:spLocks noChangeAspect="1" noChangeArrowheads="1"/>
          </p:cNvSpPr>
          <p:nvPr/>
        </p:nvSpPr>
        <p:spPr bwMode="auto">
          <a:xfrm>
            <a:off x="7981950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6" name="Rectangle 155"/>
          <p:cNvSpPr>
            <a:spLocks noChangeAspect="1" noChangeArrowheads="1"/>
          </p:cNvSpPr>
          <p:nvPr/>
        </p:nvSpPr>
        <p:spPr bwMode="auto">
          <a:xfrm>
            <a:off x="7226300" y="3601821"/>
            <a:ext cx="1165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W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7" name="AutoShape 175"/>
          <p:cNvSpPr>
            <a:spLocks noChangeArrowheads="1"/>
          </p:cNvSpPr>
          <p:nvPr/>
        </p:nvSpPr>
        <p:spPr bwMode="auto">
          <a:xfrm>
            <a:off x="7415213" y="4736450"/>
            <a:ext cx="77152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AutoShape 176"/>
          <p:cNvSpPr>
            <a:spLocks noChangeArrowheads="1"/>
          </p:cNvSpPr>
          <p:nvPr/>
        </p:nvSpPr>
        <p:spPr bwMode="auto">
          <a:xfrm>
            <a:off x="7886700" y="4776138"/>
            <a:ext cx="714375" cy="70961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AutoShape 177"/>
          <p:cNvSpPr>
            <a:spLocks noChangeArrowheads="1"/>
          </p:cNvSpPr>
          <p:nvPr/>
        </p:nvSpPr>
        <p:spPr bwMode="auto">
          <a:xfrm>
            <a:off x="7008813" y="5188888"/>
            <a:ext cx="1628775" cy="7556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/>
          </a:p>
        </p:txBody>
      </p:sp>
      <p:grpSp>
        <p:nvGrpSpPr>
          <p:cNvPr id="180" name="Group 179"/>
          <p:cNvGrpSpPr>
            <a:grpSpLocks/>
          </p:cNvGrpSpPr>
          <p:nvPr/>
        </p:nvGrpSpPr>
        <p:grpSpPr bwMode="auto">
          <a:xfrm>
            <a:off x="4533900" y="4237975"/>
            <a:ext cx="796925" cy="1825625"/>
            <a:chOff x="2856" y="2858"/>
            <a:chExt cx="502" cy="1150"/>
          </a:xfrm>
        </p:grpSpPr>
        <p:grpSp>
          <p:nvGrpSpPr>
            <p:cNvPr id="181" name="Group 180"/>
            <p:cNvGrpSpPr>
              <a:grpSpLocks/>
            </p:cNvGrpSpPr>
            <p:nvPr/>
          </p:nvGrpSpPr>
          <p:grpSpPr bwMode="auto">
            <a:xfrm>
              <a:off x="2862" y="3737"/>
              <a:ext cx="496" cy="271"/>
              <a:chOff x="2862" y="3713"/>
              <a:chExt cx="496" cy="271"/>
            </a:xfrm>
          </p:grpSpPr>
          <p:sp>
            <p:nvSpPr>
              <p:cNvPr id="188" name="Arc 181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82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83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Arc 184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85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" name="Group 186"/>
            <p:cNvGrpSpPr>
              <a:grpSpLocks/>
            </p:cNvGrpSpPr>
            <p:nvPr/>
          </p:nvGrpSpPr>
          <p:grpSpPr bwMode="auto">
            <a:xfrm flipV="1">
              <a:off x="2856" y="2858"/>
              <a:ext cx="496" cy="271"/>
              <a:chOff x="2862" y="3713"/>
              <a:chExt cx="496" cy="271"/>
            </a:xfrm>
          </p:grpSpPr>
          <p:sp>
            <p:nvSpPr>
              <p:cNvPr id="183" name="Arc 18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18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8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Arc 19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Line 19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3" name="Group 192"/>
          <p:cNvGrpSpPr>
            <a:grpSpLocks/>
          </p:cNvGrpSpPr>
          <p:nvPr/>
        </p:nvGrpSpPr>
        <p:grpSpPr bwMode="auto">
          <a:xfrm>
            <a:off x="4967288" y="4204638"/>
            <a:ext cx="796925" cy="1820862"/>
            <a:chOff x="3129" y="2837"/>
            <a:chExt cx="502" cy="1147"/>
          </a:xfrm>
        </p:grpSpPr>
        <p:grpSp>
          <p:nvGrpSpPr>
            <p:cNvPr id="194" name="Group 193"/>
            <p:cNvGrpSpPr>
              <a:grpSpLocks/>
            </p:cNvGrpSpPr>
            <p:nvPr/>
          </p:nvGrpSpPr>
          <p:grpSpPr bwMode="auto">
            <a:xfrm flipV="1">
              <a:off x="3129" y="2837"/>
              <a:ext cx="496" cy="271"/>
              <a:chOff x="2862" y="3713"/>
              <a:chExt cx="496" cy="271"/>
            </a:xfrm>
          </p:grpSpPr>
          <p:sp>
            <p:nvSpPr>
              <p:cNvPr id="201" name="Arc 194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195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96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Arc 197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98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" name="Group 199"/>
            <p:cNvGrpSpPr>
              <a:grpSpLocks/>
            </p:cNvGrpSpPr>
            <p:nvPr/>
          </p:nvGrpSpPr>
          <p:grpSpPr bwMode="auto">
            <a:xfrm>
              <a:off x="3135" y="3713"/>
              <a:ext cx="496" cy="271"/>
              <a:chOff x="2862" y="3713"/>
              <a:chExt cx="496" cy="271"/>
            </a:xfrm>
          </p:grpSpPr>
          <p:sp>
            <p:nvSpPr>
              <p:cNvPr id="196" name="Arc 200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201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02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Arc 203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Line 204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" name="AutoShape 218"/>
          <p:cNvSpPr>
            <a:spLocks noChangeArrowheads="1"/>
          </p:cNvSpPr>
          <p:nvPr/>
        </p:nvSpPr>
        <p:spPr bwMode="auto">
          <a:xfrm>
            <a:off x="4133850" y="4753913"/>
            <a:ext cx="30797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Rectangle 224"/>
          <p:cNvSpPr>
            <a:spLocks noChangeAspect="1" noChangeArrowheads="1"/>
          </p:cNvSpPr>
          <p:nvPr/>
        </p:nvSpPr>
        <p:spPr bwMode="auto">
          <a:xfrm>
            <a:off x="4252913" y="3717035"/>
            <a:ext cx="1066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X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2795323"/>
            <a:ext cx="3043505" cy="184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Logic Optimization (continued)</a:t>
            </a:r>
          </a:p>
          <a:p>
            <a:pPr lvl="1"/>
            <a:r>
              <a:rPr lang="en-US" dirty="0" smtClean="0"/>
              <a:t>Start with SOPs (2-level) from the K-maps: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Extracting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 common factor: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2219253"/>
            <a:ext cx="3053172" cy="150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6436" y="4235498"/>
            <a:ext cx="2534708" cy="19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</a:t>
            </a:r>
          </a:p>
          <a:p>
            <a:pPr lvl="1"/>
            <a:r>
              <a:rPr lang="en-US" dirty="0" smtClean="0"/>
              <a:t>Use a library containing  inverters, 2-input NAND, 2-input NOR, and 2-2 AOI gates </a:t>
            </a:r>
          </a:p>
          <a:p>
            <a:endParaRPr lang="en-US" dirty="0"/>
          </a:p>
        </p:txBody>
      </p:sp>
      <p:pic>
        <p:nvPicPr>
          <p:cNvPr id="6" name="Picture 3" descr="fig_3-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150" y="2244725"/>
            <a:ext cx="3498850" cy="377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81902" y="2507288"/>
            <a:ext cx="4781381" cy="3641100"/>
            <a:chOff x="267" y="1423"/>
            <a:chExt cx="3350" cy="2443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90" y="1493"/>
              <a:ext cx="3102" cy="2286"/>
            </a:xfrm>
            <a:custGeom>
              <a:avLst/>
              <a:gdLst>
                <a:gd name="T0" fmla="*/ 0 w 2214"/>
                <a:gd name="T1" fmla="*/ 0 h 1631"/>
                <a:gd name="T2" fmla="*/ 4493 w 2214"/>
                <a:gd name="T3" fmla="*/ 0 h 1631"/>
                <a:gd name="T4" fmla="*/ 4493 w 2214"/>
                <a:gd name="T5" fmla="*/ 234 h 1631"/>
                <a:gd name="T6" fmla="*/ 5104 w 2214"/>
                <a:gd name="T7" fmla="*/ 234 h 1631"/>
                <a:gd name="T8" fmla="*/ 5050 w 2214"/>
                <a:gd name="T9" fmla="*/ 485 h 1631"/>
                <a:gd name="T10" fmla="*/ 4493 w 2214"/>
                <a:gd name="T11" fmla="*/ 485 h 1631"/>
                <a:gd name="T12" fmla="*/ 4493 w 2214"/>
                <a:gd name="T13" fmla="*/ 845 h 1631"/>
                <a:gd name="T14" fmla="*/ 3873 w 2214"/>
                <a:gd name="T15" fmla="*/ 845 h 1631"/>
                <a:gd name="T16" fmla="*/ 3571 w 2214"/>
                <a:gd name="T17" fmla="*/ 725 h 1631"/>
                <a:gd name="T18" fmla="*/ 567 w 2214"/>
                <a:gd name="T19" fmla="*/ 725 h 1631"/>
                <a:gd name="T20" fmla="*/ 567 w 2214"/>
                <a:gd name="T21" fmla="*/ 1982 h 1631"/>
                <a:gd name="T22" fmla="*/ 0 w 2214"/>
                <a:gd name="T23" fmla="*/ 1986 h 1631"/>
                <a:gd name="T24" fmla="*/ 3039 w 2214"/>
                <a:gd name="T25" fmla="*/ 1986 h 1631"/>
                <a:gd name="T26" fmla="*/ 3039 w 2214"/>
                <a:gd name="T27" fmla="*/ 2343 h 1631"/>
                <a:gd name="T28" fmla="*/ 3484 w 2214"/>
                <a:gd name="T29" fmla="*/ 2343 h 1631"/>
                <a:gd name="T30" fmla="*/ 3793 w 2214"/>
                <a:gd name="T31" fmla="*/ 1672 h 1631"/>
                <a:gd name="T32" fmla="*/ 4493 w 2214"/>
                <a:gd name="T33" fmla="*/ 1672 h 1631"/>
                <a:gd name="T34" fmla="*/ 4493 w 2214"/>
                <a:gd name="T35" fmla="*/ 1931 h 1631"/>
                <a:gd name="T36" fmla="*/ 5041 w 2214"/>
                <a:gd name="T37" fmla="*/ 1931 h 1631"/>
                <a:gd name="T38" fmla="*/ 576 w 2214"/>
                <a:gd name="T39" fmla="*/ 3854 h 1631"/>
                <a:gd name="T40" fmla="*/ 576 w 2214"/>
                <a:gd name="T41" fmla="*/ 2467 h 1631"/>
                <a:gd name="T42" fmla="*/ 4493 w 2214"/>
                <a:gd name="T43" fmla="*/ 2467 h 1631"/>
                <a:gd name="T44" fmla="*/ 4493 w 2214"/>
                <a:gd name="T45" fmla="*/ 2168 h 1631"/>
                <a:gd name="T46" fmla="*/ 5041 w 2214"/>
                <a:gd name="T47" fmla="*/ 2168 h 1631"/>
                <a:gd name="T48" fmla="*/ 3503 w 2214"/>
                <a:gd name="T49" fmla="*/ 973 h 1631"/>
                <a:gd name="T50" fmla="*/ 2633 w 2214"/>
                <a:gd name="T51" fmla="*/ 973 h 1631"/>
                <a:gd name="T52" fmla="*/ 2633 w 2214"/>
                <a:gd name="T53" fmla="*/ 3121 h 1631"/>
                <a:gd name="T54" fmla="*/ 1890 w 2214"/>
                <a:gd name="T55" fmla="*/ 3121 h 1631"/>
                <a:gd name="T56" fmla="*/ 3513 w 2214"/>
                <a:gd name="T57" fmla="*/ 1545 h 1631"/>
                <a:gd name="T58" fmla="*/ 567 w 2214"/>
                <a:gd name="T59" fmla="*/ 1545 h 1631"/>
                <a:gd name="T60" fmla="*/ 3465 w 2214"/>
                <a:gd name="T61" fmla="*/ 1791 h 1631"/>
                <a:gd name="T62" fmla="*/ 2640 w 2214"/>
                <a:gd name="T63" fmla="*/ 1791 h 1631"/>
                <a:gd name="T64" fmla="*/ 1111 w 2214"/>
                <a:gd name="T65" fmla="*/ 4489 h 1631"/>
                <a:gd name="T66" fmla="*/ 6089 w 2214"/>
                <a:gd name="T67" fmla="*/ 4489 h 1631"/>
                <a:gd name="T68" fmla="*/ 743 w 2214"/>
                <a:gd name="T69" fmla="*/ 4056 h 1631"/>
                <a:gd name="T70" fmla="*/ 743 w 2214"/>
                <a:gd name="T71" fmla="*/ 3229 h 1631"/>
                <a:gd name="T72" fmla="*/ 1771 w 2214"/>
                <a:gd name="T73" fmla="*/ 3229 h 1631"/>
                <a:gd name="T74" fmla="*/ 1714 w 2214"/>
                <a:gd name="T75" fmla="*/ 3008 h 1631"/>
                <a:gd name="T76" fmla="*/ 576 w 2214"/>
                <a:gd name="T77" fmla="*/ 3008 h 1631"/>
                <a:gd name="T78" fmla="*/ 3039 w 2214"/>
                <a:gd name="T79" fmla="*/ 4491 h 1631"/>
                <a:gd name="T80" fmla="*/ 3039 w 2214"/>
                <a:gd name="T81" fmla="*/ 2592 h 1631"/>
                <a:gd name="T82" fmla="*/ 3493 w 2214"/>
                <a:gd name="T83" fmla="*/ 2592 h 1631"/>
                <a:gd name="T84" fmla="*/ 5449 w 2214"/>
                <a:gd name="T85" fmla="*/ 2041 h 1631"/>
                <a:gd name="T86" fmla="*/ 6089 w 2214"/>
                <a:gd name="T87" fmla="*/ 2041 h 1631"/>
                <a:gd name="T88" fmla="*/ 5449 w 2214"/>
                <a:gd name="T89" fmla="*/ 352 h 1631"/>
                <a:gd name="T90" fmla="*/ 6089 w 2214"/>
                <a:gd name="T91" fmla="*/ 352 h 16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14"/>
                <a:gd name="T139" fmla="*/ 0 h 1631"/>
                <a:gd name="T140" fmla="*/ 2214 w 2214"/>
                <a:gd name="T141" fmla="*/ 1631 h 163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14" h="1631">
                  <a:moveTo>
                    <a:pt x="0" y="0"/>
                  </a:moveTo>
                  <a:cubicBezTo>
                    <a:pt x="1634" y="0"/>
                    <a:pt x="1634" y="0"/>
                    <a:pt x="1634" y="0"/>
                  </a:cubicBezTo>
                  <a:cubicBezTo>
                    <a:pt x="1634" y="85"/>
                    <a:pt x="1634" y="85"/>
                    <a:pt x="1634" y="85"/>
                  </a:cubicBezTo>
                  <a:cubicBezTo>
                    <a:pt x="1856" y="85"/>
                    <a:pt x="1856" y="85"/>
                    <a:pt x="1856" y="85"/>
                  </a:cubicBezTo>
                  <a:moveTo>
                    <a:pt x="1836" y="176"/>
                  </a:moveTo>
                  <a:cubicBezTo>
                    <a:pt x="1634" y="176"/>
                    <a:pt x="1634" y="176"/>
                    <a:pt x="1634" y="176"/>
                  </a:cubicBezTo>
                  <a:cubicBezTo>
                    <a:pt x="1634" y="307"/>
                    <a:pt x="1634" y="307"/>
                    <a:pt x="1634" y="307"/>
                  </a:cubicBezTo>
                  <a:cubicBezTo>
                    <a:pt x="1408" y="307"/>
                    <a:pt x="1408" y="307"/>
                    <a:pt x="1408" y="307"/>
                  </a:cubicBezTo>
                  <a:moveTo>
                    <a:pt x="1298" y="263"/>
                  </a:moveTo>
                  <a:cubicBezTo>
                    <a:pt x="206" y="263"/>
                    <a:pt x="206" y="263"/>
                    <a:pt x="206" y="263"/>
                  </a:cubicBezTo>
                  <a:cubicBezTo>
                    <a:pt x="206" y="720"/>
                    <a:pt x="206" y="720"/>
                    <a:pt x="206" y="720"/>
                  </a:cubicBezTo>
                  <a:moveTo>
                    <a:pt x="0" y="721"/>
                  </a:moveTo>
                  <a:cubicBezTo>
                    <a:pt x="1105" y="721"/>
                    <a:pt x="1105" y="721"/>
                    <a:pt x="1105" y="721"/>
                  </a:cubicBezTo>
                  <a:cubicBezTo>
                    <a:pt x="1105" y="851"/>
                    <a:pt x="1105" y="851"/>
                    <a:pt x="1105" y="851"/>
                  </a:cubicBezTo>
                  <a:cubicBezTo>
                    <a:pt x="1267" y="851"/>
                    <a:pt x="1267" y="851"/>
                    <a:pt x="1267" y="851"/>
                  </a:cubicBezTo>
                  <a:moveTo>
                    <a:pt x="1379" y="607"/>
                  </a:moveTo>
                  <a:cubicBezTo>
                    <a:pt x="1634" y="607"/>
                    <a:pt x="1634" y="607"/>
                    <a:pt x="1634" y="607"/>
                  </a:cubicBezTo>
                  <a:cubicBezTo>
                    <a:pt x="1634" y="701"/>
                    <a:pt x="1634" y="701"/>
                    <a:pt x="1634" y="701"/>
                  </a:cubicBezTo>
                  <a:cubicBezTo>
                    <a:pt x="1833" y="701"/>
                    <a:pt x="1833" y="701"/>
                    <a:pt x="1833" y="701"/>
                  </a:cubicBezTo>
                  <a:moveTo>
                    <a:pt x="209" y="1400"/>
                  </a:moveTo>
                  <a:cubicBezTo>
                    <a:pt x="209" y="896"/>
                    <a:pt x="209" y="896"/>
                    <a:pt x="209" y="896"/>
                  </a:cubicBezTo>
                  <a:cubicBezTo>
                    <a:pt x="1634" y="896"/>
                    <a:pt x="1634" y="896"/>
                    <a:pt x="1634" y="896"/>
                  </a:cubicBezTo>
                  <a:cubicBezTo>
                    <a:pt x="1634" y="788"/>
                    <a:pt x="1634" y="788"/>
                    <a:pt x="1634" y="788"/>
                  </a:cubicBezTo>
                  <a:cubicBezTo>
                    <a:pt x="1833" y="788"/>
                    <a:pt x="1833" y="788"/>
                    <a:pt x="1833" y="788"/>
                  </a:cubicBezTo>
                  <a:moveTo>
                    <a:pt x="1273" y="353"/>
                  </a:moveTo>
                  <a:cubicBezTo>
                    <a:pt x="957" y="353"/>
                    <a:pt x="957" y="353"/>
                    <a:pt x="957" y="353"/>
                  </a:cubicBezTo>
                  <a:cubicBezTo>
                    <a:pt x="957" y="1134"/>
                    <a:pt x="957" y="1134"/>
                    <a:pt x="957" y="1134"/>
                  </a:cubicBezTo>
                  <a:cubicBezTo>
                    <a:pt x="687" y="1134"/>
                    <a:pt x="687" y="1134"/>
                    <a:pt x="687" y="1134"/>
                  </a:cubicBezTo>
                  <a:moveTo>
                    <a:pt x="1277" y="561"/>
                  </a:moveTo>
                  <a:cubicBezTo>
                    <a:pt x="206" y="561"/>
                    <a:pt x="206" y="561"/>
                    <a:pt x="206" y="561"/>
                  </a:cubicBezTo>
                  <a:moveTo>
                    <a:pt x="1260" y="651"/>
                  </a:moveTo>
                  <a:cubicBezTo>
                    <a:pt x="1260" y="651"/>
                    <a:pt x="964" y="651"/>
                    <a:pt x="960" y="651"/>
                  </a:cubicBezTo>
                  <a:moveTo>
                    <a:pt x="404" y="1630"/>
                  </a:moveTo>
                  <a:cubicBezTo>
                    <a:pt x="2214" y="1630"/>
                    <a:pt x="2214" y="1630"/>
                    <a:pt x="2214" y="1630"/>
                  </a:cubicBezTo>
                  <a:moveTo>
                    <a:pt x="270" y="1473"/>
                  </a:moveTo>
                  <a:cubicBezTo>
                    <a:pt x="270" y="1173"/>
                    <a:pt x="270" y="1173"/>
                    <a:pt x="270" y="1173"/>
                  </a:cubicBezTo>
                  <a:cubicBezTo>
                    <a:pt x="644" y="1173"/>
                    <a:pt x="644" y="1173"/>
                    <a:pt x="644" y="1173"/>
                  </a:cubicBezTo>
                  <a:moveTo>
                    <a:pt x="623" y="1092"/>
                  </a:moveTo>
                  <a:cubicBezTo>
                    <a:pt x="209" y="1092"/>
                    <a:pt x="209" y="1092"/>
                    <a:pt x="209" y="1092"/>
                  </a:cubicBezTo>
                  <a:moveTo>
                    <a:pt x="1105" y="1631"/>
                  </a:moveTo>
                  <a:cubicBezTo>
                    <a:pt x="1105" y="941"/>
                    <a:pt x="1105" y="941"/>
                    <a:pt x="1105" y="941"/>
                  </a:cubicBezTo>
                  <a:cubicBezTo>
                    <a:pt x="1270" y="941"/>
                    <a:pt x="1270" y="941"/>
                    <a:pt x="1270" y="941"/>
                  </a:cubicBezTo>
                  <a:moveTo>
                    <a:pt x="1981" y="741"/>
                  </a:moveTo>
                  <a:cubicBezTo>
                    <a:pt x="2214" y="741"/>
                    <a:pt x="2214" y="741"/>
                    <a:pt x="2214" y="741"/>
                  </a:cubicBezTo>
                  <a:moveTo>
                    <a:pt x="1981" y="128"/>
                  </a:moveTo>
                  <a:cubicBezTo>
                    <a:pt x="2214" y="128"/>
                    <a:pt x="2214" y="128"/>
                    <a:pt x="2214" y="128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367" y="3581"/>
              <a:ext cx="18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768" y="3557"/>
              <a:ext cx="84" cy="225"/>
            </a:xfrm>
            <a:custGeom>
              <a:avLst/>
              <a:gdLst>
                <a:gd name="T0" fmla="*/ 0 w 84"/>
                <a:gd name="T1" fmla="*/ 0 h 225"/>
                <a:gd name="T2" fmla="*/ 0 w 84"/>
                <a:gd name="T3" fmla="*/ 225 h 225"/>
                <a:gd name="T4" fmla="*/ 84 w 84"/>
                <a:gd name="T5" fmla="*/ 225 h 225"/>
                <a:gd name="T6" fmla="*/ 0 60000 65536"/>
                <a:gd name="T7" fmla="*/ 0 60000 65536"/>
                <a:gd name="T8" fmla="*/ 0 60000 65536"/>
                <a:gd name="T9" fmla="*/ 0 w 84"/>
                <a:gd name="T10" fmla="*/ 0 h 225"/>
                <a:gd name="T11" fmla="*/ 84 w 84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225">
                  <a:moveTo>
                    <a:pt x="0" y="0"/>
                  </a:moveTo>
                  <a:lnTo>
                    <a:pt x="0" y="225"/>
                  </a:lnTo>
                  <a:lnTo>
                    <a:pt x="84" y="2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4" y="1423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00" y="243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2" y="3392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7" y="351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511" y="1602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140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521" y="246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sz="140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509" y="338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sz="14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512" y="3716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Z</a:t>
              </a:r>
              <a:endParaRPr lang="en-US" sz="1400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376" y="3206"/>
              <a:ext cx="561" cy="186"/>
            </a:xfrm>
            <a:custGeom>
              <a:avLst/>
              <a:gdLst>
                <a:gd name="T0" fmla="*/ 0 w 561"/>
                <a:gd name="T1" fmla="*/ 0 h 186"/>
                <a:gd name="T2" fmla="*/ 292 w 561"/>
                <a:gd name="T3" fmla="*/ 0 h 186"/>
                <a:gd name="T4" fmla="*/ 292 w 561"/>
                <a:gd name="T5" fmla="*/ 186 h 186"/>
                <a:gd name="T6" fmla="*/ 561 w 561"/>
                <a:gd name="T7" fmla="*/ 186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186"/>
                <a:gd name="T14" fmla="*/ 561 w 561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186">
                  <a:moveTo>
                    <a:pt x="0" y="0"/>
                  </a:moveTo>
                  <a:lnTo>
                    <a:pt x="292" y="0"/>
                  </a:lnTo>
                  <a:lnTo>
                    <a:pt x="292" y="186"/>
                  </a:lnTo>
                  <a:lnTo>
                    <a:pt x="561" y="1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139" y="3452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833" y="2750"/>
              <a:ext cx="375" cy="391"/>
            </a:xfrm>
            <a:custGeom>
              <a:avLst/>
              <a:gdLst>
                <a:gd name="T0" fmla="*/ 0 w 375"/>
                <a:gd name="T1" fmla="*/ 0 h 391"/>
                <a:gd name="T2" fmla="*/ 0 w 375"/>
                <a:gd name="T3" fmla="*/ 391 h 391"/>
                <a:gd name="T4" fmla="*/ 375 w 375"/>
                <a:gd name="T5" fmla="*/ 391 h 391"/>
                <a:gd name="T6" fmla="*/ 0 60000 65536"/>
                <a:gd name="T7" fmla="*/ 0 60000 65536"/>
                <a:gd name="T8" fmla="*/ 0 60000 65536"/>
                <a:gd name="T9" fmla="*/ 0 w 375"/>
                <a:gd name="T10" fmla="*/ 0 h 391"/>
                <a:gd name="T11" fmla="*/ 375 w 375"/>
                <a:gd name="T12" fmla="*/ 391 h 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" h="391">
                  <a:moveTo>
                    <a:pt x="0" y="0"/>
                  </a:moveTo>
                  <a:lnTo>
                    <a:pt x="0" y="391"/>
                  </a:lnTo>
                  <a:lnTo>
                    <a:pt x="375" y="39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939" y="3267"/>
              <a:ext cx="26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2388" y="3520"/>
              <a:ext cx="5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7" y="3455"/>
              <a:ext cx="182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138" y="1828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138" y="2246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138" y="2652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144" y="3108"/>
              <a:ext cx="232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1 w 166"/>
                <a:gd name="T5" fmla="*/ 378 h 138"/>
                <a:gd name="T6" fmla="*/ 453 w 166"/>
                <a:gd name="T7" fmla="*/ 192 h 138"/>
                <a:gd name="T8" fmla="*/ 267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155" y="3422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916" y="1579"/>
              <a:ext cx="246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58 w 176"/>
                <a:gd name="T9" fmla="*/ 0 h 139"/>
                <a:gd name="T10" fmla="*/ 481 w 176"/>
                <a:gd name="T11" fmla="*/ 185 h 139"/>
                <a:gd name="T12" fmla="*/ 478 w 176"/>
                <a:gd name="T13" fmla="*/ 199 h 139"/>
                <a:gd name="T14" fmla="*/ 158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914" y="243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9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211" y="2989"/>
              <a:ext cx="246" cy="193"/>
            </a:xfrm>
            <a:custGeom>
              <a:avLst/>
              <a:gdLst>
                <a:gd name="T0" fmla="*/ 6 w 176"/>
                <a:gd name="T1" fmla="*/ 366 h 138"/>
                <a:gd name="T2" fmla="*/ 55 w 176"/>
                <a:gd name="T3" fmla="*/ 183 h 138"/>
                <a:gd name="T4" fmla="*/ 8 w 176"/>
                <a:gd name="T5" fmla="*/ 8 h 138"/>
                <a:gd name="T6" fmla="*/ 1 w 176"/>
                <a:gd name="T7" fmla="*/ 0 h 138"/>
                <a:gd name="T8" fmla="*/ 158 w 176"/>
                <a:gd name="T9" fmla="*/ 0 h 138"/>
                <a:gd name="T10" fmla="*/ 481 w 176"/>
                <a:gd name="T11" fmla="*/ 183 h 138"/>
                <a:gd name="T12" fmla="*/ 478 w 176"/>
                <a:gd name="T13" fmla="*/ 193 h 138"/>
                <a:gd name="T14" fmla="*/ 158 w 176"/>
                <a:gd name="T15" fmla="*/ 378 h 138"/>
                <a:gd name="T16" fmla="*/ 0 w 176"/>
                <a:gd name="T17" fmla="*/ 378 h 138"/>
                <a:gd name="T18" fmla="*/ 6 w 176"/>
                <a:gd name="T19" fmla="*/ 366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8"/>
                <a:gd name="T32" fmla="*/ 176 w 176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892" y="335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6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243" y="2195"/>
              <a:ext cx="136" cy="173"/>
            </a:xfrm>
            <a:custGeom>
              <a:avLst/>
              <a:gdLst>
                <a:gd name="T0" fmla="*/ 0 w 136"/>
                <a:gd name="T1" fmla="*/ 0 h 173"/>
                <a:gd name="T2" fmla="*/ 0 w 136"/>
                <a:gd name="T3" fmla="*/ 173 h 173"/>
                <a:gd name="T4" fmla="*/ 136 w 136"/>
                <a:gd name="T5" fmla="*/ 85 h 173"/>
                <a:gd name="T6" fmla="*/ 0 w 136"/>
                <a:gd name="T7" fmla="*/ 0 h 173"/>
                <a:gd name="T8" fmla="*/ 0 w 136"/>
                <a:gd name="T9" fmla="*/ 0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3"/>
                <a:gd name="T17" fmla="*/ 136 w 136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3">
                  <a:moveTo>
                    <a:pt x="0" y="0"/>
                  </a:moveTo>
                  <a:lnTo>
                    <a:pt x="0" y="173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1379" y="2252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01" y="2665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4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937" y="2721"/>
              <a:ext cx="56" cy="56"/>
            </a:xfrm>
            <a:custGeom>
              <a:avLst/>
              <a:gdLst>
                <a:gd name="T0" fmla="*/ 55 w 40"/>
                <a:gd name="T1" fmla="*/ 109 h 40"/>
                <a:gd name="T2" fmla="*/ 0 w 40"/>
                <a:gd name="T3" fmla="*/ 55 h 40"/>
                <a:gd name="T4" fmla="*/ 55 w 40"/>
                <a:gd name="T5" fmla="*/ 0 h 40"/>
                <a:gd name="T6" fmla="*/ 109 w 40"/>
                <a:gd name="T7" fmla="*/ 55 h 40"/>
                <a:gd name="T8" fmla="*/ 55 w 40"/>
                <a:gd name="T9" fmla="*/ 10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0"/>
                <a:gd name="T17" fmla="*/ 40 w 4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0">
                  <a:moveTo>
                    <a:pt x="20" y="40"/>
                  </a:moveTo>
                  <a:cubicBezTo>
                    <a:pt x="8" y="40"/>
                    <a:pt x="0" y="32"/>
                    <a:pt x="0" y="20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848" y="3692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5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984" y="3749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661" y="2263"/>
              <a:ext cx="34" cy="33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661" y="2486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714" y="2389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1816" y="2734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666" y="3007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666" y="3438"/>
              <a:ext cx="33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751" y="3564"/>
              <a:ext cx="34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922" y="325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1921" y="376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4651086" y="2449681"/>
            <a:ext cx="2686050" cy="41751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377113" y="2082800"/>
            <a:ext cx="1268412" cy="1135063"/>
          </a:xfrm>
          <a:prstGeom prst="rect">
            <a:avLst/>
          </a:prstGeom>
          <a:solidFill>
            <a:srgbClr val="FFFF99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2636068" y="340792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8431669" y="3544214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12314</TotalTime>
  <Words>942</Words>
  <Application>Microsoft Office PowerPoint</Application>
  <PresentationFormat>On-screen Show (4:3)</PresentationFormat>
  <Paragraphs>253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Default Design</vt:lpstr>
      <vt:lpstr>Combinational Logic Design</vt:lpstr>
      <vt:lpstr>Outline</vt:lpstr>
      <vt:lpstr>Combinational Logic Circuits</vt:lpstr>
      <vt:lpstr>Combinational Circuits Design Procedure</vt:lpstr>
      <vt:lpstr>Combinational Circuits Design Procedure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7-Segment Decoder for LED</vt:lpstr>
      <vt:lpstr>BCD to 7-Segment Decoder for LED</vt:lpstr>
      <vt:lpstr>BCD to 7-Segment Decoder for LED</vt:lpstr>
      <vt:lpstr>BCD to 7-Segment Decoder for LED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Itc</cp:lastModifiedBy>
  <cp:revision>348</cp:revision>
  <dcterms:created xsi:type="dcterms:W3CDTF">2004-09-12T13:54:39Z</dcterms:created>
  <dcterms:modified xsi:type="dcterms:W3CDTF">2011-03-27T20:51:35Z</dcterms:modified>
</cp:coreProperties>
</file>