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2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66" r:id="rId17"/>
    <p:sldId id="367" r:id="rId18"/>
    <p:sldId id="368" r:id="rId19"/>
    <p:sldId id="369" r:id="rId20"/>
    <p:sldId id="358" r:id="rId21"/>
    <p:sldId id="359" r:id="rId22"/>
    <p:sldId id="370" r:id="rId23"/>
    <p:sldId id="361" r:id="rId24"/>
    <p:sldId id="360" r:id="rId25"/>
    <p:sldId id="371" r:id="rId26"/>
    <p:sldId id="372" r:id="rId27"/>
    <p:sldId id="373" r:id="rId28"/>
    <p:sldId id="364" r:id="rId29"/>
    <p:sldId id="365" r:id="rId30"/>
    <p:sldId id="374" r:id="rId31"/>
    <p:sldId id="375" r:id="rId32"/>
    <p:sldId id="376" r:id="rId33"/>
    <p:sldId id="377" r:id="rId34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b="0" i="1" baseline="0" dirty="0" smtClean="0"/>
              <a:t>Other Gate Types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Other Gate Types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NAND Gate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471" y="1239934"/>
            <a:ext cx="50958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051" y="2334467"/>
            <a:ext cx="4799229" cy="7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50" y="3198572"/>
            <a:ext cx="5067300" cy="106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85" y="4408319"/>
            <a:ext cx="52006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 Gate [NOT (OR)]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NOR gate has the following symbol, </a:t>
            </a:r>
          </a:p>
          <a:p>
            <a:pPr lvl="1"/>
            <a:r>
              <a:rPr lang="en-US" dirty="0" smtClean="0"/>
              <a:t>OR-Invert (NOR)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 represents OR NOT, </a:t>
            </a:r>
            <a:r>
              <a:rPr lang="en-US" dirty="0" err="1" smtClean="0"/>
              <a:t>i</a:t>
            </a:r>
            <a:r>
              <a:rPr lang="en-US" dirty="0" smtClean="0"/>
              <a:t>. e., the OR function followed by a NOT.  The symbol shown is an OR-Invert.   The small circle (“bubble”) represents the invert function. </a:t>
            </a:r>
          </a:p>
          <a:p>
            <a:endParaRPr lang="en-US" dirty="0"/>
          </a:p>
        </p:txBody>
      </p:sp>
      <p:pic>
        <p:nvPicPr>
          <p:cNvPr id="38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4513" y="1643183"/>
            <a:ext cx="2070100" cy="270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759" y="2449681"/>
            <a:ext cx="357163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9553" y="2392074"/>
            <a:ext cx="1543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 Gate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 </a:t>
            </a:r>
            <a:r>
              <a:rPr lang="en-US" dirty="0" err="1" smtClean="0"/>
              <a:t>DeMorgan's</a:t>
            </a:r>
            <a:r>
              <a:rPr lang="en-US" dirty="0" smtClean="0"/>
              <a:t> Law gives Invert-AND (NOR)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NOR symbol is called Invert-AND, since inputs are inverted and then </a:t>
            </a:r>
            <a:r>
              <a:rPr lang="en-US" dirty="0" err="1" smtClean="0"/>
              <a:t>ANDed</a:t>
            </a:r>
            <a:r>
              <a:rPr lang="en-US" dirty="0" smtClean="0"/>
              <a:t> together.</a:t>
            </a:r>
          </a:p>
          <a:p>
            <a:r>
              <a:rPr lang="en-US" dirty="0" smtClean="0"/>
              <a:t>Note the above symbol is still for a NOR.</a:t>
            </a:r>
          </a:p>
          <a:p>
            <a:r>
              <a:rPr lang="en-US" dirty="0" smtClean="0"/>
              <a:t>So a NOR gate can be represented in two different but equivalent forms: OR-then-Invert &amp; Invert-then-AND.</a:t>
            </a:r>
          </a:p>
          <a:p>
            <a:endParaRPr lang="en-US" dirty="0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757363" y="2719965"/>
            <a:ext cx="5600700" cy="892175"/>
            <a:chOff x="1852" y="1171"/>
            <a:chExt cx="3324" cy="472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845" y="1151"/>
              <a:ext cx="1552" cy="468"/>
              <a:chOff x="2064" y="2832"/>
              <a:chExt cx="1717" cy="635"/>
            </a:xfrm>
          </p:grpSpPr>
          <p:sp>
            <p:nvSpPr>
              <p:cNvPr id="26" name="Freeform 5"/>
              <p:cNvSpPr>
                <a:spLocks/>
              </p:cNvSpPr>
              <p:nvPr/>
            </p:nvSpPr>
            <p:spPr bwMode="auto">
              <a:xfrm>
                <a:off x="2262" y="3120"/>
                <a:ext cx="347" cy="23"/>
              </a:xfrm>
              <a:custGeom>
                <a:avLst/>
                <a:gdLst>
                  <a:gd name="T0" fmla="*/ 11 w 347"/>
                  <a:gd name="T1" fmla="*/ 0 h 23"/>
                  <a:gd name="T2" fmla="*/ 7 w 347"/>
                  <a:gd name="T3" fmla="*/ 0 h 23"/>
                  <a:gd name="T4" fmla="*/ 4 w 347"/>
                  <a:gd name="T5" fmla="*/ 4 h 23"/>
                  <a:gd name="T6" fmla="*/ 0 w 347"/>
                  <a:gd name="T7" fmla="*/ 8 h 23"/>
                  <a:gd name="T8" fmla="*/ 0 w 347"/>
                  <a:gd name="T9" fmla="*/ 15 h 23"/>
                  <a:gd name="T10" fmla="*/ 4 w 347"/>
                  <a:gd name="T11" fmla="*/ 19 h 23"/>
                  <a:gd name="T12" fmla="*/ 7 w 347"/>
                  <a:gd name="T13" fmla="*/ 23 h 23"/>
                  <a:gd name="T14" fmla="*/ 340 w 347"/>
                  <a:gd name="T15" fmla="*/ 23 h 23"/>
                  <a:gd name="T16" fmla="*/ 344 w 347"/>
                  <a:gd name="T17" fmla="*/ 19 h 23"/>
                  <a:gd name="T18" fmla="*/ 347 w 347"/>
                  <a:gd name="T19" fmla="*/ 15 h 23"/>
                  <a:gd name="T20" fmla="*/ 347 w 347"/>
                  <a:gd name="T21" fmla="*/ 8 h 23"/>
                  <a:gd name="T22" fmla="*/ 344 w 347"/>
                  <a:gd name="T23" fmla="*/ 4 h 23"/>
                  <a:gd name="T24" fmla="*/ 340 w 347"/>
                  <a:gd name="T25" fmla="*/ 0 h 23"/>
                  <a:gd name="T26" fmla="*/ 336 w 347"/>
                  <a:gd name="T27" fmla="*/ 0 h 23"/>
                  <a:gd name="T28" fmla="*/ 11 w 347"/>
                  <a:gd name="T29" fmla="*/ 0 h 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7"/>
                  <a:gd name="T46" fmla="*/ 0 h 23"/>
                  <a:gd name="T47" fmla="*/ 347 w 347"/>
                  <a:gd name="T48" fmla="*/ 23 h 2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7" h="23">
                    <a:moveTo>
                      <a:pt x="11" y="0"/>
                    </a:moveTo>
                    <a:lnTo>
                      <a:pt x="7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4" y="19"/>
                    </a:lnTo>
                    <a:lnTo>
                      <a:pt x="7" y="23"/>
                    </a:lnTo>
                    <a:lnTo>
                      <a:pt x="340" y="23"/>
                    </a:lnTo>
                    <a:lnTo>
                      <a:pt x="344" y="19"/>
                    </a:lnTo>
                    <a:lnTo>
                      <a:pt x="347" y="15"/>
                    </a:lnTo>
                    <a:lnTo>
                      <a:pt x="347" y="8"/>
                    </a:lnTo>
                    <a:lnTo>
                      <a:pt x="344" y="4"/>
                    </a:lnTo>
                    <a:lnTo>
                      <a:pt x="340" y="0"/>
                    </a:lnTo>
                    <a:lnTo>
                      <a:pt x="336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6"/>
              <p:cNvSpPr>
                <a:spLocks/>
              </p:cNvSpPr>
              <p:nvPr/>
            </p:nvSpPr>
            <p:spPr bwMode="auto">
              <a:xfrm>
                <a:off x="2269" y="2941"/>
                <a:ext cx="346" cy="24"/>
              </a:xfrm>
              <a:custGeom>
                <a:avLst/>
                <a:gdLst>
                  <a:gd name="T0" fmla="*/ 12 w 346"/>
                  <a:gd name="T1" fmla="*/ 0 h 24"/>
                  <a:gd name="T2" fmla="*/ 8 w 346"/>
                  <a:gd name="T3" fmla="*/ 0 h 24"/>
                  <a:gd name="T4" fmla="*/ 4 w 346"/>
                  <a:gd name="T5" fmla="*/ 4 h 24"/>
                  <a:gd name="T6" fmla="*/ 0 w 346"/>
                  <a:gd name="T7" fmla="*/ 8 h 24"/>
                  <a:gd name="T8" fmla="*/ 0 w 346"/>
                  <a:gd name="T9" fmla="*/ 16 h 24"/>
                  <a:gd name="T10" fmla="*/ 4 w 346"/>
                  <a:gd name="T11" fmla="*/ 20 h 24"/>
                  <a:gd name="T12" fmla="*/ 8 w 346"/>
                  <a:gd name="T13" fmla="*/ 24 h 24"/>
                  <a:gd name="T14" fmla="*/ 338 w 346"/>
                  <a:gd name="T15" fmla="*/ 24 h 24"/>
                  <a:gd name="T16" fmla="*/ 342 w 346"/>
                  <a:gd name="T17" fmla="*/ 20 h 24"/>
                  <a:gd name="T18" fmla="*/ 346 w 346"/>
                  <a:gd name="T19" fmla="*/ 16 h 24"/>
                  <a:gd name="T20" fmla="*/ 346 w 346"/>
                  <a:gd name="T21" fmla="*/ 8 h 24"/>
                  <a:gd name="T22" fmla="*/ 342 w 346"/>
                  <a:gd name="T23" fmla="*/ 4 h 24"/>
                  <a:gd name="T24" fmla="*/ 338 w 346"/>
                  <a:gd name="T25" fmla="*/ 0 h 24"/>
                  <a:gd name="T26" fmla="*/ 335 w 346"/>
                  <a:gd name="T27" fmla="*/ 0 h 24"/>
                  <a:gd name="T28" fmla="*/ 12 w 346"/>
                  <a:gd name="T29" fmla="*/ 0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6"/>
                  <a:gd name="T46" fmla="*/ 0 h 24"/>
                  <a:gd name="T47" fmla="*/ 346 w 346"/>
                  <a:gd name="T48" fmla="*/ 24 h 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6" h="24">
                    <a:moveTo>
                      <a:pt x="12" y="0"/>
                    </a:move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338" y="24"/>
                    </a:lnTo>
                    <a:lnTo>
                      <a:pt x="342" y="20"/>
                    </a:lnTo>
                    <a:lnTo>
                      <a:pt x="346" y="16"/>
                    </a:lnTo>
                    <a:lnTo>
                      <a:pt x="346" y="8"/>
                    </a:lnTo>
                    <a:lnTo>
                      <a:pt x="342" y="4"/>
                    </a:lnTo>
                    <a:lnTo>
                      <a:pt x="338" y="0"/>
                    </a:lnTo>
                    <a:lnTo>
                      <a:pt x="335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7"/>
              <p:cNvSpPr>
                <a:spLocks/>
              </p:cNvSpPr>
              <p:nvPr/>
            </p:nvSpPr>
            <p:spPr bwMode="auto">
              <a:xfrm>
                <a:off x="2262" y="3312"/>
                <a:ext cx="347" cy="23"/>
              </a:xfrm>
              <a:custGeom>
                <a:avLst/>
                <a:gdLst>
                  <a:gd name="T0" fmla="*/ 11 w 347"/>
                  <a:gd name="T1" fmla="*/ 0 h 23"/>
                  <a:gd name="T2" fmla="*/ 7 w 347"/>
                  <a:gd name="T3" fmla="*/ 0 h 23"/>
                  <a:gd name="T4" fmla="*/ 4 w 347"/>
                  <a:gd name="T5" fmla="*/ 4 h 23"/>
                  <a:gd name="T6" fmla="*/ 0 w 347"/>
                  <a:gd name="T7" fmla="*/ 8 h 23"/>
                  <a:gd name="T8" fmla="*/ 0 w 347"/>
                  <a:gd name="T9" fmla="*/ 15 h 23"/>
                  <a:gd name="T10" fmla="*/ 4 w 347"/>
                  <a:gd name="T11" fmla="*/ 19 h 23"/>
                  <a:gd name="T12" fmla="*/ 7 w 347"/>
                  <a:gd name="T13" fmla="*/ 23 h 23"/>
                  <a:gd name="T14" fmla="*/ 340 w 347"/>
                  <a:gd name="T15" fmla="*/ 23 h 23"/>
                  <a:gd name="T16" fmla="*/ 344 w 347"/>
                  <a:gd name="T17" fmla="*/ 19 h 23"/>
                  <a:gd name="T18" fmla="*/ 347 w 347"/>
                  <a:gd name="T19" fmla="*/ 15 h 23"/>
                  <a:gd name="T20" fmla="*/ 347 w 347"/>
                  <a:gd name="T21" fmla="*/ 8 h 23"/>
                  <a:gd name="T22" fmla="*/ 344 w 347"/>
                  <a:gd name="T23" fmla="*/ 4 h 23"/>
                  <a:gd name="T24" fmla="*/ 340 w 347"/>
                  <a:gd name="T25" fmla="*/ 0 h 23"/>
                  <a:gd name="T26" fmla="*/ 336 w 347"/>
                  <a:gd name="T27" fmla="*/ 0 h 23"/>
                  <a:gd name="T28" fmla="*/ 11 w 347"/>
                  <a:gd name="T29" fmla="*/ 0 h 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7"/>
                  <a:gd name="T46" fmla="*/ 0 h 23"/>
                  <a:gd name="T47" fmla="*/ 347 w 347"/>
                  <a:gd name="T48" fmla="*/ 23 h 2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7" h="23">
                    <a:moveTo>
                      <a:pt x="11" y="0"/>
                    </a:moveTo>
                    <a:lnTo>
                      <a:pt x="7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4" y="19"/>
                    </a:lnTo>
                    <a:lnTo>
                      <a:pt x="7" y="23"/>
                    </a:lnTo>
                    <a:lnTo>
                      <a:pt x="340" y="23"/>
                    </a:lnTo>
                    <a:lnTo>
                      <a:pt x="344" y="19"/>
                    </a:lnTo>
                    <a:lnTo>
                      <a:pt x="347" y="15"/>
                    </a:lnTo>
                    <a:lnTo>
                      <a:pt x="347" y="8"/>
                    </a:lnTo>
                    <a:lnTo>
                      <a:pt x="344" y="4"/>
                    </a:lnTo>
                    <a:lnTo>
                      <a:pt x="340" y="0"/>
                    </a:lnTo>
                    <a:lnTo>
                      <a:pt x="336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3433" y="3114"/>
                <a:ext cx="348" cy="23"/>
              </a:xfrm>
              <a:custGeom>
                <a:avLst/>
                <a:gdLst>
                  <a:gd name="T0" fmla="*/ 12 w 348"/>
                  <a:gd name="T1" fmla="*/ 0 h 23"/>
                  <a:gd name="T2" fmla="*/ 8 w 348"/>
                  <a:gd name="T3" fmla="*/ 0 h 23"/>
                  <a:gd name="T4" fmla="*/ 4 w 348"/>
                  <a:gd name="T5" fmla="*/ 4 h 23"/>
                  <a:gd name="T6" fmla="*/ 0 w 348"/>
                  <a:gd name="T7" fmla="*/ 8 h 23"/>
                  <a:gd name="T8" fmla="*/ 0 w 348"/>
                  <a:gd name="T9" fmla="*/ 16 h 23"/>
                  <a:gd name="T10" fmla="*/ 4 w 348"/>
                  <a:gd name="T11" fmla="*/ 20 h 23"/>
                  <a:gd name="T12" fmla="*/ 8 w 348"/>
                  <a:gd name="T13" fmla="*/ 23 h 23"/>
                  <a:gd name="T14" fmla="*/ 340 w 348"/>
                  <a:gd name="T15" fmla="*/ 23 h 23"/>
                  <a:gd name="T16" fmla="*/ 344 w 348"/>
                  <a:gd name="T17" fmla="*/ 20 h 23"/>
                  <a:gd name="T18" fmla="*/ 348 w 348"/>
                  <a:gd name="T19" fmla="*/ 16 h 23"/>
                  <a:gd name="T20" fmla="*/ 348 w 348"/>
                  <a:gd name="T21" fmla="*/ 8 h 23"/>
                  <a:gd name="T22" fmla="*/ 344 w 348"/>
                  <a:gd name="T23" fmla="*/ 4 h 23"/>
                  <a:gd name="T24" fmla="*/ 340 w 348"/>
                  <a:gd name="T25" fmla="*/ 0 h 23"/>
                  <a:gd name="T26" fmla="*/ 336 w 348"/>
                  <a:gd name="T27" fmla="*/ 0 h 23"/>
                  <a:gd name="T28" fmla="*/ 12 w 348"/>
                  <a:gd name="T29" fmla="*/ 0 h 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8"/>
                  <a:gd name="T46" fmla="*/ 0 h 23"/>
                  <a:gd name="T47" fmla="*/ 348 w 348"/>
                  <a:gd name="T48" fmla="*/ 23 h 2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8" h="23">
                    <a:moveTo>
                      <a:pt x="12" y="0"/>
                    </a:move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4" y="20"/>
                    </a:lnTo>
                    <a:lnTo>
                      <a:pt x="8" y="23"/>
                    </a:lnTo>
                    <a:lnTo>
                      <a:pt x="340" y="23"/>
                    </a:lnTo>
                    <a:lnTo>
                      <a:pt x="344" y="20"/>
                    </a:lnTo>
                    <a:lnTo>
                      <a:pt x="348" y="16"/>
                    </a:lnTo>
                    <a:lnTo>
                      <a:pt x="348" y="8"/>
                    </a:lnTo>
                    <a:lnTo>
                      <a:pt x="344" y="4"/>
                    </a:lnTo>
                    <a:lnTo>
                      <a:pt x="340" y="0"/>
                    </a:lnTo>
                    <a:lnTo>
                      <a:pt x="336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Rectangle 9"/>
              <p:cNvSpPr>
                <a:spLocks noChangeArrowheads="1"/>
              </p:cNvSpPr>
              <p:nvPr/>
            </p:nvSpPr>
            <p:spPr bwMode="auto">
              <a:xfrm>
                <a:off x="2064" y="2874"/>
                <a:ext cx="108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X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2064" y="3055"/>
                <a:ext cx="108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Y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11"/>
              <p:cNvSpPr>
                <a:spLocks noChangeArrowheads="1"/>
              </p:cNvSpPr>
              <p:nvPr/>
            </p:nvSpPr>
            <p:spPr bwMode="auto">
              <a:xfrm>
                <a:off x="2064" y="3271"/>
                <a:ext cx="100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Z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auto">
              <a:xfrm>
                <a:off x="3134" y="2832"/>
                <a:ext cx="311" cy="599"/>
              </a:xfrm>
              <a:custGeom>
                <a:avLst/>
                <a:gdLst>
                  <a:gd name="T0" fmla="*/ 3 w 311"/>
                  <a:gd name="T1" fmla="*/ 4 h 599"/>
                  <a:gd name="T2" fmla="*/ 3 w 311"/>
                  <a:gd name="T3" fmla="*/ 19 h 599"/>
                  <a:gd name="T4" fmla="*/ 51 w 311"/>
                  <a:gd name="T5" fmla="*/ 25 h 599"/>
                  <a:gd name="T6" fmla="*/ 92 w 311"/>
                  <a:gd name="T7" fmla="*/ 35 h 599"/>
                  <a:gd name="T8" fmla="*/ 130 w 311"/>
                  <a:gd name="T9" fmla="*/ 48 h 599"/>
                  <a:gd name="T10" fmla="*/ 174 w 311"/>
                  <a:gd name="T11" fmla="*/ 77 h 599"/>
                  <a:gd name="T12" fmla="*/ 207 w 311"/>
                  <a:gd name="T13" fmla="*/ 102 h 599"/>
                  <a:gd name="T14" fmla="*/ 232 w 311"/>
                  <a:gd name="T15" fmla="*/ 134 h 599"/>
                  <a:gd name="T16" fmla="*/ 261 w 311"/>
                  <a:gd name="T17" fmla="*/ 179 h 599"/>
                  <a:gd name="T18" fmla="*/ 274 w 311"/>
                  <a:gd name="T19" fmla="*/ 217 h 599"/>
                  <a:gd name="T20" fmla="*/ 284 w 311"/>
                  <a:gd name="T21" fmla="*/ 257 h 599"/>
                  <a:gd name="T22" fmla="*/ 288 w 311"/>
                  <a:gd name="T23" fmla="*/ 302 h 599"/>
                  <a:gd name="T24" fmla="*/ 286 w 311"/>
                  <a:gd name="T25" fmla="*/ 328 h 599"/>
                  <a:gd name="T26" fmla="*/ 278 w 311"/>
                  <a:gd name="T27" fmla="*/ 369 h 599"/>
                  <a:gd name="T28" fmla="*/ 265 w 311"/>
                  <a:gd name="T29" fmla="*/ 407 h 599"/>
                  <a:gd name="T30" fmla="*/ 247 w 311"/>
                  <a:gd name="T31" fmla="*/ 442 h 599"/>
                  <a:gd name="T32" fmla="*/ 215 w 311"/>
                  <a:gd name="T33" fmla="*/ 484 h 599"/>
                  <a:gd name="T34" fmla="*/ 186 w 311"/>
                  <a:gd name="T35" fmla="*/ 511 h 599"/>
                  <a:gd name="T36" fmla="*/ 142 w 311"/>
                  <a:gd name="T37" fmla="*/ 542 h 599"/>
                  <a:gd name="T38" fmla="*/ 105 w 311"/>
                  <a:gd name="T39" fmla="*/ 557 h 599"/>
                  <a:gd name="T40" fmla="*/ 67 w 311"/>
                  <a:gd name="T41" fmla="*/ 568 h 599"/>
                  <a:gd name="T42" fmla="*/ 25 w 311"/>
                  <a:gd name="T43" fmla="*/ 574 h 599"/>
                  <a:gd name="T44" fmla="*/ 7 w 311"/>
                  <a:gd name="T45" fmla="*/ 576 h 599"/>
                  <a:gd name="T46" fmla="*/ 0 w 311"/>
                  <a:gd name="T47" fmla="*/ 591 h 599"/>
                  <a:gd name="T48" fmla="*/ 11 w 311"/>
                  <a:gd name="T49" fmla="*/ 599 h 599"/>
                  <a:gd name="T50" fmla="*/ 40 w 311"/>
                  <a:gd name="T51" fmla="*/ 597 h 599"/>
                  <a:gd name="T52" fmla="*/ 84 w 311"/>
                  <a:gd name="T53" fmla="*/ 590 h 599"/>
                  <a:gd name="T54" fmla="*/ 126 w 311"/>
                  <a:gd name="T55" fmla="*/ 576 h 599"/>
                  <a:gd name="T56" fmla="*/ 165 w 311"/>
                  <a:gd name="T57" fmla="*/ 555 h 599"/>
                  <a:gd name="T58" fmla="*/ 211 w 311"/>
                  <a:gd name="T59" fmla="*/ 522 h 599"/>
                  <a:gd name="T60" fmla="*/ 242 w 311"/>
                  <a:gd name="T61" fmla="*/ 490 h 599"/>
                  <a:gd name="T62" fmla="*/ 272 w 311"/>
                  <a:gd name="T63" fmla="*/ 442 h 599"/>
                  <a:gd name="T64" fmla="*/ 292 w 311"/>
                  <a:gd name="T65" fmla="*/ 401 h 599"/>
                  <a:gd name="T66" fmla="*/ 303 w 311"/>
                  <a:gd name="T67" fmla="*/ 359 h 599"/>
                  <a:gd name="T68" fmla="*/ 309 w 311"/>
                  <a:gd name="T69" fmla="*/ 313 h 599"/>
                  <a:gd name="T70" fmla="*/ 309 w 311"/>
                  <a:gd name="T71" fmla="*/ 284 h 599"/>
                  <a:gd name="T72" fmla="*/ 303 w 311"/>
                  <a:gd name="T73" fmla="*/ 238 h 599"/>
                  <a:gd name="T74" fmla="*/ 292 w 311"/>
                  <a:gd name="T75" fmla="*/ 196 h 599"/>
                  <a:gd name="T76" fmla="*/ 272 w 311"/>
                  <a:gd name="T77" fmla="*/ 156 h 599"/>
                  <a:gd name="T78" fmla="*/ 242 w 311"/>
                  <a:gd name="T79" fmla="*/ 108 h 599"/>
                  <a:gd name="T80" fmla="*/ 211 w 311"/>
                  <a:gd name="T81" fmla="*/ 75 h 599"/>
                  <a:gd name="T82" fmla="*/ 165 w 311"/>
                  <a:gd name="T83" fmla="*/ 42 h 599"/>
                  <a:gd name="T84" fmla="*/ 126 w 311"/>
                  <a:gd name="T85" fmla="*/ 21 h 599"/>
                  <a:gd name="T86" fmla="*/ 84 w 311"/>
                  <a:gd name="T87" fmla="*/ 8 h 599"/>
                  <a:gd name="T88" fmla="*/ 40 w 311"/>
                  <a:gd name="T89" fmla="*/ 0 h 59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11"/>
                  <a:gd name="T136" fmla="*/ 0 h 599"/>
                  <a:gd name="T137" fmla="*/ 311 w 311"/>
                  <a:gd name="T138" fmla="*/ 599 h 59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11" h="599">
                    <a:moveTo>
                      <a:pt x="11" y="0"/>
                    </a:moveTo>
                    <a:lnTo>
                      <a:pt x="7" y="0"/>
                    </a:lnTo>
                    <a:lnTo>
                      <a:pt x="3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3" y="19"/>
                    </a:lnTo>
                    <a:lnTo>
                      <a:pt x="7" y="23"/>
                    </a:lnTo>
                    <a:lnTo>
                      <a:pt x="40" y="23"/>
                    </a:lnTo>
                    <a:lnTo>
                      <a:pt x="51" y="25"/>
                    </a:lnTo>
                    <a:lnTo>
                      <a:pt x="67" y="29"/>
                    </a:lnTo>
                    <a:lnTo>
                      <a:pt x="80" y="31"/>
                    </a:lnTo>
                    <a:lnTo>
                      <a:pt x="92" y="35"/>
                    </a:lnTo>
                    <a:lnTo>
                      <a:pt x="105" y="40"/>
                    </a:lnTo>
                    <a:lnTo>
                      <a:pt x="119" y="44"/>
                    </a:lnTo>
                    <a:lnTo>
                      <a:pt x="130" y="48"/>
                    </a:lnTo>
                    <a:lnTo>
                      <a:pt x="142" y="56"/>
                    </a:lnTo>
                    <a:lnTo>
                      <a:pt x="153" y="61"/>
                    </a:lnTo>
                    <a:lnTo>
                      <a:pt x="174" y="77"/>
                    </a:lnTo>
                    <a:lnTo>
                      <a:pt x="186" y="86"/>
                    </a:lnTo>
                    <a:lnTo>
                      <a:pt x="196" y="94"/>
                    </a:lnTo>
                    <a:lnTo>
                      <a:pt x="207" y="102"/>
                    </a:lnTo>
                    <a:lnTo>
                      <a:pt x="215" y="113"/>
                    </a:lnTo>
                    <a:lnTo>
                      <a:pt x="222" y="123"/>
                    </a:lnTo>
                    <a:lnTo>
                      <a:pt x="232" y="134"/>
                    </a:lnTo>
                    <a:lnTo>
                      <a:pt x="247" y="156"/>
                    </a:lnTo>
                    <a:lnTo>
                      <a:pt x="253" y="167"/>
                    </a:lnTo>
                    <a:lnTo>
                      <a:pt x="261" y="179"/>
                    </a:lnTo>
                    <a:lnTo>
                      <a:pt x="265" y="190"/>
                    </a:lnTo>
                    <a:lnTo>
                      <a:pt x="268" y="204"/>
                    </a:lnTo>
                    <a:lnTo>
                      <a:pt x="274" y="217"/>
                    </a:lnTo>
                    <a:lnTo>
                      <a:pt x="278" y="229"/>
                    </a:lnTo>
                    <a:lnTo>
                      <a:pt x="280" y="242"/>
                    </a:lnTo>
                    <a:lnTo>
                      <a:pt x="284" y="257"/>
                    </a:lnTo>
                    <a:lnTo>
                      <a:pt x="286" y="269"/>
                    </a:lnTo>
                    <a:lnTo>
                      <a:pt x="286" y="284"/>
                    </a:lnTo>
                    <a:lnTo>
                      <a:pt x="288" y="302"/>
                    </a:lnTo>
                    <a:lnTo>
                      <a:pt x="288" y="298"/>
                    </a:lnTo>
                    <a:lnTo>
                      <a:pt x="286" y="313"/>
                    </a:lnTo>
                    <a:lnTo>
                      <a:pt x="286" y="328"/>
                    </a:lnTo>
                    <a:lnTo>
                      <a:pt x="284" y="340"/>
                    </a:lnTo>
                    <a:lnTo>
                      <a:pt x="280" y="355"/>
                    </a:lnTo>
                    <a:lnTo>
                      <a:pt x="278" y="369"/>
                    </a:lnTo>
                    <a:lnTo>
                      <a:pt x="274" y="380"/>
                    </a:lnTo>
                    <a:lnTo>
                      <a:pt x="268" y="394"/>
                    </a:lnTo>
                    <a:lnTo>
                      <a:pt x="265" y="407"/>
                    </a:lnTo>
                    <a:lnTo>
                      <a:pt x="261" y="419"/>
                    </a:lnTo>
                    <a:lnTo>
                      <a:pt x="253" y="430"/>
                    </a:lnTo>
                    <a:lnTo>
                      <a:pt x="247" y="442"/>
                    </a:lnTo>
                    <a:lnTo>
                      <a:pt x="232" y="463"/>
                    </a:lnTo>
                    <a:lnTo>
                      <a:pt x="222" y="474"/>
                    </a:lnTo>
                    <a:lnTo>
                      <a:pt x="215" y="484"/>
                    </a:lnTo>
                    <a:lnTo>
                      <a:pt x="207" y="495"/>
                    </a:lnTo>
                    <a:lnTo>
                      <a:pt x="196" y="503"/>
                    </a:lnTo>
                    <a:lnTo>
                      <a:pt x="186" y="511"/>
                    </a:lnTo>
                    <a:lnTo>
                      <a:pt x="174" y="520"/>
                    </a:lnTo>
                    <a:lnTo>
                      <a:pt x="153" y="536"/>
                    </a:lnTo>
                    <a:lnTo>
                      <a:pt x="142" y="542"/>
                    </a:lnTo>
                    <a:lnTo>
                      <a:pt x="130" y="549"/>
                    </a:lnTo>
                    <a:lnTo>
                      <a:pt x="119" y="553"/>
                    </a:lnTo>
                    <a:lnTo>
                      <a:pt x="105" y="557"/>
                    </a:lnTo>
                    <a:lnTo>
                      <a:pt x="92" y="563"/>
                    </a:lnTo>
                    <a:lnTo>
                      <a:pt x="80" y="567"/>
                    </a:lnTo>
                    <a:lnTo>
                      <a:pt x="67" y="568"/>
                    </a:lnTo>
                    <a:lnTo>
                      <a:pt x="51" y="572"/>
                    </a:lnTo>
                    <a:lnTo>
                      <a:pt x="40" y="574"/>
                    </a:lnTo>
                    <a:lnTo>
                      <a:pt x="25" y="574"/>
                    </a:lnTo>
                    <a:lnTo>
                      <a:pt x="9" y="576"/>
                    </a:lnTo>
                    <a:lnTo>
                      <a:pt x="11" y="576"/>
                    </a:lnTo>
                    <a:lnTo>
                      <a:pt x="7" y="576"/>
                    </a:lnTo>
                    <a:lnTo>
                      <a:pt x="3" y="580"/>
                    </a:lnTo>
                    <a:lnTo>
                      <a:pt x="0" y="584"/>
                    </a:lnTo>
                    <a:lnTo>
                      <a:pt x="0" y="591"/>
                    </a:lnTo>
                    <a:lnTo>
                      <a:pt x="3" y="595"/>
                    </a:lnTo>
                    <a:lnTo>
                      <a:pt x="7" y="599"/>
                    </a:lnTo>
                    <a:lnTo>
                      <a:pt x="11" y="599"/>
                    </a:lnTo>
                    <a:lnTo>
                      <a:pt x="13" y="599"/>
                    </a:lnTo>
                    <a:lnTo>
                      <a:pt x="25" y="597"/>
                    </a:lnTo>
                    <a:lnTo>
                      <a:pt x="40" y="597"/>
                    </a:lnTo>
                    <a:lnTo>
                      <a:pt x="55" y="595"/>
                    </a:lnTo>
                    <a:lnTo>
                      <a:pt x="71" y="591"/>
                    </a:lnTo>
                    <a:lnTo>
                      <a:pt x="84" y="590"/>
                    </a:lnTo>
                    <a:lnTo>
                      <a:pt x="99" y="586"/>
                    </a:lnTo>
                    <a:lnTo>
                      <a:pt x="113" y="580"/>
                    </a:lnTo>
                    <a:lnTo>
                      <a:pt x="126" y="576"/>
                    </a:lnTo>
                    <a:lnTo>
                      <a:pt x="142" y="568"/>
                    </a:lnTo>
                    <a:lnTo>
                      <a:pt x="153" y="561"/>
                    </a:lnTo>
                    <a:lnTo>
                      <a:pt x="165" y="555"/>
                    </a:lnTo>
                    <a:lnTo>
                      <a:pt x="190" y="540"/>
                    </a:lnTo>
                    <a:lnTo>
                      <a:pt x="201" y="530"/>
                    </a:lnTo>
                    <a:lnTo>
                      <a:pt x="211" y="522"/>
                    </a:lnTo>
                    <a:lnTo>
                      <a:pt x="222" y="511"/>
                    </a:lnTo>
                    <a:lnTo>
                      <a:pt x="234" y="499"/>
                    </a:lnTo>
                    <a:lnTo>
                      <a:pt x="242" y="490"/>
                    </a:lnTo>
                    <a:lnTo>
                      <a:pt x="251" y="478"/>
                    </a:lnTo>
                    <a:lnTo>
                      <a:pt x="267" y="453"/>
                    </a:lnTo>
                    <a:lnTo>
                      <a:pt x="272" y="442"/>
                    </a:lnTo>
                    <a:lnTo>
                      <a:pt x="280" y="430"/>
                    </a:lnTo>
                    <a:lnTo>
                      <a:pt x="288" y="415"/>
                    </a:lnTo>
                    <a:lnTo>
                      <a:pt x="292" y="401"/>
                    </a:lnTo>
                    <a:lnTo>
                      <a:pt x="297" y="388"/>
                    </a:lnTo>
                    <a:lnTo>
                      <a:pt x="301" y="373"/>
                    </a:lnTo>
                    <a:lnTo>
                      <a:pt x="303" y="359"/>
                    </a:lnTo>
                    <a:lnTo>
                      <a:pt x="307" y="344"/>
                    </a:lnTo>
                    <a:lnTo>
                      <a:pt x="309" y="328"/>
                    </a:lnTo>
                    <a:lnTo>
                      <a:pt x="309" y="313"/>
                    </a:lnTo>
                    <a:lnTo>
                      <a:pt x="311" y="302"/>
                    </a:lnTo>
                    <a:lnTo>
                      <a:pt x="311" y="298"/>
                    </a:lnTo>
                    <a:lnTo>
                      <a:pt x="309" y="284"/>
                    </a:lnTo>
                    <a:lnTo>
                      <a:pt x="309" y="269"/>
                    </a:lnTo>
                    <a:lnTo>
                      <a:pt x="307" y="253"/>
                    </a:lnTo>
                    <a:lnTo>
                      <a:pt x="303" y="238"/>
                    </a:lnTo>
                    <a:lnTo>
                      <a:pt x="301" y="225"/>
                    </a:lnTo>
                    <a:lnTo>
                      <a:pt x="297" y="209"/>
                    </a:lnTo>
                    <a:lnTo>
                      <a:pt x="292" y="196"/>
                    </a:lnTo>
                    <a:lnTo>
                      <a:pt x="288" y="182"/>
                    </a:lnTo>
                    <a:lnTo>
                      <a:pt x="280" y="167"/>
                    </a:lnTo>
                    <a:lnTo>
                      <a:pt x="272" y="156"/>
                    </a:lnTo>
                    <a:lnTo>
                      <a:pt x="267" y="144"/>
                    </a:lnTo>
                    <a:lnTo>
                      <a:pt x="251" y="119"/>
                    </a:lnTo>
                    <a:lnTo>
                      <a:pt x="242" y="108"/>
                    </a:lnTo>
                    <a:lnTo>
                      <a:pt x="234" y="98"/>
                    </a:lnTo>
                    <a:lnTo>
                      <a:pt x="222" y="86"/>
                    </a:lnTo>
                    <a:lnTo>
                      <a:pt x="211" y="75"/>
                    </a:lnTo>
                    <a:lnTo>
                      <a:pt x="201" y="67"/>
                    </a:lnTo>
                    <a:lnTo>
                      <a:pt x="190" y="58"/>
                    </a:lnTo>
                    <a:lnTo>
                      <a:pt x="165" y="42"/>
                    </a:lnTo>
                    <a:lnTo>
                      <a:pt x="153" y="36"/>
                    </a:lnTo>
                    <a:lnTo>
                      <a:pt x="142" y="29"/>
                    </a:lnTo>
                    <a:lnTo>
                      <a:pt x="126" y="21"/>
                    </a:lnTo>
                    <a:lnTo>
                      <a:pt x="113" y="17"/>
                    </a:lnTo>
                    <a:lnTo>
                      <a:pt x="99" y="12"/>
                    </a:lnTo>
                    <a:lnTo>
                      <a:pt x="84" y="8"/>
                    </a:lnTo>
                    <a:lnTo>
                      <a:pt x="71" y="6"/>
                    </a:lnTo>
                    <a:lnTo>
                      <a:pt x="55" y="2"/>
                    </a:lnTo>
                    <a:lnTo>
                      <a:pt x="4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auto">
              <a:xfrm>
                <a:off x="2736" y="2832"/>
                <a:ext cx="455" cy="23"/>
              </a:xfrm>
              <a:custGeom>
                <a:avLst/>
                <a:gdLst>
                  <a:gd name="T0" fmla="*/ 444 w 455"/>
                  <a:gd name="T1" fmla="*/ 23 h 23"/>
                  <a:gd name="T2" fmla="*/ 448 w 455"/>
                  <a:gd name="T3" fmla="*/ 23 h 23"/>
                  <a:gd name="T4" fmla="*/ 451 w 455"/>
                  <a:gd name="T5" fmla="*/ 19 h 23"/>
                  <a:gd name="T6" fmla="*/ 455 w 455"/>
                  <a:gd name="T7" fmla="*/ 15 h 23"/>
                  <a:gd name="T8" fmla="*/ 455 w 455"/>
                  <a:gd name="T9" fmla="*/ 8 h 23"/>
                  <a:gd name="T10" fmla="*/ 451 w 455"/>
                  <a:gd name="T11" fmla="*/ 4 h 23"/>
                  <a:gd name="T12" fmla="*/ 448 w 455"/>
                  <a:gd name="T13" fmla="*/ 0 h 23"/>
                  <a:gd name="T14" fmla="*/ 8 w 455"/>
                  <a:gd name="T15" fmla="*/ 0 h 23"/>
                  <a:gd name="T16" fmla="*/ 4 w 455"/>
                  <a:gd name="T17" fmla="*/ 4 h 23"/>
                  <a:gd name="T18" fmla="*/ 0 w 455"/>
                  <a:gd name="T19" fmla="*/ 8 h 23"/>
                  <a:gd name="T20" fmla="*/ 0 w 455"/>
                  <a:gd name="T21" fmla="*/ 15 h 23"/>
                  <a:gd name="T22" fmla="*/ 4 w 455"/>
                  <a:gd name="T23" fmla="*/ 19 h 23"/>
                  <a:gd name="T24" fmla="*/ 8 w 455"/>
                  <a:gd name="T25" fmla="*/ 23 h 23"/>
                  <a:gd name="T26" fmla="*/ 12 w 455"/>
                  <a:gd name="T27" fmla="*/ 23 h 23"/>
                  <a:gd name="T28" fmla="*/ 444 w 455"/>
                  <a:gd name="T29" fmla="*/ 23 h 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55"/>
                  <a:gd name="T46" fmla="*/ 0 h 23"/>
                  <a:gd name="T47" fmla="*/ 455 w 455"/>
                  <a:gd name="T48" fmla="*/ 23 h 2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55" h="23">
                    <a:moveTo>
                      <a:pt x="444" y="23"/>
                    </a:moveTo>
                    <a:lnTo>
                      <a:pt x="448" y="23"/>
                    </a:lnTo>
                    <a:lnTo>
                      <a:pt x="451" y="19"/>
                    </a:lnTo>
                    <a:lnTo>
                      <a:pt x="455" y="15"/>
                    </a:lnTo>
                    <a:lnTo>
                      <a:pt x="455" y="8"/>
                    </a:lnTo>
                    <a:lnTo>
                      <a:pt x="451" y="4"/>
                    </a:lnTo>
                    <a:lnTo>
                      <a:pt x="448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4" y="19"/>
                    </a:lnTo>
                    <a:lnTo>
                      <a:pt x="8" y="23"/>
                    </a:lnTo>
                    <a:lnTo>
                      <a:pt x="12" y="23"/>
                    </a:lnTo>
                    <a:lnTo>
                      <a:pt x="44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auto">
              <a:xfrm>
                <a:off x="2736" y="3408"/>
                <a:ext cx="455" cy="23"/>
              </a:xfrm>
              <a:custGeom>
                <a:avLst/>
                <a:gdLst>
                  <a:gd name="T0" fmla="*/ 444 w 455"/>
                  <a:gd name="T1" fmla="*/ 23 h 23"/>
                  <a:gd name="T2" fmla="*/ 448 w 455"/>
                  <a:gd name="T3" fmla="*/ 23 h 23"/>
                  <a:gd name="T4" fmla="*/ 451 w 455"/>
                  <a:gd name="T5" fmla="*/ 19 h 23"/>
                  <a:gd name="T6" fmla="*/ 455 w 455"/>
                  <a:gd name="T7" fmla="*/ 15 h 23"/>
                  <a:gd name="T8" fmla="*/ 455 w 455"/>
                  <a:gd name="T9" fmla="*/ 8 h 23"/>
                  <a:gd name="T10" fmla="*/ 451 w 455"/>
                  <a:gd name="T11" fmla="*/ 4 h 23"/>
                  <a:gd name="T12" fmla="*/ 448 w 455"/>
                  <a:gd name="T13" fmla="*/ 0 h 23"/>
                  <a:gd name="T14" fmla="*/ 8 w 455"/>
                  <a:gd name="T15" fmla="*/ 0 h 23"/>
                  <a:gd name="T16" fmla="*/ 4 w 455"/>
                  <a:gd name="T17" fmla="*/ 4 h 23"/>
                  <a:gd name="T18" fmla="*/ 0 w 455"/>
                  <a:gd name="T19" fmla="*/ 8 h 23"/>
                  <a:gd name="T20" fmla="*/ 0 w 455"/>
                  <a:gd name="T21" fmla="*/ 15 h 23"/>
                  <a:gd name="T22" fmla="*/ 4 w 455"/>
                  <a:gd name="T23" fmla="*/ 19 h 23"/>
                  <a:gd name="T24" fmla="*/ 8 w 455"/>
                  <a:gd name="T25" fmla="*/ 23 h 23"/>
                  <a:gd name="T26" fmla="*/ 12 w 455"/>
                  <a:gd name="T27" fmla="*/ 23 h 23"/>
                  <a:gd name="T28" fmla="*/ 444 w 455"/>
                  <a:gd name="T29" fmla="*/ 23 h 2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55"/>
                  <a:gd name="T46" fmla="*/ 0 h 23"/>
                  <a:gd name="T47" fmla="*/ 455 w 455"/>
                  <a:gd name="T48" fmla="*/ 23 h 2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55" h="23">
                    <a:moveTo>
                      <a:pt x="444" y="23"/>
                    </a:moveTo>
                    <a:lnTo>
                      <a:pt x="448" y="23"/>
                    </a:lnTo>
                    <a:lnTo>
                      <a:pt x="451" y="19"/>
                    </a:lnTo>
                    <a:lnTo>
                      <a:pt x="455" y="15"/>
                    </a:lnTo>
                    <a:lnTo>
                      <a:pt x="455" y="8"/>
                    </a:lnTo>
                    <a:lnTo>
                      <a:pt x="451" y="4"/>
                    </a:lnTo>
                    <a:lnTo>
                      <a:pt x="448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4" y="19"/>
                    </a:lnTo>
                    <a:lnTo>
                      <a:pt x="8" y="23"/>
                    </a:lnTo>
                    <a:lnTo>
                      <a:pt x="12" y="23"/>
                    </a:lnTo>
                    <a:lnTo>
                      <a:pt x="44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auto">
              <a:xfrm>
                <a:off x="2736" y="2832"/>
                <a:ext cx="23" cy="599"/>
              </a:xfrm>
              <a:custGeom>
                <a:avLst/>
                <a:gdLst>
                  <a:gd name="T0" fmla="*/ 23 w 23"/>
                  <a:gd name="T1" fmla="*/ 12 h 599"/>
                  <a:gd name="T2" fmla="*/ 23 w 23"/>
                  <a:gd name="T3" fmla="*/ 8 h 599"/>
                  <a:gd name="T4" fmla="*/ 19 w 23"/>
                  <a:gd name="T5" fmla="*/ 4 h 599"/>
                  <a:gd name="T6" fmla="*/ 15 w 23"/>
                  <a:gd name="T7" fmla="*/ 0 h 599"/>
                  <a:gd name="T8" fmla="*/ 8 w 23"/>
                  <a:gd name="T9" fmla="*/ 0 h 599"/>
                  <a:gd name="T10" fmla="*/ 4 w 23"/>
                  <a:gd name="T11" fmla="*/ 4 h 599"/>
                  <a:gd name="T12" fmla="*/ 0 w 23"/>
                  <a:gd name="T13" fmla="*/ 8 h 599"/>
                  <a:gd name="T14" fmla="*/ 0 w 23"/>
                  <a:gd name="T15" fmla="*/ 591 h 599"/>
                  <a:gd name="T16" fmla="*/ 4 w 23"/>
                  <a:gd name="T17" fmla="*/ 595 h 599"/>
                  <a:gd name="T18" fmla="*/ 8 w 23"/>
                  <a:gd name="T19" fmla="*/ 599 h 599"/>
                  <a:gd name="T20" fmla="*/ 15 w 23"/>
                  <a:gd name="T21" fmla="*/ 599 h 599"/>
                  <a:gd name="T22" fmla="*/ 19 w 23"/>
                  <a:gd name="T23" fmla="*/ 595 h 599"/>
                  <a:gd name="T24" fmla="*/ 23 w 23"/>
                  <a:gd name="T25" fmla="*/ 591 h 599"/>
                  <a:gd name="T26" fmla="*/ 23 w 23"/>
                  <a:gd name="T27" fmla="*/ 588 h 599"/>
                  <a:gd name="T28" fmla="*/ 23 w 23"/>
                  <a:gd name="T29" fmla="*/ 12 h 59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"/>
                  <a:gd name="T46" fmla="*/ 0 h 599"/>
                  <a:gd name="T47" fmla="*/ 23 w 23"/>
                  <a:gd name="T48" fmla="*/ 599 h 59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" h="599">
                    <a:moveTo>
                      <a:pt x="23" y="12"/>
                    </a:moveTo>
                    <a:lnTo>
                      <a:pt x="23" y="8"/>
                    </a:lnTo>
                    <a:lnTo>
                      <a:pt x="19" y="4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591"/>
                    </a:lnTo>
                    <a:lnTo>
                      <a:pt x="4" y="595"/>
                    </a:lnTo>
                    <a:lnTo>
                      <a:pt x="8" y="599"/>
                    </a:lnTo>
                    <a:lnTo>
                      <a:pt x="15" y="599"/>
                    </a:lnTo>
                    <a:lnTo>
                      <a:pt x="19" y="595"/>
                    </a:lnTo>
                    <a:lnTo>
                      <a:pt x="23" y="591"/>
                    </a:lnTo>
                    <a:lnTo>
                      <a:pt x="23" y="58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2592" y="2868"/>
                <a:ext cx="165" cy="166"/>
              </a:xfrm>
              <a:custGeom>
                <a:avLst/>
                <a:gdLst>
                  <a:gd name="T0" fmla="*/ 2 w 165"/>
                  <a:gd name="T1" fmla="*/ 106 h 166"/>
                  <a:gd name="T2" fmla="*/ 12 w 165"/>
                  <a:gd name="T3" fmla="*/ 127 h 166"/>
                  <a:gd name="T4" fmla="*/ 21 w 165"/>
                  <a:gd name="T5" fmla="*/ 141 h 166"/>
                  <a:gd name="T6" fmla="*/ 33 w 165"/>
                  <a:gd name="T7" fmla="*/ 150 h 166"/>
                  <a:gd name="T8" fmla="*/ 44 w 165"/>
                  <a:gd name="T9" fmla="*/ 158 h 166"/>
                  <a:gd name="T10" fmla="*/ 62 w 165"/>
                  <a:gd name="T11" fmla="*/ 164 h 166"/>
                  <a:gd name="T12" fmla="*/ 88 w 165"/>
                  <a:gd name="T13" fmla="*/ 166 h 166"/>
                  <a:gd name="T14" fmla="*/ 110 w 165"/>
                  <a:gd name="T15" fmla="*/ 162 h 166"/>
                  <a:gd name="T16" fmla="*/ 131 w 165"/>
                  <a:gd name="T17" fmla="*/ 152 h 166"/>
                  <a:gd name="T18" fmla="*/ 140 w 165"/>
                  <a:gd name="T19" fmla="*/ 141 h 166"/>
                  <a:gd name="T20" fmla="*/ 152 w 165"/>
                  <a:gd name="T21" fmla="*/ 131 h 166"/>
                  <a:gd name="T22" fmla="*/ 161 w 165"/>
                  <a:gd name="T23" fmla="*/ 110 h 166"/>
                  <a:gd name="T24" fmla="*/ 165 w 165"/>
                  <a:gd name="T25" fmla="*/ 89 h 166"/>
                  <a:gd name="T26" fmla="*/ 163 w 165"/>
                  <a:gd name="T27" fmla="*/ 62 h 166"/>
                  <a:gd name="T28" fmla="*/ 158 w 165"/>
                  <a:gd name="T29" fmla="*/ 45 h 166"/>
                  <a:gd name="T30" fmla="*/ 150 w 165"/>
                  <a:gd name="T31" fmla="*/ 33 h 166"/>
                  <a:gd name="T32" fmla="*/ 140 w 165"/>
                  <a:gd name="T33" fmla="*/ 22 h 166"/>
                  <a:gd name="T34" fmla="*/ 127 w 165"/>
                  <a:gd name="T35" fmla="*/ 12 h 166"/>
                  <a:gd name="T36" fmla="*/ 106 w 165"/>
                  <a:gd name="T37" fmla="*/ 2 h 166"/>
                  <a:gd name="T38" fmla="*/ 62 w 165"/>
                  <a:gd name="T39" fmla="*/ 2 h 166"/>
                  <a:gd name="T40" fmla="*/ 44 w 165"/>
                  <a:gd name="T41" fmla="*/ 8 h 166"/>
                  <a:gd name="T42" fmla="*/ 33 w 165"/>
                  <a:gd name="T43" fmla="*/ 16 h 166"/>
                  <a:gd name="T44" fmla="*/ 21 w 165"/>
                  <a:gd name="T45" fmla="*/ 25 h 166"/>
                  <a:gd name="T46" fmla="*/ 12 w 165"/>
                  <a:gd name="T47" fmla="*/ 39 h 166"/>
                  <a:gd name="T48" fmla="*/ 4 w 165"/>
                  <a:gd name="T49" fmla="*/ 56 h 166"/>
                  <a:gd name="T50" fmla="*/ 0 w 165"/>
                  <a:gd name="T51" fmla="*/ 83 h 166"/>
                  <a:gd name="T52" fmla="*/ 25 w 165"/>
                  <a:gd name="T53" fmla="*/ 64 h 166"/>
                  <a:gd name="T54" fmla="*/ 29 w 165"/>
                  <a:gd name="T55" fmla="*/ 56 h 166"/>
                  <a:gd name="T56" fmla="*/ 37 w 165"/>
                  <a:gd name="T57" fmla="*/ 45 h 166"/>
                  <a:gd name="T58" fmla="*/ 50 w 165"/>
                  <a:gd name="T59" fmla="*/ 33 h 166"/>
                  <a:gd name="T60" fmla="*/ 58 w 165"/>
                  <a:gd name="T61" fmla="*/ 27 h 166"/>
                  <a:gd name="T62" fmla="*/ 69 w 165"/>
                  <a:gd name="T63" fmla="*/ 24 h 166"/>
                  <a:gd name="T64" fmla="*/ 102 w 165"/>
                  <a:gd name="T65" fmla="*/ 25 h 166"/>
                  <a:gd name="T66" fmla="*/ 111 w 165"/>
                  <a:gd name="T67" fmla="*/ 31 h 166"/>
                  <a:gd name="T68" fmla="*/ 125 w 165"/>
                  <a:gd name="T69" fmla="*/ 41 h 166"/>
                  <a:gd name="T70" fmla="*/ 135 w 165"/>
                  <a:gd name="T71" fmla="*/ 54 h 166"/>
                  <a:gd name="T72" fmla="*/ 138 w 165"/>
                  <a:gd name="T73" fmla="*/ 60 h 166"/>
                  <a:gd name="T74" fmla="*/ 142 w 165"/>
                  <a:gd name="T75" fmla="*/ 81 h 166"/>
                  <a:gd name="T76" fmla="*/ 142 w 165"/>
                  <a:gd name="T77" fmla="*/ 95 h 166"/>
                  <a:gd name="T78" fmla="*/ 138 w 165"/>
                  <a:gd name="T79" fmla="*/ 108 h 166"/>
                  <a:gd name="T80" fmla="*/ 131 w 165"/>
                  <a:gd name="T81" fmla="*/ 118 h 166"/>
                  <a:gd name="T82" fmla="*/ 117 w 165"/>
                  <a:gd name="T83" fmla="*/ 131 h 166"/>
                  <a:gd name="T84" fmla="*/ 108 w 165"/>
                  <a:gd name="T85" fmla="*/ 139 h 166"/>
                  <a:gd name="T86" fmla="*/ 94 w 165"/>
                  <a:gd name="T87" fmla="*/ 143 h 166"/>
                  <a:gd name="T88" fmla="*/ 81 w 165"/>
                  <a:gd name="T89" fmla="*/ 143 h 166"/>
                  <a:gd name="T90" fmla="*/ 60 w 165"/>
                  <a:gd name="T91" fmla="*/ 139 h 166"/>
                  <a:gd name="T92" fmla="*/ 54 w 165"/>
                  <a:gd name="T93" fmla="*/ 135 h 166"/>
                  <a:gd name="T94" fmla="*/ 40 w 165"/>
                  <a:gd name="T95" fmla="*/ 125 h 166"/>
                  <a:gd name="T96" fmla="*/ 31 w 165"/>
                  <a:gd name="T97" fmla="*/ 112 h 166"/>
                  <a:gd name="T98" fmla="*/ 25 w 165"/>
                  <a:gd name="T99" fmla="*/ 102 h 166"/>
                  <a:gd name="T100" fmla="*/ 0 w 165"/>
                  <a:gd name="T101" fmla="*/ 83 h 16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65"/>
                  <a:gd name="T154" fmla="*/ 0 h 166"/>
                  <a:gd name="T155" fmla="*/ 165 w 165"/>
                  <a:gd name="T156" fmla="*/ 166 h 16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65" h="166">
                    <a:moveTo>
                      <a:pt x="0" y="83"/>
                    </a:moveTo>
                    <a:lnTo>
                      <a:pt x="0" y="98"/>
                    </a:lnTo>
                    <a:lnTo>
                      <a:pt x="2" y="102"/>
                    </a:lnTo>
                    <a:lnTo>
                      <a:pt x="2" y="106"/>
                    </a:lnTo>
                    <a:lnTo>
                      <a:pt x="4" y="110"/>
                    </a:lnTo>
                    <a:lnTo>
                      <a:pt x="4" y="112"/>
                    </a:lnTo>
                    <a:lnTo>
                      <a:pt x="10" y="125"/>
                    </a:lnTo>
                    <a:lnTo>
                      <a:pt x="12" y="127"/>
                    </a:lnTo>
                    <a:lnTo>
                      <a:pt x="14" y="131"/>
                    </a:lnTo>
                    <a:lnTo>
                      <a:pt x="15" y="133"/>
                    </a:lnTo>
                    <a:lnTo>
                      <a:pt x="17" y="137"/>
                    </a:lnTo>
                    <a:lnTo>
                      <a:pt x="21" y="141"/>
                    </a:lnTo>
                    <a:lnTo>
                      <a:pt x="25" y="141"/>
                    </a:lnTo>
                    <a:lnTo>
                      <a:pt x="25" y="145"/>
                    </a:lnTo>
                    <a:lnTo>
                      <a:pt x="29" y="148"/>
                    </a:lnTo>
                    <a:lnTo>
                      <a:pt x="33" y="150"/>
                    </a:lnTo>
                    <a:lnTo>
                      <a:pt x="35" y="152"/>
                    </a:lnTo>
                    <a:lnTo>
                      <a:pt x="39" y="154"/>
                    </a:lnTo>
                    <a:lnTo>
                      <a:pt x="40" y="156"/>
                    </a:lnTo>
                    <a:lnTo>
                      <a:pt x="44" y="158"/>
                    </a:lnTo>
                    <a:lnTo>
                      <a:pt x="50" y="162"/>
                    </a:lnTo>
                    <a:lnTo>
                      <a:pt x="56" y="162"/>
                    </a:lnTo>
                    <a:lnTo>
                      <a:pt x="60" y="164"/>
                    </a:lnTo>
                    <a:lnTo>
                      <a:pt x="62" y="164"/>
                    </a:lnTo>
                    <a:lnTo>
                      <a:pt x="65" y="166"/>
                    </a:lnTo>
                    <a:lnTo>
                      <a:pt x="77" y="166"/>
                    </a:lnTo>
                    <a:lnTo>
                      <a:pt x="90" y="164"/>
                    </a:lnTo>
                    <a:lnTo>
                      <a:pt x="88" y="166"/>
                    </a:lnTo>
                    <a:lnTo>
                      <a:pt x="98" y="166"/>
                    </a:lnTo>
                    <a:lnTo>
                      <a:pt x="102" y="164"/>
                    </a:lnTo>
                    <a:lnTo>
                      <a:pt x="106" y="164"/>
                    </a:lnTo>
                    <a:lnTo>
                      <a:pt x="110" y="162"/>
                    </a:lnTo>
                    <a:lnTo>
                      <a:pt x="111" y="162"/>
                    </a:lnTo>
                    <a:lnTo>
                      <a:pt x="125" y="156"/>
                    </a:lnTo>
                    <a:lnTo>
                      <a:pt x="127" y="154"/>
                    </a:lnTo>
                    <a:lnTo>
                      <a:pt x="131" y="152"/>
                    </a:lnTo>
                    <a:lnTo>
                      <a:pt x="133" y="150"/>
                    </a:lnTo>
                    <a:lnTo>
                      <a:pt x="136" y="148"/>
                    </a:lnTo>
                    <a:lnTo>
                      <a:pt x="140" y="145"/>
                    </a:lnTo>
                    <a:lnTo>
                      <a:pt x="140" y="141"/>
                    </a:lnTo>
                    <a:lnTo>
                      <a:pt x="144" y="141"/>
                    </a:lnTo>
                    <a:lnTo>
                      <a:pt x="148" y="137"/>
                    </a:lnTo>
                    <a:lnTo>
                      <a:pt x="150" y="133"/>
                    </a:lnTo>
                    <a:lnTo>
                      <a:pt x="152" y="131"/>
                    </a:lnTo>
                    <a:lnTo>
                      <a:pt x="154" y="127"/>
                    </a:lnTo>
                    <a:lnTo>
                      <a:pt x="156" y="125"/>
                    </a:lnTo>
                    <a:lnTo>
                      <a:pt x="161" y="112"/>
                    </a:lnTo>
                    <a:lnTo>
                      <a:pt x="161" y="110"/>
                    </a:lnTo>
                    <a:lnTo>
                      <a:pt x="163" y="106"/>
                    </a:lnTo>
                    <a:lnTo>
                      <a:pt x="163" y="102"/>
                    </a:lnTo>
                    <a:lnTo>
                      <a:pt x="165" y="98"/>
                    </a:lnTo>
                    <a:lnTo>
                      <a:pt x="165" y="89"/>
                    </a:lnTo>
                    <a:lnTo>
                      <a:pt x="163" y="91"/>
                    </a:lnTo>
                    <a:lnTo>
                      <a:pt x="165" y="77"/>
                    </a:lnTo>
                    <a:lnTo>
                      <a:pt x="165" y="66"/>
                    </a:lnTo>
                    <a:lnTo>
                      <a:pt x="163" y="62"/>
                    </a:lnTo>
                    <a:lnTo>
                      <a:pt x="163" y="60"/>
                    </a:lnTo>
                    <a:lnTo>
                      <a:pt x="161" y="56"/>
                    </a:lnTo>
                    <a:lnTo>
                      <a:pt x="161" y="50"/>
                    </a:lnTo>
                    <a:lnTo>
                      <a:pt x="158" y="45"/>
                    </a:lnTo>
                    <a:lnTo>
                      <a:pt x="156" y="41"/>
                    </a:lnTo>
                    <a:lnTo>
                      <a:pt x="154" y="39"/>
                    </a:lnTo>
                    <a:lnTo>
                      <a:pt x="152" y="35"/>
                    </a:lnTo>
                    <a:lnTo>
                      <a:pt x="150" y="33"/>
                    </a:lnTo>
                    <a:lnTo>
                      <a:pt x="148" y="29"/>
                    </a:lnTo>
                    <a:lnTo>
                      <a:pt x="144" y="25"/>
                    </a:lnTo>
                    <a:lnTo>
                      <a:pt x="140" y="25"/>
                    </a:lnTo>
                    <a:lnTo>
                      <a:pt x="140" y="22"/>
                    </a:lnTo>
                    <a:lnTo>
                      <a:pt x="136" y="18"/>
                    </a:lnTo>
                    <a:lnTo>
                      <a:pt x="133" y="16"/>
                    </a:lnTo>
                    <a:lnTo>
                      <a:pt x="131" y="14"/>
                    </a:lnTo>
                    <a:lnTo>
                      <a:pt x="127" y="12"/>
                    </a:lnTo>
                    <a:lnTo>
                      <a:pt x="125" y="10"/>
                    </a:lnTo>
                    <a:lnTo>
                      <a:pt x="111" y="4"/>
                    </a:lnTo>
                    <a:lnTo>
                      <a:pt x="110" y="4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65" y="0"/>
                    </a:lnTo>
                    <a:lnTo>
                      <a:pt x="62" y="2"/>
                    </a:lnTo>
                    <a:lnTo>
                      <a:pt x="60" y="2"/>
                    </a:lnTo>
                    <a:lnTo>
                      <a:pt x="56" y="4"/>
                    </a:lnTo>
                    <a:lnTo>
                      <a:pt x="50" y="4"/>
                    </a:lnTo>
                    <a:lnTo>
                      <a:pt x="44" y="8"/>
                    </a:lnTo>
                    <a:lnTo>
                      <a:pt x="40" y="10"/>
                    </a:lnTo>
                    <a:lnTo>
                      <a:pt x="39" y="12"/>
                    </a:lnTo>
                    <a:lnTo>
                      <a:pt x="35" y="14"/>
                    </a:lnTo>
                    <a:lnTo>
                      <a:pt x="33" y="16"/>
                    </a:lnTo>
                    <a:lnTo>
                      <a:pt x="29" y="18"/>
                    </a:lnTo>
                    <a:lnTo>
                      <a:pt x="25" y="22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7" y="29"/>
                    </a:lnTo>
                    <a:lnTo>
                      <a:pt x="15" y="33"/>
                    </a:lnTo>
                    <a:lnTo>
                      <a:pt x="14" y="35"/>
                    </a:lnTo>
                    <a:lnTo>
                      <a:pt x="12" y="39"/>
                    </a:lnTo>
                    <a:lnTo>
                      <a:pt x="10" y="41"/>
                    </a:lnTo>
                    <a:lnTo>
                      <a:pt x="8" y="45"/>
                    </a:lnTo>
                    <a:lnTo>
                      <a:pt x="4" y="50"/>
                    </a:lnTo>
                    <a:lnTo>
                      <a:pt x="4" y="56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0" y="66"/>
                    </a:lnTo>
                    <a:lnTo>
                      <a:pt x="0" y="83"/>
                    </a:lnTo>
                    <a:lnTo>
                      <a:pt x="23" y="83"/>
                    </a:lnTo>
                    <a:lnTo>
                      <a:pt x="23" y="70"/>
                    </a:lnTo>
                    <a:lnTo>
                      <a:pt x="25" y="66"/>
                    </a:lnTo>
                    <a:lnTo>
                      <a:pt x="25" y="64"/>
                    </a:lnTo>
                    <a:lnTo>
                      <a:pt x="27" y="60"/>
                    </a:lnTo>
                    <a:lnTo>
                      <a:pt x="27" y="58"/>
                    </a:lnTo>
                    <a:lnTo>
                      <a:pt x="27" y="60"/>
                    </a:lnTo>
                    <a:lnTo>
                      <a:pt x="29" y="56"/>
                    </a:lnTo>
                    <a:lnTo>
                      <a:pt x="31" y="54"/>
                    </a:lnTo>
                    <a:lnTo>
                      <a:pt x="33" y="50"/>
                    </a:lnTo>
                    <a:lnTo>
                      <a:pt x="35" y="48"/>
                    </a:lnTo>
                    <a:lnTo>
                      <a:pt x="37" y="45"/>
                    </a:lnTo>
                    <a:lnTo>
                      <a:pt x="40" y="41"/>
                    </a:lnTo>
                    <a:lnTo>
                      <a:pt x="44" y="37"/>
                    </a:lnTo>
                    <a:lnTo>
                      <a:pt x="48" y="35"/>
                    </a:lnTo>
                    <a:lnTo>
                      <a:pt x="50" y="33"/>
                    </a:lnTo>
                    <a:lnTo>
                      <a:pt x="54" y="31"/>
                    </a:lnTo>
                    <a:lnTo>
                      <a:pt x="56" y="29"/>
                    </a:lnTo>
                    <a:lnTo>
                      <a:pt x="60" y="27"/>
                    </a:lnTo>
                    <a:lnTo>
                      <a:pt x="58" y="27"/>
                    </a:lnTo>
                    <a:lnTo>
                      <a:pt x="60" y="27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9" y="24"/>
                    </a:lnTo>
                    <a:lnTo>
                      <a:pt x="83" y="24"/>
                    </a:lnTo>
                    <a:lnTo>
                      <a:pt x="94" y="24"/>
                    </a:lnTo>
                    <a:lnTo>
                      <a:pt x="98" y="25"/>
                    </a:lnTo>
                    <a:lnTo>
                      <a:pt x="102" y="25"/>
                    </a:lnTo>
                    <a:lnTo>
                      <a:pt x="106" y="27"/>
                    </a:lnTo>
                    <a:lnTo>
                      <a:pt x="108" y="27"/>
                    </a:lnTo>
                    <a:lnTo>
                      <a:pt x="110" y="29"/>
                    </a:lnTo>
                    <a:lnTo>
                      <a:pt x="111" y="31"/>
                    </a:lnTo>
                    <a:lnTo>
                      <a:pt x="115" y="33"/>
                    </a:lnTo>
                    <a:lnTo>
                      <a:pt x="117" y="35"/>
                    </a:lnTo>
                    <a:lnTo>
                      <a:pt x="121" y="37"/>
                    </a:lnTo>
                    <a:lnTo>
                      <a:pt x="125" y="41"/>
                    </a:lnTo>
                    <a:lnTo>
                      <a:pt x="129" y="45"/>
                    </a:lnTo>
                    <a:lnTo>
                      <a:pt x="131" y="48"/>
                    </a:lnTo>
                    <a:lnTo>
                      <a:pt x="133" y="50"/>
                    </a:lnTo>
                    <a:lnTo>
                      <a:pt x="135" y="54"/>
                    </a:lnTo>
                    <a:lnTo>
                      <a:pt x="136" y="56"/>
                    </a:lnTo>
                    <a:lnTo>
                      <a:pt x="138" y="60"/>
                    </a:lnTo>
                    <a:lnTo>
                      <a:pt x="138" y="58"/>
                    </a:lnTo>
                    <a:lnTo>
                      <a:pt x="138" y="60"/>
                    </a:lnTo>
                    <a:lnTo>
                      <a:pt x="140" y="64"/>
                    </a:lnTo>
                    <a:lnTo>
                      <a:pt x="140" y="66"/>
                    </a:lnTo>
                    <a:lnTo>
                      <a:pt x="142" y="70"/>
                    </a:lnTo>
                    <a:lnTo>
                      <a:pt x="142" y="81"/>
                    </a:lnTo>
                    <a:lnTo>
                      <a:pt x="146" y="89"/>
                    </a:lnTo>
                    <a:lnTo>
                      <a:pt x="148" y="75"/>
                    </a:lnTo>
                    <a:lnTo>
                      <a:pt x="142" y="81"/>
                    </a:lnTo>
                    <a:lnTo>
                      <a:pt x="142" y="95"/>
                    </a:lnTo>
                    <a:lnTo>
                      <a:pt x="140" y="98"/>
                    </a:lnTo>
                    <a:lnTo>
                      <a:pt x="140" y="102"/>
                    </a:lnTo>
                    <a:lnTo>
                      <a:pt x="138" y="106"/>
                    </a:lnTo>
                    <a:lnTo>
                      <a:pt x="138" y="108"/>
                    </a:lnTo>
                    <a:lnTo>
                      <a:pt x="136" y="110"/>
                    </a:lnTo>
                    <a:lnTo>
                      <a:pt x="135" y="112"/>
                    </a:lnTo>
                    <a:lnTo>
                      <a:pt x="133" y="116"/>
                    </a:lnTo>
                    <a:lnTo>
                      <a:pt x="131" y="118"/>
                    </a:lnTo>
                    <a:lnTo>
                      <a:pt x="129" y="121"/>
                    </a:lnTo>
                    <a:lnTo>
                      <a:pt x="125" y="125"/>
                    </a:lnTo>
                    <a:lnTo>
                      <a:pt x="121" y="129"/>
                    </a:lnTo>
                    <a:lnTo>
                      <a:pt x="117" y="131"/>
                    </a:lnTo>
                    <a:lnTo>
                      <a:pt x="115" y="133"/>
                    </a:lnTo>
                    <a:lnTo>
                      <a:pt x="111" y="135"/>
                    </a:lnTo>
                    <a:lnTo>
                      <a:pt x="110" y="137"/>
                    </a:lnTo>
                    <a:lnTo>
                      <a:pt x="108" y="139"/>
                    </a:lnTo>
                    <a:lnTo>
                      <a:pt x="106" y="139"/>
                    </a:lnTo>
                    <a:lnTo>
                      <a:pt x="102" y="141"/>
                    </a:lnTo>
                    <a:lnTo>
                      <a:pt x="98" y="141"/>
                    </a:lnTo>
                    <a:lnTo>
                      <a:pt x="94" y="143"/>
                    </a:lnTo>
                    <a:lnTo>
                      <a:pt x="81" y="143"/>
                    </a:lnTo>
                    <a:lnTo>
                      <a:pt x="75" y="148"/>
                    </a:lnTo>
                    <a:lnTo>
                      <a:pt x="88" y="146"/>
                    </a:lnTo>
                    <a:lnTo>
                      <a:pt x="81" y="143"/>
                    </a:lnTo>
                    <a:lnTo>
                      <a:pt x="69" y="143"/>
                    </a:lnTo>
                    <a:lnTo>
                      <a:pt x="65" y="141"/>
                    </a:lnTo>
                    <a:lnTo>
                      <a:pt x="63" y="141"/>
                    </a:lnTo>
                    <a:lnTo>
                      <a:pt x="60" y="139"/>
                    </a:lnTo>
                    <a:lnTo>
                      <a:pt x="58" y="139"/>
                    </a:lnTo>
                    <a:lnTo>
                      <a:pt x="60" y="139"/>
                    </a:lnTo>
                    <a:lnTo>
                      <a:pt x="56" y="137"/>
                    </a:lnTo>
                    <a:lnTo>
                      <a:pt x="54" y="135"/>
                    </a:lnTo>
                    <a:lnTo>
                      <a:pt x="50" y="133"/>
                    </a:lnTo>
                    <a:lnTo>
                      <a:pt x="48" y="131"/>
                    </a:lnTo>
                    <a:lnTo>
                      <a:pt x="44" y="129"/>
                    </a:lnTo>
                    <a:lnTo>
                      <a:pt x="40" y="125"/>
                    </a:lnTo>
                    <a:lnTo>
                      <a:pt x="37" y="121"/>
                    </a:lnTo>
                    <a:lnTo>
                      <a:pt x="35" y="118"/>
                    </a:lnTo>
                    <a:lnTo>
                      <a:pt x="33" y="116"/>
                    </a:lnTo>
                    <a:lnTo>
                      <a:pt x="31" y="112"/>
                    </a:lnTo>
                    <a:lnTo>
                      <a:pt x="29" y="110"/>
                    </a:lnTo>
                    <a:lnTo>
                      <a:pt x="27" y="108"/>
                    </a:lnTo>
                    <a:lnTo>
                      <a:pt x="27" y="106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23" y="95"/>
                    </a:lnTo>
                    <a:lnTo>
                      <a:pt x="23" y="83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2586" y="3055"/>
                <a:ext cx="165" cy="165"/>
              </a:xfrm>
              <a:custGeom>
                <a:avLst/>
                <a:gdLst>
                  <a:gd name="T0" fmla="*/ 2 w 165"/>
                  <a:gd name="T1" fmla="*/ 105 h 165"/>
                  <a:gd name="T2" fmla="*/ 12 w 165"/>
                  <a:gd name="T3" fmla="*/ 127 h 165"/>
                  <a:gd name="T4" fmla="*/ 21 w 165"/>
                  <a:gd name="T5" fmla="*/ 140 h 165"/>
                  <a:gd name="T6" fmla="*/ 33 w 165"/>
                  <a:gd name="T7" fmla="*/ 150 h 165"/>
                  <a:gd name="T8" fmla="*/ 45 w 165"/>
                  <a:gd name="T9" fmla="*/ 157 h 165"/>
                  <a:gd name="T10" fmla="*/ 62 w 165"/>
                  <a:gd name="T11" fmla="*/ 163 h 165"/>
                  <a:gd name="T12" fmla="*/ 89 w 165"/>
                  <a:gd name="T13" fmla="*/ 165 h 165"/>
                  <a:gd name="T14" fmla="*/ 110 w 165"/>
                  <a:gd name="T15" fmla="*/ 161 h 165"/>
                  <a:gd name="T16" fmla="*/ 131 w 165"/>
                  <a:gd name="T17" fmla="*/ 151 h 165"/>
                  <a:gd name="T18" fmla="*/ 141 w 165"/>
                  <a:gd name="T19" fmla="*/ 140 h 165"/>
                  <a:gd name="T20" fmla="*/ 152 w 165"/>
                  <a:gd name="T21" fmla="*/ 130 h 165"/>
                  <a:gd name="T22" fmla="*/ 162 w 165"/>
                  <a:gd name="T23" fmla="*/ 109 h 165"/>
                  <a:gd name="T24" fmla="*/ 165 w 165"/>
                  <a:gd name="T25" fmla="*/ 88 h 165"/>
                  <a:gd name="T26" fmla="*/ 164 w 165"/>
                  <a:gd name="T27" fmla="*/ 61 h 165"/>
                  <a:gd name="T28" fmla="*/ 158 w 165"/>
                  <a:gd name="T29" fmla="*/ 44 h 165"/>
                  <a:gd name="T30" fmla="*/ 150 w 165"/>
                  <a:gd name="T31" fmla="*/ 32 h 165"/>
                  <a:gd name="T32" fmla="*/ 141 w 165"/>
                  <a:gd name="T33" fmla="*/ 21 h 165"/>
                  <a:gd name="T34" fmla="*/ 127 w 165"/>
                  <a:gd name="T35" fmla="*/ 11 h 165"/>
                  <a:gd name="T36" fmla="*/ 106 w 165"/>
                  <a:gd name="T37" fmla="*/ 2 h 165"/>
                  <a:gd name="T38" fmla="*/ 62 w 165"/>
                  <a:gd name="T39" fmla="*/ 2 h 165"/>
                  <a:gd name="T40" fmla="*/ 45 w 165"/>
                  <a:gd name="T41" fmla="*/ 7 h 165"/>
                  <a:gd name="T42" fmla="*/ 33 w 165"/>
                  <a:gd name="T43" fmla="*/ 15 h 165"/>
                  <a:gd name="T44" fmla="*/ 21 w 165"/>
                  <a:gd name="T45" fmla="*/ 25 h 165"/>
                  <a:gd name="T46" fmla="*/ 12 w 165"/>
                  <a:gd name="T47" fmla="*/ 38 h 165"/>
                  <a:gd name="T48" fmla="*/ 4 w 165"/>
                  <a:gd name="T49" fmla="*/ 55 h 165"/>
                  <a:gd name="T50" fmla="*/ 0 w 165"/>
                  <a:gd name="T51" fmla="*/ 82 h 165"/>
                  <a:gd name="T52" fmla="*/ 25 w 165"/>
                  <a:gd name="T53" fmla="*/ 63 h 165"/>
                  <a:gd name="T54" fmla="*/ 29 w 165"/>
                  <a:gd name="T55" fmla="*/ 55 h 165"/>
                  <a:gd name="T56" fmla="*/ 37 w 165"/>
                  <a:gd name="T57" fmla="*/ 44 h 165"/>
                  <a:gd name="T58" fmla="*/ 50 w 165"/>
                  <a:gd name="T59" fmla="*/ 32 h 165"/>
                  <a:gd name="T60" fmla="*/ 58 w 165"/>
                  <a:gd name="T61" fmla="*/ 27 h 165"/>
                  <a:gd name="T62" fmla="*/ 69 w 165"/>
                  <a:gd name="T63" fmla="*/ 23 h 165"/>
                  <a:gd name="T64" fmla="*/ 102 w 165"/>
                  <a:gd name="T65" fmla="*/ 25 h 165"/>
                  <a:gd name="T66" fmla="*/ 112 w 165"/>
                  <a:gd name="T67" fmla="*/ 30 h 165"/>
                  <a:gd name="T68" fmla="*/ 125 w 165"/>
                  <a:gd name="T69" fmla="*/ 40 h 165"/>
                  <a:gd name="T70" fmla="*/ 135 w 165"/>
                  <a:gd name="T71" fmla="*/ 54 h 165"/>
                  <a:gd name="T72" fmla="*/ 139 w 165"/>
                  <a:gd name="T73" fmla="*/ 59 h 165"/>
                  <a:gd name="T74" fmla="*/ 142 w 165"/>
                  <a:gd name="T75" fmla="*/ 80 h 165"/>
                  <a:gd name="T76" fmla="*/ 142 w 165"/>
                  <a:gd name="T77" fmla="*/ 94 h 165"/>
                  <a:gd name="T78" fmla="*/ 139 w 165"/>
                  <a:gd name="T79" fmla="*/ 107 h 165"/>
                  <a:gd name="T80" fmla="*/ 131 w 165"/>
                  <a:gd name="T81" fmla="*/ 117 h 165"/>
                  <a:gd name="T82" fmla="*/ 117 w 165"/>
                  <a:gd name="T83" fmla="*/ 130 h 165"/>
                  <a:gd name="T84" fmla="*/ 108 w 165"/>
                  <a:gd name="T85" fmla="*/ 138 h 165"/>
                  <a:gd name="T86" fmla="*/ 94 w 165"/>
                  <a:gd name="T87" fmla="*/ 142 h 165"/>
                  <a:gd name="T88" fmla="*/ 81 w 165"/>
                  <a:gd name="T89" fmla="*/ 142 h 165"/>
                  <a:gd name="T90" fmla="*/ 60 w 165"/>
                  <a:gd name="T91" fmla="*/ 138 h 165"/>
                  <a:gd name="T92" fmla="*/ 54 w 165"/>
                  <a:gd name="T93" fmla="*/ 134 h 165"/>
                  <a:gd name="T94" fmla="*/ 41 w 165"/>
                  <a:gd name="T95" fmla="*/ 125 h 165"/>
                  <a:gd name="T96" fmla="*/ 31 w 165"/>
                  <a:gd name="T97" fmla="*/ 111 h 165"/>
                  <a:gd name="T98" fmla="*/ 25 w 165"/>
                  <a:gd name="T99" fmla="*/ 102 h 165"/>
                  <a:gd name="T100" fmla="*/ 0 w 165"/>
                  <a:gd name="T101" fmla="*/ 82 h 16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65"/>
                  <a:gd name="T154" fmla="*/ 0 h 165"/>
                  <a:gd name="T155" fmla="*/ 165 w 165"/>
                  <a:gd name="T156" fmla="*/ 165 h 16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65" h="165">
                    <a:moveTo>
                      <a:pt x="0" y="82"/>
                    </a:moveTo>
                    <a:lnTo>
                      <a:pt x="0" y="98"/>
                    </a:lnTo>
                    <a:lnTo>
                      <a:pt x="2" y="102"/>
                    </a:lnTo>
                    <a:lnTo>
                      <a:pt x="2" y="105"/>
                    </a:lnTo>
                    <a:lnTo>
                      <a:pt x="4" y="109"/>
                    </a:lnTo>
                    <a:lnTo>
                      <a:pt x="4" y="111"/>
                    </a:lnTo>
                    <a:lnTo>
                      <a:pt x="10" y="125"/>
                    </a:lnTo>
                    <a:lnTo>
                      <a:pt x="12" y="127"/>
                    </a:lnTo>
                    <a:lnTo>
                      <a:pt x="14" y="130"/>
                    </a:lnTo>
                    <a:lnTo>
                      <a:pt x="16" y="132"/>
                    </a:lnTo>
                    <a:lnTo>
                      <a:pt x="18" y="136"/>
                    </a:lnTo>
                    <a:lnTo>
                      <a:pt x="21" y="140"/>
                    </a:lnTo>
                    <a:lnTo>
                      <a:pt x="25" y="140"/>
                    </a:lnTo>
                    <a:lnTo>
                      <a:pt x="25" y="144"/>
                    </a:lnTo>
                    <a:lnTo>
                      <a:pt x="29" y="148"/>
                    </a:lnTo>
                    <a:lnTo>
                      <a:pt x="33" y="150"/>
                    </a:lnTo>
                    <a:lnTo>
                      <a:pt x="35" y="151"/>
                    </a:lnTo>
                    <a:lnTo>
                      <a:pt x="39" y="153"/>
                    </a:lnTo>
                    <a:lnTo>
                      <a:pt x="41" y="155"/>
                    </a:lnTo>
                    <a:lnTo>
                      <a:pt x="45" y="157"/>
                    </a:lnTo>
                    <a:lnTo>
                      <a:pt x="50" y="161"/>
                    </a:lnTo>
                    <a:lnTo>
                      <a:pt x="56" y="161"/>
                    </a:lnTo>
                    <a:lnTo>
                      <a:pt x="60" y="163"/>
                    </a:lnTo>
                    <a:lnTo>
                      <a:pt x="62" y="163"/>
                    </a:lnTo>
                    <a:lnTo>
                      <a:pt x="66" y="165"/>
                    </a:lnTo>
                    <a:lnTo>
                      <a:pt x="77" y="165"/>
                    </a:lnTo>
                    <a:lnTo>
                      <a:pt x="91" y="163"/>
                    </a:lnTo>
                    <a:lnTo>
                      <a:pt x="89" y="165"/>
                    </a:lnTo>
                    <a:lnTo>
                      <a:pt x="98" y="165"/>
                    </a:lnTo>
                    <a:lnTo>
                      <a:pt x="102" y="163"/>
                    </a:lnTo>
                    <a:lnTo>
                      <a:pt x="106" y="163"/>
                    </a:lnTo>
                    <a:lnTo>
                      <a:pt x="110" y="161"/>
                    </a:lnTo>
                    <a:lnTo>
                      <a:pt x="112" y="161"/>
                    </a:lnTo>
                    <a:lnTo>
                      <a:pt x="125" y="155"/>
                    </a:lnTo>
                    <a:lnTo>
                      <a:pt x="127" y="153"/>
                    </a:lnTo>
                    <a:lnTo>
                      <a:pt x="131" y="151"/>
                    </a:lnTo>
                    <a:lnTo>
                      <a:pt x="133" y="150"/>
                    </a:lnTo>
                    <a:lnTo>
                      <a:pt x="137" y="148"/>
                    </a:lnTo>
                    <a:lnTo>
                      <a:pt x="141" y="144"/>
                    </a:lnTo>
                    <a:lnTo>
                      <a:pt x="141" y="140"/>
                    </a:lnTo>
                    <a:lnTo>
                      <a:pt x="144" y="140"/>
                    </a:lnTo>
                    <a:lnTo>
                      <a:pt x="148" y="136"/>
                    </a:lnTo>
                    <a:lnTo>
                      <a:pt x="150" y="132"/>
                    </a:lnTo>
                    <a:lnTo>
                      <a:pt x="152" y="130"/>
                    </a:lnTo>
                    <a:lnTo>
                      <a:pt x="154" y="127"/>
                    </a:lnTo>
                    <a:lnTo>
                      <a:pt x="156" y="125"/>
                    </a:lnTo>
                    <a:lnTo>
                      <a:pt x="162" y="111"/>
                    </a:lnTo>
                    <a:lnTo>
                      <a:pt x="162" y="109"/>
                    </a:lnTo>
                    <a:lnTo>
                      <a:pt x="164" y="105"/>
                    </a:lnTo>
                    <a:lnTo>
                      <a:pt x="164" y="102"/>
                    </a:lnTo>
                    <a:lnTo>
                      <a:pt x="165" y="98"/>
                    </a:lnTo>
                    <a:lnTo>
                      <a:pt x="165" y="88"/>
                    </a:lnTo>
                    <a:lnTo>
                      <a:pt x="164" y="90"/>
                    </a:lnTo>
                    <a:lnTo>
                      <a:pt x="165" y="77"/>
                    </a:lnTo>
                    <a:lnTo>
                      <a:pt x="165" y="65"/>
                    </a:lnTo>
                    <a:lnTo>
                      <a:pt x="164" y="61"/>
                    </a:lnTo>
                    <a:lnTo>
                      <a:pt x="164" y="59"/>
                    </a:lnTo>
                    <a:lnTo>
                      <a:pt x="162" y="55"/>
                    </a:lnTo>
                    <a:lnTo>
                      <a:pt x="162" y="50"/>
                    </a:lnTo>
                    <a:lnTo>
                      <a:pt x="158" y="44"/>
                    </a:lnTo>
                    <a:lnTo>
                      <a:pt x="156" y="40"/>
                    </a:lnTo>
                    <a:lnTo>
                      <a:pt x="154" y="38"/>
                    </a:lnTo>
                    <a:lnTo>
                      <a:pt x="152" y="34"/>
                    </a:lnTo>
                    <a:lnTo>
                      <a:pt x="150" y="32"/>
                    </a:lnTo>
                    <a:lnTo>
                      <a:pt x="148" y="29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41" y="21"/>
                    </a:lnTo>
                    <a:lnTo>
                      <a:pt x="137" y="17"/>
                    </a:lnTo>
                    <a:lnTo>
                      <a:pt x="133" y="15"/>
                    </a:lnTo>
                    <a:lnTo>
                      <a:pt x="131" y="13"/>
                    </a:lnTo>
                    <a:lnTo>
                      <a:pt x="127" y="11"/>
                    </a:lnTo>
                    <a:lnTo>
                      <a:pt x="125" y="9"/>
                    </a:lnTo>
                    <a:lnTo>
                      <a:pt x="112" y="4"/>
                    </a:lnTo>
                    <a:lnTo>
                      <a:pt x="110" y="4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66" y="0"/>
                    </a:lnTo>
                    <a:lnTo>
                      <a:pt x="62" y="2"/>
                    </a:lnTo>
                    <a:lnTo>
                      <a:pt x="60" y="2"/>
                    </a:lnTo>
                    <a:lnTo>
                      <a:pt x="56" y="4"/>
                    </a:lnTo>
                    <a:lnTo>
                      <a:pt x="50" y="4"/>
                    </a:lnTo>
                    <a:lnTo>
                      <a:pt x="45" y="7"/>
                    </a:lnTo>
                    <a:lnTo>
                      <a:pt x="41" y="9"/>
                    </a:lnTo>
                    <a:lnTo>
                      <a:pt x="39" y="11"/>
                    </a:lnTo>
                    <a:lnTo>
                      <a:pt x="35" y="13"/>
                    </a:lnTo>
                    <a:lnTo>
                      <a:pt x="33" y="15"/>
                    </a:lnTo>
                    <a:lnTo>
                      <a:pt x="29" y="17"/>
                    </a:lnTo>
                    <a:lnTo>
                      <a:pt x="25" y="21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9"/>
                    </a:lnTo>
                    <a:lnTo>
                      <a:pt x="16" y="32"/>
                    </a:lnTo>
                    <a:lnTo>
                      <a:pt x="14" y="34"/>
                    </a:lnTo>
                    <a:lnTo>
                      <a:pt x="12" y="38"/>
                    </a:lnTo>
                    <a:lnTo>
                      <a:pt x="10" y="40"/>
                    </a:lnTo>
                    <a:lnTo>
                      <a:pt x="8" y="44"/>
                    </a:lnTo>
                    <a:lnTo>
                      <a:pt x="4" y="50"/>
                    </a:lnTo>
                    <a:lnTo>
                      <a:pt x="4" y="55"/>
                    </a:lnTo>
                    <a:lnTo>
                      <a:pt x="2" y="59"/>
                    </a:lnTo>
                    <a:lnTo>
                      <a:pt x="2" y="61"/>
                    </a:lnTo>
                    <a:lnTo>
                      <a:pt x="0" y="65"/>
                    </a:lnTo>
                    <a:lnTo>
                      <a:pt x="0" y="82"/>
                    </a:lnTo>
                    <a:lnTo>
                      <a:pt x="23" y="82"/>
                    </a:lnTo>
                    <a:lnTo>
                      <a:pt x="23" y="69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7" y="59"/>
                    </a:lnTo>
                    <a:lnTo>
                      <a:pt x="27" y="57"/>
                    </a:lnTo>
                    <a:lnTo>
                      <a:pt x="27" y="59"/>
                    </a:lnTo>
                    <a:lnTo>
                      <a:pt x="29" y="55"/>
                    </a:lnTo>
                    <a:lnTo>
                      <a:pt x="31" y="54"/>
                    </a:lnTo>
                    <a:lnTo>
                      <a:pt x="33" y="50"/>
                    </a:lnTo>
                    <a:lnTo>
                      <a:pt x="35" y="48"/>
                    </a:lnTo>
                    <a:lnTo>
                      <a:pt x="37" y="44"/>
                    </a:lnTo>
                    <a:lnTo>
                      <a:pt x="41" y="40"/>
                    </a:lnTo>
                    <a:lnTo>
                      <a:pt x="45" y="36"/>
                    </a:lnTo>
                    <a:lnTo>
                      <a:pt x="48" y="34"/>
                    </a:lnTo>
                    <a:lnTo>
                      <a:pt x="50" y="32"/>
                    </a:lnTo>
                    <a:lnTo>
                      <a:pt x="54" y="30"/>
                    </a:lnTo>
                    <a:lnTo>
                      <a:pt x="56" y="29"/>
                    </a:lnTo>
                    <a:lnTo>
                      <a:pt x="60" y="27"/>
                    </a:lnTo>
                    <a:lnTo>
                      <a:pt x="58" y="27"/>
                    </a:lnTo>
                    <a:lnTo>
                      <a:pt x="60" y="27"/>
                    </a:lnTo>
                    <a:lnTo>
                      <a:pt x="64" y="25"/>
                    </a:lnTo>
                    <a:lnTo>
                      <a:pt x="66" y="25"/>
                    </a:lnTo>
                    <a:lnTo>
                      <a:pt x="69" y="23"/>
                    </a:lnTo>
                    <a:lnTo>
                      <a:pt x="83" y="23"/>
                    </a:lnTo>
                    <a:lnTo>
                      <a:pt x="94" y="23"/>
                    </a:lnTo>
                    <a:lnTo>
                      <a:pt x="98" y="25"/>
                    </a:lnTo>
                    <a:lnTo>
                      <a:pt x="102" y="25"/>
                    </a:lnTo>
                    <a:lnTo>
                      <a:pt x="106" y="27"/>
                    </a:lnTo>
                    <a:lnTo>
                      <a:pt x="108" y="27"/>
                    </a:lnTo>
                    <a:lnTo>
                      <a:pt x="110" y="29"/>
                    </a:lnTo>
                    <a:lnTo>
                      <a:pt x="112" y="30"/>
                    </a:lnTo>
                    <a:lnTo>
                      <a:pt x="116" y="32"/>
                    </a:lnTo>
                    <a:lnTo>
                      <a:pt x="117" y="34"/>
                    </a:lnTo>
                    <a:lnTo>
                      <a:pt x="121" y="36"/>
                    </a:lnTo>
                    <a:lnTo>
                      <a:pt x="125" y="40"/>
                    </a:lnTo>
                    <a:lnTo>
                      <a:pt x="129" y="44"/>
                    </a:lnTo>
                    <a:lnTo>
                      <a:pt x="131" y="48"/>
                    </a:lnTo>
                    <a:lnTo>
                      <a:pt x="133" y="50"/>
                    </a:lnTo>
                    <a:lnTo>
                      <a:pt x="135" y="54"/>
                    </a:lnTo>
                    <a:lnTo>
                      <a:pt x="137" y="55"/>
                    </a:lnTo>
                    <a:lnTo>
                      <a:pt x="139" y="59"/>
                    </a:lnTo>
                    <a:lnTo>
                      <a:pt x="139" y="57"/>
                    </a:lnTo>
                    <a:lnTo>
                      <a:pt x="139" y="59"/>
                    </a:lnTo>
                    <a:lnTo>
                      <a:pt x="141" y="63"/>
                    </a:lnTo>
                    <a:lnTo>
                      <a:pt x="141" y="65"/>
                    </a:lnTo>
                    <a:lnTo>
                      <a:pt x="142" y="69"/>
                    </a:lnTo>
                    <a:lnTo>
                      <a:pt x="142" y="80"/>
                    </a:lnTo>
                    <a:lnTo>
                      <a:pt x="146" y="88"/>
                    </a:lnTo>
                    <a:lnTo>
                      <a:pt x="148" y="75"/>
                    </a:lnTo>
                    <a:lnTo>
                      <a:pt x="142" y="80"/>
                    </a:lnTo>
                    <a:lnTo>
                      <a:pt x="142" y="94"/>
                    </a:lnTo>
                    <a:lnTo>
                      <a:pt x="141" y="98"/>
                    </a:lnTo>
                    <a:lnTo>
                      <a:pt x="141" y="102"/>
                    </a:lnTo>
                    <a:lnTo>
                      <a:pt x="139" y="105"/>
                    </a:lnTo>
                    <a:lnTo>
                      <a:pt x="139" y="107"/>
                    </a:lnTo>
                    <a:lnTo>
                      <a:pt x="137" y="109"/>
                    </a:lnTo>
                    <a:lnTo>
                      <a:pt x="135" y="111"/>
                    </a:lnTo>
                    <a:lnTo>
                      <a:pt x="133" y="115"/>
                    </a:lnTo>
                    <a:lnTo>
                      <a:pt x="131" y="117"/>
                    </a:lnTo>
                    <a:lnTo>
                      <a:pt x="129" y="121"/>
                    </a:lnTo>
                    <a:lnTo>
                      <a:pt x="125" y="125"/>
                    </a:lnTo>
                    <a:lnTo>
                      <a:pt x="121" y="128"/>
                    </a:lnTo>
                    <a:lnTo>
                      <a:pt x="117" y="130"/>
                    </a:lnTo>
                    <a:lnTo>
                      <a:pt x="116" y="132"/>
                    </a:lnTo>
                    <a:lnTo>
                      <a:pt x="112" y="134"/>
                    </a:lnTo>
                    <a:lnTo>
                      <a:pt x="110" y="136"/>
                    </a:lnTo>
                    <a:lnTo>
                      <a:pt x="108" y="138"/>
                    </a:lnTo>
                    <a:lnTo>
                      <a:pt x="106" y="138"/>
                    </a:lnTo>
                    <a:lnTo>
                      <a:pt x="102" y="140"/>
                    </a:lnTo>
                    <a:lnTo>
                      <a:pt x="98" y="140"/>
                    </a:lnTo>
                    <a:lnTo>
                      <a:pt x="94" y="142"/>
                    </a:lnTo>
                    <a:lnTo>
                      <a:pt x="81" y="142"/>
                    </a:lnTo>
                    <a:lnTo>
                      <a:pt x="75" y="148"/>
                    </a:lnTo>
                    <a:lnTo>
                      <a:pt x="89" y="146"/>
                    </a:lnTo>
                    <a:lnTo>
                      <a:pt x="81" y="142"/>
                    </a:lnTo>
                    <a:lnTo>
                      <a:pt x="69" y="142"/>
                    </a:lnTo>
                    <a:lnTo>
                      <a:pt x="66" y="140"/>
                    </a:lnTo>
                    <a:lnTo>
                      <a:pt x="64" y="140"/>
                    </a:lnTo>
                    <a:lnTo>
                      <a:pt x="60" y="138"/>
                    </a:lnTo>
                    <a:lnTo>
                      <a:pt x="58" y="138"/>
                    </a:lnTo>
                    <a:lnTo>
                      <a:pt x="60" y="138"/>
                    </a:lnTo>
                    <a:lnTo>
                      <a:pt x="56" y="136"/>
                    </a:lnTo>
                    <a:lnTo>
                      <a:pt x="54" y="134"/>
                    </a:lnTo>
                    <a:lnTo>
                      <a:pt x="50" y="132"/>
                    </a:lnTo>
                    <a:lnTo>
                      <a:pt x="48" y="130"/>
                    </a:lnTo>
                    <a:lnTo>
                      <a:pt x="45" y="128"/>
                    </a:lnTo>
                    <a:lnTo>
                      <a:pt x="41" y="125"/>
                    </a:lnTo>
                    <a:lnTo>
                      <a:pt x="37" y="121"/>
                    </a:lnTo>
                    <a:lnTo>
                      <a:pt x="35" y="117"/>
                    </a:lnTo>
                    <a:lnTo>
                      <a:pt x="33" y="115"/>
                    </a:lnTo>
                    <a:lnTo>
                      <a:pt x="31" y="111"/>
                    </a:lnTo>
                    <a:lnTo>
                      <a:pt x="29" y="109"/>
                    </a:lnTo>
                    <a:lnTo>
                      <a:pt x="27" y="107"/>
                    </a:lnTo>
                    <a:lnTo>
                      <a:pt x="27" y="105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23" y="94"/>
                    </a:lnTo>
                    <a:lnTo>
                      <a:pt x="23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2598" y="3241"/>
                <a:ext cx="165" cy="165"/>
              </a:xfrm>
              <a:custGeom>
                <a:avLst/>
                <a:gdLst>
                  <a:gd name="T0" fmla="*/ 2 w 165"/>
                  <a:gd name="T1" fmla="*/ 106 h 165"/>
                  <a:gd name="T2" fmla="*/ 11 w 165"/>
                  <a:gd name="T3" fmla="*/ 127 h 165"/>
                  <a:gd name="T4" fmla="*/ 21 w 165"/>
                  <a:gd name="T5" fmla="*/ 140 h 165"/>
                  <a:gd name="T6" fmla="*/ 33 w 165"/>
                  <a:gd name="T7" fmla="*/ 150 h 165"/>
                  <a:gd name="T8" fmla="*/ 44 w 165"/>
                  <a:gd name="T9" fmla="*/ 158 h 165"/>
                  <a:gd name="T10" fmla="*/ 61 w 165"/>
                  <a:gd name="T11" fmla="*/ 163 h 165"/>
                  <a:gd name="T12" fmla="*/ 88 w 165"/>
                  <a:gd name="T13" fmla="*/ 165 h 165"/>
                  <a:gd name="T14" fmla="*/ 109 w 165"/>
                  <a:gd name="T15" fmla="*/ 161 h 165"/>
                  <a:gd name="T16" fmla="*/ 130 w 165"/>
                  <a:gd name="T17" fmla="*/ 152 h 165"/>
                  <a:gd name="T18" fmla="*/ 140 w 165"/>
                  <a:gd name="T19" fmla="*/ 140 h 165"/>
                  <a:gd name="T20" fmla="*/ 152 w 165"/>
                  <a:gd name="T21" fmla="*/ 131 h 165"/>
                  <a:gd name="T22" fmla="*/ 161 w 165"/>
                  <a:gd name="T23" fmla="*/ 110 h 165"/>
                  <a:gd name="T24" fmla="*/ 165 w 165"/>
                  <a:gd name="T25" fmla="*/ 88 h 165"/>
                  <a:gd name="T26" fmla="*/ 163 w 165"/>
                  <a:gd name="T27" fmla="*/ 61 h 165"/>
                  <a:gd name="T28" fmla="*/ 157 w 165"/>
                  <a:gd name="T29" fmla="*/ 44 h 165"/>
                  <a:gd name="T30" fmla="*/ 150 w 165"/>
                  <a:gd name="T31" fmla="*/ 33 h 165"/>
                  <a:gd name="T32" fmla="*/ 140 w 165"/>
                  <a:gd name="T33" fmla="*/ 21 h 165"/>
                  <a:gd name="T34" fmla="*/ 127 w 165"/>
                  <a:gd name="T35" fmla="*/ 12 h 165"/>
                  <a:gd name="T36" fmla="*/ 105 w 165"/>
                  <a:gd name="T37" fmla="*/ 2 h 165"/>
                  <a:gd name="T38" fmla="*/ 61 w 165"/>
                  <a:gd name="T39" fmla="*/ 2 h 165"/>
                  <a:gd name="T40" fmla="*/ 44 w 165"/>
                  <a:gd name="T41" fmla="*/ 8 h 165"/>
                  <a:gd name="T42" fmla="*/ 33 w 165"/>
                  <a:gd name="T43" fmla="*/ 15 h 165"/>
                  <a:gd name="T44" fmla="*/ 21 w 165"/>
                  <a:gd name="T45" fmla="*/ 25 h 165"/>
                  <a:gd name="T46" fmla="*/ 11 w 165"/>
                  <a:gd name="T47" fmla="*/ 38 h 165"/>
                  <a:gd name="T48" fmla="*/ 4 w 165"/>
                  <a:gd name="T49" fmla="*/ 56 h 165"/>
                  <a:gd name="T50" fmla="*/ 0 w 165"/>
                  <a:gd name="T51" fmla="*/ 83 h 165"/>
                  <a:gd name="T52" fmla="*/ 25 w 165"/>
                  <a:gd name="T53" fmla="*/ 63 h 165"/>
                  <a:gd name="T54" fmla="*/ 29 w 165"/>
                  <a:gd name="T55" fmla="*/ 56 h 165"/>
                  <a:gd name="T56" fmla="*/ 36 w 165"/>
                  <a:gd name="T57" fmla="*/ 44 h 165"/>
                  <a:gd name="T58" fmla="*/ 50 w 165"/>
                  <a:gd name="T59" fmla="*/ 33 h 165"/>
                  <a:gd name="T60" fmla="*/ 57 w 165"/>
                  <a:gd name="T61" fmla="*/ 27 h 165"/>
                  <a:gd name="T62" fmla="*/ 69 w 165"/>
                  <a:gd name="T63" fmla="*/ 23 h 165"/>
                  <a:gd name="T64" fmla="*/ 102 w 165"/>
                  <a:gd name="T65" fmla="*/ 25 h 165"/>
                  <a:gd name="T66" fmla="*/ 111 w 165"/>
                  <a:gd name="T67" fmla="*/ 31 h 165"/>
                  <a:gd name="T68" fmla="*/ 125 w 165"/>
                  <a:gd name="T69" fmla="*/ 40 h 165"/>
                  <a:gd name="T70" fmla="*/ 134 w 165"/>
                  <a:gd name="T71" fmla="*/ 54 h 165"/>
                  <a:gd name="T72" fmla="*/ 138 w 165"/>
                  <a:gd name="T73" fmla="*/ 60 h 165"/>
                  <a:gd name="T74" fmla="*/ 142 w 165"/>
                  <a:gd name="T75" fmla="*/ 81 h 165"/>
                  <a:gd name="T76" fmla="*/ 142 w 165"/>
                  <a:gd name="T77" fmla="*/ 94 h 165"/>
                  <a:gd name="T78" fmla="*/ 138 w 165"/>
                  <a:gd name="T79" fmla="*/ 108 h 165"/>
                  <a:gd name="T80" fmla="*/ 130 w 165"/>
                  <a:gd name="T81" fmla="*/ 117 h 165"/>
                  <a:gd name="T82" fmla="*/ 117 w 165"/>
                  <a:gd name="T83" fmla="*/ 131 h 165"/>
                  <a:gd name="T84" fmla="*/ 107 w 165"/>
                  <a:gd name="T85" fmla="*/ 138 h 165"/>
                  <a:gd name="T86" fmla="*/ 94 w 165"/>
                  <a:gd name="T87" fmla="*/ 142 h 165"/>
                  <a:gd name="T88" fmla="*/ 81 w 165"/>
                  <a:gd name="T89" fmla="*/ 142 h 165"/>
                  <a:gd name="T90" fmla="*/ 59 w 165"/>
                  <a:gd name="T91" fmla="*/ 138 h 165"/>
                  <a:gd name="T92" fmla="*/ 54 w 165"/>
                  <a:gd name="T93" fmla="*/ 134 h 165"/>
                  <a:gd name="T94" fmla="*/ 40 w 165"/>
                  <a:gd name="T95" fmla="*/ 125 h 165"/>
                  <a:gd name="T96" fmla="*/ 31 w 165"/>
                  <a:gd name="T97" fmla="*/ 111 h 165"/>
                  <a:gd name="T98" fmla="*/ 25 w 165"/>
                  <a:gd name="T99" fmla="*/ 102 h 165"/>
                  <a:gd name="T100" fmla="*/ 0 w 165"/>
                  <a:gd name="T101" fmla="*/ 83 h 16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65"/>
                  <a:gd name="T154" fmla="*/ 0 h 165"/>
                  <a:gd name="T155" fmla="*/ 165 w 165"/>
                  <a:gd name="T156" fmla="*/ 165 h 16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65" h="165">
                    <a:moveTo>
                      <a:pt x="0" y="83"/>
                    </a:moveTo>
                    <a:lnTo>
                      <a:pt x="0" y="98"/>
                    </a:lnTo>
                    <a:lnTo>
                      <a:pt x="2" y="102"/>
                    </a:lnTo>
                    <a:lnTo>
                      <a:pt x="2" y="106"/>
                    </a:lnTo>
                    <a:lnTo>
                      <a:pt x="4" y="110"/>
                    </a:lnTo>
                    <a:lnTo>
                      <a:pt x="4" y="111"/>
                    </a:lnTo>
                    <a:lnTo>
                      <a:pt x="9" y="125"/>
                    </a:lnTo>
                    <a:lnTo>
                      <a:pt x="11" y="127"/>
                    </a:lnTo>
                    <a:lnTo>
                      <a:pt x="13" y="131"/>
                    </a:lnTo>
                    <a:lnTo>
                      <a:pt x="15" y="133"/>
                    </a:lnTo>
                    <a:lnTo>
                      <a:pt x="17" y="136"/>
                    </a:lnTo>
                    <a:lnTo>
                      <a:pt x="21" y="140"/>
                    </a:lnTo>
                    <a:lnTo>
                      <a:pt x="25" y="140"/>
                    </a:lnTo>
                    <a:lnTo>
                      <a:pt x="25" y="144"/>
                    </a:lnTo>
                    <a:lnTo>
                      <a:pt x="29" y="148"/>
                    </a:lnTo>
                    <a:lnTo>
                      <a:pt x="33" y="150"/>
                    </a:lnTo>
                    <a:lnTo>
                      <a:pt x="34" y="152"/>
                    </a:lnTo>
                    <a:lnTo>
                      <a:pt x="38" y="154"/>
                    </a:lnTo>
                    <a:lnTo>
                      <a:pt x="40" y="156"/>
                    </a:lnTo>
                    <a:lnTo>
                      <a:pt x="44" y="158"/>
                    </a:lnTo>
                    <a:lnTo>
                      <a:pt x="50" y="161"/>
                    </a:lnTo>
                    <a:lnTo>
                      <a:pt x="56" y="161"/>
                    </a:lnTo>
                    <a:lnTo>
                      <a:pt x="59" y="163"/>
                    </a:lnTo>
                    <a:lnTo>
                      <a:pt x="61" y="163"/>
                    </a:lnTo>
                    <a:lnTo>
                      <a:pt x="65" y="165"/>
                    </a:lnTo>
                    <a:lnTo>
                      <a:pt x="77" y="165"/>
                    </a:lnTo>
                    <a:lnTo>
                      <a:pt x="90" y="163"/>
                    </a:lnTo>
                    <a:lnTo>
                      <a:pt x="88" y="165"/>
                    </a:lnTo>
                    <a:lnTo>
                      <a:pt x="98" y="165"/>
                    </a:lnTo>
                    <a:lnTo>
                      <a:pt x="102" y="163"/>
                    </a:lnTo>
                    <a:lnTo>
                      <a:pt x="105" y="163"/>
                    </a:lnTo>
                    <a:lnTo>
                      <a:pt x="109" y="161"/>
                    </a:lnTo>
                    <a:lnTo>
                      <a:pt x="111" y="161"/>
                    </a:lnTo>
                    <a:lnTo>
                      <a:pt x="125" y="156"/>
                    </a:lnTo>
                    <a:lnTo>
                      <a:pt x="127" y="154"/>
                    </a:lnTo>
                    <a:lnTo>
                      <a:pt x="130" y="152"/>
                    </a:lnTo>
                    <a:lnTo>
                      <a:pt x="132" y="150"/>
                    </a:lnTo>
                    <a:lnTo>
                      <a:pt x="136" y="148"/>
                    </a:lnTo>
                    <a:lnTo>
                      <a:pt x="140" y="144"/>
                    </a:lnTo>
                    <a:lnTo>
                      <a:pt x="140" y="140"/>
                    </a:lnTo>
                    <a:lnTo>
                      <a:pt x="144" y="140"/>
                    </a:lnTo>
                    <a:lnTo>
                      <a:pt x="148" y="136"/>
                    </a:lnTo>
                    <a:lnTo>
                      <a:pt x="150" y="133"/>
                    </a:lnTo>
                    <a:lnTo>
                      <a:pt x="152" y="131"/>
                    </a:lnTo>
                    <a:lnTo>
                      <a:pt x="153" y="127"/>
                    </a:lnTo>
                    <a:lnTo>
                      <a:pt x="155" y="125"/>
                    </a:lnTo>
                    <a:lnTo>
                      <a:pt x="161" y="111"/>
                    </a:lnTo>
                    <a:lnTo>
                      <a:pt x="161" y="110"/>
                    </a:lnTo>
                    <a:lnTo>
                      <a:pt x="163" y="106"/>
                    </a:lnTo>
                    <a:lnTo>
                      <a:pt x="163" y="102"/>
                    </a:lnTo>
                    <a:lnTo>
                      <a:pt x="165" y="98"/>
                    </a:lnTo>
                    <a:lnTo>
                      <a:pt x="165" y="88"/>
                    </a:lnTo>
                    <a:lnTo>
                      <a:pt x="163" y="90"/>
                    </a:lnTo>
                    <a:lnTo>
                      <a:pt x="165" y="77"/>
                    </a:lnTo>
                    <a:lnTo>
                      <a:pt x="165" y="65"/>
                    </a:lnTo>
                    <a:lnTo>
                      <a:pt x="163" y="61"/>
                    </a:lnTo>
                    <a:lnTo>
                      <a:pt x="163" y="60"/>
                    </a:lnTo>
                    <a:lnTo>
                      <a:pt x="161" y="56"/>
                    </a:lnTo>
                    <a:lnTo>
                      <a:pt x="161" y="50"/>
                    </a:lnTo>
                    <a:lnTo>
                      <a:pt x="157" y="44"/>
                    </a:lnTo>
                    <a:lnTo>
                      <a:pt x="155" y="40"/>
                    </a:lnTo>
                    <a:lnTo>
                      <a:pt x="153" y="38"/>
                    </a:lnTo>
                    <a:lnTo>
                      <a:pt x="152" y="35"/>
                    </a:lnTo>
                    <a:lnTo>
                      <a:pt x="150" y="33"/>
                    </a:lnTo>
                    <a:lnTo>
                      <a:pt x="148" y="29"/>
                    </a:lnTo>
                    <a:lnTo>
                      <a:pt x="144" y="25"/>
                    </a:lnTo>
                    <a:lnTo>
                      <a:pt x="140" y="25"/>
                    </a:lnTo>
                    <a:lnTo>
                      <a:pt x="140" y="21"/>
                    </a:lnTo>
                    <a:lnTo>
                      <a:pt x="136" y="17"/>
                    </a:lnTo>
                    <a:lnTo>
                      <a:pt x="132" y="15"/>
                    </a:lnTo>
                    <a:lnTo>
                      <a:pt x="130" y="13"/>
                    </a:lnTo>
                    <a:lnTo>
                      <a:pt x="127" y="12"/>
                    </a:lnTo>
                    <a:lnTo>
                      <a:pt x="125" y="10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05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65" y="0"/>
                    </a:lnTo>
                    <a:lnTo>
                      <a:pt x="61" y="2"/>
                    </a:lnTo>
                    <a:lnTo>
                      <a:pt x="59" y="2"/>
                    </a:lnTo>
                    <a:lnTo>
                      <a:pt x="56" y="4"/>
                    </a:lnTo>
                    <a:lnTo>
                      <a:pt x="50" y="4"/>
                    </a:lnTo>
                    <a:lnTo>
                      <a:pt x="44" y="8"/>
                    </a:lnTo>
                    <a:lnTo>
                      <a:pt x="40" y="10"/>
                    </a:lnTo>
                    <a:lnTo>
                      <a:pt x="38" y="12"/>
                    </a:lnTo>
                    <a:lnTo>
                      <a:pt x="34" y="13"/>
                    </a:lnTo>
                    <a:lnTo>
                      <a:pt x="33" y="15"/>
                    </a:lnTo>
                    <a:lnTo>
                      <a:pt x="29" y="17"/>
                    </a:lnTo>
                    <a:lnTo>
                      <a:pt x="25" y="21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7" y="29"/>
                    </a:lnTo>
                    <a:lnTo>
                      <a:pt x="15" y="33"/>
                    </a:lnTo>
                    <a:lnTo>
                      <a:pt x="13" y="35"/>
                    </a:lnTo>
                    <a:lnTo>
                      <a:pt x="11" y="38"/>
                    </a:lnTo>
                    <a:lnTo>
                      <a:pt x="9" y="40"/>
                    </a:lnTo>
                    <a:lnTo>
                      <a:pt x="8" y="44"/>
                    </a:lnTo>
                    <a:lnTo>
                      <a:pt x="4" y="50"/>
                    </a:lnTo>
                    <a:lnTo>
                      <a:pt x="4" y="56"/>
                    </a:lnTo>
                    <a:lnTo>
                      <a:pt x="2" y="60"/>
                    </a:lnTo>
                    <a:lnTo>
                      <a:pt x="2" y="61"/>
                    </a:lnTo>
                    <a:lnTo>
                      <a:pt x="0" y="65"/>
                    </a:lnTo>
                    <a:lnTo>
                      <a:pt x="0" y="83"/>
                    </a:lnTo>
                    <a:lnTo>
                      <a:pt x="23" y="83"/>
                    </a:lnTo>
                    <a:lnTo>
                      <a:pt x="23" y="69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7" y="60"/>
                    </a:lnTo>
                    <a:lnTo>
                      <a:pt x="27" y="58"/>
                    </a:lnTo>
                    <a:lnTo>
                      <a:pt x="27" y="60"/>
                    </a:lnTo>
                    <a:lnTo>
                      <a:pt x="29" y="56"/>
                    </a:lnTo>
                    <a:lnTo>
                      <a:pt x="31" y="54"/>
                    </a:lnTo>
                    <a:lnTo>
                      <a:pt x="33" y="50"/>
                    </a:lnTo>
                    <a:lnTo>
                      <a:pt x="34" y="48"/>
                    </a:lnTo>
                    <a:lnTo>
                      <a:pt x="36" y="44"/>
                    </a:lnTo>
                    <a:lnTo>
                      <a:pt x="40" y="40"/>
                    </a:lnTo>
                    <a:lnTo>
                      <a:pt x="44" y="37"/>
                    </a:lnTo>
                    <a:lnTo>
                      <a:pt x="48" y="35"/>
                    </a:lnTo>
                    <a:lnTo>
                      <a:pt x="50" y="33"/>
                    </a:lnTo>
                    <a:lnTo>
                      <a:pt x="54" y="31"/>
                    </a:lnTo>
                    <a:lnTo>
                      <a:pt x="56" y="29"/>
                    </a:lnTo>
                    <a:lnTo>
                      <a:pt x="59" y="27"/>
                    </a:lnTo>
                    <a:lnTo>
                      <a:pt x="57" y="27"/>
                    </a:lnTo>
                    <a:lnTo>
                      <a:pt x="59" y="27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9" y="23"/>
                    </a:lnTo>
                    <a:lnTo>
                      <a:pt x="82" y="23"/>
                    </a:lnTo>
                    <a:lnTo>
                      <a:pt x="94" y="23"/>
                    </a:lnTo>
                    <a:lnTo>
                      <a:pt x="98" y="25"/>
                    </a:lnTo>
                    <a:lnTo>
                      <a:pt x="102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9" y="29"/>
                    </a:lnTo>
                    <a:lnTo>
                      <a:pt x="111" y="31"/>
                    </a:lnTo>
                    <a:lnTo>
                      <a:pt x="115" y="33"/>
                    </a:lnTo>
                    <a:lnTo>
                      <a:pt x="117" y="35"/>
                    </a:lnTo>
                    <a:lnTo>
                      <a:pt x="121" y="37"/>
                    </a:lnTo>
                    <a:lnTo>
                      <a:pt x="125" y="40"/>
                    </a:lnTo>
                    <a:lnTo>
                      <a:pt x="129" y="44"/>
                    </a:lnTo>
                    <a:lnTo>
                      <a:pt x="130" y="48"/>
                    </a:lnTo>
                    <a:lnTo>
                      <a:pt x="132" y="50"/>
                    </a:lnTo>
                    <a:lnTo>
                      <a:pt x="134" y="54"/>
                    </a:lnTo>
                    <a:lnTo>
                      <a:pt x="136" y="56"/>
                    </a:lnTo>
                    <a:lnTo>
                      <a:pt x="138" y="60"/>
                    </a:lnTo>
                    <a:lnTo>
                      <a:pt x="138" y="58"/>
                    </a:lnTo>
                    <a:lnTo>
                      <a:pt x="138" y="60"/>
                    </a:lnTo>
                    <a:lnTo>
                      <a:pt x="140" y="63"/>
                    </a:lnTo>
                    <a:lnTo>
                      <a:pt x="140" y="65"/>
                    </a:lnTo>
                    <a:lnTo>
                      <a:pt x="142" y="69"/>
                    </a:lnTo>
                    <a:lnTo>
                      <a:pt x="142" y="81"/>
                    </a:lnTo>
                    <a:lnTo>
                      <a:pt x="146" y="88"/>
                    </a:lnTo>
                    <a:lnTo>
                      <a:pt x="148" y="75"/>
                    </a:lnTo>
                    <a:lnTo>
                      <a:pt x="142" y="81"/>
                    </a:lnTo>
                    <a:lnTo>
                      <a:pt x="142" y="94"/>
                    </a:lnTo>
                    <a:lnTo>
                      <a:pt x="140" y="98"/>
                    </a:lnTo>
                    <a:lnTo>
                      <a:pt x="140" y="102"/>
                    </a:lnTo>
                    <a:lnTo>
                      <a:pt x="138" y="106"/>
                    </a:lnTo>
                    <a:lnTo>
                      <a:pt x="138" y="108"/>
                    </a:lnTo>
                    <a:lnTo>
                      <a:pt x="136" y="110"/>
                    </a:lnTo>
                    <a:lnTo>
                      <a:pt x="134" y="111"/>
                    </a:lnTo>
                    <a:lnTo>
                      <a:pt x="132" y="115"/>
                    </a:lnTo>
                    <a:lnTo>
                      <a:pt x="130" y="117"/>
                    </a:lnTo>
                    <a:lnTo>
                      <a:pt x="129" y="121"/>
                    </a:lnTo>
                    <a:lnTo>
                      <a:pt x="125" y="125"/>
                    </a:lnTo>
                    <a:lnTo>
                      <a:pt x="121" y="129"/>
                    </a:lnTo>
                    <a:lnTo>
                      <a:pt x="117" y="131"/>
                    </a:lnTo>
                    <a:lnTo>
                      <a:pt x="115" y="133"/>
                    </a:lnTo>
                    <a:lnTo>
                      <a:pt x="111" y="134"/>
                    </a:lnTo>
                    <a:lnTo>
                      <a:pt x="109" y="136"/>
                    </a:lnTo>
                    <a:lnTo>
                      <a:pt x="107" y="138"/>
                    </a:lnTo>
                    <a:lnTo>
                      <a:pt x="105" y="138"/>
                    </a:lnTo>
                    <a:lnTo>
                      <a:pt x="102" y="140"/>
                    </a:lnTo>
                    <a:lnTo>
                      <a:pt x="98" y="140"/>
                    </a:lnTo>
                    <a:lnTo>
                      <a:pt x="94" y="142"/>
                    </a:lnTo>
                    <a:lnTo>
                      <a:pt x="81" y="142"/>
                    </a:lnTo>
                    <a:lnTo>
                      <a:pt x="75" y="148"/>
                    </a:lnTo>
                    <a:lnTo>
                      <a:pt x="88" y="146"/>
                    </a:lnTo>
                    <a:lnTo>
                      <a:pt x="81" y="142"/>
                    </a:lnTo>
                    <a:lnTo>
                      <a:pt x="69" y="142"/>
                    </a:lnTo>
                    <a:lnTo>
                      <a:pt x="65" y="140"/>
                    </a:lnTo>
                    <a:lnTo>
                      <a:pt x="63" y="140"/>
                    </a:lnTo>
                    <a:lnTo>
                      <a:pt x="59" y="138"/>
                    </a:lnTo>
                    <a:lnTo>
                      <a:pt x="57" y="138"/>
                    </a:lnTo>
                    <a:lnTo>
                      <a:pt x="59" y="138"/>
                    </a:lnTo>
                    <a:lnTo>
                      <a:pt x="56" y="136"/>
                    </a:lnTo>
                    <a:lnTo>
                      <a:pt x="54" y="134"/>
                    </a:lnTo>
                    <a:lnTo>
                      <a:pt x="50" y="133"/>
                    </a:lnTo>
                    <a:lnTo>
                      <a:pt x="48" y="131"/>
                    </a:lnTo>
                    <a:lnTo>
                      <a:pt x="44" y="129"/>
                    </a:lnTo>
                    <a:lnTo>
                      <a:pt x="40" y="125"/>
                    </a:lnTo>
                    <a:lnTo>
                      <a:pt x="36" y="121"/>
                    </a:lnTo>
                    <a:lnTo>
                      <a:pt x="34" y="117"/>
                    </a:lnTo>
                    <a:lnTo>
                      <a:pt x="33" y="115"/>
                    </a:lnTo>
                    <a:lnTo>
                      <a:pt x="31" y="111"/>
                    </a:lnTo>
                    <a:lnTo>
                      <a:pt x="29" y="110"/>
                    </a:lnTo>
                    <a:lnTo>
                      <a:pt x="27" y="108"/>
                    </a:lnTo>
                    <a:lnTo>
                      <a:pt x="27" y="106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23" y="94"/>
                    </a:lnTo>
                    <a:lnTo>
                      <a:pt x="23" y="83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3475" y="1234"/>
              <a:ext cx="1701" cy="230"/>
              <a:chOff x="2943" y="3727"/>
              <a:chExt cx="1701" cy="230"/>
            </a:xfrm>
          </p:grpSpPr>
          <p:sp>
            <p:nvSpPr>
              <p:cNvPr id="9" name="Line 34"/>
              <p:cNvSpPr>
                <a:spLocks noChangeShapeType="1"/>
              </p:cNvSpPr>
              <p:nvPr/>
            </p:nvSpPr>
            <p:spPr bwMode="auto">
              <a:xfrm flipV="1">
                <a:off x="3967" y="3755"/>
                <a:ext cx="15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35"/>
              <p:cNvSpPr>
                <a:spLocks noChangeArrowheads="1"/>
              </p:cNvSpPr>
              <p:nvPr/>
            </p:nvSpPr>
            <p:spPr bwMode="auto">
              <a:xfrm>
                <a:off x="4498" y="3757"/>
                <a:ext cx="12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Z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4237" y="3764"/>
                <a:ext cx="131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Y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37"/>
              <p:cNvSpPr>
                <a:spLocks noChangeArrowheads="1"/>
              </p:cNvSpPr>
              <p:nvPr/>
            </p:nvSpPr>
            <p:spPr bwMode="auto">
              <a:xfrm>
                <a:off x="3979" y="3755"/>
                <a:ext cx="131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X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38"/>
              <p:cNvSpPr>
                <a:spLocks noChangeArrowheads="1"/>
              </p:cNvSpPr>
              <p:nvPr/>
            </p:nvSpPr>
            <p:spPr bwMode="auto">
              <a:xfrm>
                <a:off x="3714" y="3749"/>
                <a:ext cx="6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)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39"/>
              <p:cNvSpPr>
                <a:spLocks noChangeArrowheads="1"/>
              </p:cNvSpPr>
              <p:nvPr/>
            </p:nvSpPr>
            <p:spPr bwMode="auto">
              <a:xfrm>
                <a:off x="3578" y="3749"/>
                <a:ext cx="121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Z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40"/>
              <p:cNvSpPr>
                <a:spLocks noChangeArrowheads="1"/>
              </p:cNvSpPr>
              <p:nvPr/>
            </p:nvSpPr>
            <p:spPr bwMode="auto">
              <a:xfrm>
                <a:off x="3503" y="3749"/>
                <a:ext cx="4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,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3360" y="3749"/>
                <a:ext cx="131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Y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42"/>
              <p:cNvSpPr>
                <a:spLocks noChangeArrowheads="1"/>
              </p:cNvSpPr>
              <p:nvPr/>
            </p:nvSpPr>
            <p:spPr bwMode="auto">
              <a:xfrm>
                <a:off x="3284" y="3749"/>
                <a:ext cx="4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,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43"/>
              <p:cNvSpPr>
                <a:spLocks noChangeArrowheads="1"/>
              </p:cNvSpPr>
              <p:nvPr/>
            </p:nvSpPr>
            <p:spPr bwMode="auto">
              <a:xfrm>
                <a:off x="3137" y="3749"/>
                <a:ext cx="131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X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>
                <a:off x="3062" y="3749"/>
                <a:ext cx="6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(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45"/>
              <p:cNvSpPr>
                <a:spLocks noChangeArrowheads="1"/>
              </p:cNvSpPr>
              <p:nvPr/>
            </p:nvSpPr>
            <p:spPr bwMode="auto">
              <a:xfrm>
                <a:off x="2943" y="3749"/>
                <a:ext cx="117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F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46"/>
              <p:cNvSpPr>
                <a:spLocks noChangeArrowheads="1"/>
              </p:cNvSpPr>
              <p:nvPr/>
            </p:nvSpPr>
            <p:spPr bwMode="auto">
              <a:xfrm>
                <a:off x="4398" y="3727"/>
                <a:ext cx="4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×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47"/>
              <p:cNvSpPr>
                <a:spLocks noChangeArrowheads="1"/>
              </p:cNvSpPr>
              <p:nvPr/>
            </p:nvSpPr>
            <p:spPr bwMode="auto">
              <a:xfrm>
                <a:off x="4152" y="3727"/>
                <a:ext cx="4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×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48"/>
              <p:cNvSpPr>
                <a:spLocks noChangeArrowheads="1"/>
              </p:cNvSpPr>
              <p:nvPr/>
            </p:nvSpPr>
            <p:spPr bwMode="auto">
              <a:xfrm>
                <a:off x="3824" y="3727"/>
                <a:ext cx="99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Line 49"/>
              <p:cNvSpPr>
                <a:spLocks noChangeShapeType="1"/>
              </p:cNvSpPr>
              <p:nvPr/>
            </p:nvSpPr>
            <p:spPr bwMode="auto">
              <a:xfrm flipV="1">
                <a:off x="4232" y="3749"/>
                <a:ext cx="15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50"/>
              <p:cNvSpPr>
                <a:spLocks noChangeShapeType="1"/>
              </p:cNvSpPr>
              <p:nvPr/>
            </p:nvSpPr>
            <p:spPr bwMode="auto">
              <a:xfrm flipV="1">
                <a:off x="4493" y="3748"/>
                <a:ext cx="15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0" name="Group 74"/>
          <p:cNvGrpSpPr>
            <a:grpSpLocks/>
          </p:cNvGrpSpPr>
          <p:nvPr/>
        </p:nvGrpSpPr>
        <p:grpSpPr bwMode="auto">
          <a:xfrm>
            <a:off x="1916113" y="1700790"/>
            <a:ext cx="5024437" cy="1003300"/>
            <a:chOff x="1627" y="3478"/>
            <a:chExt cx="3165" cy="632"/>
          </a:xfrm>
        </p:grpSpPr>
        <p:pic>
          <p:nvPicPr>
            <p:cNvPr id="41" name="Picture 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7" y="3478"/>
              <a:ext cx="298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 Box 72"/>
            <p:cNvSpPr txBox="1">
              <a:spLocks noChangeArrowheads="1"/>
            </p:cNvSpPr>
            <p:nvPr/>
          </p:nvSpPr>
          <p:spPr bwMode="auto">
            <a:xfrm>
              <a:off x="2530" y="3802"/>
              <a:ext cx="970" cy="308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0" dirty="0">
                  <a:solidFill>
                    <a:schemeClr val="tx1"/>
                  </a:solidFill>
                </a:rPr>
                <a:t>OR-Invert</a:t>
              </a:r>
            </a:p>
          </p:txBody>
        </p:sp>
        <p:sp>
          <p:nvSpPr>
            <p:cNvPr id="43" name="Text Box 73"/>
            <p:cNvSpPr txBox="1">
              <a:spLocks noChangeArrowheads="1"/>
            </p:cNvSpPr>
            <p:nvPr/>
          </p:nvSpPr>
          <p:spPr bwMode="auto">
            <a:xfrm>
              <a:off x="3661" y="3774"/>
              <a:ext cx="1131" cy="308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0" dirty="0">
                  <a:solidFill>
                    <a:schemeClr val="tx1"/>
                  </a:solidFill>
                </a:rPr>
                <a:t>Invert-AND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NOR Gate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NOR gate is not Associative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 usually does not have an operation symbol defined like the “.” for the AND </a:t>
            </a:r>
            <a:r>
              <a:rPr lang="en-US" dirty="0" err="1" smtClean="0"/>
              <a:t>and</a:t>
            </a:r>
            <a:r>
              <a:rPr lang="en-US" dirty="0" smtClean="0"/>
              <a:t> the “+” for the OR</a:t>
            </a:r>
          </a:p>
          <a:p>
            <a:r>
              <a:rPr lang="en-US" dirty="0" smtClean="0"/>
              <a:t>This is because NOR is not associative and we have difficulty dealing with non-associative arithmetic!: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283195" y="4864774"/>
            <a:ext cx="365125" cy="4889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0">
                <a:latin typeface="Arial" pitchFamily="34" charset="0"/>
                <a:cs typeface="Arial" pitchFamily="34" charset="0"/>
              </a:rPr>
              <a:t>≠</a:t>
            </a:r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157" y="3921799"/>
            <a:ext cx="1647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1928932" y="3313786"/>
            <a:ext cx="4522788" cy="498475"/>
            <a:chOff x="532" y="1648"/>
            <a:chExt cx="2849" cy="314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1933" y="1654"/>
              <a:ext cx="230" cy="308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0">
                  <a:latin typeface="Arial" pitchFamily="34" charset="0"/>
                  <a:cs typeface="Arial" pitchFamily="34" charset="0"/>
                </a:rPr>
                <a:t>≠</a:t>
              </a:r>
            </a:p>
          </p:txBody>
        </p:sp>
        <p:pic>
          <p:nvPicPr>
            <p:cNvPr id="22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2" y="1676"/>
              <a:ext cx="1330" cy="280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</p:pic>
        <p:pic>
          <p:nvPicPr>
            <p:cNvPr id="23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46" y="1648"/>
              <a:ext cx="1235" cy="287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</p:pic>
      </p:grpSp>
      <p:grpSp>
        <p:nvGrpSpPr>
          <p:cNvPr id="24" name="Group 17"/>
          <p:cNvGrpSpPr>
            <a:grpSpLocks/>
          </p:cNvGrpSpPr>
          <p:nvPr/>
        </p:nvGrpSpPr>
        <p:grpSpPr bwMode="auto">
          <a:xfrm>
            <a:off x="4945182" y="3877349"/>
            <a:ext cx="1643063" cy="2300287"/>
            <a:chOff x="2322" y="2003"/>
            <a:chExt cx="1035" cy="1449"/>
          </a:xfrm>
        </p:grpSpPr>
        <p:pic>
          <p:nvPicPr>
            <p:cNvPr id="25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22" y="2003"/>
              <a:ext cx="1035" cy="1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3113" y="2174"/>
              <a:ext cx="182" cy="620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1651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NOR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the n-input NOR function can not be derived from a sequence of 2-input NOR operations.</a:t>
            </a:r>
          </a:p>
          <a:p>
            <a:r>
              <a:rPr lang="en-US" dirty="0" smtClean="0"/>
              <a:t>But it can be derived as a sequence 2-input OR operation (which is associative) followed by a single final inversion.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NOR gate is a universal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NOR gate is another natural implementation for the simplest and fastest electronic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circuits.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NOR Gate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263" y="1297541"/>
            <a:ext cx="4943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6996" y="2334467"/>
            <a:ext cx="4775317" cy="86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7292" y="3256179"/>
            <a:ext cx="5191125" cy="109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2506" y="4408319"/>
            <a:ext cx="4855465" cy="17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Gates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1124721"/>
            <a:ext cx="6943725" cy="120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5863" y="2334466"/>
            <a:ext cx="6772275" cy="397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 using </a:t>
            </a:r>
            <a:r>
              <a:rPr lang="en-US" sz="2800" dirty="0" err="1" smtClean="0"/>
              <a:t>Nand</a:t>
            </a:r>
            <a:r>
              <a:rPr lang="en-US" sz="2800" dirty="0" smtClean="0"/>
              <a:t>/Nor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before that Boolean functions in either SOP or POS forms can be implemented using 2-Level implementations. </a:t>
            </a:r>
          </a:p>
          <a:p>
            <a:r>
              <a:rPr lang="en-US" dirty="0" smtClean="0"/>
              <a:t>For SOP forms AND gates will be in the first level and a single OR gate will be in the second level. </a:t>
            </a:r>
          </a:p>
          <a:p>
            <a:r>
              <a:rPr lang="en-US" dirty="0" smtClean="0"/>
              <a:t>For POS forms OR gates will be in the first level and a single AND gate will be in the second level. </a:t>
            </a:r>
          </a:p>
          <a:p>
            <a:r>
              <a:rPr lang="en-US" dirty="0" smtClean="0"/>
              <a:t>Note that using inverters to complement input variables is not counted as a level. </a:t>
            </a:r>
            <a:endParaRPr lang="en-US" dirty="0" smtClean="0"/>
          </a:p>
          <a:p>
            <a:r>
              <a:rPr lang="en-US" dirty="0" smtClean="0"/>
              <a:t>We will show that SOP forms can be implemented using only NAND gates, while POS forms can be implemented using only NOR </a:t>
            </a:r>
            <a:r>
              <a:rPr lang="en-US" dirty="0" smtClean="0"/>
              <a:t>gates.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</a:t>
            </a:r>
            <a:r>
              <a:rPr lang="en-US" sz="2800" dirty="0" smtClean="0"/>
              <a:t>Implementation using </a:t>
            </a:r>
            <a:r>
              <a:rPr lang="en-US" sz="2800" dirty="0" err="1" smtClean="0"/>
              <a:t>Nand</a:t>
            </a:r>
            <a:r>
              <a:rPr lang="en-US" sz="2800" dirty="0" smtClean="0"/>
              <a:t> </a:t>
            </a:r>
            <a:r>
              <a:rPr lang="en-US" sz="2800" dirty="0" smtClean="0"/>
              <a:t>Gates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266940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1:</a:t>
            </a:r>
            <a:r>
              <a:rPr lang="en-US" dirty="0" smtClean="0"/>
              <a:t> Implement the following SOP function </a:t>
            </a:r>
          </a:p>
          <a:p>
            <a:pPr>
              <a:buNone/>
            </a:pPr>
            <a:r>
              <a:rPr lang="en-US" dirty="0" smtClean="0"/>
              <a:t>	F </a:t>
            </a:r>
            <a:r>
              <a:rPr lang="en-US" dirty="0" smtClean="0"/>
              <a:t>= XZ + Y’Z + X’YZ </a:t>
            </a:r>
            <a:endParaRPr lang="en-US" dirty="0" smtClean="0"/>
          </a:p>
          <a:p>
            <a:r>
              <a:rPr lang="en-US" dirty="0" smtClean="0"/>
              <a:t>Introducing</a:t>
            </a:r>
            <a:r>
              <a:rPr lang="en-US" dirty="0" smtClean="0"/>
              <a:t> </a:t>
            </a:r>
            <a:r>
              <a:rPr lang="en-US" dirty="0" smtClean="0"/>
              <a:t>two successive inverters at the inputs of the OR gate results in the shown equivalent implementation.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wo </a:t>
            </a:r>
            <a:r>
              <a:rPr lang="en-US" dirty="0" smtClean="0"/>
              <a:t>successive inverters on the same line will not have an overall effect on the </a:t>
            </a:r>
            <a:r>
              <a:rPr lang="en-US" dirty="0" smtClean="0"/>
              <a:t>logic.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498" y="1124720"/>
            <a:ext cx="3272030" cy="253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105" y="3659428"/>
            <a:ext cx="3208390" cy="259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Two-Level </a:t>
            </a:r>
            <a:r>
              <a:rPr lang="en-US" sz="3200" dirty="0" smtClean="0"/>
              <a:t>Implementation using </a:t>
            </a:r>
            <a:r>
              <a:rPr lang="en-US" sz="3200" dirty="0" smtClean="0"/>
              <a:t>Nor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382154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2:</a:t>
            </a:r>
            <a:r>
              <a:rPr lang="en-US" dirty="0" smtClean="0"/>
              <a:t> Implement the following POS function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pl-PL" dirty="0" smtClean="0"/>
              <a:t>F </a:t>
            </a:r>
            <a:r>
              <a:rPr lang="pl-PL" dirty="0" smtClean="0"/>
              <a:t>= (X+Z) (Y’+Z) (X’+Y+Z) </a:t>
            </a:r>
            <a:endParaRPr lang="en-US" dirty="0" smtClean="0"/>
          </a:p>
          <a:p>
            <a:r>
              <a:rPr lang="en-US" dirty="0" smtClean="0"/>
              <a:t>Introducing two successive inverters at the inputs of the AND gate results in the shown equivalent implementation.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wo </a:t>
            </a:r>
            <a:r>
              <a:rPr lang="en-US" dirty="0" smtClean="0"/>
              <a:t>successive inverters on the same line will not have an overall effect on the </a:t>
            </a:r>
            <a:r>
              <a:rPr lang="en-US" dirty="0" smtClean="0"/>
              <a:t>logic. 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9764" y="1239934"/>
            <a:ext cx="3097975" cy="253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6961" y="3774642"/>
            <a:ext cx="3016611" cy="244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Gate Classifications: Primitive &amp; Complex gates</a:t>
            </a:r>
            <a:endParaRPr lang="en-US" dirty="0" smtClean="0"/>
          </a:p>
          <a:p>
            <a:r>
              <a:rPr lang="en-US" dirty="0" smtClean="0"/>
              <a:t>Buffer</a:t>
            </a:r>
          </a:p>
          <a:p>
            <a:r>
              <a:rPr lang="en-US" dirty="0" err="1" smtClean="0"/>
              <a:t>Nand</a:t>
            </a:r>
            <a:r>
              <a:rPr lang="en-US" dirty="0" smtClean="0"/>
              <a:t> Gate</a:t>
            </a:r>
          </a:p>
          <a:p>
            <a:r>
              <a:rPr lang="en-US" dirty="0" smtClean="0"/>
              <a:t>Nor Gate</a:t>
            </a:r>
          </a:p>
          <a:p>
            <a:r>
              <a:rPr lang="en-US" dirty="0" smtClean="0"/>
              <a:t>Two-level implementation using </a:t>
            </a:r>
            <a:r>
              <a:rPr lang="en-US" dirty="0" err="1" smtClean="0"/>
              <a:t>Nand</a:t>
            </a:r>
            <a:r>
              <a:rPr lang="en-US" dirty="0" smtClean="0"/>
              <a:t> gates</a:t>
            </a:r>
          </a:p>
          <a:p>
            <a:r>
              <a:rPr lang="en-US" dirty="0" smtClean="0"/>
              <a:t>Two-level </a:t>
            </a:r>
            <a:r>
              <a:rPr lang="en-US" dirty="0" smtClean="0"/>
              <a:t>implementation using </a:t>
            </a:r>
            <a:r>
              <a:rPr lang="en-US" dirty="0" smtClean="0"/>
              <a:t>Nor gates</a:t>
            </a:r>
            <a:endParaRPr lang="en-US" dirty="0" smtClean="0"/>
          </a:p>
          <a:p>
            <a:r>
              <a:rPr lang="en-US" dirty="0" smtClean="0"/>
              <a:t>XOR gate</a:t>
            </a:r>
          </a:p>
          <a:p>
            <a:r>
              <a:rPr lang="en-US" dirty="0" smtClean="0"/>
              <a:t>XNOR gate</a:t>
            </a:r>
          </a:p>
          <a:p>
            <a:r>
              <a:rPr lang="en-US" dirty="0" smtClean="0"/>
              <a:t>Parity Generation and Checking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Gates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794" y="1182327"/>
            <a:ext cx="6797626" cy="4954203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OR (XOR)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exclusive-OR (XOR), operator uses the symbol ⊕, and it performs the following logic operation: </a:t>
            </a:r>
          </a:p>
          <a:p>
            <a:pPr>
              <a:buNone/>
            </a:pPr>
            <a:r>
              <a:rPr lang="es-ES" b="1" dirty="0" smtClean="0"/>
              <a:t>	</a:t>
            </a:r>
            <a:r>
              <a:rPr lang="es-ES" dirty="0" smtClean="0"/>
              <a:t>X </a:t>
            </a:r>
            <a:r>
              <a:rPr lang="es-ES" dirty="0" smtClean="0"/>
              <a:t>⊕ Y = X Y’ + X’ Y </a:t>
            </a:r>
            <a:endParaRPr lang="en-US" dirty="0" smtClean="0"/>
          </a:p>
          <a:p>
            <a:r>
              <a:rPr lang="en-US" dirty="0" smtClean="0"/>
              <a:t> The graphic symbol and truth table of XOR gate </a:t>
            </a:r>
            <a:r>
              <a:rPr lang="en-US" dirty="0" smtClean="0"/>
              <a:t>is: </a:t>
            </a:r>
          </a:p>
          <a:p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8751" y="3025751"/>
            <a:ext cx="4486275" cy="322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45" y="3256179"/>
            <a:ext cx="32259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+mn-lt"/>
                <a:cs typeface="+mn-cs"/>
              </a:rPr>
              <a:t>The </a:t>
            </a:r>
            <a:r>
              <a:rPr lang="en-US" sz="2400" dirty="0" smtClean="0">
                <a:latin typeface="+mn-lt"/>
                <a:cs typeface="+mn-cs"/>
              </a:rPr>
              <a:t>result is 1 only when either X is equal to 1 or Y is equal to 1, but not when both X and Y are equal to 1. </a:t>
            </a:r>
            <a:endParaRPr lang="en-US" sz="2400" dirty="0" smtClean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</a:t>
            </a:r>
            <a:r>
              <a:rPr lang="en-US" dirty="0" smtClean="0"/>
              <a:t>NOR </a:t>
            </a:r>
            <a:r>
              <a:rPr lang="en-US" dirty="0" smtClean="0"/>
              <a:t>(</a:t>
            </a:r>
            <a:r>
              <a:rPr lang="en-US" dirty="0" smtClean="0"/>
              <a:t>XNOR</a:t>
            </a:r>
            <a:r>
              <a:rPr lang="en-US" dirty="0" smtClean="0"/>
              <a:t>)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exclusive-NOR (XNOR), operator uses the symbol ,   and it performs the following logic operation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 graphic symbol and truth table of XNOR (Equivalence) gate is </a:t>
            </a:r>
            <a:r>
              <a:rPr lang="en-US" dirty="0" smtClean="0"/>
              <a:t>shown: </a:t>
            </a:r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54" y="1239934"/>
            <a:ext cx="288035" cy="30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759" y="2046432"/>
            <a:ext cx="3968924" cy="34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86" y="3313786"/>
            <a:ext cx="4391025" cy="297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85152" y="3544214"/>
            <a:ext cx="3283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cs typeface="+mn-cs"/>
              </a:rPr>
              <a:t>The result is 1 when either both X and Y are 0’s or when both are 1’s. That is why this gate is often referred to as the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Equivalence gate</a:t>
            </a:r>
            <a:r>
              <a:rPr lang="en-US" sz="2400" dirty="0" smtClean="0"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2-input </a:t>
            </a:r>
            <a:r>
              <a:rPr lang="en-US" dirty="0" smtClean="0"/>
              <a:t>XOR / XNOR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XOR function </a:t>
            </a:r>
            <a:r>
              <a:rPr lang="en-US" dirty="0" smtClean="0">
                <a:cs typeface="Times New Roman" pitchFamily="18" charset="0"/>
              </a:rPr>
              <a:t>means: X </a:t>
            </a:r>
            <a:r>
              <a:rPr lang="en-US" dirty="0" smtClean="0">
                <a:cs typeface="Times New Roman" pitchFamily="18" charset="0"/>
              </a:rPr>
              <a:t>OR Y, but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NOT</a:t>
            </a:r>
            <a:r>
              <a:rPr lang="en-US" dirty="0" smtClean="0">
                <a:cs typeface="Times New Roman" pitchFamily="18" charset="0"/>
              </a:rPr>
              <a:t> BOTH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XNOR is called the 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</a:rPr>
              <a:t>equivalence</a:t>
            </a:r>
            <a:r>
              <a:rPr lang="en-US" dirty="0" smtClean="0">
                <a:cs typeface="Times New Roman" pitchFamily="18" charset="0"/>
              </a:rPr>
              <a:t> function, operator (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).</a:t>
            </a: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From the K-maps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From </a:t>
            </a:r>
            <a:r>
              <a:rPr lang="en-US" dirty="0" err="1" smtClean="0">
                <a:cs typeface="Times New Roman" pitchFamily="18" charset="0"/>
              </a:rPr>
              <a:t>eqns</a:t>
            </a:r>
            <a:r>
              <a:rPr lang="en-US" dirty="0" smtClean="0">
                <a:cs typeface="Times New Roman" pitchFamily="18" charset="0"/>
              </a:rPr>
              <a:t> above, note that </a:t>
            </a:r>
          </a:p>
          <a:p>
            <a:pPr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09738" y="1656292"/>
            <a:ext cx="2047875" cy="2295525"/>
            <a:chOff x="2148" y="1236"/>
            <a:chExt cx="1290" cy="144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05" y="125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01" y="125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642" y="125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738" y="125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30" y="126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042" y="1250"/>
              <a:ext cx="1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173" y="126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269" y="1266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390" y="125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305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401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642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738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52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48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305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401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642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738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052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148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303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399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640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736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050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146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303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399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2640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736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050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146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825" y="2452"/>
              <a:ext cx="5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555" y="2452"/>
              <a:ext cx="27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148" y="2452"/>
              <a:ext cx="407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825" y="2280"/>
              <a:ext cx="54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555" y="2280"/>
              <a:ext cx="27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2148" y="2280"/>
              <a:ext cx="40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825" y="2021"/>
              <a:ext cx="54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555" y="2021"/>
              <a:ext cx="27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148" y="2021"/>
              <a:ext cx="407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825" y="1747"/>
              <a:ext cx="54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2555" y="1747"/>
              <a:ext cx="27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2148" y="1747"/>
              <a:ext cx="40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2555" y="1236"/>
              <a:ext cx="27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2800" b="0">
                <a:solidFill>
                  <a:schemeClr val="tx1"/>
                </a:solidFill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2148" y="1236"/>
              <a:ext cx="407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Font typeface="Wingdings" pitchFamily="2" charset="2"/>
                <a:buNone/>
              </a:pPr>
              <a:endParaRPr lang="en-US" sz="2800" b="0">
                <a:solidFill>
                  <a:schemeClr val="tx1"/>
                </a:solidFill>
              </a:endParaRPr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>
              <a:off x="2148" y="2661"/>
              <a:ext cx="1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2148" y="1236"/>
              <a:ext cx="1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>
              <a:off x="2555" y="1236"/>
              <a:ext cx="0" cy="14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>
              <a:off x="2148" y="1747"/>
              <a:ext cx="1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>
              <a:off x="2148" y="2021"/>
              <a:ext cx="1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2148" y="2244"/>
              <a:ext cx="1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2148" y="2452"/>
              <a:ext cx="12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2148" y="1236"/>
              <a:ext cx="0" cy="14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2825" y="1236"/>
              <a:ext cx="0" cy="14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3365" y="1236"/>
              <a:ext cx="0" cy="14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5799138" y="1721380"/>
            <a:ext cx="2222500" cy="2320925"/>
            <a:chOff x="3826" y="1220"/>
            <a:chExt cx="1400" cy="1462"/>
          </a:xfrm>
        </p:grpSpPr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4206" y="2495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4518" y="2495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970" y="125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4066" y="125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307" y="125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403" y="125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3970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4066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307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4403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4918" y="1779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5014" y="177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3970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4066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4307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4403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4918" y="200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5014" y="2004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3980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4076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4317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4413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4928" y="2228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0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5024" y="2228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3980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4076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4317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4413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4928" y="2452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2" name="Rectangle 92"/>
            <p:cNvSpPr>
              <a:spLocks noChangeArrowheads="1"/>
            </p:cNvSpPr>
            <p:nvPr/>
          </p:nvSpPr>
          <p:spPr bwMode="auto">
            <a:xfrm>
              <a:off x="5024" y="2452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 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4526" y="1500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or  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4" name="Rectangle 94"/>
            <p:cNvSpPr>
              <a:spLocks noChangeArrowheads="1"/>
            </p:cNvSpPr>
            <p:nvPr/>
          </p:nvSpPr>
          <p:spPr bwMode="auto">
            <a:xfrm>
              <a:off x="4954" y="1484"/>
              <a:ext cx="10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º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5059" y="1500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grpSp>
          <p:nvGrpSpPr>
            <p:cNvPr id="96" name="Group 96"/>
            <p:cNvGrpSpPr>
              <a:grpSpLocks/>
            </p:cNvGrpSpPr>
            <p:nvPr/>
          </p:nvGrpSpPr>
          <p:grpSpPr bwMode="auto">
            <a:xfrm>
              <a:off x="4636" y="1250"/>
              <a:ext cx="561" cy="246"/>
              <a:chOff x="4636" y="1250"/>
              <a:chExt cx="561" cy="246"/>
            </a:xfrm>
          </p:grpSpPr>
          <p:sp>
            <p:nvSpPr>
              <p:cNvPr id="107" name="Rectangle 97"/>
              <p:cNvSpPr>
                <a:spLocks noChangeArrowheads="1"/>
              </p:cNvSpPr>
              <p:nvPr/>
            </p:nvSpPr>
            <p:spPr bwMode="auto">
              <a:xfrm>
                <a:off x="4636" y="1266"/>
                <a:ext cx="20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(X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98"/>
              <p:cNvSpPr>
                <a:spLocks noChangeArrowheads="1"/>
              </p:cNvSpPr>
              <p:nvPr/>
            </p:nvSpPr>
            <p:spPr bwMode="auto">
              <a:xfrm>
                <a:off x="4811" y="1250"/>
                <a:ext cx="1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99"/>
              <p:cNvSpPr>
                <a:spLocks noChangeArrowheads="1"/>
              </p:cNvSpPr>
              <p:nvPr/>
            </p:nvSpPr>
            <p:spPr bwMode="auto">
              <a:xfrm>
                <a:off x="4942" y="1266"/>
                <a:ext cx="20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Y)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0"/>
              <p:cNvSpPr>
                <a:spLocks noChangeArrowheads="1"/>
              </p:cNvSpPr>
              <p:nvPr/>
            </p:nvSpPr>
            <p:spPr bwMode="auto">
              <a:xfrm>
                <a:off x="5101" y="1266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  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Line 101"/>
              <p:cNvSpPr>
                <a:spLocks noChangeShapeType="1"/>
              </p:cNvSpPr>
              <p:nvPr/>
            </p:nvSpPr>
            <p:spPr bwMode="auto">
              <a:xfrm flipV="1">
                <a:off x="4667" y="1273"/>
                <a:ext cx="4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" name="Line 102"/>
            <p:cNvSpPr>
              <a:spLocks noChangeShapeType="1"/>
            </p:cNvSpPr>
            <p:nvPr/>
          </p:nvSpPr>
          <p:spPr bwMode="auto">
            <a:xfrm>
              <a:off x="3826" y="2673"/>
              <a:ext cx="1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>
              <a:off x="3826" y="1220"/>
              <a:ext cx="1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04"/>
            <p:cNvSpPr>
              <a:spLocks noChangeShapeType="1"/>
            </p:cNvSpPr>
            <p:nvPr/>
          </p:nvSpPr>
          <p:spPr bwMode="auto">
            <a:xfrm>
              <a:off x="4204" y="1220"/>
              <a:ext cx="0" cy="14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5"/>
            <p:cNvSpPr>
              <a:spLocks noChangeShapeType="1"/>
            </p:cNvSpPr>
            <p:nvPr/>
          </p:nvSpPr>
          <p:spPr bwMode="auto">
            <a:xfrm>
              <a:off x="3826" y="1759"/>
              <a:ext cx="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06"/>
            <p:cNvSpPr>
              <a:spLocks noChangeShapeType="1"/>
            </p:cNvSpPr>
            <p:nvPr/>
          </p:nvSpPr>
          <p:spPr bwMode="auto">
            <a:xfrm>
              <a:off x="3826" y="2020"/>
              <a:ext cx="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>
              <a:off x="3826" y="2240"/>
              <a:ext cx="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08"/>
            <p:cNvSpPr>
              <a:spLocks noChangeShapeType="1"/>
            </p:cNvSpPr>
            <p:nvPr/>
          </p:nvSpPr>
          <p:spPr bwMode="auto">
            <a:xfrm>
              <a:off x="3826" y="2460"/>
              <a:ext cx="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09"/>
            <p:cNvSpPr>
              <a:spLocks noChangeShapeType="1"/>
            </p:cNvSpPr>
            <p:nvPr/>
          </p:nvSpPr>
          <p:spPr bwMode="auto">
            <a:xfrm>
              <a:off x="3826" y="1220"/>
              <a:ext cx="0" cy="145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>
              <a:off x="4513" y="1220"/>
              <a:ext cx="0" cy="14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11"/>
            <p:cNvSpPr>
              <a:spLocks noChangeShapeType="1"/>
            </p:cNvSpPr>
            <p:nvPr/>
          </p:nvSpPr>
          <p:spPr bwMode="auto">
            <a:xfrm>
              <a:off x="5226" y="1220"/>
              <a:ext cx="0" cy="145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" name="Text Box 112"/>
          <p:cNvSpPr txBox="1">
            <a:spLocks noChangeArrowheads="1"/>
          </p:cNvSpPr>
          <p:nvPr/>
        </p:nvSpPr>
        <p:spPr bwMode="auto">
          <a:xfrm>
            <a:off x="3660775" y="2469092"/>
            <a:ext cx="1435100" cy="549275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1 for </a:t>
            </a:r>
            <a:r>
              <a:rPr lang="en-US" sz="180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different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inputs</a:t>
            </a:r>
          </a:p>
        </p:txBody>
      </p:sp>
      <p:sp>
        <p:nvSpPr>
          <p:cNvPr id="113" name="Text Box 113"/>
          <p:cNvSpPr txBox="1">
            <a:spLocks noChangeArrowheads="1"/>
          </p:cNvSpPr>
          <p:nvPr/>
        </p:nvSpPr>
        <p:spPr bwMode="auto">
          <a:xfrm>
            <a:off x="8026400" y="2586567"/>
            <a:ext cx="1117600" cy="549275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1 for </a:t>
            </a:r>
            <a:r>
              <a:rPr lang="en-US" sz="180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equal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inputs</a:t>
            </a:r>
          </a:p>
        </p:txBody>
      </p:sp>
      <p:pic>
        <p:nvPicPr>
          <p:cNvPr id="114" name="Picture 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" y="2704042"/>
            <a:ext cx="1401763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797705"/>
            <a:ext cx="140176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" name="Text Box 116"/>
          <p:cNvSpPr txBox="1">
            <a:spLocks noChangeArrowheads="1"/>
          </p:cNvSpPr>
          <p:nvPr/>
        </p:nvSpPr>
        <p:spPr bwMode="auto">
          <a:xfrm>
            <a:off x="1739900" y="2651655"/>
            <a:ext cx="127000" cy="274637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17" name="Text Box 117"/>
          <p:cNvSpPr txBox="1">
            <a:spLocks noChangeArrowheads="1"/>
          </p:cNvSpPr>
          <p:nvPr/>
        </p:nvSpPr>
        <p:spPr bwMode="auto">
          <a:xfrm>
            <a:off x="1728788" y="2999317"/>
            <a:ext cx="127000" cy="274638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8" name="Text Box 118"/>
          <p:cNvSpPr txBox="1">
            <a:spLocks noChangeArrowheads="1"/>
          </p:cNvSpPr>
          <p:nvPr/>
        </p:nvSpPr>
        <p:spPr bwMode="auto">
          <a:xfrm>
            <a:off x="1716088" y="3335867"/>
            <a:ext cx="127000" cy="274638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9" name="Text Box 119"/>
          <p:cNvSpPr txBox="1">
            <a:spLocks noChangeArrowheads="1"/>
          </p:cNvSpPr>
          <p:nvPr/>
        </p:nvSpPr>
        <p:spPr bwMode="auto">
          <a:xfrm>
            <a:off x="1727200" y="3672417"/>
            <a:ext cx="127000" cy="274638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0" name="Text Box 120"/>
          <p:cNvSpPr txBox="1">
            <a:spLocks noChangeArrowheads="1"/>
          </p:cNvSpPr>
          <p:nvPr/>
        </p:nvSpPr>
        <p:spPr bwMode="auto">
          <a:xfrm>
            <a:off x="1336675" y="3140605"/>
            <a:ext cx="173038" cy="304800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21" name="Text Box 121"/>
          <p:cNvSpPr txBox="1">
            <a:spLocks noChangeArrowheads="1"/>
          </p:cNvSpPr>
          <p:nvPr/>
        </p:nvSpPr>
        <p:spPr bwMode="auto">
          <a:xfrm>
            <a:off x="806450" y="3547005"/>
            <a:ext cx="173038" cy="304800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22" name="Text Box 122"/>
          <p:cNvSpPr txBox="1">
            <a:spLocks noChangeArrowheads="1"/>
          </p:cNvSpPr>
          <p:nvPr/>
        </p:nvSpPr>
        <p:spPr bwMode="auto">
          <a:xfrm>
            <a:off x="4902200" y="3258080"/>
            <a:ext cx="173038" cy="304800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23" name="Text Box 123"/>
          <p:cNvSpPr txBox="1">
            <a:spLocks noChangeArrowheads="1"/>
          </p:cNvSpPr>
          <p:nvPr/>
        </p:nvSpPr>
        <p:spPr bwMode="auto">
          <a:xfrm>
            <a:off x="5392738" y="3642255"/>
            <a:ext cx="173037" cy="304800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124" name="Group 152"/>
          <p:cNvGrpSpPr>
            <a:grpSpLocks/>
          </p:cNvGrpSpPr>
          <p:nvPr/>
        </p:nvGrpSpPr>
        <p:grpSpPr bwMode="auto">
          <a:xfrm>
            <a:off x="174625" y="1788055"/>
            <a:ext cx="1400175" cy="552450"/>
            <a:chOff x="960" y="1283"/>
            <a:chExt cx="1376" cy="576"/>
          </a:xfrm>
        </p:grpSpPr>
        <p:grpSp>
          <p:nvGrpSpPr>
            <p:cNvPr id="125" name="Group 153"/>
            <p:cNvGrpSpPr>
              <a:grpSpLocks/>
            </p:cNvGrpSpPr>
            <p:nvPr/>
          </p:nvGrpSpPr>
          <p:grpSpPr bwMode="auto">
            <a:xfrm>
              <a:off x="1246" y="1283"/>
              <a:ext cx="774" cy="576"/>
              <a:chOff x="3310" y="2739"/>
              <a:chExt cx="774" cy="576"/>
            </a:xfrm>
          </p:grpSpPr>
          <p:sp>
            <p:nvSpPr>
              <p:cNvPr id="129" name="Freeform 154"/>
              <p:cNvSpPr>
                <a:spLocks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2"/>
                  <a:gd name="T137" fmla="*/ 708 w 708"/>
                  <a:gd name="T138" fmla="*/ 572 h 57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55"/>
              <p:cNvSpPr>
                <a:spLocks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573"/>
                  <a:gd name="T29" fmla="*/ 76 w 76"/>
                  <a:gd name="T30" fmla="*/ 573 h 57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" name="Line 156"/>
            <p:cNvSpPr>
              <a:spLocks noChangeShapeType="1"/>
            </p:cNvSpPr>
            <p:nvPr/>
          </p:nvSpPr>
          <p:spPr bwMode="auto">
            <a:xfrm flipH="1">
              <a:off x="960" y="1416"/>
              <a:ext cx="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57"/>
            <p:cNvSpPr>
              <a:spLocks noChangeShapeType="1"/>
            </p:cNvSpPr>
            <p:nvPr/>
          </p:nvSpPr>
          <p:spPr bwMode="auto">
            <a:xfrm flipH="1">
              <a:off x="960" y="1736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58"/>
            <p:cNvSpPr>
              <a:spLocks noChangeShapeType="1"/>
            </p:cNvSpPr>
            <p:nvPr/>
          </p:nvSpPr>
          <p:spPr bwMode="auto">
            <a:xfrm flipH="1">
              <a:off x="2016" y="1576"/>
              <a:ext cx="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" name="Group 159"/>
          <p:cNvGrpSpPr>
            <a:grpSpLocks/>
          </p:cNvGrpSpPr>
          <p:nvPr/>
        </p:nvGrpSpPr>
        <p:grpSpPr bwMode="auto">
          <a:xfrm>
            <a:off x="4310063" y="1662642"/>
            <a:ext cx="1287462" cy="581025"/>
            <a:chOff x="976" y="2403"/>
            <a:chExt cx="1496" cy="576"/>
          </a:xfrm>
        </p:grpSpPr>
        <p:grpSp>
          <p:nvGrpSpPr>
            <p:cNvPr id="132" name="Group 160"/>
            <p:cNvGrpSpPr>
              <a:grpSpLocks/>
            </p:cNvGrpSpPr>
            <p:nvPr/>
          </p:nvGrpSpPr>
          <p:grpSpPr bwMode="auto">
            <a:xfrm>
              <a:off x="1262" y="2403"/>
              <a:ext cx="774" cy="576"/>
              <a:chOff x="3310" y="2739"/>
              <a:chExt cx="774" cy="576"/>
            </a:xfrm>
          </p:grpSpPr>
          <p:sp>
            <p:nvSpPr>
              <p:cNvPr id="137" name="Freeform 161"/>
              <p:cNvSpPr>
                <a:spLocks/>
              </p:cNvSpPr>
              <p:nvPr/>
            </p:nvSpPr>
            <p:spPr bwMode="auto">
              <a:xfrm>
                <a:off x="3376" y="2739"/>
                <a:ext cx="708" cy="572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2"/>
                  <a:gd name="T137" fmla="*/ 708 w 708"/>
                  <a:gd name="T138" fmla="*/ 572 h 57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162"/>
              <p:cNvSpPr>
                <a:spLocks/>
              </p:cNvSpPr>
              <p:nvPr/>
            </p:nvSpPr>
            <p:spPr bwMode="auto">
              <a:xfrm>
                <a:off x="3310" y="2742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573"/>
                  <a:gd name="T29" fmla="*/ 76 w 76"/>
                  <a:gd name="T30" fmla="*/ 573 h 57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" name="Line 163"/>
            <p:cNvSpPr>
              <a:spLocks noChangeShapeType="1"/>
            </p:cNvSpPr>
            <p:nvPr/>
          </p:nvSpPr>
          <p:spPr bwMode="auto">
            <a:xfrm flipH="1">
              <a:off x="976" y="2536"/>
              <a:ext cx="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64"/>
            <p:cNvSpPr>
              <a:spLocks noChangeShapeType="1"/>
            </p:cNvSpPr>
            <p:nvPr/>
          </p:nvSpPr>
          <p:spPr bwMode="auto">
            <a:xfrm flipH="1">
              <a:off x="976" y="2856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65"/>
            <p:cNvSpPr>
              <a:spLocks noChangeShapeType="1"/>
            </p:cNvSpPr>
            <p:nvPr/>
          </p:nvSpPr>
          <p:spPr bwMode="auto">
            <a:xfrm flipH="1">
              <a:off x="2152" y="2696"/>
              <a:ext cx="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166"/>
            <p:cNvSpPr>
              <a:spLocks noChangeArrowheads="1"/>
            </p:cNvSpPr>
            <p:nvPr/>
          </p:nvSpPr>
          <p:spPr bwMode="auto">
            <a:xfrm>
              <a:off x="2032" y="2624"/>
              <a:ext cx="128" cy="1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" name="Text Box 167"/>
          <p:cNvSpPr txBox="1">
            <a:spLocks noChangeArrowheads="1"/>
          </p:cNvSpPr>
          <p:nvPr/>
        </p:nvSpPr>
        <p:spPr bwMode="auto">
          <a:xfrm>
            <a:off x="7920038" y="894292"/>
            <a:ext cx="184150" cy="4889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40" name="Text Box 168"/>
          <p:cNvSpPr txBox="1">
            <a:spLocks noChangeArrowheads="1"/>
          </p:cNvSpPr>
          <p:nvPr/>
        </p:nvSpPr>
        <p:spPr bwMode="auto">
          <a:xfrm>
            <a:off x="2738438" y="1027642"/>
            <a:ext cx="785812" cy="560388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1400">
                <a:latin typeface="Arial" pitchFamily="34" charset="0"/>
                <a:cs typeface="Arial" pitchFamily="34" charset="0"/>
              </a:rPr>
              <a:t> Sum</a:t>
            </a:r>
          </a:p>
          <a:p>
            <a:pPr>
              <a:buFontTx/>
              <a:buChar char="-"/>
            </a:pPr>
            <a:r>
              <a:rPr lang="en-US" sz="1400">
                <a:latin typeface="Arial" pitchFamily="34" charset="0"/>
                <a:cs typeface="Arial" pitchFamily="34" charset="0"/>
              </a:rPr>
              <a:t> Parity</a:t>
            </a:r>
          </a:p>
        </p:txBody>
      </p:sp>
      <p:grpSp>
        <p:nvGrpSpPr>
          <p:cNvPr id="141" name="Group 124"/>
          <p:cNvGrpSpPr>
            <a:grpSpLocks/>
          </p:cNvGrpSpPr>
          <p:nvPr/>
        </p:nvGrpSpPr>
        <p:grpSpPr bwMode="auto">
          <a:xfrm>
            <a:off x="1173187" y="5272424"/>
            <a:ext cx="2787650" cy="466725"/>
            <a:chOff x="2911" y="2270"/>
            <a:chExt cx="1756" cy="294"/>
          </a:xfrm>
        </p:grpSpPr>
        <p:sp>
          <p:nvSpPr>
            <p:cNvPr id="142" name="Line 125"/>
            <p:cNvSpPr>
              <a:spLocks noChangeShapeType="1"/>
            </p:cNvSpPr>
            <p:nvPr/>
          </p:nvSpPr>
          <p:spPr bwMode="auto">
            <a:xfrm>
              <a:off x="3934" y="2304"/>
              <a:ext cx="15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126"/>
            <p:cNvSpPr>
              <a:spLocks noChangeShapeType="1"/>
            </p:cNvSpPr>
            <p:nvPr/>
          </p:nvSpPr>
          <p:spPr bwMode="auto">
            <a:xfrm>
              <a:off x="4309" y="2304"/>
              <a:ext cx="15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27"/>
            <p:cNvSpPr>
              <a:spLocks noChangeArrowheads="1"/>
            </p:cNvSpPr>
            <p:nvPr/>
          </p:nvSpPr>
          <p:spPr bwMode="auto">
            <a:xfrm>
              <a:off x="4505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45" name="Rectangle 128"/>
            <p:cNvSpPr>
              <a:spLocks noChangeArrowheads="1"/>
            </p:cNvSpPr>
            <p:nvPr/>
          </p:nvSpPr>
          <p:spPr bwMode="auto">
            <a:xfrm>
              <a:off x="4306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000000"/>
                  </a:solidFill>
                </a:rPr>
                <a:t>X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29"/>
            <p:cNvSpPr>
              <a:spLocks noChangeArrowheads="1"/>
            </p:cNvSpPr>
            <p:nvPr/>
          </p:nvSpPr>
          <p:spPr bwMode="auto">
            <a:xfrm>
              <a:off x="3932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000000"/>
                  </a:solidFill>
                </a:rPr>
                <a:t>Y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angle 130"/>
            <p:cNvSpPr>
              <a:spLocks noChangeArrowheads="1"/>
            </p:cNvSpPr>
            <p:nvPr/>
          </p:nvSpPr>
          <p:spPr bwMode="auto">
            <a:xfrm>
              <a:off x="3732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31"/>
            <p:cNvSpPr>
              <a:spLocks noChangeArrowheads="1"/>
            </p:cNvSpPr>
            <p:nvPr/>
          </p:nvSpPr>
          <p:spPr bwMode="auto">
            <a:xfrm>
              <a:off x="3331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6600FF"/>
                  </a:solidFill>
                </a:rPr>
                <a:t>Y</a:t>
              </a:r>
              <a:endParaRPr lang="en-US" sz="2400" b="0" dirty="0">
                <a:solidFill>
                  <a:srgbClr val="6600FF"/>
                </a:solidFill>
              </a:endParaRPr>
            </a:p>
          </p:txBody>
        </p:sp>
        <p:sp>
          <p:nvSpPr>
            <p:cNvPr id="149" name="Rectangle 132"/>
            <p:cNvSpPr>
              <a:spLocks noChangeArrowheads="1"/>
            </p:cNvSpPr>
            <p:nvPr/>
          </p:nvSpPr>
          <p:spPr bwMode="auto">
            <a:xfrm>
              <a:off x="2911" y="2295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6600FF"/>
                  </a:solidFill>
                </a:rPr>
                <a:t>X</a:t>
              </a:r>
              <a:endParaRPr lang="en-US" sz="2400" b="0" dirty="0">
                <a:solidFill>
                  <a:srgbClr val="6600FF"/>
                </a:solidFill>
              </a:endParaRPr>
            </a:p>
          </p:txBody>
        </p:sp>
        <p:sp>
          <p:nvSpPr>
            <p:cNvPr id="150" name="Rectangle 133"/>
            <p:cNvSpPr>
              <a:spLocks noChangeArrowheads="1"/>
            </p:cNvSpPr>
            <p:nvPr/>
          </p:nvSpPr>
          <p:spPr bwMode="auto">
            <a:xfrm>
              <a:off x="4136" y="2270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34"/>
            <p:cNvSpPr>
              <a:spLocks noChangeArrowheads="1"/>
            </p:cNvSpPr>
            <p:nvPr/>
          </p:nvSpPr>
          <p:spPr bwMode="auto">
            <a:xfrm>
              <a:off x="3550" y="2270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35"/>
            <p:cNvSpPr>
              <a:spLocks noChangeArrowheads="1"/>
            </p:cNvSpPr>
            <p:nvPr/>
          </p:nvSpPr>
          <p:spPr bwMode="auto">
            <a:xfrm>
              <a:off x="3115" y="2270"/>
              <a:ext cx="1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6600FF"/>
                  </a:solidFill>
                  <a:latin typeface="Symbol" pitchFamily="18" charset="2"/>
                </a:rPr>
                <a:t>Å</a:t>
              </a:r>
              <a:endParaRPr lang="en-US" sz="2400" b="0" dirty="0">
                <a:solidFill>
                  <a:srgbClr val="6600FF"/>
                </a:solidFill>
              </a:endParaRPr>
            </a:p>
          </p:txBody>
        </p:sp>
      </p:grpSp>
      <p:grpSp>
        <p:nvGrpSpPr>
          <p:cNvPr id="153" name="Group 136"/>
          <p:cNvGrpSpPr>
            <a:grpSpLocks/>
          </p:cNvGrpSpPr>
          <p:nvPr/>
        </p:nvGrpSpPr>
        <p:grpSpPr bwMode="auto">
          <a:xfrm>
            <a:off x="5207024" y="5276537"/>
            <a:ext cx="2795588" cy="466725"/>
            <a:chOff x="3162" y="2795"/>
            <a:chExt cx="1761" cy="294"/>
          </a:xfrm>
        </p:grpSpPr>
        <p:sp>
          <p:nvSpPr>
            <p:cNvPr id="154" name="Rectangle 137"/>
            <p:cNvSpPr>
              <a:spLocks noChangeArrowheads="1"/>
            </p:cNvSpPr>
            <p:nvPr/>
          </p:nvSpPr>
          <p:spPr bwMode="auto">
            <a:xfrm>
              <a:off x="4756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38"/>
            <p:cNvSpPr>
              <a:spLocks noChangeArrowheads="1"/>
            </p:cNvSpPr>
            <p:nvPr/>
          </p:nvSpPr>
          <p:spPr bwMode="auto">
            <a:xfrm>
              <a:off x="4557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39"/>
            <p:cNvSpPr>
              <a:spLocks noChangeArrowheads="1"/>
            </p:cNvSpPr>
            <p:nvPr/>
          </p:nvSpPr>
          <p:spPr bwMode="auto">
            <a:xfrm>
              <a:off x="4183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40"/>
            <p:cNvSpPr>
              <a:spLocks noChangeArrowheads="1"/>
            </p:cNvSpPr>
            <p:nvPr/>
          </p:nvSpPr>
          <p:spPr bwMode="auto">
            <a:xfrm>
              <a:off x="3983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41"/>
            <p:cNvSpPr>
              <a:spLocks noChangeArrowheads="1"/>
            </p:cNvSpPr>
            <p:nvPr/>
          </p:nvSpPr>
          <p:spPr bwMode="auto">
            <a:xfrm>
              <a:off x="3582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33CC"/>
                  </a:solidFill>
                </a:rPr>
                <a:t>Y</a:t>
              </a:r>
              <a:endParaRPr lang="en-US" sz="2400" b="0">
                <a:solidFill>
                  <a:srgbClr val="FF33CC"/>
                </a:solidFill>
              </a:endParaRPr>
            </a:p>
          </p:txBody>
        </p:sp>
        <p:sp>
          <p:nvSpPr>
            <p:cNvPr id="159" name="Rectangle 142"/>
            <p:cNvSpPr>
              <a:spLocks noChangeArrowheads="1"/>
            </p:cNvSpPr>
            <p:nvPr/>
          </p:nvSpPr>
          <p:spPr bwMode="auto">
            <a:xfrm>
              <a:off x="3162" y="2820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33CC"/>
                  </a:solidFill>
                </a:rPr>
                <a:t>X</a:t>
              </a:r>
              <a:endParaRPr lang="en-US" sz="2400" b="0">
                <a:solidFill>
                  <a:srgbClr val="FF33CC"/>
                </a:solidFill>
              </a:endParaRPr>
            </a:p>
          </p:txBody>
        </p:sp>
        <p:sp>
          <p:nvSpPr>
            <p:cNvPr id="160" name="Rectangle 143"/>
            <p:cNvSpPr>
              <a:spLocks noChangeArrowheads="1"/>
            </p:cNvSpPr>
            <p:nvPr/>
          </p:nvSpPr>
          <p:spPr bwMode="auto">
            <a:xfrm>
              <a:off x="4387" y="279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44"/>
            <p:cNvSpPr>
              <a:spLocks noChangeArrowheads="1"/>
            </p:cNvSpPr>
            <p:nvPr/>
          </p:nvSpPr>
          <p:spPr bwMode="auto">
            <a:xfrm>
              <a:off x="3801" y="279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45"/>
            <p:cNvSpPr>
              <a:spLocks noChangeArrowheads="1"/>
            </p:cNvSpPr>
            <p:nvPr/>
          </p:nvSpPr>
          <p:spPr bwMode="auto">
            <a:xfrm>
              <a:off x="3366" y="2795"/>
              <a:ext cx="1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33CC"/>
                  </a:solidFill>
                  <a:latin typeface="Symbol" pitchFamily="18" charset="2"/>
                </a:rPr>
                <a:t>Å</a:t>
              </a:r>
              <a:endParaRPr lang="en-US" sz="2400" b="0">
                <a:solidFill>
                  <a:srgbClr val="FF33CC"/>
                </a:solidFill>
              </a:endParaRPr>
            </a:p>
          </p:txBody>
        </p:sp>
        <p:sp>
          <p:nvSpPr>
            <p:cNvPr id="163" name="Line 146"/>
            <p:cNvSpPr>
              <a:spLocks noChangeShapeType="1"/>
            </p:cNvSpPr>
            <p:nvPr/>
          </p:nvSpPr>
          <p:spPr bwMode="auto">
            <a:xfrm>
              <a:off x="3168" y="2832"/>
              <a:ext cx="568" cy="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47"/>
            <p:cNvSpPr>
              <a:spLocks noChangeShapeType="1"/>
            </p:cNvSpPr>
            <p:nvPr/>
          </p:nvSpPr>
          <p:spPr bwMode="auto">
            <a:xfrm>
              <a:off x="4768" y="2832"/>
              <a:ext cx="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48"/>
            <p:cNvSpPr>
              <a:spLocks noChangeShapeType="1"/>
            </p:cNvSpPr>
            <p:nvPr/>
          </p:nvSpPr>
          <p:spPr bwMode="auto">
            <a:xfrm>
              <a:off x="4552" y="2832"/>
              <a:ext cx="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" name="AutoShape 149"/>
          <p:cNvSpPr>
            <a:spLocks noChangeArrowheads="1"/>
          </p:cNvSpPr>
          <p:nvPr/>
        </p:nvSpPr>
        <p:spPr bwMode="auto">
          <a:xfrm>
            <a:off x="4260874" y="5395600"/>
            <a:ext cx="647700" cy="255587"/>
          </a:xfrm>
          <a:prstGeom prst="rightArrow">
            <a:avLst>
              <a:gd name="adj1" fmla="val 50000"/>
              <a:gd name="adj2" fmla="val 63354"/>
            </a:avLst>
          </a:prstGeom>
          <a:solidFill>
            <a:srgbClr val="3333FF"/>
          </a:solidFill>
          <a:ln w="1588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7" name="Picture 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2620" y="5848494"/>
            <a:ext cx="3225800" cy="46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XOR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 SOP implementation uses the following structure: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NAND only implementation: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0" name="Rectangle 51"/>
          <p:cNvSpPr>
            <a:spLocks noChangeArrowheads="1"/>
          </p:cNvSpPr>
          <p:nvPr/>
        </p:nvSpPr>
        <p:spPr bwMode="auto">
          <a:xfrm>
            <a:off x="8404225" y="3719151"/>
            <a:ext cx="857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01" name="Line 52"/>
          <p:cNvSpPr>
            <a:spLocks noChangeShapeType="1"/>
          </p:cNvSpPr>
          <p:nvPr/>
        </p:nvSpPr>
        <p:spPr bwMode="auto">
          <a:xfrm flipH="1">
            <a:off x="4462463" y="4419239"/>
            <a:ext cx="15446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" name="Line 53"/>
          <p:cNvSpPr>
            <a:spLocks noChangeShapeType="1"/>
          </p:cNvSpPr>
          <p:nvPr/>
        </p:nvSpPr>
        <p:spPr bwMode="auto">
          <a:xfrm flipH="1">
            <a:off x="4433888" y="6079764"/>
            <a:ext cx="15128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" name="Line 54"/>
          <p:cNvSpPr>
            <a:spLocks noChangeShapeType="1"/>
          </p:cNvSpPr>
          <p:nvPr/>
        </p:nvSpPr>
        <p:spPr bwMode="auto">
          <a:xfrm flipH="1">
            <a:off x="6756400" y="5198701"/>
            <a:ext cx="4222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Line 55"/>
          <p:cNvSpPr>
            <a:spLocks noChangeShapeType="1"/>
          </p:cNvSpPr>
          <p:nvPr/>
        </p:nvSpPr>
        <p:spPr bwMode="auto">
          <a:xfrm>
            <a:off x="6746875" y="4557351"/>
            <a:ext cx="1588" cy="633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" name="Line 56"/>
          <p:cNvSpPr>
            <a:spLocks noChangeShapeType="1"/>
          </p:cNvSpPr>
          <p:nvPr/>
        </p:nvSpPr>
        <p:spPr bwMode="auto">
          <a:xfrm flipV="1">
            <a:off x="6753225" y="5416189"/>
            <a:ext cx="1588" cy="569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" name="Line 57"/>
          <p:cNvSpPr>
            <a:spLocks noChangeShapeType="1"/>
          </p:cNvSpPr>
          <p:nvPr/>
        </p:nvSpPr>
        <p:spPr bwMode="auto">
          <a:xfrm>
            <a:off x="6746875" y="5403489"/>
            <a:ext cx="4318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" name="Freeform 58"/>
          <p:cNvSpPr>
            <a:spLocks/>
          </p:cNvSpPr>
          <p:nvPr/>
        </p:nvSpPr>
        <p:spPr bwMode="auto">
          <a:xfrm>
            <a:off x="4822825" y="4382726"/>
            <a:ext cx="76200" cy="71438"/>
          </a:xfrm>
          <a:custGeom>
            <a:avLst/>
            <a:gdLst>
              <a:gd name="T0" fmla="*/ 96 w 96"/>
              <a:gd name="T1" fmla="*/ 45 h 90"/>
              <a:gd name="T2" fmla="*/ 94 w 96"/>
              <a:gd name="T3" fmla="*/ 58 h 90"/>
              <a:gd name="T4" fmla="*/ 89 w 96"/>
              <a:gd name="T5" fmla="*/ 69 h 90"/>
              <a:gd name="T6" fmla="*/ 81 w 96"/>
              <a:gd name="T7" fmla="*/ 77 h 90"/>
              <a:gd name="T8" fmla="*/ 70 w 96"/>
              <a:gd name="T9" fmla="*/ 86 h 90"/>
              <a:gd name="T10" fmla="*/ 58 w 96"/>
              <a:gd name="T11" fmla="*/ 89 h 90"/>
              <a:gd name="T12" fmla="*/ 45 w 96"/>
              <a:gd name="T13" fmla="*/ 90 h 90"/>
              <a:gd name="T14" fmla="*/ 33 w 96"/>
              <a:gd name="T15" fmla="*/ 87 h 90"/>
              <a:gd name="T16" fmla="*/ 21 w 96"/>
              <a:gd name="T17" fmla="*/ 82 h 90"/>
              <a:gd name="T18" fmla="*/ 11 w 96"/>
              <a:gd name="T19" fmla="*/ 74 h 90"/>
              <a:gd name="T20" fmla="*/ 4 w 96"/>
              <a:gd name="T21" fmla="*/ 63 h 90"/>
              <a:gd name="T22" fmla="*/ 0 w 96"/>
              <a:gd name="T23" fmla="*/ 51 h 90"/>
              <a:gd name="T24" fmla="*/ 0 w 96"/>
              <a:gd name="T25" fmla="*/ 38 h 90"/>
              <a:gd name="T26" fmla="*/ 4 w 96"/>
              <a:gd name="T27" fmla="*/ 27 h 90"/>
              <a:gd name="T28" fmla="*/ 11 w 96"/>
              <a:gd name="T29" fmla="*/ 16 h 90"/>
              <a:gd name="T30" fmla="*/ 21 w 96"/>
              <a:gd name="T31" fmla="*/ 8 h 90"/>
              <a:gd name="T32" fmla="*/ 33 w 96"/>
              <a:gd name="T33" fmla="*/ 3 h 90"/>
              <a:gd name="T34" fmla="*/ 45 w 96"/>
              <a:gd name="T35" fmla="*/ 0 h 90"/>
              <a:gd name="T36" fmla="*/ 58 w 96"/>
              <a:gd name="T37" fmla="*/ 1 h 90"/>
              <a:gd name="T38" fmla="*/ 70 w 96"/>
              <a:gd name="T39" fmla="*/ 4 h 90"/>
              <a:gd name="T40" fmla="*/ 81 w 96"/>
              <a:gd name="T41" fmla="*/ 13 h 90"/>
              <a:gd name="T42" fmla="*/ 89 w 96"/>
              <a:gd name="T43" fmla="*/ 21 h 90"/>
              <a:gd name="T44" fmla="*/ 94 w 96"/>
              <a:gd name="T45" fmla="*/ 32 h 90"/>
              <a:gd name="T46" fmla="*/ 96 w 96"/>
              <a:gd name="T47" fmla="*/ 45 h 90"/>
              <a:gd name="T48" fmla="*/ 96 w 96"/>
              <a:gd name="T49" fmla="*/ 45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0"/>
              <a:gd name="T77" fmla="*/ 96 w 96"/>
              <a:gd name="T78" fmla="*/ 90 h 9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0">
                <a:moveTo>
                  <a:pt x="96" y="45"/>
                </a:moveTo>
                <a:lnTo>
                  <a:pt x="94" y="58"/>
                </a:lnTo>
                <a:lnTo>
                  <a:pt x="89" y="69"/>
                </a:lnTo>
                <a:lnTo>
                  <a:pt x="81" y="77"/>
                </a:lnTo>
                <a:lnTo>
                  <a:pt x="70" y="86"/>
                </a:lnTo>
                <a:lnTo>
                  <a:pt x="58" y="89"/>
                </a:lnTo>
                <a:lnTo>
                  <a:pt x="45" y="90"/>
                </a:lnTo>
                <a:lnTo>
                  <a:pt x="33" y="87"/>
                </a:lnTo>
                <a:lnTo>
                  <a:pt x="21" y="82"/>
                </a:lnTo>
                <a:lnTo>
                  <a:pt x="11" y="74"/>
                </a:lnTo>
                <a:lnTo>
                  <a:pt x="4" y="63"/>
                </a:lnTo>
                <a:lnTo>
                  <a:pt x="0" y="51"/>
                </a:lnTo>
                <a:lnTo>
                  <a:pt x="0" y="38"/>
                </a:lnTo>
                <a:lnTo>
                  <a:pt x="4" y="27"/>
                </a:lnTo>
                <a:lnTo>
                  <a:pt x="11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1"/>
                </a:lnTo>
                <a:lnTo>
                  <a:pt x="70" y="4"/>
                </a:lnTo>
                <a:lnTo>
                  <a:pt x="81" y="13"/>
                </a:lnTo>
                <a:lnTo>
                  <a:pt x="89" y="21"/>
                </a:lnTo>
                <a:lnTo>
                  <a:pt x="94" y="32"/>
                </a:lnTo>
                <a:lnTo>
                  <a:pt x="96" y="45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" name="Freeform 59"/>
          <p:cNvSpPr>
            <a:spLocks/>
          </p:cNvSpPr>
          <p:nvPr/>
        </p:nvSpPr>
        <p:spPr bwMode="auto">
          <a:xfrm>
            <a:off x="4822825" y="4382726"/>
            <a:ext cx="76200" cy="71438"/>
          </a:xfrm>
          <a:custGeom>
            <a:avLst/>
            <a:gdLst>
              <a:gd name="T0" fmla="*/ 96 w 96"/>
              <a:gd name="T1" fmla="*/ 45 h 90"/>
              <a:gd name="T2" fmla="*/ 94 w 96"/>
              <a:gd name="T3" fmla="*/ 58 h 90"/>
              <a:gd name="T4" fmla="*/ 89 w 96"/>
              <a:gd name="T5" fmla="*/ 69 h 90"/>
              <a:gd name="T6" fmla="*/ 81 w 96"/>
              <a:gd name="T7" fmla="*/ 77 h 90"/>
              <a:gd name="T8" fmla="*/ 70 w 96"/>
              <a:gd name="T9" fmla="*/ 86 h 90"/>
              <a:gd name="T10" fmla="*/ 58 w 96"/>
              <a:gd name="T11" fmla="*/ 89 h 90"/>
              <a:gd name="T12" fmla="*/ 45 w 96"/>
              <a:gd name="T13" fmla="*/ 90 h 90"/>
              <a:gd name="T14" fmla="*/ 33 w 96"/>
              <a:gd name="T15" fmla="*/ 87 h 90"/>
              <a:gd name="T16" fmla="*/ 21 w 96"/>
              <a:gd name="T17" fmla="*/ 82 h 90"/>
              <a:gd name="T18" fmla="*/ 11 w 96"/>
              <a:gd name="T19" fmla="*/ 74 h 90"/>
              <a:gd name="T20" fmla="*/ 4 w 96"/>
              <a:gd name="T21" fmla="*/ 63 h 90"/>
              <a:gd name="T22" fmla="*/ 0 w 96"/>
              <a:gd name="T23" fmla="*/ 51 h 90"/>
              <a:gd name="T24" fmla="*/ 0 w 96"/>
              <a:gd name="T25" fmla="*/ 38 h 90"/>
              <a:gd name="T26" fmla="*/ 4 w 96"/>
              <a:gd name="T27" fmla="*/ 27 h 90"/>
              <a:gd name="T28" fmla="*/ 11 w 96"/>
              <a:gd name="T29" fmla="*/ 16 h 90"/>
              <a:gd name="T30" fmla="*/ 21 w 96"/>
              <a:gd name="T31" fmla="*/ 8 h 90"/>
              <a:gd name="T32" fmla="*/ 33 w 96"/>
              <a:gd name="T33" fmla="*/ 3 h 90"/>
              <a:gd name="T34" fmla="*/ 45 w 96"/>
              <a:gd name="T35" fmla="*/ 0 h 90"/>
              <a:gd name="T36" fmla="*/ 58 w 96"/>
              <a:gd name="T37" fmla="*/ 1 h 90"/>
              <a:gd name="T38" fmla="*/ 70 w 96"/>
              <a:gd name="T39" fmla="*/ 4 h 90"/>
              <a:gd name="T40" fmla="*/ 81 w 96"/>
              <a:gd name="T41" fmla="*/ 13 h 90"/>
              <a:gd name="T42" fmla="*/ 89 w 96"/>
              <a:gd name="T43" fmla="*/ 21 h 90"/>
              <a:gd name="T44" fmla="*/ 94 w 96"/>
              <a:gd name="T45" fmla="*/ 32 h 90"/>
              <a:gd name="T46" fmla="*/ 96 w 96"/>
              <a:gd name="T47" fmla="*/ 45 h 90"/>
              <a:gd name="T48" fmla="*/ 96 w 96"/>
              <a:gd name="T49" fmla="*/ 45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0"/>
              <a:gd name="T77" fmla="*/ 96 w 96"/>
              <a:gd name="T78" fmla="*/ 90 h 9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0">
                <a:moveTo>
                  <a:pt x="96" y="45"/>
                </a:moveTo>
                <a:lnTo>
                  <a:pt x="94" y="58"/>
                </a:lnTo>
                <a:lnTo>
                  <a:pt x="89" y="69"/>
                </a:lnTo>
                <a:lnTo>
                  <a:pt x="81" y="77"/>
                </a:lnTo>
                <a:lnTo>
                  <a:pt x="70" y="86"/>
                </a:lnTo>
                <a:lnTo>
                  <a:pt x="58" y="89"/>
                </a:lnTo>
                <a:lnTo>
                  <a:pt x="45" y="90"/>
                </a:lnTo>
                <a:lnTo>
                  <a:pt x="33" y="87"/>
                </a:lnTo>
                <a:lnTo>
                  <a:pt x="21" y="82"/>
                </a:lnTo>
                <a:lnTo>
                  <a:pt x="11" y="74"/>
                </a:lnTo>
                <a:lnTo>
                  <a:pt x="4" y="63"/>
                </a:lnTo>
                <a:lnTo>
                  <a:pt x="0" y="51"/>
                </a:lnTo>
                <a:lnTo>
                  <a:pt x="0" y="38"/>
                </a:lnTo>
                <a:lnTo>
                  <a:pt x="4" y="27"/>
                </a:lnTo>
                <a:lnTo>
                  <a:pt x="11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1"/>
                </a:lnTo>
                <a:lnTo>
                  <a:pt x="70" y="4"/>
                </a:lnTo>
                <a:lnTo>
                  <a:pt x="81" y="13"/>
                </a:lnTo>
                <a:lnTo>
                  <a:pt x="89" y="21"/>
                </a:lnTo>
                <a:lnTo>
                  <a:pt x="94" y="32"/>
                </a:lnTo>
                <a:lnTo>
                  <a:pt x="96" y="4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" name="Freeform 60"/>
          <p:cNvSpPr>
            <a:spLocks/>
          </p:cNvSpPr>
          <p:nvPr/>
        </p:nvSpPr>
        <p:spPr bwMode="auto">
          <a:xfrm>
            <a:off x="4824413" y="6032139"/>
            <a:ext cx="76200" cy="73025"/>
          </a:xfrm>
          <a:custGeom>
            <a:avLst/>
            <a:gdLst>
              <a:gd name="T0" fmla="*/ 96 w 96"/>
              <a:gd name="T1" fmla="*/ 45 h 91"/>
              <a:gd name="T2" fmla="*/ 94 w 96"/>
              <a:gd name="T3" fmla="*/ 58 h 91"/>
              <a:gd name="T4" fmla="*/ 89 w 96"/>
              <a:gd name="T5" fmla="*/ 70 h 91"/>
              <a:gd name="T6" fmla="*/ 80 w 96"/>
              <a:gd name="T7" fmla="*/ 78 h 91"/>
              <a:gd name="T8" fmla="*/ 70 w 96"/>
              <a:gd name="T9" fmla="*/ 86 h 91"/>
              <a:gd name="T10" fmla="*/ 58 w 96"/>
              <a:gd name="T11" fmla="*/ 89 h 91"/>
              <a:gd name="T12" fmla="*/ 45 w 96"/>
              <a:gd name="T13" fmla="*/ 91 h 91"/>
              <a:gd name="T14" fmla="*/ 33 w 96"/>
              <a:gd name="T15" fmla="*/ 88 h 91"/>
              <a:gd name="T16" fmla="*/ 21 w 96"/>
              <a:gd name="T17" fmla="*/ 83 h 91"/>
              <a:gd name="T18" fmla="*/ 10 w 96"/>
              <a:gd name="T19" fmla="*/ 75 h 91"/>
              <a:gd name="T20" fmla="*/ 4 w 96"/>
              <a:gd name="T21" fmla="*/ 63 h 91"/>
              <a:gd name="T22" fmla="*/ 0 w 96"/>
              <a:gd name="T23" fmla="*/ 52 h 91"/>
              <a:gd name="T24" fmla="*/ 0 w 96"/>
              <a:gd name="T25" fmla="*/ 39 h 91"/>
              <a:gd name="T26" fmla="*/ 4 w 96"/>
              <a:gd name="T27" fmla="*/ 27 h 91"/>
              <a:gd name="T28" fmla="*/ 10 w 96"/>
              <a:gd name="T29" fmla="*/ 16 h 91"/>
              <a:gd name="T30" fmla="*/ 21 w 96"/>
              <a:gd name="T31" fmla="*/ 8 h 91"/>
              <a:gd name="T32" fmla="*/ 33 w 96"/>
              <a:gd name="T33" fmla="*/ 3 h 91"/>
              <a:gd name="T34" fmla="*/ 45 w 96"/>
              <a:gd name="T35" fmla="*/ 0 h 91"/>
              <a:gd name="T36" fmla="*/ 58 w 96"/>
              <a:gd name="T37" fmla="*/ 1 h 91"/>
              <a:gd name="T38" fmla="*/ 70 w 96"/>
              <a:gd name="T39" fmla="*/ 5 h 91"/>
              <a:gd name="T40" fmla="*/ 80 w 96"/>
              <a:gd name="T41" fmla="*/ 13 h 91"/>
              <a:gd name="T42" fmla="*/ 89 w 96"/>
              <a:gd name="T43" fmla="*/ 21 h 91"/>
              <a:gd name="T44" fmla="*/ 94 w 96"/>
              <a:gd name="T45" fmla="*/ 32 h 91"/>
              <a:gd name="T46" fmla="*/ 96 w 96"/>
              <a:gd name="T47" fmla="*/ 45 h 91"/>
              <a:gd name="T48" fmla="*/ 96 w 96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1"/>
              <a:gd name="T77" fmla="*/ 96 w 96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1">
                <a:moveTo>
                  <a:pt x="96" y="45"/>
                </a:moveTo>
                <a:lnTo>
                  <a:pt x="94" y="58"/>
                </a:lnTo>
                <a:lnTo>
                  <a:pt x="89" y="70"/>
                </a:lnTo>
                <a:lnTo>
                  <a:pt x="80" y="78"/>
                </a:lnTo>
                <a:lnTo>
                  <a:pt x="70" y="86"/>
                </a:lnTo>
                <a:lnTo>
                  <a:pt x="58" y="89"/>
                </a:lnTo>
                <a:lnTo>
                  <a:pt x="45" y="91"/>
                </a:lnTo>
                <a:lnTo>
                  <a:pt x="33" y="88"/>
                </a:lnTo>
                <a:lnTo>
                  <a:pt x="21" y="83"/>
                </a:lnTo>
                <a:lnTo>
                  <a:pt x="10" y="75"/>
                </a:lnTo>
                <a:lnTo>
                  <a:pt x="4" y="63"/>
                </a:lnTo>
                <a:lnTo>
                  <a:pt x="0" y="52"/>
                </a:lnTo>
                <a:lnTo>
                  <a:pt x="0" y="39"/>
                </a:lnTo>
                <a:lnTo>
                  <a:pt x="4" y="27"/>
                </a:lnTo>
                <a:lnTo>
                  <a:pt x="10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1"/>
                </a:lnTo>
                <a:lnTo>
                  <a:pt x="70" y="5"/>
                </a:lnTo>
                <a:lnTo>
                  <a:pt x="80" y="13"/>
                </a:lnTo>
                <a:lnTo>
                  <a:pt x="89" y="21"/>
                </a:lnTo>
                <a:lnTo>
                  <a:pt x="94" y="32"/>
                </a:lnTo>
                <a:lnTo>
                  <a:pt x="96" y="45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" name="Freeform 61"/>
          <p:cNvSpPr>
            <a:spLocks/>
          </p:cNvSpPr>
          <p:nvPr/>
        </p:nvSpPr>
        <p:spPr bwMode="auto">
          <a:xfrm>
            <a:off x="4824413" y="6032139"/>
            <a:ext cx="76200" cy="73025"/>
          </a:xfrm>
          <a:custGeom>
            <a:avLst/>
            <a:gdLst>
              <a:gd name="T0" fmla="*/ 96 w 96"/>
              <a:gd name="T1" fmla="*/ 45 h 91"/>
              <a:gd name="T2" fmla="*/ 94 w 96"/>
              <a:gd name="T3" fmla="*/ 58 h 91"/>
              <a:gd name="T4" fmla="*/ 89 w 96"/>
              <a:gd name="T5" fmla="*/ 70 h 91"/>
              <a:gd name="T6" fmla="*/ 80 w 96"/>
              <a:gd name="T7" fmla="*/ 78 h 91"/>
              <a:gd name="T8" fmla="*/ 70 w 96"/>
              <a:gd name="T9" fmla="*/ 86 h 91"/>
              <a:gd name="T10" fmla="*/ 58 w 96"/>
              <a:gd name="T11" fmla="*/ 89 h 91"/>
              <a:gd name="T12" fmla="*/ 45 w 96"/>
              <a:gd name="T13" fmla="*/ 91 h 91"/>
              <a:gd name="T14" fmla="*/ 33 w 96"/>
              <a:gd name="T15" fmla="*/ 88 h 91"/>
              <a:gd name="T16" fmla="*/ 21 w 96"/>
              <a:gd name="T17" fmla="*/ 83 h 91"/>
              <a:gd name="T18" fmla="*/ 10 w 96"/>
              <a:gd name="T19" fmla="*/ 75 h 91"/>
              <a:gd name="T20" fmla="*/ 4 w 96"/>
              <a:gd name="T21" fmla="*/ 63 h 91"/>
              <a:gd name="T22" fmla="*/ 0 w 96"/>
              <a:gd name="T23" fmla="*/ 52 h 91"/>
              <a:gd name="T24" fmla="*/ 0 w 96"/>
              <a:gd name="T25" fmla="*/ 39 h 91"/>
              <a:gd name="T26" fmla="*/ 4 w 96"/>
              <a:gd name="T27" fmla="*/ 27 h 91"/>
              <a:gd name="T28" fmla="*/ 10 w 96"/>
              <a:gd name="T29" fmla="*/ 16 h 91"/>
              <a:gd name="T30" fmla="*/ 21 w 96"/>
              <a:gd name="T31" fmla="*/ 8 h 91"/>
              <a:gd name="T32" fmla="*/ 33 w 96"/>
              <a:gd name="T33" fmla="*/ 3 h 91"/>
              <a:gd name="T34" fmla="*/ 45 w 96"/>
              <a:gd name="T35" fmla="*/ 0 h 91"/>
              <a:gd name="T36" fmla="*/ 58 w 96"/>
              <a:gd name="T37" fmla="*/ 1 h 91"/>
              <a:gd name="T38" fmla="*/ 70 w 96"/>
              <a:gd name="T39" fmla="*/ 5 h 91"/>
              <a:gd name="T40" fmla="*/ 80 w 96"/>
              <a:gd name="T41" fmla="*/ 13 h 91"/>
              <a:gd name="T42" fmla="*/ 89 w 96"/>
              <a:gd name="T43" fmla="*/ 21 h 91"/>
              <a:gd name="T44" fmla="*/ 94 w 96"/>
              <a:gd name="T45" fmla="*/ 32 h 91"/>
              <a:gd name="T46" fmla="*/ 96 w 96"/>
              <a:gd name="T47" fmla="*/ 45 h 91"/>
              <a:gd name="T48" fmla="*/ 96 w 96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1"/>
              <a:gd name="T77" fmla="*/ 96 w 96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1">
                <a:moveTo>
                  <a:pt x="96" y="45"/>
                </a:moveTo>
                <a:lnTo>
                  <a:pt x="94" y="58"/>
                </a:lnTo>
                <a:lnTo>
                  <a:pt x="89" y="70"/>
                </a:lnTo>
                <a:lnTo>
                  <a:pt x="80" y="78"/>
                </a:lnTo>
                <a:lnTo>
                  <a:pt x="70" y="86"/>
                </a:lnTo>
                <a:lnTo>
                  <a:pt x="58" y="89"/>
                </a:lnTo>
                <a:lnTo>
                  <a:pt x="45" y="91"/>
                </a:lnTo>
                <a:lnTo>
                  <a:pt x="33" y="88"/>
                </a:lnTo>
                <a:lnTo>
                  <a:pt x="21" y="83"/>
                </a:lnTo>
                <a:lnTo>
                  <a:pt x="10" y="75"/>
                </a:lnTo>
                <a:lnTo>
                  <a:pt x="4" y="63"/>
                </a:lnTo>
                <a:lnTo>
                  <a:pt x="0" y="52"/>
                </a:lnTo>
                <a:lnTo>
                  <a:pt x="0" y="39"/>
                </a:lnTo>
                <a:lnTo>
                  <a:pt x="4" y="27"/>
                </a:lnTo>
                <a:lnTo>
                  <a:pt x="10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1"/>
                </a:lnTo>
                <a:lnTo>
                  <a:pt x="70" y="5"/>
                </a:lnTo>
                <a:lnTo>
                  <a:pt x="80" y="13"/>
                </a:lnTo>
                <a:lnTo>
                  <a:pt x="89" y="21"/>
                </a:lnTo>
                <a:lnTo>
                  <a:pt x="94" y="32"/>
                </a:lnTo>
                <a:lnTo>
                  <a:pt x="96" y="4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1" name="Group 62"/>
          <p:cNvGrpSpPr>
            <a:grpSpLocks/>
          </p:cNvGrpSpPr>
          <p:nvPr/>
        </p:nvGrpSpPr>
        <p:grpSpPr bwMode="auto">
          <a:xfrm>
            <a:off x="7905750" y="5197114"/>
            <a:ext cx="493713" cy="252412"/>
            <a:chOff x="4980" y="3389"/>
            <a:chExt cx="311" cy="159"/>
          </a:xfrm>
        </p:grpSpPr>
        <p:grpSp>
          <p:nvGrpSpPr>
            <p:cNvPr id="212" name="Group 63"/>
            <p:cNvGrpSpPr>
              <a:grpSpLocks/>
            </p:cNvGrpSpPr>
            <p:nvPr/>
          </p:nvGrpSpPr>
          <p:grpSpPr bwMode="auto">
            <a:xfrm>
              <a:off x="5093" y="3423"/>
              <a:ext cx="77" cy="73"/>
              <a:chOff x="5093" y="3414"/>
              <a:chExt cx="77" cy="73"/>
            </a:xfrm>
          </p:grpSpPr>
          <p:sp>
            <p:nvSpPr>
              <p:cNvPr id="215" name="Freeform 64"/>
              <p:cNvSpPr>
                <a:spLocks/>
              </p:cNvSpPr>
              <p:nvPr/>
            </p:nvSpPr>
            <p:spPr bwMode="auto">
              <a:xfrm>
                <a:off x="5093" y="3414"/>
                <a:ext cx="77" cy="73"/>
              </a:xfrm>
              <a:custGeom>
                <a:avLst/>
                <a:gdLst>
                  <a:gd name="T0" fmla="*/ 154 w 154"/>
                  <a:gd name="T1" fmla="*/ 73 h 147"/>
                  <a:gd name="T2" fmla="*/ 152 w 154"/>
                  <a:gd name="T3" fmla="*/ 88 h 147"/>
                  <a:gd name="T4" fmla="*/ 147 w 154"/>
                  <a:gd name="T5" fmla="*/ 103 h 147"/>
                  <a:gd name="T6" fmla="*/ 139 w 154"/>
                  <a:gd name="T7" fmla="*/ 116 h 147"/>
                  <a:gd name="T8" fmla="*/ 128 w 154"/>
                  <a:gd name="T9" fmla="*/ 127 h 147"/>
                  <a:gd name="T10" fmla="*/ 115 w 154"/>
                  <a:gd name="T11" fmla="*/ 137 h 147"/>
                  <a:gd name="T12" fmla="*/ 101 w 154"/>
                  <a:gd name="T13" fmla="*/ 143 h 147"/>
                  <a:gd name="T14" fmla="*/ 86 w 154"/>
                  <a:gd name="T15" fmla="*/ 147 h 147"/>
                  <a:gd name="T16" fmla="*/ 69 w 154"/>
                  <a:gd name="T17" fmla="*/ 147 h 147"/>
                  <a:gd name="T18" fmla="*/ 53 w 154"/>
                  <a:gd name="T19" fmla="*/ 143 h 147"/>
                  <a:gd name="T20" fmla="*/ 38 w 154"/>
                  <a:gd name="T21" fmla="*/ 137 h 147"/>
                  <a:gd name="T22" fmla="*/ 26 w 154"/>
                  <a:gd name="T23" fmla="*/ 127 h 147"/>
                  <a:gd name="T24" fmla="*/ 16 w 154"/>
                  <a:gd name="T25" fmla="*/ 116 h 147"/>
                  <a:gd name="T26" fmla="*/ 7 w 154"/>
                  <a:gd name="T27" fmla="*/ 103 h 147"/>
                  <a:gd name="T28" fmla="*/ 2 w 154"/>
                  <a:gd name="T29" fmla="*/ 88 h 147"/>
                  <a:gd name="T30" fmla="*/ 0 w 154"/>
                  <a:gd name="T31" fmla="*/ 73 h 147"/>
                  <a:gd name="T32" fmla="*/ 2 w 154"/>
                  <a:gd name="T33" fmla="*/ 59 h 147"/>
                  <a:gd name="T34" fmla="*/ 7 w 154"/>
                  <a:gd name="T35" fmla="*/ 44 h 147"/>
                  <a:gd name="T36" fmla="*/ 16 w 154"/>
                  <a:gd name="T37" fmla="*/ 31 h 147"/>
                  <a:gd name="T38" fmla="*/ 26 w 154"/>
                  <a:gd name="T39" fmla="*/ 20 h 147"/>
                  <a:gd name="T40" fmla="*/ 40 w 154"/>
                  <a:gd name="T41" fmla="*/ 10 h 147"/>
                  <a:gd name="T42" fmla="*/ 53 w 154"/>
                  <a:gd name="T43" fmla="*/ 4 h 147"/>
                  <a:gd name="T44" fmla="*/ 69 w 154"/>
                  <a:gd name="T45" fmla="*/ 0 h 147"/>
                  <a:gd name="T46" fmla="*/ 86 w 154"/>
                  <a:gd name="T47" fmla="*/ 0 h 147"/>
                  <a:gd name="T48" fmla="*/ 101 w 154"/>
                  <a:gd name="T49" fmla="*/ 4 h 147"/>
                  <a:gd name="T50" fmla="*/ 116 w 154"/>
                  <a:gd name="T51" fmla="*/ 10 h 147"/>
                  <a:gd name="T52" fmla="*/ 128 w 154"/>
                  <a:gd name="T53" fmla="*/ 20 h 147"/>
                  <a:gd name="T54" fmla="*/ 139 w 154"/>
                  <a:gd name="T55" fmla="*/ 31 h 147"/>
                  <a:gd name="T56" fmla="*/ 147 w 154"/>
                  <a:gd name="T57" fmla="*/ 44 h 147"/>
                  <a:gd name="T58" fmla="*/ 152 w 154"/>
                  <a:gd name="T59" fmla="*/ 59 h 147"/>
                  <a:gd name="T60" fmla="*/ 154 w 154"/>
                  <a:gd name="T61" fmla="*/ 73 h 147"/>
                  <a:gd name="T62" fmla="*/ 154 w 154"/>
                  <a:gd name="T63" fmla="*/ 73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4"/>
                  <a:gd name="T97" fmla="*/ 0 h 147"/>
                  <a:gd name="T98" fmla="*/ 154 w 154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4" h="147">
                    <a:moveTo>
                      <a:pt x="154" y="73"/>
                    </a:moveTo>
                    <a:lnTo>
                      <a:pt x="152" y="88"/>
                    </a:lnTo>
                    <a:lnTo>
                      <a:pt x="147" y="103"/>
                    </a:lnTo>
                    <a:lnTo>
                      <a:pt x="139" y="116"/>
                    </a:lnTo>
                    <a:lnTo>
                      <a:pt x="128" y="127"/>
                    </a:lnTo>
                    <a:lnTo>
                      <a:pt x="115" y="137"/>
                    </a:lnTo>
                    <a:lnTo>
                      <a:pt x="101" y="143"/>
                    </a:lnTo>
                    <a:lnTo>
                      <a:pt x="86" y="147"/>
                    </a:lnTo>
                    <a:lnTo>
                      <a:pt x="69" y="147"/>
                    </a:lnTo>
                    <a:lnTo>
                      <a:pt x="53" y="143"/>
                    </a:lnTo>
                    <a:lnTo>
                      <a:pt x="38" y="137"/>
                    </a:lnTo>
                    <a:lnTo>
                      <a:pt x="26" y="127"/>
                    </a:lnTo>
                    <a:lnTo>
                      <a:pt x="16" y="116"/>
                    </a:lnTo>
                    <a:lnTo>
                      <a:pt x="7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7" y="44"/>
                    </a:lnTo>
                    <a:lnTo>
                      <a:pt x="16" y="31"/>
                    </a:lnTo>
                    <a:lnTo>
                      <a:pt x="26" y="20"/>
                    </a:lnTo>
                    <a:lnTo>
                      <a:pt x="40" y="10"/>
                    </a:lnTo>
                    <a:lnTo>
                      <a:pt x="53" y="4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1" y="4"/>
                    </a:lnTo>
                    <a:lnTo>
                      <a:pt x="116" y="10"/>
                    </a:lnTo>
                    <a:lnTo>
                      <a:pt x="128" y="20"/>
                    </a:lnTo>
                    <a:lnTo>
                      <a:pt x="139" y="31"/>
                    </a:lnTo>
                    <a:lnTo>
                      <a:pt x="147" y="44"/>
                    </a:lnTo>
                    <a:lnTo>
                      <a:pt x="152" y="59"/>
                    </a:lnTo>
                    <a:lnTo>
                      <a:pt x="154" y="73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65"/>
              <p:cNvSpPr>
                <a:spLocks noChangeShapeType="1"/>
              </p:cNvSpPr>
              <p:nvPr/>
            </p:nvSpPr>
            <p:spPr bwMode="auto">
              <a:xfrm>
                <a:off x="5127" y="3423"/>
                <a:ext cx="1" cy="5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66"/>
              <p:cNvSpPr>
                <a:spLocks noChangeShapeType="1"/>
              </p:cNvSpPr>
              <p:nvPr/>
            </p:nvSpPr>
            <p:spPr bwMode="auto">
              <a:xfrm>
                <a:off x="5103" y="3459"/>
                <a:ext cx="62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3" name="Rectangle 67"/>
            <p:cNvSpPr>
              <a:spLocks noChangeArrowheads="1"/>
            </p:cNvSpPr>
            <p:nvPr/>
          </p:nvSpPr>
          <p:spPr bwMode="auto">
            <a:xfrm>
              <a:off x="4980" y="339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3200" b="0">
                <a:solidFill>
                  <a:schemeClr val="tx1"/>
                </a:solidFill>
              </a:endParaRPr>
            </a:p>
          </p:txBody>
        </p:sp>
        <p:sp>
          <p:nvSpPr>
            <p:cNvPr id="214" name="Rectangle 68"/>
            <p:cNvSpPr>
              <a:spLocks noChangeArrowheads="1"/>
            </p:cNvSpPr>
            <p:nvPr/>
          </p:nvSpPr>
          <p:spPr bwMode="auto">
            <a:xfrm>
              <a:off x="5199" y="3389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3200" b="0">
                <a:solidFill>
                  <a:schemeClr val="tx1"/>
                </a:solidFill>
              </a:endParaRPr>
            </a:p>
          </p:txBody>
        </p:sp>
      </p:grpSp>
      <p:sp>
        <p:nvSpPr>
          <p:cNvPr id="218" name="Rectangle 69"/>
          <p:cNvSpPr>
            <a:spLocks noChangeArrowheads="1"/>
          </p:cNvSpPr>
          <p:nvPr/>
        </p:nvSpPr>
        <p:spPr bwMode="auto">
          <a:xfrm>
            <a:off x="4273550" y="4308114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219" name="Rectangle 70"/>
          <p:cNvSpPr>
            <a:spLocks noChangeArrowheads="1"/>
          </p:cNvSpPr>
          <p:nvPr/>
        </p:nvSpPr>
        <p:spPr bwMode="auto">
          <a:xfrm>
            <a:off x="4257675" y="5971814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b="0">
                <a:solidFill>
                  <a:srgbClr val="000000"/>
                </a:solidFill>
              </a:rPr>
              <a:t>Y</a:t>
            </a: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220" name="Freeform 71"/>
          <p:cNvSpPr>
            <a:spLocks/>
          </p:cNvSpPr>
          <p:nvPr/>
        </p:nvSpPr>
        <p:spPr bwMode="auto">
          <a:xfrm>
            <a:off x="6402388" y="4363676"/>
            <a:ext cx="176212" cy="336550"/>
          </a:xfrm>
          <a:custGeom>
            <a:avLst/>
            <a:gdLst>
              <a:gd name="T0" fmla="*/ 0 w 221"/>
              <a:gd name="T1" fmla="*/ 0 h 425"/>
              <a:gd name="T2" fmla="*/ 27 w 221"/>
              <a:gd name="T3" fmla="*/ 2 h 425"/>
              <a:gd name="T4" fmla="*/ 54 w 221"/>
              <a:gd name="T5" fmla="*/ 7 h 425"/>
              <a:gd name="T6" fmla="*/ 81 w 221"/>
              <a:gd name="T7" fmla="*/ 15 h 425"/>
              <a:gd name="T8" fmla="*/ 107 w 221"/>
              <a:gd name="T9" fmla="*/ 28 h 425"/>
              <a:gd name="T10" fmla="*/ 129 w 221"/>
              <a:gd name="T11" fmla="*/ 41 h 425"/>
              <a:gd name="T12" fmla="*/ 151 w 221"/>
              <a:gd name="T13" fmla="*/ 59 h 425"/>
              <a:gd name="T14" fmla="*/ 170 w 221"/>
              <a:gd name="T15" fmla="*/ 78 h 425"/>
              <a:gd name="T16" fmla="*/ 187 w 221"/>
              <a:gd name="T17" fmla="*/ 99 h 425"/>
              <a:gd name="T18" fmla="*/ 201 w 221"/>
              <a:gd name="T19" fmla="*/ 122 h 425"/>
              <a:gd name="T20" fmla="*/ 211 w 221"/>
              <a:gd name="T21" fmla="*/ 148 h 425"/>
              <a:gd name="T22" fmla="*/ 218 w 221"/>
              <a:gd name="T23" fmla="*/ 174 h 425"/>
              <a:gd name="T24" fmla="*/ 221 w 221"/>
              <a:gd name="T25" fmla="*/ 200 h 425"/>
              <a:gd name="T26" fmla="*/ 221 w 221"/>
              <a:gd name="T27" fmla="*/ 226 h 425"/>
              <a:gd name="T28" fmla="*/ 218 w 221"/>
              <a:gd name="T29" fmla="*/ 252 h 425"/>
              <a:gd name="T30" fmla="*/ 211 w 221"/>
              <a:gd name="T31" fmla="*/ 278 h 425"/>
              <a:gd name="T32" fmla="*/ 201 w 221"/>
              <a:gd name="T33" fmla="*/ 304 h 425"/>
              <a:gd name="T34" fmla="*/ 187 w 221"/>
              <a:gd name="T35" fmla="*/ 326 h 425"/>
              <a:gd name="T36" fmla="*/ 170 w 221"/>
              <a:gd name="T37" fmla="*/ 348 h 425"/>
              <a:gd name="T38" fmla="*/ 151 w 221"/>
              <a:gd name="T39" fmla="*/ 367 h 425"/>
              <a:gd name="T40" fmla="*/ 129 w 221"/>
              <a:gd name="T41" fmla="*/ 385 h 425"/>
              <a:gd name="T42" fmla="*/ 107 w 221"/>
              <a:gd name="T43" fmla="*/ 398 h 425"/>
              <a:gd name="T44" fmla="*/ 81 w 221"/>
              <a:gd name="T45" fmla="*/ 411 h 425"/>
              <a:gd name="T46" fmla="*/ 54 w 221"/>
              <a:gd name="T47" fmla="*/ 419 h 425"/>
              <a:gd name="T48" fmla="*/ 27 w 221"/>
              <a:gd name="T49" fmla="*/ 424 h 425"/>
              <a:gd name="T50" fmla="*/ 0 w 221"/>
              <a:gd name="T51" fmla="*/ 425 h 4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21"/>
              <a:gd name="T79" fmla="*/ 0 h 425"/>
              <a:gd name="T80" fmla="*/ 221 w 221"/>
              <a:gd name="T81" fmla="*/ 425 h 4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21" h="425">
                <a:moveTo>
                  <a:pt x="0" y="0"/>
                </a:moveTo>
                <a:lnTo>
                  <a:pt x="27" y="2"/>
                </a:lnTo>
                <a:lnTo>
                  <a:pt x="54" y="7"/>
                </a:lnTo>
                <a:lnTo>
                  <a:pt x="81" y="15"/>
                </a:lnTo>
                <a:lnTo>
                  <a:pt x="107" y="28"/>
                </a:lnTo>
                <a:lnTo>
                  <a:pt x="129" y="41"/>
                </a:lnTo>
                <a:lnTo>
                  <a:pt x="151" y="59"/>
                </a:lnTo>
                <a:lnTo>
                  <a:pt x="170" y="78"/>
                </a:lnTo>
                <a:lnTo>
                  <a:pt x="187" y="99"/>
                </a:lnTo>
                <a:lnTo>
                  <a:pt x="201" y="122"/>
                </a:lnTo>
                <a:lnTo>
                  <a:pt x="211" y="148"/>
                </a:lnTo>
                <a:lnTo>
                  <a:pt x="218" y="174"/>
                </a:lnTo>
                <a:lnTo>
                  <a:pt x="221" y="200"/>
                </a:lnTo>
                <a:lnTo>
                  <a:pt x="221" y="226"/>
                </a:lnTo>
                <a:lnTo>
                  <a:pt x="218" y="252"/>
                </a:lnTo>
                <a:lnTo>
                  <a:pt x="211" y="278"/>
                </a:lnTo>
                <a:lnTo>
                  <a:pt x="201" y="304"/>
                </a:lnTo>
                <a:lnTo>
                  <a:pt x="187" y="326"/>
                </a:lnTo>
                <a:lnTo>
                  <a:pt x="170" y="348"/>
                </a:lnTo>
                <a:lnTo>
                  <a:pt x="151" y="367"/>
                </a:lnTo>
                <a:lnTo>
                  <a:pt x="129" y="385"/>
                </a:lnTo>
                <a:lnTo>
                  <a:pt x="107" y="398"/>
                </a:lnTo>
                <a:lnTo>
                  <a:pt x="81" y="411"/>
                </a:lnTo>
                <a:lnTo>
                  <a:pt x="54" y="419"/>
                </a:lnTo>
                <a:lnTo>
                  <a:pt x="27" y="424"/>
                </a:lnTo>
                <a:lnTo>
                  <a:pt x="0" y="42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" name="Line 72"/>
          <p:cNvSpPr>
            <a:spLocks noChangeShapeType="1"/>
          </p:cNvSpPr>
          <p:nvPr/>
        </p:nvSpPr>
        <p:spPr bwMode="auto">
          <a:xfrm flipH="1">
            <a:off x="6159500" y="4363676"/>
            <a:ext cx="266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" name="Line 73"/>
          <p:cNvSpPr>
            <a:spLocks noChangeShapeType="1"/>
          </p:cNvSpPr>
          <p:nvPr/>
        </p:nvSpPr>
        <p:spPr bwMode="auto">
          <a:xfrm flipH="1">
            <a:off x="6159500" y="4701814"/>
            <a:ext cx="2667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Line 74"/>
          <p:cNvSpPr>
            <a:spLocks noChangeShapeType="1"/>
          </p:cNvSpPr>
          <p:nvPr/>
        </p:nvSpPr>
        <p:spPr bwMode="auto">
          <a:xfrm>
            <a:off x="6159500" y="4363676"/>
            <a:ext cx="1588" cy="338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Line 75"/>
          <p:cNvSpPr>
            <a:spLocks noChangeShapeType="1"/>
          </p:cNvSpPr>
          <p:nvPr/>
        </p:nvSpPr>
        <p:spPr bwMode="auto">
          <a:xfrm>
            <a:off x="5970588" y="4419239"/>
            <a:ext cx="1778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Line 76"/>
          <p:cNvSpPr>
            <a:spLocks noChangeShapeType="1"/>
          </p:cNvSpPr>
          <p:nvPr/>
        </p:nvSpPr>
        <p:spPr bwMode="auto">
          <a:xfrm>
            <a:off x="5970588" y="4630376"/>
            <a:ext cx="1778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Freeform 77"/>
          <p:cNvSpPr>
            <a:spLocks/>
          </p:cNvSpPr>
          <p:nvPr/>
        </p:nvSpPr>
        <p:spPr bwMode="auto">
          <a:xfrm>
            <a:off x="6575425" y="4497026"/>
            <a:ext cx="95250" cy="95250"/>
          </a:xfrm>
          <a:custGeom>
            <a:avLst/>
            <a:gdLst>
              <a:gd name="T0" fmla="*/ 119 w 119"/>
              <a:gd name="T1" fmla="*/ 60 h 120"/>
              <a:gd name="T2" fmla="*/ 118 w 119"/>
              <a:gd name="T3" fmla="*/ 75 h 120"/>
              <a:gd name="T4" fmla="*/ 113 w 119"/>
              <a:gd name="T5" fmla="*/ 88 h 120"/>
              <a:gd name="T6" fmla="*/ 106 w 119"/>
              <a:gd name="T7" fmla="*/ 99 h 120"/>
              <a:gd name="T8" fmla="*/ 96 w 119"/>
              <a:gd name="T9" fmla="*/ 109 h 120"/>
              <a:gd name="T10" fmla="*/ 84 w 119"/>
              <a:gd name="T11" fmla="*/ 115 h 120"/>
              <a:gd name="T12" fmla="*/ 70 w 119"/>
              <a:gd name="T13" fmla="*/ 118 h 120"/>
              <a:gd name="T14" fmla="*/ 56 w 119"/>
              <a:gd name="T15" fmla="*/ 120 h 120"/>
              <a:gd name="T16" fmla="*/ 43 w 119"/>
              <a:gd name="T17" fmla="*/ 117 h 120"/>
              <a:gd name="T18" fmla="*/ 29 w 119"/>
              <a:gd name="T19" fmla="*/ 112 h 120"/>
              <a:gd name="T20" fmla="*/ 19 w 119"/>
              <a:gd name="T21" fmla="*/ 104 h 120"/>
              <a:gd name="T22" fmla="*/ 10 w 119"/>
              <a:gd name="T23" fmla="*/ 93 h 120"/>
              <a:gd name="T24" fmla="*/ 3 w 119"/>
              <a:gd name="T25" fmla="*/ 81 h 120"/>
              <a:gd name="T26" fmla="*/ 0 w 119"/>
              <a:gd name="T27" fmla="*/ 67 h 120"/>
              <a:gd name="T28" fmla="*/ 0 w 119"/>
              <a:gd name="T29" fmla="*/ 54 h 120"/>
              <a:gd name="T30" fmla="*/ 3 w 119"/>
              <a:gd name="T31" fmla="*/ 39 h 120"/>
              <a:gd name="T32" fmla="*/ 10 w 119"/>
              <a:gd name="T33" fmla="*/ 28 h 120"/>
              <a:gd name="T34" fmla="*/ 19 w 119"/>
              <a:gd name="T35" fmla="*/ 16 h 120"/>
              <a:gd name="T36" fmla="*/ 31 w 119"/>
              <a:gd name="T37" fmla="*/ 8 h 120"/>
              <a:gd name="T38" fmla="*/ 43 w 119"/>
              <a:gd name="T39" fmla="*/ 3 h 120"/>
              <a:gd name="T40" fmla="*/ 56 w 119"/>
              <a:gd name="T41" fmla="*/ 0 h 120"/>
              <a:gd name="T42" fmla="*/ 70 w 119"/>
              <a:gd name="T43" fmla="*/ 2 h 120"/>
              <a:gd name="T44" fmla="*/ 84 w 119"/>
              <a:gd name="T45" fmla="*/ 5 h 120"/>
              <a:gd name="T46" fmla="*/ 96 w 119"/>
              <a:gd name="T47" fmla="*/ 11 h 120"/>
              <a:gd name="T48" fmla="*/ 106 w 119"/>
              <a:gd name="T49" fmla="*/ 21 h 120"/>
              <a:gd name="T50" fmla="*/ 113 w 119"/>
              <a:gd name="T51" fmla="*/ 32 h 120"/>
              <a:gd name="T52" fmla="*/ 118 w 119"/>
              <a:gd name="T53" fmla="*/ 45 h 120"/>
              <a:gd name="T54" fmla="*/ 119 w 119"/>
              <a:gd name="T55" fmla="*/ 60 h 120"/>
              <a:gd name="T56" fmla="*/ 119 w 119"/>
              <a:gd name="T57" fmla="*/ 60 h 1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9"/>
              <a:gd name="T88" fmla="*/ 0 h 120"/>
              <a:gd name="T89" fmla="*/ 119 w 119"/>
              <a:gd name="T90" fmla="*/ 120 h 1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9" h="120">
                <a:moveTo>
                  <a:pt x="119" y="60"/>
                </a:moveTo>
                <a:lnTo>
                  <a:pt x="118" y="75"/>
                </a:lnTo>
                <a:lnTo>
                  <a:pt x="113" y="88"/>
                </a:lnTo>
                <a:lnTo>
                  <a:pt x="106" y="99"/>
                </a:lnTo>
                <a:lnTo>
                  <a:pt x="96" y="109"/>
                </a:lnTo>
                <a:lnTo>
                  <a:pt x="84" y="115"/>
                </a:lnTo>
                <a:lnTo>
                  <a:pt x="70" y="118"/>
                </a:lnTo>
                <a:lnTo>
                  <a:pt x="56" y="120"/>
                </a:lnTo>
                <a:lnTo>
                  <a:pt x="43" y="117"/>
                </a:lnTo>
                <a:lnTo>
                  <a:pt x="29" y="112"/>
                </a:lnTo>
                <a:lnTo>
                  <a:pt x="19" y="104"/>
                </a:lnTo>
                <a:lnTo>
                  <a:pt x="10" y="93"/>
                </a:lnTo>
                <a:lnTo>
                  <a:pt x="3" y="81"/>
                </a:lnTo>
                <a:lnTo>
                  <a:pt x="0" y="67"/>
                </a:lnTo>
                <a:lnTo>
                  <a:pt x="0" y="54"/>
                </a:lnTo>
                <a:lnTo>
                  <a:pt x="3" y="39"/>
                </a:lnTo>
                <a:lnTo>
                  <a:pt x="10" y="28"/>
                </a:lnTo>
                <a:lnTo>
                  <a:pt x="19" y="16"/>
                </a:lnTo>
                <a:lnTo>
                  <a:pt x="31" y="8"/>
                </a:lnTo>
                <a:lnTo>
                  <a:pt x="43" y="3"/>
                </a:lnTo>
                <a:lnTo>
                  <a:pt x="56" y="0"/>
                </a:lnTo>
                <a:lnTo>
                  <a:pt x="70" y="2"/>
                </a:lnTo>
                <a:lnTo>
                  <a:pt x="84" y="5"/>
                </a:lnTo>
                <a:lnTo>
                  <a:pt x="96" y="11"/>
                </a:lnTo>
                <a:lnTo>
                  <a:pt x="106" y="21"/>
                </a:lnTo>
                <a:lnTo>
                  <a:pt x="113" y="32"/>
                </a:lnTo>
                <a:lnTo>
                  <a:pt x="118" y="45"/>
                </a:lnTo>
                <a:lnTo>
                  <a:pt x="119" y="6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Line 78"/>
          <p:cNvSpPr>
            <a:spLocks noChangeShapeType="1"/>
          </p:cNvSpPr>
          <p:nvPr/>
        </p:nvSpPr>
        <p:spPr bwMode="auto">
          <a:xfrm>
            <a:off x="6662738" y="4552589"/>
            <a:ext cx="968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Freeform 79"/>
          <p:cNvSpPr>
            <a:spLocks/>
          </p:cNvSpPr>
          <p:nvPr/>
        </p:nvSpPr>
        <p:spPr bwMode="auto">
          <a:xfrm>
            <a:off x="6399213" y="5811476"/>
            <a:ext cx="176212" cy="336550"/>
          </a:xfrm>
          <a:custGeom>
            <a:avLst/>
            <a:gdLst>
              <a:gd name="T0" fmla="*/ 0 w 222"/>
              <a:gd name="T1" fmla="*/ 0 h 425"/>
              <a:gd name="T2" fmla="*/ 28 w 222"/>
              <a:gd name="T3" fmla="*/ 1 h 425"/>
              <a:gd name="T4" fmla="*/ 55 w 222"/>
              <a:gd name="T5" fmla="*/ 6 h 425"/>
              <a:gd name="T6" fmla="*/ 82 w 222"/>
              <a:gd name="T7" fmla="*/ 14 h 425"/>
              <a:gd name="T8" fmla="*/ 108 w 222"/>
              <a:gd name="T9" fmla="*/ 27 h 425"/>
              <a:gd name="T10" fmla="*/ 130 w 222"/>
              <a:gd name="T11" fmla="*/ 40 h 425"/>
              <a:gd name="T12" fmla="*/ 152 w 222"/>
              <a:gd name="T13" fmla="*/ 58 h 425"/>
              <a:gd name="T14" fmla="*/ 171 w 222"/>
              <a:gd name="T15" fmla="*/ 78 h 425"/>
              <a:gd name="T16" fmla="*/ 188 w 222"/>
              <a:gd name="T17" fmla="*/ 99 h 425"/>
              <a:gd name="T18" fmla="*/ 202 w 222"/>
              <a:gd name="T19" fmla="*/ 121 h 425"/>
              <a:gd name="T20" fmla="*/ 212 w 222"/>
              <a:gd name="T21" fmla="*/ 147 h 425"/>
              <a:gd name="T22" fmla="*/ 219 w 222"/>
              <a:gd name="T23" fmla="*/ 173 h 425"/>
              <a:gd name="T24" fmla="*/ 222 w 222"/>
              <a:gd name="T25" fmla="*/ 199 h 425"/>
              <a:gd name="T26" fmla="*/ 222 w 222"/>
              <a:gd name="T27" fmla="*/ 225 h 425"/>
              <a:gd name="T28" fmla="*/ 219 w 222"/>
              <a:gd name="T29" fmla="*/ 251 h 425"/>
              <a:gd name="T30" fmla="*/ 212 w 222"/>
              <a:gd name="T31" fmla="*/ 277 h 425"/>
              <a:gd name="T32" fmla="*/ 202 w 222"/>
              <a:gd name="T33" fmla="*/ 303 h 425"/>
              <a:gd name="T34" fmla="*/ 188 w 222"/>
              <a:gd name="T35" fmla="*/ 326 h 425"/>
              <a:gd name="T36" fmla="*/ 171 w 222"/>
              <a:gd name="T37" fmla="*/ 347 h 425"/>
              <a:gd name="T38" fmla="*/ 152 w 222"/>
              <a:gd name="T39" fmla="*/ 367 h 425"/>
              <a:gd name="T40" fmla="*/ 130 w 222"/>
              <a:gd name="T41" fmla="*/ 384 h 425"/>
              <a:gd name="T42" fmla="*/ 108 w 222"/>
              <a:gd name="T43" fmla="*/ 397 h 425"/>
              <a:gd name="T44" fmla="*/ 82 w 222"/>
              <a:gd name="T45" fmla="*/ 410 h 425"/>
              <a:gd name="T46" fmla="*/ 55 w 222"/>
              <a:gd name="T47" fmla="*/ 418 h 425"/>
              <a:gd name="T48" fmla="*/ 28 w 222"/>
              <a:gd name="T49" fmla="*/ 423 h 425"/>
              <a:gd name="T50" fmla="*/ 0 w 222"/>
              <a:gd name="T51" fmla="*/ 425 h 4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22"/>
              <a:gd name="T79" fmla="*/ 0 h 425"/>
              <a:gd name="T80" fmla="*/ 222 w 222"/>
              <a:gd name="T81" fmla="*/ 425 h 4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22" h="425">
                <a:moveTo>
                  <a:pt x="0" y="0"/>
                </a:moveTo>
                <a:lnTo>
                  <a:pt x="28" y="1"/>
                </a:lnTo>
                <a:lnTo>
                  <a:pt x="55" y="6"/>
                </a:lnTo>
                <a:lnTo>
                  <a:pt x="82" y="14"/>
                </a:lnTo>
                <a:lnTo>
                  <a:pt x="108" y="27"/>
                </a:lnTo>
                <a:lnTo>
                  <a:pt x="130" y="40"/>
                </a:lnTo>
                <a:lnTo>
                  <a:pt x="152" y="58"/>
                </a:lnTo>
                <a:lnTo>
                  <a:pt x="171" y="78"/>
                </a:lnTo>
                <a:lnTo>
                  <a:pt x="188" y="99"/>
                </a:lnTo>
                <a:lnTo>
                  <a:pt x="202" y="121"/>
                </a:lnTo>
                <a:lnTo>
                  <a:pt x="212" y="147"/>
                </a:lnTo>
                <a:lnTo>
                  <a:pt x="219" y="173"/>
                </a:lnTo>
                <a:lnTo>
                  <a:pt x="222" y="199"/>
                </a:lnTo>
                <a:lnTo>
                  <a:pt x="222" y="225"/>
                </a:lnTo>
                <a:lnTo>
                  <a:pt x="219" y="251"/>
                </a:lnTo>
                <a:lnTo>
                  <a:pt x="212" y="277"/>
                </a:lnTo>
                <a:lnTo>
                  <a:pt x="202" y="303"/>
                </a:lnTo>
                <a:lnTo>
                  <a:pt x="188" y="326"/>
                </a:lnTo>
                <a:lnTo>
                  <a:pt x="171" y="347"/>
                </a:lnTo>
                <a:lnTo>
                  <a:pt x="152" y="367"/>
                </a:lnTo>
                <a:lnTo>
                  <a:pt x="130" y="384"/>
                </a:lnTo>
                <a:lnTo>
                  <a:pt x="108" y="397"/>
                </a:lnTo>
                <a:lnTo>
                  <a:pt x="82" y="410"/>
                </a:lnTo>
                <a:lnTo>
                  <a:pt x="55" y="418"/>
                </a:lnTo>
                <a:lnTo>
                  <a:pt x="28" y="423"/>
                </a:lnTo>
                <a:lnTo>
                  <a:pt x="0" y="42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" name="Line 80"/>
          <p:cNvSpPr>
            <a:spLocks noChangeShapeType="1"/>
          </p:cNvSpPr>
          <p:nvPr/>
        </p:nvSpPr>
        <p:spPr bwMode="auto">
          <a:xfrm flipH="1">
            <a:off x="6154738" y="5811476"/>
            <a:ext cx="266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" name="Line 81"/>
          <p:cNvSpPr>
            <a:spLocks noChangeShapeType="1"/>
          </p:cNvSpPr>
          <p:nvPr/>
        </p:nvSpPr>
        <p:spPr bwMode="auto">
          <a:xfrm flipH="1">
            <a:off x="6154738" y="6149614"/>
            <a:ext cx="2667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" name="Line 82"/>
          <p:cNvSpPr>
            <a:spLocks noChangeShapeType="1"/>
          </p:cNvSpPr>
          <p:nvPr/>
        </p:nvSpPr>
        <p:spPr bwMode="auto">
          <a:xfrm>
            <a:off x="6154738" y="5811476"/>
            <a:ext cx="1587" cy="338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" name="Line 83"/>
          <p:cNvSpPr>
            <a:spLocks noChangeShapeType="1"/>
          </p:cNvSpPr>
          <p:nvPr/>
        </p:nvSpPr>
        <p:spPr bwMode="auto">
          <a:xfrm>
            <a:off x="5965825" y="5868626"/>
            <a:ext cx="1778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Line 84"/>
          <p:cNvSpPr>
            <a:spLocks noChangeShapeType="1"/>
          </p:cNvSpPr>
          <p:nvPr/>
        </p:nvSpPr>
        <p:spPr bwMode="auto">
          <a:xfrm>
            <a:off x="5965825" y="6079764"/>
            <a:ext cx="1778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Freeform 85"/>
          <p:cNvSpPr>
            <a:spLocks/>
          </p:cNvSpPr>
          <p:nvPr/>
        </p:nvSpPr>
        <p:spPr bwMode="auto">
          <a:xfrm>
            <a:off x="6572250" y="5944826"/>
            <a:ext cx="95250" cy="95250"/>
          </a:xfrm>
          <a:custGeom>
            <a:avLst/>
            <a:gdLst>
              <a:gd name="T0" fmla="*/ 119 w 119"/>
              <a:gd name="T1" fmla="*/ 61 h 121"/>
              <a:gd name="T2" fmla="*/ 118 w 119"/>
              <a:gd name="T3" fmla="*/ 75 h 121"/>
              <a:gd name="T4" fmla="*/ 112 w 119"/>
              <a:gd name="T5" fmla="*/ 88 h 121"/>
              <a:gd name="T6" fmla="*/ 106 w 119"/>
              <a:gd name="T7" fmla="*/ 100 h 121"/>
              <a:gd name="T8" fmla="*/ 95 w 119"/>
              <a:gd name="T9" fmla="*/ 109 h 121"/>
              <a:gd name="T10" fmla="*/ 83 w 119"/>
              <a:gd name="T11" fmla="*/ 116 h 121"/>
              <a:gd name="T12" fmla="*/ 70 w 119"/>
              <a:gd name="T13" fmla="*/ 119 h 121"/>
              <a:gd name="T14" fmla="*/ 56 w 119"/>
              <a:gd name="T15" fmla="*/ 121 h 121"/>
              <a:gd name="T16" fmla="*/ 43 w 119"/>
              <a:gd name="T17" fmla="*/ 117 h 121"/>
              <a:gd name="T18" fmla="*/ 29 w 119"/>
              <a:gd name="T19" fmla="*/ 112 h 121"/>
              <a:gd name="T20" fmla="*/ 19 w 119"/>
              <a:gd name="T21" fmla="*/ 104 h 121"/>
              <a:gd name="T22" fmla="*/ 10 w 119"/>
              <a:gd name="T23" fmla="*/ 93 h 121"/>
              <a:gd name="T24" fmla="*/ 3 w 119"/>
              <a:gd name="T25" fmla="*/ 82 h 121"/>
              <a:gd name="T26" fmla="*/ 0 w 119"/>
              <a:gd name="T27" fmla="*/ 67 h 121"/>
              <a:gd name="T28" fmla="*/ 0 w 119"/>
              <a:gd name="T29" fmla="*/ 54 h 121"/>
              <a:gd name="T30" fmla="*/ 3 w 119"/>
              <a:gd name="T31" fmla="*/ 39 h 121"/>
              <a:gd name="T32" fmla="*/ 10 w 119"/>
              <a:gd name="T33" fmla="*/ 28 h 121"/>
              <a:gd name="T34" fmla="*/ 19 w 119"/>
              <a:gd name="T35" fmla="*/ 17 h 121"/>
              <a:gd name="T36" fmla="*/ 31 w 119"/>
              <a:gd name="T37" fmla="*/ 9 h 121"/>
              <a:gd name="T38" fmla="*/ 43 w 119"/>
              <a:gd name="T39" fmla="*/ 4 h 121"/>
              <a:gd name="T40" fmla="*/ 56 w 119"/>
              <a:gd name="T41" fmla="*/ 0 h 121"/>
              <a:gd name="T42" fmla="*/ 70 w 119"/>
              <a:gd name="T43" fmla="*/ 2 h 121"/>
              <a:gd name="T44" fmla="*/ 83 w 119"/>
              <a:gd name="T45" fmla="*/ 5 h 121"/>
              <a:gd name="T46" fmla="*/ 95 w 119"/>
              <a:gd name="T47" fmla="*/ 12 h 121"/>
              <a:gd name="T48" fmla="*/ 106 w 119"/>
              <a:gd name="T49" fmla="*/ 22 h 121"/>
              <a:gd name="T50" fmla="*/ 112 w 119"/>
              <a:gd name="T51" fmla="*/ 33 h 121"/>
              <a:gd name="T52" fmla="*/ 118 w 119"/>
              <a:gd name="T53" fmla="*/ 46 h 121"/>
              <a:gd name="T54" fmla="*/ 119 w 119"/>
              <a:gd name="T55" fmla="*/ 61 h 121"/>
              <a:gd name="T56" fmla="*/ 119 w 119"/>
              <a:gd name="T57" fmla="*/ 61 h 12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9"/>
              <a:gd name="T88" fmla="*/ 0 h 121"/>
              <a:gd name="T89" fmla="*/ 119 w 119"/>
              <a:gd name="T90" fmla="*/ 121 h 12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9" h="121">
                <a:moveTo>
                  <a:pt x="119" y="61"/>
                </a:moveTo>
                <a:lnTo>
                  <a:pt x="118" y="75"/>
                </a:lnTo>
                <a:lnTo>
                  <a:pt x="112" y="88"/>
                </a:lnTo>
                <a:lnTo>
                  <a:pt x="106" y="100"/>
                </a:lnTo>
                <a:lnTo>
                  <a:pt x="95" y="109"/>
                </a:lnTo>
                <a:lnTo>
                  <a:pt x="83" y="116"/>
                </a:lnTo>
                <a:lnTo>
                  <a:pt x="70" y="119"/>
                </a:lnTo>
                <a:lnTo>
                  <a:pt x="56" y="121"/>
                </a:lnTo>
                <a:lnTo>
                  <a:pt x="43" y="117"/>
                </a:lnTo>
                <a:lnTo>
                  <a:pt x="29" y="112"/>
                </a:lnTo>
                <a:lnTo>
                  <a:pt x="19" y="104"/>
                </a:lnTo>
                <a:lnTo>
                  <a:pt x="10" y="93"/>
                </a:lnTo>
                <a:lnTo>
                  <a:pt x="3" y="82"/>
                </a:lnTo>
                <a:lnTo>
                  <a:pt x="0" y="67"/>
                </a:lnTo>
                <a:lnTo>
                  <a:pt x="0" y="54"/>
                </a:lnTo>
                <a:lnTo>
                  <a:pt x="3" y="39"/>
                </a:lnTo>
                <a:lnTo>
                  <a:pt x="10" y="28"/>
                </a:lnTo>
                <a:lnTo>
                  <a:pt x="19" y="17"/>
                </a:lnTo>
                <a:lnTo>
                  <a:pt x="31" y="9"/>
                </a:lnTo>
                <a:lnTo>
                  <a:pt x="43" y="4"/>
                </a:lnTo>
                <a:lnTo>
                  <a:pt x="56" y="0"/>
                </a:lnTo>
                <a:lnTo>
                  <a:pt x="70" y="2"/>
                </a:lnTo>
                <a:lnTo>
                  <a:pt x="83" y="5"/>
                </a:lnTo>
                <a:lnTo>
                  <a:pt x="95" y="12"/>
                </a:lnTo>
                <a:lnTo>
                  <a:pt x="106" y="22"/>
                </a:lnTo>
                <a:lnTo>
                  <a:pt x="112" y="33"/>
                </a:lnTo>
                <a:lnTo>
                  <a:pt x="118" y="46"/>
                </a:lnTo>
                <a:lnTo>
                  <a:pt x="119" y="61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" name="Line 86"/>
          <p:cNvSpPr>
            <a:spLocks noChangeShapeType="1"/>
          </p:cNvSpPr>
          <p:nvPr/>
        </p:nvSpPr>
        <p:spPr bwMode="auto">
          <a:xfrm>
            <a:off x="6659563" y="6000389"/>
            <a:ext cx="952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" name="Freeform 87"/>
          <p:cNvSpPr>
            <a:spLocks/>
          </p:cNvSpPr>
          <p:nvPr/>
        </p:nvSpPr>
        <p:spPr bwMode="auto">
          <a:xfrm>
            <a:off x="7496175" y="5136789"/>
            <a:ext cx="176213" cy="336550"/>
          </a:xfrm>
          <a:custGeom>
            <a:avLst/>
            <a:gdLst>
              <a:gd name="T0" fmla="*/ 0 w 222"/>
              <a:gd name="T1" fmla="*/ 0 h 425"/>
              <a:gd name="T2" fmla="*/ 27 w 222"/>
              <a:gd name="T3" fmla="*/ 2 h 425"/>
              <a:gd name="T4" fmla="*/ 54 w 222"/>
              <a:gd name="T5" fmla="*/ 7 h 425"/>
              <a:gd name="T6" fmla="*/ 82 w 222"/>
              <a:gd name="T7" fmla="*/ 15 h 425"/>
              <a:gd name="T8" fmla="*/ 107 w 222"/>
              <a:gd name="T9" fmla="*/ 28 h 425"/>
              <a:gd name="T10" fmla="*/ 130 w 222"/>
              <a:gd name="T11" fmla="*/ 41 h 425"/>
              <a:gd name="T12" fmla="*/ 152 w 222"/>
              <a:gd name="T13" fmla="*/ 59 h 425"/>
              <a:gd name="T14" fmla="*/ 171 w 222"/>
              <a:gd name="T15" fmla="*/ 78 h 425"/>
              <a:gd name="T16" fmla="*/ 188 w 222"/>
              <a:gd name="T17" fmla="*/ 99 h 425"/>
              <a:gd name="T18" fmla="*/ 201 w 222"/>
              <a:gd name="T19" fmla="*/ 122 h 425"/>
              <a:gd name="T20" fmla="*/ 211 w 222"/>
              <a:gd name="T21" fmla="*/ 148 h 425"/>
              <a:gd name="T22" fmla="*/ 218 w 222"/>
              <a:gd name="T23" fmla="*/ 174 h 425"/>
              <a:gd name="T24" fmla="*/ 222 w 222"/>
              <a:gd name="T25" fmla="*/ 200 h 425"/>
              <a:gd name="T26" fmla="*/ 222 w 222"/>
              <a:gd name="T27" fmla="*/ 226 h 425"/>
              <a:gd name="T28" fmla="*/ 218 w 222"/>
              <a:gd name="T29" fmla="*/ 252 h 425"/>
              <a:gd name="T30" fmla="*/ 211 w 222"/>
              <a:gd name="T31" fmla="*/ 278 h 425"/>
              <a:gd name="T32" fmla="*/ 201 w 222"/>
              <a:gd name="T33" fmla="*/ 304 h 425"/>
              <a:gd name="T34" fmla="*/ 188 w 222"/>
              <a:gd name="T35" fmla="*/ 326 h 425"/>
              <a:gd name="T36" fmla="*/ 171 w 222"/>
              <a:gd name="T37" fmla="*/ 347 h 425"/>
              <a:gd name="T38" fmla="*/ 152 w 222"/>
              <a:gd name="T39" fmla="*/ 367 h 425"/>
              <a:gd name="T40" fmla="*/ 130 w 222"/>
              <a:gd name="T41" fmla="*/ 385 h 425"/>
              <a:gd name="T42" fmla="*/ 107 w 222"/>
              <a:gd name="T43" fmla="*/ 398 h 425"/>
              <a:gd name="T44" fmla="*/ 82 w 222"/>
              <a:gd name="T45" fmla="*/ 411 h 425"/>
              <a:gd name="T46" fmla="*/ 54 w 222"/>
              <a:gd name="T47" fmla="*/ 419 h 425"/>
              <a:gd name="T48" fmla="*/ 27 w 222"/>
              <a:gd name="T49" fmla="*/ 424 h 425"/>
              <a:gd name="T50" fmla="*/ 0 w 222"/>
              <a:gd name="T51" fmla="*/ 425 h 4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22"/>
              <a:gd name="T79" fmla="*/ 0 h 425"/>
              <a:gd name="T80" fmla="*/ 222 w 222"/>
              <a:gd name="T81" fmla="*/ 425 h 4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22" h="425">
                <a:moveTo>
                  <a:pt x="0" y="0"/>
                </a:moveTo>
                <a:lnTo>
                  <a:pt x="27" y="2"/>
                </a:lnTo>
                <a:lnTo>
                  <a:pt x="54" y="7"/>
                </a:lnTo>
                <a:lnTo>
                  <a:pt x="82" y="15"/>
                </a:lnTo>
                <a:lnTo>
                  <a:pt x="107" y="28"/>
                </a:lnTo>
                <a:lnTo>
                  <a:pt x="130" y="41"/>
                </a:lnTo>
                <a:lnTo>
                  <a:pt x="152" y="59"/>
                </a:lnTo>
                <a:lnTo>
                  <a:pt x="171" y="78"/>
                </a:lnTo>
                <a:lnTo>
                  <a:pt x="188" y="99"/>
                </a:lnTo>
                <a:lnTo>
                  <a:pt x="201" y="122"/>
                </a:lnTo>
                <a:lnTo>
                  <a:pt x="211" y="148"/>
                </a:lnTo>
                <a:lnTo>
                  <a:pt x="218" y="174"/>
                </a:lnTo>
                <a:lnTo>
                  <a:pt x="222" y="200"/>
                </a:lnTo>
                <a:lnTo>
                  <a:pt x="222" y="226"/>
                </a:lnTo>
                <a:lnTo>
                  <a:pt x="218" y="252"/>
                </a:lnTo>
                <a:lnTo>
                  <a:pt x="211" y="278"/>
                </a:lnTo>
                <a:lnTo>
                  <a:pt x="201" y="304"/>
                </a:lnTo>
                <a:lnTo>
                  <a:pt x="188" y="326"/>
                </a:lnTo>
                <a:lnTo>
                  <a:pt x="171" y="347"/>
                </a:lnTo>
                <a:lnTo>
                  <a:pt x="152" y="367"/>
                </a:lnTo>
                <a:lnTo>
                  <a:pt x="130" y="385"/>
                </a:lnTo>
                <a:lnTo>
                  <a:pt x="107" y="398"/>
                </a:lnTo>
                <a:lnTo>
                  <a:pt x="82" y="411"/>
                </a:lnTo>
                <a:lnTo>
                  <a:pt x="54" y="419"/>
                </a:lnTo>
                <a:lnTo>
                  <a:pt x="27" y="424"/>
                </a:lnTo>
                <a:lnTo>
                  <a:pt x="0" y="42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" name="Line 88"/>
          <p:cNvSpPr>
            <a:spLocks noChangeShapeType="1"/>
          </p:cNvSpPr>
          <p:nvPr/>
        </p:nvSpPr>
        <p:spPr bwMode="auto">
          <a:xfrm flipH="1">
            <a:off x="7251700" y="5136789"/>
            <a:ext cx="2667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" name="Line 89"/>
          <p:cNvSpPr>
            <a:spLocks noChangeShapeType="1"/>
          </p:cNvSpPr>
          <p:nvPr/>
        </p:nvSpPr>
        <p:spPr bwMode="auto">
          <a:xfrm flipH="1">
            <a:off x="7251700" y="5474926"/>
            <a:ext cx="266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" name="Line 90"/>
          <p:cNvSpPr>
            <a:spLocks noChangeShapeType="1"/>
          </p:cNvSpPr>
          <p:nvPr/>
        </p:nvSpPr>
        <p:spPr bwMode="auto">
          <a:xfrm>
            <a:off x="7251700" y="5136789"/>
            <a:ext cx="1588" cy="3381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" name="Line 91"/>
          <p:cNvSpPr>
            <a:spLocks noChangeShapeType="1"/>
          </p:cNvSpPr>
          <p:nvPr/>
        </p:nvSpPr>
        <p:spPr bwMode="auto">
          <a:xfrm>
            <a:off x="7064375" y="5206639"/>
            <a:ext cx="17621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" name="Line 92"/>
          <p:cNvSpPr>
            <a:spLocks noChangeShapeType="1"/>
          </p:cNvSpPr>
          <p:nvPr/>
        </p:nvSpPr>
        <p:spPr bwMode="auto">
          <a:xfrm>
            <a:off x="7064375" y="5403489"/>
            <a:ext cx="17621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" name="Freeform 93"/>
          <p:cNvSpPr>
            <a:spLocks/>
          </p:cNvSpPr>
          <p:nvPr/>
        </p:nvSpPr>
        <p:spPr bwMode="auto">
          <a:xfrm>
            <a:off x="7669213" y="5270139"/>
            <a:ext cx="95250" cy="95250"/>
          </a:xfrm>
          <a:custGeom>
            <a:avLst/>
            <a:gdLst>
              <a:gd name="T0" fmla="*/ 120 w 120"/>
              <a:gd name="T1" fmla="*/ 60 h 120"/>
              <a:gd name="T2" fmla="*/ 118 w 120"/>
              <a:gd name="T3" fmla="*/ 75 h 120"/>
              <a:gd name="T4" fmla="*/ 113 w 120"/>
              <a:gd name="T5" fmla="*/ 88 h 120"/>
              <a:gd name="T6" fmla="*/ 106 w 120"/>
              <a:gd name="T7" fmla="*/ 99 h 120"/>
              <a:gd name="T8" fmla="*/ 96 w 120"/>
              <a:gd name="T9" fmla="*/ 109 h 120"/>
              <a:gd name="T10" fmla="*/ 84 w 120"/>
              <a:gd name="T11" fmla="*/ 115 h 120"/>
              <a:gd name="T12" fmla="*/ 70 w 120"/>
              <a:gd name="T13" fmla="*/ 118 h 120"/>
              <a:gd name="T14" fmla="*/ 57 w 120"/>
              <a:gd name="T15" fmla="*/ 120 h 120"/>
              <a:gd name="T16" fmla="*/ 43 w 120"/>
              <a:gd name="T17" fmla="*/ 117 h 120"/>
              <a:gd name="T18" fmla="*/ 29 w 120"/>
              <a:gd name="T19" fmla="*/ 112 h 120"/>
              <a:gd name="T20" fmla="*/ 19 w 120"/>
              <a:gd name="T21" fmla="*/ 104 h 120"/>
              <a:gd name="T22" fmla="*/ 11 w 120"/>
              <a:gd name="T23" fmla="*/ 92 h 120"/>
              <a:gd name="T24" fmla="*/ 4 w 120"/>
              <a:gd name="T25" fmla="*/ 81 h 120"/>
              <a:gd name="T26" fmla="*/ 0 w 120"/>
              <a:gd name="T27" fmla="*/ 66 h 120"/>
              <a:gd name="T28" fmla="*/ 0 w 120"/>
              <a:gd name="T29" fmla="*/ 53 h 120"/>
              <a:gd name="T30" fmla="*/ 4 w 120"/>
              <a:gd name="T31" fmla="*/ 39 h 120"/>
              <a:gd name="T32" fmla="*/ 11 w 120"/>
              <a:gd name="T33" fmla="*/ 28 h 120"/>
              <a:gd name="T34" fmla="*/ 19 w 120"/>
              <a:gd name="T35" fmla="*/ 16 h 120"/>
              <a:gd name="T36" fmla="*/ 31 w 120"/>
              <a:gd name="T37" fmla="*/ 8 h 120"/>
              <a:gd name="T38" fmla="*/ 43 w 120"/>
              <a:gd name="T39" fmla="*/ 3 h 120"/>
              <a:gd name="T40" fmla="*/ 57 w 120"/>
              <a:gd name="T41" fmla="*/ 0 h 120"/>
              <a:gd name="T42" fmla="*/ 70 w 120"/>
              <a:gd name="T43" fmla="*/ 2 h 120"/>
              <a:gd name="T44" fmla="*/ 84 w 120"/>
              <a:gd name="T45" fmla="*/ 5 h 120"/>
              <a:gd name="T46" fmla="*/ 96 w 120"/>
              <a:gd name="T47" fmla="*/ 11 h 120"/>
              <a:gd name="T48" fmla="*/ 106 w 120"/>
              <a:gd name="T49" fmla="*/ 21 h 120"/>
              <a:gd name="T50" fmla="*/ 113 w 120"/>
              <a:gd name="T51" fmla="*/ 32 h 120"/>
              <a:gd name="T52" fmla="*/ 118 w 120"/>
              <a:gd name="T53" fmla="*/ 45 h 120"/>
              <a:gd name="T54" fmla="*/ 120 w 120"/>
              <a:gd name="T55" fmla="*/ 60 h 120"/>
              <a:gd name="T56" fmla="*/ 120 w 120"/>
              <a:gd name="T57" fmla="*/ 60 h 1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0"/>
              <a:gd name="T88" fmla="*/ 0 h 120"/>
              <a:gd name="T89" fmla="*/ 120 w 120"/>
              <a:gd name="T90" fmla="*/ 120 h 1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0" h="120">
                <a:moveTo>
                  <a:pt x="120" y="60"/>
                </a:moveTo>
                <a:lnTo>
                  <a:pt x="118" y="75"/>
                </a:lnTo>
                <a:lnTo>
                  <a:pt x="113" y="88"/>
                </a:lnTo>
                <a:lnTo>
                  <a:pt x="106" y="99"/>
                </a:lnTo>
                <a:lnTo>
                  <a:pt x="96" y="109"/>
                </a:lnTo>
                <a:lnTo>
                  <a:pt x="84" y="115"/>
                </a:lnTo>
                <a:lnTo>
                  <a:pt x="70" y="118"/>
                </a:lnTo>
                <a:lnTo>
                  <a:pt x="57" y="120"/>
                </a:lnTo>
                <a:lnTo>
                  <a:pt x="43" y="117"/>
                </a:lnTo>
                <a:lnTo>
                  <a:pt x="29" y="112"/>
                </a:lnTo>
                <a:lnTo>
                  <a:pt x="19" y="104"/>
                </a:lnTo>
                <a:lnTo>
                  <a:pt x="11" y="92"/>
                </a:lnTo>
                <a:lnTo>
                  <a:pt x="4" y="81"/>
                </a:lnTo>
                <a:lnTo>
                  <a:pt x="0" y="66"/>
                </a:lnTo>
                <a:lnTo>
                  <a:pt x="0" y="53"/>
                </a:lnTo>
                <a:lnTo>
                  <a:pt x="4" y="39"/>
                </a:lnTo>
                <a:lnTo>
                  <a:pt x="11" y="28"/>
                </a:lnTo>
                <a:lnTo>
                  <a:pt x="19" y="16"/>
                </a:lnTo>
                <a:lnTo>
                  <a:pt x="31" y="8"/>
                </a:lnTo>
                <a:lnTo>
                  <a:pt x="43" y="3"/>
                </a:lnTo>
                <a:lnTo>
                  <a:pt x="57" y="0"/>
                </a:lnTo>
                <a:lnTo>
                  <a:pt x="70" y="2"/>
                </a:lnTo>
                <a:lnTo>
                  <a:pt x="84" y="5"/>
                </a:lnTo>
                <a:lnTo>
                  <a:pt x="96" y="11"/>
                </a:lnTo>
                <a:lnTo>
                  <a:pt x="106" y="21"/>
                </a:lnTo>
                <a:lnTo>
                  <a:pt x="113" y="32"/>
                </a:lnTo>
                <a:lnTo>
                  <a:pt x="118" y="45"/>
                </a:lnTo>
                <a:lnTo>
                  <a:pt x="120" y="6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" name="Line 94"/>
          <p:cNvSpPr>
            <a:spLocks noChangeShapeType="1"/>
          </p:cNvSpPr>
          <p:nvPr/>
        </p:nvSpPr>
        <p:spPr bwMode="auto">
          <a:xfrm>
            <a:off x="7756525" y="5325701"/>
            <a:ext cx="952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" name="Freeform 95"/>
          <p:cNvSpPr>
            <a:spLocks/>
          </p:cNvSpPr>
          <p:nvPr/>
        </p:nvSpPr>
        <p:spPr bwMode="auto">
          <a:xfrm>
            <a:off x="5311775" y="5095514"/>
            <a:ext cx="176213" cy="338137"/>
          </a:xfrm>
          <a:custGeom>
            <a:avLst/>
            <a:gdLst>
              <a:gd name="T0" fmla="*/ 0 w 221"/>
              <a:gd name="T1" fmla="*/ 0 h 425"/>
              <a:gd name="T2" fmla="*/ 27 w 221"/>
              <a:gd name="T3" fmla="*/ 1 h 425"/>
              <a:gd name="T4" fmla="*/ 54 w 221"/>
              <a:gd name="T5" fmla="*/ 6 h 425"/>
              <a:gd name="T6" fmla="*/ 82 w 221"/>
              <a:gd name="T7" fmla="*/ 14 h 425"/>
              <a:gd name="T8" fmla="*/ 107 w 221"/>
              <a:gd name="T9" fmla="*/ 27 h 425"/>
              <a:gd name="T10" fmla="*/ 129 w 221"/>
              <a:gd name="T11" fmla="*/ 40 h 425"/>
              <a:gd name="T12" fmla="*/ 151 w 221"/>
              <a:gd name="T13" fmla="*/ 58 h 425"/>
              <a:gd name="T14" fmla="*/ 170 w 221"/>
              <a:gd name="T15" fmla="*/ 78 h 425"/>
              <a:gd name="T16" fmla="*/ 187 w 221"/>
              <a:gd name="T17" fmla="*/ 99 h 425"/>
              <a:gd name="T18" fmla="*/ 201 w 221"/>
              <a:gd name="T19" fmla="*/ 122 h 425"/>
              <a:gd name="T20" fmla="*/ 211 w 221"/>
              <a:gd name="T21" fmla="*/ 148 h 425"/>
              <a:gd name="T22" fmla="*/ 218 w 221"/>
              <a:gd name="T23" fmla="*/ 173 h 425"/>
              <a:gd name="T24" fmla="*/ 221 w 221"/>
              <a:gd name="T25" fmla="*/ 199 h 425"/>
              <a:gd name="T26" fmla="*/ 221 w 221"/>
              <a:gd name="T27" fmla="*/ 225 h 425"/>
              <a:gd name="T28" fmla="*/ 218 w 221"/>
              <a:gd name="T29" fmla="*/ 251 h 425"/>
              <a:gd name="T30" fmla="*/ 211 w 221"/>
              <a:gd name="T31" fmla="*/ 277 h 425"/>
              <a:gd name="T32" fmla="*/ 201 w 221"/>
              <a:gd name="T33" fmla="*/ 303 h 425"/>
              <a:gd name="T34" fmla="*/ 187 w 221"/>
              <a:gd name="T35" fmla="*/ 326 h 425"/>
              <a:gd name="T36" fmla="*/ 170 w 221"/>
              <a:gd name="T37" fmla="*/ 347 h 425"/>
              <a:gd name="T38" fmla="*/ 151 w 221"/>
              <a:gd name="T39" fmla="*/ 367 h 425"/>
              <a:gd name="T40" fmla="*/ 129 w 221"/>
              <a:gd name="T41" fmla="*/ 384 h 425"/>
              <a:gd name="T42" fmla="*/ 107 w 221"/>
              <a:gd name="T43" fmla="*/ 397 h 425"/>
              <a:gd name="T44" fmla="*/ 82 w 221"/>
              <a:gd name="T45" fmla="*/ 410 h 425"/>
              <a:gd name="T46" fmla="*/ 54 w 221"/>
              <a:gd name="T47" fmla="*/ 419 h 425"/>
              <a:gd name="T48" fmla="*/ 27 w 221"/>
              <a:gd name="T49" fmla="*/ 423 h 425"/>
              <a:gd name="T50" fmla="*/ 0 w 221"/>
              <a:gd name="T51" fmla="*/ 425 h 4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21"/>
              <a:gd name="T79" fmla="*/ 0 h 425"/>
              <a:gd name="T80" fmla="*/ 221 w 221"/>
              <a:gd name="T81" fmla="*/ 425 h 4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21" h="425">
                <a:moveTo>
                  <a:pt x="0" y="0"/>
                </a:moveTo>
                <a:lnTo>
                  <a:pt x="27" y="1"/>
                </a:lnTo>
                <a:lnTo>
                  <a:pt x="54" y="6"/>
                </a:lnTo>
                <a:lnTo>
                  <a:pt x="82" y="14"/>
                </a:lnTo>
                <a:lnTo>
                  <a:pt x="107" y="27"/>
                </a:lnTo>
                <a:lnTo>
                  <a:pt x="129" y="40"/>
                </a:lnTo>
                <a:lnTo>
                  <a:pt x="151" y="58"/>
                </a:lnTo>
                <a:lnTo>
                  <a:pt x="170" y="78"/>
                </a:lnTo>
                <a:lnTo>
                  <a:pt x="187" y="99"/>
                </a:lnTo>
                <a:lnTo>
                  <a:pt x="201" y="122"/>
                </a:lnTo>
                <a:lnTo>
                  <a:pt x="211" y="148"/>
                </a:lnTo>
                <a:lnTo>
                  <a:pt x="218" y="173"/>
                </a:lnTo>
                <a:lnTo>
                  <a:pt x="221" y="199"/>
                </a:lnTo>
                <a:lnTo>
                  <a:pt x="221" y="225"/>
                </a:lnTo>
                <a:lnTo>
                  <a:pt x="218" y="251"/>
                </a:lnTo>
                <a:lnTo>
                  <a:pt x="211" y="277"/>
                </a:lnTo>
                <a:lnTo>
                  <a:pt x="201" y="303"/>
                </a:lnTo>
                <a:lnTo>
                  <a:pt x="187" y="326"/>
                </a:lnTo>
                <a:lnTo>
                  <a:pt x="170" y="347"/>
                </a:lnTo>
                <a:lnTo>
                  <a:pt x="151" y="367"/>
                </a:lnTo>
                <a:lnTo>
                  <a:pt x="129" y="384"/>
                </a:lnTo>
                <a:lnTo>
                  <a:pt x="107" y="397"/>
                </a:lnTo>
                <a:lnTo>
                  <a:pt x="82" y="410"/>
                </a:lnTo>
                <a:lnTo>
                  <a:pt x="54" y="419"/>
                </a:lnTo>
                <a:lnTo>
                  <a:pt x="27" y="423"/>
                </a:lnTo>
                <a:lnTo>
                  <a:pt x="0" y="42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" name="Line 96"/>
          <p:cNvSpPr>
            <a:spLocks noChangeShapeType="1"/>
          </p:cNvSpPr>
          <p:nvPr/>
        </p:nvSpPr>
        <p:spPr bwMode="auto">
          <a:xfrm flipH="1">
            <a:off x="5068888" y="5095514"/>
            <a:ext cx="2667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" name="Line 97"/>
          <p:cNvSpPr>
            <a:spLocks noChangeShapeType="1"/>
          </p:cNvSpPr>
          <p:nvPr/>
        </p:nvSpPr>
        <p:spPr bwMode="auto">
          <a:xfrm flipH="1">
            <a:off x="5068888" y="5435239"/>
            <a:ext cx="2667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Line 98"/>
          <p:cNvSpPr>
            <a:spLocks noChangeShapeType="1"/>
          </p:cNvSpPr>
          <p:nvPr/>
        </p:nvSpPr>
        <p:spPr bwMode="auto">
          <a:xfrm>
            <a:off x="5068888" y="5095514"/>
            <a:ext cx="1587" cy="339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" name="Line 99"/>
          <p:cNvSpPr>
            <a:spLocks noChangeShapeType="1"/>
          </p:cNvSpPr>
          <p:nvPr/>
        </p:nvSpPr>
        <p:spPr bwMode="auto">
          <a:xfrm>
            <a:off x="4879975" y="5152664"/>
            <a:ext cx="1778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9" name="Line 100"/>
          <p:cNvSpPr>
            <a:spLocks noChangeShapeType="1"/>
          </p:cNvSpPr>
          <p:nvPr/>
        </p:nvSpPr>
        <p:spPr bwMode="auto">
          <a:xfrm>
            <a:off x="4879975" y="5363801"/>
            <a:ext cx="1778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0" name="Freeform 101"/>
          <p:cNvSpPr>
            <a:spLocks/>
          </p:cNvSpPr>
          <p:nvPr/>
        </p:nvSpPr>
        <p:spPr bwMode="auto">
          <a:xfrm>
            <a:off x="5486400" y="5230451"/>
            <a:ext cx="93663" cy="95250"/>
          </a:xfrm>
          <a:custGeom>
            <a:avLst/>
            <a:gdLst>
              <a:gd name="T0" fmla="*/ 120 w 120"/>
              <a:gd name="T1" fmla="*/ 60 h 120"/>
              <a:gd name="T2" fmla="*/ 118 w 120"/>
              <a:gd name="T3" fmla="*/ 74 h 120"/>
              <a:gd name="T4" fmla="*/ 113 w 120"/>
              <a:gd name="T5" fmla="*/ 87 h 120"/>
              <a:gd name="T6" fmla="*/ 106 w 120"/>
              <a:gd name="T7" fmla="*/ 99 h 120"/>
              <a:gd name="T8" fmla="*/ 96 w 120"/>
              <a:gd name="T9" fmla="*/ 108 h 120"/>
              <a:gd name="T10" fmla="*/ 84 w 120"/>
              <a:gd name="T11" fmla="*/ 115 h 120"/>
              <a:gd name="T12" fmla="*/ 70 w 120"/>
              <a:gd name="T13" fmla="*/ 118 h 120"/>
              <a:gd name="T14" fmla="*/ 56 w 120"/>
              <a:gd name="T15" fmla="*/ 120 h 120"/>
              <a:gd name="T16" fmla="*/ 43 w 120"/>
              <a:gd name="T17" fmla="*/ 116 h 120"/>
              <a:gd name="T18" fmla="*/ 29 w 120"/>
              <a:gd name="T19" fmla="*/ 112 h 120"/>
              <a:gd name="T20" fmla="*/ 19 w 120"/>
              <a:gd name="T21" fmla="*/ 103 h 120"/>
              <a:gd name="T22" fmla="*/ 10 w 120"/>
              <a:gd name="T23" fmla="*/ 92 h 120"/>
              <a:gd name="T24" fmla="*/ 3 w 120"/>
              <a:gd name="T25" fmla="*/ 81 h 120"/>
              <a:gd name="T26" fmla="*/ 0 w 120"/>
              <a:gd name="T27" fmla="*/ 66 h 120"/>
              <a:gd name="T28" fmla="*/ 0 w 120"/>
              <a:gd name="T29" fmla="*/ 53 h 120"/>
              <a:gd name="T30" fmla="*/ 3 w 120"/>
              <a:gd name="T31" fmla="*/ 39 h 120"/>
              <a:gd name="T32" fmla="*/ 10 w 120"/>
              <a:gd name="T33" fmla="*/ 27 h 120"/>
              <a:gd name="T34" fmla="*/ 19 w 120"/>
              <a:gd name="T35" fmla="*/ 16 h 120"/>
              <a:gd name="T36" fmla="*/ 31 w 120"/>
              <a:gd name="T37" fmla="*/ 8 h 120"/>
              <a:gd name="T38" fmla="*/ 43 w 120"/>
              <a:gd name="T39" fmla="*/ 3 h 120"/>
              <a:gd name="T40" fmla="*/ 56 w 120"/>
              <a:gd name="T41" fmla="*/ 0 h 120"/>
              <a:gd name="T42" fmla="*/ 70 w 120"/>
              <a:gd name="T43" fmla="*/ 1 h 120"/>
              <a:gd name="T44" fmla="*/ 84 w 120"/>
              <a:gd name="T45" fmla="*/ 4 h 120"/>
              <a:gd name="T46" fmla="*/ 96 w 120"/>
              <a:gd name="T47" fmla="*/ 11 h 120"/>
              <a:gd name="T48" fmla="*/ 106 w 120"/>
              <a:gd name="T49" fmla="*/ 21 h 120"/>
              <a:gd name="T50" fmla="*/ 113 w 120"/>
              <a:gd name="T51" fmla="*/ 32 h 120"/>
              <a:gd name="T52" fmla="*/ 118 w 120"/>
              <a:gd name="T53" fmla="*/ 45 h 120"/>
              <a:gd name="T54" fmla="*/ 120 w 120"/>
              <a:gd name="T55" fmla="*/ 60 h 120"/>
              <a:gd name="T56" fmla="*/ 120 w 120"/>
              <a:gd name="T57" fmla="*/ 60 h 1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0"/>
              <a:gd name="T88" fmla="*/ 0 h 120"/>
              <a:gd name="T89" fmla="*/ 120 w 120"/>
              <a:gd name="T90" fmla="*/ 120 h 1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0" h="120">
                <a:moveTo>
                  <a:pt x="120" y="60"/>
                </a:moveTo>
                <a:lnTo>
                  <a:pt x="118" y="74"/>
                </a:lnTo>
                <a:lnTo>
                  <a:pt x="113" y="87"/>
                </a:lnTo>
                <a:lnTo>
                  <a:pt x="106" y="99"/>
                </a:lnTo>
                <a:lnTo>
                  <a:pt x="96" y="108"/>
                </a:lnTo>
                <a:lnTo>
                  <a:pt x="84" y="115"/>
                </a:lnTo>
                <a:lnTo>
                  <a:pt x="70" y="118"/>
                </a:lnTo>
                <a:lnTo>
                  <a:pt x="56" y="120"/>
                </a:lnTo>
                <a:lnTo>
                  <a:pt x="43" y="116"/>
                </a:lnTo>
                <a:lnTo>
                  <a:pt x="29" y="112"/>
                </a:lnTo>
                <a:lnTo>
                  <a:pt x="19" y="103"/>
                </a:lnTo>
                <a:lnTo>
                  <a:pt x="10" y="92"/>
                </a:lnTo>
                <a:lnTo>
                  <a:pt x="3" y="81"/>
                </a:lnTo>
                <a:lnTo>
                  <a:pt x="0" y="66"/>
                </a:lnTo>
                <a:lnTo>
                  <a:pt x="0" y="53"/>
                </a:lnTo>
                <a:lnTo>
                  <a:pt x="3" y="39"/>
                </a:lnTo>
                <a:lnTo>
                  <a:pt x="10" y="27"/>
                </a:lnTo>
                <a:lnTo>
                  <a:pt x="19" y="16"/>
                </a:lnTo>
                <a:lnTo>
                  <a:pt x="31" y="8"/>
                </a:lnTo>
                <a:lnTo>
                  <a:pt x="43" y="3"/>
                </a:lnTo>
                <a:lnTo>
                  <a:pt x="56" y="0"/>
                </a:lnTo>
                <a:lnTo>
                  <a:pt x="70" y="1"/>
                </a:lnTo>
                <a:lnTo>
                  <a:pt x="84" y="4"/>
                </a:lnTo>
                <a:lnTo>
                  <a:pt x="96" y="11"/>
                </a:lnTo>
                <a:lnTo>
                  <a:pt x="106" y="21"/>
                </a:lnTo>
                <a:lnTo>
                  <a:pt x="113" y="32"/>
                </a:lnTo>
                <a:lnTo>
                  <a:pt x="118" y="45"/>
                </a:lnTo>
                <a:lnTo>
                  <a:pt x="120" y="6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" name="Line 102"/>
          <p:cNvSpPr>
            <a:spLocks noChangeShapeType="1"/>
          </p:cNvSpPr>
          <p:nvPr/>
        </p:nvSpPr>
        <p:spPr bwMode="auto">
          <a:xfrm>
            <a:off x="5572125" y="5286014"/>
            <a:ext cx="968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" name="Line 103"/>
          <p:cNvSpPr>
            <a:spLocks noChangeShapeType="1"/>
          </p:cNvSpPr>
          <p:nvPr/>
        </p:nvSpPr>
        <p:spPr bwMode="auto">
          <a:xfrm>
            <a:off x="5956300" y="4652601"/>
            <a:ext cx="1588" cy="12080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" name="Line 104"/>
          <p:cNvSpPr>
            <a:spLocks noChangeShapeType="1"/>
          </p:cNvSpPr>
          <p:nvPr/>
        </p:nvSpPr>
        <p:spPr bwMode="auto">
          <a:xfrm>
            <a:off x="5651500" y="5293951"/>
            <a:ext cx="28098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" name="Line 105"/>
          <p:cNvSpPr>
            <a:spLocks noChangeShapeType="1"/>
          </p:cNvSpPr>
          <p:nvPr/>
        </p:nvSpPr>
        <p:spPr bwMode="auto">
          <a:xfrm flipV="1">
            <a:off x="4864100" y="4411301"/>
            <a:ext cx="1588" cy="742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" name="Line 106"/>
          <p:cNvSpPr>
            <a:spLocks noChangeShapeType="1"/>
          </p:cNvSpPr>
          <p:nvPr/>
        </p:nvSpPr>
        <p:spPr bwMode="auto">
          <a:xfrm>
            <a:off x="4864100" y="5365389"/>
            <a:ext cx="1588" cy="7000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" name="Freeform 107"/>
          <p:cNvSpPr>
            <a:spLocks/>
          </p:cNvSpPr>
          <p:nvPr/>
        </p:nvSpPr>
        <p:spPr bwMode="auto">
          <a:xfrm>
            <a:off x="5913438" y="5241564"/>
            <a:ext cx="76200" cy="73025"/>
          </a:xfrm>
          <a:custGeom>
            <a:avLst/>
            <a:gdLst>
              <a:gd name="T0" fmla="*/ 96 w 96"/>
              <a:gd name="T1" fmla="*/ 46 h 91"/>
              <a:gd name="T2" fmla="*/ 94 w 96"/>
              <a:gd name="T3" fmla="*/ 59 h 91"/>
              <a:gd name="T4" fmla="*/ 89 w 96"/>
              <a:gd name="T5" fmla="*/ 70 h 91"/>
              <a:gd name="T6" fmla="*/ 81 w 96"/>
              <a:gd name="T7" fmla="*/ 78 h 91"/>
              <a:gd name="T8" fmla="*/ 70 w 96"/>
              <a:gd name="T9" fmla="*/ 86 h 91"/>
              <a:gd name="T10" fmla="*/ 58 w 96"/>
              <a:gd name="T11" fmla="*/ 89 h 91"/>
              <a:gd name="T12" fmla="*/ 45 w 96"/>
              <a:gd name="T13" fmla="*/ 91 h 91"/>
              <a:gd name="T14" fmla="*/ 33 w 96"/>
              <a:gd name="T15" fmla="*/ 88 h 91"/>
              <a:gd name="T16" fmla="*/ 21 w 96"/>
              <a:gd name="T17" fmla="*/ 83 h 91"/>
              <a:gd name="T18" fmla="*/ 11 w 96"/>
              <a:gd name="T19" fmla="*/ 75 h 91"/>
              <a:gd name="T20" fmla="*/ 4 w 96"/>
              <a:gd name="T21" fmla="*/ 64 h 91"/>
              <a:gd name="T22" fmla="*/ 0 w 96"/>
              <a:gd name="T23" fmla="*/ 52 h 91"/>
              <a:gd name="T24" fmla="*/ 0 w 96"/>
              <a:gd name="T25" fmla="*/ 39 h 91"/>
              <a:gd name="T26" fmla="*/ 4 w 96"/>
              <a:gd name="T27" fmla="*/ 28 h 91"/>
              <a:gd name="T28" fmla="*/ 11 w 96"/>
              <a:gd name="T29" fmla="*/ 16 h 91"/>
              <a:gd name="T30" fmla="*/ 21 w 96"/>
              <a:gd name="T31" fmla="*/ 8 h 91"/>
              <a:gd name="T32" fmla="*/ 33 w 96"/>
              <a:gd name="T33" fmla="*/ 3 h 91"/>
              <a:gd name="T34" fmla="*/ 45 w 96"/>
              <a:gd name="T35" fmla="*/ 0 h 91"/>
              <a:gd name="T36" fmla="*/ 58 w 96"/>
              <a:gd name="T37" fmla="*/ 2 h 91"/>
              <a:gd name="T38" fmla="*/ 70 w 96"/>
              <a:gd name="T39" fmla="*/ 5 h 91"/>
              <a:gd name="T40" fmla="*/ 81 w 96"/>
              <a:gd name="T41" fmla="*/ 13 h 91"/>
              <a:gd name="T42" fmla="*/ 89 w 96"/>
              <a:gd name="T43" fmla="*/ 21 h 91"/>
              <a:gd name="T44" fmla="*/ 94 w 96"/>
              <a:gd name="T45" fmla="*/ 33 h 91"/>
              <a:gd name="T46" fmla="*/ 96 w 96"/>
              <a:gd name="T47" fmla="*/ 46 h 91"/>
              <a:gd name="T48" fmla="*/ 96 w 96"/>
              <a:gd name="T49" fmla="*/ 46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1"/>
              <a:gd name="T77" fmla="*/ 96 w 96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1">
                <a:moveTo>
                  <a:pt x="96" y="46"/>
                </a:moveTo>
                <a:lnTo>
                  <a:pt x="94" y="59"/>
                </a:lnTo>
                <a:lnTo>
                  <a:pt x="89" y="70"/>
                </a:lnTo>
                <a:lnTo>
                  <a:pt x="81" y="78"/>
                </a:lnTo>
                <a:lnTo>
                  <a:pt x="70" y="86"/>
                </a:lnTo>
                <a:lnTo>
                  <a:pt x="58" y="89"/>
                </a:lnTo>
                <a:lnTo>
                  <a:pt x="45" y="91"/>
                </a:lnTo>
                <a:lnTo>
                  <a:pt x="33" y="88"/>
                </a:lnTo>
                <a:lnTo>
                  <a:pt x="21" y="83"/>
                </a:lnTo>
                <a:lnTo>
                  <a:pt x="11" y="75"/>
                </a:lnTo>
                <a:lnTo>
                  <a:pt x="4" y="64"/>
                </a:lnTo>
                <a:lnTo>
                  <a:pt x="0" y="52"/>
                </a:lnTo>
                <a:lnTo>
                  <a:pt x="0" y="39"/>
                </a:lnTo>
                <a:lnTo>
                  <a:pt x="4" y="28"/>
                </a:lnTo>
                <a:lnTo>
                  <a:pt x="11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2"/>
                </a:lnTo>
                <a:lnTo>
                  <a:pt x="70" y="5"/>
                </a:lnTo>
                <a:lnTo>
                  <a:pt x="81" y="13"/>
                </a:lnTo>
                <a:lnTo>
                  <a:pt x="89" y="21"/>
                </a:lnTo>
                <a:lnTo>
                  <a:pt x="94" y="33"/>
                </a:lnTo>
                <a:lnTo>
                  <a:pt x="96" y="46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" name="Freeform 108"/>
          <p:cNvSpPr>
            <a:spLocks/>
          </p:cNvSpPr>
          <p:nvPr/>
        </p:nvSpPr>
        <p:spPr bwMode="auto">
          <a:xfrm>
            <a:off x="5913438" y="5241564"/>
            <a:ext cx="76200" cy="73025"/>
          </a:xfrm>
          <a:custGeom>
            <a:avLst/>
            <a:gdLst>
              <a:gd name="T0" fmla="*/ 96 w 96"/>
              <a:gd name="T1" fmla="*/ 46 h 91"/>
              <a:gd name="T2" fmla="*/ 94 w 96"/>
              <a:gd name="T3" fmla="*/ 59 h 91"/>
              <a:gd name="T4" fmla="*/ 89 w 96"/>
              <a:gd name="T5" fmla="*/ 70 h 91"/>
              <a:gd name="T6" fmla="*/ 81 w 96"/>
              <a:gd name="T7" fmla="*/ 78 h 91"/>
              <a:gd name="T8" fmla="*/ 70 w 96"/>
              <a:gd name="T9" fmla="*/ 86 h 91"/>
              <a:gd name="T10" fmla="*/ 58 w 96"/>
              <a:gd name="T11" fmla="*/ 89 h 91"/>
              <a:gd name="T12" fmla="*/ 45 w 96"/>
              <a:gd name="T13" fmla="*/ 91 h 91"/>
              <a:gd name="T14" fmla="*/ 33 w 96"/>
              <a:gd name="T15" fmla="*/ 88 h 91"/>
              <a:gd name="T16" fmla="*/ 21 w 96"/>
              <a:gd name="T17" fmla="*/ 83 h 91"/>
              <a:gd name="T18" fmla="*/ 11 w 96"/>
              <a:gd name="T19" fmla="*/ 75 h 91"/>
              <a:gd name="T20" fmla="*/ 4 w 96"/>
              <a:gd name="T21" fmla="*/ 64 h 91"/>
              <a:gd name="T22" fmla="*/ 0 w 96"/>
              <a:gd name="T23" fmla="*/ 52 h 91"/>
              <a:gd name="T24" fmla="*/ 0 w 96"/>
              <a:gd name="T25" fmla="*/ 39 h 91"/>
              <a:gd name="T26" fmla="*/ 4 w 96"/>
              <a:gd name="T27" fmla="*/ 28 h 91"/>
              <a:gd name="T28" fmla="*/ 11 w 96"/>
              <a:gd name="T29" fmla="*/ 16 h 91"/>
              <a:gd name="T30" fmla="*/ 21 w 96"/>
              <a:gd name="T31" fmla="*/ 8 h 91"/>
              <a:gd name="T32" fmla="*/ 33 w 96"/>
              <a:gd name="T33" fmla="*/ 3 h 91"/>
              <a:gd name="T34" fmla="*/ 45 w 96"/>
              <a:gd name="T35" fmla="*/ 0 h 91"/>
              <a:gd name="T36" fmla="*/ 58 w 96"/>
              <a:gd name="T37" fmla="*/ 2 h 91"/>
              <a:gd name="T38" fmla="*/ 70 w 96"/>
              <a:gd name="T39" fmla="*/ 5 h 91"/>
              <a:gd name="T40" fmla="*/ 81 w 96"/>
              <a:gd name="T41" fmla="*/ 13 h 91"/>
              <a:gd name="T42" fmla="*/ 89 w 96"/>
              <a:gd name="T43" fmla="*/ 21 h 91"/>
              <a:gd name="T44" fmla="*/ 94 w 96"/>
              <a:gd name="T45" fmla="*/ 33 h 91"/>
              <a:gd name="T46" fmla="*/ 96 w 96"/>
              <a:gd name="T47" fmla="*/ 46 h 91"/>
              <a:gd name="T48" fmla="*/ 96 w 96"/>
              <a:gd name="T49" fmla="*/ 46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91"/>
              <a:gd name="T77" fmla="*/ 96 w 96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91">
                <a:moveTo>
                  <a:pt x="96" y="46"/>
                </a:moveTo>
                <a:lnTo>
                  <a:pt x="94" y="59"/>
                </a:lnTo>
                <a:lnTo>
                  <a:pt x="89" y="70"/>
                </a:lnTo>
                <a:lnTo>
                  <a:pt x="81" y="78"/>
                </a:lnTo>
                <a:lnTo>
                  <a:pt x="70" y="86"/>
                </a:lnTo>
                <a:lnTo>
                  <a:pt x="58" y="89"/>
                </a:lnTo>
                <a:lnTo>
                  <a:pt x="45" y="91"/>
                </a:lnTo>
                <a:lnTo>
                  <a:pt x="33" y="88"/>
                </a:lnTo>
                <a:lnTo>
                  <a:pt x="21" y="83"/>
                </a:lnTo>
                <a:lnTo>
                  <a:pt x="11" y="75"/>
                </a:lnTo>
                <a:lnTo>
                  <a:pt x="4" y="64"/>
                </a:lnTo>
                <a:lnTo>
                  <a:pt x="0" y="52"/>
                </a:lnTo>
                <a:lnTo>
                  <a:pt x="0" y="39"/>
                </a:lnTo>
                <a:lnTo>
                  <a:pt x="4" y="28"/>
                </a:lnTo>
                <a:lnTo>
                  <a:pt x="11" y="16"/>
                </a:lnTo>
                <a:lnTo>
                  <a:pt x="21" y="8"/>
                </a:lnTo>
                <a:lnTo>
                  <a:pt x="33" y="3"/>
                </a:lnTo>
                <a:lnTo>
                  <a:pt x="45" y="0"/>
                </a:lnTo>
                <a:lnTo>
                  <a:pt x="58" y="2"/>
                </a:lnTo>
                <a:lnTo>
                  <a:pt x="70" y="5"/>
                </a:lnTo>
                <a:lnTo>
                  <a:pt x="81" y="13"/>
                </a:lnTo>
                <a:lnTo>
                  <a:pt x="89" y="21"/>
                </a:lnTo>
                <a:lnTo>
                  <a:pt x="94" y="33"/>
                </a:lnTo>
                <a:lnTo>
                  <a:pt x="96" y="4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7" name="Group 155"/>
          <p:cNvGrpSpPr>
            <a:grpSpLocks/>
          </p:cNvGrpSpPr>
          <p:nvPr/>
        </p:nvGrpSpPr>
        <p:grpSpPr bwMode="auto">
          <a:xfrm>
            <a:off x="1230794" y="2197846"/>
            <a:ext cx="3040062" cy="481013"/>
            <a:chOff x="745" y="1658"/>
            <a:chExt cx="1915" cy="303"/>
          </a:xfrm>
        </p:grpSpPr>
        <p:sp>
          <p:nvSpPr>
            <p:cNvPr id="268" name="Line 119"/>
            <p:cNvSpPr>
              <a:spLocks noChangeShapeType="1"/>
            </p:cNvSpPr>
            <p:nvPr/>
          </p:nvSpPr>
          <p:spPr bwMode="auto">
            <a:xfrm>
              <a:off x="1870" y="1705"/>
              <a:ext cx="170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20"/>
            <p:cNvSpPr>
              <a:spLocks noChangeShapeType="1"/>
            </p:cNvSpPr>
            <p:nvPr/>
          </p:nvSpPr>
          <p:spPr bwMode="auto">
            <a:xfrm>
              <a:off x="2283" y="1705"/>
              <a:ext cx="175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121"/>
            <p:cNvSpPr>
              <a:spLocks noChangeArrowheads="1"/>
            </p:cNvSpPr>
            <p:nvPr/>
          </p:nvSpPr>
          <p:spPr bwMode="auto">
            <a:xfrm>
              <a:off x="2498" y="1693"/>
              <a:ext cx="16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1" name="Rectangle 122"/>
            <p:cNvSpPr>
              <a:spLocks noChangeArrowheads="1"/>
            </p:cNvSpPr>
            <p:nvPr/>
          </p:nvSpPr>
          <p:spPr bwMode="auto">
            <a:xfrm>
              <a:off x="2279" y="1693"/>
              <a:ext cx="16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2" name="Rectangle 123"/>
            <p:cNvSpPr>
              <a:spLocks noChangeArrowheads="1"/>
            </p:cNvSpPr>
            <p:nvPr/>
          </p:nvSpPr>
          <p:spPr bwMode="auto">
            <a:xfrm>
              <a:off x="1868" y="1693"/>
              <a:ext cx="163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3" name="Rectangle 124"/>
            <p:cNvSpPr>
              <a:spLocks noChangeArrowheads="1"/>
            </p:cNvSpPr>
            <p:nvPr/>
          </p:nvSpPr>
          <p:spPr bwMode="auto">
            <a:xfrm>
              <a:off x="1648" y="1693"/>
              <a:ext cx="16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4" name="Rectangle 125"/>
            <p:cNvSpPr>
              <a:spLocks noChangeArrowheads="1"/>
            </p:cNvSpPr>
            <p:nvPr/>
          </p:nvSpPr>
          <p:spPr bwMode="auto">
            <a:xfrm>
              <a:off x="1207" y="1693"/>
              <a:ext cx="16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5" name="Rectangle 126"/>
            <p:cNvSpPr>
              <a:spLocks noChangeArrowheads="1"/>
            </p:cNvSpPr>
            <p:nvPr/>
          </p:nvSpPr>
          <p:spPr bwMode="auto">
            <a:xfrm>
              <a:off x="745" y="1693"/>
              <a:ext cx="17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6" name="Rectangle 127"/>
            <p:cNvSpPr>
              <a:spLocks noChangeArrowheads="1"/>
            </p:cNvSpPr>
            <p:nvPr/>
          </p:nvSpPr>
          <p:spPr bwMode="auto">
            <a:xfrm>
              <a:off x="2092" y="1658"/>
              <a:ext cx="12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128"/>
            <p:cNvSpPr>
              <a:spLocks noChangeArrowheads="1"/>
            </p:cNvSpPr>
            <p:nvPr/>
          </p:nvSpPr>
          <p:spPr bwMode="auto">
            <a:xfrm>
              <a:off x="1448" y="1658"/>
              <a:ext cx="123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278" name="Rectangle 129"/>
            <p:cNvSpPr>
              <a:spLocks noChangeArrowheads="1"/>
            </p:cNvSpPr>
            <p:nvPr/>
          </p:nvSpPr>
          <p:spPr bwMode="auto">
            <a:xfrm>
              <a:off x="969" y="1658"/>
              <a:ext cx="17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279" name="Rectangle 142"/>
          <p:cNvSpPr>
            <a:spLocks noChangeArrowheads="1"/>
          </p:cNvSpPr>
          <p:nvPr/>
        </p:nvSpPr>
        <p:spPr bwMode="auto">
          <a:xfrm>
            <a:off x="6551613" y="4244614"/>
            <a:ext cx="1133475" cy="20589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Text Box 143"/>
          <p:cNvSpPr txBox="1">
            <a:spLocks noChangeArrowheads="1"/>
          </p:cNvSpPr>
          <p:nvPr/>
        </p:nvSpPr>
        <p:spPr bwMode="auto">
          <a:xfrm>
            <a:off x="6870700" y="3511189"/>
            <a:ext cx="1835150" cy="6413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Invert-then-AND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= OR-Invert</a:t>
            </a:r>
          </a:p>
        </p:txBody>
      </p:sp>
      <p:sp>
        <p:nvSpPr>
          <p:cNvPr id="281" name="Rectangle 144"/>
          <p:cNvSpPr>
            <a:spLocks noChangeArrowheads="1"/>
          </p:cNvSpPr>
          <p:nvPr/>
        </p:nvSpPr>
        <p:spPr bwMode="auto">
          <a:xfrm>
            <a:off x="6461125" y="4166826"/>
            <a:ext cx="1341438" cy="2232025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2" name="Line 145"/>
          <p:cNvSpPr>
            <a:spLocks noChangeShapeType="1"/>
          </p:cNvSpPr>
          <p:nvPr/>
        </p:nvSpPr>
        <p:spPr bwMode="auto">
          <a:xfrm flipH="1">
            <a:off x="6816725" y="3815989"/>
            <a:ext cx="82550" cy="439737"/>
          </a:xfrm>
          <a:prstGeom prst="line">
            <a:avLst/>
          </a:prstGeom>
          <a:noFill/>
          <a:ln w="1588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3" name="Text Box 146"/>
          <p:cNvSpPr txBox="1">
            <a:spLocks noChangeArrowheads="1"/>
          </p:cNvSpPr>
          <p:nvPr/>
        </p:nvSpPr>
        <p:spPr bwMode="auto">
          <a:xfrm>
            <a:off x="7856538" y="4184289"/>
            <a:ext cx="527050" cy="3667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284" name="Line 147"/>
          <p:cNvSpPr>
            <a:spLocks noChangeShapeType="1"/>
          </p:cNvSpPr>
          <p:nvPr/>
        </p:nvSpPr>
        <p:spPr bwMode="auto">
          <a:xfrm flipH="1">
            <a:off x="7824788" y="4498614"/>
            <a:ext cx="196850" cy="173037"/>
          </a:xfrm>
          <a:prstGeom prst="line">
            <a:avLst/>
          </a:prstGeom>
          <a:noFill/>
          <a:ln w="1588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" name="Text Box 150"/>
          <p:cNvSpPr txBox="1">
            <a:spLocks noChangeArrowheads="1"/>
          </p:cNvSpPr>
          <p:nvPr/>
        </p:nvSpPr>
        <p:spPr bwMode="auto">
          <a:xfrm>
            <a:off x="6053138" y="4389076"/>
            <a:ext cx="512762" cy="274638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20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AND</a:t>
            </a:r>
          </a:p>
        </p:txBody>
      </p:sp>
      <p:sp>
        <p:nvSpPr>
          <p:cNvPr id="288" name="Text Box 151"/>
          <p:cNvSpPr txBox="1">
            <a:spLocks noChangeArrowheads="1"/>
          </p:cNvSpPr>
          <p:nvPr/>
        </p:nvSpPr>
        <p:spPr bwMode="auto">
          <a:xfrm>
            <a:off x="6099175" y="5857514"/>
            <a:ext cx="512763" cy="274637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20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AND</a:t>
            </a:r>
          </a:p>
        </p:txBody>
      </p:sp>
      <p:grpSp>
        <p:nvGrpSpPr>
          <p:cNvPr id="296" name="Group 163"/>
          <p:cNvGrpSpPr>
            <a:grpSpLocks/>
          </p:cNvGrpSpPr>
          <p:nvPr/>
        </p:nvGrpSpPr>
        <p:grpSpPr bwMode="auto">
          <a:xfrm>
            <a:off x="1146175" y="4120285"/>
            <a:ext cx="2549525" cy="2073852"/>
            <a:chOff x="701" y="2831"/>
            <a:chExt cx="1606" cy="1489"/>
          </a:xfrm>
        </p:grpSpPr>
        <p:graphicFrame>
          <p:nvGraphicFramePr>
            <p:cNvPr id="297" name="Object 159"/>
            <p:cNvGraphicFramePr>
              <a:graphicFrameLocks noChangeAspect="1"/>
            </p:cNvGraphicFramePr>
            <p:nvPr/>
          </p:nvGraphicFramePr>
          <p:xfrm>
            <a:off x="701" y="2831"/>
            <a:ext cx="1606" cy="1489"/>
          </p:xfrm>
          <a:graphic>
            <a:graphicData uri="http://schemas.openxmlformats.org/presentationml/2006/ole">
              <p:oleObj spid="_x0000_s58370" name="Equation" r:id="rId3" imgW="1295280" imgH="1371600" progId="Equation.3">
                <p:embed/>
              </p:oleObj>
            </a:graphicData>
          </a:graphic>
        </p:graphicFrame>
        <p:sp>
          <p:nvSpPr>
            <p:cNvPr id="298" name="Line 161"/>
            <p:cNvSpPr>
              <a:spLocks noChangeShapeType="1"/>
            </p:cNvSpPr>
            <p:nvPr/>
          </p:nvSpPr>
          <p:spPr bwMode="auto">
            <a:xfrm>
              <a:off x="1174" y="3106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" name="Rectangle 169"/>
          <p:cNvSpPr>
            <a:spLocks noChangeArrowheads="1"/>
          </p:cNvSpPr>
          <p:nvPr/>
        </p:nvSpPr>
        <p:spPr bwMode="auto">
          <a:xfrm>
            <a:off x="2325327" y="5790887"/>
            <a:ext cx="1241425" cy="45720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0" dirty="0">
                <a:solidFill>
                  <a:srgbClr val="6600CC"/>
                </a:solidFill>
              </a:rPr>
              <a:t>as above</a:t>
            </a:r>
          </a:p>
        </p:txBody>
      </p:sp>
      <p:sp>
        <p:nvSpPr>
          <p:cNvPr id="304" name="Line 4"/>
          <p:cNvSpPr>
            <a:spLocks noChangeShapeType="1"/>
          </p:cNvSpPr>
          <p:nvPr/>
        </p:nvSpPr>
        <p:spPr bwMode="auto">
          <a:xfrm>
            <a:off x="5127624" y="2104689"/>
            <a:ext cx="387350" cy="193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5" name="Line 5"/>
          <p:cNvSpPr>
            <a:spLocks noChangeShapeType="1"/>
          </p:cNvSpPr>
          <p:nvPr/>
        </p:nvSpPr>
        <p:spPr bwMode="auto">
          <a:xfrm flipH="1">
            <a:off x="5127624" y="2298364"/>
            <a:ext cx="387350" cy="193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6" name="Line 6"/>
          <p:cNvSpPr>
            <a:spLocks noChangeShapeType="1"/>
          </p:cNvSpPr>
          <p:nvPr/>
        </p:nvSpPr>
        <p:spPr bwMode="auto">
          <a:xfrm flipV="1">
            <a:off x="5127624" y="2104689"/>
            <a:ext cx="1588" cy="387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" name="Freeform 7"/>
          <p:cNvSpPr>
            <a:spLocks/>
          </p:cNvSpPr>
          <p:nvPr/>
        </p:nvSpPr>
        <p:spPr bwMode="auto">
          <a:xfrm>
            <a:off x="5524499" y="2252326"/>
            <a:ext cx="90488" cy="92075"/>
          </a:xfrm>
          <a:custGeom>
            <a:avLst/>
            <a:gdLst>
              <a:gd name="T0" fmla="*/ 114 w 114"/>
              <a:gd name="T1" fmla="*/ 58 h 117"/>
              <a:gd name="T2" fmla="*/ 112 w 114"/>
              <a:gd name="T3" fmla="*/ 71 h 117"/>
              <a:gd name="T4" fmla="*/ 107 w 114"/>
              <a:gd name="T5" fmla="*/ 84 h 117"/>
              <a:gd name="T6" fmla="*/ 101 w 114"/>
              <a:gd name="T7" fmla="*/ 96 h 117"/>
              <a:gd name="T8" fmla="*/ 91 w 114"/>
              <a:gd name="T9" fmla="*/ 106 h 117"/>
              <a:gd name="T10" fmla="*/ 79 w 114"/>
              <a:gd name="T11" fmla="*/ 112 h 117"/>
              <a:gd name="T12" fmla="*/ 66 w 114"/>
              <a:gd name="T13" fmla="*/ 115 h 117"/>
              <a:gd name="T14" fmla="*/ 53 w 114"/>
              <a:gd name="T15" fmla="*/ 117 h 117"/>
              <a:gd name="T16" fmla="*/ 40 w 114"/>
              <a:gd name="T17" fmla="*/ 114 h 117"/>
              <a:gd name="T18" fmla="*/ 27 w 114"/>
              <a:gd name="T19" fmla="*/ 109 h 117"/>
              <a:gd name="T20" fmla="*/ 18 w 114"/>
              <a:gd name="T21" fmla="*/ 101 h 117"/>
              <a:gd name="T22" fmla="*/ 9 w 114"/>
              <a:gd name="T23" fmla="*/ 91 h 117"/>
              <a:gd name="T24" fmla="*/ 3 w 114"/>
              <a:gd name="T25" fmla="*/ 78 h 117"/>
              <a:gd name="T26" fmla="*/ 0 w 114"/>
              <a:gd name="T27" fmla="*/ 65 h 117"/>
              <a:gd name="T28" fmla="*/ 0 w 114"/>
              <a:gd name="T29" fmla="*/ 52 h 117"/>
              <a:gd name="T30" fmla="*/ 3 w 114"/>
              <a:gd name="T31" fmla="*/ 39 h 117"/>
              <a:gd name="T32" fmla="*/ 9 w 114"/>
              <a:gd name="T33" fmla="*/ 26 h 117"/>
              <a:gd name="T34" fmla="*/ 18 w 114"/>
              <a:gd name="T35" fmla="*/ 16 h 117"/>
              <a:gd name="T36" fmla="*/ 29 w 114"/>
              <a:gd name="T37" fmla="*/ 8 h 117"/>
              <a:gd name="T38" fmla="*/ 40 w 114"/>
              <a:gd name="T39" fmla="*/ 3 h 117"/>
              <a:gd name="T40" fmla="*/ 53 w 114"/>
              <a:gd name="T41" fmla="*/ 0 h 117"/>
              <a:gd name="T42" fmla="*/ 66 w 114"/>
              <a:gd name="T43" fmla="*/ 2 h 117"/>
              <a:gd name="T44" fmla="*/ 79 w 114"/>
              <a:gd name="T45" fmla="*/ 5 h 117"/>
              <a:gd name="T46" fmla="*/ 91 w 114"/>
              <a:gd name="T47" fmla="*/ 11 h 117"/>
              <a:gd name="T48" fmla="*/ 101 w 114"/>
              <a:gd name="T49" fmla="*/ 21 h 117"/>
              <a:gd name="T50" fmla="*/ 107 w 114"/>
              <a:gd name="T51" fmla="*/ 32 h 117"/>
              <a:gd name="T52" fmla="*/ 112 w 114"/>
              <a:gd name="T53" fmla="*/ 45 h 117"/>
              <a:gd name="T54" fmla="*/ 114 w 114"/>
              <a:gd name="T55" fmla="*/ 58 h 117"/>
              <a:gd name="T56" fmla="*/ 114 w 114"/>
              <a:gd name="T57" fmla="*/ 58 h 11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4"/>
              <a:gd name="T88" fmla="*/ 0 h 117"/>
              <a:gd name="T89" fmla="*/ 114 w 114"/>
              <a:gd name="T90" fmla="*/ 117 h 11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4" h="117">
                <a:moveTo>
                  <a:pt x="114" y="58"/>
                </a:moveTo>
                <a:lnTo>
                  <a:pt x="112" y="71"/>
                </a:lnTo>
                <a:lnTo>
                  <a:pt x="107" y="84"/>
                </a:lnTo>
                <a:lnTo>
                  <a:pt x="101" y="96"/>
                </a:lnTo>
                <a:lnTo>
                  <a:pt x="91" y="106"/>
                </a:lnTo>
                <a:lnTo>
                  <a:pt x="79" y="112"/>
                </a:lnTo>
                <a:lnTo>
                  <a:pt x="66" y="115"/>
                </a:lnTo>
                <a:lnTo>
                  <a:pt x="53" y="117"/>
                </a:lnTo>
                <a:lnTo>
                  <a:pt x="40" y="114"/>
                </a:lnTo>
                <a:lnTo>
                  <a:pt x="27" y="109"/>
                </a:lnTo>
                <a:lnTo>
                  <a:pt x="18" y="101"/>
                </a:lnTo>
                <a:lnTo>
                  <a:pt x="9" y="91"/>
                </a:lnTo>
                <a:lnTo>
                  <a:pt x="3" y="78"/>
                </a:lnTo>
                <a:lnTo>
                  <a:pt x="0" y="65"/>
                </a:lnTo>
                <a:lnTo>
                  <a:pt x="0" y="52"/>
                </a:lnTo>
                <a:lnTo>
                  <a:pt x="3" y="39"/>
                </a:lnTo>
                <a:lnTo>
                  <a:pt x="9" y="26"/>
                </a:lnTo>
                <a:lnTo>
                  <a:pt x="18" y="16"/>
                </a:lnTo>
                <a:lnTo>
                  <a:pt x="29" y="8"/>
                </a:lnTo>
                <a:lnTo>
                  <a:pt x="40" y="3"/>
                </a:lnTo>
                <a:lnTo>
                  <a:pt x="53" y="0"/>
                </a:lnTo>
                <a:lnTo>
                  <a:pt x="66" y="2"/>
                </a:lnTo>
                <a:lnTo>
                  <a:pt x="79" y="5"/>
                </a:lnTo>
                <a:lnTo>
                  <a:pt x="91" y="11"/>
                </a:lnTo>
                <a:lnTo>
                  <a:pt x="101" y="21"/>
                </a:lnTo>
                <a:lnTo>
                  <a:pt x="107" y="32"/>
                </a:lnTo>
                <a:lnTo>
                  <a:pt x="112" y="45"/>
                </a:lnTo>
                <a:lnTo>
                  <a:pt x="114" y="5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" name="Line 8"/>
          <p:cNvSpPr>
            <a:spLocks noChangeShapeType="1"/>
          </p:cNvSpPr>
          <p:nvPr/>
        </p:nvSpPr>
        <p:spPr bwMode="auto">
          <a:xfrm>
            <a:off x="5607049" y="2307889"/>
            <a:ext cx="11271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" name="Line 9"/>
          <p:cNvSpPr>
            <a:spLocks noChangeShapeType="1"/>
          </p:cNvSpPr>
          <p:nvPr/>
        </p:nvSpPr>
        <p:spPr bwMode="auto">
          <a:xfrm>
            <a:off x="4972049" y="2298364"/>
            <a:ext cx="1555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" name="Line 10"/>
          <p:cNvSpPr>
            <a:spLocks noChangeShapeType="1"/>
          </p:cNvSpPr>
          <p:nvPr/>
        </p:nvSpPr>
        <p:spPr bwMode="auto">
          <a:xfrm>
            <a:off x="5127624" y="2685714"/>
            <a:ext cx="387350" cy="193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" name="Line 11"/>
          <p:cNvSpPr>
            <a:spLocks noChangeShapeType="1"/>
          </p:cNvSpPr>
          <p:nvPr/>
        </p:nvSpPr>
        <p:spPr bwMode="auto">
          <a:xfrm flipH="1">
            <a:off x="5127624" y="2879389"/>
            <a:ext cx="387350" cy="193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" name="Line 12"/>
          <p:cNvSpPr>
            <a:spLocks noChangeShapeType="1"/>
          </p:cNvSpPr>
          <p:nvPr/>
        </p:nvSpPr>
        <p:spPr bwMode="auto">
          <a:xfrm flipV="1">
            <a:off x="5127624" y="2685714"/>
            <a:ext cx="1588" cy="387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" name="Freeform 13"/>
          <p:cNvSpPr>
            <a:spLocks/>
          </p:cNvSpPr>
          <p:nvPr/>
        </p:nvSpPr>
        <p:spPr bwMode="auto">
          <a:xfrm>
            <a:off x="5524499" y="2833351"/>
            <a:ext cx="90488" cy="92075"/>
          </a:xfrm>
          <a:custGeom>
            <a:avLst/>
            <a:gdLst>
              <a:gd name="T0" fmla="*/ 114 w 114"/>
              <a:gd name="T1" fmla="*/ 59 h 117"/>
              <a:gd name="T2" fmla="*/ 112 w 114"/>
              <a:gd name="T3" fmla="*/ 72 h 117"/>
              <a:gd name="T4" fmla="*/ 107 w 114"/>
              <a:gd name="T5" fmla="*/ 85 h 117"/>
              <a:gd name="T6" fmla="*/ 101 w 114"/>
              <a:gd name="T7" fmla="*/ 96 h 117"/>
              <a:gd name="T8" fmla="*/ 91 w 114"/>
              <a:gd name="T9" fmla="*/ 106 h 117"/>
              <a:gd name="T10" fmla="*/ 79 w 114"/>
              <a:gd name="T11" fmla="*/ 112 h 117"/>
              <a:gd name="T12" fmla="*/ 66 w 114"/>
              <a:gd name="T13" fmla="*/ 116 h 117"/>
              <a:gd name="T14" fmla="*/ 53 w 114"/>
              <a:gd name="T15" fmla="*/ 117 h 117"/>
              <a:gd name="T16" fmla="*/ 40 w 114"/>
              <a:gd name="T17" fmla="*/ 114 h 117"/>
              <a:gd name="T18" fmla="*/ 27 w 114"/>
              <a:gd name="T19" fmla="*/ 109 h 117"/>
              <a:gd name="T20" fmla="*/ 18 w 114"/>
              <a:gd name="T21" fmla="*/ 101 h 117"/>
              <a:gd name="T22" fmla="*/ 9 w 114"/>
              <a:gd name="T23" fmla="*/ 91 h 117"/>
              <a:gd name="T24" fmla="*/ 3 w 114"/>
              <a:gd name="T25" fmla="*/ 78 h 117"/>
              <a:gd name="T26" fmla="*/ 0 w 114"/>
              <a:gd name="T27" fmla="*/ 65 h 117"/>
              <a:gd name="T28" fmla="*/ 0 w 114"/>
              <a:gd name="T29" fmla="*/ 52 h 117"/>
              <a:gd name="T30" fmla="*/ 3 w 114"/>
              <a:gd name="T31" fmla="*/ 39 h 117"/>
              <a:gd name="T32" fmla="*/ 9 w 114"/>
              <a:gd name="T33" fmla="*/ 26 h 117"/>
              <a:gd name="T34" fmla="*/ 18 w 114"/>
              <a:gd name="T35" fmla="*/ 17 h 117"/>
              <a:gd name="T36" fmla="*/ 29 w 114"/>
              <a:gd name="T37" fmla="*/ 8 h 117"/>
              <a:gd name="T38" fmla="*/ 40 w 114"/>
              <a:gd name="T39" fmla="*/ 4 h 117"/>
              <a:gd name="T40" fmla="*/ 53 w 114"/>
              <a:gd name="T41" fmla="*/ 0 h 117"/>
              <a:gd name="T42" fmla="*/ 66 w 114"/>
              <a:gd name="T43" fmla="*/ 2 h 117"/>
              <a:gd name="T44" fmla="*/ 79 w 114"/>
              <a:gd name="T45" fmla="*/ 5 h 117"/>
              <a:gd name="T46" fmla="*/ 91 w 114"/>
              <a:gd name="T47" fmla="*/ 12 h 117"/>
              <a:gd name="T48" fmla="*/ 101 w 114"/>
              <a:gd name="T49" fmla="*/ 21 h 117"/>
              <a:gd name="T50" fmla="*/ 107 w 114"/>
              <a:gd name="T51" fmla="*/ 33 h 117"/>
              <a:gd name="T52" fmla="*/ 112 w 114"/>
              <a:gd name="T53" fmla="*/ 46 h 117"/>
              <a:gd name="T54" fmla="*/ 114 w 114"/>
              <a:gd name="T55" fmla="*/ 59 h 117"/>
              <a:gd name="T56" fmla="*/ 114 w 114"/>
              <a:gd name="T57" fmla="*/ 59 h 11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4"/>
              <a:gd name="T88" fmla="*/ 0 h 117"/>
              <a:gd name="T89" fmla="*/ 114 w 114"/>
              <a:gd name="T90" fmla="*/ 117 h 11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4" h="117">
                <a:moveTo>
                  <a:pt x="114" y="59"/>
                </a:moveTo>
                <a:lnTo>
                  <a:pt x="112" y="72"/>
                </a:lnTo>
                <a:lnTo>
                  <a:pt x="107" y="85"/>
                </a:lnTo>
                <a:lnTo>
                  <a:pt x="101" y="96"/>
                </a:lnTo>
                <a:lnTo>
                  <a:pt x="91" y="106"/>
                </a:lnTo>
                <a:lnTo>
                  <a:pt x="79" y="112"/>
                </a:lnTo>
                <a:lnTo>
                  <a:pt x="66" y="116"/>
                </a:lnTo>
                <a:lnTo>
                  <a:pt x="53" y="117"/>
                </a:lnTo>
                <a:lnTo>
                  <a:pt x="40" y="114"/>
                </a:lnTo>
                <a:lnTo>
                  <a:pt x="27" y="109"/>
                </a:lnTo>
                <a:lnTo>
                  <a:pt x="18" y="101"/>
                </a:lnTo>
                <a:lnTo>
                  <a:pt x="9" y="91"/>
                </a:lnTo>
                <a:lnTo>
                  <a:pt x="3" y="78"/>
                </a:lnTo>
                <a:lnTo>
                  <a:pt x="0" y="65"/>
                </a:lnTo>
                <a:lnTo>
                  <a:pt x="0" y="52"/>
                </a:lnTo>
                <a:lnTo>
                  <a:pt x="3" y="39"/>
                </a:lnTo>
                <a:lnTo>
                  <a:pt x="9" y="26"/>
                </a:lnTo>
                <a:lnTo>
                  <a:pt x="18" y="17"/>
                </a:lnTo>
                <a:lnTo>
                  <a:pt x="29" y="8"/>
                </a:lnTo>
                <a:lnTo>
                  <a:pt x="40" y="4"/>
                </a:lnTo>
                <a:lnTo>
                  <a:pt x="53" y="0"/>
                </a:lnTo>
                <a:lnTo>
                  <a:pt x="66" y="2"/>
                </a:lnTo>
                <a:lnTo>
                  <a:pt x="79" y="5"/>
                </a:lnTo>
                <a:lnTo>
                  <a:pt x="91" y="12"/>
                </a:lnTo>
                <a:lnTo>
                  <a:pt x="101" y="21"/>
                </a:lnTo>
                <a:lnTo>
                  <a:pt x="107" y="33"/>
                </a:lnTo>
                <a:lnTo>
                  <a:pt x="112" y="46"/>
                </a:lnTo>
                <a:lnTo>
                  <a:pt x="114" y="59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" name="Line 14"/>
          <p:cNvSpPr>
            <a:spLocks noChangeShapeType="1"/>
          </p:cNvSpPr>
          <p:nvPr/>
        </p:nvSpPr>
        <p:spPr bwMode="auto">
          <a:xfrm>
            <a:off x="5607049" y="2888914"/>
            <a:ext cx="11271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" name="Line 15"/>
          <p:cNvSpPr>
            <a:spLocks noChangeShapeType="1"/>
          </p:cNvSpPr>
          <p:nvPr/>
        </p:nvSpPr>
        <p:spPr bwMode="auto">
          <a:xfrm>
            <a:off x="4972049" y="2879389"/>
            <a:ext cx="1555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" name="Freeform 16"/>
          <p:cNvSpPr>
            <a:spLocks/>
          </p:cNvSpPr>
          <p:nvPr/>
        </p:nvSpPr>
        <p:spPr bwMode="auto">
          <a:xfrm>
            <a:off x="6470649" y="1641139"/>
            <a:ext cx="166688" cy="338137"/>
          </a:xfrm>
          <a:custGeom>
            <a:avLst/>
            <a:gdLst>
              <a:gd name="T0" fmla="*/ 0 w 210"/>
              <a:gd name="T1" fmla="*/ 0 h 425"/>
              <a:gd name="T2" fmla="*/ 26 w 210"/>
              <a:gd name="T3" fmla="*/ 1 h 425"/>
              <a:gd name="T4" fmla="*/ 52 w 210"/>
              <a:gd name="T5" fmla="*/ 6 h 425"/>
              <a:gd name="T6" fmla="*/ 78 w 210"/>
              <a:gd name="T7" fmla="*/ 14 h 425"/>
              <a:gd name="T8" fmla="*/ 101 w 210"/>
              <a:gd name="T9" fmla="*/ 27 h 425"/>
              <a:gd name="T10" fmla="*/ 123 w 210"/>
              <a:gd name="T11" fmla="*/ 40 h 425"/>
              <a:gd name="T12" fmla="*/ 143 w 210"/>
              <a:gd name="T13" fmla="*/ 58 h 425"/>
              <a:gd name="T14" fmla="*/ 161 w 210"/>
              <a:gd name="T15" fmla="*/ 78 h 425"/>
              <a:gd name="T16" fmla="*/ 177 w 210"/>
              <a:gd name="T17" fmla="*/ 99 h 425"/>
              <a:gd name="T18" fmla="*/ 190 w 210"/>
              <a:gd name="T19" fmla="*/ 121 h 425"/>
              <a:gd name="T20" fmla="*/ 200 w 210"/>
              <a:gd name="T21" fmla="*/ 147 h 425"/>
              <a:gd name="T22" fmla="*/ 206 w 210"/>
              <a:gd name="T23" fmla="*/ 173 h 425"/>
              <a:gd name="T24" fmla="*/ 210 w 210"/>
              <a:gd name="T25" fmla="*/ 199 h 425"/>
              <a:gd name="T26" fmla="*/ 210 w 210"/>
              <a:gd name="T27" fmla="*/ 225 h 425"/>
              <a:gd name="T28" fmla="*/ 206 w 210"/>
              <a:gd name="T29" fmla="*/ 251 h 425"/>
              <a:gd name="T30" fmla="*/ 200 w 210"/>
              <a:gd name="T31" fmla="*/ 277 h 425"/>
              <a:gd name="T32" fmla="*/ 190 w 210"/>
              <a:gd name="T33" fmla="*/ 303 h 425"/>
              <a:gd name="T34" fmla="*/ 177 w 210"/>
              <a:gd name="T35" fmla="*/ 326 h 425"/>
              <a:gd name="T36" fmla="*/ 161 w 210"/>
              <a:gd name="T37" fmla="*/ 347 h 425"/>
              <a:gd name="T38" fmla="*/ 143 w 210"/>
              <a:gd name="T39" fmla="*/ 367 h 425"/>
              <a:gd name="T40" fmla="*/ 123 w 210"/>
              <a:gd name="T41" fmla="*/ 385 h 425"/>
              <a:gd name="T42" fmla="*/ 101 w 210"/>
              <a:gd name="T43" fmla="*/ 398 h 425"/>
              <a:gd name="T44" fmla="*/ 78 w 210"/>
              <a:gd name="T45" fmla="*/ 411 h 425"/>
              <a:gd name="T46" fmla="*/ 52 w 210"/>
              <a:gd name="T47" fmla="*/ 419 h 425"/>
              <a:gd name="T48" fmla="*/ 26 w 210"/>
              <a:gd name="T49" fmla="*/ 424 h 425"/>
              <a:gd name="T50" fmla="*/ 0 w 210"/>
              <a:gd name="T51" fmla="*/ 425 h 4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0"/>
              <a:gd name="T79" fmla="*/ 0 h 425"/>
              <a:gd name="T80" fmla="*/ 210 w 210"/>
              <a:gd name="T81" fmla="*/ 425 h 4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0" h="425">
                <a:moveTo>
                  <a:pt x="0" y="0"/>
                </a:moveTo>
                <a:lnTo>
                  <a:pt x="26" y="1"/>
                </a:lnTo>
                <a:lnTo>
                  <a:pt x="52" y="6"/>
                </a:lnTo>
                <a:lnTo>
                  <a:pt x="78" y="14"/>
                </a:lnTo>
                <a:lnTo>
                  <a:pt x="101" y="27"/>
                </a:lnTo>
                <a:lnTo>
                  <a:pt x="123" y="40"/>
                </a:lnTo>
                <a:lnTo>
                  <a:pt x="143" y="58"/>
                </a:lnTo>
                <a:lnTo>
                  <a:pt x="161" y="78"/>
                </a:lnTo>
                <a:lnTo>
                  <a:pt x="177" y="99"/>
                </a:lnTo>
                <a:lnTo>
                  <a:pt x="190" y="121"/>
                </a:lnTo>
                <a:lnTo>
                  <a:pt x="200" y="147"/>
                </a:lnTo>
                <a:lnTo>
                  <a:pt x="206" y="173"/>
                </a:lnTo>
                <a:lnTo>
                  <a:pt x="210" y="199"/>
                </a:lnTo>
                <a:lnTo>
                  <a:pt x="210" y="225"/>
                </a:lnTo>
                <a:lnTo>
                  <a:pt x="206" y="251"/>
                </a:lnTo>
                <a:lnTo>
                  <a:pt x="200" y="277"/>
                </a:lnTo>
                <a:lnTo>
                  <a:pt x="190" y="303"/>
                </a:lnTo>
                <a:lnTo>
                  <a:pt x="177" y="326"/>
                </a:lnTo>
                <a:lnTo>
                  <a:pt x="161" y="347"/>
                </a:lnTo>
                <a:lnTo>
                  <a:pt x="143" y="367"/>
                </a:lnTo>
                <a:lnTo>
                  <a:pt x="123" y="385"/>
                </a:lnTo>
                <a:lnTo>
                  <a:pt x="101" y="398"/>
                </a:lnTo>
                <a:lnTo>
                  <a:pt x="78" y="411"/>
                </a:lnTo>
                <a:lnTo>
                  <a:pt x="52" y="419"/>
                </a:lnTo>
                <a:lnTo>
                  <a:pt x="26" y="424"/>
                </a:lnTo>
                <a:lnTo>
                  <a:pt x="0" y="42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" name="Line 17"/>
          <p:cNvSpPr>
            <a:spLocks noChangeShapeType="1"/>
          </p:cNvSpPr>
          <p:nvPr/>
        </p:nvSpPr>
        <p:spPr bwMode="auto">
          <a:xfrm flipH="1">
            <a:off x="6237287" y="1641139"/>
            <a:ext cx="2540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" name="Line 18"/>
          <p:cNvSpPr>
            <a:spLocks noChangeShapeType="1"/>
          </p:cNvSpPr>
          <p:nvPr/>
        </p:nvSpPr>
        <p:spPr bwMode="auto">
          <a:xfrm flipH="1">
            <a:off x="6237287" y="1980864"/>
            <a:ext cx="2540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" name="Line 19"/>
          <p:cNvSpPr>
            <a:spLocks noChangeShapeType="1"/>
          </p:cNvSpPr>
          <p:nvPr/>
        </p:nvSpPr>
        <p:spPr bwMode="auto">
          <a:xfrm>
            <a:off x="6237287" y="1641139"/>
            <a:ext cx="1587" cy="339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" name="Line 20"/>
          <p:cNvSpPr>
            <a:spLocks noChangeShapeType="1"/>
          </p:cNvSpPr>
          <p:nvPr/>
        </p:nvSpPr>
        <p:spPr bwMode="auto">
          <a:xfrm>
            <a:off x="6057899" y="1698289"/>
            <a:ext cx="16986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1" name="Line 21"/>
          <p:cNvSpPr>
            <a:spLocks noChangeShapeType="1"/>
          </p:cNvSpPr>
          <p:nvPr/>
        </p:nvSpPr>
        <p:spPr bwMode="auto">
          <a:xfrm>
            <a:off x="6057899" y="1909426"/>
            <a:ext cx="16986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" name="Line 22"/>
          <p:cNvSpPr>
            <a:spLocks noChangeShapeType="1"/>
          </p:cNvSpPr>
          <p:nvPr/>
        </p:nvSpPr>
        <p:spPr bwMode="auto">
          <a:xfrm>
            <a:off x="6650037" y="1823701"/>
            <a:ext cx="1047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" name="Freeform 23"/>
          <p:cNvSpPr>
            <a:spLocks/>
          </p:cNvSpPr>
          <p:nvPr/>
        </p:nvSpPr>
        <p:spPr bwMode="auto">
          <a:xfrm>
            <a:off x="6470649" y="3111164"/>
            <a:ext cx="166688" cy="338137"/>
          </a:xfrm>
          <a:custGeom>
            <a:avLst/>
            <a:gdLst>
              <a:gd name="T0" fmla="*/ 0 w 210"/>
              <a:gd name="T1" fmla="*/ 0 h 426"/>
              <a:gd name="T2" fmla="*/ 26 w 210"/>
              <a:gd name="T3" fmla="*/ 2 h 426"/>
              <a:gd name="T4" fmla="*/ 52 w 210"/>
              <a:gd name="T5" fmla="*/ 7 h 426"/>
              <a:gd name="T6" fmla="*/ 78 w 210"/>
              <a:gd name="T7" fmla="*/ 15 h 426"/>
              <a:gd name="T8" fmla="*/ 101 w 210"/>
              <a:gd name="T9" fmla="*/ 28 h 426"/>
              <a:gd name="T10" fmla="*/ 123 w 210"/>
              <a:gd name="T11" fmla="*/ 41 h 426"/>
              <a:gd name="T12" fmla="*/ 143 w 210"/>
              <a:gd name="T13" fmla="*/ 59 h 426"/>
              <a:gd name="T14" fmla="*/ 161 w 210"/>
              <a:gd name="T15" fmla="*/ 78 h 426"/>
              <a:gd name="T16" fmla="*/ 177 w 210"/>
              <a:gd name="T17" fmla="*/ 100 h 426"/>
              <a:gd name="T18" fmla="*/ 190 w 210"/>
              <a:gd name="T19" fmla="*/ 122 h 426"/>
              <a:gd name="T20" fmla="*/ 200 w 210"/>
              <a:gd name="T21" fmla="*/ 148 h 426"/>
              <a:gd name="T22" fmla="*/ 206 w 210"/>
              <a:gd name="T23" fmla="*/ 174 h 426"/>
              <a:gd name="T24" fmla="*/ 210 w 210"/>
              <a:gd name="T25" fmla="*/ 200 h 426"/>
              <a:gd name="T26" fmla="*/ 210 w 210"/>
              <a:gd name="T27" fmla="*/ 226 h 426"/>
              <a:gd name="T28" fmla="*/ 206 w 210"/>
              <a:gd name="T29" fmla="*/ 252 h 426"/>
              <a:gd name="T30" fmla="*/ 200 w 210"/>
              <a:gd name="T31" fmla="*/ 278 h 426"/>
              <a:gd name="T32" fmla="*/ 190 w 210"/>
              <a:gd name="T33" fmla="*/ 304 h 426"/>
              <a:gd name="T34" fmla="*/ 177 w 210"/>
              <a:gd name="T35" fmla="*/ 327 h 426"/>
              <a:gd name="T36" fmla="*/ 161 w 210"/>
              <a:gd name="T37" fmla="*/ 348 h 426"/>
              <a:gd name="T38" fmla="*/ 143 w 210"/>
              <a:gd name="T39" fmla="*/ 368 h 426"/>
              <a:gd name="T40" fmla="*/ 123 w 210"/>
              <a:gd name="T41" fmla="*/ 386 h 426"/>
              <a:gd name="T42" fmla="*/ 101 w 210"/>
              <a:gd name="T43" fmla="*/ 399 h 426"/>
              <a:gd name="T44" fmla="*/ 78 w 210"/>
              <a:gd name="T45" fmla="*/ 412 h 426"/>
              <a:gd name="T46" fmla="*/ 52 w 210"/>
              <a:gd name="T47" fmla="*/ 420 h 426"/>
              <a:gd name="T48" fmla="*/ 26 w 210"/>
              <a:gd name="T49" fmla="*/ 425 h 426"/>
              <a:gd name="T50" fmla="*/ 0 w 210"/>
              <a:gd name="T51" fmla="*/ 426 h 42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0"/>
              <a:gd name="T79" fmla="*/ 0 h 426"/>
              <a:gd name="T80" fmla="*/ 210 w 210"/>
              <a:gd name="T81" fmla="*/ 426 h 42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0" h="426">
                <a:moveTo>
                  <a:pt x="0" y="0"/>
                </a:moveTo>
                <a:lnTo>
                  <a:pt x="26" y="2"/>
                </a:lnTo>
                <a:lnTo>
                  <a:pt x="52" y="7"/>
                </a:lnTo>
                <a:lnTo>
                  <a:pt x="78" y="15"/>
                </a:lnTo>
                <a:lnTo>
                  <a:pt x="101" y="28"/>
                </a:lnTo>
                <a:lnTo>
                  <a:pt x="123" y="41"/>
                </a:lnTo>
                <a:lnTo>
                  <a:pt x="143" y="59"/>
                </a:lnTo>
                <a:lnTo>
                  <a:pt x="161" y="78"/>
                </a:lnTo>
                <a:lnTo>
                  <a:pt x="177" y="100"/>
                </a:lnTo>
                <a:lnTo>
                  <a:pt x="190" y="122"/>
                </a:lnTo>
                <a:lnTo>
                  <a:pt x="200" y="148"/>
                </a:lnTo>
                <a:lnTo>
                  <a:pt x="206" y="174"/>
                </a:lnTo>
                <a:lnTo>
                  <a:pt x="210" y="200"/>
                </a:lnTo>
                <a:lnTo>
                  <a:pt x="210" y="226"/>
                </a:lnTo>
                <a:lnTo>
                  <a:pt x="206" y="252"/>
                </a:lnTo>
                <a:lnTo>
                  <a:pt x="200" y="278"/>
                </a:lnTo>
                <a:lnTo>
                  <a:pt x="190" y="304"/>
                </a:lnTo>
                <a:lnTo>
                  <a:pt x="177" y="327"/>
                </a:lnTo>
                <a:lnTo>
                  <a:pt x="161" y="348"/>
                </a:lnTo>
                <a:lnTo>
                  <a:pt x="143" y="368"/>
                </a:lnTo>
                <a:lnTo>
                  <a:pt x="123" y="386"/>
                </a:lnTo>
                <a:lnTo>
                  <a:pt x="101" y="399"/>
                </a:lnTo>
                <a:lnTo>
                  <a:pt x="78" y="412"/>
                </a:lnTo>
                <a:lnTo>
                  <a:pt x="52" y="420"/>
                </a:lnTo>
                <a:lnTo>
                  <a:pt x="26" y="425"/>
                </a:lnTo>
                <a:lnTo>
                  <a:pt x="0" y="42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" name="Line 24"/>
          <p:cNvSpPr>
            <a:spLocks noChangeShapeType="1"/>
          </p:cNvSpPr>
          <p:nvPr/>
        </p:nvSpPr>
        <p:spPr bwMode="auto">
          <a:xfrm flipH="1">
            <a:off x="6237287" y="3111164"/>
            <a:ext cx="2540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5" name="Line 25"/>
          <p:cNvSpPr>
            <a:spLocks noChangeShapeType="1"/>
          </p:cNvSpPr>
          <p:nvPr/>
        </p:nvSpPr>
        <p:spPr bwMode="auto">
          <a:xfrm flipH="1">
            <a:off x="6237287" y="3450889"/>
            <a:ext cx="2540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6" name="Line 26"/>
          <p:cNvSpPr>
            <a:spLocks noChangeShapeType="1"/>
          </p:cNvSpPr>
          <p:nvPr/>
        </p:nvSpPr>
        <p:spPr bwMode="auto">
          <a:xfrm>
            <a:off x="6237287" y="3111164"/>
            <a:ext cx="1587" cy="339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" name="Line 27"/>
          <p:cNvSpPr>
            <a:spLocks noChangeShapeType="1"/>
          </p:cNvSpPr>
          <p:nvPr/>
        </p:nvSpPr>
        <p:spPr bwMode="auto">
          <a:xfrm>
            <a:off x="6057899" y="3168314"/>
            <a:ext cx="169863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" name="Line 28"/>
          <p:cNvSpPr>
            <a:spLocks noChangeShapeType="1"/>
          </p:cNvSpPr>
          <p:nvPr/>
        </p:nvSpPr>
        <p:spPr bwMode="auto">
          <a:xfrm>
            <a:off x="6057899" y="3379451"/>
            <a:ext cx="16986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" name="Line 29"/>
          <p:cNvSpPr>
            <a:spLocks noChangeShapeType="1"/>
          </p:cNvSpPr>
          <p:nvPr/>
        </p:nvSpPr>
        <p:spPr bwMode="auto">
          <a:xfrm>
            <a:off x="6650037" y="3295314"/>
            <a:ext cx="1047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" name="Line 30"/>
          <p:cNvSpPr>
            <a:spLocks noChangeShapeType="1"/>
          </p:cNvSpPr>
          <p:nvPr/>
        </p:nvSpPr>
        <p:spPr bwMode="auto">
          <a:xfrm>
            <a:off x="7091362" y="2461876"/>
            <a:ext cx="1682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" name="Line 31"/>
          <p:cNvSpPr>
            <a:spLocks noChangeShapeType="1"/>
          </p:cNvSpPr>
          <p:nvPr/>
        </p:nvSpPr>
        <p:spPr bwMode="auto">
          <a:xfrm>
            <a:off x="7069137" y="2715876"/>
            <a:ext cx="1905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" name="Line 32"/>
          <p:cNvSpPr>
            <a:spLocks noChangeShapeType="1"/>
          </p:cNvSpPr>
          <p:nvPr/>
        </p:nvSpPr>
        <p:spPr bwMode="auto">
          <a:xfrm flipH="1">
            <a:off x="4586287" y="1698289"/>
            <a:ext cx="14732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" name="Line 33"/>
          <p:cNvSpPr>
            <a:spLocks noChangeShapeType="1"/>
          </p:cNvSpPr>
          <p:nvPr/>
        </p:nvSpPr>
        <p:spPr bwMode="auto">
          <a:xfrm flipH="1">
            <a:off x="5948362" y="1907839"/>
            <a:ext cx="2809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" name="Line 34"/>
          <p:cNvSpPr>
            <a:spLocks noChangeShapeType="1"/>
          </p:cNvSpPr>
          <p:nvPr/>
        </p:nvSpPr>
        <p:spPr bwMode="auto">
          <a:xfrm>
            <a:off x="5948362" y="1915776"/>
            <a:ext cx="1587" cy="958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5" name="Line 35"/>
          <p:cNvSpPr>
            <a:spLocks noChangeShapeType="1"/>
          </p:cNvSpPr>
          <p:nvPr/>
        </p:nvSpPr>
        <p:spPr bwMode="auto">
          <a:xfrm>
            <a:off x="5694362" y="2882564"/>
            <a:ext cx="2619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" name="Line 36"/>
          <p:cNvSpPr>
            <a:spLocks noChangeShapeType="1"/>
          </p:cNvSpPr>
          <p:nvPr/>
        </p:nvSpPr>
        <p:spPr bwMode="auto">
          <a:xfrm flipV="1">
            <a:off x="4957762" y="1698289"/>
            <a:ext cx="1587" cy="5984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" name="Line 37"/>
          <p:cNvSpPr>
            <a:spLocks noChangeShapeType="1"/>
          </p:cNvSpPr>
          <p:nvPr/>
        </p:nvSpPr>
        <p:spPr bwMode="auto">
          <a:xfrm flipH="1">
            <a:off x="4546599" y="3381039"/>
            <a:ext cx="168275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" name="Line 38"/>
          <p:cNvSpPr>
            <a:spLocks noChangeShapeType="1"/>
          </p:cNvSpPr>
          <p:nvPr/>
        </p:nvSpPr>
        <p:spPr bwMode="auto">
          <a:xfrm>
            <a:off x="5708649" y="2296776"/>
            <a:ext cx="1588" cy="874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" name="Line 39"/>
          <p:cNvSpPr>
            <a:spLocks noChangeShapeType="1"/>
          </p:cNvSpPr>
          <p:nvPr/>
        </p:nvSpPr>
        <p:spPr bwMode="auto">
          <a:xfrm flipH="1">
            <a:off x="5710237" y="3171489"/>
            <a:ext cx="5048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0" name="Line 40"/>
          <p:cNvSpPr>
            <a:spLocks noChangeShapeType="1"/>
          </p:cNvSpPr>
          <p:nvPr/>
        </p:nvSpPr>
        <p:spPr bwMode="auto">
          <a:xfrm flipH="1">
            <a:off x="6743699" y="2463464"/>
            <a:ext cx="403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" name="Line 41"/>
          <p:cNvSpPr>
            <a:spLocks noChangeShapeType="1"/>
          </p:cNvSpPr>
          <p:nvPr/>
        </p:nvSpPr>
        <p:spPr bwMode="auto">
          <a:xfrm>
            <a:off x="6751637" y="1822114"/>
            <a:ext cx="1587" cy="6334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2" name="Line 42"/>
          <p:cNvSpPr>
            <a:spLocks noChangeShapeType="1"/>
          </p:cNvSpPr>
          <p:nvPr/>
        </p:nvSpPr>
        <p:spPr bwMode="auto">
          <a:xfrm flipV="1">
            <a:off x="6757987" y="2723814"/>
            <a:ext cx="1587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" name="Line 43"/>
          <p:cNvSpPr>
            <a:spLocks noChangeShapeType="1"/>
          </p:cNvSpPr>
          <p:nvPr/>
        </p:nvSpPr>
        <p:spPr bwMode="auto">
          <a:xfrm>
            <a:off x="6764337" y="2717464"/>
            <a:ext cx="4111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4" name="Line 44"/>
          <p:cNvSpPr>
            <a:spLocks noChangeShapeType="1"/>
          </p:cNvSpPr>
          <p:nvPr/>
        </p:nvSpPr>
        <p:spPr bwMode="auto">
          <a:xfrm>
            <a:off x="4957762" y="2882564"/>
            <a:ext cx="1587" cy="498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" name="Freeform 45"/>
          <p:cNvSpPr>
            <a:spLocks/>
          </p:cNvSpPr>
          <p:nvPr/>
        </p:nvSpPr>
        <p:spPr bwMode="auto">
          <a:xfrm>
            <a:off x="4914899" y="1668126"/>
            <a:ext cx="73025" cy="71438"/>
          </a:xfrm>
          <a:custGeom>
            <a:avLst/>
            <a:gdLst>
              <a:gd name="T0" fmla="*/ 91 w 91"/>
              <a:gd name="T1" fmla="*/ 45 h 91"/>
              <a:gd name="T2" fmla="*/ 89 w 91"/>
              <a:gd name="T3" fmla="*/ 58 h 91"/>
              <a:gd name="T4" fmla="*/ 84 w 91"/>
              <a:gd name="T5" fmla="*/ 70 h 91"/>
              <a:gd name="T6" fmla="*/ 76 w 91"/>
              <a:gd name="T7" fmla="*/ 78 h 91"/>
              <a:gd name="T8" fmla="*/ 66 w 91"/>
              <a:gd name="T9" fmla="*/ 86 h 91"/>
              <a:gd name="T10" fmla="*/ 55 w 91"/>
              <a:gd name="T11" fmla="*/ 89 h 91"/>
              <a:gd name="T12" fmla="*/ 42 w 91"/>
              <a:gd name="T13" fmla="*/ 91 h 91"/>
              <a:gd name="T14" fmla="*/ 31 w 91"/>
              <a:gd name="T15" fmla="*/ 87 h 91"/>
              <a:gd name="T16" fmla="*/ 19 w 91"/>
              <a:gd name="T17" fmla="*/ 83 h 91"/>
              <a:gd name="T18" fmla="*/ 9 w 91"/>
              <a:gd name="T19" fmla="*/ 74 h 91"/>
              <a:gd name="T20" fmla="*/ 3 w 91"/>
              <a:gd name="T21" fmla="*/ 63 h 91"/>
              <a:gd name="T22" fmla="*/ 0 w 91"/>
              <a:gd name="T23" fmla="*/ 52 h 91"/>
              <a:gd name="T24" fmla="*/ 0 w 91"/>
              <a:gd name="T25" fmla="*/ 39 h 91"/>
              <a:gd name="T26" fmla="*/ 3 w 91"/>
              <a:gd name="T27" fmla="*/ 27 h 91"/>
              <a:gd name="T28" fmla="*/ 9 w 91"/>
              <a:gd name="T29" fmla="*/ 16 h 91"/>
              <a:gd name="T30" fmla="*/ 19 w 91"/>
              <a:gd name="T31" fmla="*/ 8 h 91"/>
              <a:gd name="T32" fmla="*/ 31 w 91"/>
              <a:gd name="T33" fmla="*/ 3 h 91"/>
              <a:gd name="T34" fmla="*/ 42 w 91"/>
              <a:gd name="T35" fmla="*/ 0 h 91"/>
              <a:gd name="T36" fmla="*/ 55 w 91"/>
              <a:gd name="T37" fmla="*/ 1 h 91"/>
              <a:gd name="T38" fmla="*/ 66 w 91"/>
              <a:gd name="T39" fmla="*/ 5 h 91"/>
              <a:gd name="T40" fmla="*/ 76 w 91"/>
              <a:gd name="T41" fmla="*/ 13 h 91"/>
              <a:gd name="T42" fmla="*/ 84 w 91"/>
              <a:gd name="T43" fmla="*/ 21 h 91"/>
              <a:gd name="T44" fmla="*/ 89 w 91"/>
              <a:gd name="T45" fmla="*/ 32 h 91"/>
              <a:gd name="T46" fmla="*/ 91 w 91"/>
              <a:gd name="T47" fmla="*/ 45 h 91"/>
              <a:gd name="T48" fmla="*/ 91 w 91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"/>
              <a:gd name="T76" fmla="*/ 0 h 91"/>
              <a:gd name="T77" fmla="*/ 91 w 91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" h="91">
                <a:moveTo>
                  <a:pt x="91" y="45"/>
                </a:moveTo>
                <a:lnTo>
                  <a:pt x="89" y="58"/>
                </a:lnTo>
                <a:lnTo>
                  <a:pt x="84" y="70"/>
                </a:lnTo>
                <a:lnTo>
                  <a:pt x="76" y="78"/>
                </a:lnTo>
                <a:lnTo>
                  <a:pt x="66" y="86"/>
                </a:lnTo>
                <a:lnTo>
                  <a:pt x="55" y="89"/>
                </a:lnTo>
                <a:lnTo>
                  <a:pt x="42" y="91"/>
                </a:lnTo>
                <a:lnTo>
                  <a:pt x="31" y="87"/>
                </a:lnTo>
                <a:lnTo>
                  <a:pt x="19" y="83"/>
                </a:lnTo>
                <a:lnTo>
                  <a:pt x="9" y="74"/>
                </a:lnTo>
                <a:lnTo>
                  <a:pt x="3" y="63"/>
                </a:lnTo>
                <a:lnTo>
                  <a:pt x="0" y="52"/>
                </a:lnTo>
                <a:lnTo>
                  <a:pt x="0" y="39"/>
                </a:lnTo>
                <a:lnTo>
                  <a:pt x="3" y="27"/>
                </a:lnTo>
                <a:lnTo>
                  <a:pt x="9" y="16"/>
                </a:lnTo>
                <a:lnTo>
                  <a:pt x="19" y="8"/>
                </a:lnTo>
                <a:lnTo>
                  <a:pt x="31" y="3"/>
                </a:lnTo>
                <a:lnTo>
                  <a:pt x="42" y="0"/>
                </a:lnTo>
                <a:lnTo>
                  <a:pt x="55" y="1"/>
                </a:lnTo>
                <a:lnTo>
                  <a:pt x="66" y="5"/>
                </a:lnTo>
                <a:lnTo>
                  <a:pt x="76" y="13"/>
                </a:lnTo>
                <a:lnTo>
                  <a:pt x="84" y="21"/>
                </a:lnTo>
                <a:lnTo>
                  <a:pt x="89" y="32"/>
                </a:lnTo>
                <a:lnTo>
                  <a:pt x="91" y="45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6" name="Freeform 46"/>
          <p:cNvSpPr>
            <a:spLocks/>
          </p:cNvSpPr>
          <p:nvPr/>
        </p:nvSpPr>
        <p:spPr bwMode="auto">
          <a:xfrm>
            <a:off x="4914899" y="1668126"/>
            <a:ext cx="73025" cy="71438"/>
          </a:xfrm>
          <a:custGeom>
            <a:avLst/>
            <a:gdLst>
              <a:gd name="T0" fmla="*/ 91 w 91"/>
              <a:gd name="T1" fmla="*/ 45 h 91"/>
              <a:gd name="T2" fmla="*/ 89 w 91"/>
              <a:gd name="T3" fmla="*/ 58 h 91"/>
              <a:gd name="T4" fmla="*/ 84 w 91"/>
              <a:gd name="T5" fmla="*/ 70 h 91"/>
              <a:gd name="T6" fmla="*/ 76 w 91"/>
              <a:gd name="T7" fmla="*/ 78 h 91"/>
              <a:gd name="T8" fmla="*/ 66 w 91"/>
              <a:gd name="T9" fmla="*/ 86 h 91"/>
              <a:gd name="T10" fmla="*/ 55 w 91"/>
              <a:gd name="T11" fmla="*/ 89 h 91"/>
              <a:gd name="T12" fmla="*/ 42 w 91"/>
              <a:gd name="T13" fmla="*/ 91 h 91"/>
              <a:gd name="T14" fmla="*/ 31 w 91"/>
              <a:gd name="T15" fmla="*/ 87 h 91"/>
              <a:gd name="T16" fmla="*/ 19 w 91"/>
              <a:gd name="T17" fmla="*/ 83 h 91"/>
              <a:gd name="T18" fmla="*/ 9 w 91"/>
              <a:gd name="T19" fmla="*/ 74 h 91"/>
              <a:gd name="T20" fmla="*/ 3 w 91"/>
              <a:gd name="T21" fmla="*/ 63 h 91"/>
              <a:gd name="T22" fmla="*/ 0 w 91"/>
              <a:gd name="T23" fmla="*/ 52 h 91"/>
              <a:gd name="T24" fmla="*/ 0 w 91"/>
              <a:gd name="T25" fmla="*/ 39 h 91"/>
              <a:gd name="T26" fmla="*/ 3 w 91"/>
              <a:gd name="T27" fmla="*/ 27 h 91"/>
              <a:gd name="T28" fmla="*/ 9 w 91"/>
              <a:gd name="T29" fmla="*/ 16 h 91"/>
              <a:gd name="T30" fmla="*/ 19 w 91"/>
              <a:gd name="T31" fmla="*/ 8 h 91"/>
              <a:gd name="T32" fmla="*/ 31 w 91"/>
              <a:gd name="T33" fmla="*/ 3 h 91"/>
              <a:gd name="T34" fmla="*/ 42 w 91"/>
              <a:gd name="T35" fmla="*/ 0 h 91"/>
              <a:gd name="T36" fmla="*/ 55 w 91"/>
              <a:gd name="T37" fmla="*/ 1 h 91"/>
              <a:gd name="T38" fmla="*/ 66 w 91"/>
              <a:gd name="T39" fmla="*/ 5 h 91"/>
              <a:gd name="T40" fmla="*/ 76 w 91"/>
              <a:gd name="T41" fmla="*/ 13 h 91"/>
              <a:gd name="T42" fmla="*/ 84 w 91"/>
              <a:gd name="T43" fmla="*/ 21 h 91"/>
              <a:gd name="T44" fmla="*/ 89 w 91"/>
              <a:gd name="T45" fmla="*/ 32 h 91"/>
              <a:gd name="T46" fmla="*/ 91 w 91"/>
              <a:gd name="T47" fmla="*/ 45 h 91"/>
              <a:gd name="T48" fmla="*/ 91 w 91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"/>
              <a:gd name="T76" fmla="*/ 0 h 91"/>
              <a:gd name="T77" fmla="*/ 91 w 91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" h="91">
                <a:moveTo>
                  <a:pt x="91" y="45"/>
                </a:moveTo>
                <a:lnTo>
                  <a:pt x="89" y="58"/>
                </a:lnTo>
                <a:lnTo>
                  <a:pt x="84" y="70"/>
                </a:lnTo>
                <a:lnTo>
                  <a:pt x="76" y="78"/>
                </a:lnTo>
                <a:lnTo>
                  <a:pt x="66" y="86"/>
                </a:lnTo>
                <a:lnTo>
                  <a:pt x="55" y="89"/>
                </a:lnTo>
                <a:lnTo>
                  <a:pt x="42" y="91"/>
                </a:lnTo>
                <a:lnTo>
                  <a:pt x="31" y="87"/>
                </a:lnTo>
                <a:lnTo>
                  <a:pt x="19" y="83"/>
                </a:lnTo>
                <a:lnTo>
                  <a:pt x="9" y="74"/>
                </a:lnTo>
                <a:lnTo>
                  <a:pt x="3" y="63"/>
                </a:lnTo>
                <a:lnTo>
                  <a:pt x="0" y="52"/>
                </a:lnTo>
                <a:lnTo>
                  <a:pt x="0" y="39"/>
                </a:lnTo>
                <a:lnTo>
                  <a:pt x="3" y="27"/>
                </a:lnTo>
                <a:lnTo>
                  <a:pt x="9" y="16"/>
                </a:lnTo>
                <a:lnTo>
                  <a:pt x="19" y="8"/>
                </a:lnTo>
                <a:lnTo>
                  <a:pt x="31" y="3"/>
                </a:lnTo>
                <a:lnTo>
                  <a:pt x="42" y="0"/>
                </a:lnTo>
                <a:lnTo>
                  <a:pt x="55" y="1"/>
                </a:lnTo>
                <a:lnTo>
                  <a:pt x="66" y="5"/>
                </a:lnTo>
                <a:lnTo>
                  <a:pt x="76" y="13"/>
                </a:lnTo>
                <a:lnTo>
                  <a:pt x="84" y="21"/>
                </a:lnTo>
                <a:lnTo>
                  <a:pt x="89" y="32"/>
                </a:lnTo>
                <a:lnTo>
                  <a:pt x="91" y="4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7" name="Freeform 47"/>
          <p:cNvSpPr>
            <a:spLocks/>
          </p:cNvSpPr>
          <p:nvPr/>
        </p:nvSpPr>
        <p:spPr bwMode="auto">
          <a:xfrm>
            <a:off x="4918074" y="3333414"/>
            <a:ext cx="73025" cy="71437"/>
          </a:xfrm>
          <a:custGeom>
            <a:avLst/>
            <a:gdLst>
              <a:gd name="T0" fmla="*/ 91 w 91"/>
              <a:gd name="T1" fmla="*/ 45 h 91"/>
              <a:gd name="T2" fmla="*/ 90 w 91"/>
              <a:gd name="T3" fmla="*/ 58 h 91"/>
              <a:gd name="T4" fmla="*/ 85 w 91"/>
              <a:gd name="T5" fmla="*/ 70 h 91"/>
              <a:gd name="T6" fmla="*/ 77 w 91"/>
              <a:gd name="T7" fmla="*/ 78 h 91"/>
              <a:gd name="T8" fmla="*/ 67 w 91"/>
              <a:gd name="T9" fmla="*/ 86 h 91"/>
              <a:gd name="T10" fmla="*/ 55 w 91"/>
              <a:gd name="T11" fmla="*/ 89 h 91"/>
              <a:gd name="T12" fmla="*/ 42 w 91"/>
              <a:gd name="T13" fmla="*/ 91 h 91"/>
              <a:gd name="T14" fmla="*/ 31 w 91"/>
              <a:gd name="T15" fmla="*/ 88 h 91"/>
              <a:gd name="T16" fmla="*/ 20 w 91"/>
              <a:gd name="T17" fmla="*/ 83 h 91"/>
              <a:gd name="T18" fmla="*/ 10 w 91"/>
              <a:gd name="T19" fmla="*/ 75 h 91"/>
              <a:gd name="T20" fmla="*/ 3 w 91"/>
              <a:gd name="T21" fmla="*/ 63 h 91"/>
              <a:gd name="T22" fmla="*/ 0 w 91"/>
              <a:gd name="T23" fmla="*/ 52 h 91"/>
              <a:gd name="T24" fmla="*/ 0 w 91"/>
              <a:gd name="T25" fmla="*/ 39 h 91"/>
              <a:gd name="T26" fmla="*/ 3 w 91"/>
              <a:gd name="T27" fmla="*/ 28 h 91"/>
              <a:gd name="T28" fmla="*/ 10 w 91"/>
              <a:gd name="T29" fmla="*/ 16 h 91"/>
              <a:gd name="T30" fmla="*/ 20 w 91"/>
              <a:gd name="T31" fmla="*/ 8 h 91"/>
              <a:gd name="T32" fmla="*/ 31 w 91"/>
              <a:gd name="T33" fmla="*/ 3 h 91"/>
              <a:gd name="T34" fmla="*/ 42 w 91"/>
              <a:gd name="T35" fmla="*/ 0 h 91"/>
              <a:gd name="T36" fmla="*/ 55 w 91"/>
              <a:gd name="T37" fmla="*/ 2 h 91"/>
              <a:gd name="T38" fmla="*/ 67 w 91"/>
              <a:gd name="T39" fmla="*/ 5 h 91"/>
              <a:gd name="T40" fmla="*/ 77 w 91"/>
              <a:gd name="T41" fmla="*/ 13 h 91"/>
              <a:gd name="T42" fmla="*/ 85 w 91"/>
              <a:gd name="T43" fmla="*/ 21 h 91"/>
              <a:gd name="T44" fmla="*/ 90 w 91"/>
              <a:gd name="T45" fmla="*/ 32 h 91"/>
              <a:gd name="T46" fmla="*/ 91 w 91"/>
              <a:gd name="T47" fmla="*/ 45 h 91"/>
              <a:gd name="T48" fmla="*/ 91 w 91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"/>
              <a:gd name="T76" fmla="*/ 0 h 91"/>
              <a:gd name="T77" fmla="*/ 91 w 91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" h="91">
                <a:moveTo>
                  <a:pt x="91" y="45"/>
                </a:moveTo>
                <a:lnTo>
                  <a:pt x="90" y="58"/>
                </a:lnTo>
                <a:lnTo>
                  <a:pt x="85" y="70"/>
                </a:lnTo>
                <a:lnTo>
                  <a:pt x="77" y="78"/>
                </a:lnTo>
                <a:lnTo>
                  <a:pt x="67" y="86"/>
                </a:lnTo>
                <a:lnTo>
                  <a:pt x="55" y="89"/>
                </a:lnTo>
                <a:lnTo>
                  <a:pt x="42" y="91"/>
                </a:lnTo>
                <a:lnTo>
                  <a:pt x="31" y="88"/>
                </a:lnTo>
                <a:lnTo>
                  <a:pt x="20" y="83"/>
                </a:lnTo>
                <a:lnTo>
                  <a:pt x="10" y="75"/>
                </a:lnTo>
                <a:lnTo>
                  <a:pt x="3" y="63"/>
                </a:lnTo>
                <a:lnTo>
                  <a:pt x="0" y="52"/>
                </a:lnTo>
                <a:lnTo>
                  <a:pt x="0" y="39"/>
                </a:lnTo>
                <a:lnTo>
                  <a:pt x="3" y="28"/>
                </a:lnTo>
                <a:lnTo>
                  <a:pt x="10" y="16"/>
                </a:lnTo>
                <a:lnTo>
                  <a:pt x="20" y="8"/>
                </a:lnTo>
                <a:lnTo>
                  <a:pt x="31" y="3"/>
                </a:lnTo>
                <a:lnTo>
                  <a:pt x="42" y="0"/>
                </a:lnTo>
                <a:lnTo>
                  <a:pt x="55" y="2"/>
                </a:lnTo>
                <a:lnTo>
                  <a:pt x="67" y="5"/>
                </a:lnTo>
                <a:lnTo>
                  <a:pt x="77" y="13"/>
                </a:lnTo>
                <a:lnTo>
                  <a:pt x="85" y="21"/>
                </a:lnTo>
                <a:lnTo>
                  <a:pt x="90" y="32"/>
                </a:lnTo>
                <a:lnTo>
                  <a:pt x="91" y="45"/>
                </a:lnTo>
                <a:close/>
              </a:path>
            </a:pathLst>
          </a:cu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" name="Freeform 48"/>
          <p:cNvSpPr>
            <a:spLocks/>
          </p:cNvSpPr>
          <p:nvPr/>
        </p:nvSpPr>
        <p:spPr bwMode="auto">
          <a:xfrm>
            <a:off x="4918074" y="3333414"/>
            <a:ext cx="73025" cy="71437"/>
          </a:xfrm>
          <a:custGeom>
            <a:avLst/>
            <a:gdLst>
              <a:gd name="T0" fmla="*/ 91 w 91"/>
              <a:gd name="T1" fmla="*/ 45 h 91"/>
              <a:gd name="T2" fmla="*/ 90 w 91"/>
              <a:gd name="T3" fmla="*/ 58 h 91"/>
              <a:gd name="T4" fmla="*/ 85 w 91"/>
              <a:gd name="T5" fmla="*/ 70 h 91"/>
              <a:gd name="T6" fmla="*/ 77 w 91"/>
              <a:gd name="T7" fmla="*/ 78 h 91"/>
              <a:gd name="T8" fmla="*/ 67 w 91"/>
              <a:gd name="T9" fmla="*/ 86 h 91"/>
              <a:gd name="T10" fmla="*/ 55 w 91"/>
              <a:gd name="T11" fmla="*/ 89 h 91"/>
              <a:gd name="T12" fmla="*/ 42 w 91"/>
              <a:gd name="T13" fmla="*/ 91 h 91"/>
              <a:gd name="T14" fmla="*/ 31 w 91"/>
              <a:gd name="T15" fmla="*/ 88 h 91"/>
              <a:gd name="T16" fmla="*/ 20 w 91"/>
              <a:gd name="T17" fmla="*/ 83 h 91"/>
              <a:gd name="T18" fmla="*/ 10 w 91"/>
              <a:gd name="T19" fmla="*/ 75 h 91"/>
              <a:gd name="T20" fmla="*/ 3 w 91"/>
              <a:gd name="T21" fmla="*/ 63 h 91"/>
              <a:gd name="T22" fmla="*/ 0 w 91"/>
              <a:gd name="T23" fmla="*/ 52 h 91"/>
              <a:gd name="T24" fmla="*/ 0 w 91"/>
              <a:gd name="T25" fmla="*/ 39 h 91"/>
              <a:gd name="T26" fmla="*/ 3 w 91"/>
              <a:gd name="T27" fmla="*/ 28 h 91"/>
              <a:gd name="T28" fmla="*/ 10 w 91"/>
              <a:gd name="T29" fmla="*/ 16 h 91"/>
              <a:gd name="T30" fmla="*/ 20 w 91"/>
              <a:gd name="T31" fmla="*/ 8 h 91"/>
              <a:gd name="T32" fmla="*/ 31 w 91"/>
              <a:gd name="T33" fmla="*/ 3 h 91"/>
              <a:gd name="T34" fmla="*/ 42 w 91"/>
              <a:gd name="T35" fmla="*/ 0 h 91"/>
              <a:gd name="T36" fmla="*/ 55 w 91"/>
              <a:gd name="T37" fmla="*/ 2 h 91"/>
              <a:gd name="T38" fmla="*/ 67 w 91"/>
              <a:gd name="T39" fmla="*/ 5 h 91"/>
              <a:gd name="T40" fmla="*/ 77 w 91"/>
              <a:gd name="T41" fmla="*/ 13 h 91"/>
              <a:gd name="T42" fmla="*/ 85 w 91"/>
              <a:gd name="T43" fmla="*/ 21 h 91"/>
              <a:gd name="T44" fmla="*/ 90 w 91"/>
              <a:gd name="T45" fmla="*/ 32 h 91"/>
              <a:gd name="T46" fmla="*/ 91 w 91"/>
              <a:gd name="T47" fmla="*/ 45 h 91"/>
              <a:gd name="T48" fmla="*/ 91 w 91"/>
              <a:gd name="T49" fmla="*/ 45 h 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"/>
              <a:gd name="T76" fmla="*/ 0 h 91"/>
              <a:gd name="T77" fmla="*/ 91 w 91"/>
              <a:gd name="T78" fmla="*/ 91 h 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" h="91">
                <a:moveTo>
                  <a:pt x="91" y="45"/>
                </a:moveTo>
                <a:lnTo>
                  <a:pt x="90" y="58"/>
                </a:lnTo>
                <a:lnTo>
                  <a:pt x="85" y="70"/>
                </a:lnTo>
                <a:lnTo>
                  <a:pt x="77" y="78"/>
                </a:lnTo>
                <a:lnTo>
                  <a:pt x="67" y="86"/>
                </a:lnTo>
                <a:lnTo>
                  <a:pt x="55" y="89"/>
                </a:lnTo>
                <a:lnTo>
                  <a:pt x="42" y="91"/>
                </a:lnTo>
                <a:lnTo>
                  <a:pt x="31" y="88"/>
                </a:lnTo>
                <a:lnTo>
                  <a:pt x="20" y="83"/>
                </a:lnTo>
                <a:lnTo>
                  <a:pt x="10" y="75"/>
                </a:lnTo>
                <a:lnTo>
                  <a:pt x="3" y="63"/>
                </a:lnTo>
                <a:lnTo>
                  <a:pt x="0" y="52"/>
                </a:lnTo>
                <a:lnTo>
                  <a:pt x="0" y="39"/>
                </a:lnTo>
                <a:lnTo>
                  <a:pt x="3" y="28"/>
                </a:lnTo>
                <a:lnTo>
                  <a:pt x="10" y="16"/>
                </a:lnTo>
                <a:lnTo>
                  <a:pt x="20" y="8"/>
                </a:lnTo>
                <a:lnTo>
                  <a:pt x="31" y="3"/>
                </a:lnTo>
                <a:lnTo>
                  <a:pt x="42" y="0"/>
                </a:lnTo>
                <a:lnTo>
                  <a:pt x="55" y="2"/>
                </a:lnTo>
                <a:lnTo>
                  <a:pt x="67" y="5"/>
                </a:lnTo>
                <a:lnTo>
                  <a:pt x="77" y="13"/>
                </a:lnTo>
                <a:lnTo>
                  <a:pt x="85" y="21"/>
                </a:lnTo>
                <a:lnTo>
                  <a:pt x="90" y="32"/>
                </a:lnTo>
                <a:lnTo>
                  <a:pt x="91" y="4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" name="Rectangle 49"/>
          <p:cNvSpPr>
            <a:spLocks noChangeArrowheads="1"/>
          </p:cNvSpPr>
          <p:nvPr/>
        </p:nvSpPr>
        <p:spPr bwMode="auto">
          <a:xfrm>
            <a:off x="4391024" y="1585576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350" name="Rectangle 50"/>
          <p:cNvSpPr>
            <a:spLocks noChangeArrowheads="1"/>
          </p:cNvSpPr>
          <p:nvPr/>
        </p:nvSpPr>
        <p:spPr bwMode="auto">
          <a:xfrm>
            <a:off x="4378324" y="3242926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b="0">
                <a:solidFill>
                  <a:srgbClr val="000000"/>
                </a:solidFill>
              </a:rPr>
              <a:t>Y</a:t>
            </a: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351" name="Freeform 109"/>
          <p:cNvSpPr>
            <a:spLocks/>
          </p:cNvSpPr>
          <p:nvPr/>
        </p:nvSpPr>
        <p:spPr bwMode="auto">
          <a:xfrm>
            <a:off x="7210424" y="2365039"/>
            <a:ext cx="530225" cy="436562"/>
          </a:xfrm>
          <a:custGeom>
            <a:avLst/>
            <a:gdLst>
              <a:gd name="T0" fmla="*/ 0 w 708"/>
              <a:gd name="T1" fmla="*/ 0 h 576"/>
              <a:gd name="T2" fmla="*/ 17 w 708"/>
              <a:gd name="T3" fmla="*/ 40 h 576"/>
              <a:gd name="T4" fmla="*/ 39 w 708"/>
              <a:gd name="T5" fmla="*/ 95 h 576"/>
              <a:gd name="T6" fmla="*/ 54 w 708"/>
              <a:gd name="T7" fmla="*/ 157 h 576"/>
              <a:gd name="T8" fmla="*/ 66 w 708"/>
              <a:gd name="T9" fmla="*/ 227 h 576"/>
              <a:gd name="T10" fmla="*/ 74 w 708"/>
              <a:gd name="T11" fmla="*/ 284 h 576"/>
              <a:gd name="T12" fmla="*/ 69 w 708"/>
              <a:gd name="T13" fmla="*/ 338 h 576"/>
              <a:gd name="T14" fmla="*/ 58 w 708"/>
              <a:gd name="T15" fmla="*/ 399 h 576"/>
              <a:gd name="T16" fmla="*/ 45 w 708"/>
              <a:gd name="T17" fmla="*/ 458 h 576"/>
              <a:gd name="T18" fmla="*/ 28 w 708"/>
              <a:gd name="T19" fmla="*/ 512 h 576"/>
              <a:gd name="T20" fmla="*/ 0 w 708"/>
              <a:gd name="T21" fmla="*/ 572 h 576"/>
              <a:gd name="T22" fmla="*/ 210 w 708"/>
              <a:gd name="T23" fmla="*/ 576 h 576"/>
              <a:gd name="T24" fmla="*/ 297 w 708"/>
              <a:gd name="T25" fmla="*/ 570 h 576"/>
              <a:gd name="T26" fmla="*/ 342 w 708"/>
              <a:gd name="T27" fmla="*/ 567 h 576"/>
              <a:gd name="T28" fmla="*/ 375 w 708"/>
              <a:gd name="T29" fmla="*/ 559 h 576"/>
              <a:gd name="T30" fmla="*/ 409 w 708"/>
              <a:gd name="T31" fmla="*/ 549 h 576"/>
              <a:gd name="T32" fmla="*/ 445 w 708"/>
              <a:gd name="T33" fmla="*/ 533 h 576"/>
              <a:gd name="T34" fmla="*/ 486 w 708"/>
              <a:gd name="T35" fmla="*/ 515 h 576"/>
              <a:gd name="T36" fmla="*/ 526 w 708"/>
              <a:gd name="T37" fmla="*/ 490 h 576"/>
              <a:gd name="T38" fmla="*/ 552 w 708"/>
              <a:gd name="T39" fmla="*/ 470 h 576"/>
              <a:gd name="T40" fmla="*/ 577 w 708"/>
              <a:gd name="T41" fmla="*/ 447 h 576"/>
              <a:gd name="T42" fmla="*/ 604 w 708"/>
              <a:gd name="T43" fmla="*/ 420 h 576"/>
              <a:gd name="T44" fmla="*/ 628 w 708"/>
              <a:gd name="T45" fmla="*/ 398 h 576"/>
              <a:gd name="T46" fmla="*/ 651 w 708"/>
              <a:gd name="T47" fmla="*/ 370 h 576"/>
              <a:gd name="T48" fmla="*/ 680 w 708"/>
              <a:gd name="T49" fmla="*/ 333 h 576"/>
              <a:gd name="T50" fmla="*/ 708 w 708"/>
              <a:gd name="T51" fmla="*/ 286 h 576"/>
              <a:gd name="T52" fmla="*/ 682 w 708"/>
              <a:gd name="T53" fmla="*/ 245 h 576"/>
              <a:gd name="T54" fmla="*/ 658 w 708"/>
              <a:gd name="T55" fmla="*/ 210 h 576"/>
              <a:gd name="T56" fmla="*/ 638 w 708"/>
              <a:gd name="T57" fmla="*/ 185 h 576"/>
              <a:gd name="T58" fmla="*/ 616 w 708"/>
              <a:gd name="T59" fmla="*/ 161 h 576"/>
              <a:gd name="T60" fmla="*/ 592 w 708"/>
              <a:gd name="T61" fmla="*/ 138 h 576"/>
              <a:gd name="T62" fmla="*/ 572 w 708"/>
              <a:gd name="T63" fmla="*/ 120 h 576"/>
              <a:gd name="T64" fmla="*/ 552 w 708"/>
              <a:gd name="T65" fmla="*/ 103 h 576"/>
              <a:gd name="T66" fmla="*/ 528 w 708"/>
              <a:gd name="T67" fmla="*/ 85 h 576"/>
              <a:gd name="T68" fmla="*/ 506 w 708"/>
              <a:gd name="T69" fmla="*/ 72 h 576"/>
              <a:gd name="T70" fmla="*/ 480 w 708"/>
              <a:gd name="T71" fmla="*/ 58 h 576"/>
              <a:gd name="T72" fmla="*/ 451 w 708"/>
              <a:gd name="T73" fmla="*/ 43 h 576"/>
              <a:gd name="T74" fmla="*/ 415 w 708"/>
              <a:gd name="T75" fmla="*/ 29 h 576"/>
              <a:gd name="T76" fmla="*/ 385 w 708"/>
              <a:gd name="T77" fmla="*/ 20 h 576"/>
              <a:gd name="T78" fmla="*/ 350 w 708"/>
              <a:gd name="T79" fmla="*/ 11 h 576"/>
              <a:gd name="T80" fmla="*/ 313 w 708"/>
              <a:gd name="T81" fmla="*/ 5 h 576"/>
              <a:gd name="T82" fmla="*/ 278 w 708"/>
              <a:gd name="T83" fmla="*/ 1 h 576"/>
              <a:gd name="T84" fmla="*/ 253 w 708"/>
              <a:gd name="T85" fmla="*/ 1 h 576"/>
              <a:gd name="T86" fmla="*/ 227 w 708"/>
              <a:gd name="T87" fmla="*/ 0 h 576"/>
              <a:gd name="T88" fmla="*/ 0 w 708"/>
              <a:gd name="T89" fmla="*/ 0 h 5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08"/>
              <a:gd name="T136" fmla="*/ 0 h 576"/>
              <a:gd name="T137" fmla="*/ 708 w 708"/>
              <a:gd name="T138" fmla="*/ 576 h 57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08" h="576">
                <a:moveTo>
                  <a:pt x="0" y="0"/>
                </a:moveTo>
                <a:lnTo>
                  <a:pt x="17" y="40"/>
                </a:lnTo>
                <a:lnTo>
                  <a:pt x="39" y="95"/>
                </a:lnTo>
                <a:lnTo>
                  <a:pt x="54" y="157"/>
                </a:lnTo>
                <a:lnTo>
                  <a:pt x="66" y="227"/>
                </a:lnTo>
                <a:lnTo>
                  <a:pt x="74" y="284"/>
                </a:lnTo>
                <a:lnTo>
                  <a:pt x="69" y="338"/>
                </a:lnTo>
                <a:lnTo>
                  <a:pt x="58" y="399"/>
                </a:lnTo>
                <a:lnTo>
                  <a:pt x="45" y="458"/>
                </a:lnTo>
                <a:lnTo>
                  <a:pt x="28" y="512"/>
                </a:lnTo>
                <a:lnTo>
                  <a:pt x="0" y="572"/>
                </a:lnTo>
                <a:lnTo>
                  <a:pt x="210" y="576"/>
                </a:lnTo>
                <a:lnTo>
                  <a:pt x="297" y="570"/>
                </a:lnTo>
                <a:lnTo>
                  <a:pt x="342" y="567"/>
                </a:lnTo>
                <a:lnTo>
                  <a:pt x="375" y="559"/>
                </a:lnTo>
                <a:lnTo>
                  <a:pt x="409" y="549"/>
                </a:lnTo>
                <a:lnTo>
                  <a:pt x="445" y="533"/>
                </a:lnTo>
                <a:lnTo>
                  <a:pt x="486" y="515"/>
                </a:lnTo>
                <a:lnTo>
                  <a:pt x="526" y="490"/>
                </a:lnTo>
                <a:lnTo>
                  <a:pt x="552" y="470"/>
                </a:lnTo>
                <a:lnTo>
                  <a:pt x="577" y="447"/>
                </a:lnTo>
                <a:lnTo>
                  <a:pt x="604" y="420"/>
                </a:lnTo>
                <a:lnTo>
                  <a:pt x="628" y="398"/>
                </a:lnTo>
                <a:lnTo>
                  <a:pt x="651" y="370"/>
                </a:lnTo>
                <a:lnTo>
                  <a:pt x="680" y="333"/>
                </a:lnTo>
                <a:lnTo>
                  <a:pt x="708" y="286"/>
                </a:lnTo>
                <a:lnTo>
                  <a:pt x="682" y="245"/>
                </a:lnTo>
                <a:lnTo>
                  <a:pt x="658" y="210"/>
                </a:lnTo>
                <a:lnTo>
                  <a:pt x="638" y="185"/>
                </a:lnTo>
                <a:lnTo>
                  <a:pt x="616" y="161"/>
                </a:lnTo>
                <a:lnTo>
                  <a:pt x="592" y="138"/>
                </a:lnTo>
                <a:lnTo>
                  <a:pt x="572" y="120"/>
                </a:lnTo>
                <a:lnTo>
                  <a:pt x="552" y="103"/>
                </a:lnTo>
                <a:lnTo>
                  <a:pt x="528" y="85"/>
                </a:lnTo>
                <a:lnTo>
                  <a:pt x="506" y="72"/>
                </a:lnTo>
                <a:lnTo>
                  <a:pt x="480" y="58"/>
                </a:lnTo>
                <a:lnTo>
                  <a:pt x="451" y="43"/>
                </a:lnTo>
                <a:lnTo>
                  <a:pt x="415" y="29"/>
                </a:lnTo>
                <a:lnTo>
                  <a:pt x="385" y="20"/>
                </a:lnTo>
                <a:lnTo>
                  <a:pt x="350" y="11"/>
                </a:lnTo>
                <a:lnTo>
                  <a:pt x="313" y="5"/>
                </a:lnTo>
                <a:lnTo>
                  <a:pt x="278" y="1"/>
                </a:lnTo>
                <a:lnTo>
                  <a:pt x="253" y="1"/>
                </a:lnTo>
                <a:lnTo>
                  <a:pt x="227" y="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" name="Line 110"/>
          <p:cNvSpPr>
            <a:spLocks noChangeShapeType="1"/>
          </p:cNvSpPr>
          <p:nvPr/>
        </p:nvSpPr>
        <p:spPr bwMode="auto">
          <a:xfrm>
            <a:off x="7720012" y="2579351"/>
            <a:ext cx="115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3" name="Group 111"/>
          <p:cNvGrpSpPr>
            <a:grpSpLocks/>
          </p:cNvGrpSpPr>
          <p:nvPr/>
        </p:nvGrpSpPr>
        <p:grpSpPr bwMode="auto">
          <a:xfrm>
            <a:off x="7880349" y="2444414"/>
            <a:ext cx="493713" cy="252412"/>
            <a:chOff x="4980" y="3389"/>
            <a:chExt cx="311" cy="159"/>
          </a:xfrm>
        </p:grpSpPr>
        <p:grpSp>
          <p:nvGrpSpPr>
            <p:cNvPr id="354" name="Group 112"/>
            <p:cNvGrpSpPr>
              <a:grpSpLocks/>
            </p:cNvGrpSpPr>
            <p:nvPr/>
          </p:nvGrpSpPr>
          <p:grpSpPr bwMode="auto">
            <a:xfrm>
              <a:off x="5093" y="3423"/>
              <a:ext cx="77" cy="73"/>
              <a:chOff x="5093" y="3414"/>
              <a:chExt cx="77" cy="73"/>
            </a:xfrm>
          </p:grpSpPr>
          <p:sp>
            <p:nvSpPr>
              <p:cNvPr id="357" name="Freeform 113"/>
              <p:cNvSpPr>
                <a:spLocks/>
              </p:cNvSpPr>
              <p:nvPr/>
            </p:nvSpPr>
            <p:spPr bwMode="auto">
              <a:xfrm>
                <a:off x="5093" y="3414"/>
                <a:ext cx="77" cy="73"/>
              </a:xfrm>
              <a:custGeom>
                <a:avLst/>
                <a:gdLst>
                  <a:gd name="T0" fmla="*/ 154 w 154"/>
                  <a:gd name="T1" fmla="*/ 73 h 147"/>
                  <a:gd name="T2" fmla="*/ 152 w 154"/>
                  <a:gd name="T3" fmla="*/ 88 h 147"/>
                  <a:gd name="T4" fmla="*/ 147 w 154"/>
                  <a:gd name="T5" fmla="*/ 103 h 147"/>
                  <a:gd name="T6" fmla="*/ 139 w 154"/>
                  <a:gd name="T7" fmla="*/ 116 h 147"/>
                  <a:gd name="T8" fmla="*/ 128 w 154"/>
                  <a:gd name="T9" fmla="*/ 127 h 147"/>
                  <a:gd name="T10" fmla="*/ 115 w 154"/>
                  <a:gd name="T11" fmla="*/ 137 h 147"/>
                  <a:gd name="T12" fmla="*/ 101 w 154"/>
                  <a:gd name="T13" fmla="*/ 143 h 147"/>
                  <a:gd name="T14" fmla="*/ 86 w 154"/>
                  <a:gd name="T15" fmla="*/ 147 h 147"/>
                  <a:gd name="T16" fmla="*/ 69 w 154"/>
                  <a:gd name="T17" fmla="*/ 147 h 147"/>
                  <a:gd name="T18" fmla="*/ 53 w 154"/>
                  <a:gd name="T19" fmla="*/ 143 h 147"/>
                  <a:gd name="T20" fmla="*/ 38 w 154"/>
                  <a:gd name="T21" fmla="*/ 137 h 147"/>
                  <a:gd name="T22" fmla="*/ 26 w 154"/>
                  <a:gd name="T23" fmla="*/ 127 h 147"/>
                  <a:gd name="T24" fmla="*/ 16 w 154"/>
                  <a:gd name="T25" fmla="*/ 116 h 147"/>
                  <a:gd name="T26" fmla="*/ 7 w 154"/>
                  <a:gd name="T27" fmla="*/ 103 h 147"/>
                  <a:gd name="T28" fmla="*/ 2 w 154"/>
                  <a:gd name="T29" fmla="*/ 88 h 147"/>
                  <a:gd name="T30" fmla="*/ 0 w 154"/>
                  <a:gd name="T31" fmla="*/ 73 h 147"/>
                  <a:gd name="T32" fmla="*/ 2 w 154"/>
                  <a:gd name="T33" fmla="*/ 59 h 147"/>
                  <a:gd name="T34" fmla="*/ 7 w 154"/>
                  <a:gd name="T35" fmla="*/ 44 h 147"/>
                  <a:gd name="T36" fmla="*/ 16 w 154"/>
                  <a:gd name="T37" fmla="*/ 31 h 147"/>
                  <a:gd name="T38" fmla="*/ 26 w 154"/>
                  <a:gd name="T39" fmla="*/ 20 h 147"/>
                  <a:gd name="T40" fmla="*/ 40 w 154"/>
                  <a:gd name="T41" fmla="*/ 10 h 147"/>
                  <a:gd name="T42" fmla="*/ 53 w 154"/>
                  <a:gd name="T43" fmla="*/ 4 h 147"/>
                  <a:gd name="T44" fmla="*/ 69 w 154"/>
                  <a:gd name="T45" fmla="*/ 0 h 147"/>
                  <a:gd name="T46" fmla="*/ 86 w 154"/>
                  <a:gd name="T47" fmla="*/ 0 h 147"/>
                  <a:gd name="T48" fmla="*/ 101 w 154"/>
                  <a:gd name="T49" fmla="*/ 4 h 147"/>
                  <a:gd name="T50" fmla="*/ 116 w 154"/>
                  <a:gd name="T51" fmla="*/ 10 h 147"/>
                  <a:gd name="T52" fmla="*/ 128 w 154"/>
                  <a:gd name="T53" fmla="*/ 20 h 147"/>
                  <a:gd name="T54" fmla="*/ 139 w 154"/>
                  <a:gd name="T55" fmla="*/ 31 h 147"/>
                  <a:gd name="T56" fmla="*/ 147 w 154"/>
                  <a:gd name="T57" fmla="*/ 44 h 147"/>
                  <a:gd name="T58" fmla="*/ 152 w 154"/>
                  <a:gd name="T59" fmla="*/ 59 h 147"/>
                  <a:gd name="T60" fmla="*/ 154 w 154"/>
                  <a:gd name="T61" fmla="*/ 73 h 147"/>
                  <a:gd name="T62" fmla="*/ 154 w 154"/>
                  <a:gd name="T63" fmla="*/ 73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4"/>
                  <a:gd name="T97" fmla="*/ 0 h 147"/>
                  <a:gd name="T98" fmla="*/ 154 w 154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4" h="147">
                    <a:moveTo>
                      <a:pt x="154" y="73"/>
                    </a:moveTo>
                    <a:lnTo>
                      <a:pt x="152" y="88"/>
                    </a:lnTo>
                    <a:lnTo>
                      <a:pt x="147" y="103"/>
                    </a:lnTo>
                    <a:lnTo>
                      <a:pt x="139" y="116"/>
                    </a:lnTo>
                    <a:lnTo>
                      <a:pt x="128" y="127"/>
                    </a:lnTo>
                    <a:lnTo>
                      <a:pt x="115" y="137"/>
                    </a:lnTo>
                    <a:lnTo>
                      <a:pt x="101" y="143"/>
                    </a:lnTo>
                    <a:lnTo>
                      <a:pt x="86" y="147"/>
                    </a:lnTo>
                    <a:lnTo>
                      <a:pt x="69" y="147"/>
                    </a:lnTo>
                    <a:lnTo>
                      <a:pt x="53" y="143"/>
                    </a:lnTo>
                    <a:lnTo>
                      <a:pt x="38" y="137"/>
                    </a:lnTo>
                    <a:lnTo>
                      <a:pt x="26" y="127"/>
                    </a:lnTo>
                    <a:lnTo>
                      <a:pt x="16" y="116"/>
                    </a:lnTo>
                    <a:lnTo>
                      <a:pt x="7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7" y="44"/>
                    </a:lnTo>
                    <a:lnTo>
                      <a:pt x="16" y="31"/>
                    </a:lnTo>
                    <a:lnTo>
                      <a:pt x="26" y="20"/>
                    </a:lnTo>
                    <a:lnTo>
                      <a:pt x="40" y="10"/>
                    </a:lnTo>
                    <a:lnTo>
                      <a:pt x="53" y="4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1" y="4"/>
                    </a:lnTo>
                    <a:lnTo>
                      <a:pt x="116" y="10"/>
                    </a:lnTo>
                    <a:lnTo>
                      <a:pt x="128" y="20"/>
                    </a:lnTo>
                    <a:lnTo>
                      <a:pt x="139" y="31"/>
                    </a:lnTo>
                    <a:lnTo>
                      <a:pt x="147" y="44"/>
                    </a:lnTo>
                    <a:lnTo>
                      <a:pt x="152" y="59"/>
                    </a:lnTo>
                    <a:lnTo>
                      <a:pt x="154" y="73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114"/>
              <p:cNvSpPr>
                <a:spLocks noChangeShapeType="1"/>
              </p:cNvSpPr>
              <p:nvPr/>
            </p:nvSpPr>
            <p:spPr bwMode="auto">
              <a:xfrm>
                <a:off x="5127" y="3423"/>
                <a:ext cx="1" cy="5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115"/>
              <p:cNvSpPr>
                <a:spLocks noChangeShapeType="1"/>
              </p:cNvSpPr>
              <p:nvPr/>
            </p:nvSpPr>
            <p:spPr bwMode="auto">
              <a:xfrm>
                <a:off x="5103" y="3459"/>
                <a:ext cx="62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5" name="Rectangle 116"/>
            <p:cNvSpPr>
              <a:spLocks noChangeArrowheads="1"/>
            </p:cNvSpPr>
            <p:nvPr/>
          </p:nvSpPr>
          <p:spPr bwMode="auto">
            <a:xfrm>
              <a:off x="4980" y="339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3200" b="0">
                <a:solidFill>
                  <a:schemeClr val="tx1"/>
                </a:solidFill>
              </a:endParaRPr>
            </a:p>
          </p:txBody>
        </p:sp>
        <p:sp>
          <p:nvSpPr>
            <p:cNvPr id="356" name="Rectangle 117"/>
            <p:cNvSpPr>
              <a:spLocks noChangeArrowheads="1"/>
            </p:cNvSpPr>
            <p:nvPr/>
          </p:nvSpPr>
          <p:spPr bwMode="auto">
            <a:xfrm>
              <a:off x="5199" y="3389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3200" b="0">
                <a:solidFill>
                  <a:schemeClr val="tx1"/>
                </a:solidFill>
              </a:endParaRPr>
            </a:p>
          </p:txBody>
        </p:sp>
      </p:grpSp>
      <p:sp>
        <p:nvSpPr>
          <p:cNvPr id="360" name="Text Box 148"/>
          <p:cNvSpPr txBox="1">
            <a:spLocks noChangeArrowheads="1"/>
          </p:cNvSpPr>
          <p:nvPr/>
        </p:nvSpPr>
        <p:spPr bwMode="auto">
          <a:xfrm>
            <a:off x="6180137" y="1672889"/>
            <a:ext cx="512762" cy="274637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20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AND</a:t>
            </a:r>
          </a:p>
        </p:txBody>
      </p:sp>
      <p:sp>
        <p:nvSpPr>
          <p:cNvPr id="361" name="Text Box 149"/>
          <p:cNvSpPr txBox="1">
            <a:spLocks noChangeArrowheads="1"/>
          </p:cNvSpPr>
          <p:nvPr/>
        </p:nvSpPr>
        <p:spPr bwMode="auto">
          <a:xfrm>
            <a:off x="6181724" y="3144501"/>
            <a:ext cx="512763" cy="274638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20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AND</a:t>
            </a:r>
          </a:p>
        </p:txBody>
      </p:sp>
      <p:sp>
        <p:nvSpPr>
          <p:cNvPr id="362" name="Text Box 152"/>
          <p:cNvSpPr txBox="1">
            <a:spLocks noChangeArrowheads="1"/>
          </p:cNvSpPr>
          <p:nvPr/>
        </p:nvSpPr>
        <p:spPr bwMode="auto">
          <a:xfrm>
            <a:off x="7212012" y="2434889"/>
            <a:ext cx="488950" cy="3365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grpSp>
        <p:nvGrpSpPr>
          <p:cNvPr id="363" name="Group 158"/>
          <p:cNvGrpSpPr>
            <a:grpSpLocks/>
          </p:cNvGrpSpPr>
          <p:nvPr/>
        </p:nvGrpSpPr>
        <p:grpSpPr bwMode="auto">
          <a:xfrm>
            <a:off x="6889749" y="1766551"/>
            <a:ext cx="528638" cy="427038"/>
            <a:chOff x="4332" y="1344"/>
            <a:chExt cx="429" cy="385"/>
          </a:xfrm>
        </p:grpSpPr>
        <p:sp>
          <p:nvSpPr>
            <p:cNvPr id="364" name="Rectangle 153"/>
            <p:cNvSpPr>
              <a:spLocks noChangeArrowheads="1"/>
            </p:cNvSpPr>
            <p:nvPr/>
          </p:nvSpPr>
          <p:spPr bwMode="auto">
            <a:xfrm>
              <a:off x="4552" y="1344"/>
              <a:ext cx="20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Y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65" name="Rectangle 154"/>
            <p:cNvSpPr>
              <a:spLocks noChangeArrowheads="1"/>
            </p:cNvSpPr>
            <p:nvPr/>
          </p:nvSpPr>
          <p:spPr bwMode="auto">
            <a:xfrm>
              <a:off x="4332" y="1344"/>
              <a:ext cx="20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000000"/>
                  </a:solidFill>
                </a:rPr>
                <a:t>X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66" name="Line 156"/>
            <p:cNvSpPr>
              <a:spLocks noChangeShapeType="1"/>
            </p:cNvSpPr>
            <p:nvPr/>
          </p:nvSpPr>
          <p:spPr bwMode="auto">
            <a:xfrm>
              <a:off x="4557" y="1363"/>
              <a:ext cx="1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7" name="Line 157"/>
          <p:cNvSpPr>
            <a:spLocks noChangeShapeType="1"/>
          </p:cNvSpPr>
          <p:nvPr/>
        </p:nvSpPr>
        <p:spPr bwMode="auto">
          <a:xfrm flipH="1">
            <a:off x="6772274" y="2203114"/>
            <a:ext cx="185738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" name="Rectangle 165"/>
          <p:cNvSpPr>
            <a:spLocks noChangeArrowheads="1"/>
          </p:cNvSpPr>
          <p:nvPr/>
        </p:nvSpPr>
        <p:spPr bwMode="auto">
          <a:xfrm>
            <a:off x="7083424" y="2798426"/>
            <a:ext cx="257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Y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369" name="Rectangle 166"/>
          <p:cNvSpPr>
            <a:spLocks noChangeArrowheads="1"/>
          </p:cNvSpPr>
          <p:nvPr/>
        </p:nvSpPr>
        <p:spPr bwMode="auto">
          <a:xfrm>
            <a:off x="6811962" y="2798426"/>
            <a:ext cx="257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X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370" name="Line 167"/>
          <p:cNvSpPr>
            <a:spLocks noChangeShapeType="1"/>
          </p:cNvSpPr>
          <p:nvPr/>
        </p:nvSpPr>
        <p:spPr bwMode="auto">
          <a:xfrm>
            <a:off x="6834187" y="2831764"/>
            <a:ext cx="169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" name="Line 168"/>
          <p:cNvSpPr>
            <a:spLocks noChangeShapeType="1"/>
          </p:cNvSpPr>
          <p:nvPr/>
        </p:nvSpPr>
        <p:spPr bwMode="auto">
          <a:xfrm flipH="1" flipV="1">
            <a:off x="6750049" y="2747626"/>
            <a:ext cx="288925" cy="57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Properties of </a:t>
            </a:r>
            <a:r>
              <a:rPr lang="en-US" sz="3200" dirty="0" smtClean="0"/>
              <a:t>XOR/XNOR Operations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Commutativity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Associativity</a:t>
            </a:r>
            <a:r>
              <a:rPr lang="en-US" b="1" dirty="0" smtClean="0"/>
              <a:t> </a:t>
            </a:r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973" y="1700790"/>
            <a:ext cx="2419494" cy="69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607" y="1124720"/>
            <a:ext cx="38195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152" y="4408319"/>
            <a:ext cx="33718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0776" y="3774642"/>
            <a:ext cx="4479140" cy="24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XOR Operation 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1412755"/>
            <a:ext cx="4029075" cy="218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5" y="1239934"/>
            <a:ext cx="3893824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XOR Operation </a:t>
            </a:r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1239934"/>
            <a:ext cx="4829175" cy="109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926" y="1239934"/>
            <a:ext cx="3171825" cy="497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9938" y="2910537"/>
            <a:ext cx="414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cs typeface="+mn-cs"/>
              </a:rPr>
              <a:t>Proving the above identity is easier done using graphical equivalence between gates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XOR for &gt;2 Variables: The Odd Function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XOR function can be extended to 3 or more literals. For more than  2 literals, it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called: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Odd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modulo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sum.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" name="Picture 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8138" y="1873611"/>
            <a:ext cx="4995862" cy="285750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</p:pic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460375" y="4121511"/>
            <a:ext cx="6046788" cy="457200"/>
            <a:chOff x="911" y="1577"/>
            <a:chExt cx="4034" cy="375"/>
          </a:xfrm>
        </p:grpSpPr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1949" y="1577"/>
              <a:ext cx="13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=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911" y="1577"/>
              <a:ext cx="4034" cy="375"/>
              <a:chOff x="911" y="1577"/>
              <a:chExt cx="4034" cy="375"/>
            </a:xfrm>
          </p:grpSpPr>
          <p:sp>
            <p:nvSpPr>
              <p:cNvPr id="10" name="Rectangle 57"/>
              <p:cNvSpPr>
                <a:spLocks noChangeArrowheads="1"/>
              </p:cNvSpPr>
              <p:nvPr/>
            </p:nvSpPr>
            <p:spPr bwMode="auto">
              <a:xfrm>
                <a:off x="4223" y="1577"/>
                <a:ext cx="13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6600FF"/>
                    </a:solidFill>
                    <a:latin typeface="Symbol" pitchFamily="18" charset="2"/>
                  </a:rPr>
                  <a:t>+</a:t>
                </a:r>
                <a:endParaRPr lang="en-US" sz="2400" b="0">
                  <a:solidFill>
                    <a:srgbClr val="6600FF"/>
                  </a:solidFill>
                </a:endParaRPr>
              </a:p>
            </p:txBody>
          </p:sp>
          <p:sp>
            <p:nvSpPr>
              <p:cNvPr id="11" name="Rectangle 58"/>
              <p:cNvSpPr>
                <a:spLocks noChangeArrowheads="1"/>
              </p:cNvSpPr>
              <p:nvPr/>
            </p:nvSpPr>
            <p:spPr bwMode="auto">
              <a:xfrm>
                <a:off x="3469" y="1577"/>
                <a:ext cx="13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6600FF"/>
                    </a:solidFill>
                    <a:latin typeface="Symbol" pitchFamily="18" charset="2"/>
                  </a:rPr>
                  <a:t>+</a:t>
                </a:r>
                <a:endParaRPr lang="en-US" sz="2400" b="0">
                  <a:solidFill>
                    <a:srgbClr val="6600FF"/>
                  </a:solidFill>
                </a:endParaRPr>
              </a:p>
            </p:txBody>
          </p:sp>
          <p:sp>
            <p:nvSpPr>
              <p:cNvPr id="12" name="Rectangle 59"/>
              <p:cNvSpPr>
                <a:spLocks noChangeArrowheads="1"/>
              </p:cNvSpPr>
              <p:nvPr/>
            </p:nvSpPr>
            <p:spPr bwMode="auto">
              <a:xfrm>
                <a:off x="2715" y="1577"/>
                <a:ext cx="130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6600FF"/>
                    </a:solidFill>
                    <a:latin typeface="Symbol" pitchFamily="18" charset="2"/>
                  </a:rPr>
                  <a:t>+</a:t>
                </a:r>
                <a:endParaRPr lang="en-US" sz="2400" b="0">
                  <a:solidFill>
                    <a:srgbClr val="6600FF"/>
                  </a:solidFill>
                </a:endParaRPr>
              </a:p>
            </p:txBody>
          </p:sp>
          <p:sp>
            <p:nvSpPr>
              <p:cNvPr id="13" name="Rectangle 60"/>
              <p:cNvSpPr>
                <a:spLocks noChangeArrowheads="1"/>
              </p:cNvSpPr>
              <p:nvPr/>
            </p:nvSpPr>
            <p:spPr bwMode="auto">
              <a:xfrm>
                <a:off x="1529" y="1577"/>
                <a:ext cx="183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6600FF"/>
                    </a:solidFill>
                    <a:latin typeface="Symbol" pitchFamily="18" charset="2"/>
                  </a:rPr>
                  <a:t>Å</a:t>
                </a:r>
                <a:endParaRPr lang="en-US" sz="2400" b="0">
                  <a:solidFill>
                    <a:srgbClr val="6600FF"/>
                  </a:solidFill>
                </a:endParaRPr>
              </a:p>
            </p:txBody>
          </p:sp>
          <p:sp>
            <p:nvSpPr>
              <p:cNvPr id="14" name="Rectangle 61"/>
              <p:cNvSpPr>
                <a:spLocks noChangeArrowheads="1"/>
              </p:cNvSpPr>
              <p:nvPr/>
            </p:nvSpPr>
            <p:spPr bwMode="auto">
              <a:xfrm>
                <a:off x="1115" y="1577"/>
                <a:ext cx="183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6600FF"/>
                    </a:solidFill>
                    <a:latin typeface="Symbol" pitchFamily="18" charset="2"/>
                  </a:rPr>
                  <a:t>Å</a:t>
                </a:r>
                <a:endParaRPr lang="en-US" sz="2400" b="0">
                  <a:solidFill>
                    <a:srgbClr val="6600FF"/>
                  </a:solidFill>
                </a:endParaRPr>
              </a:p>
            </p:txBody>
          </p:sp>
          <p:grpSp>
            <p:nvGrpSpPr>
              <p:cNvPr id="15" name="Group 62"/>
              <p:cNvGrpSpPr>
                <a:grpSpLocks/>
              </p:cNvGrpSpPr>
              <p:nvPr/>
            </p:nvGrpSpPr>
            <p:grpSpPr bwMode="auto">
              <a:xfrm>
                <a:off x="911" y="1602"/>
                <a:ext cx="4034" cy="350"/>
                <a:chOff x="911" y="1602"/>
                <a:chExt cx="4034" cy="350"/>
              </a:xfrm>
            </p:grpSpPr>
            <p:sp>
              <p:nvSpPr>
                <p:cNvPr id="16" name="Rectangle 63"/>
                <p:cNvSpPr>
                  <a:spLocks noChangeArrowheads="1"/>
                </p:cNvSpPr>
                <p:nvPr/>
              </p:nvSpPr>
              <p:spPr bwMode="auto">
                <a:xfrm>
                  <a:off x="4787" y="1602"/>
                  <a:ext cx="158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Z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17" name="Rectangle 64"/>
                <p:cNvSpPr>
                  <a:spLocks noChangeArrowheads="1"/>
                </p:cNvSpPr>
                <p:nvPr/>
              </p:nvSpPr>
              <p:spPr bwMode="auto">
                <a:xfrm>
                  <a:off x="4592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Y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18" name="Rectangle 65"/>
                <p:cNvSpPr>
                  <a:spLocks noChangeArrowheads="1"/>
                </p:cNvSpPr>
                <p:nvPr/>
              </p:nvSpPr>
              <p:spPr bwMode="auto">
                <a:xfrm>
                  <a:off x="4393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X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19" name="Rectangle 66"/>
                <p:cNvSpPr>
                  <a:spLocks noChangeArrowheads="1"/>
                </p:cNvSpPr>
                <p:nvPr/>
              </p:nvSpPr>
              <p:spPr bwMode="auto">
                <a:xfrm>
                  <a:off x="4033" y="1602"/>
                  <a:ext cx="158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Z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0" name="Rectangle 67"/>
                <p:cNvSpPr>
                  <a:spLocks noChangeArrowheads="1"/>
                </p:cNvSpPr>
                <p:nvPr/>
              </p:nvSpPr>
              <p:spPr bwMode="auto">
                <a:xfrm>
                  <a:off x="3839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Y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1" name="Rectangle 68"/>
                <p:cNvSpPr>
                  <a:spLocks noChangeArrowheads="1"/>
                </p:cNvSpPr>
                <p:nvPr/>
              </p:nvSpPr>
              <p:spPr bwMode="auto">
                <a:xfrm>
                  <a:off x="3639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X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2" name="Rectangle 69"/>
                <p:cNvSpPr>
                  <a:spLocks noChangeArrowheads="1"/>
                </p:cNvSpPr>
                <p:nvPr/>
              </p:nvSpPr>
              <p:spPr bwMode="auto">
                <a:xfrm>
                  <a:off x="3279" y="1602"/>
                  <a:ext cx="158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Z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3" name="Rectangle 70"/>
                <p:cNvSpPr>
                  <a:spLocks noChangeArrowheads="1"/>
                </p:cNvSpPr>
                <p:nvPr/>
              </p:nvSpPr>
              <p:spPr bwMode="auto">
                <a:xfrm>
                  <a:off x="3085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Y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4" name="Rectangle 71"/>
                <p:cNvSpPr>
                  <a:spLocks noChangeArrowheads="1"/>
                </p:cNvSpPr>
                <p:nvPr/>
              </p:nvSpPr>
              <p:spPr bwMode="auto">
                <a:xfrm>
                  <a:off x="2885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X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5" name="Rectangle 72"/>
                <p:cNvSpPr>
                  <a:spLocks noChangeArrowheads="1"/>
                </p:cNvSpPr>
                <p:nvPr/>
              </p:nvSpPr>
              <p:spPr bwMode="auto">
                <a:xfrm>
                  <a:off x="2525" y="1602"/>
                  <a:ext cx="158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Z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6" name="Rectangle 73"/>
                <p:cNvSpPr>
                  <a:spLocks noChangeArrowheads="1"/>
                </p:cNvSpPr>
                <p:nvPr/>
              </p:nvSpPr>
              <p:spPr bwMode="auto">
                <a:xfrm>
                  <a:off x="2331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Y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7" name="Rectangle 74"/>
                <p:cNvSpPr>
                  <a:spLocks noChangeArrowheads="1"/>
                </p:cNvSpPr>
                <p:nvPr/>
              </p:nvSpPr>
              <p:spPr bwMode="auto">
                <a:xfrm>
                  <a:off x="2132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X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8" name="Rectangle 75"/>
                <p:cNvSpPr>
                  <a:spLocks noChangeArrowheads="1"/>
                </p:cNvSpPr>
                <p:nvPr/>
              </p:nvSpPr>
              <p:spPr bwMode="auto">
                <a:xfrm>
                  <a:off x="1745" y="1602"/>
                  <a:ext cx="157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Z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29" name="Rectangle 76"/>
                <p:cNvSpPr>
                  <a:spLocks noChangeArrowheads="1"/>
                </p:cNvSpPr>
                <p:nvPr/>
              </p:nvSpPr>
              <p:spPr bwMode="auto">
                <a:xfrm>
                  <a:off x="1331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Y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30" name="Rectangle 77"/>
                <p:cNvSpPr>
                  <a:spLocks noChangeArrowheads="1"/>
                </p:cNvSpPr>
                <p:nvPr/>
              </p:nvSpPr>
              <p:spPr bwMode="auto">
                <a:xfrm>
                  <a:off x="911" y="1602"/>
                  <a:ext cx="1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6600FF"/>
                      </a:solidFill>
                    </a:rPr>
                    <a:t>X</a:t>
                  </a:r>
                  <a:endParaRPr lang="en-US" sz="2400" b="0">
                    <a:solidFill>
                      <a:srgbClr val="6600FF"/>
                    </a:solidFill>
                  </a:endParaRPr>
                </a:p>
              </p:txBody>
            </p:sp>
            <p:sp>
              <p:nvSpPr>
                <p:cNvPr id="31" name="Line 78"/>
                <p:cNvSpPr>
                  <a:spLocks noChangeShapeType="1"/>
                </p:cNvSpPr>
                <p:nvPr/>
              </p:nvSpPr>
              <p:spPr bwMode="auto">
                <a:xfrm>
                  <a:off x="2117" y="1630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79"/>
                <p:cNvSpPr>
                  <a:spLocks noChangeShapeType="1"/>
                </p:cNvSpPr>
                <p:nvPr/>
              </p:nvSpPr>
              <p:spPr bwMode="auto">
                <a:xfrm>
                  <a:off x="2330" y="1626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80"/>
                <p:cNvSpPr>
                  <a:spLocks noChangeShapeType="1"/>
                </p:cNvSpPr>
                <p:nvPr/>
              </p:nvSpPr>
              <p:spPr bwMode="auto">
                <a:xfrm>
                  <a:off x="2876" y="1623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81"/>
                <p:cNvSpPr>
                  <a:spLocks noChangeShapeType="1"/>
                </p:cNvSpPr>
                <p:nvPr/>
              </p:nvSpPr>
              <p:spPr bwMode="auto">
                <a:xfrm>
                  <a:off x="3269" y="1629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82"/>
                <p:cNvSpPr>
                  <a:spLocks noChangeShapeType="1"/>
                </p:cNvSpPr>
                <p:nvPr/>
              </p:nvSpPr>
              <p:spPr bwMode="auto">
                <a:xfrm>
                  <a:off x="3824" y="1626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83"/>
                <p:cNvSpPr>
                  <a:spLocks noChangeShapeType="1"/>
                </p:cNvSpPr>
                <p:nvPr/>
              </p:nvSpPr>
              <p:spPr bwMode="auto">
                <a:xfrm>
                  <a:off x="4028" y="1623"/>
                  <a:ext cx="16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544513" y="3013436"/>
            <a:ext cx="2525712" cy="701675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The odd function for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3 inputs and 4 inputs</a:t>
            </a:r>
          </a:p>
        </p:txBody>
      </p:sp>
      <p:sp>
        <p:nvSpPr>
          <p:cNvPr id="38" name="Line 86"/>
          <p:cNvSpPr>
            <a:spLocks noChangeShapeType="1"/>
          </p:cNvSpPr>
          <p:nvPr/>
        </p:nvSpPr>
        <p:spPr bwMode="auto">
          <a:xfrm flipH="1">
            <a:off x="2141538" y="3770673"/>
            <a:ext cx="2846387" cy="369888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110"/>
          <p:cNvSpPr>
            <a:spLocks noChangeShapeType="1"/>
          </p:cNvSpPr>
          <p:nvPr/>
        </p:nvSpPr>
        <p:spPr bwMode="auto">
          <a:xfrm>
            <a:off x="5324475" y="2751498"/>
            <a:ext cx="695325" cy="0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11"/>
          <p:cNvSpPr>
            <a:spLocks noChangeShapeType="1"/>
          </p:cNvSpPr>
          <p:nvPr/>
        </p:nvSpPr>
        <p:spPr bwMode="auto">
          <a:xfrm>
            <a:off x="5268913" y="2754673"/>
            <a:ext cx="371475" cy="195263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112"/>
          <p:cNvSpPr txBox="1">
            <a:spLocks noChangeArrowheads="1"/>
          </p:cNvSpPr>
          <p:nvPr/>
        </p:nvSpPr>
        <p:spPr bwMode="auto">
          <a:xfrm>
            <a:off x="5221288" y="2440348"/>
            <a:ext cx="901700" cy="274638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>
                <a:latin typeface="Arial" pitchFamily="34" charset="0"/>
                <a:cs typeface="Arial" pitchFamily="34" charset="0"/>
              </a:rPr>
              <a:t>Distance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2331" y="48691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1s in the K-map correspond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minterms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indices having an </a:t>
            </a:r>
            <a:r>
              <a:rPr lang="en-US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odd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number of 1s in binary, </a:t>
            </a:r>
            <a:r>
              <a:rPr lang="en-US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hence the name. </a:t>
            </a:r>
            <a:r>
              <a:rPr lang="en-US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Use to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generate</a:t>
            </a:r>
            <a:r>
              <a:rPr lang="en-US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en-US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parity bit and to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en-US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en-US" u="sng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parity (output = 1 for parity error)</a:t>
            </a:r>
            <a:endParaRPr lang="en-US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8728" y="4928875"/>
            <a:ext cx="29257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XNOR for &gt;2 </a:t>
            </a:r>
            <a:r>
              <a:rPr lang="en-US" sz="3200" dirty="0" err="1" smtClean="0"/>
              <a:t>Variables:The</a:t>
            </a:r>
            <a:r>
              <a:rPr lang="en-US" sz="3200" dirty="0" smtClean="0"/>
              <a:t> Even Function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XONR function can be extended to 3 or more literals. For more than 2 literals, it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called: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 function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7488" y="1847248"/>
            <a:ext cx="5116512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769938" y="2507288"/>
            <a:ext cx="2525712" cy="701675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The odd function for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b="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3 inputs and 4 inputs</a:t>
            </a:r>
          </a:p>
        </p:txBody>
      </p:sp>
      <p:sp>
        <p:nvSpPr>
          <p:cNvPr id="8" name="Line 36"/>
          <p:cNvSpPr>
            <a:spLocks noChangeShapeType="1"/>
          </p:cNvSpPr>
          <p:nvPr/>
        </p:nvSpPr>
        <p:spPr bwMode="auto">
          <a:xfrm flipH="1">
            <a:off x="2141538" y="3672873"/>
            <a:ext cx="2846387" cy="369888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411163" y="4023711"/>
            <a:ext cx="6097587" cy="457200"/>
            <a:chOff x="259" y="2445"/>
            <a:chExt cx="3841" cy="28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270" y="244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=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417" y="244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+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705" y="244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+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993" y="2445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+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874" y="2445"/>
              <a:ext cx="1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Å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83" y="2445"/>
              <a:ext cx="1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Å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50" y="2464"/>
              <a:ext cx="1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Z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766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Y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578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X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238" y="2464"/>
              <a:ext cx="1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Z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5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Y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866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X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526" y="2464"/>
              <a:ext cx="1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Z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43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Y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154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X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814" y="2464"/>
              <a:ext cx="1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Z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631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Y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443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X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077" y="2464"/>
              <a:ext cx="1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Z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687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Y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90" y="2464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6600FF"/>
                  </a:solidFill>
                </a:rPr>
                <a:t>X</a:t>
              </a:r>
              <a:endParaRPr lang="en-US" sz="2400" b="0">
                <a:solidFill>
                  <a:srgbClr val="6600FF"/>
                </a:solidFill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819" y="2489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2342" y="248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851" y="249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559" y="2488"/>
              <a:ext cx="1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3750" y="248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90"/>
            <p:cNvSpPr>
              <a:spLocks noChangeShapeType="1"/>
            </p:cNvSpPr>
            <p:nvPr/>
          </p:nvSpPr>
          <p:spPr bwMode="auto">
            <a:xfrm>
              <a:off x="259" y="2460"/>
              <a:ext cx="975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91"/>
            <p:cNvSpPr>
              <a:spLocks noChangeShapeType="1"/>
            </p:cNvSpPr>
            <p:nvPr/>
          </p:nvSpPr>
          <p:spPr bwMode="auto">
            <a:xfrm>
              <a:off x="3942" y="2496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Line 94"/>
          <p:cNvSpPr>
            <a:spLocks noChangeShapeType="1"/>
          </p:cNvSpPr>
          <p:nvPr/>
        </p:nvSpPr>
        <p:spPr bwMode="auto">
          <a:xfrm>
            <a:off x="4848225" y="2596548"/>
            <a:ext cx="695325" cy="0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95"/>
          <p:cNvSpPr>
            <a:spLocks noChangeShapeType="1"/>
          </p:cNvSpPr>
          <p:nvPr/>
        </p:nvSpPr>
        <p:spPr bwMode="auto">
          <a:xfrm>
            <a:off x="4792663" y="2599723"/>
            <a:ext cx="417512" cy="254000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96"/>
          <p:cNvSpPr txBox="1">
            <a:spLocks noChangeArrowheads="1"/>
          </p:cNvSpPr>
          <p:nvPr/>
        </p:nvSpPr>
        <p:spPr bwMode="auto">
          <a:xfrm>
            <a:off x="4781550" y="2307623"/>
            <a:ext cx="901700" cy="274638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>
                <a:latin typeface="Arial" pitchFamily="34" charset="0"/>
                <a:cs typeface="Arial" pitchFamily="34" charset="0"/>
              </a:rPr>
              <a:t>Distance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2331" y="476337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1s in the K-map correspond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minterms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indices having an 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number of 1s in binary, 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hence the name. 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Use to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generate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odd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parity 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bit and 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en-US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odd parity (output = 1 for parity error)</a:t>
            </a:r>
            <a:endParaRPr lang="en-US" dirty="0"/>
          </a:p>
        </p:txBody>
      </p:sp>
      <p:pic>
        <p:nvPicPr>
          <p:cNvPr id="42" name="Picture 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6533" y="4984389"/>
            <a:ext cx="29797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Gate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Gate classifications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Primitive gate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a gate that can be described using a single primitive operation type (AND 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plus optional inversion(s), e.g. NAND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Complex gate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a gate that requires more than one primitive operation to describe it, e.g.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Complex gates can implement Boolean functions with less area and delay than primitive gates.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Generation and Checking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Exclusive-OR functions are very useful in systems using parity bits for error-detection. </a:t>
            </a:r>
          </a:p>
          <a:p>
            <a:r>
              <a:rPr lang="en-US" dirty="0" smtClean="0"/>
              <a:t>A parity bit is used for the purpose of detecting errors during transmission of binary information. </a:t>
            </a:r>
          </a:p>
          <a:p>
            <a:r>
              <a:rPr lang="en-US" dirty="0" smtClean="0"/>
              <a:t>A parity bit is an extra bit included with a binary message to make the </a:t>
            </a:r>
            <a:r>
              <a:rPr lang="en-US" dirty="0" smtClean="0">
                <a:solidFill>
                  <a:srgbClr val="FF0000"/>
                </a:solidFill>
              </a:rPr>
              <a:t>total number of 1’s in this message (including the parity bit) either odd or even.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message, including the parity bit, is transmitted and then checked at the receiving end for errors.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error is detected if the checked parity does not correspond with the one transmitted.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Generation and Checking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circuit that generates the parity bit at the transmitter side is called a </a:t>
            </a:r>
            <a:r>
              <a:rPr lang="en-US" i="1" dirty="0" smtClean="0">
                <a:solidFill>
                  <a:srgbClr val="FF0000"/>
                </a:solidFill>
              </a:rPr>
              <a:t>parity generator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circuit that checks the parity at the receiver side is called a </a:t>
            </a:r>
            <a:r>
              <a:rPr lang="en-US" i="1" dirty="0" smtClean="0">
                <a:solidFill>
                  <a:srgbClr val="FF0000"/>
                </a:solidFill>
              </a:rPr>
              <a:t>parity checker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3083358"/>
            <a:ext cx="6773343" cy="264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Generation and Checking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43000"/>
            <a:ext cx="5266942" cy="5143500"/>
          </a:xfrm>
        </p:spPr>
        <p:txBody>
          <a:bodyPr/>
          <a:lstStyle/>
          <a:p>
            <a:r>
              <a:rPr lang="en-US" dirty="0" smtClean="0"/>
              <a:t>As an example, consider a 3-bit message to be transmitted together with an even parity bit. </a:t>
            </a:r>
            <a:endParaRPr lang="en-US" dirty="0" smtClean="0"/>
          </a:p>
          <a:p>
            <a:r>
              <a:rPr lang="en-US" dirty="0" smtClean="0"/>
              <a:t>The three bits, X, Y, and Z, constitute the message and are the inputs to the even parity generator circuit whose output is the parity bit P. </a:t>
            </a:r>
            <a:endParaRPr lang="en-US" dirty="0" smtClean="0"/>
          </a:p>
          <a:p>
            <a:r>
              <a:rPr lang="en-US" dirty="0" smtClean="0"/>
              <a:t>The 4 bits (X, Y, Z &amp; P) are transmitted to their destination, where they are applied to a parity-checker circuit to check for possible errors in the transmission. </a:t>
            </a:r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96" y="1239934"/>
            <a:ext cx="2333625" cy="305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782" y="4465926"/>
            <a:ext cx="2562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45" y="5445245"/>
            <a:ext cx="1628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Generation and Checking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518049" cy="5143500"/>
          </a:xfrm>
        </p:spPr>
        <p:txBody>
          <a:bodyPr/>
          <a:lstStyle/>
          <a:p>
            <a:r>
              <a:rPr lang="en-US" dirty="0" smtClean="0"/>
              <a:t>Since the information was transmitted with even parity, the received four bits must have an even number of 1’s. </a:t>
            </a:r>
          </a:p>
          <a:p>
            <a:r>
              <a:rPr lang="en-US" dirty="0" smtClean="0"/>
              <a:t>The parity checker generates an error signal (C = 1), whenever the received four bits have an odd number of 1’s. </a:t>
            </a:r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643" y="1124720"/>
            <a:ext cx="398229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0891" y="2622502"/>
            <a:ext cx="3456420" cy="36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4043" y="4581140"/>
            <a:ext cx="2476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2078" y="5906101"/>
            <a:ext cx="2143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Gates</a:t>
            </a:r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1124720"/>
            <a:ext cx="6163949" cy="5011809"/>
          </a:xfrm>
          <a:prstGeom prst="rect">
            <a:avLst/>
          </a:prstGeom>
          <a:noFill/>
          <a:ln w="28575">
            <a:solidFill>
              <a:srgbClr val="66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buffer is a gate with the function F = X: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terms of Boolean logic, a buffer is the same as a direct connection!</a:t>
            </a:r>
          </a:p>
          <a:p>
            <a:r>
              <a:rPr lang="en-US" dirty="0" smtClean="0"/>
              <a:t>So why use it?</a:t>
            </a:r>
          </a:p>
          <a:p>
            <a:r>
              <a:rPr lang="en-US" dirty="0" smtClean="0"/>
              <a:t>A buffer is an electronic amplifier that can be used to:</a:t>
            </a:r>
          </a:p>
          <a:p>
            <a:pPr lvl="1"/>
            <a:r>
              <a:rPr lang="en-US" dirty="0" smtClean="0"/>
              <a:t>Improve circuit voltage levels e.g. of a received signal</a:t>
            </a:r>
          </a:p>
          <a:p>
            <a:pPr lvl="1"/>
            <a:r>
              <a:rPr lang="en-US" dirty="0" smtClean="0"/>
              <a:t>Increase current drive capability (i.e. get a larger fan out)</a:t>
            </a:r>
          </a:p>
          <a:p>
            <a:pPr lvl="1"/>
            <a:r>
              <a:rPr lang="en-US" dirty="0" smtClean="0"/>
              <a:t>Introduce desirable circuit delay </a:t>
            </a:r>
            <a:endParaRPr lang="en-US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012690" y="1816004"/>
            <a:ext cx="2711450" cy="762000"/>
            <a:chOff x="1914" y="1288"/>
            <a:chExt cx="1708" cy="480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 rot="5400000">
              <a:off x="2557" y="1336"/>
              <a:ext cx="480" cy="384"/>
            </a:xfrm>
            <a:prstGeom prst="triangle">
              <a:avLst>
                <a:gd name="adj" fmla="val 49787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985" y="1527"/>
              <a:ext cx="3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2233" y="1527"/>
              <a:ext cx="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914" y="135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b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381" y="1359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800" b="0">
                  <a:solidFill>
                    <a:schemeClr val="tx1"/>
                  </a:solidFill>
                </a:rPr>
                <a:t>F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NAND Gate [NOT (AND)]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NAND gate has the following symbol, </a:t>
            </a:r>
          </a:p>
          <a:p>
            <a:pPr lvl="1"/>
            <a:r>
              <a:rPr lang="en-US" dirty="0" smtClean="0"/>
              <a:t>AND-Invert (NAND)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NAND represents AND NOT, </a:t>
            </a:r>
            <a:r>
              <a:rPr lang="en-US" dirty="0" err="1" smtClean="0"/>
              <a:t>i</a:t>
            </a:r>
            <a:r>
              <a:rPr lang="en-US" dirty="0" smtClean="0"/>
              <a:t>. e., an AND function followed by an inverter (NOT).  The symbol shown is an AND-Invert.   The small circle (“bubble”) represents the invert function.</a:t>
            </a:r>
            <a:endParaRPr lang="en-US" dirty="0"/>
          </a:p>
        </p:txBody>
      </p:sp>
      <p:pic>
        <p:nvPicPr>
          <p:cNvPr id="37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1643183"/>
            <a:ext cx="1916113" cy="27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973" y="2334467"/>
            <a:ext cx="311077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7153" y="2334467"/>
            <a:ext cx="16954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Gates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 </a:t>
            </a:r>
            <a:r>
              <a:rPr lang="en-US" dirty="0" err="1" smtClean="0"/>
              <a:t>DeMorgan's</a:t>
            </a:r>
            <a:r>
              <a:rPr lang="en-US" dirty="0" smtClean="0"/>
              <a:t> Law gives Invert-OR (NAND)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NAND symbol is called Invert-OR, since inputs are inverted and then </a:t>
            </a:r>
            <a:r>
              <a:rPr lang="en-US" dirty="0" err="1" smtClean="0"/>
              <a:t>ORed</a:t>
            </a:r>
            <a:r>
              <a:rPr lang="en-US" dirty="0" smtClean="0"/>
              <a:t> together</a:t>
            </a:r>
          </a:p>
          <a:p>
            <a:r>
              <a:rPr lang="en-US" dirty="0" smtClean="0"/>
              <a:t>Note the above symbol is still for a NAND</a:t>
            </a:r>
          </a:p>
          <a:p>
            <a:r>
              <a:rPr lang="en-US" dirty="0" smtClean="0"/>
              <a:t>So a NAND gate can be represented in two different but equivalent forms: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AND-then-Invert form 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 </a:t>
            </a:r>
            <a:r>
              <a:rPr lang="en-US" dirty="0" smtClean="0"/>
              <a:t>Invert-then-OR form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1" name="Picture 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148" y="5618065"/>
            <a:ext cx="4567238" cy="63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4043" y="1816004"/>
            <a:ext cx="56864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NAND is not </a:t>
            </a:r>
            <a:r>
              <a:rPr lang="en-US" dirty="0" smtClean="0">
                <a:solidFill>
                  <a:srgbClr val="FF0000"/>
                </a:solidFill>
              </a:rPr>
              <a:t>Associative</a:t>
            </a:r>
            <a:r>
              <a:rPr lang="en-US" dirty="0" smtClean="0">
                <a:solidFill>
                  <a:srgbClr val="000066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NAND usually does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have an operation symbol defined like the “.” for the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“+” for the 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is because NAND 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associative and we have difficulty dealing with non-associative arithmetic!: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094" y="3968461"/>
            <a:ext cx="1628775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533669" y="3358861"/>
            <a:ext cx="5457825" cy="512763"/>
            <a:chOff x="495" y="1654"/>
            <a:chExt cx="3438" cy="323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999" y="1669"/>
              <a:ext cx="230" cy="308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b="0">
                  <a:latin typeface="Arial" pitchFamily="34" charset="0"/>
                  <a:cs typeface="Arial" pitchFamily="34" charset="0"/>
                </a:rPr>
                <a:t>≠</a:t>
              </a:r>
            </a:p>
          </p:txBody>
        </p:sp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5" y="1669"/>
              <a:ext cx="1423" cy="299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2" y="1654"/>
              <a:ext cx="1611" cy="306"/>
            </a:xfrm>
            <a:prstGeom prst="rect">
              <a:avLst/>
            </a:prstGeom>
            <a:noFill/>
            <a:ln w="1588">
              <a:noFill/>
              <a:miter lim="800000"/>
              <a:headEnd/>
              <a:tailEnd/>
            </a:ln>
          </p:spPr>
        </p:pic>
      </p:grp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5044" y="3893849"/>
            <a:ext cx="1658937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234256" y="5178136"/>
            <a:ext cx="288925" cy="984250"/>
          </a:xfrm>
          <a:prstGeom prst="rect">
            <a:avLst/>
          </a:prstGeom>
          <a:solidFill>
            <a:srgbClr val="FF0000">
              <a:alpha val="29019"/>
            </a:srgbClr>
          </a:solidFill>
          <a:ln w="1651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946669" y="4900324"/>
            <a:ext cx="365125" cy="488950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0">
                <a:latin typeface="Arial" pitchFamily="34" charset="0"/>
                <a:cs typeface="Arial" pitchFamily="34" charset="0"/>
              </a:rPr>
              <a:t>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NAND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i.e. the n-input NAND function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 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 derived from a sequence of 2-input NAND operations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But it can be derived as a sequence 2-input AND operation (which is associative) followed by a </a:t>
            </a:r>
            <a:r>
              <a:rPr lang="en-US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single final </a:t>
            </a:r>
            <a:r>
              <a:rPr lang="en-US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inversion.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The NAND is a Universal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Gate</a:t>
            </a: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Universal gate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is a gate that can be used to implement any Boolean function through implementing the </a:t>
            </a:r>
            <a:r>
              <a:rPr lang="en-US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basic logic operations: </a:t>
            </a: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(AND, OR, and NOT</a:t>
            </a: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NAND gate is the natural implementation for the simplest and fastest electronic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circuits.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12221</TotalTime>
  <Words>1706</Words>
  <Application>Microsoft Office PowerPoint</Application>
  <PresentationFormat>On-screen Show (4:3)</PresentationFormat>
  <Paragraphs>381</Paragraphs>
  <Slides>33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Default Design</vt:lpstr>
      <vt:lpstr>Equation</vt:lpstr>
      <vt:lpstr>Other Gate Types</vt:lpstr>
      <vt:lpstr>Outline</vt:lpstr>
      <vt:lpstr>Gate classifications</vt:lpstr>
      <vt:lpstr>Primitive Gates</vt:lpstr>
      <vt:lpstr>Buffer</vt:lpstr>
      <vt:lpstr>NAND Gate [NOT (AND)]</vt:lpstr>
      <vt:lpstr>NAND Gates (continued)</vt:lpstr>
      <vt:lpstr>Observations on the NAND Gate</vt:lpstr>
      <vt:lpstr>Observations on the NAND Gate</vt:lpstr>
      <vt:lpstr>Observations on the NAND Gate</vt:lpstr>
      <vt:lpstr>NOR Gate [NOT (OR)]</vt:lpstr>
      <vt:lpstr>NOR Gate (continued)</vt:lpstr>
      <vt:lpstr>Observations on the NOR Gate</vt:lpstr>
      <vt:lpstr>Observations on the NOR Gate</vt:lpstr>
      <vt:lpstr>Observations on the NOR Gate</vt:lpstr>
      <vt:lpstr>Equivalent Gates</vt:lpstr>
      <vt:lpstr>Two-Level Implementation using Nand/Nor</vt:lpstr>
      <vt:lpstr>Two-Level Implementation using Nand Gates</vt:lpstr>
      <vt:lpstr>Two-Level Implementation using Nor</vt:lpstr>
      <vt:lpstr>Complex Gates</vt:lpstr>
      <vt:lpstr>Exclusive OR (XOR) Gate</vt:lpstr>
      <vt:lpstr>Exclusive NOR (XNOR) Gate</vt:lpstr>
      <vt:lpstr>2-input XOR / XNOR Gates</vt:lpstr>
      <vt:lpstr>XOR Implementations</vt:lpstr>
      <vt:lpstr>Properties of XOR/XNOR Operations </vt:lpstr>
      <vt:lpstr>Basic Identities of XOR Operation </vt:lpstr>
      <vt:lpstr>Basic Identities of XOR Operation </vt:lpstr>
      <vt:lpstr>XOR for &gt;2 Variables: The Odd Function</vt:lpstr>
      <vt:lpstr>XNOR for &gt;2 Variables:The Even Function</vt:lpstr>
      <vt:lpstr>Parity Generation and Checking </vt:lpstr>
      <vt:lpstr>Parity Generation and Checking </vt:lpstr>
      <vt:lpstr>Parity Generation and Checking </vt:lpstr>
      <vt:lpstr>Parity Generation and Checking 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Itc</cp:lastModifiedBy>
  <cp:revision>344</cp:revision>
  <dcterms:created xsi:type="dcterms:W3CDTF">2004-09-12T13:54:39Z</dcterms:created>
  <dcterms:modified xsi:type="dcterms:W3CDTF">2011-03-18T22:00:23Z</dcterms:modified>
</cp:coreProperties>
</file>