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2"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75" r:id="rId20"/>
    <p:sldId id="361" r:id="rId21"/>
    <p:sldId id="362" r:id="rId22"/>
    <p:sldId id="376" r:id="rId23"/>
    <p:sldId id="374" r:id="rId24"/>
    <p:sldId id="363" r:id="rId25"/>
    <p:sldId id="377" r:id="rId26"/>
    <p:sldId id="364" r:id="rId27"/>
    <p:sldId id="378" r:id="rId28"/>
    <p:sldId id="379" r:id="rId29"/>
    <p:sldId id="366" r:id="rId30"/>
    <p:sldId id="367" r:id="rId31"/>
    <p:sldId id="368" r:id="rId32"/>
    <p:sldId id="380" r:id="rId33"/>
    <p:sldId id="365" r:id="rId34"/>
    <p:sldId id="381" r:id="rId35"/>
    <p:sldId id="369" r:id="rId36"/>
    <p:sldId id="370" r:id="rId37"/>
    <p:sldId id="372" r:id="rId38"/>
    <p:sldId id="371" r:id="rId39"/>
    <p:sldId id="373" r:id="rId40"/>
  </p:sldIdLst>
  <p:sldSz cx="9144000" cy="6858000" type="screen4x3"/>
  <p:notesSz cx="6858000" cy="9144000"/>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FFAE5D"/>
    <a:srgbClr val="FFBA75"/>
    <a:srgbClr val="008000"/>
    <a:srgbClr val="FFCCFF"/>
    <a:srgbClr val="FFFFCC"/>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01" autoAdjust="0"/>
    <p:restoredTop sz="94660"/>
  </p:normalViewPr>
  <p:slideViewPr>
    <p:cSldViewPr>
      <p:cViewPr varScale="1">
        <p:scale>
          <a:sx n="78" d="100"/>
          <a:sy n="78" d="100"/>
        </p:scale>
        <p:origin x="-152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82"/>
    </p:cViewPr>
  </p:sorter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73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7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7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73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
        <p:nvSpPr>
          <p:cNvPr id="2273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F3FC046-F678-4AD6-A99F-CE4CE52D0662}"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00100"/>
            <a:ext cx="8229600" cy="20574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57200" y="3086100"/>
            <a:ext cx="8229600" cy="25527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51435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solidFill>
            <a:srgbClr val="CCCCFF"/>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5143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457200" y="6324600"/>
            <a:ext cx="8229600" cy="246221"/>
          </a:xfrm>
          <a:prstGeom prst="rect">
            <a:avLst/>
          </a:prstGeom>
          <a:solidFill>
            <a:srgbClr val="FFFF99"/>
          </a:solidFill>
          <a:ln w="9525">
            <a:noFill/>
            <a:miter lim="800000"/>
            <a:headEnd/>
            <a:tailEnd/>
          </a:ln>
          <a:effectLst/>
        </p:spPr>
        <p:txBody>
          <a:bodyPr>
            <a:spAutoFit/>
          </a:bodyPr>
          <a:lstStyle/>
          <a:p>
            <a:pPr>
              <a:spcBef>
                <a:spcPct val="50000"/>
              </a:spcBef>
              <a:tabLst>
                <a:tab pos="3943350" algn="ctr"/>
                <a:tab pos="8050213" algn="r"/>
              </a:tabLst>
            </a:pPr>
            <a:r>
              <a:rPr lang="en-US" sz="1000" i="1" kern="1200" dirty="0" smtClean="0">
                <a:solidFill>
                  <a:schemeClr val="tx1"/>
                </a:solidFill>
                <a:latin typeface="Times New Roman" pitchFamily="18" charset="0"/>
                <a:ea typeface="+mn-ea"/>
                <a:cs typeface="Times New Roman" pitchFamily="18" charset="0"/>
              </a:rPr>
              <a:t>Practical Aspects Of Logic Gates</a:t>
            </a:r>
            <a:r>
              <a:rPr lang="en-US" sz="1000" i="1" dirty="0">
                <a:latin typeface="Times New Roman" pitchFamily="18" charset="0"/>
                <a:cs typeface="Times New Roman" pitchFamily="18" charset="0"/>
              </a:rPr>
              <a:t>	                           COE </a:t>
            </a:r>
            <a:r>
              <a:rPr lang="en-US" sz="1000" i="1" dirty="0" smtClean="0">
                <a:latin typeface="Times New Roman" pitchFamily="18" charset="0"/>
                <a:cs typeface="Times New Roman" pitchFamily="18" charset="0"/>
              </a:rPr>
              <a:t>202– Digital Logic  Design </a:t>
            </a:r>
            <a:r>
              <a:rPr lang="en-US" sz="1000" i="1" dirty="0">
                <a:latin typeface="Times New Roman" pitchFamily="18" charset="0"/>
                <a:cs typeface="Times New Roman" pitchFamily="18" charset="0"/>
              </a:rPr>
              <a:t>– KFUPM                           	slide </a:t>
            </a:r>
            <a:fld id="{497C7F51-76D3-4B06-95E2-AD0B11897486}" type="slidenum">
              <a:rPr lang="ar-SA" sz="1000" i="1">
                <a:latin typeface="Times New Roman" pitchFamily="18" charset="0"/>
                <a:cs typeface="Times New Roman" pitchFamily="18" charset="0"/>
              </a:rPr>
              <a:pPr>
                <a:spcBef>
                  <a:spcPct val="50000"/>
                </a:spcBef>
                <a:tabLst>
                  <a:tab pos="3943350" algn="ctr"/>
                  <a:tab pos="8050213" algn="r"/>
                </a:tabLst>
              </a:pPr>
              <a:t>‹#›</a:t>
            </a:fld>
            <a:endParaRPr lang="en-US" sz="1000" i="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3600">
          <a:solidFill>
            <a:srgbClr val="000099"/>
          </a:solidFill>
          <a:latin typeface="+mj-lt"/>
          <a:ea typeface="+mj-ea"/>
          <a:cs typeface="+mj-cs"/>
        </a:defRPr>
      </a:lvl1pPr>
      <a:lvl2pPr algn="ctr" rtl="0" fontAlgn="base">
        <a:spcBef>
          <a:spcPct val="0"/>
        </a:spcBef>
        <a:spcAft>
          <a:spcPct val="0"/>
        </a:spcAft>
        <a:defRPr sz="3600">
          <a:solidFill>
            <a:srgbClr val="000099"/>
          </a:solidFill>
          <a:latin typeface="Comic Sans MS" pitchFamily="66" charset="0"/>
          <a:cs typeface="Arial" charset="0"/>
        </a:defRPr>
      </a:lvl2pPr>
      <a:lvl3pPr algn="ctr" rtl="0" fontAlgn="base">
        <a:spcBef>
          <a:spcPct val="0"/>
        </a:spcBef>
        <a:spcAft>
          <a:spcPct val="0"/>
        </a:spcAft>
        <a:defRPr sz="3600">
          <a:solidFill>
            <a:srgbClr val="000099"/>
          </a:solidFill>
          <a:latin typeface="Comic Sans MS" pitchFamily="66" charset="0"/>
          <a:cs typeface="Arial" charset="0"/>
        </a:defRPr>
      </a:lvl3pPr>
      <a:lvl4pPr algn="ctr" rtl="0" fontAlgn="base">
        <a:spcBef>
          <a:spcPct val="0"/>
        </a:spcBef>
        <a:spcAft>
          <a:spcPct val="0"/>
        </a:spcAft>
        <a:defRPr sz="3600">
          <a:solidFill>
            <a:srgbClr val="000099"/>
          </a:solidFill>
          <a:latin typeface="Comic Sans MS" pitchFamily="66" charset="0"/>
          <a:cs typeface="Arial" charset="0"/>
        </a:defRPr>
      </a:lvl4pPr>
      <a:lvl5pPr algn="ctr" rtl="0" fontAlgn="base">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fontAlgn="base">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fontAlgn="base">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fontAlgn="base">
        <a:spcBef>
          <a:spcPct val="40000"/>
        </a:spcBef>
        <a:spcAft>
          <a:spcPct val="0"/>
        </a:spcAft>
        <a:buFont typeface="Wingdings" pitchFamily="2" charset="2"/>
        <a:buChar char="§"/>
        <a:defRPr>
          <a:solidFill>
            <a:schemeClr val="tx1"/>
          </a:solidFill>
          <a:latin typeface="+mn-lt"/>
          <a:cs typeface="+mn-cs"/>
        </a:defRPr>
      </a:lvl3pPr>
      <a:lvl4pPr marL="1481138" indent="-222250" algn="l" rtl="0" fontAlgn="base">
        <a:spcBef>
          <a:spcPct val="40000"/>
        </a:spcBef>
        <a:spcAft>
          <a:spcPct val="0"/>
        </a:spcAft>
        <a:buChar char="–"/>
        <a:defRPr sz="1600">
          <a:solidFill>
            <a:schemeClr val="tx1"/>
          </a:solidFill>
          <a:latin typeface="+mn-lt"/>
          <a:cs typeface="+mn-cs"/>
        </a:defRPr>
      </a:lvl4pPr>
      <a:lvl5pPr marL="1828800" indent="-233363" algn="l" rtl="0" fontAlgn="base">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2.png"/><Relationship Id="rId4" Type="http://schemas.openxmlformats.org/officeDocument/2006/relationships/oleObject" Target="../embeddings/oleObject3.bin"/></Relationships>
</file>

<file path=ppt/slides/_rels/slide3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spcBef>
                <a:spcPct val="50000"/>
              </a:spcBef>
            </a:pPr>
            <a:r>
              <a:rPr lang="en-US" sz="4400" b="1" dirty="0" smtClean="0"/>
              <a:t>K-Map Simplification</a:t>
            </a:r>
            <a:endParaRPr lang="en-US" sz="2800" dirty="0"/>
          </a:p>
        </p:txBody>
      </p:sp>
      <p:sp>
        <p:nvSpPr>
          <p:cNvPr id="2051" name="Rectangle 3"/>
          <p:cNvSpPr>
            <a:spLocks noGrp="1" noChangeArrowheads="1"/>
          </p:cNvSpPr>
          <p:nvPr>
            <p:ph type="subTitle" idx="1"/>
          </p:nvPr>
        </p:nvSpPr>
        <p:spPr>
          <a:xfrm>
            <a:off x="457200" y="3086100"/>
            <a:ext cx="8229600" cy="2971800"/>
          </a:xfrm>
        </p:spPr>
        <p:txBody>
          <a:bodyPr/>
          <a:lstStyle/>
          <a:p>
            <a:pPr>
              <a:lnSpc>
                <a:spcPct val="90000"/>
              </a:lnSpc>
            </a:pPr>
            <a:r>
              <a:rPr lang="en-US" dirty="0"/>
              <a:t>COE </a:t>
            </a:r>
            <a:r>
              <a:rPr lang="en-US" dirty="0" smtClean="0"/>
              <a:t>202</a:t>
            </a:r>
            <a:endParaRPr lang="en-US" dirty="0"/>
          </a:p>
          <a:p>
            <a:pPr>
              <a:lnSpc>
                <a:spcPct val="90000"/>
              </a:lnSpc>
              <a:spcBef>
                <a:spcPct val="50000"/>
              </a:spcBef>
            </a:pPr>
            <a:r>
              <a:rPr lang="en-US" dirty="0" smtClean="0"/>
              <a:t>Digital Logic Design</a:t>
            </a:r>
            <a:endParaRPr lang="en-US" dirty="0"/>
          </a:p>
          <a:p>
            <a:pPr>
              <a:lnSpc>
                <a:spcPct val="90000"/>
              </a:lnSpc>
            </a:pPr>
            <a:r>
              <a:rPr lang="en-US" sz="2000" dirty="0"/>
              <a:t>Dr. Aiman El-Maleh</a:t>
            </a:r>
          </a:p>
          <a:p>
            <a:pPr>
              <a:lnSpc>
                <a:spcPct val="90000"/>
              </a:lnSpc>
              <a:spcBef>
                <a:spcPct val="100000"/>
              </a:spcBef>
            </a:pPr>
            <a:r>
              <a:rPr lang="en-US" sz="1800" dirty="0"/>
              <a:t>College of Computer Sciences and Engineering</a:t>
            </a:r>
          </a:p>
          <a:p>
            <a:pPr>
              <a:lnSpc>
                <a:spcPct val="90000"/>
              </a:lnSpc>
            </a:pPr>
            <a:r>
              <a:rPr lang="en-US" sz="1800" dirty="0"/>
              <a:t>King Fahd University of Petroleum and Minerals</a:t>
            </a:r>
          </a:p>
          <a:p>
            <a:pPr>
              <a:lnSpc>
                <a:spcPct val="90000"/>
              </a:lnSpc>
            </a:pP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Two-Variable K-Maps</a:t>
            </a:r>
            <a:endParaRPr lang="en-US" dirty="0"/>
          </a:p>
        </p:txBody>
      </p:sp>
      <p:sp>
        <p:nvSpPr>
          <p:cNvPr id="3" name="Content Placeholder 2"/>
          <p:cNvSpPr>
            <a:spLocks noGrp="1"/>
          </p:cNvSpPr>
          <p:nvPr>
            <p:ph idx="1"/>
          </p:nvPr>
        </p:nvSpPr>
        <p:spPr>
          <a:xfrm>
            <a:off x="457200" y="1143000"/>
            <a:ext cx="6764722" cy="5143500"/>
          </a:xfrm>
        </p:spPr>
        <p:txBody>
          <a:bodyPr/>
          <a:lstStyle/>
          <a:p>
            <a:r>
              <a:rPr lang="en-US" dirty="0" smtClean="0"/>
              <a:t>First draw a 2-variable K-map. </a:t>
            </a:r>
          </a:p>
          <a:p>
            <a:r>
              <a:rPr lang="en-US" dirty="0" smtClean="0"/>
              <a:t>The function F is true when AB’ (m</a:t>
            </a:r>
            <a:r>
              <a:rPr lang="en-US" baseline="-25000" dirty="0" smtClean="0"/>
              <a:t>2</a:t>
            </a:r>
            <a:r>
              <a:rPr lang="en-US" dirty="0" smtClean="0"/>
              <a:t>) is true and when AB (m</a:t>
            </a:r>
            <a:r>
              <a:rPr lang="en-US" baseline="-25000" dirty="0" smtClean="0"/>
              <a:t>3</a:t>
            </a:r>
            <a:r>
              <a:rPr lang="en-US" dirty="0" smtClean="0"/>
              <a:t>) is true, so a 1 is placed inside the square that belongs to m</a:t>
            </a:r>
            <a:r>
              <a:rPr lang="en-US" baseline="-25000" dirty="0" smtClean="0"/>
              <a:t>2</a:t>
            </a:r>
            <a:r>
              <a:rPr lang="en-US" baseline="30000" dirty="0" smtClean="0"/>
              <a:t> </a:t>
            </a:r>
            <a:r>
              <a:rPr lang="en-US" dirty="0" smtClean="0"/>
              <a:t>and a 1 is placed inside the square that belongs to m</a:t>
            </a:r>
            <a:r>
              <a:rPr lang="en-US" baseline="-25000" dirty="0" smtClean="0"/>
              <a:t>3</a:t>
            </a:r>
            <a:r>
              <a:rPr lang="en-US" dirty="0" smtClean="0"/>
              <a:t>. </a:t>
            </a:r>
          </a:p>
          <a:p>
            <a:r>
              <a:rPr lang="en-US" dirty="0" smtClean="0"/>
              <a:t>Since both of the 1-squares have different values for variable B but the same value for variable A, which is 1, i.e., wherever A = 1 then F = 1 thus F = A.</a:t>
            </a:r>
          </a:p>
          <a:p>
            <a:r>
              <a:rPr lang="en-US" dirty="0" smtClean="0"/>
              <a:t>This simplification is justified by algebraic manipulation as follows: </a:t>
            </a:r>
          </a:p>
          <a:p>
            <a:pPr lvl="1"/>
            <a:r>
              <a:rPr lang="de-DE" dirty="0" smtClean="0"/>
              <a:t>F = m</a:t>
            </a:r>
            <a:r>
              <a:rPr lang="de-DE" baseline="-25000" dirty="0" smtClean="0"/>
              <a:t>2</a:t>
            </a:r>
            <a:r>
              <a:rPr lang="de-DE" baseline="30000" dirty="0" smtClean="0"/>
              <a:t> </a:t>
            </a:r>
            <a:r>
              <a:rPr lang="de-DE" dirty="0" smtClean="0"/>
              <a:t>+ m</a:t>
            </a:r>
            <a:r>
              <a:rPr lang="de-DE" baseline="-25000" dirty="0" smtClean="0"/>
              <a:t>3</a:t>
            </a:r>
            <a:r>
              <a:rPr lang="de-DE" baseline="30000" dirty="0" smtClean="0"/>
              <a:t> </a:t>
            </a:r>
            <a:r>
              <a:rPr lang="de-DE" dirty="0" smtClean="0"/>
              <a:t>= AB’ + AB = A (B’ + B) = A </a:t>
            </a:r>
            <a:r>
              <a:rPr lang="en-US" dirty="0" smtClean="0"/>
              <a:t> </a:t>
            </a:r>
          </a:p>
        </p:txBody>
      </p:sp>
      <p:pic>
        <p:nvPicPr>
          <p:cNvPr id="3074" name="Picture 2"/>
          <p:cNvPicPr>
            <a:picLocks noChangeAspect="1" noChangeArrowheads="1"/>
          </p:cNvPicPr>
          <p:nvPr/>
        </p:nvPicPr>
        <p:blipFill>
          <a:blip r:embed="rId2" cstate="print"/>
          <a:srcRect/>
          <a:stretch>
            <a:fillRect/>
          </a:stretch>
        </p:blipFill>
        <p:spPr bwMode="auto">
          <a:xfrm>
            <a:off x="7221922" y="2334467"/>
            <a:ext cx="1728210" cy="18669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Two-Variable K-Maps</a:t>
            </a:r>
            <a:endParaRPr lang="en-US" dirty="0"/>
          </a:p>
        </p:txBody>
      </p:sp>
      <p:sp>
        <p:nvSpPr>
          <p:cNvPr id="3" name="Content Placeholder 2"/>
          <p:cNvSpPr>
            <a:spLocks noGrp="1"/>
          </p:cNvSpPr>
          <p:nvPr>
            <p:ph idx="1"/>
          </p:nvPr>
        </p:nvSpPr>
        <p:spPr>
          <a:xfrm>
            <a:off x="457200" y="1143000"/>
            <a:ext cx="6419080" cy="5143500"/>
          </a:xfrm>
        </p:spPr>
        <p:txBody>
          <a:bodyPr/>
          <a:lstStyle/>
          <a:p>
            <a:r>
              <a:rPr lang="en-US" dirty="0" smtClean="0">
                <a:solidFill>
                  <a:srgbClr val="FF0000"/>
                </a:solidFill>
              </a:rPr>
              <a:t>Example: </a:t>
            </a:r>
            <a:r>
              <a:rPr lang="en-US" dirty="0" smtClean="0"/>
              <a:t>Simplify the given function using K-map method: </a:t>
            </a:r>
            <a:r>
              <a:rPr lang="el-GR" dirty="0" smtClean="0"/>
              <a:t>F = Σ (1, 2, 3) </a:t>
            </a:r>
            <a:endParaRPr lang="en-US" dirty="0" smtClean="0"/>
          </a:p>
          <a:p>
            <a:r>
              <a:rPr lang="en-US" dirty="0" smtClean="0"/>
              <a:t>In this example: </a:t>
            </a:r>
          </a:p>
          <a:p>
            <a:pPr lvl="1"/>
            <a:r>
              <a:rPr lang="en-US" dirty="0" smtClean="0"/>
              <a:t>F = m</a:t>
            </a:r>
            <a:r>
              <a:rPr lang="en-US" baseline="-25000" dirty="0" smtClean="0"/>
              <a:t>1</a:t>
            </a:r>
            <a:r>
              <a:rPr lang="en-US" baseline="30000" dirty="0" smtClean="0"/>
              <a:t> </a:t>
            </a:r>
            <a:r>
              <a:rPr lang="en-US" dirty="0" smtClean="0"/>
              <a:t>+ m</a:t>
            </a:r>
            <a:r>
              <a:rPr lang="en-US" baseline="-25000" dirty="0" smtClean="0"/>
              <a:t>2</a:t>
            </a:r>
            <a:r>
              <a:rPr lang="en-US" baseline="30000" dirty="0" smtClean="0"/>
              <a:t> </a:t>
            </a:r>
            <a:r>
              <a:rPr lang="en-US" dirty="0" smtClean="0"/>
              <a:t>+ m</a:t>
            </a:r>
            <a:r>
              <a:rPr lang="en-US" baseline="-25000" dirty="0" smtClean="0"/>
              <a:t>3</a:t>
            </a:r>
            <a:r>
              <a:rPr lang="en-US" baseline="30000" dirty="0" smtClean="0"/>
              <a:t> </a:t>
            </a:r>
            <a:r>
              <a:rPr lang="en-US" dirty="0" smtClean="0"/>
              <a:t>= m</a:t>
            </a:r>
            <a:r>
              <a:rPr lang="en-US" baseline="-25000" dirty="0" smtClean="0"/>
              <a:t>1</a:t>
            </a:r>
            <a:r>
              <a:rPr lang="en-US" baseline="30000" dirty="0" smtClean="0"/>
              <a:t> </a:t>
            </a:r>
            <a:r>
              <a:rPr lang="en-US" dirty="0" smtClean="0"/>
              <a:t>+ m</a:t>
            </a:r>
            <a:r>
              <a:rPr lang="en-US" baseline="-25000" dirty="0" smtClean="0"/>
              <a:t>2</a:t>
            </a:r>
            <a:r>
              <a:rPr lang="en-US" baseline="30000" dirty="0" smtClean="0"/>
              <a:t> </a:t>
            </a:r>
            <a:r>
              <a:rPr lang="en-US" dirty="0" smtClean="0"/>
              <a:t>+ (m</a:t>
            </a:r>
            <a:r>
              <a:rPr lang="en-US" baseline="-25000" dirty="0" smtClean="0"/>
              <a:t>3</a:t>
            </a:r>
            <a:r>
              <a:rPr lang="en-US" baseline="30000" dirty="0" smtClean="0"/>
              <a:t> </a:t>
            </a:r>
            <a:r>
              <a:rPr lang="en-US" dirty="0" smtClean="0"/>
              <a:t>+ m</a:t>
            </a:r>
            <a:r>
              <a:rPr lang="en-US" baseline="-25000" dirty="0" smtClean="0"/>
              <a:t>3</a:t>
            </a:r>
            <a:r>
              <a:rPr lang="en-US" dirty="0" smtClean="0"/>
              <a:t>) </a:t>
            </a:r>
          </a:p>
          <a:p>
            <a:pPr lvl="1"/>
            <a:r>
              <a:rPr lang="en-US" dirty="0" smtClean="0"/>
              <a:t>F = (m</a:t>
            </a:r>
            <a:r>
              <a:rPr lang="en-US" baseline="-25000" dirty="0" smtClean="0"/>
              <a:t>1</a:t>
            </a:r>
            <a:r>
              <a:rPr lang="en-US" baseline="30000" dirty="0" smtClean="0"/>
              <a:t> </a:t>
            </a:r>
            <a:r>
              <a:rPr lang="en-US" dirty="0" smtClean="0"/>
              <a:t>+ m</a:t>
            </a:r>
            <a:r>
              <a:rPr lang="en-US" baseline="-25000" dirty="0" smtClean="0"/>
              <a:t>3</a:t>
            </a:r>
            <a:r>
              <a:rPr lang="en-US" dirty="0" smtClean="0"/>
              <a:t>) + (m</a:t>
            </a:r>
            <a:r>
              <a:rPr lang="en-US" baseline="-25000" dirty="0" smtClean="0"/>
              <a:t>2</a:t>
            </a:r>
            <a:r>
              <a:rPr lang="en-US" baseline="30000" dirty="0" smtClean="0"/>
              <a:t> </a:t>
            </a:r>
            <a:r>
              <a:rPr lang="en-US" dirty="0" smtClean="0"/>
              <a:t>+ m</a:t>
            </a:r>
            <a:r>
              <a:rPr lang="en-US" baseline="-25000" dirty="0" smtClean="0"/>
              <a:t>3</a:t>
            </a:r>
            <a:r>
              <a:rPr lang="en-US" dirty="0" smtClean="0"/>
              <a:t>) = A + B </a:t>
            </a:r>
          </a:p>
          <a:p>
            <a:r>
              <a:rPr lang="en-US" b="1" dirty="0" smtClean="0">
                <a:solidFill>
                  <a:srgbClr val="FF0000"/>
                </a:solidFill>
              </a:rPr>
              <a:t>Rule</a:t>
            </a:r>
            <a:r>
              <a:rPr lang="en-US" dirty="0" smtClean="0">
                <a:solidFill>
                  <a:srgbClr val="FF0000"/>
                </a:solidFill>
              </a:rPr>
              <a:t>:</a:t>
            </a:r>
            <a:r>
              <a:rPr lang="en-US" dirty="0" smtClean="0"/>
              <a:t> </a:t>
            </a:r>
            <a:r>
              <a:rPr lang="en-US" dirty="0" smtClean="0">
                <a:solidFill>
                  <a:srgbClr val="FF0000"/>
                </a:solidFill>
              </a:rPr>
              <a:t>A 1-square can be member of more than one group. </a:t>
            </a:r>
          </a:p>
          <a:p>
            <a:r>
              <a:rPr lang="en-US" dirty="0" smtClean="0"/>
              <a:t>If we exchange the places of A and B, then </a:t>
            </a:r>
            <a:r>
              <a:rPr lang="en-US" dirty="0" err="1" smtClean="0"/>
              <a:t>minterm</a:t>
            </a:r>
            <a:r>
              <a:rPr lang="en-US" dirty="0" smtClean="0"/>
              <a:t> positions will also change. Thus, m</a:t>
            </a:r>
            <a:r>
              <a:rPr lang="en-US" baseline="-25000" dirty="0" smtClean="0"/>
              <a:t>1</a:t>
            </a:r>
            <a:r>
              <a:rPr lang="en-US" baseline="30000" dirty="0" smtClean="0"/>
              <a:t> </a:t>
            </a:r>
            <a:r>
              <a:rPr lang="en-US" dirty="0" smtClean="0"/>
              <a:t>and m</a:t>
            </a:r>
            <a:r>
              <a:rPr lang="en-US" baseline="-25000" dirty="0" smtClean="0"/>
              <a:t>2</a:t>
            </a:r>
            <a:r>
              <a:rPr lang="en-US" baseline="30000" dirty="0" smtClean="0"/>
              <a:t> </a:t>
            </a:r>
            <a:r>
              <a:rPr lang="en-US" dirty="0" smtClean="0"/>
              <a:t>will be exchanged as well. </a:t>
            </a:r>
            <a:endParaRPr lang="en-US" dirty="0">
              <a:solidFill>
                <a:srgbClr val="FF0000"/>
              </a:solidFill>
            </a:endParaRPr>
          </a:p>
        </p:txBody>
      </p:sp>
      <p:pic>
        <p:nvPicPr>
          <p:cNvPr id="4098" name="Picture 2"/>
          <p:cNvPicPr>
            <a:picLocks noChangeAspect="1" noChangeArrowheads="1"/>
          </p:cNvPicPr>
          <p:nvPr/>
        </p:nvPicPr>
        <p:blipFill>
          <a:blip r:embed="rId2" cstate="print"/>
          <a:srcRect/>
          <a:stretch>
            <a:fillRect/>
          </a:stretch>
        </p:blipFill>
        <p:spPr bwMode="auto">
          <a:xfrm>
            <a:off x="6703459" y="1124720"/>
            <a:ext cx="2047875" cy="1843424"/>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6876280" y="3031307"/>
            <a:ext cx="1962150" cy="1665047"/>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6876280" y="4638747"/>
            <a:ext cx="1952625" cy="167502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Two-Variable K-Maps</a:t>
            </a:r>
            <a:endParaRPr lang="en-US" dirty="0"/>
          </a:p>
        </p:txBody>
      </p:sp>
      <p:sp>
        <p:nvSpPr>
          <p:cNvPr id="3" name="Content Placeholder 2"/>
          <p:cNvSpPr>
            <a:spLocks noGrp="1"/>
          </p:cNvSpPr>
          <p:nvPr>
            <p:ph idx="1"/>
          </p:nvPr>
        </p:nvSpPr>
        <p:spPr>
          <a:xfrm>
            <a:off x="457201" y="1143000"/>
            <a:ext cx="4345228" cy="5143500"/>
          </a:xfrm>
        </p:spPr>
        <p:txBody>
          <a:bodyPr/>
          <a:lstStyle/>
          <a:p>
            <a:r>
              <a:rPr lang="en-US" dirty="0" smtClean="0"/>
              <a:t>In an n-variable map each square is adjacent to “n” other squares, e.g., in a 2-variable map each square is adjacent to two other squares.</a:t>
            </a:r>
          </a:p>
          <a:p>
            <a:endParaRPr lang="en-US" dirty="0" smtClean="0"/>
          </a:p>
          <a:p>
            <a:endParaRPr lang="en-US" dirty="0" smtClean="0"/>
          </a:p>
          <a:p>
            <a:endParaRPr lang="en-US" dirty="0" smtClean="0"/>
          </a:p>
          <a:p>
            <a:r>
              <a:rPr lang="en-US" dirty="0" smtClean="0"/>
              <a:t>Examples of non-adjacent squares.</a:t>
            </a:r>
          </a:p>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4572000" y="1124721"/>
            <a:ext cx="4371975" cy="3110778"/>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4802428" y="4408319"/>
            <a:ext cx="4084397" cy="161299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Three-Variable K-Maps</a:t>
            </a:r>
            <a:endParaRPr lang="en-US" dirty="0"/>
          </a:p>
        </p:txBody>
      </p:sp>
      <p:sp>
        <p:nvSpPr>
          <p:cNvPr id="3" name="Content Placeholder 2"/>
          <p:cNvSpPr>
            <a:spLocks noGrp="1"/>
          </p:cNvSpPr>
          <p:nvPr>
            <p:ph idx="1"/>
          </p:nvPr>
        </p:nvSpPr>
        <p:spPr/>
        <p:txBody>
          <a:bodyPr/>
          <a:lstStyle/>
          <a:p>
            <a:r>
              <a:rPr lang="en-US" dirty="0" smtClean="0"/>
              <a:t>There are eight </a:t>
            </a:r>
            <a:r>
              <a:rPr lang="en-US" dirty="0" err="1" smtClean="0"/>
              <a:t>minterms</a:t>
            </a:r>
            <a:r>
              <a:rPr lang="en-US" dirty="0" smtClean="0"/>
              <a:t> for a Boolean function with three-variables.</a:t>
            </a:r>
          </a:p>
          <a:p>
            <a:r>
              <a:rPr lang="en-US" dirty="0" smtClean="0"/>
              <a:t>Hence, a three-variable map consists of 8 squares.</a:t>
            </a:r>
          </a:p>
          <a:p>
            <a:r>
              <a:rPr lang="en-US" dirty="0" smtClean="0"/>
              <a:t>All entries (squares) in the first row correspond to input variable A=0, while entries (squares) of the second row correspond to A=1.</a:t>
            </a:r>
            <a:endParaRPr lang="en-US" dirty="0"/>
          </a:p>
        </p:txBody>
      </p:sp>
      <p:pic>
        <p:nvPicPr>
          <p:cNvPr id="6147" name="Picture 3"/>
          <p:cNvPicPr>
            <a:picLocks noChangeAspect="1" noChangeArrowheads="1"/>
          </p:cNvPicPr>
          <p:nvPr/>
        </p:nvPicPr>
        <p:blipFill>
          <a:blip r:embed="rId2" cstate="print"/>
          <a:srcRect/>
          <a:stretch>
            <a:fillRect/>
          </a:stretch>
        </p:blipFill>
        <p:spPr bwMode="auto">
          <a:xfrm>
            <a:off x="3074218" y="3947463"/>
            <a:ext cx="3067050" cy="18478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Three-Variable K-Maps</a:t>
            </a:r>
            <a:endParaRPr lang="en-US" dirty="0"/>
          </a:p>
        </p:txBody>
      </p:sp>
      <p:sp>
        <p:nvSpPr>
          <p:cNvPr id="3" name="Content Placeholder 2"/>
          <p:cNvSpPr>
            <a:spLocks noGrp="1"/>
          </p:cNvSpPr>
          <p:nvPr>
            <p:ph idx="1"/>
          </p:nvPr>
        </p:nvSpPr>
        <p:spPr/>
        <p:txBody>
          <a:bodyPr/>
          <a:lstStyle/>
          <a:p>
            <a:r>
              <a:rPr lang="en-US" dirty="0" smtClean="0"/>
              <a:t>Likewise, all entries of the first column correspond to input variable B = 0, C = 0.</a:t>
            </a:r>
          </a:p>
          <a:p>
            <a:r>
              <a:rPr lang="en-US" dirty="0" smtClean="0"/>
              <a:t>All entries of the second column correspond to input variable B = 0, C = 1.</a:t>
            </a:r>
          </a:p>
          <a:p>
            <a:r>
              <a:rPr lang="en-US" dirty="0" smtClean="0"/>
              <a:t>All entries of the third column correspond to input variable B = 1, C = 1.</a:t>
            </a:r>
          </a:p>
          <a:p>
            <a:r>
              <a:rPr lang="en-US" dirty="0" smtClean="0"/>
              <a:t>All entries of the fourth column correspond to B=1, C = 0. </a:t>
            </a:r>
          </a:p>
          <a:p>
            <a:r>
              <a:rPr lang="en-US" dirty="0" smtClean="0"/>
              <a:t>To maintain adjacent columns physically adjacent on the map, the column coordinates do not follow the binary count sequence. This choice yields unit distance between codes of one column to the next (</a:t>
            </a:r>
            <a:r>
              <a:rPr lang="en-US" dirty="0" smtClean="0">
                <a:solidFill>
                  <a:srgbClr val="FF0000"/>
                </a:solidFill>
              </a:rPr>
              <a:t>00 – 01—11 – 10</a:t>
            </a:r>
            <a:r>
              <a:rPr lang="en-US" dirty="0" smtClean="0"/>
              <a:t>), like </a:t>
            </a:r>
            <a:r>
              <a:rPr lang="en-US" b="1" dirty="0" smtClean="0">
                <a:solidFill>
                  <a:srgbClr val="FF0000"/>
                </a:solidFill>
              </a:rPr>
              <a:t>Grey Code</a:t>
            </a:r>
            <a:r>
              <a:rPr lang="en-US" b="1"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of Three-Variable Map </a:t>
            </a:r>
            <a:endParaRPr lang="en-US" b="1" dirty="0"/>
          </a:p>
        </p:txBody>
      </p:sp>
      <p:sp>
        <p:nvSpPr>
          <p:cNvPr id="3" name="Content Placeholder 2"/>
          <p:cNvSpPr>
            <a:spLocks noGrp="1"/>
          </p:cNvSpPr>
          <p:nvPr>
            <p:ph idx="1"/>
          </p:nvPr>
        </p:nvSpPr>
        <p:spPr>
          <a:xfrm>
            <a:off x="457199" y="1143000"/>
            <a:ext cx="3884373" cy="5143500"/>
          </a:xfrm>
        </p:spPr>
        <p:txBody>
          <a:bodyPr/>
          <a:lstStyle/>
          <a:p>
            <a:r>
              <a:rPr lang="en-US" dirty="0" smtClean="0"/>
              <a:t>There are variations of the three-variable map. </a:t>
            </a:r>
          </a:p>
          <a:p>
            <a:r>
              <a:rPr lang="en-US" dirty="0" smtClean="0"/>
              <a:t>Note that the </a:t>
            </a:r>
            <a:r>
              <a:rPr lang="en-US" dirty="0" err="1" smtClean="0"/>
              <a:t>minterm</a:t>
            </a:r>
            <a:r>
              <a:rPr lang="en-US" dirty="0" smtClean="0"/>
              <a:t> corresponding to each square can be obtained by substituting the values of variables ABC in order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4111144" y="1239934"/>
            <a:ext cx="4744821" cy="1857375"/>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4341572" y="3256179"/>
            <a:ext cx="4550953" cy="2682851"/>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Three-Variable Map</a:t>
            </a:r>
            <a:endParaRPr lang="en-US" dirty="0"/>
          </a:p>
        </p:txBody>
      </p:sp>
      <p:sp>
        <p:nvSpPr>
          <p:cNvPr id="3" name="Content Placeholder 2"/>
          <p:cNvSpPr>
            <a:spLocks noGrp="1"/>
          </p:cNvSpPr>
          <p:nvPr>
            <p:ph idx="1"/>
          </p:nvPr>
        </p:nvSpPr>
        <p:spPr/>
        <p:txBody>
          <a:bodyPr/>
          <a:lstStyle/>
          <a:p>
            <a:r>
              <a:rPr lang="en-US" dirty="0" smtClean="0"/>
              <a:t>There are cases where two squares in the map are considered to be adjacent even though they do not physically touch each other.</a:t>
            </a:r>
          </a:p>
          <a:p>
            <a:r>
              <a:rPr lang="en-US" dirty="0" smtClean="0"/>
              <a:t>m</a:t>
            </a:r>
            <a:r>
              <a:rPr lang="en-US" baseline="-25000" dirty="0" smtClean="0"/>
              <a:t>0</a:t>
            </a:r>
            <a:r>
              <a:rPr lang="en-US" baseline="30000" dirty="0" smtClean="0"/>
              <a:t> </a:t>
            </a:r>
            <a:r>
              <a:rPr lang="en-US" dirty="0" smtClean="0"/>
              <a:t>is adjacent to m</a:t>
            </a:r>
            <a:r>
              <a:rPr lang="en-US" baseline="-25000" dirty="0" smtClean="0"/>
              <a:t>2</a:t>
            </a:r>
            <a:r>
              <a:rPr lang="en-US" baseline="30000" dirty="0" smtClean="0"/>
              <a:t> </a:t>
            </a:r>
            <a:r>
              <a:rPr lang="en-US" dirty="0" smtClean="0"/>
              <a:t>and m</a:t>
            </a:r>
            <a:r>
              <a:rPr lang="en-US" baseline="-25000" dirty="0" smtClean="0"/>
              <a:t>4</a:t>
            </a:r>
            <a:r>
              <a:rPr lang="en-US" baseline="30000" dirty="0" smtClean="0"/>
              <a:t> </a:t>
            </a:r>
            <a:r>
              <a:rPr lang="en-US" dirty="0" smtClean="0"/>
              <a:t>is adjacent to m</a:t>
            </a:r>
            <a:r>
              <a:rPr lang="en-US" baseline="-25000" dirty="0" smtClean="0"/>
              <a:t>6</a:t>
            </a:r>
            <a:r>
              <a:rPr lang="en-US" baseline="30000" dirty="0" smtClean="0"/>
              <a:t> </a:t>
            </a:r>
            <a:r>
              <a:rPr lang="en-US" dirty="0" smtClean="0"/>
              <a:t>because the </a:t>
            </a:r>
            <a:r>
              <a:rPr lang="en-US" dirty="0" err="1" smtClean="0"/>
              <a:t>minterms</a:t>
            </a:r>
            <a:r>
              <a:rPr lang="en-US" dirty="0" smtClean="0"/>
              <a:t> differ by only one variable. </a:t>
            </a:r>
          </a:p>
          <a:p>
            <a:r>
              <a:rPr lang="en-US" dirty="0" smtClean="0"/>
              <a:t>This can be verified algebraically:</a:t>
            </a:r>
          </a:p>
          <a:p>
            <a:pPr lvl="1"/>
            <a:r>
              <a:rPr lang="en-US" dirty="0" smtClean="0"/>
              <a:t>m</a:t>
            </a:r>
            <a:r>
              <a:rPr lang="en-US" baseline="-25000" dirty="0" smtClean="0"/>
              <a:t>0</a:t>
            </a:r>
            <a:r>
              <a:rPr lang="en-US" baseline="30000" dirty="0" smtClean="0"/>
              <a:t> </a:t>
            </a:r>
            <a:r>
              <a:rPr lang="en-US" dirty="0" smtClean="0"/>
              <a:t>+ m</a:t>
            </a:r>
            <a:r>
              <a:rPr lang="en-US" baseline="-25000" dirty="0" smtClean="0"/>
              <a:t>2</a:t>
            </a:r>
            <a:r>
              <a:rPr lang="en-US" baseline="30000" dirty="0" smtClean="0"/>
              <a:t> </a:t>
            </a:r>
            <a:r>
              <a:rPr lang="en-US" dirty="0" smtClean="0"/>
              <a:t>= A’B’C’ + A’BC’ = A’C’ (B’ + B) = A’C’ </a:t>
            </a:r>
          </a:p>
          <a:p>
            <a:pPr lvl="1"/>
            <a:r>
              <a:rPr lang="en-US" dirty="0" smtClean="0"/>
              <a:t>m</a:t>
            </a:r>
            <a:r>
              <a:rPr lang="en-US" baseline="-25000" dirty="0" smtClean="0"/>
              <a:t>4</a:t>
            </a:r>
            <a:r>
              <a:rPr lang="en-US" baseline="30000" dirty="0" smtClean="0"/>
              <a:t> </a:t>
            </a:r>
            <a:r>
              <a:rPr lang="en-US" dirty="0" smtClean="0"/>
              <a:t>+ m</a:t>
            </a:r>
            <a:r>
              <a:rPr lang="en-US" baseline="-25000" dirty="0" smtClean="0"/>
              <a:t>6</a:t>
            </a:r>
            <a:r>
              <a:rPr lang="en-US" baseline="30000" dirty="0" smtClean="0"/>
              <a:t> </a:t>
            </a:r>
            <a:r>
              <a:rPr lang="en-US" dirty="0" smtClean="0"/>
              <a:t>= AB’C’ + ABC’ = AC’ (B’ + B) = AC’</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5205677" y="4523533"/>
            <a:ext cx="3390900" cy="1732636"/>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346008" y="4638747"/>
            <a:ext cx="3067050" cy="161742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Three-Variable Map</a:t>
            </a:r>
            <a:endParaRPr lang="en-US" dirty="0"/>
          </a:p>
        </p:txBody>
      </p:sp>
      <p:sp>
        <p:nvSpPr>
          <p:cNvPr id="3" name="Content Placeholder 2"/>
          <p:cNvSpPr>
            <a:spLocks noGrp="1"/>
          </p:cNvSpPr>
          <p:nvPr>
            <p:ph idx="1"/>
          </p:nvPr>
        </p:nvSpPr>
        <p:spPr/>
        <p:txBody>
          <a:bodyPr/>
          <a:lstStyle/>
          <a:p>
            <a:r>
              <a:rPr lang="en-US" dirty="0" smtClean="0">
                <a:solidFill>
                  <a:srgbClr val="FF0000"/>
                </a:solidFill>
              </a:rPr>
              <a:t>Rule:</a:t>
            </a:r>
            <a:r>
              <a:rPr lang="en-US" dirty="0" smtClean="0"/>
              <a:t> Groups may only consist of </a:t>
            </a:r>
            <a:r>
              <a:rPr lang="en-US" dirty="0" smtClean="0">
                <a:solidFill>
                  <a:srgbClr val="FF0000"/>
                </a:solidFill>
              </a:rPr>
              <a:t>2, 4, 8, 16,… squares </a:t>
            </a:r>
            <a:r>
              <a:rPr lang="en-US" dirty="0" smtClean="0"/>
              <a:t>(always power of 2). For example, groups may not consist of 3, 6 or 12 squares. </a:t>
            </a:r>
          </a:p>
          <a:p>
            <a:r>
              <a:rPr lang="en-US" dirty="0" smtClean="0">
                <a:solidFill>
                  <a:srgbClr val="FF0000"/>
                </a:solidFill>
              </a:rPr>
              <a:t>Rule: </a:t>
            </a:r>
            <a:r>
              <a:rPr lang="en-US" dirty="0" smtClean="0"/>
              <a:t>Members of a group must have a closed loop adjacency, i.e., L-Shaped 4 squares do not form a valid group. </a:t>
            </a:r>
          </a:p>
        </p:txBody>
      </p:sp>
      <p:pic>
        <p:nvPicPr>
          <p:cNvPr id="9219" name="Picture 3"/>
          <p:cNvPicPr>
            <a:picLocks noChangeAspect="1" noChangeArrowheads="1"/>
          </p:cNvPicPr>
          <p:nvPr/>
        </p:nvPicPr>
        <p:blipFill>
          <a:blip r:embed="rId2" cstate="print"/>
          <a:srcRect/>
          <a:stretch>
            <a:fillRect/>
          </a:stretch>
        </p:blipFill>
        <p:spPr bwMode="auto">
          <a:xfrm>
            <a:off x="2901397" y="3717035"/>
            <a:ext cx="3143250" cy="1905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Three-Variable Map</a:t>
            </a:r>
            <a:endParaRPr lang="en-US" dirty="0"/>
          </a:p>
        </p:txBody>
      </p:sp>
      <p:sp>
        <p:nvSpPr>
          <p:cNvPr id="3" name="Content Placeholder 2"/>
          <p:cNvSpPr>
            <a:spLocks noGrp="1"/>
          </p:cNvSpPr>
          <p:nvPr>
            <p:ph idx="1"/>
          </p:nvPr>
        </p:nvSpPr>
        <p:spPr/>
        <p:txBody>
          <a:bodyPr/>
          <a:lstStyle/>
          <a:p>
            <a:r>
              <a:rPr lang="en-US" dirty="0" smtClean="0"/>
              <a:t>Each square is adjacent to 3 other squares. </a:t>
            </a:r>
          </a:p>
          <a:p>
            <a:r>
              <a:rPr lang="en-US" dirty="0" smtClean="0"/>
              <a:t>One square is represented by a </a:t>
            </a:r>
            <a:r>
              <a:rPr lang="en-US" dirty="0" err="1" smtClean="0"/>
              <a:t>minterm</a:t>
            </a:r>
            <a:r>
              <a:rPr lang="en-US" dirty="0" smtClean="0"/>
              <a:t> (i.e. a product term containing all 3 literals). </a:t>
            </a:r>
          </a:p>
          <a:p>
            <a:r>
              <a:rPr lang="en-US" dirty="0" smtClean="0"/>
              <a:t>A group of 2 adjacent squares is represented by a product term containing only 2 literals, i.e., 1 literal is dropped. </a:t>
            </a:r>
          </a:p>
          <a:p>
            <a:r>
              <a:rPr lang="en-US" dirty="0" smtClean="0"/>
              <a:t>A group of 4 adjacent squares is represented by a product term containing only 1 literal, i.e., 2 literals are dropped.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Three-Variable </a:t>
            </a:r>
            <a:r>
              <a:rPr lang="en-US" dirty="0" smtClean="0"/>
              <a:t>Map Examples</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654724" y="1412755"/>
            <a:ext cx="2114550" cy="1543050"/>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597117" y="3025751"/>
            <a:ext cx="2057400" cy="1619250"/>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5436105" y="1412755"/>
            <a:ext cx="1876425" cy="1428750"/>
          </a:xfrm>
          <a:prstGeom prst="rect">
            <a:avLst/>
          </a:prstGeom>
          <a:noFill/>
          <a:ln w="9525">
            <a:noFill/>
            <a:miter lim="800000"/>
            <a:headEnd/>
            <a:tailEnd/>
          </a:ln>
        </p:spPr>
      </p:pic>
      <p:pic>
        <p:nvPicPr>
          <p:cNvPr id="7173" name="Picture 5"/>
          <p:cNvPicPr>
            <a:picLocks noChangeAspect="1" noChangeArrowheads="1"/>
          </p:cNvPicPr>
          <p:nvPr/>
        </p:nvPicPr>
        <p:blipFill>
          <a:blip r:embed="rId5" cstate="print"/>
          <a:srcRect/>
          <a:stretch>
            <a:fillRect/>
          </a:stretch>
        </p:blipFill>
        <p:spPr bwMode="auto">
          <a:xfrm>
            <a:off x="2901397" y="1412755"/>
            <a:ext cx="1933575" cy="1466850"/>
          </a:xfrm>
          <a:prstGeom prst="rect">
            <a:avLst/>
          </a:prstGeom>
          <a:noFill/>
          <a:ln w="9525">
            <a:noFill/>
            <a:miter lim="800000"/>
            <a:headEnd/>
            <a:tailEnd/>
          </a:ln>
        </p:spPr>
      </p:pic>
      <p:pic>
        <p:nvPicPr>
          <p:cNvPr id="7174" name="Picture 6"/>
          <p:cNvPicPr>
            <a:picLocks noChangeAspect="1" noChangeArrowheads="1"/>
          </p:cNvPicPr>
          <p:nvPr/>
        </p:nvPicPr>
        <p:blipFill>
          <a:blip r:embed="rId6" cstate="print"/>
          <a:srcRect/>
          <a:stretch>
            <a:fillRect/>
          </a:stretch>
        </p:blipFill>
        <p:spPr bwMode="auto">
          <a:xfrm>
            <a:off x="2843790" y="3048529"/>
            <a:ext cx="3829050" cy="1647825"/>
          </a:xfrm>
          <a:prstGeom prst="rect">
            <a:avLst/>
          </a:prstGeom>
          <a:noFill/>
          <a:ln w="9525">
            <a:noFill/>
            <a:miter lim="800000"/>
            <a:headEnd/>
            <a:tailEnd/>
          </a:ln>
        </p:spPr>
      </p:pic>
      <p:pic>
        <p:nvPicPr>
          <p:cNvPr id="7175" name="Picture 7"/>
          <p:cNvPicPr>
            <a:picLocks noChangeAspect="1" noChangeArrowheads="1"/>
          </p:cNvPicPr>
          <p:nvPr/>
        </p:nvPicPr>
        <p:blipFill>
          <a:blip r:embed="rId7" cstate="print"/>
          <a:srcRect/>
          <a:stretch>
            <a:fillRect/>
          </a:stretch>
        </p:blipFill>
        <p:spPr bwMode="auto">
          <a:xfrm>
            <a:off x="652126" y="4696354"/>
            <a:ext cx="2076450" cy="1581150"/>
          </a:xfrm>
          <a:prstGeom prst="rect">
            <a:avLst/>
          </a:prstGeom>
          <a:noFill/>
          <a:ln w="9525">
            <a:noFill/>
            <a:miter lim="800000"/>
            <a:headEnd/>
            <a:tailEnd/>
          </a:ln>
        </p:spPr>
      </p:pic>
      <p:pic>
        <p:nvPicPr>
          <p:cNvPr id="7177" name="Picture 9"/>
          <p:cNvPicPr>
            <a:picLocks noChangeAspect="1" noChangeArrowheads="1"/>
          </p:cNvPicPr>
          <p:nvPr/>
        </p:nvPicPr>
        <p:blipFill>
          <a:blip r:embed="rId8" cstate="print"/>
          <a:srcRect/>
          <a:stretch>
            <a:fillRect/>
          </a:stretch>
        </p:blipFill>
        <p:spPr bwMode="auto">
          <a:xfrm>
            <a:off x="2959004" y="4581140"/>
            <a:ext cx="4981575" cy="12763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dirty="0"/>
              <a:t>Outline</a:t>
            </a:r>
          </a:p>
        </p:txBody>
      </p:sp>
      <p:sp>
        <p:nvSpPr>
          <p:cNvPr id="102405" name="Rectangle 5"/>
          <p:cNvSpPr>
            <a:spLocks noGrp="1" noChangeArrowheads="1"/>
          </p:cNvSpPr>
          <p:nvPr>
            <p:ph type="body" idx="1"/>
          </p:nvPr>
        </p:nvSpPr>
        <p:spPr/>
        <p:txBody>
          <a:bodyPr/>
          <a:lstStyle/>
          <a:p>
            <a:r>
              <a:rPr lang="en-US" dirty="0" smtClean="0"/>
              <a:t>Introduction</a:t>
            </a:r>
          </a:p>
          <a:p>
            <a:r>
              <a:rPr lang="en-US" dirty="0" smtClean="0"/>
              <a:t>Two-Variable K-Maps</a:t>
            </a:r>
          </a:p>
          <a:p>
            <a:r>
              <a:rPr lang="en-US" dirty="0" smtClean="0"/>
              <a:t>Three-Variable K-Maps</a:t>
            </a:r>
          </a:p>
          <a:p>
            <a:r>
              <a:rPr lang="en-US" dirty="0" smtClean="0"/>
              <a:t>Four-Variable </a:t>
            </a:r>
            <a:r>
              <a:rPr lang="en-US" dirty="0" smtClean="0"/>
              <a:t>K-Maps</a:t>
            </a:r>
          </a:p>
          <a:p>
            <a:r>
              <a:rPr lang="en-US" dirty="0" smtClean="0"/>
              <a:t>Prime and essential prime </a:t>
            </a:r>
            <a:r>
              <a:rPr lang="en-US" dirty="0" err="1" smtClean="0"/>
              <a:t>implicants</a:t>
            </a:r>
            <a:endParaRPr lang="en-US" dirty="0" smtClean="0"/>
          </a:p>
          <a:p>
            <a:r>
              <a:rPr lang="en-US" dirty="0" smtClean="0"/>
              <a:t>SOP simplification</a:t>
            </a:r>
          </a:p>
          <a:p>
            <a:r>
              <a:rPr lang="en-US" dirty="0" smtClean="0"/>
              <a:t>POS simplification</a:t>
            </a:r>
            <a:endParaRPr lang="en-US" dirty="0" smtClean="0"/>
          </a:p>
          <a:p>
            <a:r>
              <a:rPr lang="en-US" dirty="0" smtClean="0"/>
              <a:t>Simplification using don’t care </a:t>
            </a:r>
            <a:r>
              <a:rPr lang="en-US" dirty="0" smtClean="0"/>
              <a:t>conditions</a:t>
            </a:r>
            <a:endParaRPr lang="en-US" dirty="0" smtClean="0"/>
          </a:p>
          <a:p>
            <a:r>
              <a:rPr lang="en-US" dirty="0" smtClean="0"/>
              <a:t>Five-Variable </a:t>
            </a:r>
            <a:r>
              <a:rPr lang="en-US" dirty="0" smtClean="0"/>
              <a:t>K-Maps</a:t>
            </a:r>
          </a:p>
          <a:p>
            <a:r>
              <a:rPr lang="en-US" dirty="0" smtClean="0"/>
              <a:t>Six-Variable K-Maps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Four-Variable K-Maps </a:t>
            </a:r>
            <a:endParaRPr lang="en-US" dirty="0"/>
          </a:p>
        </p:txBody>
      </p:sp>
      <p:sp>
        <p:nvSpPr>
          <p:cNvPr id="3" name="Content Placeholder 2"/>
          <p:cNvSpPr>
            <a:spLocks noGrp="1"/>
          </p:cNvSpPr>
          <p:nvPr>
            <p:ph idx="1"/>
          </p:nvPr>
        </p:nvSpPr>
        <p:spPr>
          <a:xfrm>
            <a:off x="457200" y="1143000"/>
            <a:ext cx="5958224" cy="5143500"/>
          </a:xfrm>
        </p:spPr>
        <p:txBody>
          <a:bodyPr/>
          <a:lstStyle/>
          <a:p>
            <a:r>
              <a:rPr lang="en-US" dirty="0" smtClean="0"/>
              <a:t>There are 16 </a:t>
            </a:r>
            <a:r>
              <a:rPr lang="en-US" dirty="0" err="1" smtClean="0"/>
              <a:t>minterms</a:t>
            </a:r>
            <a:r>
              <a:rPr lang="en-US" dirty="0" smtClean="0"/>
              <a:t> for a Boolean function with four-variables. Hence, four-variable map consists of 16 squares. </a:t>
            </a:r>
          </a:p>
          <a:p>
            <a:r>
              <a:rPr lang="en-US" dirty="0" smtClean="0"/>
              <a:t>Each square is adjacent to 4 other squares. </a:t>
            </a:r>
          </a:p>
          <a:p>
            <a:r>
              <a:rPr lang="en-US" dirty="0" smtClean="0"/>
              <a:t>One square is represented by a </a:t>
            </a:r>
            <a:r>
              <a:rPr lang="en-US" dirty="0" err="1" smtClean="0"/>
              <a:t>minterm</a:t>
            </a:r>
            <a:r>
              <a:rPr lang="en-US" dirty="0" smtClean="0"/>
              <a:t> (a product of all 4-literals). </a:t>
            </a:r>
          </a:p>
          <a:p>
            <a:r>
              <a:rPr lang="en-US" dirty="0" smtClean="0"/>
              <a:t>Combining 2 squares drops 1-literal. </a:t>
            </a:r>
          </a:p>
          <a:p>
            <a:r>
              <a:rPr lang="en-US" dirty="0" smtClean="0"/>
              <a:t>Combining 4 squares drops 2-literals. </a:t>
            </a:r>
          </a:p>
          <a:p>
            <a:r>
              <a:rPr lang="en-US" dirty="0" smtClean="0"/>
              <a:t>Combining 8 squares drops 3-literals. </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896961" y="2219253"/>
            <a:ext cx="2819400" cy="25336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Four-Variable K-Maps </a:t>
            </a:r>
            <a:endParaRPr lang="en-US" dirty="0"/>
          </a:p>
        </p:txBody>
      </p:sp>
      <p:sp>
        <p:nvSpPr>
          <p:cNvPr id="3" name="Content Placeholder 2"/>
          <p:cNvSpPr>
            <a:spLocks noGrp="1"/>
          </p:cNvSpPr>
          <p:nvPr>
            <p:ph idx="1"/>
          </p:nvPr>
        </p:nvSpPr>
        <p:spPr/>
        <p:txBody>
          <a:bodyPr/>
          <a:lstStyle/>
          <a:p>
            <a:r>
              <a:rPr lang="en-US" dirty="0" smtClean="0">
                <a:solidFill>
                  <a:srgbClr val="FF0000"/>
                </a:solidFill>
              </a:rPr>
              <a:t>Rule:</a:t>
            </a:r>
            <a:r>
              <a:rPr lang="en-US" dirty="0" smtClean="0"/>
              <a:t> </a:t>
            </a:r>
            <a:r>
              <a:rPr lang="en-US" dirty="0" smtClean="0">
                <a:solidFill>
                  <a:srgbClr val="000066"/>
                </a:solidFill>
                <a:latin typeface="Arial" pitchFamily="34" charset="0"/>
                <a:cs typeface="Arial" pitchFamily="34" charset="0"/>
              </a:rPr>
              <a:t>Rectangle should contain a power of 2 (&lt; 2</a:t>
            </a:r>
            <a:r>
              <a:rPr lang="en-US" baseline="30000" dirty="0" smtClean="0">
                <a:solidFill>
                  <a:srgbClr val="FF0000"/>
                </a:solidFill>
                <a:latin typeface="Arial" pitchFamily="34" charset="0"/>
                <a:cs typeface="Arial" pitchFamily="34" charset="0"/>
              </a:rPr>
              <a:t>4</a:t>
            </a:r>
            <a:r>
              <a:rPr lang="en-US" dirty="0" smtClean="0">
                <a:solidFill>
                  <a:srgbClr val="000066"/>
                </a:solidFill>
                <a:latin typeface="Arial" pitchFamily="34" charset="0"/>
                <a:cs typeface="Arial" pitchFamily="34" charset="0"/>
              </a:rPr>
              <a:t>) group of </a:t>
            </a:r>
            <a:r>
              <a:rPr lang="en-US" dirty="0" smtClean="0">
                <a:solidFill>
                  <a:srgbClr val="FF0000"/>
                </a:solidFill>
                <a:latin typeface="Arial" pitchFamily="34" charset="0"/>
                <a:cs typeface="Arial" pitchFamily="34" charset="0"/>
              </a:rPr>
              <a:t>pair-wise adjacent cells</a:t>
            </a:r>
            <a:r>
              <a:rPr lang="en-US" baseline="30000" dirty="0" smtClean="0">
                <a:solidFill>
                  <a:srgbClr val="000066"/>
                </a:solidFill>
                <a:latin typeface="Arial" pitchFamily="34" charset="0"/>
                <a:cs typeface="Arial" pitchFamily="34" charset="0"/>
              </a:rPr>
              <a:t> </a:t>
            </a:r>
            <a:r>
              <a:rPr lang="en-US" dirty="0" smtClean="0">
                <a:solidFill>
                  <a:srgbClr val="000066"/>
                </a:solidFill>
                <a:latin typeface="Arial" pitchFamily="34" charset="0"/>
                <a:cs typeface="Arial" pitchFamily="34" charset="0"/>
              </a:rPr>
              <a:t>: 1, 2, 4, </a:t>
            </a:r>
            <a:r>
              <a:rPr lang="en-US" dirty="0" smtClean="0">
                <a:solidFill>
                  <a:srgbClr val="000066"/>
                </a:solidFill>
                <a:latin typeface="Arial" pitchFamily="34" charset="0"/>
                <a:cs typeface="Arial" pitchFamily="34" charset="0"/>
              </a:rPr>
              <a:t>8.</a:t>
            </a:r>
          </a:p>
          <a:p>
            <a:r>
              <a:rPr lang="en-US" dirty="0" smtClean="0">
                <a:solidFill>
                  <a:srgbClr val="000066"/>
                </a:solidFill>
                <a:latin typeface="Arial" pitchFamily="34" charset="0"/>
                <a:cs typeface="Arial" pitchFamily="34" charset="0"/>
              </a:rPr>
              <a:t>Each rectangle should be expressible as a              </a:t>
            </a:r>
            <a:r>
              <a:rPr lang="en-US" dirty="0" smtClean="0">
                <a:solidFill>
                  <a:srgbClr val="FF0000"/>
                </a:solidFill>
                <a:latin typeface="Arial" pitchFamily="34" charset="0"/>
                <a:cs typeface="Arial" pitchFamily="34" charset="0"/>
              </a:rPr>
              <a:t>single product </a:t>
            </a:r>
            <a:r>
              <a:rPr lang="en-US" dirty="0" smtClean="0">
                <a:solidFill>
                  <a:srgbClr val="FF0000"/>
                </a:solidFill>
                <a:latin typeface="Arial" pitchFamily="34" charset="0"/>
                <a:cs typeface="Arial" pitchFamily="34" charset="0"/>
              </a:rPr>
              <a:t>term</a:t>
            </a:r>
            <a:endParaRPr lang="en-US" dirty="0" smtClean="0"/>
          </a:p>
          <a:p>
            <a:pPr lvl="1"/>
            <a:r>
              <a:rPr lang="en-US" dirty="0" smtClean="0"/>
              <a:t>A group of 2</a:t>
            </a:r>
            <a:r>
              <a:rPr lang="en-US" baseline="30000" dirty="0" smtClean="0"/>
              <a:t>n </a:t>
            </a:r>
            <a:r>
              <a:rPr lang="en-US" dirty="0" smtClean="0"/>
              <a:t>squares produces a function that always equal to logic 1. </a:t>
            </a:r>
          </a:p>
          <a:p>
            <a:pPr lvl="1"/>
            <a:r>
              <a:rPr lang="en-US" dirty="0" smtClean="0"/>
              <a:t>A group of 2</a:t>
            </a:r>
            <a:r>
              <a:rPr lang="en-US" baseline="30000" dirty="0" smtClean="0"/>
              <a:t>n-1 </a:t>
            </a:r>
            <a:r>
              <a:rPr lang="en-US" dirty="0" smtClean="0"/>
              <a:t>squares represents a product term of one literal. </a:t>
            </a:r>
          </a:p>
          <a:p>
            <a:pPr lvl="1"/>
            <a:r>
              <a:rPr lang="en-US" dirty="0" smtClean="0"/>
              <a:t>A group of 2</a:t>
            </a:r>
            <a:r>
              <a:rPr lang="en-US" baseline="30000" dirty="0" smtClean="0"/>
              <a:t>n-2 </a:t>
            </a:r>
            <a:r>
              <a:rPr lang="en-US" dirty="0" smtClean="0"/>
              <a:t>squares represents a product term of two literals and so on. </a:t>
            </a:r>
          </a:p>
          <a:p>
            <a:pPr lvl="1"/>
            <a:r>
              <a:rPr lang="en-US" dirty="0" smtClean="0"/>
              <a:t>One square represents a </a:t>
            </a:r>
            <a:r>
              <a:rPr lang="en-US" dirty="0" err="1" smtClean="0"/>
              <a:t>minterm</a:t>
            </a:r>
            <a:r>
              <a:rPr lang="en-US" dirty="0" smtClean="0"/>
              <a:t> of n literals.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Four-Variable K-Maps </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Examples of valid 4-cell groupings:</a:t>
            </a:r>
          </a:p>
          <a:p>
            <a:endParaRPr lang="en-US" dirty="0"/>
          </a:p>
        </p:txBody>
      </p:sp>
      <p:grpSp>
        <p:nvGrpSpPr>
          <p:cNvPr id="4" name="Group 64"/>
          <p:cNvGrpSpPr>
            <a:grpSpLocks/>
          </p:cNvGrpSpPr>
          <p:nvPr/>
        </p:nvGrpSpPr>
        <p:grpSpPr bwMode="auto">
          <a:xfrm>
            <a:off x="1691650" y="1873611"/>
            <a:ext cx="5357451" cy="4115906"/>
            <a:chOff x="2117" y="1152"/>
            <a:chExt cx="3468" cy="2883"/>
          </a:xfrm>
        </p:grpSpPr>
        <p:sp>
          <p:nvSpPr>
            <p:cNvPr id="5" name="Line 4"/>
            <p:cNvSpPr>
              <a:spLocks noChangeShapeType="1"/>
            </p:cNvSpPr>
            <p:nvPr/>
          </p:nvSpPr>
          <p:spPr bwMode="auto">
            <a:xfrm>
              <a:off x="3868" y="1152"/>
              <a:ext cx="0" cy="2386"/>
            </a:xfrm>
            <a:prstGeom prst="line">
              <a:avLst/>
            </a:prstGeom>
            <a:noFill/>
            <a:ln w="38100">
              <a:solidFill>
                <a:schemeClr val="tx1"/>
              </a:solidFill>
              <a:round/>
              <a:headEnd/>
              <a:tailEnd/>
            </a:ln>
          </p:spPr>
          <p:txBody>
            <a:bodyPr/>
            <a:lstStyle/>
            <a:p>
              <a:endParaRPr lang="en-US"/>
            </a:p>
          </p:txBody>
        </p:sp>
        <p:grpSp>
          <p:nvGrpSpPr>
            <p:cNvPr id="6" name="Group 63"/>
            <p:cNvGrpSpPr>
              <a:grpSpLocks/>
            </p:cNvGrpSpPr>
            <p:nvPr/>
          </p:nvGrpSpPr>
          <p:grpSpPr bwMode="auto">
            <a:xfrm>
              <a:off x="2117" y="1168"/>
              <a:ext cx="3468" cy="2867"/>
              <a:chOff x="1196" y="1153"/>
              <a:chExt cx="3468" cy="2867"/>
            </a:xfrm>
          </p:grpSpPr>
          <p:sp>
            <p:nvSpPr>
              <p:cNvPr id="7" name="Line 5"/>
              <p:cNvSpPr>
                <a:spLocks noChangeShapeType="1"/>
              </p:cNvSpPr>
              <p:nvPr/>
            </p:nvSpPr>
            <p:spPr bwMode="auto">
              <a:xfrm>
                <a:off x="2307" y="1554"/>
                <a:ext cx="0" cy="2439"/>
              </a:xfrm>
              <a:prstGeom prst="line">
                <a:avLst/>
              </a:prstGeom>
              <a:noFill/>
              <a:ln w="38100">
                <a:solidFill>
                  <a:schemeClr val="tx1"/>
                </a:solidFill>
                <a:round/>
                <a:headEnd/>
                <a:tailEnd/>
              </a:ln>
            </p:spPr>
            <p:txBody>
              <a:bodyPr/>
              <a:lstStyle/>
              <a:p>
                <a:endParaRPr lang="en-US"/>
              </a:p>
            </p:txBody>
          </p:sp>
          <p:sp>
            <p:nvSpPr>
              <p:cNvPr id="8" name="Line 6"/>
              <p:cNvSpPr>
                <a:spLocks noChangeShapeType="1"/>
              </p:cNvSpPr>
              <p:nvPr/>
            </p:nvSpPr>
            <p:spPr bwMode="auto">
              <a:xfrm flipH="1">
                <a:off x="3606" y="1540"/>
                <a:ext cx="0" cy="2480"/>
              </a:xfrm>
              <a:prstGeom prst="line">
                <a:avLst/>
              </a:prstGeom>
              <a:noFill/>
              <a:ln w="38100">
                <a:solidFill>
                  <a:schemeClr val="tx1"/>
                </a:solidFill>
                <a:round/>
                <a:headEnd/>
                <a:tailEnd/>
              </a:ln>
            </p:spPr>
            <p:txBody>
              <a:bodyPr/>
              <a:lstStyle/>
              <a:p>
                <a:endParaRPr lang="en-US"/>
              </a:p>
            </p:txBody>
          </p:sp>
          <p:grpSp>
            <p:nvGrpSpPr>
              <p:cNvPr id="9" name="Group 7"/>
              <p:cNvGrpSpPr>
                <a:grpSpLocks/>
              </p:cNvGrpSpPr>
              <p:nvPr/>
            </p:nvGrpSpPr>
            <p:grpSpPr bwMode="auto">
              <a:xfrm>
                <a:off x="1196" y="1153"/>
                <a:ext cx="3453" cy="2818"/>
                <a:chOff x="1196" y="1153"/>
                <a:chExt cx="3453" cy="2818"/>
              </a:xfrm>
            </p:grpSpPr>
            <p:sp>
              <p:nvSpPr>
                <p:cNvPr id="38" name="Text Box 8"/>
                <p:cNvSpPr txBox="1">
                  <a:spLocks noChangeArrowheads="1"/>
                </p:cNvSpPr>
                <p:nvPr/>
              </p:nvSpPr>
              <p:spPr bwMode="auto">
                <a:xfrm>
                  <a:off x="2069" y="2982"/>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8</a:t>
                  </a:r>
                </a:p>
              </p:txBody>
            </p:sp>
            <p:sp>
              <p:nvSpPr>
                <p:cNvPr id="39" name="Text Box 9"/>
                <p:cNvSpPr txBox="1">
                  <a:spLocks noChangeArrowheads="1"/>
                </p:cNvSpPr>
                <p:nvPr/>
              </p:nvSpPr>
              <p:spPr bwMode="auto">
                <a:xfrm>
                  <a:off x="2686" y="2972"/>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9</a:t>
                  </a:r>
                </a:p>
              </p:txBody>
            </p:sp>
            <p:sp>
              <p:nvSpPr>
                <p:cNvPr id="40" name="Text Box 10"/>
                <p:cNvSpPr txBox="1">
                  <a:spLocks noChangeArrowheads="1"/>
                </p:cNvSpPr>
                <p:nvPr/>
              </p:nvSpPr>
              <p:spPr bwMode="auto">
                <a:xfrm>
                  <a:off x="3933" y="2984"/>
                  <a:ext cx="420"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10</a:t>
                  </a:r>
                </a:p>
              </p:txBody>
            </p:sp>
            <p:sp>
              <p:nvSpPr>
                <p:cNvPr id="41" name="Text Box 11"/>
                <p:cNvSpPr txBox="1">
                  <a:spLocks noChangeArrowheads="1"/>
                </p:cNvSpPr>
                <p:nvPr/>
              </p:nvSpPr>
              <p:spPr bwMode="auto">
                <a:xfrm>
                  <a:off x="3262" y="2984"/>
                  <a:ext cx="420"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11</a:t>
                  </a:r>
                </a:p>
              </p:txBody>
            </p:sp>
            <p:sp>
              <p:nvSpPr>
                <p:cNvPr id="42" name="Text Box 12"/>
                <p:cNvSpPr txBox="1">
                  <a:spLocks noChangeArrowheads="1"/>
                </p:cNvSpPr>
                <p:nvPr/>
              </p:nvSpPr>
              <p:spPr bwMode="auto">
                <a:xfrm>
                  <a:off x="1993" y="2484"/>
                  <a:ext cx="420" cy="327"/>
                </a:xfrm>
                <a:prstGeom prst="rect">
                  <a:avLst/>
                </a:prstGeom>
                <a:noFill/>
                <a:ln w="9525">
                  <a:noFill/>
                  <a:miter lim="800000"/>
                  <a:headEnd/>
                  <a:tailEnd/>
                </a:ln>
              </p:spPr>
              <p:txBody>
                <a:bodyPr>
                  <a:spAutoFit/>
                </a:bodyPr>
                <a:lstStyle/>
                <a:p>
                  <a:pPr>
                    <a:spcBef>
                      <a:spcPct val="50000"/>
                    </a:spcBef>
                    <a:buFontTx/>
                    <a:buNone/>
                  </a:pPr>
                  <a:r>
                    <a:rPr lang="en-US" sz="2800" dirty="0">
                      <a:solidFill>
                        <a:schemeClr val="tx1"/>
                      </a:solidFill>
                    </a:rPr>
                    <a:t>12</a:t>
                  </a:r>
                </a:p>
              </p:txBody>
            </p:sp>
            <p:sp>
              <p:nvSpPr>
                <p:cNvPr id="43" name="Text Box 13"/>
                <p:cNvSpPr txBox="1">
                  <a:spLocks noChangeArrowheads="1"/>
                </p:cNvSpPr>
                <p:nvPr/>
              </p:nvSpPr>
              <p:spPr bwMode="auto">
                <a:xfrm>
                  <a:off x="2621" y="2483"/>
                  <a:ext cx="420"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13</a:t>
                  </a:r>
                </a:p>
              </p:txBody>
            </p:sp>
            <p:sp>
              <p:nvSpPr>
                <p:cNvPr id="44" name="Text Box 14"/>
                <p:cNvSpPr txBox="1">
                  <a:spLocks noChangeArrowheads="1"/>
                </p:cNvSpPr>
                <p:nvPr/>
              </p:nvSpPr>
              <p:spPr bwMode="auto">
                <a:xfrm>
                  <a:off x="3919" y="2484"/>
                  <a:ext cx="420"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14</a:t>
                  </a:r>
                </a:p>
              </p:txBody>
            </p:sp>
            <p:sp>
              <p:nvSpPr>
                <p:cNvPr id="45" name="Text Box 15"/>
                <p:cNvSpPr txBox="1">
                  <a:spLocks noChangeArrowheads="1"/>
                </p:cNvSpPr>
                <p:nvPr/>
              </p:nvSpPr>
              <p:spPr bwMode="auto">
                <a:xfrm>
                  <a:off x="3262" y="2484"/>
                  <a:ext cx="420"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15</a:t>
                  </a:r>
                </a:p>
              </p:txBody>
            </p:sp>
            <p:sp>
              <p:nvSpPr>
                <p:cNvPr id="46" name="Text Box 16"/>
                <p:cNvSpPr txBox="1">
                  <a:spLocks noChangeArrowheads="1"/>
                </p:cNvSpPr>
                <p:nvPr/>
              </p:nvSpPr>
              <p:spPr bwMode="auto">
                <a:xfrm>
                  <a:off x="2050" y="1498"/>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0</a:t>
                  </a:r>
                </a:p>
              </p:txBody>
            </p:sp>
            <p:sp>
              <p:nvSpPr>
                <p:cNvPr id="47" name="Text Box 17"/>
                <p:cNvSpPr txBox="1">
                  <a:spLocks noChangeArrowheads="1"/>
                </p:cNvSpPr>
                <p:nvPr/>
              </p:nvSpPr>
              <p:spPr bwMode="auto">
                <a:xfrm>
                  <a:off x="2673" y="1484"/>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1</a:t>
                  </a:r>
                </a:p>
              </p:txBody>
            </p:sp>
            <p:sp>
              <p:nvSpPr>
                <p:cNvPr id="48" name="Text Box 18"/>
                <p:cNvSpPr txBox="1">
                  <a:spLocks noChangeArrowheads="1"/>
                </p:cNvSpPr>
                <p:nvPr/>
              </p:nvSpPr>
              <p:spPr bwMode="auto">
                <a:xfrm>
                  <a:off x="3322" y="1493"/>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3</a:t>
                  </a:r>
                </a:p>
              </p:txBody>
            </p:sp>
            <p:sp>
              <p:nvSpPr>
                <p:cNvPr id="49" name="Text Box 19"/>
                <p:cNvSpPr txBox="1">
                  <a:spLocks noChangeArrowheads="1"/>
                </p:cNvSpPr>
                <p:nvPr/>
              </p:nvSpPr>
              <p:spPr bwMode="auto">
                <a:xfrm>
                  <a:off x="3979" y="1476"/>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2</a:t>
                  </a:r>
                </a:p>
              </p:txBody>
            </p:sp>
            <p:sp>
              <p:nvSpPr>
                <p:cNvPr id="50" name="Text Box 20"/>
                <p:cNvSpPr txBox="1">
                  <a:spLocks noChangeArrowheads="1"/>
                </p:cNvSpPr>
                <p:nvPr/>
              </p:nvSpPr>
              <p:spPr bwMode="auto">
                <a:xfrm>
                  <a:off x="2677" y="1996"/>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5</a:t>
                  </a:r>
                </a:p>
              </p:txBody>
            </p:sp>
            <p:sp>
              <p:nvSpPr>
                <p:cNvPr id="51" name="Text Box 21"/>
                <p:cNvSpPr txBox="1">
                  <a:spLocks noChangeArrowheads="1"/>
                </p:cNvSpPr>
                <p:nvPr/>
              </p:nvSpPr>
              <p:spPr bwMode="auto">
                <a:xfrm>
                  <a:off x="3951" y="1987"/>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6</a:t>
                  </a:r>
                </a:p>
              </p:txBody>
            </p:sp>
            <p:sp>
              <p:nvSpPr>
                <p:cNvPr id="52" name="Text Box 22"/>
                <p:cNvSpPr txBox="1">
                  <a:spLocks noChangeArrowheads="1"/>
                </p:cNvSpPr>
                <p:nvPr/>
              </p:nvSpPr>
              <p:spPr bwMode="auto">
                <a:xfrm>
                  <a:off x="2045" y="2007"/>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4</a:t>
                  </a:r>
                </a:p>
              </p:txBody>
            </p:sp>
            <p:sp>
              <p:nvSpPr>
                <p:cNvPr id="53" name="Text Box 23"/>
                <p:cNvSpPr txBox="1">
                  <a:spLocks noChangeArrowheads="1"/>
                </p:cNvSpPr>
                <p:nvPr/>
              </p:nvSpPr>
              <p:spPr bwMode="auto">
                <a:xfrm>
                  <a:off x="3335" y="2000"/>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7</a:t>
                  </a:r>
                </a:p>
              </p:txBody>
            </p:sp>
            <p:sp>
              <p:nvSpPr>
                <p:cNvPr id="54" name="Rectangle 24"/>
                <p:cNvSpPr>
                  <a:spLocks noChangeArrowheads="1"/>
                </p:cNvSpPr>
                <p:nvPr/>
              </p:nvSpPr>
              <p:spPr bwMode="auto">
                <a:xfrm>
                  <a:off x="1598" y="1551"/>
                  <a:ext cx="2638" cy="1965"/>
                </a:xfrm>
                <a:prstGeom prst="rect">
                  <a:avLst/>
                </a:prstGeom>
                <a:noFill/>
                <a:ln w="38100">
                  <a:solidFill>
                    <a:schemeClr val="tx1"/>
                  </a:solidFill>
                  <a:miter lim="800000"/>
                  <a:headEnd/>
                  <a:tailEnd/>
                </a:ln>
              </p:spPr>
              <p:txBody>
                <a:bodyPr wrap="none" anchor="ctr"/>
                <a:lstStyle/>
                <a:p>
                  <a:endParaRPr lang="en-US"/>
                </a:p>
              </p:txBody>
            </p:sp>
            <p:sp>
              <p:nvSpPr>
                <p:cNvPr id="55" name="Line 25"/>
                <p:cNvSpPr>
                  <a:spLocks noChangeShapeType="1"/>
                </p:cNvSpPr>
                <p:nvPr/>
              </p:nvSpPr>
              <p:spPr bwMode="auto">
                <a:xfrm flipV="1">
                  <a:off x="1257" y="2519"/>
                  <a:ext cx="2992" cy="5"/>
                </a:xfrm>
                <a:prstGeom prst="line">
                  <a:avLst/>
                </a:prstGeom>
                <a:noFill/>
                <a:ln w="38100">
                  <a:solidFill>
                    <a:schemeClr val="tx1"/>
                  </a:solidFill>
                  <a:round/>
                  <a:headEnd/>
                  <a:tailEnd/>
                </a:ln>
              </p:spPr>
              <p:txBody>
                <a:bodyPr/>
                <a:lstStyle/>
                <a:p>
                  <a:endParaRPr lang="en-US"/>
                </a:p>
              </p:txBody>
            </p:sp>
            <p:sp>
              <p:nvSpPr>
                <p:cNvPr id="56" name="Text Box 26"/>
                <p:cNvSpPr txBox="1">
                  <a:spLocks noChangeArrowheads="1"/>
                </p:cNvSpPr>
                <p:nvPr/>
              </p:nvSpPr>
              <p:spPr bwMode="auto">
                <a:xfrm>
                  <a:off x="4375" y="2401"/>
                  <a:ext cx="274"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X</a:t>
                  </a:r>
                </a:p>
              </p:txBody>
            </p:sp>
            <p:sp>
              <p:nvSpPr>
                <p:cNvPr id="57" name="Text Box 27"/>
                <p:cNvSpPr txBox="1">
                  <a:spLocks noChangeArrowheads="1"/>
                </p:cNvSpPr>
                <p:nvPr/>
              </p:nvSpPr>
              <p:spPr bwMode="auto">
                <a:xfrm>
                  <a:off x="3471" y="1153"/>
                  <a:ext cx="274" cy="328"/>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Y</a:t>
                  </a:r>
                </a:p>
              </p:txBody>
            </p:sp>
            <p:sp>
              <p:nvSpPr>
                <p:cNvPr id="58" name="Text Box 28"/>
                <p:cNvSpPr txBox="1">
                  <a:spLocks noChangeArrowheads="1"/>
                </p:cNvSpPr>
                <p:nvPr/>
              </p:nvSpPr>
              <p:spPr bwMode="auto">
                <a:xfrm>
                  <a:off x="2801" y="3645"/>
                  <a:ext cx="274" cy="326"/>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Z</a:t>
                  </a:r>
                </a:p>
              </p:txBody>
            </p:sp>
            <p:sp>
              <p:nvSpPr>
                <p:cNvPr id="59" name="Line 29"/>
                <p:cNvSpPr>
                  <a:spLocks noChangeShapeType="1"/>
                </p:cNvSpPr>
                <p:nvPr/>
              </p:nvSpPr>
              <p:spPr bwMode="auto">
                <a:xfrm flipV="1">
                  <a:off x="1585" y="2041"/>
                  <a:ext cx="3049" cy="1"/>
                </a:xfrm>
                <a:prstGeom prst="line">
                  <a:avLst/>
                </a:prstGeom>
                <a:noFill/>
                <a:ln w="38100">
                  <a:solidFill>
                    <a:schemeClr val="tx1"/>
                  </a:solidFill>
                  <a:round/>
                  <a:headEnd/>
                  <a:tailEnd/>
                </a:ln>
              </p:spPr>
              <p:txBody>
                <a:bodyPr/>
                <a:lstStyle/>
                <a:p>
                  <a:endParaRPr lang="en-US"/>
                </a:p>
              </p:txBody>
            </p:sp>
            <p:sp>
              <p:nvSpPr>
                <p:cNvPr id="60" name="Line 30"/>
                <p:cNvSpPr>
                  <a:spLocks noChangeShapeType="1"/>
                </p:cNvSpPr>
                <p:nvPr/>
              </p:nvSpPr>
              <p:spPr bwMode="auto">
                <a:xfrm>
                  <a:off x="1600" y="3020"/>
                  <a:ext cx="3024" cy="0"/>
                </a:xfrm>
                <a:prstGeom prst="line">
                  <a:avLst/>
                </a:prstGeom>
                <a:noFill/>
                <a:ln w="38100">
                  <a:solidFill>
                    <a:schemeClr val="tx1"/>
                  </a:solidFill>
                  <a:round/>
                  <a:headEnd/>
                  <a:tailEnd/>
                </a:ln>
              </p:spPr>
              <p:txBody>
                <a:bodyPr/>
                <a:lstStyle/>
                <a:p>
                  <a:endParaRPr lang="en-US"/>
                </a:p>
              </p:txBody>
            </p:sp>
            <p:sp>
              <p:nvSpPr>
                <p:cNvPr id="61" name="Text Box 31"/>
                <p:cNvSpPr txBox="1">
                  <a:spLocks noChangeArrowheads="1"/>
                </p:cNvSpPr>
                <p:nvPr/>
              </p:nvSpPr>
              <p:spPr bwMode="auto">
                <a:xfrm>
                  <a:off x="1196" y="2805"/>
                  <a:ext cx="337" cy="326"/>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W</a:t>
                  </a:r>
                </a:p>
              </p:txBody>
            </p:sp>
          </p:grpSp>
          <p:sp>
            <p:nvSpPr>
              <p:cNvPr id="10" name="AutoShape 32"/>
              <p:cNvSpPr>
                <a:spLocks noChangeArrowheads="1"/>
              </p:cNvSpPr>
              <p:nvPr/>
            </p:nvSpPr>
            <p:spPr bwMode="auto">
              <a:xfrm>
                <a:off x="2984" y="1624"/>
                <a:ext cx="1168" cy="856"/>
              </a:xfrm>
              <a:prstGeom prst="roundRect">
                <a:avLst>
                  <a:gd name="adj" fmla="val 16667"/>
                </a:avLst>
              </a:prstGeom>
              <a:noFill/>
              <a:ln w="38100">
                <a:solidFill>
                  <a:srgbClr val="6600FF"/>
                </a:solidFill>
                <a:round/>
                <a:headEnd/>
                <a:tailEnd/>
              </a:ln>
            </p:spPr>
            <p:txBody>
              <a:bodyPr wrap="none" lIns="0" rIns="0" anchor="ctr">
                <a:spAutoFit/>
              </a:bodyPr>
              <a:lstStyle/>
              <a:p>
                <a:endParaRPr lang="en-US"/>
              </a:p>
            </p:txBody>
          </p:sp>
          <p:sp>
            <p:nvSpPr>
              <p:cNvPr id="11" name="AutoShape 33"/>
              <p:cNvSpPr>
                <a:spLocks noChangeArrowheads="1"/>
              </p:cNvSpPr>
              <p:nvPr/>
            </p:nvSpPr>
            <p:spPr bwMode="auto">
              <a:xfrm>
                <a:off x="2368" y="2104"/>
                <a:ext cx="1168" cy="856"/>
              </a:xfrm>
              <a:prstGeom prst="roundRect">
                <a:avLst>
                  <a:gd name="adj" fmla="val 16667"/>
                </a:avLst>
              </a:prstGeom>
              <a:noFill/>
              <a:ln w="38100">
                <a:solidFill>
                  <a:srgbClr val="FF0000"/>
                </a:solidFill>
                <a:round/>
                <a:headEnd/>
                <a:tailEnd/>
              </a:ln>
            </p:spPr>
            <p:txBody>
              <a:bodyPr wrap="none" lIns="0" rIns="0" anchor="ctr">
                <a:spAutoFit/>
              </a:bodyPr>
              <a:lstStyle/>
              <a:p>
                <a:endParaRPr lang="en-US"/>
              </a:p>
            </p:txBody>
          </p:sp>
          <p:grpSp>
            <p:nvGrpSpPr>
              <p:cNvPr id="12" name="Group 34"/>
              <p:cNvGrpSpPr>
                <a:grpSpLocks/>
              </p:cNvGrpSpPr>
              <p:nvPr/>
            </p:nvGrpSpPr>
            <p:grpSpPr bwMode="auto">
              <a:xfrm>
                <a:off x="1248" y="1344"/>
                <a:ext cx="3344" cy="2392"/>
                <a:chOff x="1248" y="1336"/>
                <a:chExt cx="3344" cy="2392"/>
              </a:xfrm>
            </p:grpSpPr>
            <p:grpSp>
              <p:nvGrpSpPr>
                <p:cNvPr id="22" name="Group 35"/>
                <p:cNvGrpSpPr>
                  <a:grpSpLocks/>
                </p:cNvGrpSpPr>
                <p:nvPr/>
              </p:nvGrpSpPr>
              <p:grpSpPr bwMode="auto">
                <a:xfrm>
                  <a:off x="3632" y="1336"/>
                  <a:ext cx="960" cy="672"/>
                  <a:chOff x="3632" y="1336"/>
                  <a:chExt cx="960" cy="672"/>
                </a:xfrm>
              </p:grpSpPr>
              <p:sp>
                <p:nvSpPr>
                  <p:cNvPr id="35" name="AutoShape 36"/>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36" name="Rectangle 37"/>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37" name="Rectangle 38"/>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23" name="Group 39"/>
                <p:cNvGrpSpPr>
                  <a:grpSpLocks/>
                </p:cNvGrpSpPr>
                <p:nvPr/>
              </p:nvGrpSpPr>
              <p:grpSpPr bwMode="auto">
                <a:xfrm flipH="1">
                  <a:off x="1256" y="1336"/>
                  <a:ext cx="1024" cy="672"/>
                  <a:chOff x="3632" y="1336"/>
                  <a:chExt cx="960" cy="672"/>
                </a:xfrm>
              </p:grpSpPr>
              <p:sp>
                <p:nvSpPr>
                  <p:cNvPr id="32" name="AutoShape 40"/>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33" name="Rectangle 41"/>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34" name="Rectangle 42"/>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24" name="Group 43"/>
                <p:cNvGrpSpPr>
                  <a:grpSpLocks/>
                </p:cNvGrpSpPr>
                <p:nvPr/>
              </p:nvGrpSpPr>
              <p:grpSpPr bwMode="auto">
                <a:xfrm flipH="1" flipV="1">
                  <a:off x="1248" y="3056"/>
                  <a:ext cx="1024" cy="672"/>
                  <a:chOff x="3632" y="1336"/>
                  <a:chExt cx="960" cy="672"/>
                </a:xfrm>
              </p:grpSpPr>
              <p:sp>
                <p:nvSpPr>
                  <p:cNvPr id="29" name="AutoShape 44"/>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30" name="Rectangle 45"/>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31" name="Rectangle 46"/>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25" name="Group 47"/>
                <p:cNvGrpSpPr>
                  <a:grpSpLocks/>
                </p:cNvGrpSpPr>
                <p:nvPr/>
              </p:nvGrpSpPr>
              <p:grpSpPr bwMode="auto">
                <a:xfrm flipV="1">
                  <a:off x="3632" y="3048"/>
                  <a:ext cx="960" cy="672"/>
                  <a:chOff x="3632" y="1336"/>
                  <a:chExt cx="960" cy="672"/>
                </a:xfrm>
              </p:grpSpPr>
              <p:sp>
                <p:nvSpPr>
                  <p:cNvPr id="26" name="AutoShape 48"/>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27" name="Rectangle 49"/>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28" name="Rectangle 50"/>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sp>
            <p:nvSpPr>
              <p:cNvPr id="13" name="Line 51"/>
              <p:cNvSpPr>
                <a:spLocks noChangeShapeType="1"/>
              </p:cNvSpPr>
              <p:nvPr/>
            </p:nvSpPr>
            <p:spPr bwMode="auto">
              <a:xfrm>
                <a:off x="4499" y="1665"/>
                <a:ext cx="112" cy="0"/>
              </a:xfrm>
              <a:prstGeom prst="line">
                <a:avLst/>
              </a:prstGeom>
              <a:noFill/>
              <a:ln w="28575">
                <a:solidFill>
                  <a:srgbClr val="336600"/>
                </a:solidFill>
                <a:round/>
                <a:headEnd/>
                <a:tailEnd/>
              </a:ln>
            </p:spPr>
            <p:txBody>
              <a:bodyPr/>
              <a:lstStyle/>
              <a:p>
                <a:endParaRPr lang="en-US"/>
              </a:p>
            </p:txBody>
          </p:sp>
          <p:sp>
            <p:nvSpPr>
              <p:cNvPr id="14" name="Text Box 52"/>
              <p:cNvSpPr txBox="1">
                <a:spLocks noChangeArrowheads="1"/>
              </p:cNvSpPr>
              <p:nvPr/>
            </p:nvSpPr>
            <p:spPr bwMode="auto">
              <a:xfrm>
                <a:off x="4292" y="1645"/>
                <a:ext cx="372" cy="250"/>
              </a:xfrm>
              <a:prstGeom prst="rect">
                <a:avLst/>
              </a:prstGeom>
              <a:noFill/>
              <a:ln w="1588">
                <a:noFill/>
                <a:miter lim="800000"/>
                <a:headEnd/>
                <a:tailEnd/>
              </a:ln>
            </p:spPr>
            <p:txBody>
              <a:bodyPr>
                <a:spAutoFit/>
              </a:bodyPr>
              <a:lstStyle/>
              <a:p>
                <a:pPr>
                  <a:buFont typeface="Wingdings" pitchFamily="2" charset="2"/>
                  <a:buNone/>
                </a:pPr>
                <a:r>
                  <a:rPr lang="en-US" sz="2000" b="0">
                    <a:solidFill>
                      <a:srgbClr val="336600"/>
                    </a:solidFill>
                    <a:latin typeface="Arial" pitchFamily="34" charset="0"/>
                    <a:cs typeface="Arial" pitchFamily="34" charset="0"/>
                  </a:rPr>
                  <a:t>XZ</a:t>
                </a:r>
              </a:p>
            </p:txBody>
          </p:sp>
          <p:sp>
            <p:nvSpPr>
              <p:cNvPr id="15" name="Line 53"/>
              <p:cNvSpPr>
                <a:spLocks noChangeShapeType="1"/>
              </p:cNvSpPr>
              <p:nvPr/>
            </p:nvSpPr>
            <p:spPr bwMode="auto">
              <a:xfrm>
                <a:off x="4354" y="1666"/>
                <a:ext cx="112" cy="0"/>
              </a:xfrm>
              <a:prstGeom prst="line">
                <a:avLst/>
              </a:prstGeom>
              <a:noFill/>
              <a:ln w="28575">
                <a:solidFill>
                  <a:srgbClr val="336600"/>
                </a:solidFill>
                <a:round/>
                <a:headEnd/>
                <a:tailEnd/>
              </a:ln>
            </p:spPr>
            <p:txBody>
              <a:bodyPr/>
              <a:lstStyle/>
              <a:p>
                <a:endParaRPr lang="en-US"/>
              </a:p>
            </p:txBody>
          </p:sp>
          <p:sp>
            <p:nvSpPr>
              <p:cNvPr id="16" name="Line 54"/>
              <p:cNvSpPr>
                <a:spLocks noChangeShapeType="1"/>
              </p:cNvSpPr>
              <p:nvPr/>
            </p:nvSpPr>
            <p:spPr bwMode="auto">
              <a:xfrm flipH="1">
                <a:off x="4243" y="1786"/>
                <a:ext cx="95" cy="212"/>
              </a:xfrm>
              <a:prstGeom prst="line">
                <a:avLst/>
              </a:prstGeom>
              <a:noFill/>
              <a:ln w="1588">
                <a:solidFill>
                  <a:srgbClr val="336600"/>
                </a:solidFill>
                <a:round/>
                <a:headEnd/>
                <a:tailEnd type="triangle" w="med" len="med"/>
              </a:ln>
            </p:spPr>
            <p:txBody>
              <a:bodyPr/>
              <a:lstStyle/>
              <a:p>
                <a:endParaRPr lang="en-US"/>
              </a:p>
            </p:txBody>
          </p:sp>
          <p:sp>
            <p:nvSpPr>
              <p:cNvPr id="17" name="Text Box 55"/>
              <p:cNvSpPr txBox="1">
                <a:spLocks noChangeArrowheads="1"/>
              </p:cNvSpPr>
              <p:nvPr/>
            </p:nvSpPr>
            <p:spPr bwMode="auto">
              <a:xfrm>
                <a:off x="3892" y="1187"/>
                <a:ext cx="438" cy="250"/>
              </a:xfrm>
              <a:prstGeom prst="rect">
                <a:avLst/>
              </a:prstGeom>
              <a:noFill/>
              <a:ln w="1588">
                <a:noFill/>
                <a:miter lim="800000"/>
                <a:headEnd/>
                <a:tailEnd/>
              </a:ln>
            </p:spPr>
            <p:txBody>
              <a:bodyPr>
                <a:spAutoFit/>
              </a:bodyPr>
              <a:lstStyle/>
              <a:p>
                <a:pPr>
                  <a:buFont typeface="Wingdings" pitchFamily="2" charset="2"/>
                  <a:buNone/>
                </a:pPr>
                <a:r>
                  <a:rPr lang="en-US" sz="2000" b="0">
                    <a:solidFill>
                      <a:srgbClr val="6600FF"/>
                    </a:solidFill>
                    <a:latin typeface="Arial" pitchFamily="34" charset="0"/>
                    <a:cs typeface="Arial" pitchFamily="34" charset="0"/>
                  </a:rPr>
                  <a:t>WY</a:t>
                </a:r>
              </a:p>
            </p:txBody>
          </p:sp>
          <p:sp>
            <p:nvSpPr>
              <p:cNvPr id="18" name="Line 56"/>
              <p:cNvSpPr>
                <a:spLocks noChangeShapeType="1"/>
              </p:cNvSpPr>
              <p:nvPr/>
            </p:nvSpPr>
            <p:spPr bwMode="auto">
              <a:xfrm>
                <a:off x="3933" y="1208"/>
                <a:ext cx="155" cy="0"/>
              </a:xfrm>
              <a:prstGeom prst="line">
                <a:avLst/>
              </a:prstGeom>
              <a:noFill/>
              <a:ln w="28575">
                <a:solidFill>
                  <a:srgbClr val="6600FF"/>
                </a:solidFill>
                <a:round/>
                <a:headEnd/>
                <a:tailEnd/>
              </a:ln>
            </p:spPr>
            <p:txBody>
              <a:bodyPr/>
              <a:lstStyle/>
              <a:p>
                <a:endParaRPr lang="en-US"/>
              </a:p>
            </p:txBody>
          </p:sp>
          <p:sp>
            <p:nvSpPr>
              <p:cNvPr id="19" name="Line 57"/>
              <p:cNvSpPr>
                <a:spLocks noChangeShapeType="1"/>
              </p:cNvSpPr>
              <p:nvPr/>
            </p:nvSpPr>
            <p:spPr bwMode="auto">
              <a:xfrm flipH="1">
                <a:off x="3799" y="1334"/>
                <a:ext cx="80" cy="285"/>
              </a:xfrm>
              <a:prstGeom prst="line">
                <a:avLst/>
              </a:prstGeom>
              <a:noFill/>
              <a:ln w="1588">
                <a:solidFill>
                  <a:srgbClr val="6600FF"/>
                </a:solidFill>
                <a:round/>
                <a:headEnd/>
                <a:tailEnd type="triangle" w="med" len="med"/>
              </a:ln>
            </p:spPr>
            <p:txBody>
              <a:bodyPr/>
              <a:lstStyle/>
              <a:p>
                <a:endParaRPr lang="en-US"/>
              </a:p>
            </p:txBody>
          </p:sp>
          <p:sp>
            <p:nvSpPr>
              <p:cNvPr id="20" name="Text Box 58"/>
              <p:cNvSpPr txBox="1">
                <a:spLocks noChangeArrowheads="1"/>
              </p:cNvSpPr>
              <p:nvPr/>
            </p:nvSpPr>
            <p:spPr bwMode="auto">
              <a:xfrm>
                <a:off x="2362" y="3594"/>
                <a:ext cx="438" cy="250"/>
              </a:xfrm>
              <a:prstGeom prst="rect">
                <a:avLst/>
              </a:prstGeom>
              <a:noFill/>
              <a:ln w="1588">
                <a:noFill/>
                <a:miter lim="800000"/>
                <a:headEnd/>
                <a:tailEnd/>
              </a:ln>
            </p:spPr>
            <p:txBody>
              <a:bodyPr>
                <a:spAutoFit/>
              </a:bodyPr>
              <a:lstStyle/>
              <a:p>
                <a:pPr>
                  <a:buFont typeface="Wingdings" pitchFamily="2" charset="2"/>
                  <a:buNone/>
                </a:pPr>
                <a:r>
                  <a:rPr lang="en-US" sz="2000" b="0">
                    <a:solidFill>
                      <a:srgbClr val="FF0000"/>
                    </a:solidFill>
                    <a:latin typeface="Arial" pitchFamily="34" charset="0"/>
                    <a:cs typeface="Arial" pitchFamily="34" charset="0"/>
                  </a:rPr>
                  <a:t>ZX</a:t>
                </a:r>
              </a:p>
            </p:txBody>
          </p:sp>
          <p:sp>
            <p:nvSpPr>
              <p:cNvPr id="21" name="Line 59"/>
              <p:cNvSpPr>
                <a:spLocks noChangeShapeType="1"/>
              </p:cNvSpPr>
              <p:nvPr/>
            </p:nvSpPr>
            <p:spPr bwMode="auto">
              <a:xfrm flipV="1">
                <a:off x="2457" y="2960"/>
                <a:ext cx="139" cy="649"/>
              </a:xfrm>
              <a:prstGeom prst="line">
                <a:avLst/>
              </a:prstGeom>
              <a:noFill/>
              <a:ln w="1588">
                <a:solidFill>
                  <a:srgbClr val="FF0000"/>
                </a:solidFill>
                <a:round/>
                <a:headEnd/>
                <a:tailEnd type="triangle" w="med" len="med"/>
              </a:ln>
            </p:spPr>
            <p:txBody>
              <a:bodyPr/>
              <a:lstStyle/>
              <a:p>
                <a:endParaRPr lang="en-US"/>
              </a:p>
            </p:txBody>
          </p: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Four-Variable </a:t>
            </a:r>
            <a:r>
              <a:rPr lang="en-US" dirty="0" smtClean="0"/>
              <a:t>K-Map Examples</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769938" y="1355148"/>
            <a:ext cx="2105025" cy="2371725"/>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074218" y="1355148"/>
            <a:ext cx="2400300" cy="2371725"/>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3535074" y="3822411"/>
            <a:ext cx="2257425" cy="2371725"/>
          </a:xfrm>
          <a:prstGeom prst="rect">
            <a:avLst/>
          </a:prstGeom>
          <a:noFill/>
          <a:ln w="9525">
            <a:noFill/>
            <a:miter lim="800000"/>
            <a:headEnd/>
            <a:tailEnd/>
          </a:ln>
        </p:spPr>
      </p:pic>
      <p:pic>
        <p:nvPicPr>
          <p:cNvPr id="6149" name="Picture 5"/>
          <p:cNvPicPr>
            <a:picLocks noChangeAspect="1" noChangeArrowheads="1"/>
          </p:cNvPicPr>
          <p:nvPr/>
        </p:nvPicPr>
        <p:blipFill>
          <a:blip r:embed="rId5" cstate="print"/>
          <a:srcRect/>
          <a:stretch>
            <a:fillRect/>
          </a:stretch>
        </p:blipFill>
        <p:spPr bwMode="auto">
          <a:xfrm>
            <a:off x="597117" y="3774642"/>
            <a:ext cx="3019425" cy="2533650"/>
          </a:xfrm>
          <a:prstGeom prst="rect">
            <a:avLst/>
          </a:prstGeom>
          <a:noFill/>
          <a:ln w="9525">
            <a:noFill/>
            <a:miter lim="800000"/>
            <a:headEnd/>
            <a:tailEnd/>
          </a:ln>
        </p:spPr>
      </p:pic>
      <p:pic>
        <p:nvPicPr>
          <p:cNvPr id="6150" name="Picture 6"/>
          <p:cNvPicPr>
            <a:picLocks noChangeAspect="1" noChangeArrowheads="1"/>
          </p:cNvPicPr>
          <p:nvPr/>
        </p:nvPicPr>
        <p:blipFill>
          <a:blip r:embed="rId6" cstate="print"/>
          <a:srcRect/>
          <a:stretch>
            <a:fillRect/>
          </a:stretch>
        </p:blipFill>
        <p:spPr bwMode="auto">
          <a:xfrm>
            <a:off x="5436105" y="1297541"/>
            <a:ext cx="3505200" cy="2447925"/>
          </a:xfrm>
          <a:prstGeom prst="rect">
            <a:avLst/>
          </a:prstGeom>
          <a:noFill/>
          <a:ln w="9525">
            <a:noFill/>
            <a:miter lim="800000"/>
            <a:headEnd/>
            <a:tailEnd/>
          </a:ln>
        </p:spPr>
      </p:pic>
      <p:pic>
        <p:nvPicPr>
          <p:cNvPr id="6151" name="Picture 7"/>
          <p:cNvPicPr>
            <a:picLocks noChangeAspect="1" noChangeArrowheads="1"/>
          </p:cNvPicPr>
          <p:nvPr/>
        </p:nvPicPr>
        <p:blipFill>
          <a:blip r:embed="rId7" cstate="print"/>
          <a:srcRect/>
          <a:stretch>
            <a:fillRect/>
          </a:stretch>
        </p:blipFill>
        <p:spPr bwMode="auto">
          <a:xfrm>
            <a:off x="6012175" y="3832249"/>
            <a:ext cx="2076450" cy="1962150"/>
          </a:xfrm>
          <a:prstGeom prst="rect">
            <a:avLst/>
          </a:prstGeom>
          <a:noFill/>
          <a:ln w="9525">
            <a:noFill/>
            <a:miter lim="800000"/>
            <a:headEnd/>
            <a:tailEnd/>
          </a:ln>
        </p:spPr>
      </p:pic>
      <p:pic>
        <p:nvPicPr>
          <p:cNvPr id="6152" name="Picture 8"/>
          <p:cNvPicPr>
            <a:picLocks noChangeAspect="1" noChangeArrowheads="1"/>
          </p:cNvPicPr>
          <p:nvPr/>
        </p:nvPicPr>
        <p:blipFill>
          <a:blip r:embed="rId8" cstate="print"/>
          <a:srcRect/>
          <a:stretch>
            <a:fillRect/>
          </a:stretch>
        </p:blipFill>
        <p:spPr bwMode="auto">
          <a:xfrm>
            <a:off x="5666533" y="5906101"/>
            <a:ext cx="3295650" cy="381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Definitions/Notations </a:t>
            </a:r>
            <a:endParaRPr lang="en-US" dirty="0"/>
          </a:p>
        </p:txBody>
      </p:sp>
      <p:sp>
        <p:nvSpPr>
          <p:cNvPr id="3" name="Content Placeholder 2"/>
          <p:cNvSpPr>
            <a:spLocks noGrp="1"/>
          </p:cNvSpPr>
          <p:nvPr>
            <p:ph idx="1"/>
          </p:nvPr>
        </p:nvSpPr>
        <p:spPr/>
        <p:txBody>
          <a:bodyPr/>
          <a:lstStyle/>
          <a:p>
            <a:r>
              <a:rPr lang="en-US" dirty="0" smtClean="0"/>
              <a:t>A </a:t>
            </a:r>
            <a:r>
              <a:rPr lang="en-US" dirty="0" smtClean="0"/>
              <a:t>product term of a function is said to be an </a:t>
            </a:r>
            <a:r>
              <a:rPr lang="en-US" dirty="0" err="1" smtClean="0">
                <a:solidFill>
                  <a:srgbClr val="FF0000"/>
                </a:solidFill>
              </a:rPr>
              <a:t>implicant</a:t>
            </a:r>
            <a:r>
              <a:rPr lang="en-US" dirty="0" smtClean="0"/>
              <a:t>. </a:t>
            </a:r>
          </a:p>
          <a:p>
            <a:r>
              <a:rPr lang="en-US" dirty="0" smtClean="0"/>
              <a:t>A </a:t>
            </a:r>
            <a:r>
              <a:rPr lang="en-US" dirty="0" smtClean="0">
                <a:solidFill>
                  <a:srgbClr val="FF0000"/>
                </a:solidFill>
              </a:rPr>
              <a:t>Prime </a:t>
            </a:r>
            <a:r>
              <a:rPr lang="en-US" dirty="0" err="1" smtClean="0">
                <a:solidFill>
                  <a:srgbClr val="FF0000"/>
                </a:solidFill>
              </a:rPr>
              <a:t>Implicant</a:t>
            </a:r>
            <a:r>
              <a:rPr lang="en-US" dirty="0" smtClean="0">
                <a:solidFill>
                  <a:srgbClr val="FF0000"/>
                </a:solidFill>
              </a:rPr>
              <a:t> (PI) </a:t>
            </a:r>
            <a:r>
              <a:rPr lang="en-US" dirty="0" smtClean="0"/>
              <a:t>is a product term obtained by combining the maximum possible number of adjacent 1-squares in the map. </a:t>
            </a:r>
            <a:endParaRPr lang="en-US" dirty="0" smtClean="0"/>
          </a:p>
          <a:p>
            <a:r>
              <a:rPr lang="en-US" dirty="0" smtClean="0"/>
              <a:t>A </a:t>
            </a:r>
            <a:r>
              <a:rPr lang="en-US" dirty="0" smtClean="0">
                <a:solidFill>
                  <a:srgbClr val="FF0000"/>
                </a:solidFill>
              </a:rPr>
              <a:t>Prime </a:t>
            </a:r>
            <a:r>
              <a:rPr lang="en-US" dirty="0" err="1" smtClean="0">
                <a:solidFill>
                  <a:srgbClr val="FF0000"/>
                </a:solidFill>
              </a:rPr>
              <a:t>Implicant</a:t>
            </a:r>
            <a:r>
              <a:rPr lang="en-US" dirty="0" smtClean="0">
                <a:solidFill>
                  <a:srgbClr val="FF0000"/>
                </a:solidFill>
              </a:rPr>
              <a:t> </a:t>
            </a:r>
            <a:r>
              <a:rPr lang="en-US" dirty="0" smtClean="0"/>
              <a:t>is a product that we cannot remove any of its literals.</a:t>
            </a:r>
            <a:endParaRPr lang="en-US" dirty="0" smtClean="0"/>
          </a:p>
          <a:p>
            <a:r>
              <a:rPr lang="en-US" dirty="0" smtClean="0"/>
              <a:t>If a </a:t>
            </a:r>
            <a:r>
              <a:rPr lang="en-US" dirty="0" err="1" smtClean="0"/>
              <a:t>minterm</a:t>
            </a:r>
            <a:r>
              <a:rPr lang="en-US" dirty="0" smtClean="0"/>
              <a:t> is covered only by one prime </a:t>
            </a:r>
            <a:r>
              <a:rPr lang="en-US" dirty="0" err="1" smtClean="0"/>
              <a:t>implicant</a:t>
            </a:r>
            <a:r>
              <a:rPr lang="en-US" dirty="0" smtClean="0"/>
              <a:t> then this prime </a:t>
            </a:r>
            <a:r>
              <a:rPr lang="en-US" dirty="0" err="1" smtClean="0"/>
              <a:t>implicant</a:t>
            </a:r>
            <a:r>
              <a:rPr lang="en-US" dirty="0" smtClean="0"/>
              <a:t> is said to be </a:t>
            </a:r>
            <a:r>
              <a:rPr lang="en-US" dirty="0" smtClean="0">
                <a:solidFill>
                  <a:srgbClr val="FF0000"/>
                </a:solidFill>
              </a:rPr>
              <a:t>an Essential Prime </a:t>
            </a:r>
            <a:r>
              <a:rPr lang="en-US" dirty="0" err="1" smtClean="0">
                <a:solidFill>
                  <a:srgbClr val="FF0000"/>
                </a:solidFill>
              </a:rPr>
              <a:t>Implicant</a:t>
            </a:r>
            <a:r>
              <a:rPr lang="en-US" dirty="0" smtClean="0">
                <a:solidFill>
                  <a:srgbClr val="FF0000"/>
                </a:solidFill>
              </a:rPr>
              <a:t> (EPI)</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smtClean="0"/>
              <a:t>of Types </a:t>
            </a:r>
            <a:r>
              <a:rPr lang="en-US" dirty="0" smtClean="0"/>
              <a:t>of </a:t>
            </a:r>
            <a:r>
              <a:rPr lang="en-US" dirty="0" err="1" smtClean="0"/>
              <a:t>Implicants</a:t>
            </a:r>
            <a:endParaRPr lang="en-US" dirty="0"/>
          </a:p>
        </p:txBody>
      </p:sp>
      <p:sp>
        <p:nvSpPr>
          <p:cNvPr id="5" name="Rectangle 176"/>
          <p:cNvSpPr>
            <a:spLocks noChangeArrowheads="1"/>
          </p:cNvSpPr>
          <p:nvPr/>
        </p:nvSpPr>
        <p:spPr bwMode="auto">
          <a:xfrm flipH="1">
            <a:off x="8859838" y="1560513"/>
            <a:ext cx="106362" cy="457200"/>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b="0">
                <a:solidFill>
                  <a:srgbClr val="000000"/>
                </a:solidFill>
                <a:latin typeface="Helvetica" pitchFamily="34" charset="0"/>
              </a:rPr>
              <a:t> </a:t>
            </a:r>
            <a:endParaRPr lang="en-US" sz="3200">
              <a:solidFill>
                <a:schemeClr val="tx1"/>
              </a:solidFill>
            </a:endParaRPr>
          </a:p>
        </p:txBody>
      </p:sp>
      <p:sp>
        <p:nvSpPr>
          <p:cNvPr id="6" name="Text Box 220"/>
          <p:cNvSpPr txBox="1">
            <a:spLocks noChangeArrowheads="1"/>
          </p:cNvSpPr>
          <p:nvPr/>
        </p:nvSpPr>
        <p:spPr bwMode="auto">
          <a:xfrm>
            <a:off x="4608513" y="1566863"/>
            <a:ext cx="4381500" cy="1096962"/>
          </a:xfrm>
          <a:prstGeom prst="rect">
            <a:avLst/>
          </a:prstGeom>
          <a:noFill/>
          <a:ln w="1588">
            <a:noFill/>
            <a:miter lim="800000"/>
            <a:headEnd/>
            <a:tailEnd/>
          </a:ln>
        </p:spPr>
        <p:txBody>
          <a:bodyPr>
            <a:spAutoFit/>
          </a:bodyPr>
          <a:lstStyle/>
          <a:p>
            <a:pPr>
              <a:spcBef>
                <a:spcPct val="0"/>
              </a:spcBef>
              <a:buFont typeface="Wingdings" pitchFamily="2" charset="2"/>
              <a:buNone/>
            </a:pPr>
            <a:r>
              <a:rPr lang="en-US" sz="2200">
                <a:solidFill>
                  <a:srgbClr val="000066"/>
                </a:solidFill>
                <a:latin typeface="Arial" pitchFamily="34" charset="0"/>
                <a:cs typeface="Arial" pitchFamily="34" charset="0"/>
              </a:rPr>
              <a:t>1: An implicant</a:t>
            </a:r>
          </a:p>
          <a:p>
            <a:pPr>
              <a:spcBef>
                <a:spcPct val="0"/>
              </a:spcBef>
              <a:buFont typeface="Wingdings" pitchFamily="2" charset="2"/>
              <a:buNone/>
            </a:pPr>
            <a:r>
              <a:rPr lang="en-US" sz="2200">
                <a:solidFill>
                  <a:srgbClr val="000066"/>
                </a:solidFill>
                <a:latin typeface="Arial" pitchFamily="34" charset="0"/>
                <a:cs typeface="Arial" pitchFamily="34" charset="0"/>
              </a:rPr>
              <a:t>2-4: Prime Implicants </a:t>
            </a:r>
          </a:p>
          <a:p>
            <a:pPr>
              <a:spcBef>
                <a:spcPct val="0"/>
              </a:spcBef>
              <a:buFont typeface="Wingdings" pitchFamily="2" charset="2"/>
              <a:buNone/>
            </a:pPr>
            <a:r>
              <a:rPr lang="en-US" sz="2200">
                <a:solidFill>
                  <a:srgbClr val="000066"/>
                </a:solidFill>
                <a:latin typeface="Arial" pitchFamily="34" charset="0"/>
                <a:cs typeface="Arial" pitchFamily="34" charset="0"/>
              </a:rPr>
              <a:t>5-6: Essential Prime Implicants</a:t>
            </a:r>
          </a:p>
        </p:txBody>
      </p:sp>
      <p:sp>
        <p:nvSpPr>
          <p:cNvPr id="7" name="Text Box 221"/>
          <p:cNvSpPr txBox="1">
            <a:spLocks noChangeArrowheads="1"/>
          </p:cNvSpPr>
          <p:nvPr/>
        </p:nvSpPr>
        <p:spPr bwMode="auto">
          <a:xfrm>
            <a:off x="4229100" y="4949825"/>
            <a:ext cx="4914900" cy="701675"/>
          </a:xfrm>
          <a:prstGeom prst="rect">
            <a:avLst/>
          </a:prstGeom>
          <a:noFill/>
          <a:ln w="1588">
            <a:noFill/>
            <a:miter lim="800000"/>
            <a:headEnd/>
            <a:tailEnd/>
          </a:ln>
        </p:spPr>
        <p:txBody>
          <a:bodyPr>
            <a:spAutoFit/>
          </a:bodyPr>
          <a:lstStyle/>
          <a:p>
            <a:pPr>
              <a:spcBef>
                <a:spcPct val="0"/>
              </a:spcBef>
              <a:buFont typeface="Wingdings" pitchFamily="2" charset="2"/>
              <a:buNone/>
            </a:pPr>
            <a:r>
              <a:rPr lang="en-US" sz="2000" b="0">
                <a:solidFill>
                  <a:srgbClr val="660066"/>
                </a:solidFill>
                <a:latin typeface="Arial" pitchFamily="34" charset="0"/>
                <a:cs typeface="Arial" pitchFamily="34" charset="0"/>
              </a:rPr>
              <a:t>Does 7 represent </a:t>
            </a:r>
            <a:r>
              <a:rPr lang="en-US" sz="2000">
                <a:solidFill>
                  <a:srgbClr val="FF0000"/>
                </a:solidFill>
                <a:latin typeface="Arial" pitchFamily="34" charset="0"/>
                <a:cs typeface="Arial" pitchFamily="34" charset="0"/>
              </a:rPr>
              <a:t>a single</a:t>
            </a:r>
            <a:r>
              <a:rPr lang="en-US" sz="2000" b="0">
                <a:solidFill>
                  <a:srgbClr val="660066"/>
                </a:solidFill>
                <a:latin typeface="Arial" pitchFamily="34" charset="0"/>
                <a:cs typeface="Arial" pitchFamily="34" charset="0"/>
              </a:rPr>
              <a:t> product term?</a:t>
            </a:r>
          </a:p>
          <a:p>
            <a:pPr>
              <a:spcBef>
                <a:spcPct val="0"/>
              </a:spcBef>
              <a:buFont typeface="Wingdings" pitchFamily="2" charset="2"/>
              <a:buNone/>
            </a:pPr>
            <a:r>
              <a:rPr lang="en-US" sz="2000" b="0">
                <a:solidFill>
                  <a:srgbClr val="660066"/>
                </a:solidFill>
                <a:latin typeface="Arial" pitchFamily="34" charset="0"/>
                <a:cs typeface="Arial" pitchFamily="34" charset="0"/>
              </a:rPr>
              <a:t>Is it an implicant? Why?</a:t>
            </a:r>
          </a:p>
        </p:txBody>
      </p:sp>
      <p:sp>
        <p:nvSpPr>
          <p:cNvPr id="8" name="Text Box 222"/>
          <p:cNvSpPr txBox="1">
            <a:spLocks noChangeArrowheads="1"/>
          </p:cNvSpPr>
          <p:nvPr/>
        </p:nvSpPr>
        <p:spPr bwMode="auto">
          <a:xfrm>
            <a:off x="4775200" y="2762250"/>
            <a:ext cx="3605213" cy="762000"/>
          </a:xfrm>
          <a:prstGeom prst="rect">
            <a:avLst/>
          </a:prstGeom>
          <a:noFill/>
          <a:ln w="1588">
            <a:noFill/>
            <a:miter lim="800000"/>
            <a:headEnd/>
            <a:tailEnd/>
          </a:ln>
        </p:spPr>
        <p:txBody>
          <a:bodyPr>
            <a:spAutoFit/>
          </a:bodyPr>
          <a:lstStyle/>
          <a:p>
            <a:pPr>
              <a:spcBef>
                <a:spcPct val="0"/>
              </a:spcBef>
              <a:buFont typeface="Wingdings" pitchFamily="2" charset="2"/>
              <a:buNone/>
            </a:pPr>
            <a:r>
              <a:rPr lang="en-US" sz="2200" b="0">
                <a:solidFill>
                  <a:srgbClr val="A50021"/>
                </a:solidFill>
                <a:latin typeface="Arial" pitchFamily="34" charset="0"/>
                <a:cs typeface="Arial" pitchFamily="34" charset="0"/>
              </a:rPr>
              <a:t>Note: Any single cell (minterm) is an implicant</a:t>
            </a:r>
          </a:p>
        </p:txBody>
      </p:sp>
      <p:sp>
        <p:nvSpPr>
          <p:cNvPr id="9" name="Text Box 223"/>
          <p:cNvSpPr txBox="1">
            <a:spLocks noChangeArrowheads="1"/>
          </p:cNvSpPr>
          <p:nvPr/>
        </p:nvSpPr>
        <p:spPr bwMode="auto">
          <a:xfrm>
            <a:off x="5443538" y="3667125"/>
            <a:ext cx="3700462" cy="701675"/>
          </a:xfrm>
          <a:prstGeom prst="rect">
            <a:avLst/>
          </a:prstGeom>
          <a:noFill/>
          <a:ln w="1588">
            <a:noFill/>
            <a:miter lim="800000"/>
            <a:headEnd/>
            <a:tailEnd/>
          </a:ln>
        </p:spPr>
        <p:txBody>
          <a:bodyPr>
            <a:spAutoFit/>
          </a:bodyPr>
          <a:lstStyle/>
          <a:p>
            <a:pPr>
              <a:spcBef>
                <a:spcPct val="0"/>
              </a:spcBef>
              <a:buFont typeface="Wingdings" pitchFamily="2" charset="2"/>
              <a:buNone/>
            </a:pPr>
            <a:r>
              <a:rPr lang="en-US" sz="2000" b="0">
                <a:solidFill>
                  <a:srgbClr val="6600FF"/>
                </a:solidFill>
                <a:latin typeface="Arial" pitchFamily="34" charset="0"/>
                <a:cs typeface="Arial" pitchFamily="34" charset="0"/>
              </a:rPr>
              <a:t>Give a situation that makes implicant 1 a prime implicant</a:t>
            </a:r>
          </a:p>
        </p:txBody>
      </p:sp>
      <p:grpSp>
        <p:nvGrpSpPr>
          <p:cNvPr id="10" name="Group 231"/>
          <p:cNvGrpSpPr>
            <a:grpSpLocks/>
          </p:cNvGrpSpPr>
          <p:nvPr/>
        </p:nvGrpSpPr>
        <p:grpSpPr bwMode="auto">
          <a:xfrm>
            <a:off x="701675" y="1492250"/>
            <a:ext cx="4445000" cy="4373563"/>
            <a:chOff x="442" y="940"/>
            <a:chExt cx="2800" cy="2755"/>
          </a:xfrm>
        </p:grpSpPr>
        <p:sp>
          <p:nvSpPr>
            <p:cNvPr id="11" name="AutoShape 5"/>
            <p:cNvSpPr>
              <a:spLocks noChangeArrowheads="1"/>
            </p:cNvSpPr>
            <p:nvPr/>
          </p:nvSpPr>
          <p:spPr bwMode="auto">
            <a:xfrm>
              <a:off x="2173" y="1518"/>
              <a:ext cx="464" cy="481"/>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12" name="Rectangle 6"/>
            <p:cNvSpPr>
              <a:spLocks noChangeArrowheads="1"/>
            </p:cNvSpPr>
            <p:nvPr/>
          </p:nvSpPr>
          <p:spPr bwMode="auto">
            <a:xfrm>
              <a:off x="2154" y="1479"/>
              <a:ext cx="563" cy="116"/>
            </a:xfrm>
            <a:prstGeom prst="rect">
              <a:avLst/>
            </a:prstGeom>
            <a:solidFill>
              <a:schemeClr val="bg1"/>
            </a:solidFill>
            <a:ln w="9525">
              <a:noFill/>
              <a:miter lim="800000"/>
              <a:headEnd/>
              <a:tailEnd/>
            </a:ln>
          </p:spPr>
          <p:txBody>
            <a:bodyPr lIns="0" rIns="0" anchor="ctr">
              <a:spAutoFit/>
            </a:bodyPr>
            <a:lstStyle/>
            <a:p>
              <a:endParaRPr lang="en-US"/>
            </a:p>
          </p:txBody>
        </p:sp>
        <p:sp>
          <p:nvSpPr>
            <p:cNvPr id="13" name="Rectangle 7"/>
            <p:cNvSpPr>
              <a:spLocks noChangeArrowheads="1"/>
            </p:cNvSpPr>
            <p:nvPr/>
          </p:nvSpPr>
          <p:spPr bwMode="auto">
            <a:xfrm>
              <a:off x="2557" y="1575"/>
              <a:ext cx="122" cy="443"/>
            </a:xfrm>
            <a:prstGeom prst="rect">
              <a:avLst/>
            </a:prstGeom>
            <a:solidFill>
              <a:schemeClr val="bg1"/>
            </a:solidFill>
            <a:ln w="9525">
              <a:noFill/>
              <a:miter lim="800000"/>
              <a:headEnd/>
              <a:tailEnd/>
            </a:ln>
          </p:spPr>
          <p:txBody>
            <a:bodyPr lIns="0" rIns="0" anchor="ctr">
              <a:spAutoFit/>
            </a:bodyPr>
            <a:lstStyle/>
            <a:p>
              <a:endParaRPr lang="en-US"/>
            </a:p>
          </p:txBody>
        </p:sp>
        <p:sp>
          <p:nvSpPr>
            <p:cNvPr id="14" name="AutoShape 9"/>
            <p:cNvSpPr>
              <a:spLocks noChangeArrowheads="1"/>
            </p:cNvSpPr>
            <p:nvPr/>
          </p:nvSpPr>
          <p:spPr bwMode="auto">
            <a:xfrm flipH="1">
              <a:off x="847" y="1518"/>
              <a:ext cx="495" cy="481"/>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15" name="Rectangle 10"/>
            <p:cNvSpPr>
              <a:spLocks noChangeArrowheads="1"/>
            </p:cNvSpPr>
            <p:nvPr/>
          </p:nvSpPr>
          <p:spPr bwMode="auto">
            <a:xfrm flipH="1">
              <a:off x="762" y="1479"/>
              <a:ext cx="600" cy="116"/>
            </a:xfrm>
            <a:prstGeom prst="rect">
              <a:avLst/>
            </a:prstGeom>
            <a:solidFill>
              <a:schemeClr val="bg1"/>
            </a:solidFill>
            <a:ln w="9525">
              <a:noFill/>
              <a:miter lim="800000"/>
              <a:headEnd/>
              <a:tailEnd/>
            </a:ln>
          </p:spPr>
          <p:txBody>
            <a:bodyPr lIns="0" rIns="0" anchor="ctr">
              <a:spAutoFit/>
            </a:bodyPr>
            <a:lstStyle/>
            <a:p>
              <a:endParaRPr lang="en-US"/>
            </a:p>
          </p:txBody>
        </p:sp>
        <p:sp>
          <p:nvSpPr>
            <p:cNvPr id="16" name="Rectangle 11"/>
            <p:cNvSpPr>
              <a:spLocks noChangeArrowheads="1"/>
            </p:cNvSpPr>
            <p:nvPr/>
          </p:nvSpPr>
          <p:spPr bwMode="auto">
            <a:xfrm flipH="1">
              <a:off x="802" y="1575"/>
              <a:ext cx="130" cy="443"/>
            </a:xfrm>
            <a:prstGeom prst="rect">
              <a:avLst/>
            </a:prstGeom>
            <a:solidFill>
              <a:schemeClr val="bg1"/>
            </a:solidFill>
            <a:ln w="9525">
              <a:noFill/>
              <a:miter lim="800000"/>
              <a:headEnd/>
              <a:tailEnd/>
            </a:ln>
          </p:spPr>
          <p:txBody>
            <a:bodyPr lIns="0" rIns="0" anchor="ctr">
              <a:spAutoFit/>
            </a:bodyPr>
            <a:lstStyle/>
            <a:p>
              <a:endParaRPr lang="en-US"/>
            </a:p>
          </p:txBody>
        </p:sp>
        <p:sp>
          <p:nvSpPr>
            <p:cNvPr id="17" name="AutoShape 13"/>
            <p:cNvSpPr>
              <a:spLocks noChangeArrowheads="1"/>
            </p:cNvSpPr>
            <p:nvPr/>
          </p:nvSpPr>
          <p:spPr bwMode="auto">
            <a:xfrm flipH="1" flipV="1">
              <a:off x="842" y="2879"/>
              <a:ext cx="495" cy="482"/>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18" name="Rectangle 14"/>
            <p:cNvSpPr>
              <a:spLocks noChangeArrowheads="1"/>
            </p:cNvSpPr>
            <p:nvPr/>
          </p:nvSpPr>
          <p:spPr bwMode="auto">
            <a:xfrm flipH="1" flipV="1">
              <a:off x="757" y="3284"/>
              <a:ext cx="600" cy="115"/>
            </a:xfrm>
            <a:prstGeom prst="rect">
              <a:avLst/>
            </a:prstGeom>
            <a:solidFill>
              <a:schemeClr val="bg1"/>
            </a:solidFill>
            <a:ln w="9525">
              <a:noFill/>
              <a:miter lim="800000"/>
              <a:headEnd/>
              <a:tailEnd/>
            </a:ln>
          </p:spPr>
          <p:txBody>
            <a:bodyPr lIns="0" rIns="0" anchor="ctr">
              <a:spAutoFit/>
            </a:bodyPr>
            <a:lstStyle/>
            <a:p>
              <a:endParaRPr lang="en-US"/>
            </a:p>
          </p:txBody>
        </p:sp>
        <p:sp>
          <p:nvSpPr>
            <p:cNvPr id="19" name="Rectangle 15"/>
            <p:cNvSpPr>
              <a:spLocks noChangeArrowheads="1"/>
            </p:cNvSpPr>
            <p:nvPr/>
          </p:nvSpPr>
          <p:spPr bwMode="auto">
            <a:xfrm flipH="1" flipV="1">
              <a:off x="797" y="2860"/>
              <a:ext cx="130" cy="443"/>
            </a:xfrm>
            <a:prstGeom prst="rect">
              <a:avLst/>
            </a:prstGeom>
            <a:solidFill>
              <a:schemeClr val="bg1"/>
            </a:solidFill>
            <a:ln w="9525">
              <a:noFill/>
              <a:miter lim="800000"/>
              <a:headEnd/>
              <a:tailEnd/>
            </a:ln>
          </p:spPr>
          <p:txBody>
            <a:bodyPr lIns="0" rIns="0" anchor="ctr">
              <a:spAutoFit/>
            </a:bodyPr>
            <a:lstStyle/>
            <a:p>
              <a:endParaRPr lang="en-US"/>
            </a:p>
          </p:txBody>
        </p:sp>
        <p:sp>
          <p:nvSpPr>
            <p:cNvPr id="20" name="AutoShape 17"/>
            <p:cNvSpPr>
              <a:spLocks noChangeArrowheads="1"/>
            </p:cNvSpPr>
            <p:nvPr/>
          </p:nvSpPr>
          <p:spPr bwMode="auto">
            <a:xfrm flipV="1">
              <a:off x="2173" y="2872"/>
              <a:ext cx="464" cy="482"/>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21" name="Rectangle 18"/>
            <p:cNvSpPr>
              <a:spLocks noChangeArrowheads="1"/>
            </p:cNvSpPr>
            <p:nvPr/>
          </p:nvSpPr>
          <p:spPr bwMode="auto">
            <a:xfrm flipV="1">
              <a:off x="2154" y="3277"/>
              <a:ext cx="563" cy="116"/>
            </a:xfrm>
            <a:prstGeom prst="rect">
              <a:avLst/>
            </a:prstGeom>
            <a:solidFill>
              <a:schemeClr val="bg1"/>
            </a:solidFill>
            <a:ln w="9525">
              <a:noFill/>
              <a:miter lim="800000"/>
              <a:headEnd/>
              <a:tailEnd/>
            </a:ln>
          </p:spPr>
          <p:txBody>
            <a:bodyPr lIns="0" rIns="0" anchor="ctr">
              <a:spAutoFit/>
            </a:bodyPr>
            <a:lstStyle/>
            <a:p>
              <a:endParaRPr lang="en-US"/>
            </a:p>
          </p:txBody>
        </p:sp>
        <p:sp>
          <p:nvSpPr>
            <p:cNvPr id="22" name="Rectangle 19"/>
            <p:cNvSpPr>
              <a:spLocks noChangeArrowheads="1"/>
            </p:cNvSpPr>
            <p:nvPr/>
          </p:nvSpPr>
          <p:spPr bwMode="auto">
            <a:xfrm flipV="1">
              <a:off x="2557" y="2853"/>
              <a:ext cx="122" cy="444"/>
            </a:xfrm>
            <a:prstGeom prst="rect">
              <a:avLst/>
            </a:prstGeom>
            <a:solidFill>
              <a:schemeClr val="bg1"/>
            </a:solidFill>
            <a:ln w="9525">
              <a:noFill/>
              <a:miter lim="800000"/>
              <a:headEnd/>
              <a:tailEnd/>
            </a:ln>
          </p:spPr>
          <p:txBody>
            <a:bodyPr lIns="0" rIns="0" anchor="ctr">
              <a:spAutoFit/>
            </a:bodyPr>
            <a:lstStyle/>
            <a:p>
              <a:endParaRPr lang="en-US"/>
            </a:p>
          </p:txBody>
        </p:sp>
        <p:sp>
          <p:nvSpPr>
            <p:cNvPr id="23" name="Line 25"/>
            <p:cNvSpPr>
              <a:spLocks noChangeShapeType="1"/>
            </p:cNvSpPr>
            <p:nvPr/>
          </p:nvSpPr>
          <p:spPr bwMode="auto">
            <a:xfrm>
              <a:off x="962" y="1499"/>
              <a:ext cx="393" cy="206"/>
            </a:xfrm>
            <a:prstGeom prst="line">
              <a:avLst/>
            </a:prstGeom>
            <a:noFill/>
            <a:ln w="38100">
              <a:solidFill>
                <a:srgbClr val="FF33CC"/>
              </a:solidFill>
              <a:round/>
              <a:headEnd/>
              <a:tailEnd type="triangle" w="med" len="med"/>
            </a:ln>
          </p:spPr>
          <p:txBody>
            <a:bodyPr>
              <a:spAutoFit/>
            </a:bodyPr>
            <a:lstStyle/>
            <a:p>
              <a:endParaRPr lang="en-US"/>
            </a:p>
          </p:txBody>
        </p:sp>
        <p:sp>
          <p:nvSpPr>
            <p:cNvPr id="24" name="Rectangle 27"/>
            <p:cNvSpPr>
              <a:spLocks noChangeArrowheads="1"/>
            </p:cNvSpPr>
            <p:nvPr/>
          </p:nvSpPr>
          <p:spPr bwMode="auto">
            <a:xfrm flipV="1">
              <a:off x="1817" y="3352"/>
              <a:ext cx="710" cy="149"/>
            </a:xfrm>
            <a:prstGeom prst="rect">
              <a:avLst/>
            </a:prstGeom>
            <a:solidFill>
              <a:schemeClr val="bg1"/>
            </a:solidFill>
            <a:ln w="38100">
              <a:noFill/>
              <a:miter lim="800000"/>
              <a:headEnd/>
              <a:tailEnd/>
            </a:ln>
          </p:spPr>
          <p:txBody>
            <a:bodyPr wrap="none" anchor="ctr">
              <a:spAutoFit/>
            </a:bodyPr>
            <a:lstStyle/>
            <a:p>
              <a:endParaRPr lang="en-US"/>
            </a:p>
          </p:txBody>
        </p:sp>
        <p:sp>
          <p:nvSpPr>
            <p:cNvPr id="25" name="AutoShape 30"/>
            <p:cNvSpPr>
              <a:spLocks noChangeArrowheads="1"/>
            </p:cNvSpPr>
            <p:nvPr/>
          </p:nvSpPr>
          <p:spPr bwMode="auto">
            <a:xfrm flipV="1">
              <a:off x="1797" y="2855"/>
              <a:ext cx="632" cy="520"/>
            </a:xfrm>
            <a:prstGeom prst="roundRect">
              <a:avLst>
                <a:gd name="adj" fmla="val 16667"/>
              </a:avLst>
            </a:prstGeom>
            <a:noFill/>
            <a:ln w="38100">
              <a:solidFill>
                <a:srgbClr val="6600FF"/>
              </a:solidFill>
              <a:round/>
              <a:headEnd/>
              <a:tailEnd/>
            </a:ln>
          </p:spPr>
          <p:txBody>
            <a:bodyPr lIns="0" rIns="0" anchor="ctr">
              <a:spAutoFit/>
            </a:bodyPr>
            <a:lstStyle/>
            <a:p>
              <a:endParaRPr lang="en-US"/>
            </a:p>
          </p:txBody>
        </p:sp>
        <p:sp>
          <p:nvSpPr>
            <p:cNvPr id="26" name="Rectangle 31"/>
            <p:cNvSpPr>
              <a:spLocks noChangeArrowheads="1"/>
            </p:cNvSpPr>
            <p:nvPr/>
          </p:nvSpPr>
          <p:spPr bwMode="auto">
            <a:xfrm flipV="1">
              <a:off x="1781" y="3303"/>
              <a:ext cx="696" cy="112"/>
            </a:xfrm>
            <a:prstGeom prst="rect">
              <a:avLst/>
            </a:prstGeom>
            <a:solidFill>
              <a:schemeClr val="bg1"/>
            </a:solidFill>
            <a:ln w="9525">
              <a:noFill/>
              <a:miter lim="800000"/>
              <a:headEnd/>
              <a:tailEnd/>
            </a:ln>
          </p:spPr>
          <p:txBody>
            <a:bodyPr wrap="none" lIns="0" rIns="0" anchor="ctr">
              <a:spAutoFit/>
            </a:bodyPr>
            <a:lstStyle/>
            <a:p>
              <a:endParaRPr lang="en-US"/>
            </a:p>
          </p:txBody>
        </p:sp>
        <p:sp>
          <p:nvSpPr>
            <p:cNvPr id="27" name="AutoShape 37"/>
            <p:cNvSpPr>
              <a:spLocks noChangeArrowheads="1"/>
            </p:cNvSpPr>
            <p:nvPr/>
          </p:nvSpPr>
          <p:spPr bwMode="auto">
            <a:xfrm>
              <a:off x="1797" y="1487"/>
              <a:ext cx="632" cy="520"/>
            </a:xfrm>
            <a:prstGeom prst="roundRect">
              <a:avLst>
                <a:gd name="adj" fmla="val 16667"/>
              </a:avLst>
            </a:prstGeom>
            <a:noFill/>
            <a:ln w="38100">
              <a:solidFill>
                <a:srgbClr val="6600FF"/>
              </a:solidFill>
              <a:round/>
              <a:headEnd/>
              <a:tailEnd/>
            </a:ln>
          </p:spPr>
          <p:txBody>
            <a:bodyPr lIns="0" rIns="0" anchor="ctr">
              <a:spAutoFit/>
            </a:bodyPr>
            <a:lstStyle/>
            <a:p>
              <a:endParaRPr lang="en-US"/>
            </a:p>
          </p:txBody>
        </p:sp>
        <p:sp>
          <p:nvSpPr>
            <p:cNvPr id="28" name="Rectangle 38"/>
            <p:cNvSpPr>
              <a:spLocks noChangeArrowheads="1"/>
            </p:cNvSpPr>
            <p:nvPr/>
          </p:nvSpPr>
          <p:spPr bwMode="auto">
            <a:xfrm>
              <a:off x="1781" y="1447"/>
              <a:ext cx="696" cy="112"/>
            </a:xfrm>
            <a:prstGeom prst="rect">
              <a:avLst/>
            </a:prstGeom>
            <a:solidFill>
              <a:schemeClr val="bg1"/>
            </a:solidFill>
            <a:ln w="9525">
              <a:noFill/>
              <a:miter lim="800000"/>
              <a:headEnd/>
              <a:tailEnd/>
            </a:ln>
          </p:spPr>
          <p:txBody>
            <a:bodyPr wrap="none" lIns="0" rIns="0" anchor="ctr">
              <a:spAutoFit/>
            </a:bodyPr>
            <a:lstStyle/>
            <a:p>
              <a:endParaRPr lang="en-US"/>
            </a:p>
          </p:txBody>
        </p:sp>
        <p:sp>
          <p:nvSpPr>
            <p:cNvPr id="29" name="Line 39"/>
            <p:cNvSpPr>
              <a:spLocks noChangeShapeType="1"/>
            </p:cNvSpPr>
            <p:nvPr/>
          </p:nvSpPr>
          <p:spPr bwMode="auto">
            <a:xfrm flipH="1">
              <a:off x="1820" y="1239"/>
              <a:ext cx="183" cy="358"/>
            </a:xfrm>
            <a:prstGeom prst="line">
              <a:avLst/>
            </a:prstGeom>
            <a:noFill/>
            <a:ln w="38100">
              <a:solidFill>
                <a:srgbClr val="6600FF"/>
              </a:solidFill>
              <a:round/>
              <a:headEnd/>
              <a:tailEnd type="triangle" w="med" len="med"/>
            </a:ln>
          </p:spPr>
          <p:txBody>
            <a:bodyPr>
              <a:spAutoFit/>
            </a:bodyPr>
            <a:lstStyle/>
            <a:p>
              <a:endParaRPr lang="en-US"/>
            </a:p>
          </p:txBody>
        </p:sp>
        <p:sp>
          <p:nvSpPr>
            <p:cNvPr id="30" name="Rectangle 41"/>
            <p:cNvSpPr>
              <a:spLocks noChangeAspect="1" noChangeArrowheads="1"/>
            </p:cNvSpPr>
            <p:nvPr/>
          </p:nvSpPr>
          <p:spPr bwMode="auto">
            <a:xfrm>
              <a:off x="2127" y="1623"/>
              <a:ext cx="16" cy="1926"/>
            </a:xfrm>
            <a:prstGeom prst="rect">
              <a:avLst/>
            </a:prstGeom>
            <a:solidFill>
              <a:srgbClr val="000000"/>
            </a:solidFill>
            <a:ln w="9525">
              <a:noFill/>
              <a:miter lim="800000"/>
              <a:headEnd/>
              <a:tailEnd/>
            </a:ln>
          </p:spPr>
          <p:txBody>
            <a:bodyPr/>
            <a:lstStyle/>
            <a:p>
              <a:endParaRPr lang="en-US"/>
            </a:p>
          </p:txBody>
        </p:sp>
        <p:sp>
          <p:nvSpPr>
            <p:cNvPr id="31" name="Rectangle 43"/>
            <p:cNvSpPr>
              <a:spLocks noChangeAspect="1" noChangeArrowheads="1"/>
            </p:cNvSpPr>
            <p:nvPr/>
          </p:nvSpPr>
          <p:spPr bwMode="auto">
            <a:xfrm>
              <a:off x="1380" y="1623"/>
              <a:ext cx="16" cy="1926"/>
            </a:xfrm>
            <a:prstGeom prst="rect">
              <a:avLst/>
            </a:prstGeom>
            <a:solidFill>
              <a:srgbClr val="000000"/>
            </a:solidFill>
            <a:ln w="3175">
              <a:solidFill>
                <a:srgbClr val="000000"/>
              </a:solidFill>
              <a:miter lim="800000"/>
              <a:headEnd/>
              <a:tailEnd/>
            </a:ln>
          </p:spPr>
          <p:txBody>
            <a:bodyPr/>
            <a:lstStyle/>
            <a:p>
              <a:endParaRPr lang="en-US"/>
            </a:p>
          </p:txBody>
        </p:sp>
        <p:grpSp>
          <p:nvGrpSpPr>
            <p:cNvPr id="32" name="Group 44"/>
            <p:cNvGrpSpPr>
              <a:grpSpLocks/>
            </p:cNvGrpSpPr>
            <p:nvPr/>
          </p:nvGrpSpPr>
          <p:grpSpPr bwMode="auto">
            <a:xfrm>
              <a:off x="596" y="1272"/>
              <a:ext cx="2361" cy="2360"/>
              <a:chOff x="231" y="1417"/>
              <a:chExt cx="2361" cy="2360"/>
            </a:xfrm>
          </p:grpSpPr>
          <p:sp>
            <p:nvSpPr>
              <p:cNvPr id="61" name="Oval 45"/>
              <p:cNvSpPr>
                <a:spLocks noChangeArrowheads="1"/>
              </p:cNvSpPr>
              <p:nvPr/>
            </p:nvSpPr>
            <p:spPr bwMode="auto">
              <a:xfrm>
                <a:off x="749" y="3072"/>
                <a:ext cx="1329" cy="245"/>
              </a:xfrm>
              <a:prstGeom prst="ellipse">
                <a:avLst/>
              </a:prstGeom>
              <a:noFill/>
              <a:ln w="9525">
                <a:noFill/>
                <a:round/>
                <a:headEnd/>
                <a:tailEnd/>
              </a:ln>
            </p:spPr>
            <p:txBody>
              <a:bodyPr wrap="none" anchor="ctr">
                <a:spAutoFit/>
              </a:bodyPr>
              <a:lstStyle/>
              <a:p>
                <a:endParaRPr lang="en-US"/>
              </a:p>
            </p:txBody>
          </p:sp>
          <p:sp>
            <p:nvSpPr>
              <p:cNvPr id="62" name="Rectangle 46"/>
              <p:cNvSpPr>
                <a:spLocks noChangeAspect="1" noChangeArrowheads="1"/>
              </p:cNvSpPr>
              <p:nvPr/>
            </p:nvSpPr>
            <p:spPr bwMode="auto">
              <a:xfrm>
                <a:off x="1125" y="3052"/>
                <a:ext cx="225" cy="337"/>
              </a:xfrm>
              <a:prstGeom prst="rect">
                <a:avLst/>
              </a:prstGeom>
              <a:noFill/>
              <a:ln w="9525">
                <a:noFill/>
                <a:miter lim="800000"/>
                <a:headEnd/>
                <a:tailEnd/>
              </a:ln>
            </p:spPr>
            <p:txBody>
              <a:bodyPr/>
              <a:lstStyle/>
              <a:p>
                <a:endParaRPr lang="en-US"/>
              </a:p>
            </p:txBody>
          </p:sp>
          <p:sp>
            <p:nvSpPr>
              <p:cNvPr id="63" name="Rectangle 47"/>
              <p:cNvSpPr>
                <a:spLocks noChangeAspect="1" noChangeArrowheads="1"/>
              </p:cNvSpPr>
              <p:nvPr/>
            </p:nvSpPr>
            <p:spPr bwMode="auto">
              <a:xfrm>
                <a:off x="1137" y="3066"/>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64" name="Rectangle 48"/>
              <p:cNvSpPr>
                <a:spLocks noChangeAspect="1" noChangeArrowheads="1"/>
              </p:cNvSpPr>
              <p:nvPr/>
            </p:nvSpPr>
            <p:spPr bwMode="auto">
              <a:xfrm>
                <a:off x="1496" y="3052"/>
                <a:ext cx="228" cy="337"/>
              </a:xfrm>
              <a:prstGeom prst="rect">
                <a:avLst/>
              </a:prstGeom>
              <a:noFill/>
              <a:ln w="9525">
                <a:noFill/>
                <a:miter lim="800000"/>
                <a:headEnd/>
                <a:tailEnd/>
              </a:ln>
            </p:spPr>
            <p:txBody>
              <a:bodyPr/>
              <a:lstStyle/>
              <a:p>
                <a:endParaRPr lang="en-US"/>
              </a:p>
            </p:txBody>
          </p:sp>
          <p:sp>
            <p:nvSpPr>
              <p:cNvPr id="65" name="Rectangle 49"/>
              <p:cNvSpPr>
                <a:spLocks noChangeAspect="1" noChangeArrowheads="1"/>
              </p:cNvSpPr>
              <p:nvPr/>
            </p:nvSpPr>
            <p:spPr bwMode="auto">
              <a:xfrm>
                <a:off x="1519" y="3066"/>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66" name="Rectangle 50"/>
              <p:cNvSpPr>
                <a:spLocks noChangeAspect="1" noChangeArrowheads="1"/>
              </p:cNvSpPr>
              <p:nvPr/>
            </p:nvSpPr>
            <p:spPr bwMode="auto">
              <a:xfrm>
                <a:off x="799" y="1885"/>
                <a:ext cx="224" cy="336"/>
              </a:xfrm>
              <a:prstGeom prst="rect">
                <a:avLst/>
              </a:prstGeom>
              <a:noFill/>
              <a:ln w="9525">
                <a:noFill/>
                <a:miter lim="800000"/>
                <a:headEnd/>
                <a:tailEnd/>
              </a:ln>
            </p:spPr>
            <p:txBody>
              <a:bodyPr/>
              <a:lstStyle/>
              <a:p>
                <a:endParaRPr lang="en-US"/>
              </a:p>
            </p:txBody>
          </p:sp>
          <p:sp>
            <p:nvSpPr>
              <p:cNvPr id="67" name="Rectangle 51"/>
              <p:cNvSpPr>
                <a:spLocks noChangeAspect="1" noChangeArrowheads="1"/>
              </p:cNvSpPr>
              <p:nvPr/>
            </p:nvSpPr>
            <p:spPr bwMode="auto">
              <a:xfrm>
                <a:off x="776" y="1857"/>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68" name="Rectangle 52"/>
              <p:cNvSpPr>
                <a:spLocks noChangeAspect="1" noChangeArrowheads="1"/>
              </p:cNvSpPr>
              <p:nvPr/>
            </p:nvSpPr>
            <p:spPr bwMode="auto">
              <a:xfrm>
                <a:off x="1916" y="1834"/>
                <a:ext cx="228" cy="336"/>
              </a:xfrm>
              <a:prstGeom prst="rect">
                <a:avLst/>
              </a:prstGeom>
              <a:noFill/>
              <a:ln w="9525">
                <a:noFill/>
                <a:miter lim="800000"/>
                <a:headEnd/>
                <a:tailEnd/>
              </a:ln>
            </p:spPr>
            <p:txBody>
              <a:bodyPr/>
              <a:lstStyle/>
              <a:p>
                <a:endParaRPr lang="en-US"/>
              </a:p>
            </p:txBody>
          </p:sp>
          <p:sp>
            <p:nvSpPr>
              <p:cNvPr id="69" name="Rectangle 53"/>
              <p:cNvSpPr>
                <a:spLocks noChangeAspect="1" noChangeArrowheads="1"/>
              </p:cNvSpPr>
              <p:nvPr/>
            </p:nvSpPr>
            <p:spPr bwMode="auto">
              <a:xfrm>
                <a:off x="1894" y="1849"/>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0" name="Rectangle 54"/>
              <p:cNvSpPr>
                <a:spLocks noChangeAspect="1" noChangeArrowheads="1"/>
              </p:cNvSpPr>
              <p:nvPr/>
            </p:nvSpPr>
            <p:spPr bwMode="auto">
              <a:xfrm>
                <a:off x="750" y="3104"/>
                <a:ext cx="228" cy="335"/>
              </a:xfrm>
              <a:prstGeom prst="rect">
                <a:avLst/>
              </a:prstGeom>
              <a:noFill/>
              <a:ln w="9525">
                <a:noFill/>
                <a:miter lim="800000"/>
                <a:headEnd/>
                <a:tailEnd/>
              </a:ln>
            </p:spPr>
            <p:txBody>
              <a:bodyPr/>
              <a:lstStyle/>
              <a:p>
                <a:endParaRPr lang="en-US"/>
              </a:p>
            </p:txBody>
          </p:sp>
          <p:sp>
            <p:nvSpPr>
              <p:cNvPr id="71" name="Rectangle 55"/>
              <p:cNvSpPr>
                <a:spLocks noChangeAspect="1" noChangeArrowheads="1"/>
              </p:cNvSpPr>
              <p:nvPr/>
            </p:nvSpPr>
            <p:spPr bwMode="auto">
              <a:xfrm>
                <a:off x="783" y="3073"/>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2" name="Rectangle 56"/>
              <p:cNvSpPr>
                <a:spLocks noChangeAspect="1" noChangeArrowheads="1"/>
              </p:cNvSpPr>
              <p:nvPr/>
            </p:nvSpPr>
            <p:spPr bwMode="auto">
              <a:xfrm>
                <a:off x="1871" y="3104"/>
                <a:ext cx="228" cy="335"/>
              </a:xfrm>
              <a:prstGeom prst="rect">
                <a:avLst/>
              </a:prstGeom>
              <a:noFill/>
              <a:ln w="9525">
                <a:noFill/>
                <a:miter lim="800000"/>
                <a:headEnd/>
                <a:tailEnd/>
              </a:ln>
            </p:spPr>
            <p:txBody>
              <a:bodyPr/>
              <a:lstStyle/>
              <a:p>
                <a:endParaRPr lang="en-US"/>
              </a:p>
            </p:txBody>
          </p:sp>
          <p:sp>
            <p:nvSpPr>
              <p:cNvPr id="73" name="Rectangle 57"/>
              <p:cNvSpPr>
                <a:spLocks noChangeAspect="1" noChangeArrowheads="1"/>
              </p:cNvSpPr>
              <p:nvPr/>
            </p:nvSpPr>
            <p:spPr bwMode="auto">
              <a:xfrm>
                <a:off x="1871" y="3073"/>
                <a:ext cx="105"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4" name="Freeform 58"/>
              <p:cNvSpPr>
                <a:spLocks noChangeAspect="1"/>
              </p:cNvSpPr>
              <p:nvPr/>
            </p:nvSpPr>
            <p:spPr bwMode="auto">
              <a:xfrm>
                <a:off x="2195" y="3023"/>
                <a:ext cx="5" cy="29"/>
              </a:xfrm>
              <a:custGeom>
                <a:avLst/>
                <a:gdLst>
                  <a:gd name="T0" fmla="*/ 0 w 4"/>
                  <a:gd name="T1" fmla="*/ 0 h 25"/>
                  <a:gd name="T2" fmla="*/ 4 w 4"/>
                  <a:gd name="T3" fmla="*/ 25 h 25"/>
                  <a:gd name="T4" fmla="*/ 0 w 4"/>
                  <a:gd name="T5" fmla="*/ 0 h 25"/>
                  <a:gd name="T6" fmla="*/ 0 60000 65536"/>
                  <a:gd name="T7" fmla="*/ 0 60000 65536"/>
                  <a:gd name="T8" fmla="*/ 0 60000 65536"/>
                  <a:gd name="T9" fmla="*/ 0 w 4"/>
                  <a:gd name="T10" fmla="*/ 0 h 25"/>
                  <a:gd name="T11" fmla="*/ 4 w 4"/>
                  <a:gd name="T12" fmla="*/ 25 h 25"/>
                </a:gdLst>
                <a:ahLst/>
                <a:cxnLst>
                  <a:cxn ang="T6">
                    <a:pos x="T0" y="T1"/>
                  </a:cxn>
                  <a:cxn ang="T7">
                    <a:pos x="T2" y="T3"/>
                  </a:cxn>
                  <a:cxn ang="T8">
                    <a:pos x="T4" y="T5"/>
                  </a:cxn>
                </a:cxnLst>
                <a:rect l="T9" t="T10" r="T11" b="T12"/>
                <a:pathLst>
                  <a:path w="4" h="25">
                    <a:moveTo>
                      <a:pt x="0" y="0"/>
                    </a:moveTo>
                    <a:lnTo>
                      <a:pt x="4" y="25"/>
                    </a:lnTo>
                    <a:lnTo>
                      <a:pt x="0" y="0"/>
                    </a:lnTo>
                    <a:close/>
                  </a:path>
                </a:pathLst>
              </a:custGeom>
              <a:solidFill>
                <a:srgbClr val="000000"/>
              </a:solidFill>
              <a:ln w="9525">
                <a:noFill/>
                <a:round/>
                <a:headEnd/>
                <a:tailEnd/>
              </a:ln>
            </p:spPr>
            <p:txBody>
              <a:bodyPr/>
              <a:lstStyle/>
              <a:p>
                <a:endParaRPr lang="en-US"/>
              </a:p>
            </p:txBody>
          </p:sp>
          <p:sp>
            <p:nvSpPr>
              <p:cNvPr id="75" name="Freeform 59"/>
              <p:cNvSpPr>
                <a:spLocks noChangeAspect="1"/>
              </p:cNvSpPr>
              <p:nvPr/>
            </p:nvSpPr>
            <p:spPr bwMode="auto">
              <a:xfrm>
                <a:off x="597" y="2111"/>
                <a:ext cx="6" cy="30"/>
              </a:xfrm>
              <a:custGeom>
                <a:avLst/>
                <a:gdLst>
                  <a:gd name="T0" fmla="*/ 5 w 5"/>
                  <a:gd name="T1" fmla="*/ 25 h 25"/>
                  <a:gd name="T2" fmla="*/ 0 w 5"/>
                  <a:gd name="T3" fmla="*/ 0 h 25"/>
                  <a:gd name="T4" fmla="*/ 5 w 5"/>
                  <a:gd name="T5" fmla="*/ 25 h 25"/>
                  <a:gd name="T6" fmla="*/ 0 60000 65536"/>
                  <a:gd name="T7" fmla="*/ 0 60000 65536"/>
                  <a:gd name="T8" fmla="*/ 0 60000 65536"/>
                  <a:gd name="T9" fmla="*/ 0 w 5"/>
                  <a:gd name="T10" fmla="*/ 0 h 25"/>
                  <a:gd name="T11" fmla="*/ 5 w 5"/>
                  <a:gd name="T12" fmla="*/ 25 h 25"/>
                </a:gdLst>
                <a:ahLst/>
                <a:cxnLst>
                  <a:cxn ang="T6">
                    <a:pos x="T0" y="T1"/>
                  </a:cxn>
                  <a:cxn ang="T7">
                    <a:pos x="T2" y="T3"/>
                  </a:cxn>
                  <a:cxn ang="T8">
                    <a:pos x="T4" y="T5"/>
                  </a:cxn>
                </a:cxnLst>
                <a:rect l="T9" t="T10" r="T11" b="T12"/>
                <a:pathLst>
                  <a:path w="5" h="25">
                    <a:moveTo>
                      <a:pt x="5" y="25"/>
                    </a:moveTo>
                    <a:lnTo>
                      <a:pt x="0" y="0"/>
                    </a:lnTo>
                    <a:lnTo>
                      <a:pt x="5" y="25"/>
                    </a:lnTo>
                    <a:close/>
                  </a:path>
                </a:pathLst>
              </a:custGeom>
              <a:solidFill>
                <a:srgbClr val="000000"/>
              </a:solidFill>
              <a:ln w="9525">
                <a:noFill/>
                <a:round/>
                <a:headEnd/>
                <a:tailEnd/>
              </a:ln>
            </p:spPr>
            <p:txBody>
              <a:bodyPr/>
              <a:lstStyle/>
              <a:p>
                <a:endParaRPr lang="en-US"/>
              </a:p>
            </p:txBody>
          </p:sp>
          <p:sp>
            <p:nvSpPr>
              <p:cNvPr id="76" name="Freeform 60"/>
              <p:cNvSpPr>
                <a:spLocks noChangeAspect="1"/>
              </p:cNvSpPr>
              <p:nvPr/>
            </p:nvSpPr>
            <p:spPr bwMode="auto">
              <a:xfrm>
                <a:off x="964" y="3461"/>
                <a:ext cx="26" cy="8"/>
              </a:xfrm>
              <a:custGeom>
                <a:avLst/>
                <a:gdLst>
                  <a:gd name="T0" fmla="*/ 23 w 23"/>
                  <a:gd name="T1" fmla="*/ 0 h 7"/>
                  <a:gd name="T2" fmla="*/ 0 w 23"/>
                  <a:gd name="T3" fmla="*/ 7 h 7"/>
                  <a:gd name="T4" fmla="*/ 23 w 23"/>
                  <a:gd name="T5" fmla="*/ 0 h 7"/>
                  <a:gd name="T6" fmla="*/ 0 60000 65536"/>
                  <a:gd name="T7" fmla="*/ 0 60000 65536"/>
                  <a:gd name="T8" fmla="*/ 0 60000 65536"/>
                  <a:gd name="T9" fmla="*/ 0 w 23"/>
                  <a:gd name="T10" fmla="*/ 0 h 7"/>
                  <a:gd name="T11" fmla="*/ 23 w 23"/>
                  <a:gd name="T12" fmla="*/ 7 h 7"/>
                </a:gdLst>
                <a:ahLst/>
                <a:cxnLst>
                  <a:cxn ang="T6">
                    <a:pos x="T0" y="T1"/>
                  </a:cxn>
                  <a:cxn ang="T7">
                    <a:pos x="T2" y="T3"/>
                  </a:cxn>
                  <a:cxn ang="T8">
                    <a:pos x="T4" y="T5"/>
                  </a:cxn>
                </a:cxnLst>
                <a:rect l="T9" t="T10" r="T11" b="T12"/>
                <a:pathLst>
                  <a:path w="23" h="7">
                    <a:moveTo>
                      <a:pt x="23" y="0"/>
                    </a:moveTo>
                    <a:lnTo>
                      <a:pt x="0" y="7"/>
                    </a:lnTo>
                    <a:lnTo>
                      <a:pt x="23" y="0"/>
                    </a:lnTo>
                    <a:close/>
                  </a:path>
                </a:pathLst>
              </a:custGeom>
              <a:solidFill>
                <a:srgbClr val="000000"/>
              </a:solidFill>
              <a:ln w="9525">
                <a:noFill/>
                <a:round/>
                <a:headEnd/>
                <a:tailEnd/>
              </a:ln>
            </p:spPr>
            <p:txBody>
              <a:bodyPr/>
              <a:lstStyle/>
              <a:p>
                <a:endParaRPr lang="en-US"/>
              </a:p>
            </p:txBody>
          </p:sp>
          <p:sp>
            <p:nvSpPr>
              <p:cNvPr id="77" name="Rectangle 61"/>
              <p:cNvSpPr>
                <a:spLocks noChangeAspect="1" noChangeArrowheads="1"/>
              </p:cNvSpPr>
              <p:nvPr/>
            </p:nvSpPr>
            <p:spPr bwMode="auto">
              <a:xfrm>
                <a:off x="657" y="1768"/>
                <a:ext cx="1495" cy="1621"/>
              </a:xfrm>
              <a:prstGeom prst="rect">
                <a:avLst/>
              </a:prstGeom>
              <a:noFill/>
              <a:ln w="38100">
                <a:solidFill>
                  <a:srgbClr val="000000"/>
                </a:solidFill>
                <a:miter lim="800000"/>
                <a:headEnd/>
                <a:tailEnd/>
              </a:ln>
            </p:spPr>
            <p:txBody>
              <a:bodyPr/>
              <a:lstStyle/>
              <a:p>
                <a:endParaRPr lang="en-US"/>
              </a:p>
            </p:txBody>
          </p:sp>
          <p:sp>
            <p:nvSpPr>
              <p:cNvPr id="78" name="Rectangle 62"/>
              <p:cNvSpPr>
                <a:spLocks noChangeAspect="1" noChangeArrowheads="1"/>
              </p:cNvSpPr>
              <p:nvPr/>
            </p:nvSpPr>
            <p:spPr bwMode="auto">
              <a:xfrm>
                <a:off x="2425" y="2462"/>
                <a:ext cx="139"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B</a:t>
                </a:r>
                <a:endParaRPr lang="en-US" sz="3200">
                  <a:solidFill>
                    <a:schemeClr val="tx1"/>
                  </a:solidFill>
                </a:endParaRPr>
              </a:p>
            </p:txBody>
          </p:sp>
          <p:sp>
            <p:nvSpPr>
              <p:cNvPr id="79" name="Rectangle 63"/>
              <p:cNvSpPr>
                <a:spLocks noChangeAspect="1" noChangeArrowheads="1"/>
              </p:cNvSpPr>
              <p:nvPr/>
            </p:nvSpPr>
            <p:spPr bwMode="auto">
              <a:xfrm>
                <a:off x="1796" y="1417"/>
                <a:ext cx="60" cy="289"/>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a:solidFill>
                      <a:srgbClr val="000000"/>
                    </a:solidFill>
                  </a:rPr>
                  <a:t> </a:t>
                </a:r>
                <a:endParaRPr lang="en-US" sz="3200">
                  <a:solidFill>
                    <a:schemeClr val="tx1"/>
                  </a:solidFill>
                </a:endParaRPr>
              </a:p>
            </p:txBody>
          </p:sp>
          <p:sp>
            <p:nvSpPr>
              <p:cNvPr id="80" name="Rectangle 64"/>
              <p:cNvSpPr>
                <a:spLocks noChangeAspect="1" noChangeArrowheads="1"/>
              </p:cNvSpPr>
              <p:nvPr/>
            </p:nvSpPr>
            <p:spPr bwMode="auto">
              <a:xfrm>
                <a:off x="1358" y="3527"/>
                <a:ext cx="15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D</a:t>
                </a:r>
                <a:endParaRPr lang="en-US" sz="3200">
                  <a:solidFill>
                    <a:schemeClr val="tx1"/>
                  </a:solidFill>
                </a:endParaRPr>
              </a:p>
            </p:txBody>
          </p:sp>
          <p:sp>
            <p:nvSpPr>
              <p:cNvPr id="81" name="Rectangle 65"/>
              <p:cNvSpPr>
                <a:spLocks noChangeAspect="1" noChangeArrowheads="1"/>
              </p:cNvSpPr>
              <p:nvPr/>
            </p:nvSpPr>
            <p:spPr bwMode="auto">
              <a:xfrm>
                <a:off x="240" y="2834"/>
                <a:ext cx="15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A</a:t>
                </a:r>
                <a:endParaRPr lang="en-US" sz="3200">
                  <a:solidFill>
                    <a:schemeClr val="tx1"/>
                  </a:solidFill>
                </a:endParaRPr>
              </a:p>
            </p:txBody>
          </p:sp>
          <p:sp>
            <p:nvSpPr>
              <p:cNvPr id="82" name="Rectangle 66"/>
              <p:cNvSpPr>
                <a:spLocks noChangeAspect="1" noChangeArrowheads="1"/>
              </p:cNvSpPr>
              <p:nvPr/>
            </p:nvSpPr>
            <p:spPr bwMode="auto">
              <a:xfrm>
                <a:off x="1171" y="2242"/>
                <a:ext cx="227" cy="329"/>
              </a:xfrm>
              <a:prstGeom prst="rect">
                <a:avLst/>
              </a:prstGeom>
              <a:noFill/>
              <a:ln w="9525">
                <a:noFill/>
                <a:miter lim="800000"/>
                <a:headEnd/>
                <a:tailEnd/>
              </a:ln>
            </p:spPr>
            <p:txBody>
              <a:bodyPr/>
              <a:lstStyle/>
              <a:p>
                <a:endParaRPr lang="en-US"/>
              </a:p>
            </p:txBody>
          </p:sp>
          <p:sp>
            <p:nvSpPr>
              <p:cNvPr id="83" name="Rectangle 67"/>
              <p:cNvSpPr>
                <a:spLocks noChangeAspect="1" noChangeArrowheads="1"/>
              </p:cNvSpPr>
              <p:nvPr/>
            </p:nvSpPr>
            <p:spPr bwMode="auto">
              <a:xfrm>
                <a:off x="1171" y="2257"/>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84" name="Rectangle 68"/>
              <p:cNvSpPr>
                <a:spLocks noChangeAspect="1" noChangeArrowheads="1"/>
              </p:cNvSpPr>
              <p:nvPr/>
            </p:nvSpPr>
            <p:spPr bwMode="auto">
              <a:xfrm>
                <a:off x="1496" y="2242"/>
                <a:ext cx="228" cy="329"/>
              </a:xfrm>
              <a:prstGeom prst="rect">
                <a:avLst/>
              </a:prstGeom>
              <a:noFill/>
              <a:ln w="9525">
                <a:noFill/>
                <a:miter lim="800000"/>
                <a:headEnd/>
                <a:tailEnd/>
              </a:ln>
            </p:spPr>
            <p:txBody>
              <a:bodyPr/>
              <a:lstStyle/>
              <a:p>
                <a:endParaRPr lang="en-US"/>
              </a:p>
            </p:txBody>
          </p:sp>
          <p:sp>
            <p:nvSpPr>
              <p:cNvPr id="85" name="Rectangle 69"/>
              <p:cNvSpPr>
                <a:spLocks noChangeAspect="1" noChangeArrowheads="1"/>
              </p:cNvSpPr>
              <p:nvPr/>
            </p:nvSpPr>
            <p:spPr bwMode="auto">
              <a:xfrm>
                <a:off x="1496" y="2257"/>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86" name="Rectangle 70"/>
              <p:cNvSpPr>
                <a:spLocks noChangeAspect="1" noChangeArrowheads="1"/>
              </p:cNvSpPr>
              <p:nvPr/>
            </p:nvSpPr>
            <p:spPr bwMode="auto">
              <a:xfrm>
                <a:off x="1171" y="2651"/>
                <a:ext cx="227" cy="328"/>
              </a:xfrm>
              <a:prstGeom prst="rect">
                <a:avLst/>
              </a:prstGeom>
              <a:noFill/>
              <a:ln w="9525">
                <a:noFill/>
                <a:miter lim="800000"/>
                <a:headEnd/>
                <a:tailEnd/>
              </a:ln>
            </p:spPr>
            <p:txBody>
              <a:bodyPr/>
              <a:lstStyle/>
              <a:p>
                <a:endParaRPr lang="en-US"/>
              </a:p>
            </p:txBody>
          </p:sp>
          <p:sp>
            <p:nvSpPr>
              <p:cNvPr id="87" name="Rectangle 71"/>
              <p:cNvSpPr>
                <a:spLocks noChangeAspect="1" noChangeArrowheads="1"/>
              </p:cNvSpPr>
              <p:nvPr/>
            </p:nvSpPr>
            <p:spPr bwMode="auto">
              <a:xfrm>
                <a:off x="1171" y="2665"/>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88" name="Rectangle 72"/>
              <p:cNvSpPr>
                <a:spLocks noChangeAspect="1" noChangeArrowheads="1"/>
              </p:cNvSpPr>
              <p:nvPr/>
            </p:nvSpPr>
            <p:spPr bwMode="auto">
              <a:xfrm>
                <a:off x="1496" y="2651"/>
                <a:ext cx="228" cy="328"/>
              </a:xfrm>
              <a:prstGeom prst="rect">
                <a:avLst/>
              </a:prstGeom>
              <a:noFill/>
              <a:ln w="9525">
                <a:noFill/>
                <a:miter lim="800000"/>
                <a:headEnd/>
                <a:tailEnd/>
              </a:ln>
            </p:spPr>
            <p:txBody>
              <a:bodyPr/>
              <a:lstStyle/>
              <a:p>
                <a:endParaRPr lang="en-US"/>
              </a:p>
            </p:txBody>
          </p:sp>
          <p:sp>
            <p:nvSpPr>
              <p:cNvPr id="89" name="Rectangle 73"/>
              <p:cNvSpPr>
                <a:spLocks noChangeAspect="1" noChangeArrowheads="1"/>
              </p:cNvSpPr>
              <p:nvPr/>
            </p:nvSpPr>
            <p:spPr bwMode="auto">
              <a:xfrm>
                <a:off x="1496" y="2665"/>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90" name="Rectangle 74"/>
              <p:cNvSpPr>
                <a:spLocks noChangeAspect="1" noChangeArrowheads="1"/>
              </p:cNvSpPr>
              <p:nvPr/>
            </p:nvSpPr>
            <p:spPr bwMode="auto">
              <a:xfrm>
                <a:off x="1545" y="1834"/>
                <a:ext cx="227" cy="336"/>
              </a:xfrm>
              <a:prstGeom prst="rect">
                <a:avLst/>
              </a:prstGeom>
              <a:noFill/>
              <a:ln w="9525">
                <a:noFill/>
                <a:miter lim="800000"/>
                <a:headEnd/>
                <a:tailEnd/>
              </a:ln>
            </p:spPr>
            <p:txBody>
              <a:bodyPr/>
              <a:lstStyle/>
              <a:p>
                <a:endParaRPr lang="en-US"/>
              </a:p>
            </p:txBody>
          </p:sp>
          <p:sp>
            <p:nvSpPr>
              <p:cNvPr id="91" name="Rectangle 75"/>
              <p:cNvSpPr>
                <a:spLocks noChangeAspect="1" noChangeArrowheads="1"/>
              </p:cNvSpPr>
              <p:nvPr/>
            </p:nvSpPr>
            <p:spPr bwMode="auto">
              <a:xfrm>
                <a:off x="1512" y="1849"/>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92" name="Rectangle 76"/>
              <p:cNvSpPr>
                <a:spLocks noChangeAspect="1" noChangeArrowheads="1"/>
              </p:cNvSpPr>
              <p:nvPr/>
            </p:nvSpPr>
            <p:spPr bwMode="auto">
              <a:xfrm rot="-5400000">
                <a:off x="1186" y="1645"/>
                <a:ext cx="16" cy="1926"/>
              </a:xfrm>
              <a:prstGeom prst="rect">
                <a:avLst/>
              </a:prstGeom>
              <a:solidFill>
                <a:srgbClr val="000000"/>
              </a:solidFill>
              <a:ln w="3175">
                <a:solidFill>
                  <a:srgbClr val="000000"/>
                </a:solidFill>
                <a:miter lim="800000"/>
                <a:headEnd/>
                <a:tailEnd/>
              </a:ln>
            </p:spPr>
            <p:txBody>
              <a:bodyPr/>
              <a:lstStyle/>
              <a:p>
                <a:endParaRPr lang="en-US"/>
              </a:p>
            </p:txBody>
          </p:sp>
          <p:sp>
            <p:nvSpPr>
              <p:cNvPr id="93" name="Rectangle 77"/>
              <p:cNvSpPr>
                <a:spLocks noChangeAspect="1" noChangeArrowheads="1"/>
              </p:cNvSpPr>
              <p:nvPr/>
            </p:nvSpPr>
            <p:spPr bwMode="auto">
              <a:xfrm rot="-5400000">
                <a:off x="1621" y="1244"/>
                <a:ext cx="16" cy="1926"/>
              </a:xfrm>
              <a:prstGeom prst="rect">
                <a:avLst/>
              </a:prstGeom>
              <a:solidFill>
                <a:srgbClr val="000000"/>
              </a:solidFill>
              <a:ln w="9525">
                <a:noFill/>
                <a:miter lim="800000"/>
                <a:headEnd/>
                <a:tailEnd/>
              </a:ln>
            </p:spPr>
            <p:txBody>
              <a:bodyPr/>
              <a:lstStyle/>
              <a:p>
                <a:endParaRPr lang="en-US"/>
              </a:p>
            </p:txBody>
          </p:sp>
          <p:sp>
            <p:nvSpPr>
              <p:cNvPr id="94" name="Rectangle 78"/>
              <p:cNvSpPr>
                <a:spLocks noChangeAspect="1" noChangeArrowheads="1"/>
              </p:cNvSpPr>
              <p:nvPr/>
            </p:nvSpPr>
            <p:spPr bwMode="auto">
              <a:xfrm rot="-5400000">
                <a:off x="1621" y="2014"/>
                <a:ext cx="16" cy="1926"/>
              </a:xfrm>
              <a:prstGeom prst="rect">
                <a:avLst/>
              </a:prstGeom>
              <a:solidFill>
                <a:srgbClr val="000000"/>
              </a:solidFill>
              <a:ln w="9525">
                <a:noFill/>
                <a:miter lim="800000"/>
                <a:headEnd/>
                <a:tailEnd/>
              </a:ln>
            </p:spPr>
            <p:txBody>
              <a:bodyPr/>
              <a:lstStyle/>
              <a:p>
                <a:endParaRPr lang="en-US"/>
              </a:p>
            </p:txBody>
          </p:sp>
          <p:sp>
            <p:nvSpPr>
              <p:cNvPr id="95" name="Rectangle 79"/>
              <p:cNvSpPr>
                <a:spLocks noChangeAspect="1" noChangeArrowheads="1"/>
              </p:cNvSpPr>
              <p:nvPr/>
            </p:nvSpPr>
            <p:spPr bwMode="auto">
              <a:xfrm>
                <a:off x="1379" y="1457"/>
                <a:ext cx="16" cy="1926"/>
              </a:xfrm>
              <a:prstGeom prst="rect">
                <a:avLst/>
              </a:prstGeom>
              <a:solidFill>
                <a:srgbClr val="000000"/>
              </a:solidFill>
              <a:ln w="3175">
                <a:solidFill>
                  <a:srgbClr val="000000"/>
                </a:solidFill>
                <a:miter lim="800000"/>
                <a:headEnd/>
                <a:tailEnd/>
              </a:ln>
            </p:spPr>
            <p:txBody>
              <a:bodyPr/>
              <a:lstStyle/>
              <a:p>
                <a:endParaRPr lang="en-US"/>
              </a:p>
            </p:txBody>
          </p:sp>
        </p:grpSp>
        <p:sp>
          <p:nvSpPr>
            <p:cNvPr id="33" name="Freeform 84"/>
            <p:cNvSpPr>
              <a:spLocks noChangeAspect="1"/>
            </p:cNvSpPr>
            <p:nvPr/>
          </p:nvSpPr>
          <p:spPr bwMode="auto">
            <a:xfrm>
              <a:off x="2656" y="1943"/>
              <a:ext cx="3" cy="36"/>
            </a:xfrm>
            <a:custGeom>
              <a:avLst/>
              <a:gdLst>
                <a:gd name="T0" fmla="*/ 3 w 3"/>
                <a:gd name="T1" fmla="*/ 0 h 31"/>
                <a:gd name="T2" fmla="*/ 0 w 3"/>
                <a:gd name="T3" fmla="*/ 31 h 31"/>
                <a:gd name="T4" fmla="*/ 3 w 3"/>
                <a:gd name="T5" fmla="*/ 0 h 31"/>
                <a:gd name="T6" fmla="*/ 0 60000 65536"/>
                <a:gd name="T7" fmla="*/ 0 60000 65536"/>
                <a:gd name="T8" fmla="*/ 0 60000 65536"/>
                <a:gd name="T9" fmla="*/ 0 w 3"/>
                <a:gd name="T10" fmla="*/ 0 h 31"/>
                <a:gd name="T11" fmla="*/ 3 w 3"/>
                <a:gd name="T12" fmla="*/ 31 h 31"/>
              </a:gdLst>
              <a:ahLst/>
              <a:cxnLst>
                <a:cxn ang="T6">
                  <a:pos x="T0" y="T1"/>
                </a:cxn>
                <a:cxn ang="T7">
                  <a:pos x="T2" y="T3"/>
                </a:cxn>
                <a:cxn ang="T8">
                  <a:pos x="T4" y="T5"/>
                </a:cxn>
              </a:cxnLst>
              <a:rect l="T9" t="T10" r="T11" b="T12"/>
              <a:pathLst>
                <a:path w="3" h="31">
                  <a:moveTo>
                    <a:pt x="3" y="0"/>
                  </a:moveTo>
                  <a:lnTo>
                    <a:pt x="0" y="31"/>
                  </a:lnTo>
                  <a:lnTo>
                    <a:pt x="3" y="0"/>
                  </a:lnTo>
                  <a:close/>
                </a:path>
              </a:pathLst>
            </a:custGeom>
            <a:solidFill>
              <a:srgbClr val="000000"/>
            </a:solidFill>
            <a:ln w="9525">
              <a:noFill/>
              <a:round/>
              <a:headEnd/>
              <a:tailEnd/>
            </a:ln>
          </p:spPr>
          <p:txBody>
            <a:bodyPr/>
            <a:lstStyle/>
            <a:p>
              <a:endParaRPr lang="en-US"/>
            </a:p>
          </p:txBody>
        </p:sp>
        <p:sp>
          <p:nvSpPr>
            <p:cNvPr id="34" name="Freeform 85"/>
            <p:cNvSpPr>
              <a:spLocks noChangeAspect="1"/>
            </p:cNvSpPr>
            <p:nvPr/>
          </p:nvSpPr>
          <p:spPr bwMode="auto">
            <a:xfrm>
              <a:off x="2183" y="1549"/>
              <a:ext cx="26" cy="7"/>
            </a:xfrm>
            <a:custGeom>
              <a:avLst/>
              <a:gdLst>
                <a:gd name="T0" fmla="*/ 0 w 23"/>
                <a:gd name="T1" fmla="*/ 6 h 6"/>
                <a:gd name="T2" fmla="*/ 23 w 23"/>
                <a:gd name="T3" fmla="*/ 0 h 6"/>
                <a:gd name="T4" fmla="*/ 0 w 23"/>
                <a:gd name="T5" fmla="*/ 6 h 6"/>
                <a:gd name="T6" fmla="*/ 0 60000 65536"/>
                <a:gd name="T7" fmla="*/ 0 60000 65536"/>
                <a:gd name="T8" fmla="*/ 0 60000 65536"/>
                <a:gd name="T9" fmla="*/ 0 w 23"/>
                <a:gd name="T10" fmla="*/ 0 h 6"/>
                <a:gd name="T11" fmla="*/ 23 w 23"/>
                <a:gd name="T12" fmla="*/ 6 h 6"/>
              </a:gdLst>
              <a:ahLst/>
              <a:cxnLst>
                <a:cxn ang="T6">
                  <a:pos x="T0" y="T1"/>
                </a:cxn>
                <a:cxn ang="T7">
                  <a:pos x="T2" y="T3"/>
                </a:cxn>
                <a:cxn ang="T8">
                  <a:pos x="T4" y="T5"/>
                </a:cxn>
              </a:cxnLst>
              <a:rect l="T9" t="T10" r="T11" b="T12"/>
              <a:pathLst>
                <a:path w="23" h="6">
                  <a:moveTo>
                    <a:pt x="0" y="6"/>
                  </a:moveTo>
                  <a:lnTo>
                    <a:pt x="23" y="0"/>
                  </a:lnTo>
                  <a:lnTo>
                    <a:pt x="0" y="6"/>
                  </a:lnTo>
                  <a:close/>
                </a:path>
              </a:pathLst>
            </a:custGeom>
            <a:solidFill>
              <a:srgbClr val="000000"/>
            </a:solidFill>
            <a:ln w="9525">
              <a:noFill/>
              <a:round/>
              <a:headEnd/>
              <a:tailEnd/>
            </a:ln>
          </p:spPr>
          <p:txBody>
            <a:bodyPr/>
            <a:lstStyle/>
            <a:p>
              <a:endParaRPr lang="en-US"/>
            </a:p>
          </p:txBody>
        </p:sp>
        <p:sp>
          <p:nvSpPr>
            <p:cNvPr id="35" name="Freeform 86"/>
            <p:cNvSpPr>
              <a:spLocks noChangeAspect="1"/>
            </p:cNvSpPr>
            <p:nvPr/>
          </p:nvSpPr>
          <p:spPr bwMode="auto">
            <a:xfrm>
              <a:off x="872" y="2884"/>
              <a:ext cx="2" cy="29"/>
            </a:xfrm>
            <a:custGeom>
              <a:avLst/>
              <a:gdLst>
                <a:gd name="T0" fmla="*/ 0 w 2"/>
                <a:gd name="T1" fmla="*/ 25 h 25"/>
                <a:gd name="T2" fmla="*/ 2 w 2"/>
                <a:gd name="T3" fmla="*/ 0 h 25"/>
                <a:gd name="T4" fmla="*/ 0 w 2"/>
                <a:gd name="T5" fmla="*/ 25 h 25"/>
                <a:gd name="T6" fmla="*/ 0 60000 65536"/>
                <a:gd name="T7" fmla="*/ 0 60000 65536"/>
                <a:gd name="T8" fmla="*/ 0 60000 65536"/>
                <a:gd name="T9" fmla="*/ 0 w 2"/>
                <a:gd name="T10" fmla="*/ 0 h 25"/>
                <a:gd name="T11" fmla="*/ 2 w 2"/>
                <a:gd name="T12" fmla="*/ 25 h 25"/>
              </a:gdLst>
              <a:ahLst/>
              <a:cxnLst>
                <a:cxn ang="T6">
                  <a:pos x="T0" y="T1"/>
                </a:cxn>
                <a:cxn ang="T7">
                  <a:pos x="T2" y="T3"/>
                </a:cxn>
                <a:cxn ang="T8">
                  <a:pos x="T4" y="T5"/>
                </a:cxn>
              </a:cxnLst>
              <a:rect l="T9" t="T10" r="T11" b="T12"/>
              <a:pathLst>
                <a:path w="2" h="25">
                  <a:moveTo>
                    <a:pt x="0" y="25"/>
                  </a:moveTo>
                  <a:lnTo>
                    <a:pt x="2" y="0"/>
                  </a:lnTo>
                  <a:lnTo>
                    <a:pt x="0" y="25"/>
                  </a:lnTo>
                  <a:close/>
                </a:path>
              </a:pathLst>
            </a:custGeom>
            <a:solidFill>
              <a:srgbClr val="000000"/>
            </a:solidFill>
            <a:ln w="9525">
              <a:noFill/>
              <a:round/>
              <a:headEnd/>
              <a:tailEnd/>
            </a:ln>
          </p:spPr>
          <p:txBody>
            <a:bodyPr/>
            <a:lstStyle/>
            <a:p>
              <a:endParaRPr lang="en-US"/>
            </a:p>
          </p:txBody>
        </p:sp>
        <p:sp>
          <p:nvSpPr>
            <p:cNvPr id="36" name="Rectangle 87"/>
            <p:cNvSpPr>
              <a:spLocks noChangeAspect="1" noChangeArrowheads="1"/>
            </p:cNvSpPr>
            <p:nvPr/>
          </p:nvSpPr>
          <p:spPr bwMode="auto">
            <a:xfrm>
              <a:off x="2694" y="2293"/>
              <a:ext cx="254" cy="328"/>
            </a:xfrm>
            <a:prstGeom prst="rect">
              <a:avLst/>
            </a:prstGeom>
            <a:noFill/>
            <a:ln w="9525">
              <a:noFill/>
              <a:miter lim="800000"/>
              <a:headEnd/>
              <a:tailEnd/>
            </a:ln>
          </p:spPr>
          <p:txBody>
            <a:bodyPr/>
            <a:lstStyle/>
            <a:p>
              <a:endParaRPr lang="en-US"/>
            </a:p>
          </p:txBody>
        </p:sp>
        <p:sp>
          <p:nvSpPr>
            <p:cNvPr id="37" name="Rectangle 88"/>
            <p:cNvSpPr>
              <a:spLocks noChangeAspect="1" noChangeArrowheads="1"/>
            </p:cNvSpPr>
            <p:nvPr/>
          </p:nvSpPr>
          <p:spPr bwMode="auto">
            <a:xfrm>
              <a:off x="2090" y="1272"/>
              <a:ext cx="261" cy="335"/>
            </a:xfrm>
            <a:prstGeom prst="rect">
              <a:avLst/>
            </a:prstGeom>
            <a:noFill/>
            <a:ln w="9525">
              <a:noFill/>
              <a:miter lim="800000"/>
              <a:headEnd/>
              <a:tailEnd/>
            </a:ln>
          </p:spPr>
          <p:txBody>
            <a:bodyPr/>
            <a:lstStyle/>
            <a:p>
              <a:endParaRPr lang="en-US"/>
            </a:p>
          </p:txBody>
        </p:sp>
        <p:sp>
          <p:nvSpPr>
            <p:cNvPr id="38" name="Rectangle 89"/>
            <p:cNvSpPr>
              <a:spLocks noChangeAspect="1" noChangeArrowheads="1"/>
            </p:cNvSpPr>
            <p:nvPr/>
          </p:nvSpPr>
          <p:spPr bwMode="auto">
            <a:xfrm>
              <a:off x="2090" y="1222"/>
              <a:ext cx="15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C</a:t>
              </a:r>
              <a:endParaRPr lang="en-US" sz="3200">
                <a:solidFill>
                  <a:schemeClr val="tx1"/>
                </a:solidFill>
              </a:endParaRPr>
            </a:p>
          </p:txBody>
        </p:sp>
        <p:sp>
          <p:nvSpPr>
            <p:cNvPr id="39" name="Rectangle 90"/>
            <p:cNvSpPr>
              <a:spLocks noChangeAspect="1" noChangeArrowheads="1"/>
            </p:cNvSpPr>
            <p:nvPr/>
          </p:nvSpPr>
          <p:spPr bwMode="auto">
            <a:xfrm>
              <a:off x="1715" y="3359"/>
              <a:ext cx="264" cy="336"/>
            </a:xfrm>
            <a:prstGeom prst="rect">
              <a:avLst/>
            </a:prstGeom>
            <a:noFill/>
            <a:ln w="9525">
              <a:noFill/>
              <a:miter lim="800000"/>
              <a:headEnd/>
              <a:tailEnd/>
            </a:ln>
          </p:spPr>
          <p:txBody>
            <a:bodyPr/>
            <a:lstStyle/>
            <a:p>
              <a:endParaRPr lang="en-US"/>
            </a:p>
          </p:txBody>
        </p:sp>
        <p:sp>
          <p:nvSpPr>
            <p:cNvPr id="40" name="Rectangle 92"/>
            <p:cNvSpPr>
              <a:spLocks noChangeAspect="1" noChangeArrowheads="1"/>
            </p:cNvSpPr>
            <p:nvPr/>
          </p:nvSpPr>
          <p:spPr bwMode="auto">
            <a:xfrm>
              <a:off x="839" y="2732"/>
              <a:ext cx="60" cy="288"/>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a:solidFill>
                    <a:srgbClr val="000000"/>
                  </a:solidFill>
                </a:rPr>
                <a:t> </a:t>
              </a:r>
              <a:endParaRPr lang="en-US" sz="3200">
                <a:solidFill>
                  <a:schemeClr val="tx1"/>
                </a:solidFill>
              </a:endParaRPr>
            </a:p>
          </p:txBody>
        </p:sp>
        <p:sp>
          <p:nvSpPr>
            <p:cNvPr id="41" name="Rectangle 93"/>
            <p:cNvSpPr>
              <a:spLocks noChangeArrowheads="1"/>
            </p:cNvSpPr>
            <p:nvPr/>
          </p:nvSpPr>
          <p:spPr bwMode="auto">
            <a:xfrm flipH="1">
              <a:off x="612" y="1156"/>
              <a:ext cx="364" cy="288"/>
            </a:xfrm>
            <a:prstGeom prst="rect">
              <a:avLst/>
            </a:prstGeom>
            <a:noFill/>
            <a:ln w="9525">
              <a:noFill/>
              <a:miter lim="800000"/>
              <a:headEnd/>
              <a:tailEnd/>
            </a:ln>
          </p:spPr>
          <p:txBody>
            <a:bodyPr/>
            <a:lstStyle/>
            <a:p>
              <a:endParaRPr lang="en-US"/>
            </a:p>
          </p:txBody>
        </p:sp>
        <p:sp>
          <p:nvSpPr>
            <p:cNvPr id="42" name="Line 99"/>
            <p:cNvSpPr>
              <a:spLocks noChangeShapeType="1"/>
            </p:cNvSpPr>
            <p:nvPr/>
          </p:nvSpPr>
          <p:spPr bwMode="auto">
            <a:xfrm>
              <a:off x="760" y="2231"/>
              <a:ext cx="658" cy="91"/>
            </a:xfrm>
            <a:prstGeom prst="line">
              <a:avLst/>
            </a:prstGeom>
            <a:noFill/>
            <a:ln w="38100">
              <a:solidFill>
                <a:srgbClr val="336600"/>
              </a:solidFill>
              <a:round/>
              <a:headEnd/>
              <a:tailEnd type="triangle" w="med" len="med"/>
            </a:ln>
          </p:spPr>
          <p:txBody>
            <a:bodyPr>
              <a:spAutoFit/>
            </a:bodyPr>
            <a:lstStyle/>
            <a:p>
              <a:endParaRPr lang="en-US"/>
            </a:p>
          </p:txBody>
        </p:sp>
        <p:sp>
          <p:nvSpPr>
            <p:cNvPr id="43" name="AutoShape 100"/>
            <p:cNvSpPr>
              <a:spLocks noChangeArrowheads="1"/>
            </p:cNvSpPr>
            <p:nvPr/>
          </p:nvSpPr>
          <p:spPr bwMode="auto">
            <a:xfrm>
              <a:off x="1417" y="2087"/>
              <a:ext cx="632" cy="672"/>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44" name="Oval 116"/>
            <p:cNvSpPr>
              <a:spLocks noChangeArrowheads="1"/>
            </p:cNvSpPr>
            <p:nvPr/>
          </p:nvSpPr>
          <p:spPr bwMode="auto">
            <a:xfrm>
              <a:off x="1197" y="1871"/>
              <a:ext cx="112" cy="104"/>
            </a:xfrm>
            <a:prstGeom prst="ellipse">
              <a:avLst/>
            </a:prstGeom>
            <a:solidFill>
              <a:schemeClr val="accent2"/>
            </a:solidFill>
            <a:ln w="9525">
              <a:noFill/>
              <a:round/>
              <a:headEnd/>
              <a:tailEnd/>
            </a:ln>
          </p:spPr>
          <p:txBody>
            <a:bodyPr wrap="none" lIns="0" rIns="0" anchor="ctr">
              <a:spAutoFit/>
            </a:bodyPr>
            <a:lstStyle/>
            <a:p>
              <a:endParaRPr lang="en-US"/>
            </a:p>
          </p:txBody>
        </p:sp>
        <p:sp>
          <p:nvSpPr>
            <p:cNvPr id="45" name="Oval 117"/>
            <p:cNvSpPr>
              <a:spLocks noChangeArrowheads="1"/>
            </p:cNvSpPr>
            <p:nvPr/>
          </p:nvSpPr>
          <p:spPr bwMode="auto">
            <a:xfrm>
              <a:off x="1581" y="2103"/>
              <a:ext cx="112" cy="104"/>
            </a:xfrm>
            <a:prstGeom prst="ellipse">
              <a:avLst/>
            </a:prstGeom>
            <a:solidFill>
              <a:schemeClr val="accent2"/>
            </a:solidFill>
            <a:ln w="9525">
              <a:noFill/>
              <a:round/>
              <a:headEnd/>
              <a:tailEnd/>
            </a:ln>
          </p:spPr>
          <p:txBody>
            <a:bodyPr wrap="none" lIns="0" rIns="0" anchor="ctr">
              <a:spAutoFit/>
            </a:bodyPr>
            <a:lstStyle/>
            <a:p>
              <a:endParaRPr lang="en-US"/>
            </a:p>
          </p:txBody>
        </p:sp>
        <p:sp>
          <p:nvSpPr>
            <p:cNvPr id="46" name="Line 174"/>
            <p:cNvSpPr>
              <a:spLocks noChangeShapeType="1"/>
            </p:cNvSpPr>
            <p:nvPr/>
          </p:nvSpPr>
          <p:spPr bwMode="auto">
            <a:xfrm flipH="1">
              <a:off x="2081" y="2673"/>
              <a:ext cx="966" cy="59"/>
            </a:xfrm>
            <a:prstGeom prst="line">
              <a:avLst/>
            </a:prstGeom>
            <a:noFill/>
            <a:ln w="38100">
              <a:solidFill>
                <a:srgbClr val="660066"/>
              </a:solidFill>
              <a:round/>
              <a:headEnd/>
              <a:tailEnd type="triangle" w="med" len="med"/>
            </a:ln>
          </p:spPr>
          <p:txBody>
            <a:bodyPr>
              <a:spAutoFit/>
            </a:bodyPr>
            <a:lstStyle/>
            <a:p>
              <a:endParaRPr lang="en-US"/>
            </a:p>
          </p:txBody>
        </p:sp>
        <p:sp>
          <p:nvSpPr>
            <p:cNvPr id="47" name="AutoShape 175"/>
            <p:cNvSpPr>
              <a:spLocks noChangeArrowheads="1"/>
            </p:cNvSpPr>
            <p:nvPr/>
          </p:nvSpPr>
          <p:spPr bwMode="auto">
            <a:xfrm>
              <a:off x="1453" y="2519"/>
              <a:ext cx="632" cy="672"/>
            </a:xfrm>
            <a:prstGeom prst="roundRect">
              <a:avLst>
                <a:gd name="adj" fmla="val 16667"/>
              </a:avLst>
            </a:prstGeom>
            <a:noFill/>
            <a:ln w="38100">
              <a:solidFill>
                <a:srgbClr val="660066"/>
              </a:solidFill>
              <a:round/>
              <a:headEnd/>
              <a:tailEnd/>
            </a:ln>
          </p:spPr>
          <p:txBody>
            <a:bodyPr lIns="0" rIns="0" anchor="ctr">
              <a:spAutoFit/>
            </a:bodyPr>
            <a:lstStyle/>
            <a:p>
              <a:endParaRPr lang="en-US"/>
            </a:p>
          </p:txBody>
        </p:sp>
        <p:sp>
          <p:nvSpPr>
            <p:cNvPr id="48" name="Line 182"/>
            <p:cNvSpPr>
              <a:spLocks noChangeShapeType="1"/>
            </p:cNvSpPr>
            <p:nvPr/>
          </p:nvSpPr>
          <p:spPr bwMode="auto">
            <a:xfrm flipV="1">
              <a:off x="660" y="3149"/>
              <a:ext cx="436" cy="82"/>
            </a:xfrm>
            <a:prstGeom prst="line">
              <a:avLst/>
            </a:prstGeom>
            <a:noFill/>
            <a:ln w="38100">
              <a:solidFill>
                <a:srgbClr val="000066"/>
              </a:solidFill>
              <a:round/>
              <a:headEnd/>
              <a:tailEnd type="triangle" w="med" len="med"/>
            </a:ln>
          </p:spPr>
          <p:txBody>
            <a:bodyPr>
              <a:spAutoFit/>
            </a:bodyPr>
            <a:lstStyle/>
            <a:p>
              <a:endParaRPr lang="en-US"/>
            </a:p>
          </p:txBody>
        </p:sp>
        <p:sp>
          <p:nvSpPr>
            <p:cNvPr id="49" name="AutoShape 183"/>
            <p:cNvSpPr>
              <a:spLocks noChangeArrowheads="1"/>
            </p:cNvSpPr>
            <p:nvPr/>
          </p:nvSpPr>
          <p:spPr bwMode="auto">
            <a:xfrm rot="-5400000">
              <a:off x="1661" y="2347"/>
              <a:ext cx="232" cy="1392"/>
            </a:xfrm>
            <a:prstGeom prst="roundRect">
              <a:avLst>
                <a:gd name="adj" fmla="val 16667"/>
              </a:avLst>
            </a:prstGeom>
            <a:noFill/>
            <a:ln w="38100">
              <a:solidFill>
                <a:srgbClr val="000066"/>
              </a:solidFill>
              <a:round/>
              <a:headEnd/>
              <a:tailEnd/>
            </a:ln>
          </p:spPr>
          <p:txBody>
            <a:bodyPr lIns="0" rIns="0" anchor="ctr">
              <a:spAutoFit/>
            </a:bodyPr>
            <a:lstStyle/>
            <a:p>
              <a:endParaRPr lang="en-US"/>
            </a:p>
          </p:txBody>
        </p:sp>
        <p:sp>
          <p:nvSpPr>
            <p:cNvPr id="50" name="Text Box 208"/>
            <p:cNvSpPr txBox="1">
              <a:spLocks noChangeArrowheads="1"/>
            </p:cNvSpPr>
            <p:nvPr/>
          </p:nvSpPr>
          <p:spPr bwMode="auto">
            <a:xfrm>
              <a:off x="744" y="1315"/>
              <a:ext cx="220" cy="308"/>
            </a:xfrm>
            <a:prstGeom prst="rect">
              <a:avLst/>
            </a:prstGeom>
            <a:solidFill>
              <a:srgbClr val="CC99FF"/>
            </a:solidFill>
            <a:ln w="1651">
              <a:noFill/>
              <a:miter lim="800000"/>
              <a:headEnd/>
              <a:tailEnd/>
            </a:ln>
          </p:spPr>
          <p:txBody>
            <a:bodyPr wrap="none">
              <a:spAutoFit/>
            </a:bodyPr>
            <a:lstStyle/>
            <a:p>
              <a:pPr>
                <a:buFont typeface="Wingdings" pitchFamily="2" charset="2"/>
                <a:buNone/>
              </a:pPr>
              <a:r>
                <a:rPr lang="en-US">
                  <a:solidFill>
                    <a:schemeClr val="tx1"/>
                  </a:solidFill>
                </a:rPr>
                <a:t>6</a:t>
              </a:r>
            </a:p>
          </p:txBody>
        </p:sp>
        <p:sp>
          <p:nvSpPr>
            <p:cNvPr id="51" name="Text Box 209"/>
            <p:cNvSpPr txBox="1">
              <a:spLocks noChangeArrowheads="1"/>
            </p:cNvSpPr>
            <p:nvPr/>
          </p:nvSpPr>
          <p:spPr bwMode="auto">
            <a:xfrm>
              <a:off x="600" y="2053"/>
              <a:ext cx="220" cy="308"/>
            </a:xfrm>
            <a:prstGeom prst="rect">
              <a:avLst/>
            </a:prstGeom>
            <a:solidFill>
              <a:srgbClr val="CC99FF"/>
            </a:solidFill>
            <a:ln w="1651">
              <a:noFill/>
              <a:miter lim="800000"/>
              <a:headEnd/>
              <a:tailEnd/>
            </a:ln>
          </p:spPr>
          <p:txBody>
            <a:bodyPr wrap="none">
              <a:spAutoFit/>
            </a:bodyPr>
            <a:lstStyle/>
            <a:p>
              <a:pPr>
                <a:buFont typeface="Wingdings" pitchFamily="2" charset="2"/>
                <a:buNone/>
              </a:pPr>
              <a:r>
                <a:rPr lang="en-US">
                  <a:solidFill>
                    <a:schemeClr val="tx1"/>
                  </a:solidFill>
                </a:rPr>
                <a:t>5</a:t>
              </a:r>
            </a:p>
          </p:txBody>
        </p:sp>
        <p:sp>
          <p:nvSpPr>
            <p:cNvPr id="52" name="Text Box 210"/>
            <p:cNvSpPr txBox="1">
              <a:spLocks noChangeArrowheads="1"/>
            </p:cNvSpPr>
            <p:nvPr/>
          </p:nvSpPr>
          <p:spPr bwMode="auto">
            <a:xfrm>
              <a:off x="3022" y="2550"/>
              <a:ext cx="220" cy="308"/>
            </a:xfrm>
            <a:prstGeom prst="rect">
              <a:avLst/>
            </a:prstGeom>
            <a:solidFill>
              <a:srgbClr val="FFFF00"/>
            </a:solidFill>
            <a:ln w="1651">
              <a:noFill/>
              <a:miter lim="800000"/>
              <a:headEnd/>
              <a:tailEnd/>
            </a:ln>
          </p:spPr>
          <p:txBody>
            <a:bodyPr wrap="none">
              <a:spAutoFit/>
            </a:bodyPr>
            <a:lstStyle/>
            <a:p>
              <a:pPr>
                <a:buFont typeface="Wingdings" pitchFamily="2" charset="2"/>
                <a:buNone/>
              </a:pPr>
              <a:r>
                <a:rPr lang="en-US">
                  <a:solidFill>
                    <a:schemeClr val="tx1"/>
                  </a:solidFill>
                </a:rPr>
                <a:t>3</a:t>
              </a:r>
            </a:p>
          </p:txBody>
        </p:sp>
        <p:sp>
          <p:nvSpPr>
            <p:cNvPr id="53" name="Text Box 211"/>
            <p:cNvSpPr txBox="1">
              <a:spLocks noChangeArrowheads="1"/>
            </p:cNvSpPr>
            <p:nvPr/>
          </p:nvSpPr>
          <p:spPr bwMode="auto">
            <a:xfrm>
              <a:off x="442" y="3069"/>
              <a:ext cx="220" cy="308"/>
            </a:xfrm>
            <a:prstGeom prst="rect">
              <a:avLst/>
            </a:prstGeom>
            <a:solidFill>
              <a:srgbClr val="FFFF00"/>
            </a:solidFill>
            <a:ln w="1651">
              <a:noFill/>
              <a:miter lim="800000"/>
              <a:headEnd/>
              <a:tailEnd/>
            </a:ln>
          </p:spPr>
          <p:txBody>
            <a:bodyPr wrap="none">
              <a:spAutoFit/>
            </a:bodyPr>
            <a:lstStyle/>
            <a:p>
              <a:pPr>
                <a:buFont typeface="Wingdings" pitchFamily="2" charset="2"/>
                <a:buNone/>
              </a:pPr>
              <a:r>
                <a:rPr lang="en-US">
                  <a:solidFill>
                    <a:schemeClr val="tx1"/>
                  </a:solidFill>
                </a:rPr>
                <a:t>4</a:t>
              </a:r>
            </a:p>
          </p:txBody>
        </p:sp>
        <p:sp>
          <p:nvSpPr>
            <p:cNvPr id="54" name="Text Box 214"/>
            <p:cNvSpPr txBox="1">
              <a:spLocks noChangeArrowheads="1"/>
            </p:cNvSpPr>
            <p:nvPr/>
          </p:nvSpPr>
          <p:spPr bwMode="auto">
            <a:xfrm>
              <a:off x="1878" y="940"/>
              <a:ext cx="220" cy="308"/>
            </a:xfrm>
            <a:prstGeom prst="rect">
              <a:avLst/>
            </a:prstGeom>
            <a:solidFill>
              <a:srgbClr val="FFFF00"/>
            </a:solidFill>
            <a:ln w="1651">
              <a:noFill/>
              <a:miter lim="800000"/>
              <a:headEnd/>
              <a:tailEnd/>
            </a:ln>
          </p:spPr>
          <p:txBody>
            <a:bodyPr wrap="none">
              <a:spAutoFit/>
            </a:bodyPr>
            <a:lstStyle/>
            <a:p>
              <a:pPr>
                <a:buFont typeface="Wingdings" pitchFamily="2" charset="2"/>
                <a:buNone/>
              </a:pPr>
              <a:r>
                <a:rPr lang="en-US">
                  <a:solidFill>
                    <a:schemeClr val="tx1"/>
                  </a:solidFill>
                </a:rPr>
                <a:t>2</a:t>
              </a:r>
            </a:p>
          </p:txBody>
        </p:sp>
        <p:sp>
          <p:nvSpPr>
            <p:cNvPr id="55" name="AutoShape 215"/>
            <p:cNvSpPr>
              <a:spLocks noChangeArrowheads="1"/>
            </p:cNvSpPr>
            <p:nvPr/>
          </p:nvSpPr>
          <p:spPr bwMode="auto">
            <a:xfrm>
              <a:off x="1846" y="1675"/>
              <a:ext cx="541" cy="274"/>
            </a:xfrm>
            <a:prstGeom prst="roundRect">
              <a:avLst>
                <a:gd name="adj" fmla="val 16667"/>
              </a:avLst>
            </a:prstGeom>
            <a:noFill/>
            <a:ln w="38100">
              <a:solidFill>
                <a:srgbClr val="A50021"/>
              </a:solidFill>
              <a:round/>
              <a:headEnd/>
              <a:tailEnd/>
            </a:ln>
          </p:spPr>
          <p:txBody>
            <a:bodyPr lIns="0" rIns="0" anchor="ctr">
              <a:spAutoFit/>
            </a:bodyPr>
            <a:lstStyle/>
            <a:p>
              <a:pPr algn="ctr"/>
              <a:endParaRPr lang="en-US" sz="1800"/>
            </a:p>
          </p:txBody>
        </p:sp>
        <p:sp>
          <p:nvSpPr>
            <p:cNvPr id="56" name="Text Box 216"/>
            <p:cNvSpPr txBox="1">
              <a:spLocks noChangeArrowheads="1"/>
            </p:cNvSpPr>
            <p:nvPr/>
          </p:nvSpPr>
          <p:spPr bwMode="auto">
            <a:xfrm>
              <a:off x="2550" y="1189"/>
              <a:ext cx="220" cy="308"/>
            </a:xfrm>
            <a:prstGeom prst="rect">
              <a:avLst/>
            </a:prstGeom>
            <a:solidFill>
              <a:srgbClr val="CCFFFF"/>
            </a:solidFill>
            <a:ln w="1651">
              <a:noFill/>
              <a:miter lim="800000"/>
              <a:headEnd/>
              <a:tailEnd/>
            </a:ln>
          </p:spPr>
          <p:txBody>
            <a:bodyPr wrap="none">
              <a:spAutoFit/>
            </a:bodyPr>
            <a:lstStyle/>
            <a:p>
              <a:pPr>
                <a:buFont typeface="Wingdings" pitchFamily="2" charset="2"/>
                <a:buNone/>
              </a:pPr>
              <a:r>
                <a:rPr lang="en-US">
                  <a:solidFill>
                    <a:schemeClr val="tx1"/>
                  </a:solidFill>
                </a:rPr>
                <a:t>1</a:t>
              </a:r>
            </a:p>
          </p:txBody>
        </p:sp>
        <p:sp>
          <p:nvSpPr>
            <p:cNvPr id="57" name="Line 217"/>
            <p:cNvSpPr>
              <a:spLocks noChangeShapeType="1"/>
            </p:cNvSpPr>
            <p:nvPr/>
          </p:nvSpPr>
          <p:spPr bwMode="auto">
            <a:xfrm flipH="1">
              <a:off x="2251" y="1363"/>
              <a:ext cx="300" cy="308"/>
            </a:xfrm>
            <a:prstGeom prst="line">
              <a:avLst/>
            </a:prstGeom>
            <a:noFill/>
            <a:ln w="38100">
              <a:solidFill>
                <a:srgbClr val="A50021"/>
              </a:solidFill>
              <a:round/>
              <a:headEnd/>
              <a:tailEnd type="triangle" w="med" len="med"/>
            </a:ln>
          </p:spPr>
          <p:txBody>
            <a:bodyPr>
              <a:spAutoFit/>
            </a:bodyPr>
            <a:lstStyle/>
            <a:p>
              <a:endParaRPr lang="en-US"/>
            </a:p>
          </p:txBody>
        </p:sp>
        <p:sp>
          <p:nvSpPr>
            <p:cNvPr id="58" name="AutoShape 224"/>
            <p:cNvSpPr>
              <a:spLocks noChangeArrowheads="1"/>
            </p:cNvSpPr>
            <p:nvPr/>
          </p:nvSpPr>
          <p:spPr bwMode="auto">
            <a:xfrm rot="-5400000">
              <a:off x="1429" y="2128"/>
              <a:ext cx="1062" cy="249"/>
            </a:xfrm>
            <a:prstGeom prst="roundRect">
              <a:avLst>
                <a:gd name="adj" fmla="val 16667"/>
              </a:avLst>
            </a:prstGeom>
            <a:noFill/>
            <a:ln w="38100">
              <a:solidFill>
                <a:schemeClr val="folHlink"/>
              </a:solidFill>
              <a:prstDash val="sysDot"/>
              <a:round/>
              <a:headEnd/>
              <a:tailEnd/>
            </a:ln>
          </p:spPr>
          <p:txBody>
            <a:bodyPr lIns="0" rIns="0" anchor="ctr">
              <a:spAutoFit/>
            </a:bodyPr>
            <a:lstStyle/>
            <a:p>
              <a:endParaRPr lang="en-US"/>
            </a:p>
          </p:txBody>
        </p:sp>
        <p:sp>
          <p:nvSpPr>
            <p:cNvPr id="59" name="Line 225"/>
            <p:cNvSpPr>
              <a:spLocks noChangeShapeType="1"/>
            </p:cNvSpPr>
            <p:nvPr/>
          </p:nvSpPr>
          <p:spPr bwMode="auto">
            <a:xfrm>
              <a:off x="1531" y="1328"/>
              <a:ext cx="290" cy="941"/>
            </a:xfrm>
            <a:prstGeom prst="line">
              <a:avLst/>
            </a:prstGeom>
            <a:noFill/>
            <a:ln w="38100">
              <a:solidFill>
                <a:schemeClr val="folHlink"/>
              </a:solidFill>
              <a:prstDash val="sysDot"/>
              <a:round/>
              <a:headEnd/>
              <a:tailEnd type="triangle" w="med" len="med"/>
            </a:ln>
          </p:spPr>
          <p:txBody>
            <a:bodyPr>
              <a:spAutoFit/>
            </a:bodyPr>
            <a:lstStyle/>
            <a:p>
              <a:endParaRPr lang="en-US"/>
            </a:p>
          </p:txBody>
        </p:sp>
        <p:sp>
          <p:nvSpPr>
            <p:cNvPr id="60" name="Text Box 226"/>
            <p:cNvSpPr txBox="1">
              <a:spLocks noChangeArrowheads="1"/>
            </p:cNvSpPr>
            <p:nvPr/>
          </p:nvSpPr>
          <p:spPr bwMode="auto">
            <a:xfrm>
              <a:off x="1406" y="1029"/>
              <a:ext cx="220" cy="308"/>
            </a:xfrm>
            <a:prstGeom prst="rect">
              <a:avLst/>
            </a:prstGeom>
            <a:solidFill>
              <a:srgbClr val="66FF33"/>
            </a:solidFill>
            <a:ln w="1651">
              <a:noFill/>
              <a:miter lim="800000"/>
              <a:headEnd/>
              <a:tailEnd/>
            </a:ln>
          </p:spPr>
          <p:txBody>
            <a:bodyPr wrap="none">
              <a:spAutoFit/>
            </a:bodyPr>
            <a:lstStyle/>
            <a:p>
              <a:pPr>
                <a:buFont typeface="Wingdings" pitchFamily="2" charset="2"/>
                <a:buNone/>
              </a:pPr>
              <a:r>
                <a:rPr lang="en-US">
                  <a:solidFill>
                    <a:schemeClr val="tx1"/>
                  </a:solidFill>
                </a:rPr>
                <a:t>7</a:t>
              </a:r>
            </a:p>
          </p:txBody>
        </p:sp>
      </p:grpSp>
      <p:sp>
        <p:nvSpPr>
          <p:cNvPr id="96" name="Text Box 228"/>
          <p:cNvSpPr txBox="1">
            <a:spLocks noChangeArrowheads="1"/>
          </p:cNvSpPr>
          <p:nvPr/>
        </p:nvSpPr>
        <p:spPr bwMode="auto">
          <a:xfrm>
            <a:off x="4621213" y="1530350"/>
            <a:ext cx="247650" cy="396875"/>
          </a:xfrm>
          <a:prstGeom prst="rect">
            <a:avLst/>
          </a:prstGeom>
          <a:solidFill>
            <a:srgbClr val="CCFFFF"/>
          </a:solidFill>
          <a:ln w="1651">
            <a:noFill/>
            <a:miter lim="800000"/>
            <a:headEnd/>
            <a:tailEnd/>
          </a:ln>
        </p:spPr>
        <p:txBody>
          <a:bodyPr wrap="none" lIns="0" tIns="0" rIns="0" bIns="0">
            <a:spAutoFit/>
          </a:bodyPr>
          <a:lstStyle/>
          <a:p>
            <a:pPr>
              <a:buFont typeface="Wingdings" pitchFamily="2" charset="2"/>
              <a:buNone/>
            </a:pPr>
            <a:r>
              <a:rPr lang="en-US">
                <a:solidFill>
                  <a:schemeClr val="tx1"/>
                </a:solidFill>
              </a:rPr>
              <a:t>1 </a:t>
            </a:r>
          </a:p>
        </p:txBody>
      </p:sp>
      <p:sp>
        <p:nvSpPr>
          <p:cNvPr id="97" name="Text Box 229"/>
          <p:cNvSpPr txBox="1">
            <a:spLocks noChangeArrowheads="1"/>
          </p:cNvSpPr>
          <p:nvPr/>
        </p:nvSpPr>
        <p:spPr bwMode="auto">
          <a:xfrm>
            <a:off x="4632325" y="1892300"/>
            <a:ext cx="439738" cy="396875"/>
          </a:xfrm>
          <a:prstGeom prst="rect">
            <a:avLst/>
          </a:prstGeom>
          <a:solidFill>
            <a:srgbClr val="FFFF00"/>
          </a:solidFill>
          <a:ln w="1651">
            <a:noFill/>
            <a:miter lim="800000"/>
            <a:headEnd/>
            <a:tailEnd/>
          </a:ln>
        </p:spPr>
        <p:txBody>
          <a:bodyPr wrap="none" lIns="0" tIns="0" rIns="0" bIns="0">
            <a:spAutoFit/>
          </a:bodyPr>
          <a:lstStyle/>
          <a:p>
            <a:pPr>
              <a:buFont typeface="Wingdings" pitchFamily="2" charset="2"/>
              <a:buNone/>
            </a:pPr>
            <a:r>
              <a:rPr lang="en-US">
                <a:solidFill>
                  <a:schemeClr val="tx1"/>
                </a:solidFill>
              </a:rPr>
              <a:t>3-4</a:t>
            </a:r>
          </a:p>
        </p:txBody>
      </p:sp>
      <p:sp>
        <p:nvSpPr>
          <p:cNvPr id="98" name="Text Box 230"/>
          <p:cNvSpPr txBox="1">
            <a:spLocks noChangeArrowheads="1"/>
          </p:cNvSpPr>
          <p:nvPr/>
        </p:nvSpPr>
        <p:spPr bwMode="auto">
          <a:xfrm>
            <a:off x="4613275" y="2268538"/>
            <a:ext cx="522288" cy="396875"/>
          </a:xfrm>
          <a:prstGeom prst="rect">
            <a:avLst/>
          </a:prstGeom>
          <a:solidFill>
            <a:srgbClr val="CC99FF"/>
          </a:solidFill>
          <a:ln w="1651">
            <a:noFill/>
            <a:miter lim="800000"/>
            <a:headEnd/>
            <a:tailEnd/>
          </a:ln>
        </p:spPr>
        <p:txBody>
          <a:bodyPr wrap="none" lIns="0" tIns="0" rIns="0" bIns="0">
            <a:spAutoFit/>
          </a:bodyPr>
          <a:lstStyle/>
          <a:p>
            <a:pPr>
              <a:buFont typeface="Wingdings" pitchFamily="2" charset="2"/>
              <a:buNone/>
            </a:pPr>
            <a:r>
              <a:rPr lang="en-US">
                <a:solidFill>
                  <a:schemeClr val="tx1"/>
                </a:solidFill>
              </a:rPr>
              <a:t>5-6 </a:t>
            </a:r>
          </a:p>
        </p:txBody>
      </p:sp>
      <p:sp>
        <p:nvSpPr>
          <p:cNvPr id="194" name="Oval 120"/>
          <p:cNvSpPr>
            <a:spLocks noChangeArrowheads="1"/>
          </p:cNvSpPr>
          <p:nvPr/>
        </p:nvSpPr>
        <p:spPr bwMode="auto">
          <a:xfrm>
            <a:off x="3707895" y="5733280"/>
            <a:ext cx="177800" cy="165100"/>
          </a:xfrm>
          <a:prstGeom prst="ellipse">
            <a:avLst/>
          </a:prstGeom>
          <a:solidFill>
            <a:schemeClr val="accent2"/>
          </a:solidFill>
          <a:ln w="9525">
            <a:noFill/>
            <a:round/>
            <a:headEnd/>
            <a:tailEnd/>
          </a:ln>
        </p:spPr>
        <p:txBody>
          <a:bodyPr wrap="none" lIns="0" rIns="0" anchor="ctr">
            <a:spAutoFit/>
          </a:bodyPr>
          <a:lstStyle/>
          <a:p>
            <a:endParaRPr lang="en-US"/>
          </a:p>
        </p:txBody>
      </p:sp>
      <p:sp>
        <p:nvSpPr>
          <p:cNvPr id="195" name="Text Box 119"/>
          <p:cNvSpPr txBox="1">
            <a:spLocks noChangeArrowheads="1"/>
          </p:cNvSpPr>
          <p:nvPr/>
        </p:nvSpPr>
        <p:spPr bwMode="auto">
          <a:xfrm>
            <a:off x="3419860" y="5618066"/>
            <a:ext cx="5594350" cy="701675"/>
          </a:xfrm>
          <a:prstGeom prst="rect">
            <a:avLst/>
          </a:prstGeom>
          <a:noFill/>
          <a:ln w="9525">
            <a:noFill/>
            <a:miter lim="800000"/>
            <a:headEnd/>
            <a:tailEnd/>
          </a:ln>
        </p:spPr>
        <p:txBody>
          <a:bodyPr wrap="none" lIns="0" rIns="0" anchorCtr="1">
            <a:spAutoFit/>
          </a:bodyPr>
          <a:lstStyle/>
          <a:p>
            <a:pPr>
              <a:spcBef>
                <a:spcPct val="0"/>
              </a:spcBef>
              <a:buClr>
                <a:srgbClr val="009999"/>
              </a:buClr>
              <a:buFontTx/>
              <a:buNone/>
            </a:pPr>
            <a:r>
              <a:rPr lang="en-US" sz="2000" b="0" dirty="0">
                <a:solidFill>
                  <a:srgbClr val="A50021"/>
                </a:solidFill>
                <a:latin typeface="Arial" pitchFamily="34" charset="0"/>
                <a:cs typeface="Arial" pitchFamily="34" charset="0"/>
              </a:rPr>
              <a:t>        </a:t>
            </a:r>
            <a:r>
              <a:rPr lang="en-US" sz="2000" b="0" dirty="0" err="1">
                <a:solidFill>
                  <a:srgbClr val="A50021"/>
                </a:solidFill>
                <a:latin typeface="Arial" pitchFamily="34" charset="0"/>
                <a:cs typeface="Arial" pitchFamily="34" charset="0"/>
              </a:rPr>
              <a:t>Minterm</a:t>
            </a:r>
            <a:r>
              <a:rPr lang="en-US" sz="2000" b="0" dirty="0">
                <a:solidFill>
                  <a:srgbClr val="A50021"/>
                </a:solidFill>
                <a:latin typeface="Arial" pitchFamily="34" charset="0"/>
                <a:cs typeface="Arial" pitchFamily="34" charset="0"/>
              </a:rPr>
              <a:t> covered by only one prime </a:t>
            </a:r>
            <a:r>
              <a:rPr lang="en-US" sz="2000" b="0" dirty="0" err="1">
                <a:solidFill>
                  <a:srgbClr val="A50021"/>
                </a:solidFill>
                <a:latin typeface="Arial" pitchFamily="34" charset="0"/>
                <a:cs typeface="Arial" pitchFamily="34" charset="0"/>
              </a:rPr>
              <a:t>implicant</a:t>
            </a:r>
            <a:endParaRPr lang="en-US" sz="2000" b="0" dirty="0">
              <a:solidFill>
                <a:srgbClr val="A50021"/>
              </a:solidFill>
              <a:latin typeface="Arial" pitchFamily="34" charset="0"/>
              <a:cs typeface="Arial" pitchFamily="34" charset="0"/>
            </a:endParaRPr>
          </a:p>
          <a:p>
            <a:pPr>
              <a:spcBef>
                <a:spcPct val="0"/>
              </a:spcBef>
              <a:buClr>
                <a:srgbClr val="009999"/>
              </a:buClr>
              <a:buFontTx/>
              <a:buNone/>
            </a:pPr>
            <a:r>
              <a:rPr lang="en-US" sz="2000" b="0" dirty="0">
                <a:solidFill>
                  <a:srgbClr val="A50021"/>
                </a:solidFill>
                <a:latin typeface="Arial" pitchFamily="34" charset="0"/>
                <a:cs typeface="Arial" pitchFamily="34" charset="0"/>
              </a:rPr>
              <a:t>        So </a:t>
            </a:r>
            <a:r>
              <a:rPr lang="en-US" sz="2000" b="0" dirty="0" err="1">
                <a:solidFill>
                  <a:srgbClr val="A50021"/>
                </a:solidFill>
                <a:latin typeface="Arial" pitchFamily="34" charset="0"/>
                <a:cs typeface="Arial" pitchFamily="34" charset="0"/>
              </a:rPr>
              <a:t>minterm</a:t>
            </a:r>
            <a:r>
              <a:rPr lang="en-US" sz="2000" b="0" dirty="0">
                <a:solidFill>
                  <a:srgbClr val="A50021"/>
                </a:solidFill>
                <a:latin typeface="Arial" pitchFamily="34" charset="0"/>
                <a:cs typeface="Arial" pitchFamily="34" charset="0"/>
              </a:rPr>
              <a:t> 5 is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 Simplification procedure</a:t>
            </a:r>
            <a:endParaRPr lang="en-US" dirty="0"/>
          </a:p>
        </p:txBody>
      </p:sp>
      <p:sp>
        <p:nvSpPr>
          <p:cNvPr id="3" name="Content Placeholder 2"/>
          <p:cNvSpPr>
            <a:spLocks noGrp="1"/>
          </p:cNvSpPr>
          <p:nvPr>
            <p:ph idx="1"/>
          </p:nvPr>
        </p:nvSpPr>
        <p:spPr/>
        <p:txBody>
          <a:bodyPr/>
          <a:lstStyle/>
          <a:p>
            <a:r>
              <a:rPr lang="en-US" dirty="0" smtClean="0"/>
              <a:t>1. Identify all </a:t>
            </a:r>
            <a:r>
              <a:rPr lang="en-US" dirty="0" smtClean="0">
                <a:solidFill>
                  <a:srgbClr val="FF0000"/>
                </a:solidFill>
              </a:rPr>
              <a:t>prime </a:t>
            </a:r>
            <a:r>
              <a:rPr lang="en-US" dirty="0" err="1" smtClean="0">
                <a:solidFill>
                  <a:srgbClr val="FF0000"/>
                </a:solidFill>
              </a:rPr>
              <a:t>implicants</a:t>
            </a:r>
            <a:r>
              <a:rPr lang="en-US" dirty="0" smtClean="0">
                <a:solidFill>
                  <a:srgbClr val="FF0000"/>
                </a:solidFill>
              </a:rPr>
              <a:t> </a:t>
            </a:r>
            <a:r>
              <a:rPr lang="en-US" dirty="0" smtClean="0"/>
              <a:t>covering 1’s</a:t>
            </a:r>
            <a:endParaRPr lang="en-US" dirty="0" smtClean="0"/>
          </a:p>
          <a:p>
            <a:pPr lvl="1"/>
            <a:r>
              <a:rPr lang="en-US" dirty="0" smtClean="0"/>
              <a:t>Example: For a function of 3 variables, group all possible groups of 4, then groups of 2 that are not contained in groups of 4, then </a:t>
            </a:r>
            <a:r>
              <a:rPr lang="en-US" dirty="0" err="1" smtClean="0"/>
              <a:t>minterms</a:t>
            </a:r>
            <a:r>
              <a:rPr lang="en-US" dirty="0" smtClean="0"/>
              <a:t> that are not contained in a group of 4 or 2.</a:t>
            </a:r>
          </a:p>
          <a:p>
            <a:r>
              <a:rPr lang="en-US" dirty="0" smtClean="0"/>
              <a:t>2. Identify all </a:t>
            </a:r>
            <a:r>
              <a:rPr lang="en-US" dirty="0" smtClean="0">
                <a:solidFill>
                  <a:srgbClr val="FF0000"/>
                </a:solidFill>
              </a:rPr>
              <a:t>essential prime </a:t>
            </a:r>
            <a:r>
              <a:rPr lang="en-US" dirty="0" err="1" smtClean="0">
                <a:solidFill>
                  <a:srgbClr val="FF0000"/>
                </a:solidFill>
              </a:rPr>
              <a:t>implicants</a:t>
            </a:r>
            <a:r>
              <a:rPr lang="en-US" dirty="0" smtClean="0">
                <a:solidFill>
                  <a:srgbClr val="FF0000"/>
                </a:solidFill>
              </a:rPr>
              <a:t> </a:t>
            </a:r>
            <a:r>
              <a:rPr lang="en-US" dirty="0" smtClean="0"/>
              <a:t>and select them.</a:t>
            </a:r>
          </a:p>
          <a:p>
            <a:r>
              <a:rPr lang="en-US" dirty="0" smtClean="0"/>
              <a:t>3. Check all </a:t>
            </a:r>
            <a:r>
              <a:rPr lang="en-US" dirty="0" err="1" smtClean="0"/>
              <a:t>minterms</a:t>
            </a:r>
            <a:r>
              <a:rPr lang="en-US" dirty="0" smtClean="0"/>
              <a:t> (1’s) covered by essential prime </a:t>
            </a:r>
            <a:r>
              <a:rPr lang="en-US" dirty="0" err="1" smtClean="0"/>
              <a:t>implicants</a:t>
            </a:r>
            <a:endParaRPr lang="en-US" dirty="0" smtClean="0"/>
          </a:p>
          <a:p>
            <a:r>
              <a:rPr lang="en-US" dirty="0" smtClean="0"/>
              <a:t>4. Repeat until all  </a:t>
            </a:r>
            <a:r>
              <a:rPr lang="en-US" dirty="0" err="1" smtClean="0"/>
              <a:t>minterms</a:t>
            </a:r>
            <a:r>
              <a:rPr lang="en-US" dirty="0" smtClean="0"/>
              <a:t> (1’s) are covered:</a:t>
            </a:r>
          </a:p>
          <a:p>
            <a:pPr lvl="1"/>
            <a:r>
              <a:rPr lang="en-US" dirty="0" smtClean="0"/>
              <a:t>Select the prime </a:t>
            </a:r>
            <a:r>
              <a:rPr lang="en-US" dirty="0" err="1" smtClean="0"/>
              <a:t>implicant</a:t>
            </a:r>
            <a:r>
              <a:rPr lang="en-US" dirty="0" smtClean="0"/>
              <a:t> covering the largest </a:t>
            </a:r>
            <a:r>
              <a:rPr lang="en-US" dirty="0" smtClean="0">
                <a:solidFill>
                  <a:srgbClr val="FF0000"/>
                </a:solidFill>
              </a:rPr>
              <a:t>uncovered</a:t>
            </a:r>
            <a:r>
              <a:rPr lang="en-US" dirty="0" smtClean="0"/>
              <a:t> </a:t>
            </a:r>
            <a:r>
              <a:rPr lang="en-US" dirty="0" err="1" smtClean="0">
                <a:solidFill>
                  <a:srgbClr val="FF0000"/>
                </a:solidFill>
              </a:rPr>
              <a:t>minterms</a:t>
            </a:r>
            <a:r>
              <a:rPr lang="en-US" dirty="0" smtClean="0">
                <a:solidFill>
                  <a:srgbClr val="FF0000"/>
                </a:solidFill>
              </a:rPr>
              <a:t> (1’s)</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Find all Prime </a:t>
            </a:r>
            <a:r>
              <a:rPr lang="en-US" dirty="0" err="1" smtClean="0"/>
              <a:t>Implicants</a:t>
            </a:r>
            <a:endParaRPr lang="en-US" dirty="0"/>
          </a:p>
        </p:txBody>
      </p:sp>
      <p:grpSp>
        <p:nvGrpSpPr>
          <p:cNvPr id="4" name="Group 2"/>
          <p:cNvGrpSpPr>
            <a:grpSpLocks/>
          </p:cNvGrpSpPr>
          <p:nvPr/>
        </p:nvGrpSpPr>
        <p:grpSpPr bwMode="auto">
          <a:xfrm>
            <a:off x="336550" y="2114550"/>
            <a:ext cx="3359150" cy="3222625"/>
            <a:chOff x="244" y="1522"/>
            <a:chExt cx="2116" cy="2030"/>
          </a:xfrm>
        </p:grpSpPr>
        <p:grpSp>
          <p:nvGrpSpPr>
            <p:cNvPr id="5" name="Group 3"/>
            <p:cNvGrpSpPr>
              <a:grpSpLocks/>
            </p:cNvGrpSpPr>
            <p:nvPr/>
          </p:nvGrpSpPr>
          <p:grpSpPr bwMode="auto">
            <a:xfrm>
              <a:off x="399" y="1631"/>
              <a:ext cx="1961" cy="1919"/>
              <a:chOff x="1248" y="1336"/>
              <a:chExt cx="3344" cy="2392"/>
            </a:xfrm>
          </p:grpSpPr>
          <p:grpSp>
            <p:nvGrpSpPr>
              <p:cNvPr id="12" name="Group 4"/>
              <p:cNvGrpSpPr>
                <a:grpSpLocks/>
              </p:cNvGrpSpPr>
              <p:nvPr/>
            </p:nvGrpSpPr>
            <p:grpSpPr bwMode="auto">
              <a:xfrm>
                <a:off x="3632" y="1336"/>
                <a:ext cx="960" cy="672"/>
                <a:chOff x="3632" y="1336"/>
                <a:chExt cx="960" cy="672"/>
              </a:xfrm>
            </p:grpSpPr>
            <p:sp>
              <p:nvSpPr>
                <p:cNvPr id="25" name="AutoShape 5"/>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26" name="Rectangle 6"/>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27" name="Rectangle 7"/>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13" name="Group 8"/>
              <p:cNvGrpSpPr>
                <a:grpSpLocks/>
              </p:cNvGrpSpPr>
              <p:nvPr/>
            </p:nvGrpSpPr>
            <p:grpSpPr bwMode="auto">
              <a:xfrm flipH="1">
                <a:off x="1256" y="1336"/>
                <a:ext cx="1024" cy="672"/>
                <a:chOff x="3632" y="1336"/>
                <a:chExt cx="960" cy="672"/>
              </a:xfrm>
            </p:grpSpPr>
            <p:sp>
              <p:nvSpPr>
                <p:cNvPr id="22" name="AutoShape 9"/>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23" name="Rectangle 10"/>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24" name="Rectangle 11"/>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14" name="Group 12"/>
              <p:cNvGrpSpPr>
                <a:grpSpLocks/>
              </p:cNvGrpSpPr>
              <p:nvPr/>
            </p:nvGrpSpPr>
            <p:grpSpPr bwMode="auto">
              <a:xfrm flipH="1" flipV="1">
                <a:off x="1248" y="3056"/>
                <a:ext cx="1024" cy="672"/>
                <a:chOff x="3632" y="1336"/>
                <a:chExt cx="960" cy="672"/>
              </a:xfrm>
            </p:grpSpPr>
            <p:sp>
              <p:nvSpPr>
                <p:cNvPr id="19" name="AutoShape 13"/>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20" name="Rectangle 14"/>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21" name="Rectangle 15"/>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15" name="Group 16"/>
              <p:cNvGrpSpPr>
                <a:grpSpLocks/>
              </p:cNvGrpSpPr>
              <p:nvPr/>
            </p:nvGrpSpPr>
            <p:grpSpPr bwMode="auto">
              <a:xfrm flipV="1">
                <a:off x="3632" y="3048"/>
                <a:ext cx="960" cy="672"/>
                <a:chOff x="3632" y="1336"/>
                <a:chExt cx="960" cy="672"/>
              </a:xfrm>
            </p:grpSpPr>
            <p:sp>
              <p:nvSpPr>
                <p:cNvPr id="16" name="AutoShape 17"/>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17" name="Rectangle 18"/>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18" name="Rectangle 19"/>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grpSp>
          <p:nvGrpSpPr>
            <p:cNvPr id="6" name="Group 20"/>
            <p:cNvGrpSpPr>
              <a:grpSpLocks/>
            </p:cNvGrpSpPr>
            <p:nvPr/>
          </p:nvGrpSpPr>
          <p:grpSpPr bwMode="auto">
            <a:xfrm>
              <a:off x="244" y="1522"/>
              <a:ext cx="339" cy="269"/>
              <a:chOff x="244" y="1522"/>
              <a:chExt cx="339" cy="269"/>
            </a:xfrm>
          </p:grpSpPr>
          <p:sp>
            <p:nvSpPr>
              <p:cNvPr id="8" name="Line 21"/>
              <p:cNvSpPr>
                <a:spLocks noChangeShapeType="1"/>
              </p:cNvSpPr>
              <p:nvPr/>
            </p:nvSpPr>
            <p:spPr bwMode="auto">
              <a:xfrm>
                <a:off x="249" y="1531"/>
                <a:ext cx="137" cy="1"/>
              </a:xfrm>
              <a:prstGeom prst="line">
                <a:avLst/>
              </a:prstGeom>
              <a:noFill/>
              <a:ln w="28575">
                <a:solidFill>
                  <a:srgbClr val="000000"/>
                </a:solidFill>
                <a:round/>
                <a:headEnd/>
                <a:tailEnd/>
              </a:ln>
            </p:spPr>
            <p:txBody>
              <a:bodyPr/>
              <a:lstStyle/>
              <a:p>
                <a:endParaRPr lang="en-US"/>
              </a:p>
            </p:txBody>
          </p:sp>
          <p:sp>
            <p:nvSpPr>
              <p:cNvPr id="9" name="Line 22"/>
              <p:cNvSpPr>
                <a:spLocks noChangeShapeType="1"/>
              </p:cNvSpPr>
              <p:nvPr/>
            </p:nvSpPr>
            <p:spPr bwMode="auto">
              <a:xfrm>
                <a:off x="426" y="1531"/>
                <a:ext cx="149" cy="1"/>
              </a:xfrm>
              <a:prstGeom prst="line">
                <a:avLst/>
              </a:prstGeom>
              <a:noFill/>
              <a:ln w="28575">
                <a:solidFill>
                  <a:srgbClr val="000000"/>
                </a:solidFill>
                <a:round/>
                <a:headEnd/>
                <a:tailEnd/>
              </a:ln>
            </p:spPr>
            <p:txBody>
              <a:bodyPr/>
              <a:lstStyle/>
              <a:p>
                <a:endParaRPr lang="en-US"/>
              </a:p>
            </p:txBody>
          </p:sp>
          <p:sp>
            <p:nvSpPr>
              <p:cNvPr id="10" name="Rectangle 23"/>
              <p:cNvSpPr>
                <a:spLocks noChangeArrowheads="1"/>
              </p:cNvSpPr>
              <p:nvPr/>
            </p:nvSpPr>
            <p:spPr bwMode="auto">
              <a:xfrm>
                <a:off x="421" y="1522"/>
                <a:ext cx="16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D</a:t>
                </a:r>
                <a:endParaRPr lang="en-US" sz="3200">
                  <a:solidFill>
                    <a:schemeClr val="tx1"/>
                  </a:solidFill>
                </a:endParaRPr>
              </a:p>
            </p:txBody>
          </p:sp>
          <p:sp>
            <p:nvSpPr>
              <p:cNvPr id="11" name="Rectangle 24"/>
              <p:cNvSpPr>
                <a:spLocks noChangeArrowheads="1"/>
              </p:cNvSpPr>
              <p:nvPr/>
            </p:nvSpPr>
            <p:spPr bwMode="auto">
              <a:xfrm>
                <a:off x="244" y="1522"/>
                <a:ext cx="149"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B</a:t>
                </a:r>
                <a:endParaRPr lang="en-US" sz="3200">
                  <a:solidFill>
                    <a:schemeClr val="tx1"/>
                  </a:solidFill>
                </a:endParaRPr>
              </a:p>
            </p:txBody>
          </p:sp>
        </p:grpSp>
        <p:sp>
          <p:nvSpPr>
            <p:cNvPr id="7" name="Line 25"/>
            <p:cNvSpPr>
              <a:spLocks noChangeShapeType="1"/>
            </p:cNvSpPr>
            <p:nvPr/>
          </p:nvSpPr>
          <p:spPr bwMode="auto">
            <a:xfrm>
              <a:off x="605" y="1652"/>
              <a:ext cx="167" cy="250"/>
            </a:xfrm>
            <a:prstGeom prst="line">
              <a:avLst/>
            </a:prstGeom>
            <a:noFill/>
            <a:ln w="38100">
              <a:solidFill>
                <a:srgbClr val="FF0000"/>
              </a:solidFill>
              <a:round/>
              <a:headEnd/>
              <a:tailEnd type="triangle" w="med" len="med"/>
            </a:ln>
          </p:spPr>
          <p:txBody>
            <a:bodyPr>
              <a:spAutoFit/>
            </a:bodyPr>
            <a:lstStyle/>
            <a:p>
              <a:endParaRPr lang="en-US"/>
            </a:p>
          </p:txBody>
        </p:sp>
      </p:grpSp>
      <p:grpSp>
        <p:nvGrpSpPr>
          <p:cNvPr id="28" name="Group 26"/>
          <p:cNvGrpSpPr>
            <a:grpSpLocks/>
          </p:cNvGrpSpPr>
          <p:nvPr/>
        </p:nvGrpSpPr>
        <p:grpSpPr bwMode="auto">
          <a:xfrm>
            <a:off x="2209800" y="2238375"/>
            <a:ext cx="1490663" cy="3968750"/>
            <a:chOff x="1424" y="1600"/>
            <a:chExt cx="939" cy="2500"/>
          </a:xfrm>
        </p:grpSpPr>
        <p:sp>
          <p:nvSpPr>
            <p:cNvPr id="29" name="Rectangle 27"/>
            <p:cNvSpPr>
              <a:spLocks noChangeArrowheads="1"/>
            </p:cNvSpPr>
            <p:nvPr/>
          </p:nvSpPr>
          <p:spPr bwMode="auto">
            <a:xfrm flipV="1">
              <a:off x="1460" y="3505"/>
              <a:ext cx="710" cy="149"/>
            </a:xfrm>
            <a:prstGeom prst="rect">
              <a:avLst/>
            </a:prstGeom>
            <a:solidFill>
              <a:schemeClr val="bg1"/>
            </a:solidFill>
            <a:ln w="38100">
              <a:noFill/>
              <a:miter lim="800000"/>
              <a:headEnd/>
              <a:tailEnd/>
            </a:ln>
          </p:spPr>
          <p:txBody>
            <a:bodyPr wrap="none" anchor="ctr">
              <a:spAutoFit/>
            </a:bodyPr>
            <a:lstStyle/>
            <a:p>
              <a:endParaRPr lang="en-US"/>
            </a:p>
          </p:txBody>
        </p:sp>
        <p:grpSp>
          <p:nvGrpSpPr>
            <p:cNvPr id="30" name="Group 28"/>
            <p:cNvGrpSpPr>
              <a:grpSpLocks/>
            </p:cNvGrpSpPr>
            <p:nvPr/>
          </p:nvGrpSpPr>
          <p:grpSpPr bwMode="auto">
            <a:xfrm>
              <a:off x="1424" y="1600"/>
              <a:ext cx="939" cy="2500"/>
              <a:chOff x="1424" y="1608"/>
              <a:chExt cx="939" cy="2500"/>
            </a:xfrm>
          </p:grpSpPr>
          <p:grpSp>
            <p:nvGrpSpPr>
              <p:cNvPr id="31" name="Group 29"/>
              <p:cNvGrpSpPr>
                <a:grpSpLocks/>
              </p:cNvGrpSpPr>
              <p:nvPr/>
            </p:nvGrpSpPr>
            <p:grpSpPr bwMode="auto">
              <a:xfrm flipV="1">
                <a:off x="1424" y="3016"/>
                <a:ext cx="696" cy="560"/>
                <a:chOff x="1432" y="1608"/>
                <a:chExt cx="696" cy="560"/>
              </a:xfrm>
            </p:grpSpPr>
            <p:sp>
              <p:nvSpPr>
                <p:cNvPr id="40" name="AutoShape 30"/>
                <p:cNvSpPr>
                  <a:spLocks noChangeArrowheads="1"/>
                </p:cNvSpPr>
                <p:nvPr/>
              </p:nvSpPr>
              <p:spPr bwMode="auto">
                <a:xfrm>
                  <a:off x="1448" y="1648"/>
                  <a:ext cx="632" cy="52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41" name="Rectangle 31"/>
                <p:cNvSpPr>
                  <a:spLocks noChangeArrowheads="1"/>
                </p:cNvSpPr>
                <p:nvPr/>
              </p:nvSpPr>
              <p:spPr bwMode="auto">
                <a:xfrm>
                  <a:off x="1432" y="1608"/>
                  <a:ext cx="696" cy="112"/>
                </a:xfrm>
                <a:prstGeom prst="rect">
                  <a:avLst/>
                </a:prstGeom>
                <a:solidFill>
                  <a:schemeClr val="bg1"/>
                </a:solidFill>
                <a:ln w="9525">
                  <a:noFill/>
                  <a:miter lim="800000"/>
                  <a:headEnd/>
                  <a:tailEnd/>
                </a:ln>
              </p:spPr>
              <p:txBody>
                <a:bodyPr wrap="none" lIns="0" rIns="0" anchor="ctr">
                  <a:spAutoFit/>
                </a:bodyPr>
                <a:lstStyle/>
                <a:p>
                  <a:endParaRPr lang="en-US"/>
                </a:p>
              </p:txBody>
            </p:sp>
          </p:grpSp>
          <p:grpSp>
            <p:nvGrpSpPr>
              <p:cNvPr id="32" name="Group 32"/>
              <p:cNvGrpSpPr>
                <a:grpSpLocks/>
              </p:cNvGrpSpPr>
              <p:nvPr/>
            </p:nvGrpSpPr>
            <p:grpSpPr bwMode="auto">
              <a:xfrm>
                <a:off x="2027" y="3839"/>
                <a:ext cx="336" cy="269"/>
                <a:chOff x="2283" y="1527"/>
                <a:chExt cx="336" cy="269"/>
              </a:xfrm>
            </p:grpSpPr>
            <p:sp>
              <p:nvSpPr>
                <p:cNvPr id="37" name="Line 33"/>
                <p:cNvSpPr>
                  <a:spLocks noChangeShapeType="1"/>
                </p:cNvSpPr>
                <p:nvPr/>
              </p:nvSpPr>
              <p:spPr bwMode="auto">
                <a:xfrm>
                  <a:off x="2288" y="1536"/>
                  <a:ext cx="137" cy="1"/>
                </a:xfrm>
                <a:prstGeom prst="line">
                  <a:avLst/>
                </a:prstGeom>
                <a:noFill/>
                <a:ln w="28575">
                  <a:solidFill>
                    <a:srgbClr val="000000"/>
                  </a:solidFill>
                  <a:round/>
                  <a:headEnd/>
                  <a:tailEnd/>
                </a:ln>
              </p:spPr>
              <p:txBody>
                <a:bodyPr/>
                <a:lstStyle/>
                <a:p>
                  <a:endParaRPr lang="en-US"/>
                </a:p>
              </p:txBody>
            </p:sp>
            <p:sp>
              <p:nvSpPr>
                <p:cNvPr id="38" name="Rectangle 34"/>
                <p:cNvSpPr>
                  <a:spLocks noChangeArrowheads="1"/>
                </p:cNvSpPr>
                <p:nvPr/>
              </p:nvSpPr>
              <p:spPr bwMode="auto">
                <a:xfrm>
                  <a:off x="2457" y="1527"/>
                  <a:ext cx="16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C</a:t>
                  </a:r>
                  <a:endParaRPr lang="en-US" sz="3200">
                    <a:solidFill>
                      <a:schemeClr val="tx1"/>
                    </a:solidFill>
                  </a:endParaRPr>
                </a:p>
              </p:txBody>
            </p:sp>
            <p:sp>
              <p:nvSpPr>
                <p:cNvPr id="39" name="Rectangle 35"/>
                <p:cNvSpPr>
                  <a:spLocks noChangeArrowheads="1"/>
                </p:cNvSpPr>
                <p:nvPr/>
              </p:nvSpPr>
              <p:spPr bwMode="auto">
                <a:xfrm>
                  <a:off x="2283" y="1527"/>
                  <a:ext cx="149"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B</a:t>
                  </a:r>
                  <a:endParaRPr lang="en-US" sz="3200">
                    <a:solidFill>
                      <a:schemeClr val="tx1"/>
                    </a:solidFill>
                  </a:endParaRPr>
                </a:p>
              </p:txBody>
            </p:sp>
          </p:grpSp>
          <p:grpSp>
            <p:nvGrpSpPr>
              <p:cNvPr id="33" name="Group 36"/>
              <p:cNvGrpSpPr>
                <a:grpSpLocks/>
              </p:cNvGrpSpPr>
              <p:nvPr/>
            </p:nvGrpSpPr>
            <p:grpSpPr bwMode="auto">
              <a:xfrm>
                <a:off x="1424" y="1608"/>
                <a:ext cx="696" cy="560"/>
                <a:chOff x="1432" y="1608"/>
                <a:chExt cx="696" cy="560"/>
              </a:xfrm>
            </p:grpSpPr>
            <p:sp>
              <p:nvSpPr>
                <p:cNvPr id="35" name="AutoShape 37"/>
                <p:cNvSpPr>
                  <a:spLocks noChangeArrowheads="1"/>
                </p:cNvSpPr>
                <p:nvPr/>
              </p:nvSpPr>
              <p:spPr bwMode="auto">
                <a:xfrm>
                  <a:off x="1448" y="1648"/>
                  <a:ext cx="632" cy="52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36" name="Rectangle 38"/>
                <p:cNvSpPr>
                  <a:spLocks noChangeArrowheads="1"/>
                </p:cNvSpPr>
                <p:nvPr/>
              </p:nvSpPr>
              <p:spPr bwMode="auto">
                <a:xfrm>
                  <a:off x="1432" y="1608"/>
                  <a:ext cx="696" cy="112"/>
                </a:xfrm>
                <a:prstGeom prst="rect">
                  <a:avLst/>
                </a:prstGeom>
                <a:solidFill>
                  <a:schemeClr val="bg1"/>
                </a:solidFill>
                <a:ln w="9525">
                  <a:noFill/>
                  <a:miter lim="800000"/>
                  <a:headEnd/>
                  <a:tailEnd/>
                </a:ln>
              </p:spPr>
              <p:txBody>
                <a:bodyPr wrap="none" lIns="0" rIns="0" anchor="ctr">
                  <a:spAutoFit/>
                </a:bodyPr>
                <a:lstStyle/>
                <a:p>
                  <a:endParaRPr lang="en-US"/>
                </a:p>
              </p:txBody>
            </p:sp>
          </p:grpSp>
          <p:sp>
            <p:nvSpPr>
              <p:cNvPr id="34" name="Line 39"/>
              <p:cNvSpPr>
                <a:spLocks noChangeShapeType="1"/>
              </p:cNvSpPr>
              <p:nvPr/>
            </p:nvSpPr>
            <p:spPr bwMode="auto">
              <a:xfrm flipH="1" flipV="1">
                <a:off x="1734" y="3296"/>
                <a:ext cx="321" cy="510"/>
              </a:xfrm>
              <a:prstGeom prst="line">
                <a:avLst/>
              </a:prstGeom>
              <a:noFill/>
              <a:ln w="38100">
                <a:solidFill>
                  <a:srgbClr val="FF0000"/>
                </a:solidFill>
                <a:round/>
                <a:headEnd/>
                <a:tailEnd type="triangle" w="med" len="med"/>
              </a:ln>
            </p:spPr>
            <p:txBody>
              <a:bodyPr>
                <a:spAutoFit/>
              </a:bodyPr>
              <a:lstStyle/>
              <a:p>
                <a:endParaRPr lang="en-US"/>
              </a:p>
            </p:txBody>
          </p:sp>
        </p:grpSp>
      </p:grpSp>
      <p:grpSp>
        <p:nvGrpSpPr>
          <p:cNvPr id="42" name="Group 40"/>
          <p:cNvGrpSpPr>
            <a:grpSpLocks/>
          </p:cNvGrpSpPr>
          <p:nvPr/>
        </p:nvGrpSpPr>
        <p:grpSpPr bwMode="auto">
          <a:xfrm>
            <a:off x="328613" y="1960563"/>
            <a:ext cx="3748087" cy="3746500"/>
            <a:chOff x="239" y="1409"/>
            <a:chExt cx="2361" cy="2360"/>
          </a:xfrm>
        </p:grpSpPr>
        <p:sp>
          <p:nvSpPr>
            <p:cNvPr id="43" name="Rectangle 41"/>
            <p:cNvSpPr>
              <a:spLocks noChangeAspect="1" noChangeArrowheads="1"/>
            </p:cNvSpPr>
            <p:nvPr/>
          </p:nvSpPr>
          <p:spPr bwMode="auto">
            <a:xfrm>
              <a:off x="1770" y="1760"/>
              <a:ext cx="16" cy="1926"/>
            </a:xfrm>
            <a:prstGeom prst="rect">
              <a:avLst/>
            </a:prstGeom>
            <a:solidFill>
              <a:srgbClr val="000000"/>
            </a:solidFill>
            <a:ln w="9525">
              <a:noFill/>
              <a:miter lim="800000"/>
              <a:headEnd/>
              <a:tailEnd/>
            </a:ln>
          </p:spPr>
          <p:txBody>
            <a:bodyPr/>
            <a:lstStyle/>
            <a:p>
              <a:endParaRPr lang="en-US"/>
            </a:p>
          </p:txBody>
        </p:sp>
        <p:grpSp>
          <p:nvGrpSpPr>
            <p:cNvPr id="44" name="Group 42"/>
            <p:cNvGrpSpPr>
              <a:grpSpLocks/>
            </p:cNvGrpSpPr>
            <p:nvPr/>
          </p:nvGrpSpPr>
          <p:grpSpPr bwMode="auto">
            <a:xfrm>
              <a:off x="239" y="1409"/>
              <a:ext cx="2361" cy="2360"/>
              <a:chOff x="239" y="1417"/>
              <a:chExt cx="2361" cy="2360"/>
            </a:xfrm>
          </p:grpSpPr>
          <p:sp>
            <p:nvSpPr>
              <p:cNvPr id="45" name="Rectangle 43"/>
              <p:cNvSpPr>
                <a:spLocks noChangeAspect="1" noChangeArrowheads="1"/>
              </p:cNvSpPr>
              <p:nvPr/>
            </p:nvSpPr>
            <p:spPr bwMode="auto">
              <a:xfrm>
                <a:off x="1023" y="1768"/>
                <a:ext cx="16" cy="1926"/>
              </a:xfrm>
              <a:prstGeom prst="rect">
                <a:avLst/>
              </a:prstGeom>
              <a:solidFill>
                <a:srgbClr val="000000"/>
              </a:solidFill>
              <a:ln w="3175">
                <a:solidFill>
                  <a:srgbClr val="000000"/>
                </a:solidFill>
                <a:miter lim="800000"/>
                <a:headEnd/>
                <a:tailEnd/>
              </a:ln>
            </p:spPr>
            <p:txBody>
              <a:bodyPr/>
              <a:lstStyle/>
              <a:p>
                <a:endParaRPr lang="en-US"/>
              </a:p>
            </p:txBody>
          </p:sp>
          <p:grpSp>
            <p:nvGrpSpPr>
              <p:cNvPr id="46" name="Group 44"/>
              <p:cNvGrpSpPr>
                <a:grpSpLocks/>
              </p:cNvGrpSpPr>
              <p:nvPr/>
            </p:nvGrpSpPr>
            <p:grpSpPr bwMode="auto">
              <a:xfrm>
                <a:off x="239" y="1417"/>
                <a:ext cx="2361" cy="2360"/>
                <a:chOff x="231" y="1417"/>
                <a:chExt cx="2361" cy="2360"/>
              </a:xfrm>
            </p:grpSpPr>
            <p:sp>
              <p:nvSpPr>
                <p:cNvPr id="47" name="Oval 45"/>
                <p:cNvSpPr>
                  <a:spLocks noChangeArrowheads="1"/>
                </p:cNvSpPr>
                <p:nvPr/>
              </p:nvSpPr>
              <p:spPr bwMode="auto">
                <a:xfrm>
                  <a:off x="749" y="3072"/>
                  <a:ext cx="1329" cy="245"/>
                </a:xfrm>
                <a:prstGeom prst="ellipse">
                  <a:avLst/>
                </a:prstGeom>
                <a:noFill/>
                <a:ln w="9525">
                  <a:noFill/>
                  <a:round/>
                  <a:headEnd/>
                  <a:tailEnd/>
                </a:ln>
              </p:spPr>
              <p:txBody>
                <a:bodyPr wrap="none" anchor="ctr">
                  <a:spAutoFit/>
                </a:bodyPr>
                <a:lstStyle/>
                <a:p>
                  <a:endParaRPr lang="en-US"/>
                </a:p>
              </p:txBody>
            </p:sp>
            <p:sp>
              <p:nvSpPr>
                <p:cNvPr id="48" name="Rectangle 46"/>
                <p:cNvSpPr>
                  <a:spLocks noChangeAspect="1" noChangeArrowheads="1"/>
                </p:cNvSpPr>
                <p:nvPr/>
              </p:nvSpPr>
              <p:spPr bwMode="auto">
                <a:xfrm>
                  <a:off x="1125" y="3052"/>
                  <a:ext cx="225" cy="337"/>
                </a:xfrm>
                <a:prstGeom prst="rect">
                  <a:avLst/>
                </a:prstGeom>
                <a:noFill/>
                <a:ln w="9525">
                  <a:noFill/>
                  <a:miter lim="800000"/>
                  <a:headEnd/>
                  <a:tailEnd/>
                </a:ln>
              </p:spPr>
              <p:txBody>
                <a:bodyPr/>
                <a:lstStyle/>
                <a:p>
                  <a:endParaRPr lang="en-US"/>
                </a:p>
              </p:txBody>
            </p:sp>
            <p:sp>
              <p:nvSpPr>
                <p:cNvPr id="49" name="Rectangle 47"/>
                <p:cNvSpPr>
                  <a:spLocks noChangeAspect="1" noChangeArrowheads="1"/>
                </p:cNvSpPr>
                <p:nvPr/>
              </p:nvSpPr>
              <p:spPr bwMode="auto">
                <a:xfrm>
                  <a:off x="1137" y="3066"/>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50" name="Rectangle 48"/>
                <p:cNvSpPr>
                  <a:spLocks noChangeAspect="1" noChangeArrowheads="1"/>
                </p:cNvSpPr>
                <p:nvPr/>
              </p:nvSpPr>
              <p:spPr bwMode="auto">
                <a:xfrm>
                  <a:off x="1496" y="3052"/>
                  <a:ext cx="228" cy="337"/>
                </a:xfrm>
                <a:prstGeom prst="rect">
                  <a:avLst/>
                </a:prstGeom>
                <a:noFill/>
                <a:ln w="9525">
                  <a:noFill/>
                  <a:miter lim="800000"/>
                  <a:headEnd/>
                  <a:tailEnd/>
                </a:ln>
              </p:spPr>
              <p:txBody>
                <a:bodyPr/>
                <a:lstStyle/>
                <a:p>
                  <a:endParaRPr lang="en-US"/>
                </a:p>
              </p:txBody>
            </p:sp>
            <p:sp>
              <p:nvSpPr>
                <p:cNvPr id="51" name="Rectangle 49"/>
                <p:cNvSpPr>
                  <a:spLocks noChangeAspect="1" noChangeArrowheads="1"/>
                </p:cNvSpPr>
                <p:nvPr/>
              </p:nvSpPr>
              <p:spPr bwMode="auto">
                <a:xfrm>
                  <a:off x="1519" y="3066"/>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52" name="Rectangle 50"/>
                <p:cNvSpPr>
                  <a:spLocks noChangeAspect="1" noChangeArrowheads="1"/>
                </p:cNvSpPr>
                <p:nvPr/>
              </p:nvSpPr>
              <p:spPr bwMode="auto">
                <a:xfrm>
                  <a:off x="799" y="1885"/>
                  <a:ext cx="224" cy="336"/>
                </a:xfrm>
                <a:prstGeom prst="rect">
                  <a:avLst/>
                </a:prstGeom>
                <a:noFill/>
                <a:ln w="9525">
                  <a:noFill/>
                  <a:miter lim="800000"/>
                  <a:headEnd/>
                  <a:tailEnd/>
                </a:ln>
              </p:spPr>
              <p:txBody>
                <a:bodyPr/>
                <a:lstStyle/>
                <a:p>
                  <a:endParaRPr lang="en-US"/>
                </a:p>
              </p:txBody>
            </p:sp>
            <p:sp>
              <p:nvSpPr>
                <p:cNvPr id="53" name="Rectangle 51"/>
                <p:cNvSpPr>
                  <a:spLocks noChangeAspect="1" noChangeArrowheads="1"/>
                </p:cNvSpPr>
                <p:nvPr/>
              </p:nvSpPr>
              <p:spPr bwMode="auto">
                <a:xfrm>
                  <a:off x="776" y="1857"/>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54" name="Rectangle 52"/>
                <p:cNvSpPr>
                  <a:spLocks noChangeAspect="1" noChangeArrowheads="1"/>
                </p:cNvSpPr>
                <p:nvPr/>
              </p:nvSpPr>
              <p:spPr bwMode="auto">
                <a:xfrm>
                  <a:off x="1916" y="1834"/>
                  <a:ext cx="228" cy="336"/>
                </a:xfrm>
                <a:prstGeom prst="rect">
                  <a:avLst/>
                </a:prstGeom>
                <a:noFill/>
                <a:ln w="9525">
                  <a:noFill/>
                  <a:miter lim="800000"/>
                  <a:headEnd/>
                  <a:tailEnd/>
                </a:ln>
              </p:spPr>
              <p:txBody>
                <a:bodyPr/>
                <a:lstStyle/>
                <a:p>
                  <a:endParaRPr lang="en-US"/>
                </a:p>
              </p:txBody>
            </p:sp>
            <p:sp>
              <p:nvSpPr>
                <p:cNvPr id="55" name="Rectangle 53"/>
                <p:cNvSpPr>
                  <a:spLocks noChangeAspect="1" noChangeArrowheads="1"/>
                </p:cNvSpPr>
                <p:nvPr/>
              </p:nvSpPr>
              <p:spPr bwMode="auto">
                <a:xfrm>
                  <a:off x="1894" y="1849"/>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56" name="Rectangle 54"/>
                <p:cNvSpPr>
                  <a:spLocks noChangeAspect="1" noChangeArrowheads="1"/>
                </p:cNvSpPr>
                <p:nvPr/>
              </p:nvSpPr>
              <p:spPr bwMode="auto">
                <a:xfrm>
                  <a:off x="750" y="3104"/>
                  <a:ext cx="228" cy="335"/>
                </a:xfrm>
                <a:prstGeom prst="rect">
                  <a:avLst/>
                </a:prstGeom>
                <a:noFill/>
                <a:ln w="9525">
                  <a:noFill/>
                  <a:miter lim="800000"/>
                  <a:headEnd/>
                  <a:tailEnd/>
                </a:ln>
              </p:spPr>
              <p:txBody>
                <a:bodyPr/>
                <a:lstStyle/>
                <a:p>
                  <a:endParaRPr lang="en-US"/>
                </a:p>
              </p:txBody>
            </p:sp>
            <p:sp>
              <p:nvSpPr>
                <p:cNvPr id="57" name="Rectangle 55"/>
                <p:cNvSpPr>
                  <a:spLocks noChangeAspect="1" noChangeArrowheads="1"/>
                </p:cNvSpPr>
                <p:nvPr/>
              </p:nvSpPr>
              <p:spPr bwMode="auto">
                <a:xfrm>
                  <a:off x="783" y="3073"/>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58" name="Rectangle 56"/>
                <p:cNvSpPr>
                  <a:spLocks noChangeAspect="1" noChangeArrowheads="1"/>
                </p:cNvSpPr>
                <p:nvPr/>
              </p:nvSpPr>
              <p:spPr bwMode="auto">
                <a:xfrm>
                  <a:off x="1871" y="3104"/>
                  <a:ext cx="228" cy="335"/>
                </a:xfrm>
                <a:prstGeom prst="rect">
                  <a:avLst/>
                </a:prstGeom>
                <a:noFill/>
                <a:ln w="9525">
                  <a:noFill/>
                  <a:miter lim="800000"/>
                  <a:headEnd/>
                  <a:tailEnd/>
                </a:ln>
              </p:spPr>
              <p:txBody>
                <a:bodyPr/>
                <a:lstStyle/>
                <a:p>
                  <a:endParaRPr lang="en-US"/>
                </a:p>
              </p:txBody>
            </p:sp>
            <p:sp>
              <p:nvSpPr>
                <p:cNvPr id="59" name="Rectangle 57"/>
                <p:cNvSpPr>
                  <a:spLocks noChangeAspect="1" noChangeArrowheads="1"/>
                </p:cNvSpPr>
                <p:nvPr/>
              </p:nvSpPr>
              <p:spPr bwMode="auto">
                <a:xfrm>
                  <a:off x="1871" y="3073"/>
                  <a:ext cx="105"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60" name="Freeform 58"/>
                <p:cNvSpPr>
                  <a:spLocks noChangeAspect="1"/>
                </p:cNvSpPr>
                <p:nvPr/>
              </p:nvSpPr>
              <p:spPr bwMode="auto">
                <a:xfrm>
                  <a:off x="2195" y="3023"/>
                  <a:ext cx="5" cy="29"/>
                </a:xfrm>
                <a:custGeom>
                  <a:avLst/>
                  <a:gdLst>
                    <a:gd name="T0" fmla="*/ 0 w 4"/>
                    <a:gd name="T1" fmla="*/ 0 h 25"/>
                    <a:gd name="T2" fmla="*/ 4 w 4"/>
                    <a:gd name="T3" fmla="*/ 25 h 25"/>
                    <a:gd name="T4" fmla="*/ 0 w 4"/>
                    <a:gd name="T5" fmla="*/ 0 h 25"/>
                    <a:gd name="T6" fmla="*/ 0 60000 65536"/>
                    <a:gd name="T7" fmla="*/ 0 60000 65536"/>
                    <a:gd name="T8" fmla="*/ 0 60000 65536"/>
                    <a:gd name="T9" fmla="*/ 0 w 4"/>
                    <a:gd name="T10" fmla="*/ 0 h 25"/>
                    <a:gd name="T11" fmla="*/ 4 w 4"/>
                    <a:gd name="T12" fmla="*/ 25 h 25"/>
                  </a:gdLst>
                  <a:ahLst/>
                  <a:cxnLst>
                    <a:cxn ang="T6">
                      <a:pos x="T0" y="T1"/>
                    </a:cxn>
                    <a:cxn ang="T7">
                      <a:pos x="T2" y="T3"/>
                    </a:cxn>
                    <a:cxn ang="T8">
                      <a:pos x="T4" y="T5"/>
                    </a:cxn>
                  </a:cxnLst>
                  <a:rect l="T9" t="T10" r="T11" b="T12"/>
                  <a:pathLst>
                    <a:path w="4" h="25">
                      <a:moveTo>
                        <a:pt x="0" y="0"/>
                      </a:moveTo>
                      <a:lnTo>
                        <a:pt x="4" y="25"/>
                      </a:lnTo>
                      <a:lnTo>
                        <a:pt x="0" y="0"/>
                      </a:lnTo>
                      <a:close/>
                    </a:path>
                  </a:pathLst>
                </a:custGeom>
                <a:solidFill>
                  <a:srgbClr val="000000"/>
                </a:solidFill>
                <a:ln w="9525">
                  <a:noFill/>
                  <a:round/>
                  <a:headEnd/>
                  <a:tailEnd/>
                </a:ln>
              </p:spPr>
              <p:txBody>
                <a:bodyPr/>
                <a:lstStyle/>
                <a:p>
                  <a:endParaRPr lang="en-US"/>
                </a:p>
              </p:txBody>
            </p:sp>
            <p:sp>
              <p:nvSpPr>
                <p:cNvPr id="61" name="Freeform 59"/>
                <p:cNvSpPr>
                  <a:spLocks noChangeAspect="1"/>
                </p:cNvSpPr>
                <p:nvPr/>
              </p:nvSpPr>
              <p:spPr bwMode="auto">
                <a:xfrm>
                  <a:off x="597" y="2111"/>
                  <a:ext cx="6" cy="30"/>
                </a:xfrm>
                <a:custGeom>
                  <a:avLst/>
                  <a:gdLst>
                    <a:gd name="T0" fmla="*/ 5 w 5"/>
                    <a:gd name="T1" fmla="*/ 25 h 25"/>
                    <a:gd name="T2" fmla="*/ 0 w 5"/>
                    <a:gd name="T3" fmla="*/ 0 h 25"/>
                    <a:gd name="T4" fmla="*/ 5 w 5"/>
                    <a:gd name="T5" fmla="*/ 25 h 25"/>
                    <a:gd name="T6" fmla="*/ 0 60000 65536"/>
                    <a:gd name="T7" fmla="*/ 0 60000 65536"/>
                    <a:gd name="T8" fmla="*/ 0 60000 65536"/>
                    <a:gd name="T9" fmla="*/ 0 w 5"/>
                    <a:gd name="T10" fmla="*/ 0 h 25"/>
                    <a:gd name="T11" fmla="*/ 5 w 5"/>
                    <a:gd name="T12" fmla="*/ 25 h 25"/>
                  </a:gdLst>
                  <a:ahLst/>
                  <a:cxnLst>
                    <a:cxn ang="T6">
                      <a:pos x="T0" y="T1"/>
                    </a:cxn>
                    <a:cxn ang="T7">
                      <a:pos x="T2" y="T3"/>
                    </a:cxn>
                    <a:cxn ang="T8">
                      <a:pos x="T4" y="T5"/>
                    </a:cxn>
                  </a:cxnLst>
                  <a:rect l="T9" t="T10" r="T11" b="T12"/>
                  <a:pathLst>
                    <a:path w="5" h="25">
                      <a:moveTo>
                        <a:pt x="5" y="25"/>
                      </a:moveTo>
                      <a:lnTo>
                        <a:pt x="0" y="0"/>
                      </a:lnTo>
                      <a:lnTo>
                        <a:pt x="5" y="25"/>
                      </a:lnTo>
                      <a:close/>
                    </a:path>
                  </a:pathLst>
                </a:custGeom>
                <a:solidFill>
                  <a:srgbClr val="000000"/>
                </a:solidFill>
                <a:ln w="9525">
                  <a:noFill/>
                  <a:round/>
                  <a:headEnd/>
                  <a:tailEnd/>
                </a:ln>
              </p:spPr>
              <p:txBody>
                <a:bodyPr/>
                <a:lstStyle/>
                <a:p>
                  <a:endParaRPr lang="en-US"/>
                </a:p>
              </p:txBody>
            </p:sp>
            <p:sp>
              <p:nvSpPr>
                <p:cNvPr id="62" name="Freeform 60"/>
                <p:cNvSpPr>
                  <a:spLocks noChangeAspect="1"/>
                </p:cNvSpPr>
                <p:nvPr/>
              </p:nvSpPr>
              <p:spPr bwMode="auto">
                <a:xfrm>
                  <a:off x="964" y="3461"/>
                  <a:ext cx="26" cy="8"/>
                </a:xfrm>
                <a:custGeom>
                  <a:avLst/>
                  <a:gdLst>
                    <a:gd name="T0" fmla="*/ 23 w 23"/>
                    <a:gd name="T1" fmla="*/ 0 h 7"/>
                    <a:gd name="T2" fmla="*/ 0 w 23"/>
                    <a:gd name="T3" fmla="*/ 7 h 7"/>
                    <a:gd name="T4" fmla="*/ 23 w 23"/>
                    <a:gd name="T5" fmla="*/ 0 h 7"/>
                    <a:gd name="T6" fmla="*/ 0 60000 65536"/>
                    <a:gd name="T7" fmla="*/ 0 60000 65536"/>
                    <a:gd name="T8" fmla="*/ 0 60000 65536"/>
                    <a:gd name="T9" fmla="*/ 0 w 23"/>
                    <a:gd name="T10" fmla="*/ 0 h 7"/>
                    <a:gd name="T11" fmla="*/ 23 w 23"/>
                    <a:gd name="T12" fmla="*/ 7 h 7"/>
                  </a:gdLst>
                  <a:ahLst/>
                  <a:cxnLst>
                    <a:cxn ang="T6">
                      <a:pos x="T0" y="T1"/>
                    </a:cxn>
                    <a:cxn ang="T7">
                      <a:pos x="T2" y="T3"/>
                    </a:cxn>
                    <a:cxn ang="T8">
                      <a:pos x="T4" y="T5"/>
                    </a:cxn>
                  </a:cxnLst>
                  <a:rect l="T9" t="T10" r="T11" b="T12"/>
                  <a:pathLst>
                    <a:path w="23" h="7">
                      <a:moveTo>
                        <a:pt x="23" y="0"/>
                      </a:moveTo>
                      <a:lnTo>
                        <a:pt x="0" y="7"/>
                      </a:lnTo>
                      <a:lnTo>
                        <a:pt x="23" y="0"/>
                      </a:lnTo>
                      <a:close/>
                    </a:path>
                  </a:pathLst>
                </a:custGeom>
                <a:solidFill>
                  <a:srgbClr val="000000"/>
                </a:solidFill>
                <a:ln w="9525">
                  <a:noFill/>
                  <a:round/>
                  <a:headEnd/>
                  <a:tailEnd/>
                </a:ln>
              </p:spPr>
              <p:txBody>
                <a:bodyPr/>
                <a:lstStyle/>
                <a:p>
                  <a:endParaRPr lang="en-US"/>
                </a:p>
              </p:txBody>
            </p:sp>
            <p:sp>
              <p:nvSpPr>
                <p:cNvPr id="63" name="Rectangle 61"/>
                <p:cNvSpPr>
                  <a:spLocks noChangeAspect="1" noChangeArrowheads="1"/>
                </p:cNvSpPr>
                <p:nvPr/>
              </p:nvSpPr>
              <p:spPr bwMode="auto">
                <a:xfrm>
                  <a:off x="657" y="1768"/>
                  <a:ext cx="1495" cy="1621"/>
                </a:xfrm>
                <a:prstGeom prst="rect">
                  <a:avLst/>
                </a:prstGeom>
                <a:noFill/>
                <a:ln w="38100">
                  <a:solidFill>
                    <a:srgbClr val="000000"/>
                  </a:solidFill>
                  <a:miter lim="800000"/>
                  <a:headEnd/>
                  <a:tailEnd/>
                </a:ln>
              </p:spPr>
              <p:txBody>
                <a:bodyPr/>
                <a:lstStyle/>
                <a:p>
                  <a:endParaRPr lang="en-US"/>
                </a:p>
              </p:txBody>
            </p:sp>
            <p:sp>
              <p:nvSpPr>
                <p:cNvPr id="64" name="Rectangle 62"/>
                <p:cNvSpPr>
                  <a:spLocks noChangeAspect="1" noChangeArrowheads="1"/>
                </p:cNvSpPr>
                <p:nvPr/>
              </p:nvSpPr>
              <p:spPr bwMode="auto">
                <a:xfrm>
                  <a:off x="2425" y="2462"/>
                  <a:ext cx="139"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B</a:t>
                  </a:r>
                  <a:endParaRPr lang="en-US" sz="3200">
                    <a:solidFill>
                      <a:schemeClr val="tx1"/>
                    </a:solidFill>
                  </a:endParaRPr>
                </a:p>
              </p:txBody>
            </p:sp>
            <p:sp>
              <p:nvSpPr>
                <p:cNvPr id="65" name="Rectangle 63"/>
                <p:cNvSpPr>
                  <a:spLocks noChangeAspect="1" noChangeArrowheads="1"/>
                </p:cNvSpPr>
                <p:nvPr/>
              </p:nvSpPr>
              <p:spPr bwMode="auto">
                <a:xfrm>
                  <a:off x="1796" y="1417"/>
                  <a:ext cx="60" cy="289"/>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a:solidFill>
                        <a:srgbClr val="000000"/>
                      </a:solidFill>
                    </a:rPr>
                    <a:t> </a:t>
                  </a:r>
                  <a:endParaRPr lang="en-US" sz="3200">
                    <a:solidFill>
                      <a:schemeClr val="tx1"/>
                    </a:solidFill>
                  </a:endParaRPr>
                </a:p>
              </p:txBody>
            </p:sp>
            <p:sp>
              <p:nvSpPr>
                <p:cNvPr id="66" name="Rectangle 64"/>
                <p:cNvSpPr>
                  <a:spLocks noChangeAspect="1" noChangeArrowheads="1"/>
                </p:cNvSpPr>
                <p:nvPr/>
              </p:nvSpPr>
              <p:spPr bwMode="auto">
                <a:xfrm>
                  <a:off x="1358" y="3527"/>
                  <a:ext cx="15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D</a:t>
                  </a:r>
                  <a:endParaRPr lang="en-US" sz="3200">
                    <a:solidFill>
                      <a:schemeClr val="tx1"/>
                    </a:solidFill>
                  </a:endParaRPr>
                </a:p>
              </p:txBody>
            </p:sp>
            <p:sp>
              <p:nvSpPr>
                <p:cNvPr id="67" name="Rectangle 65"/>
                <p:cNvSpPr>
                  <a:spLocks noChangeAspect="1" noChangeArrowheads="1"/>
                </p:cNvSpPr>
                <p:nvPr/>
              </p:nvSpPr>
              <p:spPr bwMode="auto">
                <a:xfrm>
                  <a:off x="240" y="2834"/>
                  <a:ext cx="15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A</a:t>
                  </a:r>
                  <a:endParaRPr lang="en-US" sz="3200">
                    <a:solidFill>
                      <a:schemeClr val="tx1"/>
                    </a:solidFill>
                  </a:endParaRPr>
                </a:p>
              </p:txBody>
            </p:sp>
            <p:sp>
              <p:nvSpPr>
                <p:cNvPr id="68" name="Rectangle 66"/>
                <p:cNvSpPr>
                  <a:spLocks noChangeAspect="1" noChangeArrowheads="1"/>
                </p:cNvSpPr>
                <p:nvPr/>
              </p:nvSpPr>
              <p:spPr bwMode="auto">
                <a:xfrm>
                  <a:off x="1171" y="2242"/>
                  <a:ext cx="227" cy="329"/>
                </a:xfrm>
                <a:prstGeom prst="rect">
                  <a:avLst/>
                </a:prstGeom>
                <a:noFill/>
                <a:ln w="9525">
                  <a:noFill/>
                  <a:miter lim="800000"/>
                  <a:headEnd/>
                  <a:tailEnd/>
                </a:ln>
              </p:spPr>
              <p:txBody>
                <a:bodyPr/>
                <a:lstStyle/>
                <a:p>
                  <a:endParaRPr lang="en-US"/>
                </a:p>
              </p:txBody>
            </p:sp>
            <p:sp>
              <p:nvSpPr>
                <p:cNvPr id="69" name="Rectangle 67"/>
                <p:cNvSpPr>
                  <a:spLocks noChangeAspect="1" noChangeArrowheads="1"/>
                </p:cNvSpPr>
                <p:nvPr/>
              </p:nvSpPr>
              <p:spPr bwMode="auto">
                <a:xfrm>
                  <a:off x="1171" y="2257"/>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0" name="Rectangle 68"/>
                <p:cNvSpPr>
                  <a:spLocks noChangeAspect="1" noChangeArrowheads="1"/>
                </p:cNvSpPr>
                <p:nvPr/>
              </p:nvSpPr>
              <p:spPr bwMode="auto">
                <a:xfrm>
                  <a:off x="1496" y="2242"/>
                  <a:ext cx="228" cy="329"/>
                </a:xfrm>
                <a:prstGeom prst="rect">
                  <a:avLst/>
                </a:prstGeom>
                <a:noFill/>
                <a:ln w="9525">
                  <a:noFill/>
                  <a:miter lim="800000"/>
                  <a:headEnd/>
                  <a:tailEnd/>
                </a:ln>
              </p:spPr>
              <p:txBody>
                <a:bodyPr/>
                <a:lstStyle/>
                <a:p>
                  <a:endParaRPr lang="en-US"/>
                </a:p>
              </p:txBody>
            </p:sp>
            <p:sp>
              <p:nvSpPr>
                <p:cNvPr id="71" name="Rectangle 69"/>
                <p:cNvSpPr>
                  <a:spLocks noChangeAspect="1" noChangeArrowheads="1"/>
                </p:cNvSpPr>
                <p:nvPr/>
              </p:nvSpPr>
              <p:spPr bwMode="auto">
                <a:xfrm>
                  <a:off x="1496" y="2257"/>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2" name="Rectangle 70"/>
                <p:cNvSpPr>
                  <a:spLocks noChangeAspect="1" noChangeArrowheads="1"/>
                </p:cNvSpPr>
                <p:nvPr/>
              </p:nvSpPr>
              <p:spPr bwMode="auto">
                <a:xfrm>
                  <a:off x="1171" y="2651"/>
                  <a:ext cx="227" cy="328"/>
                </a:xfrm>
                <a:prstGeom prst="rect">
                  <a:avLst/>
                </a:prstGeom>
                <a:noFill/>
                <a:ln w="9525">
                  <a:noFill/>
                  <a:miter lim="800000"/>
                  <a:headEnd/>
                  <a:tailEnd/>
                </a:ln>
              </p:spPr>
              <p:txBody>
                <a:bodyPr/>
                <a:lstStyle/>
                <a:p>
                  <a:endParaRPr lang="en-US"/>
                </a:p>
              </p:txBody>
            </p:sp>
            <p:sp>
              <p:nvSpPr>
                <p:cNvPr id="73" name="Rectangle 71"/>
                <p:cNvSpPr>
                  <a:spLocks noChangeAspect="1" noChangeArrowheads="1"/>
                </p:cNvSpPr>
                <p:nvPr/>
              </p:nvSpPr>
              <p:spPr bwMode="auto">
                <a:xfrm>
                  <a:off x="1171" y="2665"/>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4" name="Rectangle 72"/>
                <p:cNvSpPr>
                  <a:spLocks noChangeAspect="1" noChangeArrowheads="1"/>
                </p:cNvSpPr>
                <p:nvPr/>
              </p:nvSpPr>
              <p:spPr bwMode="auto">
                <a:xfrm>
                  <a:off x="1496" y="2651"/>
                  <a:ext cx="228" cy="328"/>
                </a:xfrm>
                <a:prstGeom prst="rect">
                  <a:avLst/>
                </a:prstGeom>
                <a:noFill/>
                <a:ln w="9525">
                  <a:noFill/>
                  <a:miter lim="800000"/>
                  <a:headEnd/>
                  <a:tailEnd/>
                </a:ln>
              </p:spPr>
              <p:txBody>
                <a:bodyPr/>
                <a:lstStyle/>
                <a:p>
                  <a:endParaRPr lang="en-US"/>
                </a:p>
              </p:txBody>
            </p:sp>
            <p:sp>
              <p:nvSpPr>
                <p:cNvPr id="75" name="Rectangle 73"/>
                <p:cNvSpPr>
                  <a:spLocks noChangeAspect="1" noChangeArrowheads="1"/>
                </p:cNvSpPr>
                <p:nvPr/>
              </p:nvSpPr>
              <p:spPr bwMode="auto">
                <a:xfrm>
                  <a:off x="1496" y="2665"/>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6" name="Rectangle 74"/>
                <p:cNvSpPr>
                  <a:spLocks noChangeAspect="1" noChangeArrowheads="1"/>
                </p:cNvSpPr>
                <p:nvPr/>
              </p:nvSpPr>
              <p:spPr bwMode="auto">
                <a:xfrm>
                  <a:off x="1545" y="1834"/>
                  <a:ext cx="227" cy="336"/>
                </a:xfrm>
                <a:prstGeom prst="rect">
                  <a:avLst/>
                </a:prstGeom>
                <a:noFill/>
                <a:ln w="9525">
                  <a:noFill/>
                  <a:miter lim="800000"/>
                  <a:headEnd/>
                  <a:tailEnd/>
                </a:ln>
              </p:spPr>
              <p:txBody>
                <a:bodyPr/>
                <a:lstStyle/>
                <a:p>
                  <a:endParaRPr lang="en-US"/>
                </a:p>
              </p:txBody>
            </p:sp>
            <p:sp>
              <p:nvSpPr>
                <p:cNvPr id="77" name="Rectangle 75"/>
                <p:cNvSpPr>
                  <a:spLocks noChangeAspect="1" noChangeArrowheads="1"/>
                </p:cNvSpPr>
                <p:nvPr/>
              </p:nvSpPr>
              <p:spPr bwMode="auto">
                <a:xfrm>
                  <a:off x="1512" y="1849"/>
                  <a:ext cx="104"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1</a:t>
                  </a:r>
                  <a:endParaRPr lang="en-US" sz="3200">
                    <a:solidFill>
                      <a:schemeClr val="tx1"/>
                    </a:solidFill>
                  </a:endParaRPr>
                </a:p>
              </p:txBody>
            </p:sp>
            <p:sp>
              <p:nvSpPr>
                <p:cNvPr id="78" name="Rectangle 76"/>
                <p:cNvSpPr>
                  <a:spLocks noChangeAspect="1" noChangeArrowheads="1"/>
                </p:cNvSpPr>
                <p:nvPr/>
              </p:nvSpPr>
              <p:spPr bwMode="auto">
                <a:xfrm rot="-5400000">
                  <a:off x="1186" y="1645"/>
                  <a:ext cx="16" cy="1926"/>
                </a:xfrm>
                <a:prstGeom prst="rect">
                  <a:avLst/>
                </a:prstGeom>
                <a:solidFill>
                  <a:srgbClr val="000000"/>
                </a:solidFill>
                <a:ln w="3175">
                  <a:solidFill>
                    <a:srgbClr val="000000"/>
                  </a:solidFill>
                  <a:miter lim="800000"/>
                  <a:headEnd/>
                  <a:tailEnd/>
                </a:ln>
              </p:spPr>
              <p:txBody>
                <a:bodyPr/>
                <a:lstStyle/>
                <a:p>
                  <a:endParaRPr lang="en-US"/>
                </a:p>
              </p:txBody>
            </p:sp>
            <p:sp>
              <p:nvSpPr>
                <p:cNvPr id="79" name="Rectangle 77"/>
                <p:cNvSpPr>
                  <a:spLocks noChangeAspect="1" noChangeArrowheads="1"/>
                </p:cNvSpPr>
                <p:nvPr/>
              </p:nvSpPr>
              <p:spPr bwMode="auto">
                <a:xfrm rot="-5400000">
                  <a:off x="1621" y="1244"/>
                  <a:ext cx="16" cy="1926"/>
                </a:xfrm>
                <a:prstGeom prst="rect">
                  <a:avLst/>
                </a:prstGeom>
                <a:solidFill>
                  <a:srgbClr val="000000"/>
                </a:solidFill>
                <a:ln w="9525">
                  <a:noFill/>
                  <a:miter lim="800000"/>
                  <a:headEnd/>
                  <a:tailEnd/>
                </a:ln>
              </p:spPr>
              <p:txBody>
                <a:bodyPr/>
                <a:lstStyle/>
                <a:p>
                  <a:endParaRPr lang="en-US"/>
                </a:p>
              </p:txBody>
            </p:sp>
            <p:sp>
              <p:nvSpPr>
                <p:cNvPr id="80" name="Rectangle 78"/>
                <p:cNvSpPr>
                  <a:spLocks noChangeAspect="1" noChangeArrowheads="1"/>
                </p:cNvSpPr>
                <p:nvPr/>
              </p:nvSpPr>
              <p:spPr bwMode="auto">
                <a:xfrm rot="-5400000">
                  <a:off x="1621" y="2014"/>
                  <a:ext cx="16" cy="1926"/>
                </a:xfrm>
                <a:prstGeom prst="rect">
                  <a:avLst/>
                </a:prstGeom>
                <a:solidFill>
                  <a:srgbClr val="000000"/>
                </a:solidFill>
                <a:ln w="9525">
                  <a:noFill/>
                  <a:miter lim="800000"/>
                  <a:headEnd/>
                  <a:tailEnd/>
                </a:ln>
              </p:spPr>
              <p:txBody>
                <a:bodyPr/>
                <a:lstStyle/>
                <a:p>
                  <a:endParaRPr lang="en-US"/>
                </a:p>
              </p:txBody>
            </p:sp>
            <p:sp>
              <p:nvSpPr>
                <p:cNvPr id="81" name="Rectangle 79"/>
                <p:cNvSpPr>
                  <a:spLocks noChangeAspect="1" noChangeArrowheads="1"/>
                </p:cNvSpPr>
                <p:nvPr/>
              </p:nvSpPr>
              <p:spPr bwMode="auto">
                <a:xfrm>
                  <a:off x="1379" y="1457"/>
                  <a:ext cx="16" cy="1926"/>
                </a:xfrm>
                <a:prstGeom prst="rect">
                  <a:avLst/>
                </a:prstGeom>
                <a:solidFill>
                  <a:srgbClr val="000000"/>
                </a:solidFill>
                <a:ln w="3175">
                  <a:solidFill>
                    <a:srgbClr val="000000"/>
                  </a:solidFill>
                  <a:miter lim="800000"/>
                  <a:headEnd/>
                  <a:tailEnd/>
                </a:ln>
              </p:spPr>
              <p:txBody>
                <a:bodyPr/>
                <a:lstStyle/>
                <a:p>
                  <a:endParaRPr lang="en-US"/>
                </a:p>
              </p:txBody>
            </p:sp>
          </p:grpSp>
        </p:grpSp>
      </p:grpSp>
      <p:sp>
        <p:nvSpPr>
          <p:cNvPr id="82" name="Rectangle 82"/>
          <p:cNvSpPr>
            <a:spLocks noChangeArrowheads="1"/>
          </p:cNvSpPr>
          <p:nvPr/>
        </p:nvSpPr>
        <p:spPr bwMode="auto">
          <a:xfrm>
            <a:off x="4429125" y="1500188"/>
            <a:ext cx="4373563" cy="260350"/>
          </a:xfrm>
          <a:prstGeom prst="rect">
            <a:avLst/>
          </a:prstGeom>
          <a:noFill/>
          <a:ln w="9525">
            <a:noFill/>
            <a:miter lim="800000"/>
            <a:headEnd/>
            <a:tailEnd/>
          </a:ln>
        </p:spPr>
        <p:txBody>
          <a:bodyPr>
            <a:spAutoFit/>
          </a:bodyPr>
          <a:lstStyle/>
          <a:p>
            <a:pPr>
              <a:spcBef>
                <a:spcPct val="0"/>
              </a:spcBef>
              <a:buFontTx/>
              <a:buNone/>
            </a:pPr>
            <a:r>
              <a:rPr lang="en-US" sz="1100" b="0">
                <a:solidFill>
                  <a:schemeClr val="tx1"/>
                </a:solidFill>
              </a:rPr>
              <a:t> </a:t>
            </a:r>
            <a:endParaRPr lang="en-US" sz="2400" b="0">
              <a:solidFill>
                <a:schemeClr val="tx1"/>
              </a:solidFill>
            </a:endParaRPr>
          </a:p>
        </p:txBody>
      </p:sp>
      <p:sp>
        <p:nvSpPr>
          <p:cNvPr id="83" name="Rectangle 83"/>
          <p:cNvSpPr>
            <a:spLocks noChangeArrowheads="1"/>
          </p:cNvSpPr>
          <p:nvPr/>
        </p:nvSpPr>
        <p:spPr bwMode="auto">
          <a:xfrm>
            <a:off x="5130800" y="5959475"/>
            <a:ext cx="44450" cy="212725"/>
          </a:xfrm>
          <a:prstGeom prst="rect">
            <a:avLst/>
          </a:prstGeom>
          <a:noFill/>
          <a:ln w="9525">
            <a:noFill/>
            <a:miter lim="800000"/>
            <a:headEnd/>
            <a:tailEnd/>
          </a:ln>
        </p:spPr>
        <p:txBody>
          <a:bodyPr wrap="none" lIns="0" tIns="0" rIns="0" bIns="0">
            <a:spAutoFit/>
          </a:bodyPr>
          <a:lstStyle/>
          <a:p>
            <a:pPr>
              <a:spcBef>
                <a:spcPct val="50000"/>
              </a:spcBef>
              <a:buFontTx/>
              <a:buNone/>
            </a:pPr>
            <a:r>
              <a:rPr lang="en-US" sz="1400" b="0">
                <a:solidFill>
                  <a:srgbClr val="000000"/>
                </a:solidFill>
              </a:rPr>
              <a:t> </a:t>
            </a:r>
            <a:endParaRPr lang="en-US" sz="3200">
              <a:solidFill>
                <a:schemeClr val="tx1"/>
              </a:solidFill>
            </a:endParaRPr>
          </a:p>
        </p:txBody>
      </p:sp>
      <p:sp>
        <p:nvSpPr>
          <p:cNvPr id="84" name="Freeform 84"/>
          <p:cNvSpPr>
            <a:spLocks noChangeAspect="1"/>
          </p:cNvSpPr>
          <p:nvPr/>
        </p:nvSpPr>
        <p:spPr bwMode="auto">
          <a:xfrm>
            <a:off x="3598863" y="3025775"/>
            <a:ext cx="4762" cy="57150"/>
          </a:xfrm>
          <a:custGeom>
            <a:avLst/>
            <a:gdLst>
              <a:gd name="T0" fmla="*/ 3 w 3"/>
              <a:gd name="T1" fmla="*/ 0 h 31"/>
              <a:gd name="T2" fmla="*/ 0 w 3"/>
              <a:gd name="T3" fmla="*/ 31 h 31"/>
              <a:gd name="T4" fmla="*/ 3 w 3"/>
              <a:gd name="T5" fmla="*/ 0 h 31"/>
              <a:gd name="T6" fmla="*/ 0 60000 65536"/>
              <a:gd name="T7" fmla="*/ 0 60000 65536"/>
              <a:gd name="T8" fmla="*/ 0 60000 65536"/>
              <a:gd name="T9" fmla="*/ 0 w 3"/>
              <a:gd name="T10" fmla="*/ 0 h 31"/>
              <a:gd name="T11" fmla="*/ 3 w 3"/>
              <a:gd name="T12" fmla="*/ 31 h 31"/>
            </a:gdLst>
            <a:ahLst/>
            <a:cxnLst>
              <a:cxn ang="T6">
                <a:pos x="T0" y="T1"/>
              </a:cxn>
              <a:cxn ang="T7">
                <a:pos x="T2" y="T3"/>
              </a:cxn>
              <a:cxn ang="T8">
                <a:pos x="T4" y="T5"/>
              </a:cxn>
            </a:cxnLst>
            <a:rect l="T9" t="T10" r="T11" b="T12"/>
            <a:pathLst>
              <a:path w="3" h="31">
                <a:moveTo>
                  <a:pt x="3" y="0"/>
                </a:moveTo>
                <a:lnTo>
                  <a:pt x="0" y="31"/>
                </a:lnTo>
                <a:lnTo>
                  <a:pt x="3" y="0"/>
                </a:lnTo>
                <a:close/>
              </a:path>
            </a:pathLst>
          </a:custGeom>
          <a:solidFill>
            <a:srgbClr val="000000"/>
          </a:solidFill>
          <a:ln w="9525">
            <a:noFill/>
            <a:round/>
            <a:headEnd/>
            <a:tailEnd/>
          </a:ln>
        </p:spPr>
        <p:txBody>
          <a:bodyPr/>
          <a:lstStyle/>
          <a:p>
            <a:endParaRPr lang="en-US"/>
          </a:p>
        </p:txBody>
      </p:sp>
      <p:sp>
        <p:nvSpPr>
          <p:cNvPr id="85" name="Freeform 85"/>
          <p:cNvSpPr>
            <a:spLocks noChangeAspect="1"/>
          </p:cNvSpPr>
          <p:nvPr/>
        </p:nvSpPr>
        <p:spPr bwMode="auto">
          <a:xfrm>
            <a:off x="2847975" y="2400300"/>
            <a:ext cx="41275" cy="11113"/>
          </a:xfrm>
          <a:custGeom>
            <a:avLst/>
            <a:gdLst>
              <a:gd name="T0" fmla="*/ 0 w 23"/>
              <a:gd name="T1" fmla="*/ 6 h 6"/>
              <a:gd name="T2" fmla="*/ 23 w 23"/>
              <a:gd name="T3" fmla="*/ 0 h 6"/>
              <a:gd name="T4" fmla="*/ 0 w 23"/>
              <a:gd name="T5" fmla="*/ 6 h 6"/>
              <a:gd name="T6" fmla="*/ 0 60000 65536"/>
              <a:gd name="T7" fmla="*/ 0 60000 65536"/>
              <a:gd name="T8" fmla="*/ 0 60000 65536"/>
              <a:gd name="T9" fmla="*/ 0 w 23"/>
              <a:gd name="T10" fmla="*/ 0 h 6"/>
              <a:gd name="T11" fmla="*/ 23 w 23"/>
              <a:gd name="T12" fmla="*/ 6 h 6"/>
            </a:gdLst>
            <a:ahLst/>
            <a:cxnLst>
              <a:cxn ang="T6">
                <a:pos x="T0" y="T1"/>
              </a:cxn>
              <a:cxn ang="T7">
                <a:pos x="T2" y="T3"/>
              </a:cxn>
              <a:cxn ang="T8">
                <a:pos x="T4" y="T5"/>
              </a:cxn>
            </a:cxnLst>
            <a:rect l="T9" t="T10" r="T11" b="T12"/>
            <a:pathLst>
              <a:path w="23" h="6">
                <a:moveTo>
                  <a:pt x="0" y="6"/>
                </a:moveTo>
                <a:lnTo>
                  <a:pt x="23" y="0"/>
                </a:lnTo>
                <a:lnTo>
                  <a:pt x="0" y="6"/>
                </a:lnTo>
                <a:close/>
              </a:path>
            </a:pathLst>
          </a:custGeom>
          <a:solidFill>
            <a:srgbClr val="000000"/>
          </a:solidFill>
          <a:ln w="9525">
            <a:noFill/>
            <a:round/>
            <a:headEnd/>
            <a:tailEnd/>
          </a:ln>
        </p:spPr>
        <p:txBody>
          <a:bodyPr/>
          <a:lstStyle/>
          <a:p>
            <a:endParaRPr lang="en-US"/>
          </a:p>
        </p:txBody>
      </p:sp>
      <p:sp>
        <p:nvSpPr>
          <p:cNvPr id="86" name="Freeform 86"/>
          <p:cNvSpPr>
            <a:spLocks noChangeAspect="1"/>
          </p:cNvSpPr>
          <p:nvPr/>
        </p:nvSpPr>
        <p:spPr bwMode="auto">
          <a:xfrm>
            <a:off x="766763" y="4519613"/>
            <a:ext cx="3175" cy="46037"/>
          </a:xfrm>
          <a:custGeom>
            <a:avLst/>
            <a:gdLst>
              <a:gd name="T0" fmla="*/ 0 w 2"/>
              <a:gd name="T1" fmla="*/ 25 h 25"/>
              <a:gd name="T2" fmla="*/ 2 w 2"/>
              <a:gd name="T3" fmla="*/ 0 h 25"/>
              <a:gd name="T4" fmla="*/ 0 w 2"/>
              <a:gd name="T5" fmla="*/ 25 h 25"/>
              <a:gd name="T6" fmla="*/ 0 60000 65536"/>
              <a:gd name="T7" fmla="*/ 0 60000 65536"/>
              <a:gd name="T8" fmla="*/ 0 60000 65536"/>
              <a:gd name="T9" fmla="*/ 0 w 2"/>
              <a:gd name="T10" fmla="*/ 0 h 25"/>
              <a:gd name="T11" fmla="*/ 2 w 2"/>
              <a:gd name="T12" fmla="*/ 25 h 25"/>
            </a:gdLst>
            <a:ahLst/>
            <a:cxnLst>
              <a:cxn ang="T6">
                <a:pos x="T0" y="T1"/>
              </a:cxn>
              <a:cxn ang="T7">
                <a:pos x="T2" y="T3"/>
              </a:cxn>
              <a:cxn ang="T8">
                <a:pos x="T4" y="T5"/>
              </a:cxn>
            </a:cxnLst>
            <a:rect l="T9" t="T10" r="T11" b="T12"/>
            <a:pathLst>
              <a:path w="2" h="25">
                <a:moveTo>
                  <a:pt x="0" y="25"/>
                </a:moveTo>
                <a:lnTo>
                  <a:pt x="2" y="0"/>
                </a:lnTo>
                <a:lnTo>
                  <a:pt x="0" y="25"/>
                </a:lnTo>
                <a:close/>
              </a:path>
            </a:pathLst>
          </a:custGeom>
          <a:solidFill>
            <a:srgbClr val="000000"/>
          </a:solidFill>
          <a:ln w="9525">
            <a:noFill/>
            <a:round/>
            <a:headEnd/>
            <a:tailEnd/>
          </a:ln>
        </p:spPr>
        <p:txBody>
          <a:bodyPr/>
          <a:lstStyle/>
          <a:p>
            <a:endParaRPr lang="en-US"/>
          </a:p>
        </p:txBody>
      </p:sp>
      <p:sp>
        <p:nvSpPr>
          <p:cNvPr id="87" name="Rectangle 87"/>
          <p:cNvSpPr>
            <a:spLocks noChangeAspect="1" noChangeArrowheads="1"/>
          </p:cNvSpPr>
          <p:nvPr/>
        </p:nvSpPr>
        <p:spPr bwMode="auto">
          <a:xfrm>
            <a:off x="3659188" y="3581400"/>
            <a:ext cx="403225" cy="520700"/>
          </a:xfrm>
          <a:prstGeom prst="rect">
            <a:avLst/>
          </a:prstGeom>
          <a:noFill/>
          <a:ln w="9525">
            <a:noFill/>
            <a:miter lim="800000"/>
            <a:headEnd/>
            <a:tailEnd/>
          </a:ln>
        </p:spPr>
        <p:txBody>
          <a:bodyPr/>
          <a:lstStyle/>
          <a:p>
            <a:endParaRPr lang="en-US"/>
          </a:p>
        </p:txBody>
      </p:sp>
      <p:sp>
        <p:nvSpPr>
          <p:cNvPr id="88" name="Rectangle 88"/>
          <p:cNvSpPr>
            <a:spLocks noChangeAspect="1" noChangeArrowheads="1"/>
          </p:cNvSpPr>
          <p:nvPr/>
        </p:nvSpPr>
        <p:spPr bwMode="auto">
          <a:xfrm>
            <a:off x="2700338" y="1960563"/>
            <a:ext cx="414337" cy="531812"/>
          </a:xfrm>
          <a:prstGeom prst="rect">
            <a:avLst/>
          </a:prstGeom>
          <a:noFill/>
          <a:ln w="9525">
            <a:noFill/>
            <a:miter lim="800000"/>
            <a:headEnd/>
            <a:tailEnd/>
          </a:ln>
        </p:spPr>
        <p:txBody>
          <a:bodyPr/>
          <a:lstStyle/>
          <a:p>
            <a:endParaRPr lang="en-US"/>
          </a:p>
        </p:txBody>
      </p:sp>
      <p:sp>
        <p:nvSpPr>
          <p:cNvPr id="89" name="Rectangle 89"/>
          <p:cNvSpPr>
            <a:spLocks noChangeAspect="1" noChangeArrowheads="1"/>
          </p:cNvSpPr>
          <p:nvPr/>
        </p:nvSpPr>
        <p:spPr bwMode="auto">
          <a:xfrm>
            <a:off x="2700338" y="1881188"/>
            <a:ext cx="238125" cy="396875"/>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C</a:t>
            </a:r>
            <a:endParaRPr lang="en-US" sz="3200">
              <a:solidFill>
                <a:schemeClr val="tx1"/>
              </a:solidFill>
            </a:endParaRPr>
          </a:p>
        </p:txBody>
      </p:sp>
      <p:sp>
        <p:nvSpPr>
          <p:cNvPr id="90" name="Rectangle 90"/>
          <p:cNvSpPr>
            <a:spLocks noChangeAspect="1" noChangeArrowheads="1"/>
          </p:cNvSpPr>
          <p:nvPr/>
        </p:nvSpPr>
        <p:spPr bwMode="auto">
          <a:xfrm>
            <a:off x="2105025" y="5273675"/>
            <a:ext cx="419100" cy="533400"/>
          </a:xfrm>
          <a:prstGeom prst="rect">
            <a:avLst/>
          </a:prstGeom>
          <a:noFill/>
          <a:ln w="9525">
            <a:noFill/>
            <a:miter lim="800000"/>
            <a:headEnd/>
            <a:tailEnd/>
          </a:ln>
        </p:spPr>
        <p:txBody>
          <a:bodyPr/>
          <a:lstStyle/>
          <a:p>
            <a:endParaRPr lang="en-US"/>
          </a:p>
        </p:txBody>
      </p:sp>
      <p:sp>
        <p:nvSpPr>
          <p:cNvPr id="91" name="Rectangle 91"/>
          <p:cNvSpPr>
            <a:spLocks noChangeAspect="1" noChangeArrowheads="1"/>
          </p:cNvSpPr>
          <p:nvPr/>
        </p:nvSpPr>
        <p:spPr bwMode="auto">
          <a:xfrm>
            <a:off x="622300" y="4300538"/>
            <a:ext cx="398463" cy="533400"/>
          </a:xfrm>
          <a:prstGeom prst="rect">
            <a:avLst/>
          </a:prstGeom>
          <a:noFill/>
          <a:ln w="9525">
            <a:noFill/>
            <a:miter lim="800000"/>
            <a:headEnd/>
            <a:tailEnd/>
          </a:ln>
        </p:spPr>
        <p:txBody>
          <a:bodyPr/>
          <a:lstStyle/>
          <a:p>
            <a:endParaRPr lang="en-US"/>
          </a:p>
        </p:txBody>
      </p:sp>
      <p:sp>
        <p:nvSpPr>
          <p:cNvPr id="92" name="Rectangle 92"/>
          <p:cNvSpPr>
            <a:spLocks noChangeAspect="1" noChangeArrowheads="1"/>
          </p:cNvSpPr>
          <p:nvPr/>
        </p:nvSpPr>
        <p:spPr bwMode="auto">
          <a:xfrm>
            <a:off x="714375" y="4278313"/>
            <a:ext cx="95250" cy="457200"/>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a:solidFill>
                  <a:srgbClr val="000000"/>
                </a:solidFill>
              </a:rPr>
              <a:t> </a:t>
            </a:r>
            <a:endParaRPr lang="en-US" sz="3200">
              <a:solidFill>
                <a:schemeClr val="tx1"/>
              </a:solidFill>
            </a:endParaRPr>
          </a:p>
        </p:txBody>
      </p:sp>
      <p:sp>
        <p:nvSpPr>
          <p:cNvPr id="93" name="Rectangle 93"/>
          <p:cNvSpPr>
            <a:spLocks noChangeArrowheads="1"/>
          </p:cNvSpPr>
          <p:nvPr/>
        </p:nvSpPr>
        <p:spPr bwMode="auto">
          <a:xfrm flipH="1">
            <a:off x="2206625" y="1533525"/>
            <a:ext cx="577850" cy="457200"/>
          </a:xfrm>
          <a:prstGeom prst="rect">
            <a:avLst/>
          </a:prstGeom>
          <a:noFill/>
          <a:ln w="9525">
            <a:noFill/>
            <a:miter lim="800000"/>
            <a:headEnd/>
            <a:tailEnd/>
          </a:ln>
        </p:spPr>
        <p:txBody>
          <a:bodyPr/>
          <a:lstStyle/>
          <a:p>
            <a:endParaRPr lang="en-US"/>
          </a:p>
        </p:txBody>
      </p:sp>
      <p:grpSp>
        <p:nvGrpSpPr>
          <p:cNvPr id="94" name="Group 94"/>
          <p:cNvGrpSpPr>
            <a:grpSpLocks/>
          </p:cNvGrpSpPr>
          <p:nvPr/>
        </p:nvGrpSpPr>
        <p:grpSpPr bwMode="auto">
          <a:xfrm>
            <a:off x="0" y="3235325"/>
            <a:ext cx="2635250" cy="1085850"/>
            <a:chOff x="68" y="2228"/>
            <a:chExt cx="1660" cy="684"/>
          </a:xfrm>
        </p:grpSpPr>
        <p:grpSp>
          <p:nvGrpSpPr>
            <p:cNvPr id="95" name="Group 95"/>
            <p:cNvGrpSpPr>
              <a:grpSpLocks/>
            </p:cNvGrpSpPr>
            <p:nvPr/>
          </p:nvGrpSpPr>
          <p:grpSpPr bwMode="auto">
            <a:xfrm>
              <a:off x="68" y="2228"/>
              <a:ext cx="353" cy="302"/>
              <a:chOff x="68" y="2228"/>
              <a:chExt cx="353" cy="302"/>
            </a:xfrm>
          </p:grpSpPr>
          <p:sp>
            <p:nvSpPr>
              <p:cNvPr id="98" name="Rectangle 96"/>
              <p:cNvSpPr>
                <a:spLocks noChangeArrowheads="1"/>
              </p:cNvSpPr>
              <p:nvPr/>
            </p:nvSpPr>
            <p:spPr bwMode="auto">
              <a:xfrm flipH="1">
                <a:off x="68" y="2241"/>
                <a:ext cx="353" cy="289"/>
              </a:xfrm>
              <a:prstGeom prst="rect">
                <a:avLst/>
              </a:prstGeom>
              <a:noFill/>
              <a:ln w="9525">
                <a:noFill/>
                <a:miter lim="800000"/>
                <a:headEnd/>
                <a:tailEnd/>
              </a:ln>
            </p:spPr>
            <p:txBody>
              <a:bodyPr/>
              <a:lstStyle/>
              <a:p>
                <a:endParaRPr lang="en-US"/>
              </a:p>
            </p:txBody>
          </p:sp>
          <p:sp>
            <p:nvSpPr>
              <p:cNvPr id="99" name="Rectangle 97"/>
              <p:cNvSpPr>
                <a:spLocks noChangeArrowheads="1"/>
              </p:cNvSpPr>
              <p:nvPr/>
            </p:nvSpPr>
            <p:spPr bwMode="auto">
              <a:xfrm flipH="1">
                <a:off x="133" y="2254"/>
                <a:ext cx="288"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BD</a:t>
                </a:r>
                <a:endParaRPr lang="en-US" sz="3200">
                  <a:solidFill>
                    <a:schemeClr val="tx1"/>
                  </a:solidFill>
                </a:endParaRPr>
              </a:p>
            </p:txBody>
          </p:sp>
          <p:sp>
            <p:nvSpPr>
              <p:cNvPr id="100" name="Rectangle 98"/>
              <p:cNvSpPr>
                <a:spLocks noChangeArrowheads="1"/>
              </p:cNvSpPr>
              <p:nvPr/>
            </p:nvSpPr>
            <p:spPr bwMode="auto">
              <a:xfrm flipH="1">
                <a:off x="249" y="2228"/>
                <a:ext cx="66" cy="288"/>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b="0">
                    <a:solidFill>
                      <a:srgbClr val="000000"/>
                    </a:solidFill>
                    <a:latin typeface="Helvetica" pitchFamily="34" charset="0"/>
                  </a:rPr>
                  <a:t> </a:t>
                </a:r>
                <a:endParaRPr lang="en-US" sz="3200">
                  <a:solidFill>
                    <a:schemeClr val="tx1"/>
                  </a:solidFill>
                </a:endParaRPr>
              </a:p>
            </p:txBody>
          </p:sp>
        </p:grpSp>
        <p:sp>
          <p:nvSpPr>
            <p:cNvPr id="96" name="Line 99"/>
            <p:cNvSpPr>
              <a:spLocks noChangeShapeType="1"/>
            </p:cNvSpPr>
            <p:nvPr/>
          </p:nvSpPr>
          <p:spPr bwMode="auto">
            <a:xfrm>
              <a:off x="461" y="2391"/>
              <a:ext cx="811" cy="120"/>
            </a:xfrm>
            <a:prstGeom prst="line">
              <a:avLst/>
            </a:prstGeom>
            <a:noFill/>
            <a:ln w="38100">
              <a:solidFill>
                <a:srgbClr val="FF0000"/>
              </a:solidFill>
              <a:round/>
              <a:headEnd/>
              <a:tailEnd type="triangle" w="med" len="med"/>
            </a:ln>
          </p:spPr>
          <p:txBody>
            <a:bodyPr>
              <a:spAutoFit/>
            </a:bodyPr>
            <a:lstStyle/>
            <a:p>
              <a:endParaRPr lang="en-US"/>
            </a:p>
          </p:txBody>
        </p:sp>
        <p:sp>
          <p:nvSpPr>
            <p:cNvPr id="97" name="AutoShape 100"/>
            <p:cNvSpPr>
              <a:spLocks noChangeArrowheads="1"/>
            </p:cNvSpPr>
            <p:nvPr/>
          </p:nvSpPr>
          <p:spPr bwMode="auto">
            <a:xfrm>
              <a:off x="1096" y="2240"/>
              <a:ext cx="632" cy="672"/>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grpSp>
      <p:grpSp>
        <p:nvGrpSpPr>
          <p:cNvPr id="101" name="Group 101"/>
          <p:cNvGrpSpPr>
            <a:grpSpLocks/>
          </p:cNvGrpSpPr>
          <p:nvPr/>
        </p:nvGrpSpPr>
        <p:grpSpPr bwMode="auto">
          <a:xfrm>
            <a:off x="2298700" y="1512888"/>
            <a:ext cx="501650" cy="3443287"/>
            <a:chOff x="1480" y="1143"/>
            <a:chExt cx="316" cy="2169"/>
          </a:xfrm>
        </p:grpSpPr>
        <p:sp>
          <p:nvSpPr>
            <p:cNvPr id="102" name="Line 102"/>
            <p:cNvSpPr>
              <a:spLocks noChangeShapeType="1"/>
            </p:cNvSpPr>
            <p:nvPr/>
          </p:nvSpPr>
          <p:spPr bwMode="auto">
            <a:xfrm flipH="1">
              <a:off x="1604" y="1392"/>
              <a:ext cx="30" cy="601"/>
            </a:xfrm>
            <a:prstGeom prst="line">
              <a:avLst/>
            </a:prstGeom>
            <a:noFill/>
            <a:ln w="38100">
              <a:solidFill>
                <a:srgbClr val="FF0000"/>
              </a:solidFill>
              <a:round/>
              <a:headEnd/>
              <a:tailEnd type="triangle" w="med" len="med"/>
            </a:ln>
          </p:spPr>
          <p:txBody>
            <a:bodyPr>
              <a:spAutoFit/>
            </a:bodyPr>
            <a:lstStyle/>
            <a:p>
              <a:endParaRPr lang="en-US"/>
            </a:p>
          </p:txBody>
        </p:sp>
        <p:sp>
          <p:nvSpPr>
            <p:cNvPr id="103" name="Rectangle 103"/>
            <p:cNvSpPr>
              <a:spLocks noChangeArrowheads="1"/>
            </p:cNvSpPr>
            <p:nvPr/>
          </p:nvSpPr>
          <p:spPr bwMode="auto">
            <a:xfrm flipH="1">
              <a:off x="1496" y="1168"/>
              <a:ext cx="30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CD</a:t>
              </a:r>
              <a:endParaRPr lang="en-US" sz="3200">
                <a:solidFill>
                  <a:schemeClr val="tx1"/>
                </a:solidFill>
              </a:endParaRPr>
            </a:p>
          </p:txBody>
        </p:sp>
        <p:sp>
          <p:nvSpPr>
            <p:cNvPr id="104" name="Rectangle 104"/>
            <p:cNvSpPr>
              <a:spLocks noChangeArrowheads="1"/>
            </p:cNvSpPr>
            <p:nvPr/>
          </p:nvSpPr>
          <p:spPr bwMode="auto">
            <a:xfrm flipH="1">
              <a:off x="1617" y="1143"/>
              <a:ext cx="67" cy="288"/>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b="0">
                  <a:solidFill>
                    <a:srgbClr val="000000"/>
                  </a:solidFill>
                  <a:latin typeface="Helvetica" pitchFamily="34" charset="0"/>
                </a:rPr>
                <a:t> </a:t>
              </a:r>
              <a:endParaRPr lang="en-US" sz="3200">
                <a:solidFill>
                  <a:schemeClr val="tx1"/>
                </a:solidFill>
              </a:endParaRPr>
            </a:p>
          </p:txBody>
        </p:sp>
        <p:sp>
          <p:nvSpPr>
            <p:cNvPr id="105" name="AutoShape 105"/>
            <p:cNvSpPr>
              <a:spLocks noChangeArrowheads="1"/>
            </p:cNvSpPr>
            <p:nvPr/>
          </p:nvSpPr>
          <p:spPr bwMode="auto">
            <a:xfrm>
              <a:off x="1480" y="1848"/>
              <a:ext cx="232" cy="1464"/>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grpSp>
      <p:grpSp>
        <p:nvGrpSpPr>
          <p:cNvPr id="106" name="Group 106"/>
          <p:cNvGrpSpPr>
            <a:grpSpLocks/>
          </p:cNvGrpSpPr>
          <p:nvPr/>
        </p:nvGrpSpPr>
        <p:grpSpPr bwMode="auto">
          <a:xfrm>
            <a:off x="1981200" y="3235325"/>
            <a:ext cx="5130800" cy="1085850"/>
            <a:chOff x="1280" y="2228"/>
            <a:chExt cx="3232" cy="684"/>
          </a:xfrm>
        </p:grpSpPr>
        <p:grpSp>
          <p:nvGrpSpPr>
            <p:cNvPr id="107" name="Group 107"/>
            <p:cNvGrpSpPr>
              <a:grpSpLocks/>
            </p:cNvGrpSpPr>
            <p:nvPr/>
          </p:nvGrpSpPr>
          <p:grpSpPr bwMode="auto">
            <a:xfrm>
              <a:off x="2852" y="2228"/>
              <a:ext cx="1660" cy="684"/>
              <a:chOff x="2852" y="2228"/>
              <a:chExt cx="1660" cy="684"/>
            </a:xfrm>
          </p:grpSpPr>
          <p:grpSp>
            <p:nvGrpSpPr>
              <p:cNvPr id="109" name="Group 108"/>
              <p:cNvGrpSpPr>
                <a:grpSpLocks/>
              </p:cNvGrpSpPr>
              <p:nvPr/>
            </p:nvGrpSpPr>
            <p:grpSpPr bwMode="auto">
              <a:xfrm>
                <a:off x="2852" y="2228"/>
                <a:ext cx="353" cy="302"/>
                <a:chOff x="68" y="2228"/>
                <a:chExt cx="353" cy="302"/>
              </a:xfrm>
            </p:grpSpPr>
            <p:sp>
              <p:nvSpPr>
                <p:cNvPr id="112" name="Rectangle 109"/>
                <p:cNvSpPr>
                  <a:spLocks noChangeArrowheads="1"/>
                </p:cNvSpPr>
                <p:nvPr/>
              </p:nvSpPr>
              <p:spPr bwMode="auto">
                <a:xfrm flipH="1">
                  <a:off x="68" y="2241"/>
                  <a:ext cx="353" cy="289"/>
                </a:xfrm>
                <a:prstGeom prst="rect">
                  <a:avLst/>
                </a:prstGeom>
                <a:noFill/>
                <a:ln w="9525">
                  <a:noFill/>
                  <a:miter lim="800000"/>
                  <a:headEnd/>
                  <a:tailEnd/>
                </a:ln>
              </p:spPr>
              <p:txBody>
                <a:bodyPr/>
                <a:lstStyle/>
                <a:p>
                  <a:endParaRPr lang="en-US"/>
                </a:p>
              </p:txBody>
            </p:sp>
            <p:sp>
              <p:nvSpPr>
                <p:cNvPr id="113" name="Rectangle 110"/>
                <p:cNvSpPr>
                  <a:spLocks noChangeArrowheads="1"/>
                </p:cNvSpPr>
                <p:nvPr/>
              </p:nvSpPr>
              <p:spPr bwMode="auto">
                <a:xfrm flipH="1">
                  <a:off x="133" y="2254"/>
                  <a:ext cx="288"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BD</a:t>
                  </a:r>
                  <a:endParaRPr lang="en-US" sz="3200">
                    <a:solidFill>
                      <a:schemeClr val="tx1"/>
                    </a:solidFill>
                  </a:endParaRPr>
                </a:p>
              </p:txBody>
            </p:sp>
            <p:sp>
              <p:nvSpPr>
                <p:cNvPr id="114" name="Rectangle 111"/>
                <p:cNvSpPr>
                  <a:spLocks noChangeArrowheads="1"/>
                </p:cNvSpPr>
                <p:nvPr/>
              </p:nvSpPr>
              <p:spPr bwMode="auto">
                <a:xfrm flipH="1">
                  <a:off x="249" y="2228"/>
                  <a:ext cx="66" cy="288"/>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b="0">
                      <a:solidFill>
                        <a:srgbClr val="000000"/>
                      </a:solidFill>
                      <a:latin typeface="Helvetica" pitchFamily="34" charset="0"/>
                    </a:rPr>
                    <a:t> </a:t>
                  </a:r>
                  <a:endParaRPr lang="en-US" sz="3200">
                    <a:solidFill>
                      <a:schemeClr val="tx1"/>
                    </a:solidFill>
                  </a:endParaRPr>
                </a:p>
              </p:txBody>
            </p:sp>
          </p:grpSp>
          <p:sp>
            <p:nvSpPr>
              <p:cNvPr id="110" name="Line 112"/>
              <p:cNvSpPr>
                <a:spLocks noChangeShapeType="1"/>
              </p:cNvSpPr>
              <p:nvPr/>
            </p:nvSpPr>
            <p:spPr bwMode="auto">
              <a:xfrm>
                <a:off x="3245" y="2391"/>
                <a:ext cx="811" cy="120"/>
              </a:xfrm>
              <a:prstGeom prst="line">
                <a:avLst/>
              </a:prstGeom>
              <a:noFill/>
              <a:ln w="38100">
                <a:solidFill>
                  <a:srgbClr val="FF0000"/>
                </a:solidFill>
                <a:round/>
                <a:headEnd/>
                <a:tailEnd type="triangle" w="med" len="med"/>
              </a:ln>
            </p:spPr>
            <p:txBody>
              <a:bodyPr>
                <a:spAutoFit/>
              </a:bodyPr>
              <a:lstStyle/>
              <a:p>
                <a:endParaRPr lang="en-US"/>
              </a:p>
            </p:txBody>
          </p:sp>
          <p:sp>
            <p:nvSpPr>
              <p:cNvPr id="111" name="AutoShape 113"/>
              <p:cNvSpPr>
                <a:spLocks noChangeArrowheads="1"/>
              </p:cNvSpPr>
              <p:nvPr/>
            </p:nvSpPr>
            <p:spPr bwMode="auto">
              <a:xfrm>
                <a:off x="3880" y="2240"/>
                <a:ext cx="632" cy="672"/>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grpSp>
        <p:sp>
          <p:nvSpPr>
            <p:cNvPr id="108" name="Line 114"/>
            <p:cNvSpPr>
              <a:spLocks noChangeShapeType="1"/>
            </p:cNvSpPr>
            <p:nvPr/>
          </p:nvSpPr>
          <p:spPr bwMode="auto">
            <a:xfrm>
              <a:off x="1280" y="2304"/>
              <a:ext cx="1600" cy="88"/>
            </a:xfrm>
            <a:prstGeom prst="line">
              <a:avLst/>
            </a:prstGeom>
            <a:noFill/>
            <a:ln w="28575">
              <a:solidFill>
                <a:schemeClr val="tx1"/>
              </a:solidFill>
              <a:prstDash val="sysDot"/>
              <a:round/>
              <a:headEnd/>
              <a:tailEnd type="triangle" w="med" len="med"/>
            </a:ln>
          </p:spPr>
          <p:txBody>
            <a:bodyPr lIns="0" rIns="0" anchorCtr="1">
              <a:spAutoFit/>
            </a:bodyPr>
            <a:lstStyle/>
            <a:p>
              <a:endParaRPr lang="en-US"/>
            </a:p>
          </p:txBody>
        </p:sp>
      </p:grpSp>
      <p:grpSp>
        <p:nvGrpSpPr>
          <p:cNvPr id="115" name="Group 115"/>
          <p:cNvGrpSpPr>
            <a:grpSpLocks/>
          </p:cNvGrpSpPr>
          <p:nvPr/>
        </p:nvGrpSpPr>
        <p:grpSpPr bwMode="auto">
          <a:xfrm>
            <a:off x="1282700" y="2911475"/>
            <a:ext cx="7272338" cy="3192463"/>
            <a:chOff x="848" y="2032"/>
            <a:chExt cx="4581" cy="2011"/>
          </a:xfrm>
        </p:grpSpPr>
        <p:sp>
          <p:nvSpPr>
            <p:cNvPr id="116" name="Oval 116"/>
            <p:cNvSpPr>
              <a:spLocks noChangeArrowheads="1"/>
            </p:cNvSpPr>
            <p:nvPr/>
          </p:nvSpPr>
          <p:spPr bwMode="auto">
            <a:xfrm>
              <a:off x="848" y="2032"/>
              <a:ext cx="112" cy="104"/>
            </a:xfrm>
            <a:prstGeom prst="ellipse">
              <a:avLst/>
            </a:prstGeom>
            <a:solidFill>
              <a:schemeClr val="accent2"/>
            </a:solidFill>
            <a:ln w="9525">
              <a:noFill/>
              <a:round/>
              <a:headEnd/>
              <a:tailEnd/>
            </a:ln>
          </p:spPr>
          <p:txBody>
            <a:bodyPr wrap="none" lIns="0" rIns="0" anchor="ctr">
              <a:spAutoFit/>
            </a:bodyPr>
            <a:lstStyle/>
            <a:p>
              <a:endParaRPr lang="en-US"/>
            </a:p>
          </p:txBody>
        </p:sp>
        <p:sp>
          <p:nvSpPr>
            <p:cNvPr id="117" name="Oval 117"/>
            <p:cNvSpPr>
              <a:spLocks noChangeArrowheads="1"/>
            </p:cNvSpPr>
            <p:nvPr/>
          </p:nvSpPr>
          <p:spPr bwMode="auto">
            <a:xfrm>
              <a:off x="1232" y="2264"/>
              <a:ext cx="112" cy="104"/>
            </a:xfrm>
            <a:prstGeom prst="ellipse">
              <a:avLst/>
            </a:prstGeom>
            <a:solidFill>
              <a:schemeClr val="accent2"/>
            </a:solidFill>
            <a:ln w="9525">
              <a:noFill/>
              <a:round/>
              <a:headEnd/>
              <a:tailEnd/>
            </a:ln>
          </p:spPr>
          <p:txBody>
            <a:bodyPr wrap="none" lIns="0" rIns="0" anchor="ctr">
              <a:spAutoFit/>
            </a:bodyPr>
            <a:lstStyle/>
            <a:p>
              <a:endParaRPr lang="en-US"/>
            </a:p>
          </p:txBody>
        </p:sp>
        <p:grpSp>
          <p:nvGrpSpPr>
            <p:cNvPr id="118" name="Group 118"/>
            <p:cNvGrpSpPr>
              <a:grpSpLocks/>
            </p:cNvGrpSpPr>
            <p:nvPr/>
          </p:nvGrpSpPr>
          <p:grpSpPr bwMode="auto">
            <a:xfrm>
              <a:off x="2268" y="3701"/>
              <a:ext cx="3161" cy="342"/>
              <a:chOff x="2268" y="3701"/>
              <a:chExt cx="3161" cy="342"/>
            </a:xfrm>
          </p:grpSpPr>
          <p:sp>
            <p:nvSpPr>
              <p:cNvPr id="119" name="Text Box 119"/>
              <p:cNvSpPr txBox="1">
                <a:spLocks noChangeArrowheads="1"/>
              </p:cNvSpPr>
              <p:nvPr/>
            </p:nvSpPr>
            <p:spPr bwMode="auto">
              <a:xfrm>
                <a:off x="2268" y="3793"/>
                <a:ext cx="3161" cy="250"/>
              </a:xfrm>
              <a:prstGeom prst="rect">
                <a:avLst/>
              </a:prstGeom>
              <a:noFill/>
              <a:ln w="9525">
                <a:noFill/>
                <a:miter lim="800000"/>
                <a:headEnd/>
                <a:tailEnd/>
              </a:ln>
            </p:spPr>
            <p:txBody>
              <a:bodyPr wrap="none" lIns="0" rIns="0" anchorCtr="1">
                <a:spAutoFit/>
              </a:bodyPr>
              <a:lstStyle/>
              <a:p>
                <a:pPr>
                  <a:spcBef>
                    <a:spcPct val="50000"/>
                  </a:spcBef>
                  <a:buClr>
                    <a:srgbClr val="009999"/>
                  </a:buClr>
                  <a:buFontTx/>
                  <a:buNone/>
                </a:pPr>
                <a:r>
                  <a:rPr lang="en-US" sz="2000" b="0">
                    <a:solidFill>
                      <a:schemeClr val="tx1"/>
                    </a:solidFill>
                  </a:rPr>
                  <a:t>        Minterms covered by single prime implicant</a:t>
                </a:r>
              </a:p>
            </p:txBody>
          </p:sp>
          <p:sp>
            <p:nvSpPr>
              <p:cNvPr id="120" name="Oval 120"/>
              <p:cNvSpPr>
                <a:spLocks noChangeArrowheads="1"/>
              </p:cNvSpPr>
              <p:nvPr/>
            </p:nvSpPr>
            <p:spPr bwMode="auto">
              <a:xfrm>
                <a:off x="2456" y="3701"/>
                <a:ext cx="112" cy="104"/>
              </a:xfrm>
              <a:prstGeom prst="ellipse">
                <a:avLst/>
              </a:prstGeom>
              <a:solidFill>
                <a:schemeClr val="accent2"/>
              </a:solidFill>
              <a:ln w="9525">
                <a:noFill/>
                <a:round/>
                <a:headEnd/>
                <a:tailEnd/>
              </a:ln>
            </p:spPr>
            <p:txBody>
              <a:bodyPr wrap="none" lIns="0" rIns="0" anchor="ctr">
                <a:spAutoFit/>
              </a:bodyPr>
              <a:lstStyle/>
              <a:p>
                <a:endParaRPr lang="en-US"/>
              </a:p>
            </p:txBody>
          </p:sp>
        </p:grpSp>
      </p:grpSp>
      <p:grpSp>
        <p:nvGrpSpPr>
          <p:cNvPr id="121" name="Group 121"/>
          <p:cNvGrpSpPr>
            <a:grpSpLocks/>
          </p:cNvGrpSpPr>
          <p:nvPr/>
        </p:nvGrpSpPr>
        <p:grpSpPr bwMode="auto">
          <a:xfrm>
            <a:off x="1323975" y="2090738"/>
            <a:ext cx="6781800" cy="3222625"/>
            <a:chOff x="896" y="1514"/>
            <a:chExt cx="4272" cy="2030"/>
          </a:xfrm>
        </p:grpSpPr>
        <p:grpSp>
          <p:nvGrpSpPr>
            <p:cNvPr id="122" name="Group 122"/>
            <p:cNvGrpSpPr>
              <a:grpSpLocks/>
            </p:cNvGrpSpPr>
            <p:nvPr/>
          </p:nvGrpSpPr>
          <p:grpSpPr bwMode="auto">
            <a:xfrm>
              <a:off x="3052" y="1514"/>
              <a:ext cx="2116" cy="2028"/>
              <a:chOff x="244" y="1522"/>
              <a:chExt cx="2116" cy="2028"/>
            </a:xfrm>
          </p:grpSpPr>
          <p:grpSp>
            <p:nvGrpSpPr>
              <p:cNvPr id="124" name="Group 123"/>
              <p:cNvGrpSpPr>
                <a:grpSpLocks/>
              </p:cNvGrpSpPr>
              <p:nvPr/>
            </p:nvGrpSpPr>
            <p:grpSpPr bwMode="auto">
              <a:xfrm>
                <a:off x="399" y="1631"/>
                <a:ext cx="1961" cy="1919"/>
                <a:chOff x="1248" y="1336"/>
                <a:chExt cx="3344" cy="2392"/>
              </a:xfrm>
            </p:grpSpPr>
            <p:grpSp>
              <p:nvGrpSpPr>
                <p:cNvPr id="131" name="Group 124"/>
                <p:cNvGrpSpPr>
                  <a:grpSpLocks/>
                </p:cNvGrpSpPr>
                <p:nvPr/>
              </p:nvGrpSpPr>
              <p:grpSpPr bwMode="auto">
                <a:xfrm>
                  <a:off x="3632" y="1336"/>
                  <a:ext cx="960" cy="672"/>
                  <a:chOff x="3632" y="1336"/>
                  <a:chExt cx="960" cy="672"/>
                </a:xfrm>
              </p:grpSpPr>
              <p:sp>
                <p:nvSpPr>
                  <p:cNvPr id="144" name="AutoShape 125"/>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145" name="Rectangle 126"/>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146" name="Rectangle 127"/>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132" name="Group 128"/>
                <p:cNvGrpSpPr>
                  <a:grpSpLocks/>
                </p:cNvGrpSpPr>
                <p:nvPr/>
              </p:nvGrpSpPr>
              <p:grpSpPr bwMode="auto">
                <a:xfrm flipH="1">
                  <a:off x="1256" y="1336"/>
                  <a:ext cx="1024" cy="672"/>
                  <a:chOff x="3632" y="1336"/>
                  <a:chExt cx="960" cy="672"/>
                </a:xfrm>
              </p:grpSpPr>
              <p:sp>
                <p:nvSpPr>
                  <p:cNvPr id="141" name="AutoShape 129"/>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142" name="Rectangle 130"/>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143" name="Rectangle 131"/>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133" name="Group 132"/>
                <p:cNvGrpSpPr>
                  <a:grpSpLocks/>
                </p:cNvGrpSpPr>
                <p:nvPr/>
              </p:nvGrpSpPr>
              <p:grpSpPr bwMode="auto">
                <a:xfrm flipH="1" flipV="1">
                  <a:off x="1248" y="3056"/>
                  <a:ext cx="1024" cy="672"/>
                  <a:chOff x="3632" y="1336"/>
                  <a:chExt cx="960" cy="672"/>
                </a:xfrm>
              </p:grpSpPr>
              <p:sp>
                <p:nvSpPr>
                  <p:cNvPr id="138" name="AutoShape 133"/>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139" name="Rectangle 134"/>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140" name="Rectangle 135"/>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134" name="Group 136"/>
                <p:cNvGrpSpPr>
                  <a:grpSpLocks/>
                </p:cNvGrpSpPr>
                <p:nvPr/>
              </p:nvGrpSpPr>
              <p:grpSpPr bwMode="auto">
                <a:xfrm flipV="1">
                  <a:off x="3632" y="3048"/>
                  <a:ext cx="960" cy="672"/>
                  <a:chOff x="3632" y="1336"/>
                  <a:chExt cx="960" cy="672"/>
                </a:xfrm>
              </p:grpSpPr>
              <p:sp>
                <p:nvSpPr>
                  <p:cNvPr id="135" name="AutoShape 137"/>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136" name="Rectangle 138"/>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137" name="Rectangle 139"/>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grpSp>
            <p:nvGrpSpPr>
              <p:cNvPr id="125" name="Group 140"/>
              <p:cNvGrpSpPr>
                <a:grpSpLocks/>
              </p:cNvGrpSpPr>
              <p:nvPr/>
            </p:nvGrpSpPr>
            <p:grpSpPr bwMode="auto">
              <a:xfrm>
                <a:off x="244" y="1522"/>
                <a:ext cx="339" cy="269"/>
                <a:chOff x="244" y="1522"/>
                <a:chExt cx="339" cy="269"/>
              </a:xfrm>
            </p:grpSpPr>
            <p:sp>
              <p:nvSpPr>
                <p:cNvPr id="127" name="Line 141"/>
                <p:cNvSpPr>
                  <a:spLocks noChangeShapeType="1"/>
                </p:cNvSpPr>
                <p:nvPr/>
              </p:nvSpPr>
              <p:spPr bwMode="auto">
                <a:xfrm>
                  <a:off x="249" y="1531"/>
                  <a:ext cx="137" cy="1"/>
                </a:xfrm>
                <a:prstGeom prst="line">
                  <a:avLst/>
                </a:prstGeom>
                <a:noFill/>
                <a:ln w="28575">
                  <a:solidFill>
                    <a:srgbClr val="000000"/>
                  </a:solidFill>
                  <a:round/>
                  <a:headEnd/>
                  <a:tailEnd/>
                </a:ln>
              </p:spPr>
              <p:txBody>
                <a:bodyPr/>
                <a:lstStyle/>
                <a:p>
                  <a:endParaRPr lang="en-US"/>
                </a:p>
              </p:txBody>
            </p:sp>
            <p:sp>
              <p:nvSpPr>
                <p:cNvPr id="128" name="Line 142"/>
                <p:cNvSpPr>
                  <a:spLocks noChangeShapeType="1"/>
                </p:cNvSpPr>
                <p:nvPr/>
              </p:nvSpPr>
              <p:spPr bwMode="auto">
                <a:xfrm>
                  <a:off x="426" y="1531"/>
                  <a:ext cx="149" cy="1"/>
                </a:xfrm>
                <a:prstGeom prst="line">
                  <a:avLst/>
                </a:prstGeom>
                <a:noFill/>
                <a:ln w="28575">
                  <a:solidFill>
                    <a:srgbClr val="000000"/>
                  </a:solidFill>
                  <a:round/>
                  <a:headEnd/>
                  <a:tailEnd/>
                </a:ln>
              </p:spPr>
              <p:txBody>
                <a:bodyPr/>
                <a:lstStyle/>
                <a:p>
                  <a:endParaRPr lang="en-US"/>
                </a:p>
              </p:txBody>
            </p:sp>
            <p:sp>
              <p:nvSpPr>
                <p:cNvPr id="129" name="Rectangle 143"/>
                <p:cNvSpPr>
                  <a:spLocks noChangeArrowheads="1"/>
                </p:cNvSpPr>
                <p:nvPr/>
              </p:nvSpPr>
              <p:spPr bwMode="auto">
                <a:xfrm>
                  <a:off x="421" y="1522"/>
                  <a:ext cx="16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D</a:t>
                  </a:r>
                  <a:endParaRPr lang="en-US" sz="3200">
                    <a:solidFill>
                      <a:schemeClr val="tx1"/>
                    </a:solidFill>
                  </a:endParaRPr>
                </a:p>
              </p:txBody>
            </p:sp>
            <p:sp>
              <p:nvSpPr>
                <p:cNvPr id="130" name="Rectangle 144"/>
                <p:cNvSpPr>
                  <a:spLocks noChangeArrowheads="1"/>
                </p:cNvSpPr>
                <p:nvPr/>
              </p:nvSpPr>
              <p:spPr bwMode="auto">
                <a:xfrm>
                  <a:off x="244" y="1522"/>
                  <a:ext cx="149"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B</a:t>
                  </a:r>
                  <a:endParaRPr lang="en-US" sz="3200">
                    <a:solidFill>
                      <a:schemeClr val="tx1"/>
                    </a:solidFill>
                  </a:endParaRPr>
                </a:p>
              </p:txBody>
            </p:sp>
          </p:grpSp>
          <p:sp>
            <p:nvSpPr>
              <p:cNvPr id="126" name="Line 145"/>
              <p:cNvSpPr>
                <a:spLocks noChangeShapeType="1"/>
              </p:cNvSpPr>
              <p:nvPr/>
            </p:nvSpPr>
            <p:spPr bwMode="auto">
              <a:xfrm>
                <a:off x="605" y="1652"/>
                <a:ext cx="167" cy="250"/>
              </a:xfrm>
              <a:prstGeom prst="line">
                <a:avLst/>
              </a:prstGeom>
              <a:noFill/>
              <a:ln w="38100">
                <a:solidFill>
                  <a:srgbClr val="FF0000"/>
                </a:solidFill>
                <a:round/>
                <a:headEnd/>
                <a:tailEnd type="triangle" w="med" len="med"/>
              </a:ln>
            </p:spPr>
            <p:txBody>
              <a:bodyPr>
                <a:spAutoFit/>
              </a:bodyPr>
              <a:lstStyle/>
              <a:p>
                <a:endParaRPr lang="en-US"/>
              </a:p>
            </p:txBody>
          </p:sp>
        </p:grpSp>
        <p:sp>
          <p:nvSpPr>
            <p:cNvPr id="123" name="Line 146"/>
            <p:cNvSpPr>
              <a:spLocks noChangeShapeType="1"/>
            </p:cNvSpPr>
            <p:nvPr/>
          </p:nvSpPr>
          <p:spPr bwMode="auto">
            <a:xfrm flipV="1">
              <a:off x="896" y="1656"/>
              <a:ext cx="2168" cy="432"/>
            </a:xfrm>
            <a:prstGeom prst="line">
              <a:avLst/>
            </a:prstGeom>
            <a:noFill/>
            <a:ln w="28575">
              <a:solidFill>
                <a:schemeClr val="tx1"/>
              </a:solidFill>
              <a:prstDash val="sysDot"/>
              <a:round/>
              <a:headEnd/>
              <a:tailEnd type="triangle" w="med" len="med"/>
            </a:ln>
          </p:spPr>
          <p:txBody>
            <a:bodyPr lIns="0" rIns="0" anchorCtr="1">
              <a:spAutoFit/>
            </a:bodyPr>
            <a:lstStyle/>
            <a:p>
              <a:endParaRPr lang="en-US"/>
            </a:p>
          </p:txBody>
        </p:sp>
      </p:grpSp>
      <p:grpSp>
        <p:nvGrpSpPr>
          <p:cNvPr id="147" name="Group 147"/>
          <p:cNvGrpSpPr>
            <a:grpSpLocks/>
          </p:cNvGrpSpPr>
          <p:nvPr/>
        </p:nvGrpSpPr>
        <p:grpSpPr bwMode="auto">
          <a:xfrm>
            <a:off x="4995863" y="1985963"/>
            <a:ext cx="3240087" cy="3662362"/>
            <a:chOff x="3208" y="1448"/>
            <a:chExt cx="2041" cy="2307"/>
          </a:xfrm>
        </p:grpSpPr>
        <p:sp>
          <p:nvSpPr>
            <p:cNvPr id="148" name="Rectangle 148"/>
            <p:cNvSpPr>
              <a:spLocks noChangeAspect="1" noChangeArrowheads="1"/>
            </p:cNvSpPr>
            <p:nvPr/>
          </p:nvSpPr>
          <p:spPr bwMode="auto">
            <a:xfrm flipH="1">
              <a:off x="3507" y="3171"/>
              <a:ext cx="67" cy="288"/>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a:solidFill>
                    <a:srgbClr val="000000"/>
                  </a:solidFill>
                  <a:latin typeface="Helvetica" pitchFamily="34" charset="0"/>
                </a:rPr>
                <a:t> </a:t>
              </a:r>
              <a:endParaRPr lang="en-US" sz="3200">
                <a:solidFill>
                  <a:schemeClr val="tx1"/>
                </a:solidFill>
              </a:endParaRPr>
            </a:p>
          </p:txBody>
        </p:sp>
        <p:sp>
          <p:nvSpPr>
            <p:cNvPr id="149" name="Rectangle 149"/>
            <p:cNvSpPr>
              <a:spLocks noChangeAspect="1" noChangeArrowheads="1"/>
            </p:cNvSpPr>
            <p:nvPr/>
          </p:nvSpPr>
          <p:spPr bwMode="auto">
            <a:xfrm>
              <a:off x="3945" y="3094"/>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50" name="Rectangle 150"/>
            <p:cNvSpPr>
              <a:spLocks noChangeAspect="1" noChangeArrowheads="1"/>
            </p:cNvSpPr>
            <p:nvPr/>
          </p:nvSpPr>
          <p:spPr bwMode="auto">
            <a:xfrm>
              <a:off x="4349" y="3070"/>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51" name="Rectangle 151"/>
            <p:cNvSpPr>
              <a:spLocks noChangeAspect="1" noChangeArrowheads="1"/>
            </p:cNvSpPr>
            <p:nvPr/>
          </p:nvSpPr>
          <p:spPr bwMode="auto">
            <a:xfrm>
              <a:off x="3598" y="1844"/>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52" name="Rectangle 152"/>
            <p:cNvSpPr>
              <a:spLocks noChangeAspect="1" noChangeArrowheads="1"/>
            </p:cNvSpPr>
            <p:nvPr/>
          </p:nvSpPr>
          <p:spPr bwMode="auto">
            <a:xfrm>
              <a:off x="4720" y="1829"/>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53" name="Rectangle 153"/>
            <p:cNvSpPr>
              <a:spLocks noChangeAspect="1" noChangeArrowheads="1"/>
            </p:cNvSpPr>
            <p:nvPr/>
          </p:nvSpPr>
          <p:spPr bwMode="auto">
            <a:xfrm>
              <a:off x="3592" y="3073"/>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54" name="Rectangle 154"/>
            <p:cNvSpPr>
              <a:spLocks noChangeAspect="1" noChangeArrowheads="1"/>
            </p:cNvSpPr>
            <p:nvPr/>
          </p:nvSpPr>
          <p:spPr bwMode="auto">
            <a:xfrm>
              <a:off x="4712" y="3074"/>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55" name="Freeform 155"/>
            <p:cNvSpPr>
              <a:spLocks noChangeAspect="1"/>
            </p:cNvSpPr>
            <p:nvPr/>
          </p:nvSpPr>
          <p:spPr bwMode="auto">
            <a:xfrm>
              <a:off x="4996" y="3035"/>
              <a:ext cx="6" cy="31"/>
            </a:xfrm>
            <a:custGeom>
              <a:avLst/>
              <a:gdLst>
                <a:gd name="T0" fmla="*/ 0 w 6"/>
                <a:gd name="T1" fmla="*/ 0 h 25"/>
                <a:gd name="T2" fmla="*/ 6 w 6"/>
                <a:gd name="T3" fmla="*/ 25 h 25"/>
                <a:gd name="T4" fmla="*/ 0 w 6"/>
                <a:gd name="T5" fmla="*/ 0 h 25"/>
                <a:gd name="T6" fmla="*/ 0 60000 65536"/>
                <a:gd name="T7" fmla="*/ 0 60000 65536"/>
                <a:gd name="T8" fmla="*/ 0 60000 65536"/>
                <a:gd name="T9" fmla="*/ 0 w 6"/>
                <a:gd name="T10" fmla="*/ 0 h 25"/>
                <a:gd name="T11" fmla="*/ 6 w 6"/>
                <a:gd name="T12" fmla="*/ 25 h 25"/>
              </a:gdLst>
              <a:ahLst/>
              <a:cxnLst>
                <a:cxn ang="T6">
                  <a:pos x="T0" y="T1"/>
                </a:cxn>
                <a:cxn ang="T7">
                  <a:pos x="T2" y="T3"/>
                </a:cxn>
                <a:cxn ang="T8">
                  <a:pos x="T4" y="T5"/>
                </a:cxn>
              </a:cxnLst>
              <a:rect l="T9" t="T10" r="T11" b="T12"/>
              <a:pathLst>
                <a:path w="6" h="25">
                  <a:moveTo>
                    <a:pt x="0" y="0"/>
                  </a:moveTo>
                  <a:lnTo>
                    <a:pt x="6" y="25"/>
                  </a:lnTo>
                  <a:lnTo>
                    <a:pt x="0" y="0"/>
                  </a:lnTo>
                  <a:close/>
                </a:path>
              </a:pathLst>
            </a:custGeom>
            <a:solidFill>
              <a:srgbClr val="000000"/>
            </a:solidFill>
            <a:ln w="9525">
              <a:noFill/>
              <a:round/>
              <a:headEnd/>
              <a:tailEnd/>
            </a:ln>
          </p:spPr>
          <p:txBody>
            <a:bodyPr/>
            <a:lstStyle/>
            <a:p>
              <a:endParaRPr lang="en-US"/>
            </a:p>
          </p:txBody>
        </p:sp>
        <p:sp>
          <p:nvSpPr>
            <p:cNvPr id="156" name="Rectangle 156"/>
            <p:cNvSpPr>
              <a:spLocks noChangeAspect="1" noChangeArrowheads="1"/>
            </p:cNvSpPr>
            <p:nvPr/>
          </p:nvSpPr>
          <p:spPr bwMode="auto">
            <a:xfrm>
              <a:off x="3457" y="1760"/>
              <a:ext cx="1496" cy="1644"/>
            </a:xfrm>
            <a:prstGeom prst="rect">
              <a:avLst/>
            </a:prstGeom>
            <a:noFill/>
            <a:ln w="23813">
              <a:solidFill>
                <a:srgbClr val="000000"/>
              </a:solidFill>
              <a:miter lim="800000"/>
              <a:headEnd/>
              <a:tailEnd/>
            </a:ln>
          </p:spPr>
          <p:txBody>
            <a:bodyPr/>
            <a:lstStyle/>
            <a:p>
              <a:endParaRPr lang="en-US"/>
            </a:p>
          </p:txBody>
        </p:sp>
        <p:sp>
          <p:nvSpPr>
            <p:cNvPr id="157" name="Rectangle 157"/>
            <p:cNvSpPr>
              <a:spLocks noChangeAspect="1" noChangeArrowheads="1"/>
            </p:cNvSpPr>
            <p:nvPr/>
          </p:nvSpPr>
          <p:spPr bwMode="auto">
            <a:xfrm>
              <a:off x="5116" y="2449"/>
              <a:ext cx="133"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B</a:t>
              </a:r>
              <a:endParaRPr lang="en-US" sz="3200">
                <a:solidFill>
                  <a:schemeClr val="tx1"/>
                </a:solidFill>
              </a:endParaRPr>
            </a:p>
          </p:txBody>
        </p:sp>
        <p:sp>
          <p:nvSpPr>
            <p:cNvPr id="158" name="Rectangle 158"/>
            <p:cNvSpPr>
              <a:spLocks noChangeAspect="1" noChangeArrowheads="1"/>
            </p:cNvSpPr>
            <p:nvPr/>
          </p:nvSpPr>
          <p:spPr bwMode="auto">
            <a:xfrm>
              <a:off x="4532" y="1448"/>
              <a:ext cx="133" cy="222"/>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C</a:t>
              </a:r>
              <a:endParaRPr lang="en-US" sz="3200">
                <a:solidFill>
                  <a:schemeClr val="tx1"/>
                </a:solidFill>
              </a:endParaRPr>
            </a:p>
          </p:txBody>
        </p:sp>
        <p:sp>
          <p:nvSpPr>
            <p:cNvPr id="159" name="Rectangle 159"/>
            <p:cNvSpPr>
              <a:spLocks noChangeAspect="1" noChangeArrowheads="1"/>
            </p:cNvSpPr>
            <p:nvPr/>
          </p:nvSpPr>
          <p:spPr bwMode="auto">
            <a:xfrm>
              <a:off x="4159" y="3534"/>
              <a:ext cx="133"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D</a:t>
              </a:r>
              <a:endParaRPr lang="en-US" sz="3200">
                <a:solidFill>
                  <a:schemeClr val="tx1"/>
                </a:solidFill>
              </a:endParaRPr>
            </a:p>
          </p:txBody>
        </p:sp>
        <p:sp>
          <p:nvSpPr>
            <p:cNvPr id="160" name="Rectangle 160"/>
            <p:cNvSpPr>
              <a:spLocks noChangeAspect="1" noChangeArrowheads="1"/>
            </p:cNvSpPr>
            <p:nvPr/>
          </p:nvSpPr>
          <p:spPr bwMode="auto">
            <a:xfrm>
              <a:off x="3208" y="2890"/>
              <a:ext cx="133"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A</a:t>
              </a:r>
              <a:endParaRPr lang="en-US" sz="3200">
                <a:solidFill>
                  <a:schemeClr val="tx1"/>
                </a:solidFill>
              </a:endParaRPr>
            </a:p>
          </p:txBody>
        </p:sp>
        <p:sp>
          <p:nvSpPr>
            <p:cNvPr id="161" name="Line 161"/>
            <p:cNvSpPr>
              <a:spLocks noChangeAspect="1" noChangeShapeType="1"/>
            </p:cNvSpPr>
            <p:nvPr/>
          </p:nvSpPr>
          <p:spPr bwMode="auto">
            <a:xfrm>
              <a:off x="3224" y="2587"/>
              <a:ext cx="1729" cy="1"/>
            </a:xfrm>
            <a:prstGeom prst="line">
              <a:avLst/>
            </a:prstGeom>
            <a:noFill/>
            <a:ln w="23813">
              <a:solidFill>
                <a:srgbClr val="000000"/>
              </a:solidFill>
              <a:round/>
              <a:headEnd/>
              <a:tailEnd/>
            </a:ln>
          </p:spPr>
          <p:txBody>
            <a:bodyPr/>
            <a:lstStyle/>
            <a:p>
              <a:endParaRPr lang="en-US"/>
            </a:p>
          </p:txBody>
        </p:sp>
        <p:sp>
          <p:nvSpPr>
            <p:cNvPr id="162" name="Line 162"/>
            <p:cNvSpPr>
              <a:spLocks noChangeAspect="1" noChangeShapeType="1"/>
            </p:cNvSpPr>
            <p:nvPr/>
          </p:nvSpPr>
          <p:spPr bwMode="auto">
            <a:xfrm>
              <a:off x="4206" y="1553"/>
              <a:ext cx="1" cy="1861"/>
            </a:xfrm>
            <a:prstGeom prst="line">
              <a:avLst/>
            </a:prstGeom>
            <a:noFill/>
            <a:ln w="23813">
              <a:solidFill>
                <a:srgbClr val="000000"/>
              </a:solidFill>
              <a:round/>
              <a:headEnd/>
              <a:tailEnd/>
            </a:ln>
          </p:spPr>
          <p:txBody>
            <a:bodyPr/>
            <a:lstStyle/>
            <a:p>
              <a:endParaRPr lang="en-US"/>
            </a:p>
          </p:txBody>
        </p:sp>
        <p:sp>
          <p:nvSpPr>
            <p:cNvPr id="163" name="Line 163"/>
            <p:cNvSpPr>
              <a:spLocks noChangeAspect="1" noChangeShapeType="1"/>
            </p:cNvSpPr>
            <p:nvPr/>
          </p:nvSpPr>
          <p:spPr bwMode="auto">
            <a:xfrm>
              <a:off x="3831" y="1760"/>
              <a:ext cx="1" cy="1963"/>
            </a:xfrm>
            <a:prstGeom prst="line">
              <a:avLst/>
            </a:prstGeom>
            <a:noFill/>
            <a:ln w="23813">
              <a:solidFill>
                <a:srgbClr val="000000"/>
              </a:solidFill>
              <a:round/>
              <a:headEnd/>
              <a:tailEnd/>
            </a:ln>
          </p:spPr>
          <p:txBody>
            <a:bodyPr/>
            <a:lstStyle/>
            <a:p>
              <a:endParaRPr lang="en-US"/>
            </a:p>
          </p:txBody>
        </p:sp>
        <p:sp>
          <p:nvSpPr>
            <p:cNvPr id="164" name="Line 164"/>
            <p:cNvSpPr>
              <a:spLocks noChangeAspect="1" noChangeShapeType="1"/>
            </p:cNvSpPr>
            <p:nvPr/>
          </p:nvSpPr>
          <p:spPr bwMode="auto">
            <a:xfrm>
              <a:off x="4580" y="1760"/>
              <a:ext cx="1" cy="1963"/>
            </a:xfrm>
            <a:prstGeom prst="line">
              <a:avLst/>
            </a:prstGeom>
            <a:noFill/>
            <a:ln w="23813">
              <a:solidFill>
                <a:srgbClr val="000000"/>
              </a:solidFill>
              <a:round/>
              <a:headEnd/>
              <a:tailEnd/>
            </a:ln>
          </p:spPr>
          <p:txBody>
            <a:bodyPr/>
            <a:lstStyle/>
            <a:p>
              <a:endParaRPr lang="en-US"/>
            </a:p>
          </p:txBody>
        </p:sp>
        <p:sp>
          <p:nvSpPr>
            <p:cNvPr id="165" name="Line 165"/>
            <p:cNvSpPr>
              <a:spLocks noChangeAspect="1" noChangeShapeType="1"/>
            </p:cNvSpPr>
            <p:nvPr/>
          </p:nvSpPr>
          <p:spPr bwMode="auto">
            <a:xfrm>
              <a:off x="3457" y="3001"/>
              <a:ext cx="1730" cy="1"/>
            </a:xfrm>
            <a:prstGeom prst="line">
              <a:avLst/>
            </a:prstGeom>
            <a:noFill/>
            <a:ln w="23813">
              <a:solidFill>
                <a:srgbClr val="000000"/>
              </a:solidFill>
              <a:round/>
              <a:headEnd/>
              <a:tailEnd/>
            </a:ln>
          </p:spPr>
          <p:txBody>
            <a:bodyPr/>
            <a:lstStyle/>
            <a:p>
              <a:endParaRPr lang="en-US"/>
            </a:p>
          </p:txBody>
        </p:sp>
        <p:sp>
          <p:nvSpPr>
            <p:cNvPr id="166" name="Line 166"/>
            <p:cNvSpPr>
              <a:spLocks noChangeAspect="1" noChangeShapeType="1"/>
            </p:cNvSpPr>
            <p:nvPr/>
          </p:nvSpPr>
          <p:spPr bwMode="auto">
            <a:xfrm>
              <a:off x="3457" y="2174"/>
              <a:ext cx="1730" cy="1"/>
            </a:xfrm>
            <a:prstGeom prst="line">
              <a:avLst/>
            </a:prstGeom>
            <a:noFill/>
            <a:ln w="23813">
              <a:solidFill>
                <a:srgbClr val="000000"/>
              </a:solidFill>
              <a:round/>
              <a:headEnd/>
              <a:tailEnd/>
            </a:ln>
          </p:spPr>
          <p:txBody>
            <a:bodyPr/>
            <a:lstStyle/>
            <a:p>
              <a:endParaRPr lang="en-US"/>
            </a:p>
          </p:txBody>
        </p:sp>
        <p:sp>
          <p:nvSpPr>
            <p:cNvPr id="167" name="Rectangle 167"/>
            <p:cNvSpPr>
              <a:spLocks noChangeAspect="1" noChangeArrowheads="1"/>
            </p:cNvSpPr>
            <p:nvPr/>
          </p:nvSpPr>
          <p:spPr bwMode="auto">
            <a:xfrm>
              <a:off x="3971" y="2243"/>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68" name="Rectangle 168"/>
            <p:cNvSpPr>
              <a:spLocks noChangeAspect="1" noChangeArrowheads="1"/>
            </p:cNvSpPr>
            <p:nvPr/>
          </p:nvSpPr>
          <p:spPr bwMode="auto">
            <a:xfrm>
              <a:off x="4319" y="2243"/>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69" name="Rectangle 169"/>
            <p:cNvSpPr>
              <a:spLocks noChangeAspect="1" noChangeArrowheads="1"/>
            </p:cNvSpPr>
            <p:nvPr/>
          </p:nvSpPr>
          <p:spPr bwMode="auto">
            <a:xfrm>
              <a:off x="3971" y="2656"/>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70" name="Rectangle 170"/>
            <p:cNvSpPr>
              <a:spLocks noChangeAspect="1" noChangeArrowheads="1"/>
            </p:cNvSpPr>
            <p:nvPr/>
          </p:nvSpPr>
          <p:spPr bwMode="auto">
            <a:xfrm>
              <a:off x="4329" y="2656"/>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sp>
          <p:nvSpPr>
            <p:cNvPr id="171" name="Rectangle 171"/>
            <p:cNvSpPr>
              <a:spLocks noChangeAspect="1" noChangeArrowheads="1"/>
            </p:cNvSpPr>
            <p:nvPr/>
          </p:nvSpPr>
          <p:spPr bwMode="auto">
            <a:xfrm>
              <a:off x="4345" y="1829"/>
              <a:ext cx="102" cy="221"/>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a:solidFill>
                    <a:srgbClr val="000000"/>
                  </a:solidFill>
                  <a:latin typeface="SWISS" charset="0"/>
                </a:rPr>
                <a:t>1</a:t>
              </a:r>
              <a:endParaRPr lang="en-US" sz="3200">
                <a:solidFill>
                  <a:schemeClr val="tx1"/>
                </a:solidFill>
              </a:endParaRPr>
            </a:p>
          </p:txBody>
        </p:sp>
      </p:grpSp>
      <p:grpSp>
        <p:nvGrpSpPr>
          <p:cNvPr id="172" name="Group 172"/>
          <p:cNvGrpSpPr>
            <a:grpSpLocks/>
          </p:cNvGrpSpPr>
          <p:nvPr/>
        </p:nvGrpSpPr>
        <p:grpSpPr bwMode="auto">
          <a:xfrm>
            <a:off x="1646238" y="3940175"/>
            <a:ext cx="1046162" cy="2057400"/>
            <a:chOff x="2509" y="2512"/>
            <a:chExt cx="659" cy="1296"/>
          </a:xfrm>
        </p:grpSpPr>
        <p:sp>
          <p:nvSpPr>
            <p:cNvPr id="173" name="Rectangle 173"/>
            <p:cNvSpPr>
              <a:spLocks noChangeArrowheads="1"/>
            </p:cNvSpPr>
            <p:nvPr/>
          </p:nvSpPr>
          <p:spPr bwMode="auto">
            <a:xfrm flipH="1">
              <a:off x="2509" y="3558"/>
              <a:ext cx="300" cy="250"/>
            </a:xfrm>
            <a:prstGeom prst="rect">
              <a:avLst/>
            </a:prstGeom>
            <a:noFill/>
            <a:ln w="9525">
              <a:noFill/>
              <a:miter lim="800000"/>
              <a:headEnd/>
              <a:tailEnd/>
            </a:ln>
          </p:spPr>
          <p:txBody>
            <a:bodyPr wrap="none" lIns="0" tIns="0" rIns="0" bIns="0">
              <a:spAutoFit/>
            </a:bodyPr>
            <a:lstStyle/>
            <a:p>
              <a:pPr>
                <a:spcBef>
                  <a:spcPct val="50000"/>
                </a:spcBef>
                <a:buFontTx/>
                <a:buNone/>
              </a:pPr>
              <a:r>
                <a:rPr lang="en-US">
                  <a:solidFill>
                    <a:srgbClr val="000000"/>
                  </a:solidFill>
                </a:rPr>
                <a:t>AD</a:t>
              </a:r>
              <a:endParaRPr lang="en-US" sz="3200">
                <a:solidFill>
                  <a:schemeClr val="tx1"/>
                </a:solidFill>
              </a:endParaRPr>
            </a:p>
          </p:txBody>
        </p:sp>
        <p:sp>
          <p:nvSpPr>
            <p:cNvPr id="174" name="Line 174"/>
            <p:cNvSpPr>
              <a:spLocks noChangeShapeType="1"/>
            </p:cNvSpPr>
            <p:nvPr/>
          </p:nvSpPr>
          <p:spPr bwMode="auto">
            <a:xfrm flipV="1">
              <a:off x="2635" y="3003"/>
              <a:ext cx="120" cy="567"/>
            </a:xfrm>
            <a:prstGeom prst="line">
              <a:avLst/>
            </a:prstGeom>
            <a:noFill/>
            <a:ln w="38100">
              <a:solidFill>
                <a:srgbClr val="FF0000"/>
              </a:solidFill>
              <a:round/>
              <a:headEnd/>
              <a:tailEnd type="triangle" w="med" len="med"/>
            </a:ln>
          </p:spPr>
          <p:txBody>
            <a:bodyPr>
              <a:spAutoFit/>
            </a:bodyPr>
            <a:lstStyle/>
            <a:p>
              <a:endParaRPr lang="en-US"/>
            </a:p>
          </p:txBody>
        </p:sp>
        <p:sp>
          <p:nvSpPr>
            <p:cNvPr id="175" name="AutoShape 175"/>
            <p:cNvSpPr>
              <a:spLocks noChangeArrowheads="1"/>
            </p:cNvSpPr>
            <p:nvPr/>
          </p:nvSpPr>
          <p:spPr bwMode="auto">
            <a:xfrm>
              <a:off x="2536" y="2512"/>
              <a:ext cx="632" cy="672"/>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grpSp>
      <p:sp>
        <p:nvSpPr>
          <p:cNvPr id="176" name="Rectangle 176"/>
          <p:cNvSpPr>
            <a:spLocks noChangeArrowheads="1"/>
          </p:cNvSpPr>
          <p:nvPr/>
        </p:nvSpPr>
        <p:spPr bwMode="auto">
          <a:xfrm flipH="1">
            <a:off x="8859838" y="1560513"/>
            <a:ext cx="106362" cy="457200"/>
          </a:xfrm>
          <a:prstGeom prst="rect">
            <a:avLst/>
          </a:prstGeom>
          <a:noFill/>
          <a:ln w="9525">
            <a:noFill/>
            <a:miter lim="800000"/>
            <a:headEnd/>
            <a:tailEnd/>
          </a:ln>
        </p:spPr>
        <p:txBody>
          <a:bodyPr wrap="none" lIns="0" tIns="0" rIns="0" bIns="0">
            <a:spAutoFit/>
          </a:bodyPr>
          <a:lstStyle/>
          <a:p>
            <a:pPr>
              <a:spcBef>
                <a:spcPct val="50000"/>
              </a:spcBef>
              <a:buFontTx/>
              <a:buNone/>
            </a:pPr>
            <a:r>
              <a:rPr lang="en-US" sz="3000" b="0">
                <a:solidFill>
                  <a:srgbClr val="000000"/>
                </a:solidFill>
                <a:latin typeface="Helvetica" pitchFamily="34" charset="0"/>
              </a:rPr>
              <a:t> </a:t>
            </a:r>
            <a:endParaRPr lang="en-US" sz="3200">
              <a:solidFill>
                <a:schemeClr val="tx1"/>
              </a:solidFill>
            </a:endParaRPr>
          </a:p>
        </p:txBody>
      </p:sp>
      <p:grpSp>
        <p:nvGrpSpPr>
          <p:cNvPr id="177" name="Group 177"/>
          <p:cNvGrpSpPr>
            <a:grpSpLocks/>
          </p:cNvGrpSpPr>
          <p:nvPr/>
        </p:nvGrpSpPr>
        <p:grpSpPr bwMode="auto">
          <a:xfrm>
            <a:off x="130175" y="4587875"/>
            <a:ext cx="3178175" cy="561975"/>
            <a:chOff x="114" y="3080"/>
            <a:chExt cx="2002" cy="354"/>
          </a:xfrm>
        </p:grpSpPr>
        <p:grpSp>
          <p:nvGrpSpPr>
            <p:cNvPr id="178" name="Group 178"/>
            <p:cNvGrpSpPr>
              <a:grpSpLocks/>
            </p:cNvGrpSpPr>
            <p:nvPr/>
          </p:nvGrpSpPr>
          <p:grpSpPr bwMode="auto">
            <a:xfrm>
              <a:off x="114" y="3165"/>
              <a:ext cx="321" cy="269"/>
              <a:chOff x="114" y="3165"/>
              <a:chExt cx="321" cy="269"/>
            </a:xfrm>
          </p:grpSpPr>
          <p:sp>
            <p:nvSpPr>
              <p:cNvPr id="181" name="Line 179"/>
              <p:cNvSpPr>
                <a:spLocks noChangeShapeType="1"/>
              </p:cNvSpPr>
              <p:nvPr/>
            </p:nvSpPr>
            <p:spPr bwMode="auto">
              <a:xfrm>
                <a:off x="292" y="3174"/>
                <a:ext cx="137" cy="1"/>
              </a:xfrm>
              <a:prstGeom prst="line">
                <a:avLst/>
              </a:prstGeom>
              <a:noFill/>
              <a:ln w="28575">
                <a:solidFill>
                  <a:srgbClr val="000000"/>
                </a:solidFill>
                <a:round/>
                <a:headEnd/>
                <a:tailEnd/>
              </a:ln>
            </p:spPr>
            <p:txBody>
              <a:bodyPr/>
              <a:lstStyle/>
              <a:p>
                <a:endParaRPr lang="en-US"/>
              </a:p>
            </p:txBody>
          </p:sp>
          <p:sp>
            <p:nvSpPr>
              <p:cNvPr id="182" name="Rectangle 180"/>
              <p:cNvSpPr>
                <a:spLocks noChangeArrowheads="1"/>
              </p:cNvSpPr>
              <p:nvPr/>
            </p:nvSpPr>
            <p:spPr bwMode="auto">
              <a:xfrm>
                <a:off x="286" y="3165"/>
                <a:ext cx="149"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B</a:t>
                </a:r>
                <a:endParaRPr lang="en-US" sz="3200">
                  <a:solidFill>
                    <a:schemeClr val="tx1"/>
                  </a:solidFill>
                </a:endParaRPr>
              </a:p>
            </p:txBody>
          </p:sp>
          <p:sp>
            <p:nvSpPr>
              <p:cNvPr id="183" name="Rectangle 181"/>
              <p:cNvSpPr>
                <a:spLocks noChangeArrowheads="1"/>
              </p:cNvSpPr>
              <p:nvPr/>
            </p:nvSpPr>
            <p:spPr bwMode="auto">
              <a:xfrm>
                <a:off x="114" y="3165"/>
                <a:ext cx="16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A</a:t>
                </a:r>
                <a:endParaRPr lang="en-US" sz="3200">
                  <a:solidFill>
                    <a:schemeClr val="tx1"/>
                  </a:solidFill>
                </a:endParaRPr>
              </a:p>
            </p:txBody>
          </p:sp>
        </p:grpSp>
        <p:sp>
          <p:nvSpPr>
            <p:cNvPr id="179" name="Line 182"/>
            <p:cNvSpPr>
              <a:spLocks noChangeShapeType="1"/>
            </p:cNvSpPr>
            <p:nvPr/>
          </p:nvSpPr>
          <p:spPr bwMode="auto">
            <a:xfrm flipV="1">
              <a:off x="485" y="3207"/>
              <a:ext cx="436" cy="82"/>
            </a:xfrm>
            <a:prstGeom prst="line">
              <a:avLst/>
            </a:prstGeom>
            <a:noFill/>
            <a:ln w="38100">
              <a:solidFill>
                <a:srgbClr val="FF0000"/>
              </a:solidFill>
              <a:round/>
              <a:headEnd/>
              <a:tailEnd type="triangle" w="med" len="med"/>
            </a:ln>
          </p:spPr>
          <p:txBody>
            <a:bodyPr>
              <a:spAutoFit/>
            </a:bodyPr>
            <a:lstStyle/>
            <a:p>
              <a:endParaRPr lang="en-US"/>
            </a:p>
          </p:txBody>
        </p:sp>
        <p:sp>
          <p:nvSpPr>
            <p:cNvPr id="180" name="AutoShape 183"/>
            <p:cNvSpPr>
              <a:spLocks noChangeArrowheads="1"/>
            </p:cNvSpPr>
            <p:nvPr/>
          </p:nvSpPr>
          <p:spPr bwMode="auto">
            <a:xfrm rot="-5400000">
              <a:off x="1304" y="2500"/>
              <a:ext cx="232" cy="1392"/>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grpSp>
      <p:sp>
        <p:nvSpPr>
          <p:cNvPr id="184" name="Text Box 184"/>
          <p:cNvSpPr txBox="1">
            <a:spLocks noChangeArrowheads="1"/>
          </p:cNvSpPr>
          <p:nvPr/>
        </p:nvSpPr>
        <p:spPr bwMode="auto">
          <a:xfrm>
            <a:off x="5651500" y="1443038"/>
            <a:ext cx="1814513" cy="396875"/>
          </a:xfrm>
          <a:prstGeom prst="rect">
            <a:avLst/>
          </a:prstGeom>
          <a:noFill/>
          <a:ln w="1588">
            <a:noFill/>
            <a:miter lim="800000"/>
            <a:headEnd/>
            <a:tailEnd/>
          </a:ln>
        </p:spPr>
        <p:txBody>
          <a:bodyPr>
            <a:spAutoFit/>
          </a:bodyPr>
          <a:lstStyle/>
          <a:p>
            <a:pPr>
              <a:spcBef>
                <a:spcPct val="0"/>
              </a:spcBef>
              <a:buFont typeface="Wingdings" pitchFamily="2" charset="2"/>
              <a:buNone/>
            </a:pPr>
            <a:r>
              <a:rPr lang="en-US" sz="2000" b="0">
                <a:solidFill>
                  <a:srgbClr val="6600FF"/>
                </a:solidFill>
                <a:latin typeface="Arial" pitchFamily="34" charset="0"/>
                <a:cs typeface="Arial" pitchFamily="34" charset="0"/>
              </a:rPr>
              <a:t>Essential PIs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0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4" name="Rectangle 3"/>
          <p:cNvSpPr txBox="1">
            <a:spLocks noChangeArrowheads="1"/>
          </p:cNvSpPr>
          <p:nvPr/>
        </p:nvSpPr>
        <p:spPr bwMode="auto">
          <a:xfrm>
            <a:off x="719138" y="1198563"/>
            <a:ext cx="7772400" cy="5027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Find </a:t>
            </a:r>
            <a:r>
              <a:rPr kumimoji="0" lang="en-US" sz="2400" b="1" i="0" u="none" strike="noStrike" kern="0" cap="none" spc="0" normalizeH="0" baseline="0" noProof="0" smtClean="0">
                <a:ln>
                  <a:noFill/>
                </a:ln>
                <a:solidFill>
                  <a:srgbClr val="FF0000"/>
                </a:solidFill>
                <a:effectLst/>
                <a:uLnTx/>
                <a:uFillTx/>
                <a:latin typeface="+mn-lt"/>
                <a:ea typeface="+mn-ea"/>
                <a:cs typeface="+mn-cs"/>
              </a:rPr>
              <a:t>all possible</a:t>
            </a:r>
            <a:r>
              <a:rPr kumimoji="0" lang="en-US" sz="2400" b="1" i="0" u="none" strike="noStrike" kern="0" cap="none" spc="0" normalizeH="0" baseline="0" noProof="0" smtClean="0">
                <a:ln>
                  <a:noFill/>
                </a:ln>
                <a:solidFill>
                  <a:schemeClr val="tx1"/>
                </a:solidFill>
                <a:effectLst/>
                <a:uLnTx/>
                <a:uFillTx/>
                <a:latin typeface="+mn-lt"/>
                <a:ea typeface="+mn-ea"/>
                <a:cs typeface="+mn-cs"/>
              </a:rPr>
              <a:t> prime implicants for:</a:t>
            </a: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000" b="1" i="0" u="none" strike="noStrike" kern="0" cap="none" spc="0" normalizeH="0" baseline="0" noProof="0" smtClean="0">
              <a:ln>
                <a:noFill/>
              </a:ln>
              <a:solidFill>
                <a:schemeClr val="tx1"/>
              </a:solidFill>
              <a:effectLst/>
              <a:uLnTx/>
              <a:uFillTx/>
              <a:latin typeface="+mn-lt"/>
              <a:ea typeface="+mn-ea"/>
              <a:cs typeface="+mn-cs"/>
            </a:endParaRPr>
          </a:p>
          <a:p>
            <a:pPr marL="798513" marR="0" lvl="1" indent="-336550" algn="l" defTabSz="914400" rtl="0" eaLnBrk="1" fontAlgn="base" latinLnBrk="0" hangingPunct="1">
              <a:lnSpc>
                <a:spcPct val="100000"/>
              </a:lnSpc>
              <a:spcBef>
                <a:spcPct val="40000"/>
              </a:spcBef>
              <a:spcAft>
                <a:spcPct val="0"/>
              </a:spcAft>
              <a:buClrTx/>
              <a:buSzTx/>
              <a:buFont typeface="Wingdings" pitchFamily="2" charset="2"/>
              <a:buChar char="²"/>
              <a:tabLst/>
              <a:defRPr/>
            </a:pPr>
            <a:r>
              <a:rPr kumimoji="0" lang="en-US" sz="2000" b="1" i="0" u="none" strike="noStrike" kern="0" cap="none" spc="0" normalizeH="0" baseline="0" noProof="0" smtClean="0">
                <a:ln>
                  <a:noFill/>
                </a:ln>
                <a:solidFill>
                  <a:schemeClr val="tx1"/>
                </a:solidFill>
                <a:effectLst/>
                <a:uLnTx/>
                <a:uFillTx/>
                <a:latin typeface="+mn-lt"/>
                <a:cs typeface="+mn-cs"/>
              </a:rPr>
              <a:t> </a:t>
            </a:r>
            <a:r>
              <a:rPr kumimoji="0" lang="en-US" sz="2400" b="1" i="0" u="none" strike="noStrike" kern="0" cap="none" spc="0" normalizeH="0" baseline="0" noProof="0" smtClean="0">
                <a:ln>
                  <a:noFill/>
                </a:ln>
                <a:solidFill>
                  <a:schemeClr val="tx1"/>
                </a:solidFill>
                <a:effectLst/>
                <a:uLnTx/>
                <a:uFillTx/>
                <a:latin typeface="+mn-lt"/>
                <a:cs typeface="+mn-cs"/>
              </a:rPr>
              <a:t>Hint: There are seven prime implicants!</a:t>
            </a:r>
          </a:p>
        </p:txBody>
      </p:sp>
      <p:graphicFrame>
        <p:nvGraphicFramePr>
          <p:cNvPr id="5" name="Object 4"/>
          <p:cNvGraphicFramePr>
            <a:graphicFrameLocks noChangeAspect="1"/>
          </p:cNvGraphicFramePr>
          <p:nvPr/>
        </p:nvGraphicFramePr>
        <p:xfrm>
          <a:off x="1135063" y="1766888"/>
          <a:ext cx="7413625" cy="460375"/>
        </p:xfrm>
        <a:graphic>
          <a:graphicData uri="http://schemas.openxmlformats.org/presentationml/2006/ole">
            <p:oleObj spid="_x0000_s8194" name="Equation" r:id="rId3" imgW="5930640" imgH="368280" progId="Equation.3">
              <p:embed/>
            </p:oleObj>
          </a:graphicData>
        </a:graphic>
      </p:graphicFrame>
      <p:sp>
        <p:nvSpPr>
          <p:cNvPr id="6" name="Line 140"/>
          <p:cNvSpPr>
            <a:spLocks noChangeShapeType="1"/>
          </p:cNvSpPr>
          <p:nvPr/>
        </p:nvSpPr>
        <p:spPr bwMode="auto">
          <a:xfrm>
            <a:off x="5421313" y="3182938"/>
            <a:ext cx="14792" cy="3011198"/>
          </a:xfrm>
          <a:prstGeom prst="line">
            <a:avLst/>
          </a:prstGeom>
          <a:noFill/>
          <a:ln w="38100">
            <a:solidFill>
              <a:schemeClr val="tx1"/>
            </a:solidFill>
            <a:round/>
            <a:headEnd/>
            <a:tailEnd/>
          </a:ln>
        </p:spPr>
        <p:txBody>
          <a:bodyPr/>
          <a:lstStyle/>
          <a:p>
            <a:endParaRPr lang="en-US"/>
          </a:p>
        </p:txBody>
      </p:sp>
      <p:sp>
        <p:nvSpPr>
          <p:cNvPr id="7" name="Line 141"/>
          <p:cNvSpPr>
            <a:spLocks noChangeShapeType="1"/>
          </p:cNvSpPr>
          <p:nvPr/>
        </p:nvSpPr>
        <p:spPr bwMode="auto">
          <a:xfrm>
            <a:off x="4518025" y="2636838"/>
            <a:ext cx="0" cy="3232150"/>
          </a:xfrm>
          <a:prstGeom prst="line">
            <a:avLst/>
          </a:prstGeom>
          <a:noFill/>
          <a:ln w="38100">
            <a:solidFill>
              <a:schemeClr val="tx1"/>
            </a:solidFill>
            <a:round/>
            <a:headEnd/>
            <a:tailEnd/>
          </a:ln>
        </p:spPr>
        <p:txBody>
          <a:bodyPr/>
          <a:lstStyle/>
          <a:p>
            <a:endParaRPr lang="en-US"/>
          </a:p>
        </p:txBody>
      </p:sp>
      <p:sp>
        <p:nvSpPr>
          <p:cNvPr id="8" name="Line 142"/>
          <p:cNvSpPr>
            <a:spLocks noChangeShapeType="1"/>
          </p:cNvSpPr>
          <p:nvPr/>
        </p:nvSpPr>
        <p:spPr bwMode="auto">
          <a:xfrm>
            <a:off x="3640138" y="3201989"/>
            <a:ext cx="10150" cy="2992148"/>
          </a:xfrm>
          <a:prstGeom prst="line">
            <a:avLst/>
          </a:prstGeom>
          <a:noFill/>
          <a:ln w="38100">
            <a:solidFill>
              <a:schemeClr val="tx1"/>
            </a:solidFill>
            <a:round/>
            <a:headEnd/>
            <a:tailEnd/>
          </a:ln>
        </p:spPr>
        <p:txBody>
          <a:bodyPr/>
          <a:lstStyle/>
          <a:p>
            <a:endParaRPr lang="en-US"/>
          </a:p>
        </p:txBody>
      </p:sp>
      <p:sp>
        <p:nvSpPr>
          <p:cNvPr id="9" name="Text Box 143"/>
          <p:cNvSpPr txBox="1">
            <a:spLocks noChangeArrowheads="1"/>
          </p:cNvSpPr>
          <p:nvPr/>
        </p:nvSpPr>
        <p:spPr bwMode="auto">
          <a:xfrm>
            <a:off x="3375025" y="5145088"/>
            <a:ext cx="374650"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8</a:t>
            </a:r>
          </a:p>
        </p:txBody>
      </p:sp>
      <p:sp>
        <p:nvSpPr>
          <p:cNvPr id="10" name="Text Box 144"/>
          <p:cNvSpPr txBox="1">
            <a:spLocks noChangeArrowheads="1"/>
          </p:cNvSpPr>
          <p:nvPr/>
        </p:nvSpPr>
        <p:spPr bwMode="auto">
          <a:xfrm>
            <a:off x="4270375" y="5191125"/>
            <a:ext cx="376238"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9</a:t>
            </a:r>
          </a:p>
        </p:txBody>
      </p:sp>
      <p:sp>
        <p:nvSpPr>
          <p:cNvPr id="11" name="Text Box 145"/>
          <p:cNvSpPr txBox="1">
            <a:spLocks noChangeArrowheads="1"/>
          </p:cNvSpPr>
          <p:nvPr/>
        </p:nvSpPr>
        <p:spPr bwMode="auto">
          <a:xfrm>
            <a:off x="5938838" y="5157788"/>
            <a:ext cx="576262"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10</a:t>
            </a:r>
          </a:p>
        </p:txBody>
      </p:sp>
      <p:sp>
        <p:nvSpPr>
          <p:cNvPr id="12" name="Text Box 146"/>
          <p:cNvSpPr txBox="1">
            <a:spLocks noChangeArrowheads="1"/>
          </p:cNvSpPr>
          <p:nvPr/>
        </p:nvSpPr>
        <p:spPr bwMode="auto">
          <a:xfrm>
            <a:off x="5089525" y="5168900"/>
            <a:ext cx="574675"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11</a:t>
            </a:r>
          </a:p>
        </p:txBody>
      </p:sp>
      <p:sp>
        <p:nvSpPr>
          <p:cNvPr id="13" name="Text Box 147"/>
          <p:cNvSpPr txBox="1">
            <a:spLocks noChangeArrowheads="1"/>
          </p:cNvSpPr>
          <p:nvPr/>
        </p:nvSpPr>
        <p:spPr bwMode="auto">
          <a:xfrm>
            <a:off x="3309938" y="4511675"/>
            <a:ext cx="576262"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12</a:t>
            </a:r>
          </a:p>
        </p:txBody>
      </p:sp>
      <p:sp>
        <p:nvSpPr>
          <p:cNvPr id="14" name="Text Box 148"/>
          <p:cNvSpPr txBox="1">
            <a:spLocks noChangeArrowheads="1"/>
          </p:cNvSpPr>
          <p:nvPr/>
        </p:nvSpPr>
        <p:spPr bwMode="auto">
          <a:xfrm>
            <a:off x="4146550" y="4510088"/>
            <a:ext cx="576263"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13</a:t>
            </a:r>
          </a:p>
        </p:txBody>
      </p:sp>
      <p:sp>
        <p:nvSpPr>
          <p:cNvPr id="15" name="Text Box 149"/>
          <p:cNvSpPr txBox="1">
            <a:spLocks noChangeArrowheads="1"/>
          </p:cNvSpPr>
          <p:nvPr/>
        </p:nvSpPr>
        <p:spPr bwMode="auto">
          <a:xfrm>
            <a:off x="5929313" y="4491038"/>
            <a:ext cx="574675"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14</a:t>
            </a:r>
          </a:p>
        </p:txBody>
      </p:sp>
      <p:sp>
        <p:nvSpPr>
          <p:cNvPr id="16" name="Text Box 150"/>
          <p:cNvSpPr txBox="1">
            <a:spLocks noChangeArrowheads="1"/>
          </p:cNvSpPr>
          <p:nvPr/>
        </p:nvSpPr>
        <p:spPr bwMode="auto">
          <a:xfrm>
            <a:off x="5080000" y="4511675"/>
            <a:ext cx="574675"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15</a:t>
            </a:r>
          </a:p>
        </p:txBody>
      </p:sp>
      <p:sp>
        <p:nvSpPr>
          <p:cNvPr id="17" name="Text Box 151"/>
          <p:cNvSpPr txBox="1">
            <a:spLocks noChangeArrowheads="1"/>
          </p:cNvSpPr>
          <p:nvPr/>
        </p:nvSpPr>
        <p:spPr bwMode="auto">
          <a:xfrm>
            <a:off x="3367088" y="3186113"/>
            <a:ext cx="376237"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0</a:t>
            </a:r>
          </a:p>
        </p:txBody>
      </p:sp>
      <p:sp>
        <p:nvSpPr>
          <p:cNvPr id="18" name="Text Box 152"/>
          <p:cNvSpPr txBox="1">
            <a:spLocks noChangeArrowheads="1"/>
          </p:cNvSpPr>
          <p:nvPr/>
        </p:nvSpPr>
        <p:spPr bwMode="auto">
          <a:xfrm>
            <a:off x="4291013" y="3167063"/>
            <a:ext cx="376237"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a:t>
            </a:r>
          </a:p>
        </p:txBody>
      </p:sp>
      <p:sp>
        <p:nvSpPr>
          <p:cNvPr id="19" name="Text Box 153"/>
          <p:cNvSpPr txBox="1">
            <a:spLocks noChangeArrowheads="1"/>
          </p:cNvSpPr>
          <p:nvPr/>
        </p:nvSpPr>
        <p:spPr bwMode="auto">
          <a:xfrm>
            <a:off x="5091113" y="3168650"/>
            <a:ext cx="376237"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3</a:t>
            </a:r>
          </a:p>
        </p:txBody>
      </p:sp>
      <p:sp>
        <p:nvSpPr>
          <p:cNvPr id="20" name="Text Box 154"/>
          <p:cNvSpPr txBox="1">
            <a:spLocks noChangeArrowheads="1"/>
          </p:cNvSpPr>
          <p:nvPr/>
        </p:nvSpPr>
        <p:spPr bwMode="auto">
          <a:xfrm>
            <a:off x="6051550" y="3165475"/>
            <a:ext cx="374650"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2</a:t>
            </a:r>
          </a:p>
        </p:txBody>
      </p:sp>
      <p:sp>
        <p:nvSpPr>
          <p:cNvPr id="21" name="Text Box 155"/>
          <p:cNvSpPr txBox="1">
            <a:spLocks noChangeArrowheads="1"/>
          </p:cNvSpPr>
          <p:nvPr/>
        </p:nvSpPr>
        <p:spPr bwMode="auto">
          <a:xfrm>
            <a:off x="4257675" y="3821113"/>
            <a:ext cx="374650"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5</a:t>
            </a:r>
          </a:p>
        </p:txBody>
      </p:sp>
      <p:sp>
        <p:nvSpPr>
          <p:cNvPr id="22" name="Text Box 156"/>
          <p:cNvSpPr txBox="1">
            <a:spLocks noChangeArrowheads="1"/>
          </p:cNvSpPr>
          <p:nvPr/>
        </p:nvSpPr>
        <p:spPr bwMode="auto">
          <a:xfrm>
            <a:off x="6064250" y="3857625"/>
            <a:ext cx="374650"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6</a:t>
            </a:r>
          </a:p>
        </p:txBody>
      </p:sp>
      <p:sp>
        <p:nvSpPr>
          <p:cNvPr id="23" name="Text Box 157"/>
          <p:cNvSpPr txBox="1">
            <a:spLocks noChangeArrowheads="1"/>
          </p:cNvSpPr>
          <p:nvPr/>
        </p:nvSpPr>
        <p:spPr bwMode="auto">
          <a:xfrm>
            <a:off x="3390900" y="3825875"/>
            <a:ext cx="376238" cy="366713"/>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4</a:t>
            </a:r>
          </a:p>
        </p:txBody>
      </p:sp>
      <p:sp>
        <p:nvSpPr>
          <p:cNvPr id="24" name="Text Box 158"/>
          <p:cNvSpPr txBox="1">
            <a:spLocks noChangeArrowheads="1"/>
          </p:cNvSpPr>
          <p:nvPr/>
        </p:nvSpPr>
        <p:spPr bwMode="auto">
          <a:xfrm>
            <a:off x="5149850" y="3865563"/>
            <a:ext cx="374650" cy="366712"/>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7</a:t>
            </a:r>
          </a:p>
        </p:txBody>
      </p:sp>
      <p:sp>
        <p:nvSpPr>
          <p:cNvPr id="25" name="Rectangle 159"/>
          <p:cNvSpPr>
            <a:spLocks noChangeArrowheads="1"/>
          </p:cNvSpPr>
          <p:nvPr/>
        </p:nvSpPr>
        <p:spPr bwMode="auto">
          <a:xfrm>
            <a:off x="2668588" y="3197225"/>
            <a:ext cx="3614737" cy="2662238"/>
          </a:xfrm>
          <a:prstGeom prst="rect">
            <a:avLst/>
          </a:prstGeom>
          <a:noFill/>
          <a:ln w="38100">
            <a:solidFill>
              <a:schemeClr val="tx1"/>
            </a:solidFill>
            <a:miter lim="800000"/>
            <a:headEnd/>
            <a:tailEnd/>
          </a:ln>
        </p:spPr>
        <p:txBody>
          <a:bodyPr wrap="none" anchor="ctr"/>
          <a:lstStyle/>
          <a:p>
            <a:endParaRPr lang="en-US"/>
          </a:p>
        </p:txBody>
      </p:sp>
      <p:sp>
        <p:nvSpPr>
          <p:cNvPr id="26" name="Line 160"/>
          <p:cNvSpPr>
            <a:spLocks noChangeShapeType="1"/>
          </p:cNvSpPr>
          <p:nvPr/>
        </p:nvSpPr>
        <p:spPr bwMode="auto">
          <a:xfrm flipV="1">
            <a:off x="2201863" y="4508500"/>
            <a:ext cx="4100512" cy="7938"/>
          </a:xfrm>
          <a:prstGeom prst="line">
            <a:avLst/>
          </a:prstGeom>
          <a:noFill/>
          <a:ln w="38100">
            <a:solidFill>
              <a:schemeClr val="tx1"/>
            </a:solidFill>
            <a:round/>
            <a:headEnd/>
            <a:tailEnd/>
          </a:ln>
        </p:spPr>
        <p:txBody>
          <a:bodyPr/>
          <a:lstStyle/>
          <a:p>
            <a:endParaRPr lang="en-US"/>
          </a:p>
        </p:txBody>
      </p:sp>
      <p:sp>
        <p:nvSpPr>
          <p:cNvPr id="27" name="Text Box 161"/>
          <p:cNvSpPr txBox="1">
            <a:spLocks noChangeArrowheads="1"/>
          </p:cNvSpPr>
          <p:nvPr/>
        </p:nvSpPr>
        <p:spPr bwMode="auto">
          <a:xfrm>
            <a:off x="6475413" y="4349750"/>
            <a:ext cx="374650" cy="519113"/>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X</a:t>
            </a:r>
          </a:p>
        </p:txBody>
      </p:sp>
      <p:sp>
        <p:nvSpPr>
          <p:cNvPr id="28" name="Text Box 162"/>
          <p:cNvSpPr txBox="1">
            <a:spLocks noChangeArrowheads="1"/>
          </p:cNvSpPr>
          <p:nvPr/>
        </p:nvSpPr>
        <p:spPr bwMode="auto">
          <a:xfrm>
            <a:off x="5235575" y="2659063"/>
            <a:ext cx="376238" cy="519112"/>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Y</a:t>
            </a:r>
          </a:p>
        </p:txBody>
      </p:sp>
      <p:sp>
        <p:nvSpPr>
          <p:cNvPr id="29" name="Text Box 163"/>
          <p:cNvSpPr txBox="1">
            <a:spLocks noChangeArrowheads="1"/>
          </p:cNvSpPr>
          <p:nvPr/>
        </p:nvSpPr>
        <p:spPr bwMode="auto">
          <a:xfrm>
            <a:off x="4341572" y="5906101"/>
            <a:ext cx="374650" cy="519112"/>
          </a:xfrm>
          <a:prstGeom prst="rect">
            <a:avLst/>
          </a:prstGeom>
          <a:noFill/>
          <a:ln w="9525">
            <a:noFill/>
            <a:miter lim="800000"/>
            <a:headEnd/>
            <a:tailEnd/>
          </a:ln>
        </p:spPr>
        <p:txBody>
          <a:bodyPr>
            <a:spAutoFit/>
          </a:bodyPr>
          <a:lstStyle/>
          <a:p>
            <a:pPr>
              <a:spcBef>
                <a:spcPct val="50000"/>
              </a:spcBef>
              <a:buFontTx/>
              <a:buNone/>
            </a:pPr>
            <a:r>
              <a:rPr lang="en-US" sz="2800" dirty="0">
                <a:solidFill>
                  <a:schemeClr val="tx1"/>
                </a:solidFill>
              </a:rPr>
              <a:t>Z</a:t>
            </a:r>
          </a:p>
        </p:txBody>
      </p:sp>
      <p:sp>
        <p:nvSpPr>
          <p:cNvPr id="30" name="Line 164"/>
          <p:cNvSpPr>
            <a:spLocks noChangeShapeType="1"/>
          </p:cNvSpPr>
          <p:nvPr/>
        </p:nvSpPr>
        <p:spPr bwMode="auto">
          <a:xfrm flipV="1">
            <a:off x="2651125" y="3860800"/>
            <a:ext cx="4178300" cy="1588"/>
          </a:xfrm>
          <a:prstGeom prst="line">
            <a:avLst/>
          </a:prstGeom>
          <a:noFill/>
          <a:ln w="38100">
            <a:solidFill>
              <a:schemeClr val="tx1"/>
            </a:solidFill>
            <a:round/>
            <a:headEnd/>
            <a:tailEnd/>
          </a:ln>
        </p:spPr>
        <p:txBody>
          <a:bodyPr/>
          <a:lstStyle/>
          <a:p>
            <a:endParaRPr lang="en-US"/>
          </a:p>
        </p:txBody>
      </p:sp>
      <p:sp>
        <p:nvSpPr>
          <p:cNvPr id="31" name="Line 165"/>
          <p:cNvSpPr>
            <a:spLocks noChangeShapeType="1"/>
          </p:cNvSpPr>
          <p:nvPr/>
        </p:nvSpPr>
        <p:spPr bwMode="auto">
          <a:xfrm>
            <a:off x="2671763" y="5187950"/>
            <a:ext cx="4143375" cy="0"/>
          </a:xfrm>
          <a:prstGeom prst="line">
            <a:avLst/>
          </a:prstGeom>
          <a:noFill/>
          <a:ln w="38100">
            <a:solidFill>
              <a:schemeClr val="tx1"/>
            </a:solidFill>
            <a:round/>
            <a:headEnd/>
            <a:tailEnd/>
          </a:ln>
        </p:spPr>
        <p:txBody>
          <a:bodyPr/>
          <a:lstStyle/>
          <a:p>
            <a:endParaRPr lang="en-US"/>
          </a:p>
        </p:txBody>
      </p:sp>
      <p:sp>
        <p:nvSpPr>
          <p:cNvPr id="32" name="Text Box 166"/>
          <p:cNvSpPr txBox="1">
            <a:spLocks noChangeArrowheads="1"/>
          </p:cNvSpPr>
          <p:nvPr/>
        </p:nvSpPr>
        <p:spPr bwMode="auto">
          <a:xfrm>
            <a:off x="2117725" y="4895850"/>
            <a:ext cx="461963" cy="519113"/>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W</a:t>
            </a:r>
          </a:p>
        </p:txBody>
      </p:sp>
      <p:sp>
        <p:nvSpPr>
          <p:cNvPr id="33" name="AutoShape 167"/>
          <p:cNvSpPr>
            <a:spLocks noChangeArrowheads="1"/>
          </p:cNvSpPr>
          <p:nvPr/>
        </p:nvSpPr>
        <p:spPr bwMode="auto">
          <a:xfrm>
            <a:off x="4603750" y="3297238"/>
            <a:ext cx="542925" cy="1158875"/>
          </a:xfrm>
          <a:prstGeom prst="roundRect">
            <a:avLst>
              <a:gd name="adj" fmla="val 16667"/>
            </a:avLst>
          </a:prstGeom>
          <a:noFill/>
          <a:ln w="38100">
            <a:solidFill>
              <a:srgbClr val="6600FF"/>
            </a:solidFill>
            <a:round/>
            <a:headEnd/>
            <a:tailEnd/>
          </a:ln>
        </p:spPr>
        <p:txBody>
          <a:bodyPr lIns="0" rIns="0" anchor="ctr">
            <a:spAutoFit/>
          </a:bodyPr>
          <a:lstStyle/>
          <a:p>
            <a:endParaRPr lang="en-US"/>
          </a:p>
        </p:txBody>
      </p:sp>
      <p:sp>
        <p:nvSpPr>
          <p:cNvPr id="34" name="AutoShape 168"/>
          <p:cNvSpPr>
            <a:spLocks noChangeArrowheads="1"/>
          </p:cNvSpPr>
          <p:nvPr/>
        </p:nvSpPr>
        <p:spPr bwMode="auto">
          <a:xfrm>
            <a:off x="2752725" y="4572000"/>
            <a:ext cx="3427413" cy="534988"/>
          </a:xfrm>
          <a:prstGeom prst="roundRect">
            <a:avLst>
              <a:gd name="adj" fmla="val 16667"/>
            </a:avLst>
          </a:prstGeom>
          <a:noFill/>
          <a:ln w="38100">
            <a:solidFill>
              <a:srgbClr val="FF0000"/>
            </a:solidFill>
            <a:round/>
            <a:headEnd/>
            <a:tailEnd/>
          </a:ln>
        </p:spPr>
        <p:txBody>
          <a:bodyPr lIns="0" rIns="0" anchor="ctr">
            <a:spAutoFit/>
          </a:bodyPr>
          <a:lstStyle/>
          <a:p>
            <a:endParaRPr lang="en-US"/>
          </a:p>
        </p:txBody>
      </p:sp>
      <p:sp>
        <p:nvSpPr>
          <p:cNvPr id="35" name="Line 169"/>
          <p:cNvSpPr>
            <a:spLocks noChangeShapeType="1"/>
          </p:cNvSpPr>
          <p:nvPr/>
        </p:nvSpPr>
        <p:spPr bwMode="auto">
          <a:xfrm>
            <a:off x="2382838" y="2786063"/>
            <a:ext cx="153987" cy="0"/>
          </a:xfrm>
          <a:prstGeom prst="line">
            <a:avLst/>
          </a:prstGeom>
          <a:noFill/>
          <a:ln w="28575">
            <a:solidFill>
              <a:srgbClr val="336600"/>
            </a:solidFill>
            <a:round/>
            <a:headEnd/>
            <a:tailEnd/>
          </a:ln>
        </p:spPr>
        <p:txBody>
          <a:bodyPr/>
          <a:lstStyle/>
          <a:p>
            <a:endParaRPr lang="en-US"/>
          </a:p>
        </p:txBody>
      </p:sp>
      <p:sp>
        <p:nvSpPr>
          <p:cNvPr id="36" name="Text Box 170"/>
          <p:cNvSpPr txBox="1">
            <a:spLocks noChangeArrowheads="1"/>
          </p:cNvSpPr>
          <p:nvPr/>
        </p:nvSpPr>
        <p:spPr bwMode="auto">
          <a:xfrm>
            <a:off x="5813425" y="2705100"/>
            <a:ext cx="831850" cy="396875"/>
          </a:xfrm>
          <a:prstGeom prst="rect">
            <a:avLst/>
          </a:prstGeom>
          <a:noFill/>
          <a:ln w="1588">
            <a:noFill/>
            <a:miter lim="800000"/>
            <a:headEnd/>
            <a:tailEnd/>
          </a:ln>
        </p:spPr>
        <p:txBody>
          <a:bodyPr>
            <a:spAutoFit/>
          </a:bodyPr>
          <a:lstStyle/>
          <a:p>
            <a:pPr>
              <a:buFont typeface="Wingdings" pitchFamily="2" charset="2"/>
              <a:buNone/>
            </a:pPr>
            <a:r>
              <a:rPr lang="en-US" sz="2000" b="0">
                <a:solidFill>
                  <a:srgbClr val="6600FF"/>
                </a:solidFill>
                <a:latin typeface="Arial" pitchFamily="34" charset="0"/>
                <a:cs typeface="Arial" pitchFamily="34" charset="0"/>
              </a:rPr>
              <a:t>WYZ</a:t>
            </a:r>
          </a:p>
        </p:txBody>
      </p:sp>
      <p:sp>
        <p:nvSpPr>
          <p:cNvPr id="37" name="Line 171"/>
          <p:cNvSpPr>
            <a:spLocks noChangeShapeType="1"/>
          </p:cNvSpPr>
          <p:nvPr/>
        </p:nvSpPr>
        <p:spPr bwMode="auto">
          <a:xfrm>
            <a:off x="5892800" y="2757488"/>
            <a:ext cx="269875" cy="0"/>
          </a:xfrm>
          <a:prstGeom prst="line">
            <a:avLst/>
          </a:prstGeom>
          <a:noFill/>
          <a:ln w="28575">
            <a:solidFill>
              <a:srgbClr val="6600FF"/>
            </a:solidFill>
            <a:round/>
            <a:headEnd/>
            <a:tailEnd/>
          </a:ln>
        </p:spPr>
        <p:txBody>
          <a:bodyPr/>
          <a:lstStyle/>
          <a:p>
            <a:endParaRPr lang="en-US"/>
          </a:p>
        </p:txBody>
      </p:sp>
      <p:sp>
        <p:nvSpPr>
          <p:cNvPr id="38" name="Line 172"/>
          <p:cNvSpPr>
            <a:spLocks noChangeShapeType="1"/>
          </p:cNvSpPr>
          <p:nvPr/>
        </p:nvSpPr>
        <p:spPr bwMode="auto">
          <a:xfrm flipH="1">
            <a:off x="5176838" y="2903538"/>
            <a:ext cx="617537" cy="711200"/>
          </a:xfrm>
          <a:prstGeom prst="line">
            <a:avLst/>
          </a:prstGeom>
          <a:noFill/>
          <a:ln w="28575">
            <a:solidFill>
              <a:srgbClr val="6600FF"/>
            </a:solidFill>
            <a:round/>
            <a:headEnd/>
            <a:tailEnd type="triangle" w="med" len="med"/>
          </a:ln>
        </p:spPr>
        <p:txBody>
          <a:bodyPr/>
          <a:lstStyle/>
          <a:p>
            <a:endParaRPr lang="en-US"/>
          </a:p>
        </p:txBody>
      </p:sp>
      <p:sp>
        <p:nvSpPr>
          <p:cNvPr id="39" name="Line 173"/>
          <p:cNvSpPr>
            <a:spLocks noChangeShapeType="1"/>
          </p:cNvSpPr>
          <p:nvPr/>
        </p:nvSpPr>
        <p:spPr bwMode="auto">
          <a:xfrm flipV="1">
            <a:off x="3336925" y="5095875"/>
            <a:ext cx="1011238" cy="830263"/>
          </a:xfrm>
          <a:prstGeom prst="line">
            <a:avLst/>
          </a:prstGeom>
          <a:noFill/>
          <a:ln w="28575">
            <a:solidFill>
              <a:srgbClr val="FF0000"/>
            </a:solidFill>
            <a:round/>
            <a:headEnd/>
            <a:tailEnd type="triangle" w="med" len="med"/>
          </a:ln>
        </p:spPr>
        <p:txBody>
          <a:bodyPr/>
          <a:lstStyle/>
          <a:p>
            <a:endParaRPr lang="en-US"/>
          </a:p>
        </p:txBody>
      </p:sp>
      <p:sp>
        <p:nvSpPr>
          <p:cNvPr id="40" name="Text Box 174"/>
          <p:cNvSpPr txBox="1">
            <a:spLocks noChangeArrowheads="1"/>
          </p:cNvSpPr>
          <p:nvPr/>
        </p:nvSpPr>
        <p:spPr bwMode="auto">
          <a:xfrm>
            <a:off x="2957513" y="4557713"/>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1" name="Text Box 175"/>
          <p:cNvSpPr txBox="1">
            <a:spLocks noChangeArrowheads="1"/>
          </p:cNvSpPr>
          <p:nvPr/>
        </p:nvSpPr>
        <p:spPr bwMode="auto">
          <a:xfrm>
            <a:off x="4783138" y="3267075"/>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2" name="Text Box 176"/>
          <p:cNvSpPr txBox="1">
            <a:spLocks noChangeArrowheads="1"/>
          </p:cNvSpPr>
          <p:nvPr/>
        </p:nvSpPr>
        <p:spPr bwMode="auto">
          <a:xfrm>
            <a:off x="4767263" y="3952875"/>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3" name="Text Box 177"/>
          <p:cNvSpPr txBox="1">
            <a:spLocks noChangeArrowheads="1"/>
          </p:cNvSpPr>
          <p:nvPr/>
        </p:nvSpPr>
        <p:spPr bwMode="auto">
          <a:xfrm>
            <a:off x="5715000" y="3273425"/>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4" name="Text Box 178"/>
          <p:cNvSpPr txBox="1">
            <a:spLocks noChangeArrowheads="1"/>
          </p:cNvSpPr>
          <p:nvPr/>
        </p:nvSpPr>
        <p:spPr bwMode="auto">
          <a:xfrm>
            <a:off x="5707063" y="4602163"/>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5" name="AutoShape 179"/>
          <p:cNvSpPr>
            <a:spLocks noChangeArrowheads="1"/>
          </p:cNvSpPr>
          <p:nvPr/>
        </p:nvSpPr>
        <p:spPr bwMode="auto">
          <a:xfrm>
            <a:off x="5703888" y="3344863"/>
            <a:ext cx="1771650" cy="338137"/>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46" name="Text Box 180"/>
          <p:cNvSpPr txBox="1">
            <a:spLocks noChangeArrowheads="1"/>
          </p:cNvSpPr>
          <p:nvPr/>
        </p:nvSpPr>
        <p:spPr bwMode="auto">
          <a:xfrm>
            <a:off x="1855788" y="2749550"/>
            <a:ext cx="796925" cy="396875"/>
          </a:xfrm>
          <a:prstGeom prst="rect">
            <a:avLst/>
          </a:prstGeom>
          <a:noFill/>
          <a:ln w="1588">
            <a:noFill/>
            <a:miter lim="800000"/>
            <a:headEnd/>
            <a:tailEnd/>
          </a:ln>
        </p:spPr>
        <p:txBody>
          <a:bodyPr>
            <a:spAutoFit/>
          </a:bodyPr>
          <a:lstStyle/>
          <a:p>
            <a:pPr>
              <a:buFont typeface="Wingdings" pitchFamily="2" charset="2"/>
              <a:buNone/>
            </a:pPr>
            <a:r>
              <a:rPr lang="en-US" sz="2000" b="0">
                <a:solidFill>
                  <a:srgbClr val="FF33CC"/>
                </a:solidFill>
                <a:latin typeface="Arial" pitchFamily="34" charset="0"/>
                <a:cs typeface="Arial" pitchFamily="34" charset="0"/>
              </a:rPr>
              <a:t>WXZ</a:t>
            </a:r>
          </a:p>
        </p:txBody>
      </p:sp>
      <p:sp>
        <p:nvSpPr>
          <p:cNvPr id="47" name="Line 181"/>
          <p:cNvSpPr>
            <a:spLocks noChangeShapeType="1"/>
          </p:cNvSpPr>
          <p:nvPr/>
        </p:nvSpPr>
        <p:spPr bwMode="auto">
          <a:xfrm flipH="1">
            <a:off x="1887538" y="2762250"/>
            <a:ext cx="209550" cy="0"/>
          </a:xfrm>
          <a:prstGeom prst="line">
            <a:avLst/>
          </a:prstGeom>
          <a:noFill/>
          <a:ln w="19050">
            <a:solidFill>
              <a:schemeClr val="tx1"/>
            </a:solidFill>
            <a:round/>
            <a:headEnd/>
            <a:tailEnd/>
          </a:ln>
        </p:spPr>
        <p:txBody>
          <a:bodyPr/>
          <a:lstStyle/>
          <a:p>
            <a:endParaRPr lang="en-US"/>
          </a:p>
        </p:txBody>
      </p:sp>
      <p:sp>
        <p:nvSpPr>
          <p:cNvPr id="48" name="Text Box 183"/>
          <p:cNvSpPr txBox="1">
            <a:spLocks noChangeArrowheads="1"/>
          </p:cNvSpPr>
          <p:nvPr/>
        </p:nvSpPr>
        <p:spPr bwMode="auto">
          <a:xfrm>
            <a:off x="2963863" y="3303588"/>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9" name="Text Box 184"/>
          <p:cNvSpPr txBox="1">
            <a:spLocks noChangeArrowheads="1"/>
          </p:cNvSpPr>
          <p:nvPr/>
        </p:nvSpPr>
        <p:spPr bwMode="auto">
          <a:xfrm>
            <a:off x="4770438" y="4557713"/>
            <a:ext cx="368300" cy="488950"/>
          </a:xfrm>
          <a:prstGeom prst="rect">
            <a:avLst/>
          </a:prstGeom>
          <a:noFill/>
          <a:ln w="1588">
            <a:noFill/>
            <a:miter lim="800000"/>
            <a:headEnd/>
            <a:tailEnd/>
          </a:ln>
        </p:spPr>
        <p:txBody>
          <a:bodyPr>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50" name="AutoShape 185"/>
          <p:cNvSpPr>
            <a:spLocks noChangeArrowheads="1"/>
          </p:cNvSpPr>
          <p:nvPr/>
        </p:nvSpPr>
        <p:spPr bwMode="auto">
          <a:xfrm>
            <a:off x="4791075" y="3276600"/>
            <a:ext cx="1331913" cy="523875"/>
          </a:xfrm>
          <a:prstGeom prst="roundRect">
            <a:avLst>
              <a:gd name="adj" fmla="val 16667"/>
            </a:avLst>
          </a:prstGeom>
          <a:noFill/>
          <a:ln w="38100">
            <a:solidFill>
              <a:srgbClr val="336600"/>
            </a:solidFill>
            <a:round/>
            <a:headEnd/>
            <a:tailEnd/>
          </a:ln>
        </p:spPr>
        <p:txBody>
          <a:bodyPr lIns="0" rIns="0" anchor="ctr">
            <a:spAutoFit/>
          </a:bodyPr>
          <a:lstStyle/>
          <a:p>
            <a:endParaRPr lang="en-US"/>
          </a:p>
        </p:txBody>
      </p:sp>
      <p:sp>
        <p:nvSpPr>
          <p:cNvPr id="51" name="Line 186"/>
          <p:cNvSpPr>
            <a:spLocks noChangeShapeType="1"/>
          </p:cNvSpPr>
          <p:nvPr/>
        </p:nvSpPr>
        <p:spPr bwMode="auto">
          <a:xfrm flipH="1" flipV="1">
            <a:off x="5670550" y="3819525"/>
            <a:ext cx="1400175" cy="428625"/>
          </a:xfrm>
          <a:prstGeom prst="line">
            <a:avLst/>
          </a:prstGeom>
          <a:noFill/>
          <a:ln w="28575">
            <a:solidFill>
              <a:srgbClr val="336600"/>
            </a:solidFill>
            <a:round/>
            <a:headEnd/>
            <a:tailEnd type="triangle" w="med" len="med"/>
          </a:ln>
        </p:spPr>
        <p:txBody>
          <a:bodyPr/>
          <a:lstStyle/>
          <a:p>
            <a:endParaRPr lang="en-US"/>
          </a:p>
        </p:txBody>
      </p:sp>
      <p:sp>
        <p:nvSpPr>
          <p:cNvPr id="52" name="Text Box 189"/>
          <p:cNvSpPr txBox="1">
            <a:spLocks noChangeArrowheads="1"/>
          </p:cNvSpPr>
          <p:nvPr/>
        </p:nvSpPr>
        <p:spPr bwMode="auto">
          <a:xfrm>
            <a:off x="2978150" y="3919538"/>
            <a:ext cx="368300" cy="488950"/>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53" name="Text Box 190"/>
          <p:cNvSpPr txBox="1">
            <a:spLocks noChangeArrowheads="1"/>
          </p:cNvSpPr>
          <p:nvPr/>
        </p:nvSpPr>
        <p:spPr bwMode="auto">
          <a:xfrm>
            <a:off x="3937000" y="4567238"/>
            <a:ext cx="368300" cy="488950"/>
          </a:xfrm>
          <a:prstGeom prst="rect">
            <a:avLst/>
          </a:prstGeom>
          <a:noFill/>
          <a:ln w="1588">
            <a:noFill/>
            <a:miter lim="800000"/>
            <a:headEnd/>
            <a:tailEnd/>
          </a:ln>
        </p:spPr>
        <p:txBody>
          <a:bodyPr>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54" name="AutoShape 192"/>
          <p:cNvSpPr>
            <a:spLocks noChangeArrowheads="1"/>
          </p:cNvSpPr>
          <p:nvPr/>
        </p:nvSpPr>
        <p:spPr bwMode="auto">
          <a:xfrm>
            <a:off x="2833688" y="3287713"/>
            <a:ext cx="542925" cy="1158875"/>
          </a:xfrm>
          <a:prstGeom prst="roundRect">
            <a:avLst>
              <a:gd name="adj" fmla="val 16667"/>
            </a:avLst>
          </a:prstGeom>
          <a:noFill/>
          <a:ln w="38100">
            <a:solidFill>
              <a:srgbClr val="660066"/>
            </a:solidFill>
            <a:round/>
            <a:headEnd/>
            <a:tailEnd/>
          </a:ln>
        </p:spPr>
        <p:txBody>
          <a:bodyPr lIns="0" rIns="0" anchor="ctr">
            <a:spAutoFit/>
          </a:bodyPr>
          <a:lstStyle/>
          <a:p>
            <a:endParaRPr lang="en-US"/>
          </a:p>
        </p:txBody>
      </p:sp>
      <p:sp>
        <p:nvSpPr>
          <p:cNvPr id="55" name="AutoShape 193"/>
          <p:cNvSpPr>
            <a:spLocks noChangeArrowheads="1"/>
          </p:cNvSpPr>
          <p:nvPr/>
        </p:nvSpPr>
        <p:spPr bwMode="auto">
          <a:xfrm>
            <a:off x="4687888" y="3948113"/>
            <a:ext cx="542925" cy="1158875"/>
          </a:xfrm>
          <a:prstGeom prst="roundRect">
            <a:avLst>
              <a:gd name="adj" fmla="val 16667"/>
            </a:avLst>
          </a:prstGeom>
          <a:noFill/>
          <a:ln w="38100">
            <a:solidFill>
              <a:schemeClr val="folHlink"/>
            </a:solidFill>
            <a:round/>
            <a:headEnd/>
            <a:tailEnd/>
          </a:ln>
        </p:spPr>
        <p:txBody>
          <a:bodyPr lIns="0" rIns="0" anchor="ctr">
            <a:spAutoFit/>
          </a:bodyPr>
          <a:lstStyle/>
          <a:p>
            <a:endParaRPr lang="en-US"/>
          </a:p>
        </p:txBody>
      </p:sp>
      <p:sp>
        <p:nvSpPr>
          <p:cNvPr id="56" name="AutoShape 194"/>
          <p:cNvSpPr>
            <a:spLocks noChangeArrowheads="1"/>
          </p:cNvSpPr>
          <p:nvPr/>
        </p:nvSpPr>
        <p:spPr bwMode="auto">
          <a:xfrm>
            <a:off x="3008313" y="3911600"/>
            <a:ext cx="542925" cy="1158875"/>
          </a:xfrm>
          <a:prstGeom prst="roundRect">
            <a:avLst>
              <a:gd name="adj" fmla="val 16667"/>
            </a:avLst>
          </a:prstGeom>
          <a:noFill/>
          <a:ln w="38100">
            <a:solidFill>
              <a:srgbClr val="000066"/>
            </a:solidFill>
            <a:round/>
            <a:headEnd/>
            <a:tailEnd/>
          </a:ln>
        </p:spPr>
        <p:txBody>
          <a:bodyPr lIns="0" rIns="0" anchor="ctr">
            <a:spAutoFit/>
          </a:bodyPr>
          <a:lstStyle/>
          <a:p>
            <a:endParaRPr lang="en-US"/>
          </a:p>
        </p:txBody>
      </p:sp>
      <p:sp>
        <p:nvSpPr>
          <p:cNvPr id="57" name="AutoShape 195"/>
          <p:cNvSpPr>
            <a:spLocks noChangeArrowheads="1"/>
          </p:cNvSpPr>
          <p:nvPr/>
        </p:nvSpPr>
        <p:spPr bwMode="auto">
          <a:xfrm>
            <a:off x="1687513" y="3394075"/>
            <a:ext cx="1771650" cy="338138"/>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58" name="Rectangle 196"/>
          <p:cNvSpPr>
            <a:spLocks noChangeArrowheads="1"/>
          </p:cNvSpPr>
          <p:nvPr/>
        </p:nvSpPr>
        <p:spPr bwMode="auto">
          <a:xfrm>
            <a:off x="6435725" y="3184525"/>
            <a:ext cx="1135063" cy="601663"/>
          </a:xfrm>
          <a:prstGeom prst="rect">
            <a:avLst/>
          </a:prstGeom>
          <a:solidFill>
            <a:srgbClr val="FFFFFF"/>
          </a:solidFill>
          <a:ln w="1588">
            <a:solidFill>
              <a:srgbClr val="FFFFFF"/>
            </a:solidFill>
            <a:miter lim="800000"/>
            <a:headEnd/>
            <a:tailEnd/>
          </a:ln>
        </p:spPr>
        <p:txBody>
          <a:bodyPr wrap="none" anchor="ctr"/>
          <a:lstStyle/>
          <a:p>
            <a:endParaRPr lang="en-US"/>
          </a:p>
        </p:txBody>
      </p:sp>
      <p:sp>
        <p:nvSpPr>
          <p:cNvPr id="59" name="Rectangle 197"/>
          <p:cNvSpPr>
            <a:spLocks noChangeArrowheads="1"/>
          </p:cNvSpPr>
          <p:nvPr/>
        </p:nvSpPr>
        <p:spPr bwMode="auto">
          <a:xfrm>
            <a:off x="1390650" y="3198813"/>
            <a:ext cx="1135063" cy="601662"/>
          </a:xfrm>
          <a:prstGeom prst="rect">
            <a:avLst/>
          </a:prstGeom>
          <a:solidFill>
            <a:srgbClr val="FFFFFF"/>
          </a:solidFill>
          <a:ln w="1588">
            <a:solidFill>
              <a:srgbClr val="FFFFFF"/>
            </a:solidFill>
            <a:miter lim="800000"/>
            <a:headEnd/>
            <a:tailEnd/>
          </a:ln>
        </p:spPr>
        <p:txBody>
          <a:bodyPr wrap="none" anchor="ctr"/>
          <a:lstStyle/>
          <a:p>
            <a:endParaRPr lang="en-US"/>
          </a:p>
        </p:txBody>
      </p:sp>
      <p:sp>
        <p:nvSpPr>
          <p:cNvPr id="60" name="Text Box 198"/>
          <p:cNvSpPr txBox="1">
            <a:spLocks noChangeArrowheads="1"/>
          </p:cNvSpPr>
          <p:nvPr/>
        </p:nvSpPr>
        <p:spPr bwMode="auto">
          <a:xfrm>
            <a:off x="2747963" y="5922963"/>
            <a:ext cx="796925" cy="396875"/>
          </a:xfrm>
          <a:prstGeom prst="rect">
            <a:avLst/>
          </a:prstGeom>
          <a:noFill/>
          <a:ln w="1588">
            <a:noFill/>
            <a:miter lim="800000"/>
            <a:headEnd/>
            <a:tailEnd/>
          </a:ln>
        </p:spPr>
        <p:txBody>
          <a:bodyPr>
            <a:spAutoFit/>
          </a:bodyPr>
          <a:lstStyle/>
          <a:p>
            <a:pPr>
              <a:buFont typeface="Wingdings" pitchFamily="2" charset="2"/>
              <a:buNone/>
            </a:pPr>
            <a:r>
              <a:rPr lang="en-US" sz="2000">
                <a:solidFill>
                  <a:srgbClr val="FF0000"/>
                </a:solidFill>
                <a:latin typeface="Arial" pitchFamily="34" charset="0"/>
                <a:cs typeface="Arial" pitchFamily="34" charset="0"/>
              </a:rPr>
              <a:t>WX</a:t>
            </a:r>
          </a:p>
        </p:txBody>
      </p:sp>
      <p:sp>
        <p:nvSpPr>
          <p:cNvPr id="61" name="Text Box 199"/>
          <p:cNvSpPr txBox="1">
            <a:spLocks noChangeArrowheads="1"/>
          </p:cNvSpPr>
          <p:nvPr/>
        </p:nvSpPr>
        <p:spPr bwMode="auto">
          <a:xfrm>
            <a:off x="7029450" y="4211638"/>
            <a:ext cx="831850" cy="396875"/>
          </a:xfrm>
          <a:prstGeom prst="rect">
            <a:avLst/>
          </a:prstGeom>
          <a:noFill/>
          <a:ln w="1588">
            <a:noFill/>
            <a:miter lim="800000"/>
            <a:headEnd/>
            <a:tailEnd/>
          </a:ln>
        </p:spPr>
        <p:txBody>
          <a:bodyPr>
            <a:spAutoFit/>
          </a:bodyPr>
          <a:lstStyle/>
          <a:p>
            <a:pPr>
              <a:buFont typeface="Wingdings" pitchFamily="2" charset="2"/>
              <a:buNone/>
            </a:pPr>
            <a:r>
              <a:rPr lang="en-US" sz="2000" b="0">
                <a:solidFill>
                  <a:srgbClr val="336600"/>
                </a:solidFill>
                <a:latin typeface="Arial" pitchFamily="34" charset="0"/>
                <a:cs typeface="Arial" pitchFamily="34" charset="0"/>
              </a:rPr>
              <a:t>WYX</a:t>
            </a:r>
          </a:p>
        </p:txBody>
      </p:sp>
      <p:sp>
        <p:nvSpPr>
          <p:cNvPr id="62" name="Line 200"/>
          <p:cNvSpPr>
            <a:spLocks noChangeShapeType="1"/>
          </p:cNvSpPr>
          <p:nvPr/>
        </p:nvSpPr>
        <p:spPr bwMode="auto">
          <a:xfrm>
            <a:off x="7099300" y="4254500"/>
            <a:ext cx="234950" cy="0"/>
          </a:xfrm>
          <a:prstGeom prst="line">
            <a:avLst/>
          </a:prstGeom>
          <a:noFill/>
          <a:ln w="28575">
            <a:solidFill>
              <a:srgbClr val="336600"/>
            </a:solidFill>
            <a:round/>
            <a:headEnd/>
            <a:tailEnd/>
          </a:ln>
        </p:spPr>
        <p:txBody>
          <a:bodyPr/>
          <a:lstStyle/>
          <a:p>
            <a:endParaRPr lang="en-US"/>
          </a:p>
        </p:txBody>
      </p:sp>
      <p:sp>
        <p:nvSpPr>
          <p:cNvPr id="63" name="Line 201"/>
          <p:cNvSpPr>
            <a:spLocks noChangeShapeType="1"/>
          </p:cNvSpPr>
          <p:nvPr/>
        </p:nvSpPr>
        <p:spPr bwMode="auto">
          <a:xfrm>
            <a:off x="7504113" y="4241800"/>
            <a:ext cx="201612" cy="0"/>
          </a:xfrm>
          <a:prstGeom prst="line">
            <a:avLst/>
          </a:prstGeom>
          <a:noFill/>
          <a:ln w="28575">
            <a:solidFill>
              <a:srgbClr val="336600"/>
            </a:solidFill>
            <a:round/>
            <a:headEnd/>
            <a:tailEnd/>
          </a:ln>
        </p:spPr>
        <p:txBody>
          <a:bodyPr/>
          <a:lstStyle/>
          <a:p>
            <a:endParaRPr lang="en-US"/>
          </a:p>
        </p:txBody>
      </p:sp>
      <p:sp>
        <p:nvSpPr>
          <p:cNvPr id="64" name="Line 202"/>
          <p:cNvSpPr>
            <a:spLocks noChangeShapeType="1"/>
          </p:cNvSpPr>
          <p:nvPr/>
        </p:nvSpPr>
        <p:spPr bwMode="auto">
          <a:xfrm>
            <a:off x="2133600" y="2773363"/>
            <a:ext cx="201613" cy="0"/>
          </a:xfrm>
          <a:prstGeom prst="line">
            <a:avLst/>
          </a:prstGeom>
          <a:noFill/>
          <a:ln w="28575">
            <a:solidFill>
              <a:srgbClr val="336600"/>
            </a:solidFill>
            <a:round/>
            <a:headEnd/>
            <a:tailEnd/>
          </a:ln>
        </p:spPr>
        <p:txBody>
          <a:bodyPr/>
          <a:lstStyle/>
          <a:p>
            <a:endParaRPr lang="en-US"/>
          </a:p>
        </p:txBody>
      </p:sp>
      <p:sp>
        <p:nvSpPr>
          <p:cNvPr id="65" name="Line 182"/>
          <p:cNvSpPr>
            <a:spLocks noChangeShapeType="1"/>
          </p:cNvSpPr>
          <p:nvPr/>
        </p:nvSpPr>
        <p:spPr bwMode="auto">
          <a:xfrm>
            <a:off x="1966913" y="3122613"/>
            <a:ext cx="647700" cy="268287"/>
          </a:xfrm>
          <a:prstGeom prst="line">
            <a:avLst/>
          </a:prstGeom>
          <a:noFill/>
          <a:ln w="28575">
            <a:solidFill>
              <a:srgbClr val="FF33CC"/>
            </a:solidFill>
            <a:round/>
            <a:headEnd/>
            <a:tailEnd type="triangle" w="med" len="med"/>
          </a:ln>
        </p:spPr>
        <p:txBody>
          <a:bodyPr/>
          <a:lstStyle/>
          <a:p>
            <a:endParaRPr lang="en-US"/>
          </a:p>
        </p:txBody>
      </p:sp>
      <p:sp>
        <p:nvSpPr>
          <p:cNvPr id="66" name="Text Box 203"/>
          <p:cNvSpPr txBox="1">
            <a:spLocks noChangeArrowheads="1"/>
          </p:cNvSpPr>
          <p:nvPr/>
        </p:nvSpPr>
        <p:spPr bwMode="auto">
          <a:xfrm>
            <a:off x="1693863" y="3968750"/>
            <a:ext cx="831850" cy="396875"/>
          </a:xfrm>
          <a:prstGeom prst="rect">
            <a:avLst/>
          </a:prstGeom>
          <a:noFill/>
          <a:ln w="1588">
            <a:noFill/>
            <a:miter lim="800000"/>
            <a:headEnd/>
            <a:tailEnd/>
          </a:ln>
        </p:spPr>
        <p:txBody>
          <a:bodyPr>
            <a:spAutoFit/>
          </a:bodyPr>
          <a:lstStyle/>
          <a:p>
            <a:pPr>
              <a:buFont typeface="Wingdings" pitchFamily="2" charset="2"/>
              <a:buNone/>
            </a:pPr>
            <a:r>
              <a:rPr lang="en-US" sz="2000" b="0">
                <a:solidFill>
                  <a:srgbClr val="000066"/>
                </a:solidFill>
                <a:latin typeface="Arial" pitchFamily="34" charset="0"/>
                <a:cs typeface="Arial" pitchFamily="34" charset="0"/>
              </a:rPr>
              <a:t>XYZ</a:t>
            </a:r>
          </a:p>
        </p:txBody>
      </p:sp>
      <p:sp>
        <p:nvSpPr>
          <p:cNvPr id="67" name="Line 204"/>
          <p:cNvSpPr>
            <a:spLocks noChangeShapeType="1"/>
          </p:cNvSpPr>
          <p:nvPr/>
        </p:nvSpPr>
        <p:spPr bwMode="auto">
          <a:xfrm>
            <a:off x="1900238" y="4021138"/>
            <a:ext cx="188912" cy="0"/>
          </a:xfrm>
          <a:prstGeom prst="line">
            <a:avLst/>
          </a:prstGeom>
          <a:noFill/>
          <a:ln w="28575">
            <a:solidFill>
              <a:srgbClr val="000066"/>
            </a:solidFill>
            <a:round/>
            <a:headEnd/>
            <a:tailEnd/>
          </a:ln>
        </p:spPr>
        <p:txBody>
          <a:bodyPr/>
          <a:lstStyle/>
          <a:p>
            <a:endParaRPr lang="en-US"/>
          </a:p>
        </p:txBody>
      </p:sp>
      <p:sp>
        <p:nvSpPr>
          <p:cNvPr id="68" name="Line 205"/>
          <p:cNvSpPr>
            <a:spLocks noChangeShapeType="1"/>
          </p:cNvSpPr>
          <p:nvPr/>
        </p:nvSpPr>
        <p:spPr bwMode="auto">
          <a:xfrm>
            <a:off x="2146300" y="4024313"/>
            <a:ext cx="142875" cy="0"/>
          </a:xfrm>
          <a:prstGeom prst="line">
            <a:avLst/>
          </a:prstGeom>
          <a:noFill/>
          <a:ln w="28575">
            <a:solidFill>
              <a:srgbClr val="000066"/>
            </a:solidFill>
            <a:round/>
            <a:headEnd/>
            <a:tailEnd/>
          </a:ln>
        </p:spPr>
        <p:txBody>
          <a:bodyPr/>
          <a:lstStyle/>
          <a:p>
            <a:endParaRPr lang="en-US"/>
          </a:p>
        </p:txBody>
      </p:sp>
      <p:sp>
        <p:nvSpPr>
          <p:cNvPr id="69" name="Line 206"/>
          <p:cNvSpPr>
            <a:spLocks noChangeShapeType="1"/>
          </p:cNvSpPr>
          <p:nvPr/>
        </p:nvSpPr>
        <p:spPr bwMode="auto">
          <a:xfrm>
            <a:off x="2408238" y="4178300"/>
            <a:ext cx="612775" cy="0"/>
          </a:xfrm>
          <a:prstGeom prst="line">
            <a:avLst/>
          </a:prstGeom>
          <a:noFill/>
          <a:ln w="28575">
            <a:solidFill>
              <a:srgbClr val="000066"/>
            </a:solidFill>
            <a:round/>
            <a:headEnd/>
            <a:tailEnd type="triangle" w="med" len="med"/>
          </a:ln>
        </p:spPr>
        <p:txBody>
          <a:bodyPr/>
          <a:lstStyle/>
          <a:p>
            <a:endParaRPr lang="en-US"/>
          </a:p>
        </p:txBody>
      </p:sp>
      <p:sp>
        <p:nvSpPr>
          <p:cNvPr id="70" name="Text Box 207"/>
          <p:cNvSpPr txBox="1">
            <a:spLocks noChangeArrowheads="1"/>
          </p:cNvSpPr>
          <p:nvPr/>
        </p:nvSpPr>
        <p:spPr bwMode="auto">
          <a:xfrm>
            <a:off x="6835775" y="4805363"/>
            <a:ext cx="831850" cy="396875"/>
          </a:xfrm>
          <a:prstGeom prst="rect">
            <a:avLst/>
          </a:prstGeom>
          <a:noFill/>
          <a:ln w="1588">
            <a:noFill/>
            <a:miter lim="800000"/>
            <a:headEnd/>
            <a:tailEnd/>
          </a:ln>
        </p:spPr>
        <p:txBody>
          <a:bodyPr>
            <a:spAutoFit/>
          </a:bodyPr>
          <a:lstStyle/>
          <a:p>
            <a:pPr>
              <a:buFont typeface="Wingdings" pitchFamily="2" charset="2"/>
              <a:buNone/>
            </a:pPr>
            <a:r>
              <a:rPr lang="en-US" sz="2000" b="0">
                <a:solidFill>
                  <a:schemeClr val="folHlink"/>
                </a:solidFill>
                <a:latin typeface="Arial" pitchFamily="34" charset="0"/>
                <a:cs typeface="Arial" pitchFamily="34" charset="0"/>
              </a:rPr>
              <a:t>XYZ</a:t>
            </a:r>
          </a:p>
        </p:txBody>
      </p:sp>
      <p:sp>
        <p:nvSpPr>
          <p:cNvPr id="71" name="Line 208"/>
          <p:cNvSpPr>
            <a:spLocks noChangeShapeType="1"/>
          </p:cNvSpPr>
          <p:nvPr/>
        </p:nvSpPr>
        <p:spPr bwMode="auto">
          <a:xfrm flipH="1" flipV="1">
            <a:off x="5243513" y="4849813"/>
            <a:ext cx="1643062" cy="161925"/>
          </a:xfrm>
          <a:prstGeom prst="line">
            <a:avLst/>
          </a:prstGeom>
          <a:noFill/>
          <a:ln w="28575">
            <a:solidFill>
              <a:schemeClr val="folHlink"/>
            </a:solidFill>
            <a:round/>
            <a:headEnd/>
            <a:tailEnd type="triangle" w="med" len="med"/>
          </a:ln>
        </p:spPr>
        <p:txBody>
          <a:bodyPr/>
          <a:lstStyle/>
          <a:p>
            <a:endParaRPr lang="en-US"/>
          </a:p>
        </p:txBody>
      </p:sp>
      <p:sp>
        <p:nvSpPr>
          <p:cNvPr id="72" name="Text Box 209"/>
          <p:cNvSpPr txBox="1">
            <a:spLocks noChangeArrowheads="1"/>
          </p:cNvSpPr>
          <p:nvPr/>
        </p:nvSpPr>
        <p:spPr bwMode="auto">
          <a:xfrm>
            <a:off x="2841625" y="2697163"/>
            <a:ext cx="831850" cy="396875"/>
          </a:xfrm>
          <a:prstGeom prst="rect">
            <a:avLst/>
          </a:prstGeom>
          <a:noFill/>
          <a:ln w="1588">
            <a:noFill/>
            <a:miter lim="800000"/>
            <a:headEnd/>
            <a:tailEnd/>
          </a:ln>
        </p:spPr>
        <p:txBody>
          <a:bodyPr>
            <a:spAutoFit/>
          </a:bodyPr>
          <a:lstStyle/>
          <a:p>
            <a:pPr>
              <a:buFont typeface="Wingdings" pitchFamily="2" charset="2"/>
              <a:buNone/>
            </a:pPr>
            <a:r>
              <a:rPr lang="en-US" sz="2000" b="0">
                <a:solidFill>
                  <a:srgbClr val="660066"/>
                </a:solidFill>
                <a:latin typeface="Arial" pitchFamily="34" charset="0"/>
                <a:cs typeface="Arial" pitchFamily="34" charset="0"/>
              </a:rPr>
              <a:t>WYZ</a:t>
            </a:r>
          </a:p>
        </p:txBody>
      </p:sp>
      <p:sp>
        <p:nvSpPr>
          <p:cNvPr id="73" name="Line 210"/>
          <p:cNvSpPr>
            <a:spLocks noChangeShapeType="1"/>
          </p:cNvSpPr>
          <p:nvPr/>
        </p:nvSpPr>
        <p:spPr bwMode="auto">
          <a:xfrm>
            <a:off x="2900363" y="2740025"/>
            <a:ext cx="192087" cy="0"/>
          </a:xfrm>
          <a:prstGeom prst="line">
            <a:avLst/>
          </a:prstGeom>
          <a:noFill/>
          <a:ln w="28575">
            <a:solidFill>
              <a:srgbClr val="336600"/>
            </a:solidFill>
            <a:round/>
            <a:headEnd/>
            <a:tailEnd/>
          </a:ln>
        </p:spPr>
        <p:txBody>
          <a:bodyPr/>
          <a:lstStyle/>
          <a:p>
            <a:endParaRPr lang="en-US"/>
          </a:p>
        </p:txBody>
      </p:sp>
      <p:sp>
        <p:nvSpPr>
          <p:cNvPr id="74" name="Line 211"/>
          <p:cNvSpPr>
            <a:spLocks noChangeShapeType="1"/>
          </p:cNvSpPr>
          <p:nvPr/>
        </p:nvSpPr>
        <p:spPr bwMode="auto">
          <a:xfrm flipV="1">
            <a:off x="3152775" y="2736850"/>
            <a:ext cx="155575" cy="1588"/>
          </a:xfrm>
          <a:prstGeom prst="line">
            <a:avLst/>
          </a:prstGeom>
          <a:noFill/>
          <a:ln w="28575">
            <a:solidFill>
              <a:srgbClr val="336600"/>
            </a:solidFill>
            <a:round/>
            <a:headEnd/>
            <a:tailEnd/>
          </a:ln>
        </p:spPr>
        <p:txBody>
          <a:bodyPr/>
          <a:lstStyle/>
          <a:p>
            <a:endParaRPr lang="en-US"/>
          </a:p>
        </p:txBody>
      </p:sp>
      <p:sp>
        <p:nvSpPr>
          <p:cNvPr id="75" name="Line 212"/>
          <p:cNvSpPr>
            <a:spLocks noChangeShapeType="1"/>
          </p:cNvSpPr>
          <p:nvPr/>
        </p:nvSpPr>
        <p:spPr bwMode="auto">
          <a:xfrm>
            <a:off x="3386138" y="2751138"/>
            <a:ext cx="155575" cy="0"/>
          </a:xfrm>
          <a:prstGeom prst="line">
            <a:avLst/>
          </a:prstGeom>
          <a:noFill/>
          <a:ln w="28575">
            <a:solidFill>
              <a:srgbClr val="336600"/>
            </a:solidFill>
            <a:round/>
            <a:headEnd/>
            <a:tailEnd/>
          </a:ln>
        </p:spPr>
        <p:txBody>
          <a:bodyPr/>
          <a:lstStyle/>
          <a:p>
            <a:endParaRPr lang="en-US"/>
          </a:p>
        </p:txBody>
      </p:sp>
      <p:sp>
        <p:nvSpPr>
          <p:cNvPr id="76" name="Line 213"/>
          <p:cNvSpPr>
            <a:spLocks noChangeShapeType="1"/>
          </p:cNvSpPr>
          <p:nvPr/>
        </p:nvSpPr>
        <p:spPr bwMode="auto">
          <a:xfrm>
            <a:off x="2870200" y="3009900"/>
            <a:ext cx="196850" cy="300038"/>
          </a:xfrm>
          <a:prstGeom prst="line">
            <a:avLst/>
          </a:prstGeom>
          <a:noFill/>
          <a:ln w="28575">
            <a:solidFill>
              <a:srgbClr val="660066"/>
            </a:solidFill>
            <a:round/>
            <a:headEnd/>
            <a:tailEnd type="triangle" w="med" len="med"/>
          </a:ln>
        </p:spPr>
        <p:txBody>
          <a:bodyPr/>
          <a:lstStyle/>
          <a:p>
            <a:endParaRPr lang="en-US"/>
          </a:p>
        </p:txBody>
      </p:sp>
      <p:sp>
        <p:nvSpPr>
          <p:cNvPr id="77" name="Text Box 214"/>
          <p:cNvSpPr txBox="1">
            <a:spLocks noChangeArrowheads="1"/>
          </p:cNvSpPr>
          <p:nvPr/>
        </p:nvSpPr>
        <p:spPr bwMode="auto">
          <a:xfrm>
            <a:off x="0" y="2555875"/>
            <a:ext cx="1574800" cy="1311275"/>
          </a:xfrm>
          <a:prstGeom prst="rect">
            <a:avLst/>
          </a:prstGeom>
          <a:solidFill>
            <a:srgbClr val="FFFF00"/>
          </a:solidFill>
          <a:ln w="1651">
            <a:noFill/>
            <a:miter lim="800000"/>
            <a:headEnd/>
            <a:tailEnd/>
          </a:ln>
        </p:spPr>
        <p:txBody>
          <a:bodyPr>
            <a:spAutoFit/>
          </a:bodyPr>
          <a:lstStyle/>
          <a:p>
            <a:pPr>
              <a:spcBef>
                <a:spcPct val="0"/>
              </a:spcBef>
              <a:buFont typeface="Wingdings" pitchFamily="2" charset="2"/>
              <a:buNone/>
            </a:pPr>
            <a:r>
              <a:rPr lang="en-US" sz="2000" b="0">
                <a:solidFill>
                  <a:srgbClr val="000066"/>
                </a:solidFill>
                <a:latin typeface="Arial" pitchFamily="34" charset="0"/>
                <a:cs typeface="Arial" pitchFamily="34" charset="0"/>
              </a:rPr>
              <a:t>Not only</a:t>
            </a:r>
          </a:p>
          <a:p>
            <a:pPr>
              <a:spcBef>
                <a:spcPct val="0"/>
              </a:spcBef>
              <a:buFont typeface="Wingdings" pitchFamily="2" charset="2"/>
              <a:buNone/>
            </a:pPr>
            <a:r>
              <a:rPr lang="en-US" sz="2000" b="0">
                <a:solidFill>
                  <a:srgbClr val="000066"/>
                </a:solidFill>
                <a:latin typeface="Arial" pitchFamily="34" charset="0"/>
                <a:cs typeface="Arial" pitchFamily="34" charset="0"/>
              </a:rPr>
              <a:t>those needed to cover all 1’s</a:t>
            </a:r>
          </a:p>
        </p:txBody>
      </p:sp>
      <p:sp>
        <p:nvSpPr>
          <p:cNvPr id="78" name="Line 215"/>
          <p:cNvSpPr>
            <a:spLocks noChangeShapeType="1"/>
          </p:cNvSpPr>
          <p:nvPr/>
        </p:nvSpPr>
        <p:spPr bwMode="auto">
          <a:xfrm flipV="1">
            <a:off x="809625" y="1701800"/>
            <a:ext cx="1239838" cy="868363"/>
          </a:xfrm>
          <a:prstGeom prst="line">
            <a:avLst/>
          </a:prstGeom>
          <a:noFill/>
          <a:ln w="19050">
            <a:solidFill>
              <a:srgbClr val="FF0000"/>
            </a:solidFill>
            <a:round/>
            <a:headEnd/>
            <a:tailEnd type="triangle" w="med" len="med"/>
          </a:ln>
        </p:spPr>
        <p:txBody>
          <a:bodyPr/>
          <a:lstStyle/>
          <a:p>
            <a:endParaRPr lang="en-US"/>
          </a:p>
        </p:txBody>
      </p:sp>
      <p:sp>
        <p:nvSpPr>
          <p:cNvPr id="79" name="Text Box 216"/>
          <p:cNvSpPr txBox="1">
            <a:spLocks noChangeArrowheads="1"/>
          </p:cNvSpPr>
          <p:nvPr/>
        </p:nvSpPr>
        <p:spPr bwMode="auto">
          <a:xfrm>
            <a:off x="180975" y="4929188"/>
            <a:ext cx="1574800" cy="1006475"/>
          </a:xfrm>
          <a:prstGeom prst="rect">
            <a:avLst/>
          </a:prstGeom>
          <a:solidFill>
            <a:srgbClr val="99CCFF"/>
          </a:solidFill>
          <a:ln w="1651">
            <a:noFill/>
            <a:miter lim="800000"/>
            <a:headEnd/>
            <a:tailEnd/>
          </a:ln>
        </p:spPr>
        <p:txBody>
          <a:bodyPr>
            <a:spAutoFit/>
          </a:bodyPr>
          <a:lstStyle/>
          <a:p>
            <a:pPr>
              <a:spcBef>
                <a:spcPct val="0"/>
              </a:spcBef>
              <a:buFont typeface="Wingdings" pitchFamily="2" charset="2"/>
              <a:buNone/>
            </a:pPr>
            <a:r>
              <a:rPr lang="en-US" sz="2000" b="0">
                <a:solidFill>
                  <a:srgbClr val="000066"/>
                </a:solidFill>
                <a:latin typeface="Arial" pitchFamily="34" charset="0"/>
                <a:cs typeface="Arial" pitchFamily="34" charset="0"/>
              </a:rPr>
              <a:t>Any essential PIs?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Don’t Care Conditions </a:t>
            </a:r>
            <a:endParaRPr lang="en-US" dirty="0"/>
          </a:p>
        </p:txBody>
      </p:sp>
      <p:sp>
        <p:nvSpPr>
          <p:cNvPr id="3" name="Content Placeholder 2"/>
          <p:cNvSpPr>
            <a:spLocks noGrp="1"/>
          </p:cNvSpPr>
          <p:nvPr>
            <p:ph idx="1"/>
          </p:nvPr>
        </p:nvSpPr>
        <p:spPr/>
        <p:txBody>
          <a:bodyPr/>
          <a:lstStyle/>
          <a:p>
            <a:r>
              <a:rPr lang="en-US" dirty="0" smtClean="0"/>
              <a:t>In </a:t>
            </a:r>
            <a:r>
              <a:rPr lang="en-US" dirty="0" smtClean="0"/>
              <a:t>some cases, the function is not specified for certain combinations of input variables as 1 or 0. </a:t>
            </a:r>
          </a:p>
          <a:p>
            <a:r>
              <a:rPr lang="en-US" dirty="0" smtClean="0"/>
              <a:t>There are two cases in which it occurs: </a:t>
            </a:r>
          </a:p>
          <a:p>
            <a:pPr lvl="1"/>
            <a:r>
              <a:rPr lang="en-US" dirty="0" smtClean="0"/>
              <a:t>1. The input combination never occurs. </a:t>
            </a:r>
          </a:p>
          <a:p>
            <a:pPr lvl="1"/>
            <a:r>
              <a:rPr lang="en-US" dirty="0" smtClean="0"/>
              <a:t>2. The input combination occurs but we do not care what the outputs are in response to these </a:t>
            </a:r>
            <a:r>
              <a:rPr lang="en-US" dirty="0" smtClean="0"/>
              <a:t>inputs</a:t>
            </a:r>
            <a:r>
              <a:rPr lang="en-US" dirty="0" smtClean="0"/>
              <a:t> </a:t>
            </a:r>
            <a:r>
              <a:rPr lang="en-US" dirty="0" smtClean="0"/>
              <a:t>because the output will not be observed.</a:t>
            </a:r>
          </a:p>
          <a:p>
            <a:r>
              <a:rPr lang="en-US" dirty="0" smtClean="0"/>
              <a:t>In both cases, the outputs are called as unspecified and the functions having them are called as </a:t>
            </a:r>
            <a:r>
              <a:rPr lang="en-US" dirty="0" smtClean="0">
                <a:solidFill>
                  <a:srgbClr val="FF0000"/>
                </a:solidFill>
              </a:rPr>
              <a:t>incompletely specified functions</a:t>
            </a:r>
            <a:r>
              <a:rPr lang="en-US" dirty="0" smtClean="0"/>
              <a:t>. </a:t>
            </a:r>
          </a:p>
          <a:p>
            <a:r>
              <a:rPr lang="en-US" dirty="0" smtClean="0"/>
              <a:t>In most applications, we simply do not care what value is assumed by the function for unspecified </a:t>
            </a:r>
            <a:r>
              <a:rPr lang="en-US" dirty="0" err="1" smtClean="0"/>
              <a:t>minterms</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Even though Boolean expressions can be simplified by algebraic manipulation, such an approach lacks clear regular rules for each succeeding step and it is difficult to determine whether the simplest expression has been achieved. </a:t>
            </a:r>
          </a:p>
          <a:p>
            <a:r>
              <a:rPr lang="en-US" dirty="0" smtClean="0"/>
              <a:t> In contrast, </a:t>
            </a:r>
            <a:r>
              <a:rPr lang="en-US" dirty="0" err="1" smtClean="0">
                <a:solidFill>
                  <a:srgbClr val="FF0000"/>
                </a:solidFill>
              </a:rPr>
              <a:t>Karnaugh</a:t>
            </a:r>
            <a:r>
              <a:rPr lang="en-US" dirty="0" smtClean="0">
                <a:solidFill>
                  <a:srgbClr val="FF0000"/>
                </a:solidFill>
              </a:rPr>
              <a:t> map (K-map) </a:t>
            </a:r>
            <a:r>
              <a:rPr lang="en-US" dirty="0" smtClean="0"/>
              <a:t>method provides a straightforward procedure for simplifying Boolean functions. </a:t>
            </a:r>
          </a:p>
          <a:p>
            <a:r>
              <a:rPr lang="en-US" dirty="0" smtClean="0"/>
              <a:t>K-maps of up to 4 variables are very common to use. Maps of 5 and 6 variables can be made as well, but are more cumbersome to use.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Care Conditions</a:t>
            </a:r>
            <a:endParaRPr lang="en-US" dirty="0"/>
          </a:p>
        </p:txBody>
      </p:sp>
      <p:sp>
        <p:nvSpPr>
          <p:cNvPr id="3" name="Content Placeholder 2"/>
          <p:cNvSpPr>
            <a:spLocks noGrp="1"/>
          </p:cNvSpPr>
          <p:nvPr>
            <p:ph idx="1"/>
          </p:nvPr>
        </p:nvSpPr>
        <p:spPr/>
        <p:txBody>
          <a:bodyPr/>
          <a:lstStyle/>
          <a:p>
            <a:r>
              <a:rPr lang="en-US" dirty="0" smtClean="0"/>
              <a:t>Unspecified </a:t>
            </a:r>
            <a:r>
              <a:rPr lang="en-US" dirty="0" err="1" smtClean="0"/>
              <a:t>minterms</a:t>
            </a:r>
            <a:r>
              <a:rPr lang="en-US" dirty="0" smtClean="0"/>
              <a:t> of a function are called as </a:t>
            </a:r>
            <a:r>
              <a:rPr lang="en-US" dirty="0" smtClean="0">
                <a:solidFill>
                  <a:srgbClr val="FF0000"/>
                </a:solidFill>
              </a:rPr>
              <a:t>don’t care conditions</a:t>
            </a:r>
            <a:r>
              <a:rPr lang="en-US" dirty="0" smtClean="0"/>
              <a:t>. They provide further simplification of the function, and they are denoted by </a:t>
            </a:r>
            <a:r>
              <a:rPr lang="en-US" dirty="0" smtClean="0">
                <a:solidFill>
                  <a:srgbClr val="FF0000"/>
                </a:solidFill>
              </a:rPr>
              <a:t>X’s</a:t>
            </a:r>
            <a:r>
              <a:rPr lang="en-US" dirty="0" smtClean="0"/>
              <a:t> to distinguish them from 1’s and 0’s. </a:t>
            </a:r>
          </a:p>
          <a:p>
            <a:r>
              <a:rPr lang="en-US" dirty="0" smtClean="0"/>
              <a:t>In choosing adjacent squares to simplify the function in a map, the don’t care </a:t>
            </a:r>
            <a:r>
              <a:rPr lang="en-US" dirty="0" err="1" smtClean="0"/>
              <a:t>minterms</a:t>
            </a:r>
            <a:r>
              <a:rPr lang="en-US" dirty="0" smtClean="0"/>
              <a:t> can be assumed either 1 or 0, depending on which combination gives the simplest expression. </a:t>
            </a:r>
          </a:p>
          <a:p>
            <a:r>
              <a:rPr lang="en-US" dirty="0" smtClean="0"/>
              <a:t>A don’t care </a:t>
            </a:r>
            <a:r>
              <a:rPr lang="en-US" dirty="0" err="1" smtClean="0"/>
              <a:t>minterm</a:t>
            </a:r>
            <a:r>
              <a:rPr lang="en-US" dirty="0" smtClean="0"/>
              <a:t> need not be chosen at all if it does not contribute to produce a larger </a:t>
            </a:r>
            <a:r>
              <a:rPr lang="en-US" dirty="0" err="1" smtClean="0"/>
              <a:t>implicant</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 Simplification </a:t>
            </a:r>
            <a:r>
              <a:rPr lang="en-US" dirty="0" smtClean="0"/>
              <a:t>procedure using Don’t Cares</a:t>
            </a:r>
            <a:endParaRPr lang="en-US" dirty="0"/>
          </a:p>
        </p:txBody>
      </p:sp>
      <p:sp>
        <p:nvSpPr>
          <p:cNvPr id="3" name="Content Placeholder 2"/>
          <p:cNvSpPr>
            <a:spLocks noGrp="1"/>
          </p:cNvSpPr>
          <p:nvPr>
            <p:ph idx="1"/>
          </p:nvPr>
        </p:nvSpPr>
        <p:spPr/>
        <p:txBody>
          <a:bodyPr/>
          <a:lstStyle/>
          <a:p>
            <a:r>
              <a:rPr lang="en-US" dirty="0" smtClean="0"/>
              <a:t>1. Identify all prime </a:t>
            </a:r>
            <a:r>
              <a:rPr lang="en-US" dirty="0" err="1" smtClean="0"/>
              <a:t>implicants</a:t>
            </a:r>
            <a:r>
              <a:rPr lang="en-US" dirty="0" smtClean="0"/>
              <a:t> covering </a:t>
            </a:r>
            <a:r>
              <a:rPr lang="en-US" dirty="0" smtClean="0"/>
              <a:t>1’s &amp; X’s</a:t>
            </a:r>
          </a:p>
          <a:p>
            <a:pPr lvl="1"/>
            <a:r>
              <a:rPr lang="en-US" dirty="0" smtClean="0"/>
              <a:t>Each prime </a:t>
            </a:r>
            <a:r>
              <a:rPr lang="en-US" dirty="0" err="1" smtClean="0"/>
              <a:t>implicant</a:t>
            </a:r>
            <a:r>
              <a:rPr lang="en-US" dirty="0" smtClean="0"/>
              <a:t> must contain at least a single 1</a:t>
            </a:r>
            <a:endParaRPr lang="en-US" dirty="0" smtClean="0"/>
          </a:p>
          <a:p>
            <a:r>
              <a:rPr lang="en-US" dirty="0" smtClean="0"/>
              <a:t>2</a:t>
            </a:r>
            <a:r>
              <a:rPr lang="en-US" dirty="0" smtClean="0"/>
              <a:t>. Identify all essential prime </a:t>
            </a:r>
            <a:r>
              <a:rPr lang="en-US" dirty="0" err="1" smtClean="0"/>
              <a:t>implicants</a:t>
            </a:r>
            <a:r>
              <a:rPr lang="en-US" dirty="0" smtClean="0"/>
              <a:t> </a:t>
            </a:r>
            <a:r>
              <a:rPr lang="en-US" dirty="0" smtClean="0"/>
              <a:t>and </a:t>
            </a:r>
            <a:r>
              <a:rPr lang="en-US" dirty="0" smtClean="0"/>
              <a:t>select them</a:t>
            </a:r>
            <a:r>
              <a:rPr lang="en-US" dirty="0" smtClean="0"/>
              <a:t>.</a:t>
            </a:r>
          </a:p>
          <a:p>
            <a:pPr lvl="1"/>
            <a:r>
              <a:rPr lang="en-US" dirty="0" smtClean="0"/>
              <a:t>An essential prime </a:t>
            </a:r>
            <a:r>
              <a:rPr lang="en-US" dirty="0" err="1" smtClean="0"/>
              <a:t>implicant</a:t>
            </a:r>
            <a:r>
              <a:rPr lang="en-US" dirty="0" smtClean="0"/>
              <a:t> must be the only </a:t>
            </a:r>
            <a:r>
              <a:rPr lang="en-US" dirty="0" err="1" smtClean="0"/>
              <a:t>implicant</a:t>
            </a:r>
            <a:r>
              <a:rPr lang="en-US" dirty="0" smtClean="0"/>
              <a:t> covering at least a 1.</a:t>
            </a:r>
            <a:endParaRPr lang="en-US" dirty="0" smtClean="0"/>
          </a:p>
          <a:p>
            <a:r>
              <a:rPr lang="en-US" dirty="0" smtClean="0"/>
              <a:t>3. Check all </a:t>
            </a:r>
            <a:r>
              <a:rPr lang="en-US" dirty="0" smtClean="0"/>
              <a:t>1’s covered </a:t>
            </a:r>
            <a:r>
              <a:rPr lang="en-US" dirty="0" smtClean="0"/>
              <a:t>by essential prime </a:t>
            </a:r>
            <a:r>
              <a:rPr lang="en-US" dirty="0" err="1" smtClean="0"/>
              <a:t>implicants</a:t>
            </a:r>
            <a:endParaRPr lang="en-US" dirty="0" smtClean="0"/>
          </a:p>
          <a:p>
            <a:r>
              <a:rPr lang="en-US" dirty="0" smtClean="0"/>
              <a:t>4. Repeat until all </a:t>
            </a:r>
            <a:r>
              <a:rPr lang="en-US" dirty="0" smtClean="0"/>
              <a:t>1’s are </a:t>
            </a:r>
            <a:r>
              <a:rPr lang="en-US" dirty="0" smtClean="0"/>
              <a:t>covered:</a:t>
            </a:r>
          </a:p>
          <a:p>
            <a:pPr lvl="1"/>
            <a:r>
              <a:rPr lang="en-US" dirty="0" smtClean="0"/>
              <a:t>Select the prime </a:t>
            </a:r>
            <a:r>
              <a:rPr lang="en-US" dirty="0" err="1" smtClean="0"/>
              <a:t>implicant</a:t>
            </a:r>
            <a:r>
              <a:rPr lang="en-US" dirty="0" smtClean="0"/>
              <a:t> covering the largest </a:t>
            </a:r>
            <a:r>
              <a:rPr lang="en-US" dirty="0" smtClean="0">
                <a:solidFill>
                  <a:srgbClr val="FF0000"/>
                </a:solidFill>
              </a:rPr>
              <a:t>uncovered</a:t>
            </a:r>
            <a:r>
              <a:rPr lang="en-US" dirty="0" smtClean="0"/>
              <a:t> </a:t>
            </a:r>
            <a:r>
              <a:rPr lang="en-US" dirty="0" smtClean="0">
                <a:solidFill>
                  <a:srgbClr val="FF0000"/>
                </a:solidFill>
              </a:rPr>
              <a:t>1’s</a:t>
            </a:r>
            <a:r>
              <a:rPr lang="en-US" dirty="0" smtClean="0"/>
              <a:t>.</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 BCD “5 or More” (BCD codes 6,7,8,9)</a:t>
            </a:r>
            <a:endParaRPr lang="en-US" sz="2800" dirty="0"/>
          </a:p>
        </p:txBody>
      </p:sp>
      <p:sp>
        <p:nvSpPr>
          <p:cNvPr id="4" name="Rectangle 3"/>
          <p:cNvSpPr txBox="1">
            <a:spLocks noChangeArrowheads="1"/>
          </p:cNvSpPr>
          <p:nvPr/>
        </p:nvSpPr>
        <p:spPr bwMode="auto">
          <a:xfrm>
            <a:off x="769938" y="1108917"/>
            <a:ext cx="8285162" cy="5027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tab pos="2743200" algn="l"/>
              </a:tabLst>
              <a:defRPr/>
            </a:pPr>
            <a:r>
              <a:rPr kumimoji="0" lang="en-US" sz="2800" i="0" u="none" strike="noStrike" kern="0" cap="none" spc="0" normalizeH="0" baseline="0" noProof="0" dirty="0" smtClean="0">
                <a:ln>
                  <a:noFill/>
                </a:ln>
                <a:solidFill>
                  <a:schemeClr val="tx1"/>
                </a:solidFill>
                <a:effectLst/>
                <a:uLnTx/>
                <a:uFillTx/>
                <a:latin typeface="+mn-lt"/>
                <a:ea typeface="+mn-ea"/>
                <a:cs typeface="Times New Roman" pitchFamily="18" charset="0"/>
              </a:rPr>
              <a:t>The map below gives a function F1(</a:t>
            </a:r>
            <a:r>
              <a:rPr kumimoji="0" lang="en-US" sz="2800" i="0" u="none" strike="noStrike" kern="0" cap="none" spc="0" normalizeH="0" baseline="0" noProof="0" dirty="0" err="1" smtClean="0">
                <a:ln>
                  <a:noFill/>
                </a:ln>
                <a:solidFill>
                  <a:schemeClr val="tx1"/>
                </a:solidFill>
                <a:effectLst/>
                <a:uLnTx/>
                <a:uFillTx/>
                <a:latin typeface="+mn-lt"/>
                <a:ea typeface="+mn-ea"/>
                <a:cs typeface="Times New Roman" pitchFamily="18" charset="0"/>
              </a:rPr>
              <a:t>w,x,y,z</a:t>
            </a:r>
            <a:r>
              <a:rPr kumimoji="0" lang="en-US" sz="2800" i="0" u="none" strike="noStrike" kern="0" cap="none" spc="0" normalizeH="0" baseline="0" noProof="0" dirty="0" smtClean="0">
                <a:ln>
                  <a:noFill/>
                </a:ln>
                <a:solidFill>
                  <a:schemeClr val="tx1"/>
                </a:solidFill>
                <a:effectLst/>
                <a:uLnTx/>
                <a:uFillTx/>
                <a:latin typeface="+mn-lt"/>
                <a:ea typeface="+mn-ea"/>
                <a:cs typeface="Times New Roman" pitchFamily="18" charset="0"/>
              </a:rPr>
              <a:t>) which is defined as "5 or more" over BCD inputs.     With the don't cares used for the 6 non-BCD input combinations:</a:t>
            </a: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tab pos="2743200" algn="l"/>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tab pos="2743200" algn="l"/>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2514600" marR="0" lvl="4" indent="-233363" algn="l" defTabSz="914400" rtl="0" eaLnBrk="1" fontAlgn="base" latinLnBrk="0" hangingPunct="1">
              <a:lnSpc>
                <a:spcPct val="100000"/>
              </a:lnSpc>
              <a:spcBef>
                <a:spcPct val="40000"/>
              </a:spcBef>
              <a:spcAft>
                <a:spcPct val="0"/>
              </a:spcAft>
              <a:buClrTx/>
              <a:buSzTx/>
              <a:buFont typeface="Wingdings" pitchFamily="2" charset="2"/>
              <a:buNone/>
              <a:tabLst>
                <a:tab pos="2743200" algn="l"/>
              </a:tabLst>
              <a:defRPr/>
            </a:pPr>
            <a:r>
              <a:rPr kumimoji="0" lang="en-US" sz="2800" i="0" u="none" strike="noStrike" kern="0" cap="none" spc="0" normalizeH="0" baseline="0" noProof="0" dirty="0" smtClean="0">
                <a:ln>
                  <a:noFill/>
                </a:ln>
                <a:solidFill>
                  <a:schemeClr val="tx1"/>
                </a:solidFill>
                <a:effectLst/>
                <a:uLnTx/>
                <a:uFillTx/>
                <a:latin typeface="+mn-lt"/>
                <a:cs typeface="Times New Roman" pitchFamily="18" charset="0"/>
              </a:rPr>
              <a:t>F1 (</a:t>
            </a:r>
            <a:r>
              <a:rPr kumimoji="0" lang="en-US" sz="2800" i="0" u="none" strike="noStrike" kern="0" cap="none" spc="0" normalizeH="0" baseline="0" noProof="0" dirty="0" err="1" smtClean="0">
                <a:ln>
                  <a:noFill/>
                </a:ln>
                <a:solidFill>
                  <a:schemeClr val="tx1"/>
                </a:solidFill>
                <a:effectLst/>
                <a:uLnTx/>
                <a:uFillTx/>
                <a:latin typeface="+mn-lt"/>
                <a:cs typeface="Times New Roman" pitchFamily="18" charset="0"/>
              </a:rPr>
              <a:t>w,x,y,z</a:t>
            </a:r>
            <a:r>
              <a:rPr kumimoji="0" lang="en-US" sz="2800" i="0" u="none" strike="noStrike" kern="0" cap="none" spc="0" normalizeH="0" baseline="0" noProof="0" dirty="0" smtClean="0">
                <a:ln>
                  <a:noFill/>
                </a:ln>
                <a:solidFill>
                  <a:schemeClr val="tx1"/>
                </a:solidFill>
                <a:effectLst/>
                <a:uLnTx/>
                <a:uFillTx/>
                <a:latin typeface="+mn-lt"/>
                <a:cs typeface="Times New Roman" pitchFamily="18" charset="0"/>
              </a:rPr>
              <a:t>) = w + x z + x y</a:t>
            </a:r>
            <a:endParaRPr kumimoji="0" lang="en-US" sz="2400" i="0" u="none" strike="noStrike" kern="0" cap="none" spc="0" normalizeH="0" baseline="0" noProof="0" dirty="0" smtClean="0">
              <a:ln>
                <a:noFill/>
              </a:ln>
              <a:solidFill>
                <a:srgbClr val="FF0000"/>
              </a:solidFill>
              <a:effectLst/>
              <a:uLnTx/>
              <a:uFillTx/>
              <a:latin typeface="+mn-lt"/>
              <a:cs typeface="Times New Roman" pitchFamily="18" charset="0"/>
            </a:endParaRPr>
          </a:p>
          <a:p>
            <a:pPr marL="2514600" marR="0" lvl="4" indent="-233363" algn="l" defTabSz="914400" rtl="0" eaLnBrk="1" fontAlgn="base" latinLnBrk="0" hangingPunct="1">
              <a:lnSpc>
                <a:spcPct val="100000"/>
              </a:lnSpc>
              <a:spcBef>
                <a:spcPct val="40000"/>
              </a:spcBef>
              <a:spcAft>
                <a:spcPct val="0"/>
              </a:spcAft>
              <a:buClrTx/>
              <a:buSzTx/>
              <a:buFontTx/>
              <a:buChar char="»"/>
              <a:tabLst>
                <a:tab pos="2743200" algn="l"/>
              </a:tabLst>
              <a:defRPr/>
            </a:pPr>
            <a:r>
              <a:rPr kumimoji="0" lang="en-US" sz="2400" i="0" u="none" strike="noStrike" kern="0" cap="none" spc="0" normalizeH="0" baseline="0" noProof="0" dirty="0" smtClean="0">
                <a:ln>
                  <a:noFill/>
                </a:ln>
                <a:solidFill>
                  <a:schemeClr val="tx1"/>
                </a:solidFill>
                <a:effectLst/>
                <a:uLnTx/>
                <a:uFillTx/>
                <a:latin typeface="+mn-lt"/>
                <a:cs typeface="Times New Roman" pitchFamily="18" charset="0"/>
              </a:rPr>
              <a:t>This is much lower in cost than F2 where the “don't cares” were treated as "0"</a:t>
            </a:r>
          </a:p>
          <a:p>
            <a:pPr marL="2514600" marR="0" lvl="4" indent="-233363" algn="l" defTabSz="914400" rtl="0" eaLnBrk="1" fontAlgn="base" latinLnBrk="0" hangingPunct="1">
              <a:lnSpc>
                <a:spcPct val="100000"/>
              </a:lnSpc>
              <a:spcBef>
                <a:spcPct val="40000"/>
              </a:spcBef>
              <a:spcAft>
                <a:spcPct val="0"/>
              </a:spcAft>
              <a:buClrTx/>
              <a:buSzTx/>
              <a:buFont typeface="Wingdings" pitchFamily="2" charset="2"/>
              <a:buNone/>
              <a:tabLst>
                <a:tab pos="2743200" algn="l"/>
              </a:tabLst>
              <a:defRPr/>
            </a:pPr>
            <a:r>
              <a:rPr kumimoji="0" lang="en-US" sz="2400" b="0" i="0" u="none" strike="noStrike" kern="0" cap="none" spc="0" normalizeH="0" baseline="0" noProof="0" dirty="0" smtClean="0">
                <a:ln>
                  <a:noFill/>
                </a:ln>
                <a:solidFill>
                  <a:schemeClr val="tx1"/>
                </a:solidFill>
                <a:effectLst/>
                <a:uLnTx/>
                <a:uFillTx/>
                <a:latin typeface="+mn-lt"/>
                <a:cs typeface="Times New Roman" pitchFamily="18" charset="0"/>
              </a:rPr>
              <a:t>                                                                </a:t>
            </a:r>
            <a:endParaRPr kumimoji="0" lang="en-US" sz="2400" b="1" i="0" u="none" strike="noStrike" kern="0" cap="none" spc="0" normalizeH="0" baseline="0" noProof="0" dirty="0" smtClean="0">
              <a:ln>
                <a:noFill/>
              </a:ln>
              <a:solidFill>
                <a:srgbClr val="6600FF"/>
              </a:solidFill>
              <a:effectLst/>
              <a:uLnTx/>
              <a:uFillTx/>
              <a:latin typeface="+mn-lt"/>
              <a:cs typeface="Times New Roman" pitchFamily="18" charset="0"/>
            </a:endParaRPr>
          </a:p>
        </p:txBody>
      </p:sp>
      <p:sp>
        <p:nvSpPr>
          <p:cNvPr id="5" name="Rectangle 4"/>
          <p:cNvSpPr>
            <a:spLocks noChangeArrowheads="1"/>
          </p:cNvSpPr>
          <p:nvPr/>
        </p:nvSpPr>
        <p:spPr bwMode="auto">
          <a:xfrm>
            <a:off x="511175" y="3322638"/>
            <a:ext cx="2101850" cy="2020887"/>
          </a:xfrm>
          <a:prstGeom prst="rect">
            <a:avLst/>
          </a:prstGeom>
          <a:noFill/>
          <a:ln w="22225">
            <a:solidFill>
              <a:srgbClr val="000000"/>
            </a:solidFill>
            <a:miter lim="800000"/>
            <a:headEnd/>
            <a:tailEnd/>
          </a:ln>
        </p:spPr>
        <p:txBody>
          <a:bodyPr/>
          <a:lstStyle/>
          <a:p>
            <a:endParaRPr lang="en-US"/>
          </a:p>
        </p:txBody>
      </p:sp>
      <p:sp>
        <p:nvSpPr>
          <p:cNvPr id="6" name="Rectangle 5"/>
          <p:cNvSpPr>
            <a:spLocks noChangeArrowheads="1"/>
          </p:cNvSpPr>
          <p:nvPr/>
        </p:nvSpPr>
        <p:spPr bwMode="auto">
          <a:xfrm>
            <a:off x="1497013" y="5505450"/>
            <a:ext cx="130175"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latin typeface="SWISS" charset="0"/>
              </a:rPr>
              <a:t>z</a:t>
            </a:r>
            <a:endParaRPr lang="en-US" sz="3200" b="0">
              <a:solidFill>
                <a:schemeClr val="tx1"/>
              </a:solidFill>
            </a:endParaRPr>
          </a:p>
        </p:txBody>
      </p:sp>
      <p:sp>
        <p:nvSpPr>
          <p:cNvPr id="7" name="Rectangle 6"/>
          <p:cNvSpPr>
            <a:spLocks noChangeArrowheads="1"/>
          </p:cNvSpPr>
          <p:nvPr/>
        </p:nvSpPr>
        <p:spPr bwMode="auto">
          <a:xfrm>
            <a:off x="182563" y="4741863"/>
            <a:ext cx="211137" cy="350837"/>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latin typeface="SWISS" charset="0"/>
              </a:rPr>
              <a:t>w</a:t>
            </a:r>
            <a:endParaRPr lang="en-US" sz="3200" b="0">
              <a:solidFill>
                <a:schemeClr val="tx1"/>
              </a:solidFill>
            </a:endParaRPr>
          </a:p>
        </p:txBody>
      </p:sp>
      <p:sp>
        <p:nvSpPr>
          <p:cNvPr id="8" name="Line 7"/>
          <p:cNvSpPr>
            <a:spLocks noChangeShapeType="1"/>
          </p:cNvSpPr>
          <p:nvPr/>
        </p:nvSpPr>
        <p:spPr bwMode="auto">
          <a:xfrm>
            <a:off x="182563" y="4338638"/>
            <a:ext cx="2430462" cy="1587"/>
          </a:xfrm>
          <a:prstGeom prst="line">
            <a:avLst/>
          </a:prstGeom>
          <a:noFill/>
          <a:ln w="22225">
            <a:solidFill>
              <a:srgbClr val="000000"/>
            </a:solidFill>
            <a:round/>
            <a:headEnd/>
            <a:tailEnd/>
          </a:ln>
        </p:spPr>
        <p:txBody>
          <a:bodyPr/>
          <a:lstStyle/>
          <a:p>
            <a:endParaRPr lang="en-US"/>
          </a:p>
        </p:txBody>
      </p:sp>
      <p:sp>
        <p:nvSpPr>
          <p:cNvPr id="9" name="Line 8"/>
          <p:cNvSpPr>
            <a:spLocks noChangeShapeType="1"/>
          </p:cNvSpPr>
          <p:nvPr/>
        </p:nvSpPr>
        <p:spPr bwMode="auto">
          <a:xfrm>
            <a:off x="1562100" y="3068638"/>
            <a:ext cx="1588" cy="2287587"/>
          </a:xfrm>
          <a:prstGeom prst="line">
            <a:avLst/>
          </a:prstGeom>
          <a:noFill/>
          <a:ln w="22225">
            <a:solidFill>
              <a:srgbClr val="000000"/>
            </a:solidFill>
            <a:round/>
            <a:headEnd/>
            <a:tailEnd/>
          </a:ln>
        </p:spPr>
        <p:txBody>
          <a:bodyPr/>
          <a:lstStyle/>
          <a:p>
            <a:endParaRPr lang="en-US"/>
          </a:p>
        </p:txBody>
      </p:sp>
      <p:sp>
        <p:nvSpPr>
          <p:cNvPr id="10" name="Line 9"/>
          <p:cNvSpPr>
            <a:spLocks noChangeShapeType="1"/>
          </p:cNvSpPr>
          <p:nvPr/>
        </p:nvSpPr>
        <p:spPr bwMode="auto">
          <a:xfrm>
            <a:off x="1036638" y="3322638"/>
            <a:ext cx="1587" cy="2414587"/>
          </a:xfrm>
          <a:prstGeom prst="line">
            <a:avLst/>
          </a:prstGeom>
          <a:noFill/>
          <a:ln w="22225">
            <a:solidFill>
              <a:srgbClr val="000000"/>
            </a:solidFill>
            <a:round/>
            <a:headEnd/>
            <a:tailEnd/>
          </a:ln>
        </p:spPr>
        <p:txBody>
          <a:bodyPr/>
          <a:lstStyle/>
          <a:p>
            <a:endParaRPr lang="en-US"/>
          </a:p>
        </p:txBody>
      </p:sp>
      <p:sp>
        <p:nvSpPr>
          <p:cNvPr id="11" name="Line 10"/>
          <p:cNvSpPr>
            <a:spLocks noChangeShapeType="1"/>
          </p:cNvSpPr>
          <p:nvPr/>
        </p:nvSpPr>
        <p:spPr bwMode="auto">
          <a:xfrm>
            <a:off x="2087563" y="3322638"/>
            <a:ext cx="1587" cy="2414587"/>
          </a:xfrm>
          <a:prstGeom prst="line">
            <a:avLst/>
          </a:prstGeom>
          <a:noFill/>
          <a:ln w="22225">
            <a:solidFill>
              <a:srgbClr val="000000"/>
            </a:solidFill>
            <a:round/>
            <a:headEnd/>
            <a:tailEnd/>
          </a:ln>
        </p:spPr>
        <p:txBody>
          <a:bodyPr/>
          <a:lstStyle/>
          <a:p>
            <a:endParaRPr lang="en-US"/>
          </a:p>
        </p:txBody>
      </p:sp>
      <p:sp>
        <p:nvSpPr>
          <p:cNvPr id="12" name="Line 11"/>
          <p:cNvSpPr>
            <a:spLocks noChangeShapeType="1"/>
          </p:cNvSpPr>
          <p:nvPr/>
        </p:nvSpPr>
        <p:spPr bwMode="auto">
          <a:xfrm>
            <a:off x="511175" y="4848225"/>
            <a:ext cx="2430463" cy="1588"/>
          </a:xfrm>
          <a:prstGeom prst="line">
            <a:avLst/>
          </a:prstGeom>
          <a:noFill/>
          <a:ln w="22225">
            <a:solidFill>
              <a:srgbClr val="000000"/>
            </a:solidFill>
            <a:round/>
            <a:headEnd/>
            <a:tailEnd/>
          </a:ln>
        </p:spPr>
        <p:txBody>
          <a:bodyPr/>
          <a:lstStyle/>
          <a:p>
            <a:endParaRPr lang="en-US"/>
          </a:p>
        </p:txBody>
      </p:sp>
      <p:sp>
        <p:nvSpPr>
          <p:cNvPr id="13" name="Line 12"/>
          <p:cNvSpPr>
            <a:spLocks noChangeShapeType="1"/>
          </p:cNvSpPr>
          <p:nvPr/>
        </p:nvSpPr>
        <p:spPr bwMode="auto">
          <a:xfrm>
            <a:off x="511175" y="3830638"/>
            <a:ext cx="2430463" cy="1587"/>
          </a:xfrm>
          <a:prstGeom prst="line">
            <a:avLst/>
          </a:prstGeom>
          <a:noFill/>
          <a:ln w="22225">
            <a:solidFill>
              <a:srgbClr val="000000"/>
            </a:solidFill>
            <a:round/>
            <a:headEnd/>
            <a:tailEnd/>
          </a:ln>
        </p:spPr>
        <p:txBody>
          <a:bodyPr/>
          <a:lstStyle/>
          <a:p>
            <a:endParaRPr lang="en-US"/>
          </a:p>
        </p:txBody>
      </p:sp>
      <p:sp>
        <p:nvSpPr>
          <p:cNvPr id="14" name="Rectangle 13"/>
          <p:cNvSpPr>
            <a:spLocks noChangeArrowheads="1"/>
          </p:cNvSpPr>
          <p:nvPr/>
        </p:nvSpPr>
        <p:spPr bwMode="auto">
          <a:xfrm>
            <a:off x="904875" y="3630613"/>
            <a:ext cx="82550" cy="198437"/>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0</a:t>
            </a:r>
            <a:endParaRPr lang="en-US" sz="3200" b="0">
              <a:solidFill>
                <a:schemeClr val="tx1"/>
              </a:solidFill>
            </a:endParaRPr>
          </a:p>
        </p:txBody>
      </p:sp>
      <p:sp>
        <p:nvSpPr>
          <p:cNvPr id="15" name="Rectangle 14"/>
          <p:cNvSpPr>
            <a:spLocks noChangeArrowheads="1"/>
          </p:cNvSpPr>
          <p:nvPr/>
        </p:nvSpPr>
        <p:spPr bwMode="auto">
          <a:xfrm>
            <a:off x="1430338" y="3630613"/>
            <a:ext cx="82550" cy="198437"/>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a:t>
            </a:r>
            <a:endParaRPr lang="en-US" sz="3200" b="0">
              <a:solidFill>
                <a:schemeClr val="tx1"/>
              </a:solidFill>
            </a:endParaRPr>
          </a:p>
        </p:txBody>
      </p:sp>
      <p:sp>
        <p:nvSpPr>
          <p:cNvPr id="16" name="Rectangle 15"/>
          <p:cNvSpPr>
            <a:spLocks noChangeArrowheads="1"/>
          </p:cNvSpPr>
          <p:nvPr/>
        </p:nvSpPr>
        <p:spPr bwMode="auto">
          <a:xfrm>
            <a:off x="1955800" y="3630613"/>
            <a:ext cx="82550" cy="198437"/>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3</a:t>
            </a:r>
            <a:endParaRPr lang="en-US" sz="3200" b="0">
              <a:solidFill>
                <a:schemeClr val="tx1"/>
              </a:solidFill>
            </a:endParaRPr>
          </a:p>
        </p:txBody>
      </p:sp>
      <p:sp>
        <p:nvSpPr>
          <p:cNvPr id="17" name="Rectangle 16"/>
          <p:cNvSpPr>
            <a:spLocks noChangeArrowheads="1"/>
          </p:cNvSpPr>
          <p:nvPr/>
        </p:nvSpPr>
        <p:spPr bwMode="auto">
          <a:xfrm>
            <a:off x="2481263" y="3630613"/>
            <a:ext cx="82550" cy="198437"/>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2</a:t>
            </a:r>
            <a:endParaRPr lang="en-US" sz="3200" b="0">
              <a:solidFill>
                <a:schemeClr val="tx1"/>
              </a:solidFill>
            </a:endParaRPr>
          </a:p>
        </p:txBody>
      </p:sp>
      <p:sp>
        <p:nvSpPr>
          <p:cNvPr id="18" name="Rectangle 17"/>
          <p:cNvSpPr>
            <a:spLocks noChangeArrowheads="1"/>
          </p:cNvSpPr>
          <p:nvPr/>
        </p:nvSpPr>
        <p:spPr bwMode="auto">
          <a:xfrm>
            <a:off x="904875" y="4140200"/>
            <a:ext cx="8255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4</a:t>
            </a:r>
            <a:endParaRPr lang="en-US" sz="3200" b="0">
              <a:solidFill>
                <a:schemeClr val="tx1"/>
              </a:solidFill>
            </a:endParaRPr>
          </a:p>
        </p:txBody>
      </p:sp>
      <p:sp>
        <p:nvSpPr>
          <p:cNvPr id="19" name="Rectangle 18"/>
          <p:cNvSpPr>
            <a:spLocks noChangeArrowheads="1"/>
          </p:cNvSpPr>
          <p:nvPr/>
        </p:nvSpPr>
        <p:spPr bwMode="auto">
          <a:xfrm>
            <a:off x="1430338" y="4140200"/>
            <a:ext cx="8255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5</a:t>
            </a:r>
            <a:endParaRPr lang="en-US" sz="3200" b="0">
              <a:solidFill>
                <a:schemeClr val="tx1"/>
              </a:solidFill>
            </a:endParaRPr>
          </a:p>
        </p:txBody>
      </p:sp>
      <p:sp>
        <p:nvSpPr>
          <p:cNvPr id="20" name="Rectangle 19"/>
          <p:cNvSpPr>
            <a:spLocks noChangeArrowheads="1"/>
          </p:cNvSpPr>
          <p:nvPr/>
        </p:nvSpPr>
        <p:spPr bwMode="auto">
          <a:xfrm>
            <a:off x="1955800" y="4140200"/>
            <a:ext cx="8255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7</a:t>
            </a:r>
            <a:endParaRPr lang="en-US" sz="3200" b="0">
              <a:solidFill>
                <a:schemeClr val="tx1"/>
              </a:solidFill>
            </a:endParaRPr>
          </a:p>
        </p:txBody>
      </p:sp>
      <p:sp>
        <p:nvSpPr>
          <p:cNvPr id="21" name="Rectangle 20"/>
          <p:cNvSpPr>
            <a:spLocks noChangeArrowheads="1"/>
          </p:cNvSpPr>
          <p:nvPr/>
        </p:nvSpPr>
        <p:spPr bwMode="auto">
          <a:xfrm>
            <a:off x="2481263" y="4140200"/>
            <a:ext cx="8255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6</a:t>
            </a:r>
            <a:endParaRPr lang="en-US" sz="3200" b="0">
              <a:solidFill>
                <a:schemeClr val="tx1"/>
              </a:solidFill>
            </a:endParaRPr>
          </a:p>
        </p:txBody>
      </p:sp>
      <p:sp>
        <p:nvSpPr>
          <p:cNvPr id="22" name="Rectangle 21"/>
          <p:cNvSpPr>
            <a:spLocks noChangeArrowheads="1"/>
          </p:cNvSpPr>
          <p:nvPr/>
        </p:nvSpPr>
        <p:spPr bwMode="auto">
          <a:xfrm>
            <a:off x="839788" y="4648200"/>
            <a:ext cx="16510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12</a:t>
            </a:r>
            <a:endParaRPr lang="en-US" sz="3200" b="0">
              <a:solidFill>
                <a:schemeClr val="tx1"/>
              </a:solidFill>
            </a:endParaRPr>
          </a:p>
        </p:txBody>
      </p:sp>
      <p:sp>
        <p:nvSpPr>
          <p:cNvPr id="23" name="Rectangle 22"/>
          <p:cNvSpPr>
            <a:spLocks noChangeArrowheads="1"/>
          </p:cNvSpPr>
          <p:nvPr/>
        </p:nvSpPr>
        <p:spPr bwMode="auto">
          <a:xfrm>
            <a:off x="1365250" y="4648200"/>
            <a:ext cx="16510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13</a:t>
            </a:r>
            <a:endParaRPr lang="en-US" sz="3200" b="0">
              <a:solidFill>
                <a:schemeClr val="tx1"/>
              </a:solidFill>
            </a:endParaRPr>
          </a:p>
        </p:txBody>
      </p:sp>
      <p:sp>
        <p:nvSpPr>
          <p:cNvPr id="24" name="Rectangle 23"/>
          <p:cNvSpPr>
            <a:spLocks noChangeArrowheads="1"/>
          </p:cNvSpPr>
          <p:nvPr/>
        </p:nvSpPr>
        <p:spPr bwMode="auto">
          <a:xfrm>
            <a:off x="1890713" y="4648200"/>
            <a:ext cx="16510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15</a:t>
            </a:r>
            <a:endParaRPr lang="en-US" sz="3200" b="0">
              <a:solidFill>
                <a:schemeClr val="tx1"/>
              </a:solidFill>
            </a:endParaRPr>
          </a:p>
        </p:txBody>
      </p:sp>
      <p:sp>
        <p:nvSpPr>
          <p:cNvPr id="25" name="Rectangle 24"/>
          <p:cNvSpPr>
            <a:spLocks noChangeArrowheads="1"/>
          </p:cNvSpPr>
          <p:nvPr/>
        </p:nvSpPr>
        <p:spPr bwMode="auto">
          <a:xfrm>
            <a:off x="2416175" y="4648200"/>
            <a:ext cx="16510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14</a:t>
            </a:r>
            <a:endParaRPr lang="en-US" sz="3200" b="0">
              <a:solidFill>
                <a:schemeClr val="tx1"/>
              </a:solidFill>
            </a:endParaRPr>
          </a:p>
        </p:txBody>
      </p:sp>
      <p:sp>
        <p:nvSpPr>
          <p:cNvPr id="26" name="Rectangle 25"/>
          <p:cNvSpPr>
            <a:spLocks noChangeArrowheads="1"/>
          </p:cNvSpPr>
          <p:nvPr/>
        </p:nvSpPr>
        <p:spPr bwMode="auto">
          <a:xfrm>
            <a:off x="904875" y="5156200"/>
            <a:ext cx="8255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8</a:t>
            </a:r>
            <a:endParaRPr lang="en-US" sz="3200" b="0">
              <a:solidFill>
                <a:schemeClr val="tx1"/>
              </a:solidFill>
            </a:endParaRPr>
          </a:p>
        </p:txBody>
      </p:sp>
      <p:sp>
        <p:nvSpPr>
          <p:cNvPr id="27" name="Rectangle 26"/>
          <p:cNvSpPr>
            <a:spLocks noChangeArrowheads="1"/>
          </p:cNvSpPr>
          <p:nvPr/>
        </p:nvSpPr>
        <p:spPr bwMode="auto">
          <a:xfrm>
            <a:off x="1430338" y="5156200"/>
            <a:ext cx="8255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9</a:t>
            </a:r>
            <a:endParaRPr lang="en-US" sz="3200" b="0">
              <a:solidFill>
                <a:schemeClr val="tx1"/>
              </a:solidFill>
            </a:endParaRPr>
          </a:p>
        </p:txBody>
      </p:sp>
      <p:sp>
        <p:nvSpPr>
          <p:cNvPr id="28" name="Rectangle 27"/>
          <p:cNvSpPr>
            <a:spLocks noChangeArrowheads="1"/>
          </p:cNvSpPr>
          <p:nvPr/>
        </p:nvSpPr>
        <p:spPr bwMode="auto">
          <a:xfrm>
            <a:off x="1890713" y="5156200"/>
            <a:ext cx="16510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11</a:t>
            </a:r>
            <a:endParaRPr lang="en-US" sz="3200" b="0">
              <a:solidFill>
                <a:schemeClr val="tx1"/>
              </a:solidFill>
            </a:endParaRPr>
          </a:p>
        </p:txBody>
      </p:sp>
      <p:sp>
        <p:nvSpPr>
          <p:cNvPr id="29" name="Rectangle 28"/>
          <p:cNvSpPr>
            <a:spLocks noChangeArrowheads="1"/>
          </p:cNvSpPr>
          <p:nvPr/>
        </p:nvSpPr>
        <p:spPr bwMode="auto">
          <a:xfrm>
            <a:off x="2416175" y="5156200"/>
            <a:ext cx="165100" cy="198438"/>
          </a:xfrm>
          <a:prstGeom prst="rect">
            <a:avLst/>
          </a:prstGeom>
          <a:noFill/>
          <a:ln w="9525">
            <a:noFill/>
            <a:miter lim="800000"/>
            <a:headEnd/>
            <a:tailEnd/>
          </a:ln>
        </p:spPr>
        <p:txBody>
          <a:bodyPr wrap="none" lIns="0" tIns="0" rIns="0" bIns="0">
            <a:spAutoFit/>
          </a:bodyPr>
          <a:lstStyle/>
          <a:p>
            <a:pPr>
              <a:spcBef>
                <a:spcPct val="50000"/>
              </a:spcBef>
              <a:buFontTx/>
              <a:buNone/>
            </a:pPr>
            <a:r>
              <a:rPr lang="en-US" sz="1300" b="0">
                <a:solidFill>
                  <a:srgbClr val="000000"/>
                </a:solidFill>
              </a:rPr>
              <a:t>10</a:t>
            </a:r>
            <a:endParaRPr lang="en-US" sz="3200" b="0">
              <a:solidFill>
                <a:schemeClr val="tx1"/>
              </a:solidFill>
            </a:endParaRPr>
          </a:p>
        </p:txBody>
      </p:sp>
      <p:sp>
        <p:nvSpPr>
          <p:cNvPr id="30" name="Rectangle 29"/>
          <p:cNvSpPr>
            <a:spLocks noChangeArrowheads="1"/>
          </p:cNvSpPr>
          <p:nvPr/>
        </p:nvSpPr>
        <p:spPr bwMode="auto">
          <a:xfrm>
            <a:off x="1233488" y="3873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1</a:t>
            </a:r>
            <a:endParaRPr lang="en-US" sz="3200" b="0">
              <a:solidFill>
                <a:schemeClr val="tx1"/>
              </a:solidFill>
            </a:endParaRPr>
          </a:p>
        </p:txBody>
      </p:sp>
      <p:sp>
        <p:nvSpPr>
          <p:cNvPr id="31" name="Rectangle 30"/>
          <p:cNvSpPr>
            <a:spLocks noChangeArrowheads="1"/>
          </p:cNvSpPr>
          <p:nvPr/>
        </p:nvSpPr>
        <p:spPr bwMode="auto">
          <a:xfrm>
            <a:off x="1233488" y="4889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1</a:t>
            </a:r>
            <a:endParaRPr lang="en-US" sz="3200" b="0">
              <a:solidFill>
                <a:schemeClr val="tx1"/>
              </a:solidFill>
            </a:endParaRPr>
          </a:p>
        </p:txBody>
      </p:sp>
      <p:sp>
        <p:nvSpPr>
          <p:cNvPr id="32" name="Rectangle 31"/>
          <p:cNvSpPr>
            <a:spLocks noChangeArrowheads="1"/>
          </p:cNvSpPr>
          <p:nvPr/>
        </p:nvSpPr>
        <p:spPr bwMode="auto">
          <a:xfrm>
            <a:off x="2284413" y="3873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1</a:t>
            </a:r>
            <a:endParaRPr lang="en-US" sz="3200" b="0">
              <a:solidFill>
                <a:schemeClr val="tx1"/>
              </a:solidFill>
            </a:endParaRPr>
          </a:p>
        </p:txBody>
      </p:sp>
      <p:sp>
        <p:nvSpPr>
          <p:cNvPr id="33" name="Rectangle 32"/>
          <p:cNvSpPr>
            <a:spLocks noChangeArrowheads="1"/>
          </p:cNvSpPr>
          <p:nvPr/>
        </p:nvSpPr>
        <p:spPr bwMode="auto">
          <a:xfrm>
            <a:off x="1758950" y="3873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1</a:t>
            </a:r>
            <a:endParaRPr lang="en-US" sz="3200" b="0">
              <a:solidFill>
                <a:schemeClr val="tx1"/>
              </a:solidFill>
            </a:endParaRPr>
          </a:p>
        </p:txBody>
      </p:sp>
      <p:sp>
        <p:nvSpPr>
          <p:cNvPr id="34" name="Rectangle 33"/>
          <p:cNvSpPr>
            <a:spLocks noChangeArrowheads="1"/>
          </p:cNvSpPr>
          <p:nvPr/>
        </p:nvSpPr>
        <p:spPr bwMode="auto">
          <a:xfrm>
            <a:off x="708025" y="4889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1</a:t>
            </a:r>
            <a:endParaRPr lang="en-US" sz="3200" b="0">
              <a:solidFill>
                <a:schemeClr val="tx1"/>
              </a:solidFill>
            </a:endParaRPr>
          </a:p>
        </p:txBody>
      </p:sp>
      <p:sp>
        <p:nvSpPr>
          <p:cNvPr id="35" name="Rectangle 34"/>
          <p:cNvSpPr>
            <a:spLocks noChangeArrowheads="1"/>
          </p:cNvSpPr>
          <p:nvPr/>
        </p:nvSpPr>
        <p:spPr bwMode="auto">
          <a:xfrm>
            <a:off x="708025" y="4381500"/>
            <a:ext cx="211138"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X</a:t>
            </a:r>
            <a:endParaRPr lang="en-US" sz="3200" b="0">
              <a:solidFill>
                <a:schemeClr val="tx1"/>
              </a:solidFill>
            </a:endParaRPr>
          </a:p>
        </p:txBody>
      </p:sp>
      <p:sp>
        <p:nvSpPr>
          <p:cNvPr id="36" name="Rectangle 35"/>
          <p:cNvSpPr>
            <a:spLocks noChangeArrowheads="1"/>
          </p:cNvSpPr>
          <p:nvPr/>
        </p:nvSpPr>
        <p:spPr bwMode="auto">
          <a:xfrm>
            <a:off x="1168400" y="4381500"/>
            <a:ext cx="211138"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X</a:t>
            </a:r>
            <a:endParaRPr lang="en-US" sz="3200" b="0">
              <a:solidFill>
                <a:schemeClr val="tx1"/>
              </a:solidFill>
            </a:endParaRPr>
          </a:p>
        </p:txBody>
      </p:sp>
      <p:sp>
        <p:nvSpPr>
          <p:cNvPr id="37" name="Rectangle 36"/>
          <p:cNvSpPr>
            <a:spLocks noChangeArrowheads="1"/>
          </p:cNvSpPr>
          <p:nvPr/>
        </p:nvSpPr>
        <p:spPr bwMode="auto">
          <a:xfrm>
            <a:off x="1758950" y="4381500"/>
            <a:ext cx="211138"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X</a:t>
            </a:r>
            <a:endParaRPr lang="en-US" sz="3200" b="0">
              <a:solidFill>
                <a:schemeClr val="tx1"/>
              </a:solidFill>
            </a:endParaRPr>
          </a:p>
        </p:txBody>
      </p:sp>
      <p:sp>
        <p:nvSpPr>
          <p:cNvPr id="38" name="Rectangle 37"/>
          <p:cNvSpPr>
            <a:spLocks noChangeArrowheads="1"/>
          </p:cNvSpPr>
          <p:nvPr/>
        </p:nvSpPr>
        <p:spPr bwMode="auto">
          <a:xfrm>
            <a:off x="1758950" y="4889500"/>
            <a:ext cx="211138"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X</a:t>
            </a:r>
            <a:endParaRPr lang="en-US" sz="3200" b="0">
              <a:solidFill>
                <a:schemeClr val="tx1"/>
              </a:solidFill>
            </a:endParaRPr>
          </a:p>
        </p:txBody>
      </p:sp>
      <p:sp>
        <p:nvSpPr>
          <p:cNvPr id="39" name="Rectangle 38"/>
          <p:cNvSpPr>
            <a:spLocks noChangeArrowheads="1"/>
          </p:cNvSpPr>
          <p:nvPr/>
        </p:nvSpPr>
        <p:spPr bwMode="auto">
          <a:xfrm>
            <a:off x="2219325" y="4889500"/>
            <a:ext cx="211138"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X</a:t>
            </a:r>
            <a:endParaRPr lang="en-US" sz="3200" b="0">
              <a:solidFill>
                <a:schemeClr val="tx1"/>
              </a:solidFill>
            </a:endParaRPr>
          </a:p>
        </p:txBody>
      </p:sp>
      <p:sp>
        <p:nvSpPr>
          <p:cNvPr id="40" name="Rectangle 39"/>
          <p:cNvSpPr>
            <a:spLocks noChangeArrowheads="1"/>
          </p:cNvSpPr>
          <p:nvPr/>
        </p:nvSpPr>
        <p:spPr bwMode="auto">
          <a:xfrm>
            <a:off x="2284413" y="4381500"/>
            <a:ext cx="211137"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X</a:t>
            </a:r>
            <a:endParaRPr lang="en-US" sz="3200" b="0">
              <a:solidFill>
                <a:schemeClr val="tx1"/>
              </a:solidFill>
            </a:endParaRPr>
          </a:p>
        </p:txBody>
      </p:sp>
      <p:sp>
        <p:nvSpPr>
          <p:cNvPr id="41" name="Rectangle 40"/>
          <p:cNvSpPr>
            <a:spLocks noChangeArrowheads="1"/>
          </p:cNvSpPr>
          <p:nvPr/>
        </p:nvSpPr>
        <p:spPr bwMode="auto">
          <a:xfrm>
            <a:off x="708025" y="3365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0</a:t>
            </a:r>
            <a:endParaRPr lang="en-US" sz="3200" b="0">
              <a:solidFill>
                <a:schemeClr val="tx1"/>
              </a:solidFill>
            </a:endParaRPr>
          </a:p>
        </p:txBody>
      </p:sp>
      <p:sp>
        <p:nvSpPr>
          <p:cNvPr id="42" name="Rectangle 41"/>
          <p:cNvSpPr>
            <a:spLocks noChangeArrowheads="1"/>
          </p:cNvSpPr>
          <p:nvPr/>
        </p:nvSpPr>
        <p:spPr bwMode="auto">
          <a:xfrm>
            <a:off x="1233488" y="3365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0</a:t>
            </a:r>
            <a:endParaRPr lang="en-US" sz="3200" b="0">
              <a:solidFill>
                <a:schemeClr val="tx1"/>
              </a:solidFill>
            </a:endParaRPr>
          </a:p>
        </p:txBody>
      </p:sp>
      <p:sp>
        <p:nvSpPr>
          <p:cNvPr id="43" name="Rectangle 42"/>
          <p:cNvSpPr>
            <a:spLocks noChangeArrowheads="1"/>
          </p:cNvSpPr>
          <p:nvPr/>
        </p:nvSpPr>
        <p:spPr bwMode="auto">
          <a:xfrm>
            <a:off x="1758950" y="3365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0</a:t>
            </a:r>
            <a:endParaRPr lang="en-US" sz="3200" b="0">
              <a:solidFill>
                <a:schemeClr val="tx1"/>
              </a:solidFill>
            </a:endParaRPr>
          </a:p>
        </p:txBody>
      </p:sp>
      <p:sp>
        <p:nvSpPr>
          <p:cNvPr id="44" name="Rectangle 43"/>
          <p:cNvSpPr>
            <a:spLocks noChangeArrowheads="1"/>
          </p:cNvSpPr>
          <p:nvPr/>
        </p:nvSpPr>
        <p:spPr bwMode="auto">
          <a:xfrm>
            <a:off x="2284413" y="3365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0</a:t>
            </a:r>
            <a:endParaRPr lang="en-US" sz="3200" b="0">
              <a:solidFill>
                <a:schemeClr val="tx1"/>
              </a:solidFill>
            </a:endParaRPr>
          </a:p>
        </p:txBody>
      </p:sp>
      <p:sp>
        <p:nvSpPr>
          <p:cNvPr id="45" name="Rectangle 44"/>
          <p:cNvSpPr>
            <a:spLocks noChangeArrowheads="1"/>
          </p:cNvSpPr>
          <p:nvPr/>
        </p:nvSpPr>
        <p:spPr bwMode="auto">
          <a:xfrm>
            <a:off x="708025" y="3873500"/>
            <a:ext cx="146050" cy="350838"/>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rPr>
              <a:t>0</a:t>
            </a:r>
            <a:endParaRPr lang="en-US" sz="3200" b="0">
              <a:solidFill>
                <a:schemeClr val="tx1"/>
              </a:solidFill>
            </a:endParaRPr>
          </a:p>
        </p:txBody>
      </p:sp>
      <p:sp>
        <p:nvSpPr>
          <p:cNvPr id="46" name="AutoShape 45"/>
          <p:cNvSpPr>
            <a:spLocks noChangeArrowheads="1"/>
          </p:cNvSpPr>
          <p:nvPr/>
        </p:nvSpPr>
        <p:spPr bwMode="auto">
          <a:xfrm>
            <a:off x="577850" y="4402138"/>
            <a:ext cx="1970088" cy="890587"/>
          </a:xfrm>
          <a:prstGeom prst="roundRect">
            <a:avLst>
              <a:gd name="adj" fmla="val 14287"/>
            </a:avLst>
          </a:prstGeom>
          <a:noFill/>
          <a:ln w="44450">
            <a:solidFill>
              <a:schemeClr val="accent2"/>
            </a:solidFill>
            <a:round/>
            <a:headEnd/>
            <a:tailEnd/>
          </a:ln>
        </p:spPr>
        <p:txBody>
          <a:bodyPr/>
          <a:lstStyle/>
          <a:p>
            <a:endParaRPr lang="en-US"/>
          </a:p>
        </p:txBody>
      </p:sp>
      <p:sp>
        <p:nvSpPr>
          <p:cNvPr id="47" name="AutoShape 46"/>
          <p:cNvSpPr>
            <a:spLocks noChangeArrowheads="1"/>
          </p:cNvSpPr>
          <p:nvPr/>
        </p:nvSpPr>
        <p:spPr bwMode="auto">
          <a:xfrm>
            <a:off x="1104900" y="3894138"/>
            <a:ext cx="917575" cy="865187"/>
          </a:xfrm>
          <a:prstGeom prst="roundRect">
            <a:avLst>
              <a:gd name="adj" fmla="val 16667"/>
            </a:avLst>
          </a:prstGeom>
          <a:noFill/>
          <a:ln w="44450">
            <a:solidFill>
              <a:schemeClr val="accent2"/>
            </a:solidFill>
            <a:round/>
            <a:headEnd/>
            <a:tailEnd/>
          </a:ln>
        </p:spPr>
        <p:txBody>
          <a:bodyPr/>
          <a:lstStyle/>
          <a:p>
            <a:endParaRPr lang="en-US"/>
          </a:p>
        </p:txBody>
      </p:sp>
      <p:sp>
        <p:nvSpPr>
          <p:cNvPr id="48" name="AutoShape 47"/>
          <p:cNvSpPr>
            <a:spLocks noChangeArrowheads="1"/>
          </p:cNvSpPr>
          <p:nvPr/>
        </p:nvSpPr>
        <p:spPr bwMode="auto">
          <a:xfrm>
            <a:off x="1630363" y="3957638"/>
            <a:ext cx="917575" cy="712787"/>
          </a:xfrm>
          <a:prstGeom prst="roundRect">
            <a:avLst>
              <a:gd name="adj" fmla="val 16667"/>
            </a:avLst>
          </a:prstGeom>
          <a:noFill/>
          <a:ln w="44450">
            <a:solidFill>
              <a:schemeClr val="accent2"/>
            </a:solidFill>
            <a:round/>
            <a:headEnd/>
            <a:tailEnd/>
          </a:ln>
        </p:spPr>
        <p:txBody>
          <a:bodyPr/>
          <a:lstStyle/>
          <a:p>
            <a:endParaRPr lang="en-US"/>
          </a:p>
        </p:txBody>
      </p:sp>
      <p:sp>
        <p:nvSpPr>
          <p:cNvPr id="49" name="Rectangle 48"/>
          <p:cNvSpPr>
            <a:spLocks noChangeArrowheads="1"/>
          </p:cNvSpPr>
          <p:nvPr/>
        </p:nvSpPr>
        <p:spPr bwMode="auto">
          <a:xfrm>
            <a:off x="2757488" y="4122738"/>
            <a:ext cx="146050" cy="350837"/>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latin typeface="SWISS" charset="0"/>
              </a:rPr>
              <a:t>x</a:t>
            </a:r>
            <a:endParaRPr lang="en-US" sz="3200" b="0">
              <a:solidFill>
                <a:schemeClr val="tx1"/>
              </a:solidFill>
            </a:endParaRPr>
          </a:p>
        </p:txBody>
      </p:sp>
      <p:sp>
        <p:nvSpPr>
          <p:cNvPr id="50" name="Rectangle 49"/>
          <p:cNvSpPr>
            <a:spLocks noChangeArrowheads="1"/>
          </p:cNvSpPr>
          <p:nvPr/>
        </p:nvSpPr>
        <p:spPr bwMode="auto">
          <a:xfrm>
            <a:off x="2025650" y="2852738"/>
            <a:ext cx="146050" cy="350837"/>
          </a:xfrm>
          <a:prstGeom prst="rect">
            <a:avLst/>
          </a:prstGeom>
          <a:noFill/>
          <a:ln w="9525">
            <a:noFill/>
            <a:miter lim="800000"/>
            <a:headEnd/>
            <a:tailEnd/>
          </a:ln>
        </p:spPr>
        <p:txBody>
          <a:bodyPr wrap="none" lIns="0" tIns="0" rIns="0" bIns="0">
            <a:spAutoFit/>
          </a:bodyPr>
          <a:lstStyle/>
          <a:p>
            <a:pPr>
              <a:spcBef>
                <a:spcPct val="50000"/>
              </a:spcBef>
              <a:buFontTx/>
              <a:buNone/>
            </a:pPr>
            <a:r>
              <a:rPr lang="en-US" sz="2300" b="0">
                <a:solidFill>
                  <a:srgbClr val="000000"/>
                </a:solidFill>
                <a:latin typeface="SWISS" charset="0"/>
              </a:rPr>
              <a:t>y</a:t>
            </a:r>
            <a:endParaRPr lang="en-US" sz="3200" b="0">
              <a:solidFill>
                <a:schemeClr val="tx1"/>
              </a:solidFill>
            </a:endParaRPr>
          </a:p>
        </p:txBody>
      </p:sp>
      <p:sp>
        <p:nvSpPr>
          <p:cNvPr id="51" name="Rectangle 50"/>
          <p:cNvSpPr>
            <a:spLocks noChangeArrowheads="1"/>
          </p:cNvSpPr>
          <p:nvPr/>
        </p:nvSpPr>
        <p:spPr bwMode="auto">
          <a:xfrm>
            <a:off x="5116513" y="5748338"/>
            <a:ext cx="90487" cy="193675"/>
          </a:xfrm>
          <a:prstGeom prst="rect">
            <a:avLst/>
          </a:prstGeom>
          <a:noFill/>
          <a:ln w="9525">
            <a:noFill/>
            <a:miter lim="800000"/>
            <a:headEnd/>
            <a:tailEnd/>
          </a:ln>
        </p:spPr>
        <p:txBody>
          <a:bodyPr wrap="none" lIns="0" tIns="0" rIns="0" bIns="0">
            <a:spAutoFit/>
          </a:bodyPr>
          <a:lstStyle/>
          <a:p>
            <a:pPr>
              <a:spcBef>
                <a:spcPct val="50000"/>
              </a:spcBef>
              <a:buFontTx/>
              <a:buNone/>
            </a:pPr>
            <a:r>
              <a:rPr lang="en-US" sz="1100" b="0">
                <a:solidFill>
                  <a:srgbClr val="000000"/>
                </a:solidFill>
              </a:rPr>
              <a:t> </a:t>
            </a:r>
            <a:endParaRPr lang="en-US" sz="3200" b="0">
              <a:solidFill>
                <a:schemeClr val="tx1"/>
              </a:solidFill>
            </a:endParaRPr>
          </a:p>
        </p:txBody>
      </p:sp>
      <p:grpSp>
        <p:nvGrpSpPr>
          <p:cNvPr id="52" name="Group 51"/>
          <p:cNvGrpSpPr>
            <a:grpSpLocks/>
          </p:cNvGrpSpPr>
          <p:nvPr/>
        </p:nvGrpSpPr>
        <p:grpSpPr bwMode="auto">
          <a:xfrm>
            <a:off x="2728576" y="5675673"/>
            <a:ext cx="5038725" cy="466725"/>
            <a:chOff x="2048" y="2885"/>
            <a:chExt cx="3174" cy="294"/>
          </a:xfrm>
        </p:grpSpPr>
        <p:sp>
          <p:nvSpPr>
            <p:cNvPr id="53" name="Line 52"/>
            <p:cNvSpPr>
              <a:spLocks noChangeShapeType="1"/>
            </p:cNvSpPr>
            <p:nvPr/>
          </p:nvSpPr>
          <p:spPr bwMode="auto">
            <a:xfrm>
              <a:off x="3354" y="2967"/>
              <a:ext cx="160" cy="1"/>
            </a:xfrm>
            <a:prstGeom prst="line">
              <a:avLst/>
            </a:prstGeom>
            <a:noFill/>
            <a:ln w="28575">
              <a:solidFill>
                <a:srgbClr val="000000"/>
              </a:solidFill>
              <a:round/>
              <a:headEnd/>
              <a:tailEnd/>
            </a:ln>
          </p:spPr>
          <p:txBody>
            <a:bodyPr/>
            <a:lstStyle/>
            <a:p>
              <a:endParaRPr lang="en-US"/>
            </a:p>
          </p:txBody>
        </p:sp>
        <p:sp>
          <p:nvSpPr>
            <p:cNvPr id="54" name="Line 53"/>
            <p:cNvSpPr>
              <a:spLocks noChangeShapeType="1"/>
            </p:cNvSpPr>
            <p:nvPr/>
          </p:nvSpPr>
          <p:spPr bwMode="auto">
            <a:xfrm>
              <a:off x="4054" y="2967"/>
              <a:ext cx="159" cy="1"/>
            </a:xfrm>
            <a:prstGeom prst="line">
              <a:avLst/>
            </a:prstGeom>
            <a:noFill/>
            <a:ln w="28575">
              <a:solidFill>
                <a:srgbClr val="000000"/>
              </a:solidFill>
              <a:round/>
              <a:headEnd/>
              <a:tailEnd/>
            </a:ln>
          </p:spPr>
          <p:txBody>
            <a:bodyPr/>
            <a:lstStyle/>
            <a:p>
              <a:endParaRPr lang="en-US"/>
            </a:p>
          </p:txBody>
        </p:sp>
        <p:sp>
          <p:nvSpPr>
            <p:cNvPr id="55" name="Line 54"/>
            <p:cNvSpPr>
              <a:spLocks noChangeShapeType="1"/>
            </p:cNvSpPr>
            <p:nvPr/>
          </p:nvSpPr>
          <p:spPr bwMode="auto">
            <a:xfrm>
              <a:off x="4950" y="2967"/>
              <a:ext cx="104" cy="1"/>
            </a:xfrm>
            <a:prstGeom prst="line">
              <a:avLst/>
            </a:prstGeom>
            <a:noFill/>
            <a:ln w="28575">
              <a:solidFill>
                <a:srgbClr val="000000"/>
              </a:solidFill>
              <a:round/>
              <a:headEnd/>
              <a:tailEnd/>
            </a:ln>
          </p:spPr>
          <p:txBody>
            <a:bodyPr/>
            <a:lstStyle/>
            <a:p>
              <a:endParaRPr lang="en-US"/>
            </a:p>
          </p:txBody>
        </p:sp>
        <p:sp>
          <p:nvSpPr>
            <p:cNvPr id="56" name="Line 55"/>
            <p:cNvSpPr>
              <a:spLocks noChangeShapeType="1"/>
            </p:cNvSpPr>
            <p:nvPr/>
          </p:nvSpPr>
          <p:spPr bwMode="auto">
            <a:xfrm>
              <a:off x="5110" y="2967"/>
              <a:ext cx="112" cy="1"/>
            </a:xfrm>
            <a:prstGeom prst="line">
              <a:avLst/>
            </a:prstGeom>
            <a:noFill/>
            <a:ln w="28575">
              <a:solidFill>
                <a:srgbClr val="000000"/>
              </a:solidFill>
              <a:round/>
              <a:headEnd/>
              <a:tailEnd/>
            </a:ln>
          </p:spPr>
          <p:txBody>
            <a:bodyPr/>
            <a:lstStyle/>
            <a:p>
              <a:endParaRPr lang="en-US"/>
            </a:p>
          </p:txBody>
        </p:sp>
        <p:sp>
          <p:nvSpPr>
            <p:cNvPr id="57" name="Rectangle 56"/>
            <p:cNvSpPr>
              <a:spLocks noChangeArrowheads="1"/>
            </p:cNvSpPr>
            <p:nvPr/>
          </p:nvSpPr>
          <p:spPr bwMode="auto">
            <a:xfrm>
              <a:off x="5102" y="2910"/>
              <a:ext cx="11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y</a:t>
              </a:r>
              <a:endParaRPr lang="en-US" sz="3200">
                <a:solidFill>
                  <a:schemeClr val="tx1"/>
                </a:solidFill>
              </a:endParaRPr>
            </a:p>
          </p:txBody>
        </p:sp>
        <p:sp>
          <p:nvSpPr>
            <p:cNvPr id="58" name="Rectangle 57"/>
            <p:cNvSpPr>
              <a:spLocks noChangeArrowheads="1"/>
            </p:cNvSpPr>
            <p:nvPr/>
          </p:nvSpPr>
          <p:spPr bwMode="auto">
            <a:xfrm>
              <a:off x="5046"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59" name="Rectangle 58"/>
            <p:cNvSpPr>
              <a:spLocks noChangeArrowheads="1"/>
            </p:cNvSpPr>
            <p:nvPr/>
          </p:nvSpPr>
          <p:spPr bwMode="auto">
            <a:xfrm>
              <a:off x="4937" y="2910"/>
              <a:ext cx="11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x</a:t>
              </a:r>
              <a:endParaRPr lang="en-US" sz="3200">
                <a:solidFill>
                  <a:schemeClr val="tx1"/>
                </a:solidFill>
              </a:endParaRPr>
            </a:p>
          </p:txBody>
        </p:sp>
        <p:sp>
          <p:nvSpPr>
            <p:cNvPr id="60" name="Rectangle 59"/>
            <p:cNvSpPr>
              <a:spLocks noChangeArrowheads="1"/>
            </p:cNvSpPr>
            <p:nvPr/>
          </p:nvSpPr>
          <p:spPr bwMode="auto">
            <a:xfrm>
              <a:off x="4709" y="2910"/>
              <a:ext cx="218"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w</a:t>
              </a:r>
              <a:endParaRPr lang="en-US" sz="3200">
                <a:solidFill>
                  <a:schemeClr val="tx1"/>
                </a:solidFill>
              </a:endParaRPr>
            </a:p>
          </p:txBody>
        </p:sp>
        <p:sp>
          <p:nvSpPr>
            <p:cNvPr id="61" name="Rectangle 60"/>
            <p:cNvSpPr>
              <a:spLocks noChangeArrowheads="1"/>
            </p:cNvSpPr>
            <p:nvPr/>
          </p:nvSpPr>
          <p:spPr bwMode="auto">
            <a:xfrm>
              <a:off x="4533"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62" name="Rectangle 61"/>
            <p:cNvSpPr>
              <a:spLocks noChangeArrowheads="1"/>
            </p:cNvSpPr>
            <p:nvPr/>
          </p:nvSpPr>
          <p:spPr bwMode="auto">
            <a:xfrm>
              <a:off x="4365" y="2910"/>
              <a:ext cx="168"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dirty="0">
                  <a:solidFill>
                    <a:srgbClr val="000000"/>
                  </a:solidFill>
                </a:rPr>
                <a:t> y</a:t>
              </a:r>
              <a:endParaRPr lang="en-US" sz="3200" dirty="0">
                <a:solidFill>
                  <a:schemeClr val="tx1"/>
                </a:solidFill>
              </a:endParaRPr>
            </a:p>
          </p:txBody>
        </p:sp>
        <p:sp>
          <p:nvSpPr>
            <p:cNvPr id="63" name="Rectangle 62"/>
            <p:cNvSpPr>
              <a:spLocks noChangeArrowheads="1"/>
            </p:cNvSpPr>
            <p:nvPr/>
          </p:nvSpPr>
          <p:spPr bwMode="auto">
            <a:xfrm>
              <a:off x="4256" y="2910"/>
              <a:ext cx="11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x</a:t>
              </a:r>
              <a:endParaRPr lang="en-US" sz="3200">
                <a:solidFill>
                  <a:schemeClr val="tx1"/>
                </a:solidFill>
              </a:endParaRPr>
            </a:p>
          </p:txBody>
        </p:sp>
        <p:sp>
          <p:nvSpPr>
            <p:cNvPr id="64" name="Rectangle 63"/>
            <p:cNvSpPr>
              <a:spLocks noChangeArrowheads="1"/>
            </p:cNvSpPr>
            <p:nvPr/>
          </p:nvSpPr>
          <p:spPr bwMode="auto">
            <a:xfrm>
              <a:off x="4205"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65" name="Rectangle 64"/>
            <p:cNvSpPr>
              <a:spLocks noChangeArrowheads="1"/>
            </p:cNvSpPr>
            <p:nvPr/>
          </p:nvSpPr>
          <p:spPr bwMode="auto">
            <a:xfrm>
              <a:off x="4046" y="2910"/>
              <a:ext cx="16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w</a:t>
              </a:r>
              <a:endParaRPr lang="en-US" sz="3200">
                <a:solidFill>
                  <a:schemeClr val="tx1"/>
                </a:solidFill>
              </a:endParaRPr>
            </a:p>
          </p:txBody>
        </p:sp>
        <p:sp>
          <p:nvSpPr>
            <p:cNvPr id="66" name="Rectangle 65"/>
            <p:cNvSpPr>
              <a:spLocks noChangeArrowheads="1"/>
            </p:cNvSpPr>
            <p:nvPr/>
          </p:nvSpPr>
          <p:spPr bwMode="auto">
            <a:xfrm>
              <a:off x="3990"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67" name="Rectangle 66"/>
            <p:cNvSpPr>
              <a:spLocks noChangeArrowheads="1"/>
            </p:cNvSpPr>
            <p:nvPr/>
          </p:nvSpPr>
          <p:spPr bwMode="auto">
            <a:xfrm>
              <a:off x="3813"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68" name="Rectangle 67"/>
            <p:cNvSpPr>
              <a:spLocks noChangeArrowheads="1"/>
            </p:cNvSpPr>
            <p:nvPr/>
          </p:nvSpPr>
          <p:spPr bwMode="auto">
            <a:xfrm>
              <a:off x="3718" y="2910"/>
              <a:ext cx="99"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dirty="0">
                  <a:solidFill>
                    <a:srgbClr val="000000"/>
                  </a:solidFill>
                </a:rPr>
                <a:t>z</a:t>
              </a:r>
              <a:endParaRPr lang="en-US" sz="3200" dirty="0">
                <a:solidFill>
                  <a:schemeClr val="tx1"/>
                </a:solidFill>
              </a:endParaRPr>
            </a:p>
          </p:txBody>
        </p:sp>
        <p:sp>
          <p:nvSpPr>
            <p:cNvPr id="69" name="Rectangle 68"/>
            <p:cNvSpPr>
              <a:spLocks noChangeArrowheads="1"/>
            </p:cNvSpPr>
            <p:nvPr/>
          </p:nvSpPr>
          <p:spPr bwMode="auto">
            <a:xfrm>
              <a:off x="3665"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70" name="Rectangle 69"/>
            <p:cNvSpPr>
              <a:spLocks noChangeArrowheads="1"/>
            </p:cNvSpPr>
            <p:nvPr/>
          </p:nvSpPr>
          <p:spPr bwMode="auto">
            <a:xfrm>
              <a:off x="3556" y="2910"/>
              <a:ext cx="11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x</a:t>
              </a:r>
              <a:endParaRPr lang="en-US" sz="3200">
                <a:solidFill>
                  <a:schemeClr val="tx1"/>
                </a:solidFill>
              </a:endParaRPr>
            </a:p>
          </p:txBody>
        </p:sp>
        <p:sp>
          <p:nvSpPr>
            <p:cNvPr id="71" name="Rectangle 70"/>
            <p:cNvSpPr>
              <a:spLocks noChangeArrowheads="1"/>
            </p:cNvSpPr>
            <p:nvPr/>
          </p:nvSpPr>
          <p:spPr bwMode="auto">
            <a:xfrm>
              <a:off x="3506"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72" name="Rectangle 71"/>
            <p:cNvSpPr>
              <a:spLocks noChangeArrowheads="1"/>
            </p:cNvSpPr>
            <p:nvPr/>
          </p:nvSpPr>
          <p:spPr bwMode="auto">
            <a:xfrm>
              <a:off x="3346" y="2910"/>
              <a:ext cx="162"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w</a:t>
              </a:r>
              <a:endParaRPr lang="en-US" sz="3200">
                <a:solidFill>
                  <a:schemeClr val="tx1"/>
                </a:solidFill>
              </a:endParaRPr>
            </a:p>
          </p:txBody>
        </p:sp>
        <p:sp>
          <p:nvSpPr>
            <p:cNvPr id="73" name="Rectangle 72"/>
            <p:cNvSpPr>
              <a:spLocks noChangeArrowheads="1"/>
            </p:cNvSpPr>
            <p:nvPr/>
          </p:nvSpPr>
          <p:spPr bwMode="auto">
            <a:xfrm>
              <a:off x="3250"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74" name="Rectangle 73"/>
            <p:cNvSpPr>
              <a:spLocks noChangeArrowheads="1"/>
            </p:cNvSpPr>
            <p:nvPr/>
          </p:nvSpPr>
          <p:spPr bwMode="auto">
            <a:xfrm>
              <a:off x="3077" y="2910"/>
              <a:ext cx="5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a:t>
              </a:r>
              <a:endParaRPr lang="en-US" sz="3200">
                <a:solidFill>
                  <a:schemeClr val="tx1"/>
                </a:solidFill>
              </a:endParaRPr>
            </a:p>
          </p:txBody>
        </p:sp>
        <p:sp>
          <p:nvSpPr>
            <p:cNvPr id="75" name="Rectangle 74"/>
            <p:cNvSpPr>
              <a:spLocks noChangeArrowheads="1"/>
            </p:cNvSpPr>
            <p:nvPr/>
          </p:nvSpPr>
          <p:spPr bwMode="auto">
            <a:xfrm>
              <a:off x="2912" y="2910"/>
              <a:ext cx="28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z) </a:t>
              </a:r>
              <a:endParaRPr lang="en-US" sz="3200">
                <a:solidFill>
                  <a:schemeClr val="tx1"/>
                </a:solidFill>
              </a:endParaRPr>
            </a:p>
          </p:txBody>
        </p:sp>
        <p:sp>
          <p:nvSpPr>
            <p:cNvPr id="76" name="Rectangle 75"/>
            <p:cNvSpPr>
              <a:spLocks noChangeArrowheads="1"/>
            </p:cNvSpPr>
            <p:nvPr/>
          </p:nvSpPr>
          <p:spPr bwMode="auto">
            <a:xfrm>
              <a:off x="2709" y="2910"/>
              <a:ext cx="224"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 y,</a:t>
              </a:r>
              <a:endParaRPr lang="en-US" sz="3200">
                <a:solidFill>
                  <a:schemeClr val="tx1"/>
                </a:solidFill>
              </a:endParaRPr>
            </a:p>
          </p:txBody>
        </p:sp>
        <p:sp>
          <p:nvSpPr>
            <p:cNvPr id="77" name="Rectangle 76"/>
            <p:cNvSpPr>
              <a:spLocks noChangeArrowheads="1"/>
            </p:cNvSpPr>
            <p:nvPr/>
          </p:nvSpPr>
          <p:spPr bwMode="auto">
            <a:xfrm>
              <a:off x="2584" y="2910"/>
              <a:ext cx="168"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rPr>
                <a:t>x,</a:t>
              </a:r>
              <a:endParaRPr lang="en-US" sz="3200">
                <a:solidFill>
                  <a:schemeClr val="tx1"/>
                </a:solidFill>
              </a:endParaRPr>
            </a:p>
          </p:txBody>
        </p:sp>
        <p:sp>
          <p:nvSpPr>
            <p:cNvPr id="78" name="Rectangle 77"/>
            <p:cNvSpPr>
              <a:spLocks noChangeArrowheads="1"/>
            </p:cNvSpPr>
            <p:nvPr/>
          </p:nvSpPr>
          <p:spPr bwMode="auto">
            <a:xfrm>
              <a:off x="2048" y="2910"/>
              <a:ext cx="506"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dirty="0">
                  <a:solidFill>
                    <a:srgbClr val="000000"/>
                  </a:solidFill>
                </a:rPr>
                <a:t>F</a:t>
              </a:r>
              <a:r>
                <a:rPr lang="en-US" sz="2800" baseline="-25000" dirty="0">
                  <a:solidFill>
                    <a:srgbClr val="000000"/>
                  </a:solidFill>
                </a:rPr>
                <a:t>2</a:t>
              </a:r>
              <a:r>
                <a:rPr lang="en-US" sz="2800" dirty="0">
                  <a:solidFill>
                    <a:srgbClr val="000000"/>
                  </a:solidFill>
                </a:rPr>
                <a:t>(w,</a:t>
              </a:r>
              <a:endParaRPr lang="en-US" sz="3200" dirty="0">
                <a:solidFill>
                  <a:schemeClr val="tx1"/>
                </a:solidFill>
              </a:endParaRPr>
            </a:p>
          </p:txBody>
        </p:sp>
        <p:sp>
          <p:nvSpPr>
            <p:cNvPr id="79" name="Rectangle 78"/>
            <p:cNvSpPr>
              <a:spLocks noChangeArrowheads="1"/>
            </p:cNvSpPr>
            <p:nvPr/>
          </p:nvSpPr>
          <p:spPr bwMode="auto">
            <a:xfrm>
              <a:off x="4586" y="2885"/>
              <a:ext cx="123"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latin typeface="Symbol" pitchFamily="18" charset="2"/>
                </a:rPr>
                <a:t>+</a:t>
              </a:r>
              <a:endParaRPr lang="en-US" sz="3200">
                <a:solidFill>
                  <a:schemeClr val="tx1"/>
                </a:solidFill>
              </a:endParaRPr>
            </a:p>
          </p:txBody>
        </p:sp>
        <p:sp>
          <p:nvSpPr>
            <p:cNvPr id="80" name="Rectangle 79"/>
            <p:cNvSpPr>
              <a:spLocks noChangeArrowheads="1"/>
            </p:cNvSpPr>
            <p:nvPr/>
          </p:nvSpPr>
          <p:spPr bwMode="auto">
            <a:xfrm>
              <a:off x="3867" y="2885"/>
              <a:ext cx="123"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latin typeface="Symbol" pitchFamily="18" charset="2"/>
                </a:rPr>
                <a:t>+</a:t>
              </a:r>
              <a:endParaRPr lang="en-US" sz="3200">
                <a:solidFill>
                  <a:schemeClr val="tx1"/>
                </a:solidFill>
              </a:endParaRPr>
            </a:p>
          </p:txBody>
        </p:sp>
        <p:sp>
          <p:nvSpPr>
            <p:cNvPr id="81" name="Rectangle 80"/>
            <p:cNvSpPr>
              <a:spLocks noChangeArrowheads="1"/>
            </p:cNvSpPr>
            <p:nvPr/>
          </p:nvSpPr>
          <p:spPr bwMode="auto">
            <a:xfrm>
              <a:off x="3130" y="2885"/>
              <a:ext cx="179" cy="269"/>
            </a:xfrm>
            <a:prstGeom prst="rect">
              <a:avLst/>
            </a:prstGeom>
            <a:noFill/>
            <a:ln w="9525">
              <a:noFill/>
              <a:miter lim="800000"/>
              <a:headEnd/>
              <a:tailEnd/>
            </a:ln>
          </p:spPr>
          <p:txBody>
            <a:bodyPr wrap="none" lIns="0" tIns="0" rIns="0" bIns="0">
              <a:spAutoFit/>
            </a:bodyPr>
            <a:lstStyle/>
            <a:p>
              <a:pPr>
                <a:spcBef>
                  <a:spcPct val="50000"/>
                </a:spcBef>
                <a:buFontTx/>
                <a:buNone/>
              </a:pPr>
              <a:r>
                <a:rPr lang="en-US" sz="2800">
                  <a:solidFill>
                    <a:srgbClr val="000000"/>
                  </a:solidFill>
                  <a:latin typeface="Symbol" pitchFamily="18" charset="2"/>
                </a:rPr>
                <a:t> =</a:t>
              </a:r>
              <a:endParaRPr lang="en-US" sz="3200">
                <a:solidFill>
                  <a:schemeClr val="tx1"/>
                </a:solidFill>
              </a:endParaRPr>
            </a:p>
          </p:txBody>
        </p:sp>
      </p:grpSp>
      <p:sp>
        <p:nvSpPr>
          <p:cNvPr id="82" name="Text Box 82"/>
          <p:cNvSpPr txBox="1">
            <a:spLocks noChangeArrowheads="1"/>
          </p:cNvSpPr>
          <p:nvPr/>
        </p:nvSpPr>
        <p:spPr bwMode="auto">
          <a:xfrm>
            <a:off x="4551363" y="2736850"/>
            <a:ext cx="3481387" cy="1192213"/>
          </a:xfrm>
          <a:prstGeom prst="rect">
            <a:avLst/>
          </a:prstGeom>
          <a:solidFill>
            <a:srgbClr val="FFFF99"/>
          </a:solidFill>
          <a:ln w="1651">
            <a:solidFill>
              <a:srgbClr val="FFFF99"/>
            </a:solidFill>
            <a:miter lim="800000"/>
            <a:headEnd/>
            <a:tailEnd/>
          </a:ln>
        </p:spPr>
        <p:txBody>
          <a:bodyPr wrap="none">
            <a:spAutoFit/>
          </a:bodyPr>
          <a:lstStyle/>
          <a:p>
            <a:pPr>
              <a:spcBef>
                <a:spcPct val="0"/>
              </a:spcBef>
              <a:buFont typeface="Wingdings" pitchFamily="2" charset="2"/>
              <a:buNone/>
            </a:pPr>
            <a:r>
              <a:rPr lang="en-US" sz="1800">
                <a:solidFill>
                  <a:srgbClr val="6600FF"/>
                </a:solidFill>
                <a:latin typeface="Arial" pitchFamily="34" charset="0"/>
                <a:cs typeface="Arial" pitchFamily="34" charset="0"/>
              </a:rPr>
              <a:t>Function Output:</a:t>
            </a:r>
          </a:p>
          <a:p>
            <a:pPr>
              <a:spcBef>
                <a:spcPct val="0"/>
              </a:spcBef>
              <a:buFont typeface="Wingdings" pitchFamily="2" charset="2"/>
              <a:buNone/>
            </a:pPr>
            <a:r>
              <a:rPr lang="en-US" sz="1800">
                <a:solidFill>
                  <a:srgbClr val="6600FF"/>
                </a:solidFill>
                <a:latin typeface="Arial" pitchFamily="34" charset="0"/>
                <a:cs typeface="Arial" pitchFamily="34" charset="0"/>
              </a:rPr>
              <a:t>0 for input= 0 to 4</a:t>
            </a:r>
          </a:p>
          <a:p>
            <a:pPr>
              <a:spcBef>
                <a:spcPct val="0"/>
              </a:spcBef>
              <a:buFont typeface="Wingdings" pitchFamily="2" charset="2"/>
              <a:buNone/>
            </a:pPr>
            <a:r>
              <a:rPr lang="en-US" sz="1800">
                <a:solidFill>
                  <a:srgbClr val="6600FF"/>
                </a:solidFill>
                <a:latin typeface="Arial" pitchFamily="34" charset="0"/>
                <a:cs typeface="Arial" pitchFamily="34" charset="0"/>
              </a:rPr>
              <a:t>1 for input = 5 to 9</a:t>
            </a:r>
          </a:p>
          <a:p>
            <a:pPr>
              <a:spcBef>
                <a:spcPct val="0"/>
              </a:spcBef>
              <a:buFont typeface="Wingdings" pitchFamily="2" charset="2"/>
              <a:buNone/>
            </a:pPr>
            <a:r>
              <a:rPr lang="en-US" sz="1800">
                <a:solidFill>
                  <a:srgbClr val="6600FF"/>
                </a:solidFill>
                <a:latin typeface="Arial" pitchFamily="34" charset="0"/>
                <a:cs typeface="Arial" pitchFamily="34" charset="0"/>
              </a:rPr>
              <a:t>X (don’t care) for input = 10-15</a:t>
            </a:r>
          </a:p>
        </p:txBody>
      </p:sp>
      <p:sp>
        <p:nvSpPr>
          <p:cNvPr id="83" name="Text Box 83"/>
          <p:cNvSpPr txBox="1">
            <a:spLocks noChangeArrowheads="1"/>
          </p:cNvSpPr>
          <p:nvPr/>
        </p:nvSpPr>
        <p:spPr bwMode="auto">
          <a:xfrm>
            <a:off x="7682778" y="4235498"/>
            <a:ext cx="1387475" cy="396875"/>
          </a:xfrm>
          <a:prstGeom prst="rect">
            <a:avLst/>
          </a:prstGeom>
          <a:noFill/>
          <a:ln w="1588">
            <a:noFill/>
            <a:miter lim="800000"/>
            <a:headEnd/>
            <a:tailEnd/>
          </a:ln>
        </p:spPr>
        <p:txBody>
          <a:bodyPr wrap="none">
            <a:spAutoFit/>
          </a:bodyPr>
          <a:lstStyle/>
          <a:p>
            <a:pPr>
              <a:buFont typeface="Wingdings" pitchFamily="2" charset="2"/>
              <a:buNone/>
            </a:pPr>
            <a:r>
              <a:rPr lang="en-US" sz="2000" dirty="0">
                <a:latin typeface="Arial" pitchFamily="34" charset="0"/>
                <a:cs typeface="Arial" pitchFamily="34" charset="0"/>
              </a:rPr>
              <a:t>All X’s = 1</a:t>
            </a:r>
          </a:p>
        </p:txBody>
      </p:sp>
      <p:sp>
        <p:nvSpPr>
          <p:cNvPr id="84" name="Rectangle 83"/>
          <p:cNvSpPr/>
          <p:nvPr/>
        </p:nvSpPr>
        <p:spPr>
          <a:xfrm>
            <a:off x="7931167" y="5790887"/>
            <a:ext cx="1212833" cy="369332"/>
          </a:xfrm>
          <a:prstGeom prst="rect">
            <a:avLst/>
          </a:prstGeom>
        </p:spPr>
        <p:txBody>
          <a:bodyPr wrap="none">
            <a:spAutoFit/>
          </a:bodyPr>
          <a:lstStyle/>
          <a:p>
            <a:pPr>
              <a:buFont typeface="Wingdings" pitchFamily="2" charset="2"/>
              <a:buNone/>
            </a:pPr>
            <a:r>
              <a:rPr lang="en-US" dirty="0" smtClean="0">
                <a:solidFill>
                  <a:srgbClr val="CC3300"/>
                </a:solidFill>
                <a:latin typeface="Arial" pitchFamily="34" charset="0"/>
                <a:cs typeface="Arial" pitchFamily="34" charset="0"/>
              </a:rPr>
              <a:t>All X’s = 0</a:t>
            </a:r>
            <a:endParaRPr lang="en-US" dirty="0">
              <a:solidFill>
                <a:srgbClr val="CC3300"/>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 Simplification</a:t>
            </a:r>
            <a:endParaRPr lang="en-US" dirty="0"/>
          </a:p>
        </p:txBody>
      </p:sp>
      <p:sp>
        <p:nvSpPr>
          <p:cNvPr id="3" name="Content Placeholder 2"/>
          <p:cNvSpPr>
            <a:spLocks noGrp="1"/>
          </p:cNvSpPr>
          <p:nvPr>
            <p:ph idx="1"/>
          </p:nvPr>
        </p:nvSpPr>
        <p:spPr/>
        <p:txBody>
          <a:bodyPr/>
          <a:lstStyle/>
          <a:p>
            <a:r>
              <a:rPr lang="en-US" dirty="0" smtClean="0"/>
              <a:t>Until </a:t>
            </a:r>
            <a:r>
              <a:rPr lang="en-US" dirty="0" smtClean="0"/>
              <a:t>now we have derived simplified Boolean functions from the maps in SOP form. Procedure for deriving simplified Boolean functions POS is slightly different. Instead of making groups of 1’s, make the groups of 0’s. </a:t>
            </a:r>
          </a:p>
          <a:p>
            <a:r>
              <a:rPr lang="en-US" dirty="0" smtClean="0"/>
              <a:t>Since the simplified expression obtained by making group of 1’s of the function (say F) is always in SOP form. Then the simplified function obtained by making group of 0’s of the function will be the complement of the function (i.e., F’) in SOP form. </a:t>
            </a:r>
          </a:p>
          <a:p>
            <a:r>
              <a:rPr lang="en-US" dirty="0" smtClean="0"/>
              <a:t>Applying </a:t>
            </a:r>
            <a:r>
              <a:rPr lang="en-US" dirty="0" err="1" smtClean="0"/>
              <a:t>DeMorgan’s</a:t>
            </a:r>
            <a:r>
              <a:rPr lang="en-US" dirty="0" smtClean="0"/>
              <a:t> theorem to F’ (in SOP) will give F in POS form.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3300"/>
                </a:solidFill>
              </a:rPr>
              <a:t>Product of Sums</a:t>
            </a:r>
            <a:r>
              <a:rPr lang="en-US" dirty="0" smtClean="0"/>
              <a:t> Example</a:t>
            </a:r>
            <a:endParaRPr lang="en-US" dirty="0"/>
          </a:p>
        </p:txBody>
      </p:sp>
      <p:sp>
        <p:nvSpPr>
          <p:cNvPr id="5" name="Rectangle 3"/>
          <p:cNvSpPr txBox="1">
            <a:spLocks noChangeArrowheads="1"/>
          </p:cNvSpPr>
          <p:nvPr/>
        </p:nvSpPr>
        <p:spPr bwMode="auto">
          <a:xfrm>
            <a:off x="141288" y="1174750"/>
            <a:ext cx="9002712"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 Find the </a:t>
            </a:r>
            <a:r>
              <a:rPr kumimoji="0" lang="en-US" sz="2400" b="1" i="0" u="none" strike="noStrike" kern="0" cap="none" spc="0" normalizeH="0" baseline="0" noProof="0" smtClean="0">
                <a:ln>
                  <a:noFill/>
                </a:ln>
                <a:solidFill>
                  <a:srgbClr val="FF0000"/>
                </a:solidFill>
                <a:effectLst/>
                <a:uLnTx/>
                <a:uFillTx/>
                <a:latin typeface="+mn-lt"/>
                <a:ea typeface="+mn-ea"/>
                <a:cs typeface="+mn-cs"/>
              </a:rPr>
              <a:t>optimum</a:t>
            </a:r>
            <a:r>
              <a:rPr kumimoji="0" lang="en-US" sz="2400" b="1" i="0" u="none" strike="noStrike" kern="0" cap="none" spc="0" normalizeH="0" baseline="0" noProof="0" smtClean="0">
                <a:ln>
                  <a:noFill/>
                </a:ln>
                <a:solidFill>
                  <a:schemeClr val="tx1"/>
                </a:solidFill>
                <a:effectLst/>
                <a:uLnTx/>
                <a:uFillTx/>
                <a:latin typeface="+mn-lt"/>
                <a:ea typeface="+mn-ea"/>
                <a:cs typeface="+mn-cs"/>
              </a:rPr>
              <a:t> POS solution for F, given:</a:t>
            </a: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sym typeface="Symbol" pitchFamily="18" charset="2"/>
            </a:endParaRPr>
          </a:p>
          <a:p>
            <a:pPr marL="798513" marR="0" lvl="1" indent="-336550" algn="l" defTabSz="914400" rtl="0" eaLnBrk="1" fontAlgn="base" latinLnBrk="0" hangingPunct="1">
              <a:lnSpc>
                <a:spcPct val="100000"/>
              </a:lnSpc>
              <a:spcBef>
                <a:spcPct val="40000"/>
              </a:spcBef>
              <a:spcAft>
                <a:spcPct val="0"/>
              </a:spcAft>
              <a:buClrTx/>
              <a:buSzTx/>
              <a:buFont typeface="Wingdings" pitchFamily="2" charset="2"/>
              <a:buChar char="²"/>
              <a:tabLst/>
              <a:defRPr/>
            </a:pPr>
            <a:r>
              <a:rPr kumimoji="0" lang="en-US" sz="2000" b="1" i="0" u="none" strike="noStrike" kern="0" cap="none" spc="0" normalizeH="0" baseline="0" noProof="0" smtClean="0">
                <a:ln>
                  <a:noFill/>
                </a:ln>
                <a:solidFill>
                  <a:schemeClr val="tx1"/>
                </a:solidFill>
                <a:effectLst/>
                <a:uLnTx/>
                <a:uFillTx/>
                <a:latin typeface="+mn-lt"/>
                <a:cs typeface="+mn-cs"/>
                <a:sym typeface="Symbol" pitchFamily="18" charset="2"/>
              </a:rPr>
              <a:t>Hint: Use    and complement it to get the result</a:t>
            </a: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p:txBody>
      </p:sp>
      <p:graphicFrame>
        <p:nvGraphicFramePr>
          <p:cNvPr id="6" name="Object 4"/>
          <p:cNvGraphicFramePr>
            <a:graphicFrameLocks noChangeAspect="1"/>
          </p:cNvGraphicFramePr>
          <p:nvPr/>
        </p:nvGraphicFramePr>
        <p:xfrm>
          <a:off x="0" y="1643183"/>
          <a:ext cx="7815263" cy="460375"/>
        </p:xfrm>
        <a:graphic>
          <a:graphicData uri="http://schemas.openxmlformats.org/presentationml/2006/ole">
            <p:oleObj spid="_x0000_s9218" name="Equation" r:id="rId3" imgW="6248160" imgH="368280" progId="Equation.3">
              <p:embed/>
            </p:oleObj>
          </a:graphicData>
        </a:graphic>
      </p:graphicFrame>
      <p:graphicFrame>
        <p:nvGraphicFramePr>
          <p:cNvPr id="7" name="Object 5"/>
          <p:cNvGraphicFramePr>
            <a:graphicFrameLocks noChangeAspect="1"/>
          </p:cNvGraphicFramePr>
          <p:nvPr/>
        </p:nvGraphicFramePr>
        <p:xfrm>
          <a:off x="7315200" y="1643183"/>
          <a:ext cx="1828800" cy="461963"/>
        </p:xfrm>
        <a:graphic>
          <a:graphicData uri="http://schemas.openxmlformats.org/presentationml/2006/ole">
            <p:oleObj spid="_x0000_s9219" name="Equation" r:id="rId4" imgW="1460160" imgH="368280" progId="Equation.3">
              <p:embed/>
            </p:oleObj>
          </a:graphicData>
        </a:graphic>
      </p:graphicFrame>
      <p:grpSp>
        <p:nvGrpSpPr>
          <p:cNvPr id="8" name="Group 6"/>
          <p:cNvGrpSpPr>
            <a:grpSpLocks/>
          </p:cNvGrpSpPr>
          <p:nvPr/>
        </p:nvGrpSpPr>
        <p:grpSpPr bwMode="auto">
          <a:xfrm>
            <a:off x="1959312" y="2104039"/>
            <a:ext cx="654050" cy="530226"/>
            <a:chOff x="2255" y="3456"/>
            <a:chExt cx="412" cy="334"/>
          </a:xfrm>
        </p:grpSpPr>
        <p:sp>
          <p:nvSpPr>
            <p:cNvPr id="9" name="Text Box 7"/>
            <p:cNvSpPr txBox="1">
              <a:spLocks noChangeArrowheads="1"/>
            </p:cNvSpPr>
            <p:nvPr/>
          </p:nvSpPr>
          <p:spPr bwMode="auto">
            <a:xfrm>
              <a:off x="2255" y="3463"/>
              <a:ext cx="412" cy="327"/>
            </a:xfrm>
            <a:prstGeom prst="rect">
              <a:avLst/>
            </a:prstGeom>
            <a:noFill/>
            <a:ln w="9525">
              <a:noFill/>
              <a:miter lim="800000"/>
              <a:headEnd/>
              <a:tailEnd/>
            </a:ln>
          </p:spPr>
          <p:txBody>
            <a:bodyPr lIns="0" rIns="0" anchorCtr="1">
              <a:spAutoFit/>
            </a:bodyPr>
            <a:lstStyle/>
            <a:p>
              <a:pPr>
                <a:spcBef>
                  <a:spcPct val="50000"/>
                </a:spcBef>
                <a:buClr>
                  <a:srgbClr val="009999"/>
                </a:buClr>
                <a:buFontTx/>
                <a:buNone/>
              </a:pPr>
              <a:r>
                <a:rPr lang="en-US" sz="2800" dirty="0">
                  <a:solidFill>
                    <a:schemeClr val="tx1"/>
                  </a:solidFill>
                </a:rPr>
                <a:t>F</a:t>
              </a:r>
            </a:p>
          </p:txBody>
        </p:sp>
        <p:sp>
          <p:nvSpPr>
            <p:cNvPr id="10" name="Line 8"/>
            <p:cNvSpPr>
              <a:spLocks noChangeShapeType="1"/>
            </p:cNvSpPr>
            <p:nvPr/>
          </p:nvSpPr>
          <p:spPr bwMode="auto">
            <a:xfrm>
              <a:off x="2398" y="3456"/>
              <a:ext cx="123" cy="1"/>
            </a:xfrm>
            <a:prstGeom prst="line">
              <a:avLst/>
            </a:prstGeom>
            <a:noFill/>
            <a:ln w="28575">
              <a:solidFill>
                <a:schemeClr val="tx1"/>
              </a:solidFill>
              <a:round/>
              <a:headEnd/>
              <a:tailEnd/>
            </a:ln>
          </p:spPr>
          <p:txBody>
            <a:bodyPr lIns="0" rIns="0" anchorCtr="1">
              <a:spAutoFit/>
            </a:bodyPr>
            <a:lstStyle/>
            <a:p>
              <a:endParaRPr lang="en-US"/>
            </a:p>
          </p:txBody>
        </p:sp>
      </p:grpSp>
      <p:grpSp>
        <p:nvGrpSpPr>
          <p:cNvPr id="11" name="Group 96"/>
          <p:cNvGrpSpPr>
            <a:grpSpLocks/>
          </p:cNvGrpSpPr>
          <p:nvPr/>
        </p:nvGrpSpPr>
        <p:grpSpPr bwMode="auto">
          <a:xfrm>
            <a:off x="0" y="2623416"/>
            <a:ext cx="4865688" cy="3802062"/>
            <a:chOff x="0" y="1853"/>
            <a:chExt cx="3065" cy="2395"/>
          </a:xfrm>
        </p:grpSpPr>
        <p:sp>
          <p:nvSpPr>
            <p:cNvPr id="12" name="Line 33"/>
            <p:cNvSpPr>
              <a:spLocks noChangeShapeType="1"/>
            </p:cNvSpPr>
            <p:nvPr/>
          </p:nvSpPr>
          <p:spPr bwMode="auto">
            <a:xfrm flipV="1">
              <a:off x="417" y="2624"/>
              <a:ext cx="2632" cy="1"/>
            </a:xfrm>
            <a:prstGeom prst="line">
              <a:avLst/>
            </a:prstGeom>
            <a:noFill/>
            <a:ln w="38100">
              <a:solidFill>
                <a:schemeClr val="tx1"/>
              </a:solidFill>
              <a:round/>
              <a:headEnd/>
              <a:tailEnd/>
            </a:ln>
          </p:spPr>
          <p:txBody>
            <a:bodyPr/>
            <a:lstStyle/>
            <a:p>
              <a:endParaRPr lang="en-US"/>
            </a:p>
          </p:txBody>
        </p:sp>
        <p:grpSp>
          <p:nvGrpSpPr>
            <p:cNvPr id="13" name="Group 95"/>
            <p:cNvGrpSpPr>
              <a:grpSpLocks/>
            </p:cNvGrpSpPr>
            <p:nvPr/>
          </p:nvGrpSpPr>
          <p:grpSpPr bwMode="auto">
            <a:xfrm>
              <a:off x="0" y="1853"/>
              <a:ext cx="3065" cy="2395"/>
              <a:chOff x="0" y="1853"/>
              <a:chExt cx="3065" cy="2395"/>
            </a:xfrm>
          </p:grpSpPr>
          <p:sp>
            <p:nvSpPr>
              <p:cNvPr id="14" name="Line 9"/>
              <p:cNvSpPr>
                <a:spLocks noChangeShapeType="1"/>
              </p:cNvSpPr>
              <p:nvPr/>
            </p:nvSpPr>
            <p:spPr bwMode="auto">
              <a:xfrm>
                <a:off x="2152" y="2197"/>
                <a:ext cx="2" cy="1942"/>
              </a:xfrm>
              <a:prstGeom prst="line">
                <a:avLst/>
              </a:prstGeom>
              <a:noFill/>
              <a:ln w="38100">
                <a:solidFill>
                  <a:schemeClr val="tx1"/>
                </a:solidFill>
                <a:round/>
                <a:headEnd/>
                <a:tailEnd/>
              </a:ln>
            </p:spPr>
            <p:txBody>
              <a:bodyPr/>
              <a:lstStyle/>
              <a:p>
                <a:endParaRPr lang="en-US"/>
              </a:p>
            </p:txBody>
          </p:sp>
          <p:sp>
            <p:nvSpPr>
              <p:cNvPr id="15" name="Line 10"/>
              <p:cNvSpPr>
                <a:spLocks noChangeShapeType="1"/>
              </p:cNvSpPr>
              <p:nvPr/>
            </p:nvSpPr>
            <p:spPr bwMode="auto">
              <a:xfrm>
                <a:off x="1583" y="1853"/>
                <a:ext cx="0" cy="2036"/>
              </a:xfrm>
              <a:prstGeom prst="line">
                <a:avLst/>
              </a:prstGeom>
              <a:noFill/>
              <a:ln w="38100">
                <a:solidFill>
                  <a:schemeClr val="tx1"/>
                </a:solidFill>
                <a:round/>
                <a:headEnd/>
                <a:tailEnd/>
              </a:ln>
            </p:spPr>
            <p:txBody>
              <a:bodyPr/>
              <a:lstStyle/>
              <a:p>
                <a:endParaRPr lang="en-US"/>
              </a:p>
            </p:txBody>
          </p:sp>
          <p:sp>
            <p:nvSpPr>
              <p:cNvPr id="16" name="Line 11"/>
              <p:cNvSpPr>
                <a:spLocks noChangeShapeType="1"/>
              </p:cNvSpPr>
              <p:nvPr/>
            </p:nvSpPr>
            <p:spPr bwMode="auto">
              <a:xfrm flipH="1">
                <a:off x="1029" y="2209"/>
                <a:ext cx="1" cy="1893"/>
              </a:xfrm>
              <a:prstGeom prst="line">
                <a:avLst/>
              </a:prstGeom>
              <a:noFill/>
              <a:ln w="38100">
                <a:solidFill>
                  <a:schemeClr val="tx1"/>
                </a:solidFill>
                <a:round/>
                <a:headEnd/>
                <a:tailEnd/>
              </a:ln>
            </p:spPr>
            <p:txBody>
              <a:bodyPr/>
              <a:lstStyle/>
              <a:p>
                <a:endParaRPr lang="en-US"/>
              </a:p>
            </p:txBody>
          </p:sp>
          <p:sp>
            <p:nvSpPr>
              <p:cNvPr id="17" name="Text Box 12"/>
              <p:cNvSpPr txBox="1">
                <a:spLocks noChangeArrowheads="1"/>
              </p:cNvSpPr>
              <p:nvPr/>
            </p:nvSpPr>
            <p:spPr bwMode="auto">
              <a:xfrm>
                <a:off x="863" y="3433"/>
                <a:ext cx="236"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8</a:t>
                </a:r>
              </a:p>
            </p:txBody>
          </p:sp>
          <p:sp>
            <p:nvSpPr>
              <p:cNvPr id="18" name="Text Box 13"/>
              <p:cNvSpPr txBox="1">
                <a:spLocks noChangeArrowheads="1"/>
              </p:cNvSpPr>
              <p:nvPr/>
            </p:nvSpPr>
            <p:spPr bwMode="auto">
              <a:xfrm>
                <a:off x="1427" y="3462"/>
                <a:ext cx="237"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9</a:t>
                </a:r>
              </a:p>
            </p:txBody>
          </p:sp>
          <p:sp>
            <p:nvSpPr>
              <p:cNvPr id="19" name="Text Box 14"/>
              <p:cNvSpPr txBox="1">
                <a:spLocks noChangeArrowheads="1"/>
              </p:cNvSpPr>
              <p:nvPr/>
            </p:nvSpPr>
            <p:spPr bwMode="auto">
              <a:xfrm>
                <a:off x="2478" y="3441"/>
                <a:ext cx="363"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10</a:t>
                </a:r>
              </a:p>
            </p:txBody>
          </p:sp>
          <p:sp>
            <p:nvSpPr>
              <p:cNvPr id="20" name="Text Box 15"/>
              <p:cNvSpPr txBox="1">
                <a:spLocks noChangeArrowheads="1"/>
              </p:cNvSpPr>
              <p:nvPr/>
            </p:nvSpPr>
            <p:spPr bwMode="auto">
              <a:xfrm>
                <a:off x="1943" y="3448"/>
                <a:ext cx="362"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11</a:t>
                </a:r>
              </a:p>
            </p:txBody>
          </p:sp>
          <p:sp>
            <p:nvSpPr>
              <p:cNvPr id="21" name="Text Box 16"/>
              <p:cNvSpPr txBox="1">
                <a:spLocks noChangeArrowheads="1"/>
              </p:cNvSpPr>
              <p:nvPr/>
            </p:nvSpPr>
            <p:spPr bwMode="auto">
              <a:xfrm>
                <a:off x="822" y="3034"/>
                <a:ext cx="363"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12</a:t>
                </a:r>
              </a:p>
            </p:txBody>
          </p:sp>
          <p:sp>
            <p:nvSpPr>
              <p:cNvPr id="22" name="Text Box 17"/>
              <p:cNvSpPr txBox="1">
                <a:spLocks noChangeArrowheads="1"/>
              </p:cNvSpPr>
              <p:nvPr/>
            </p:nvSpPr>
            <p:spPr bwMode="auto">
              <a:xfrm>
                <a:off x="1364" y="3033"/>
                <a:ext cx="363"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13</a:t>
                </a:r>
              </a:p>
            </p:txBody>
          </p:sp>
          <p:sp>
            <p:nvSpPr>
              <p:cNvPr id="23" name="Text Box 18"/>
              <p:cNvSpPr txBox="1">
                <a:spLocks noChangeArrowheads="1"/>
              </p:cNvSpPr>
              <p:nvPr/>
            </p:nvSpPr>
            <p:spPr bwMode="auto">
              <a:xfrm>
                <a:off x="2472" y="3021"/>
                <a:ext cx="362"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14</a:t>
                </a:r>
              </a:p>
            </p:txBody>
          </p:sp>
          <p:sp>
            <p:nvSpPr>
              <p:cNvPr id="24" name="Text Box 19"/>
              <p:cNvSpPr txBox="1">
                <a:spLocks noChangeArrowheads="1"/>
              </p:cNvSpPr>
              <p:nvPr/>
            </p:nvSpPr>
            <p:spPr bwMode="auto">
              <a:xfrm>
                <a:off x="1937" y="3034"/>
                <a:ext cx="362"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15</a:t>
                </a:r>
              </a:p>
            </p:txBody>
          </p:sp>
          <p:sp>
            <p:nvSpPr>
              <p:cNvPr id="25" name="Text Box 20"/>
              <p:cNvSpPr txBox="1">
                <a:spLocks noChangeArrowheads="1"/>
              </p:cNvSpPr>
              <p:nvPr/>
            </p:nvSpPr>
            <p:spPr bwMode="auto">
              <a:xfrm>
                <a:off x="858" y="2199"/>
                <a:ext cx="237"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0</a:t>
                </a:r>
              </a:p>
            </p:txBody>
          </p:sp>
          <p:sp>
            <p:nvSpPr>
              <p:cNvPr id="26" name="Text Box 21"/>
              <p:cNvSpPr txBox="1">
                <a:spLocks noChangeArrowheads="1"/>
              </p:cNvSpPr>
              <p:nvPr/>
            </p:nvSpPr>
            <p:spPr bwMode="auto">
              <a:xfrm>
                <a:off x="1440" y="2187"/>
                <a:ext cx="237"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1</a:t>
                </a:r>
              </a:p>
            </p:txBody>
          </p:sp>
          <p:sp>
            <p:nvSpPr>
              <p:cNvPr id="27" name="Text Box 22"/>
              <p:cNvSpPr txBox="1">
                <a:spLocks noChangeArrowheads="1"/>
              </p:cNvSpPr>
              <p:nvPr/>
            </p:nvSpPr>
            <p:spPr bwMode="auto">
              <a:xfrm>
                <a:off x="1944" y="2188"/>
                <a:ext cx="237"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3</a:t>
                </a:r>
              </a:p>
            </p:txBody>
          </p:sp>
          <p:sp>
            <p:nvSpPr>
              <p:cNvPr id="28" name="Text Box 23"/>
              <p:cNvSpPr txBox="1">
                <a:spLocks noChangeArrowheads="1"/>
              </p:cNvSpPr>
              <p:nvPr/>
            </p:nvSpPr>
            <p:spPr bwMode="auto">
              <a:xfrm>
                <a:off x="2549" y="2186"/>
                <a:ext cx="236"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2</a:t>
                </a:r>
              </a:p>
            </p:txBody>
          </p:sp>
          <p:sp>
            <p:nvSpPr>
              <p:cNvPr id="29" name="Text Box 24"/>
              <p:cNvSpPr txBox="1">
                <a:spLocks noChangeArrowheads="1"/>
              </p:cNvSpPr>
              <p:nvPr/>
            </p:nvSpPr>
            <p:spPr bwMode="auto">
              <a:xfrm>
                <a:off x="1419" y="2599"/>
                <a:ext cx="236"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5</a:t>
                </a:r>
              </a:p>
            </p:txBody>
          </p:sp>
          <p:sp>
            <p:nvSpPr>
              <p:cNvPr id="30" name="Text Box 25"/>
              <p:cNvSpPr txBox="1">
                <a:spLocks noChangeArrowheads="1"/>
              </p:cNvSpPr>
              <p:nvPr/>
            </p:nvSpPr>
            <p:spPr bwMode="auto">
              <a:xfrm>
                <a:off x="2557" y="2622"/>
                <a:ext cx="236"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6</a:t>
                </a:r>
              </a:p>
            </p:txBody>
          </p:sp>
          <p:sp>
            <p:nvSpPr>
              <p:cNvPr id="31" name="Text Box 26"/>
              <p:cNvSpPr txBox="1">
                <a:spLocks noChangeArrowheads="1"/>
              </p:cNvSpPr>
              <p:nvPr/>
            </p:nvSpPr>
            <p:spPr bwMode="auto">
              <a:xfrm>
                <a:off x="873" y="2602"/>
                <a:ext cx="237"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4</a:t>
                </a:r>
              </a:p>
            </p:txBody>
          </p:sp>
          <p:sp>
            <p:nvSpPr>
              <p:cNvPr id="32" name="Text Box 27"/>
              <p:cNvSpPr txBox="1">
                <a:spLocks noChangeArrowheads="1"/>
              </p:cNvSpPr>
              <p:nvPr/>
            </p:nvSpPr>
            <p:spPr bwMode="auto">
              <a:xfrm>
                <a:off x="1981" y="2627"/>
                <a:ext cx="236" cy="231"/>
              </a:xfrm>
              <a:prstGeom prst="rect">
                <a:avLst/>
              </a:prstGeom>
              <a:noFill/>
              <a:ln w="9525">
                <a:noFill/>
                <a:miter lim="800000"/>
                <a:headEnd/>
                <a:tailEnd/>
              </a:ln>
            </p:spPr>
            <p:txBody>
              <a:bodyPr>
                <a:spAutoFit/>
              </a:bodyPr>
              <a:lstStyle/>
              <a:p>
                <a:pPr>
                  <a:spcBef>
                    <a:spcPct val="50000"/>
                  </a:spcBef>
                  <a:buFontTx/>
                  <a:buNone/>
                </a:pPr>
                <a:r>
                  <a:rPr lang="en-US" sz="1800">
                    <a:solidFill>
                      <a:schemeClr val="tx1"/>
                    </a:solidFill>
                    <a:latin typeface="Arial" pitchFamily="34" charset="0"/>
                    <a:cs typeface="Arial" pitchFamily="34" charset="0"/>
                  </a:rPr>
                  <a:t>7</a:t>
                </a:r>
              </a:p>
            </p:txBody>
          </p:sp>
          <p:sp>
            <p:nvSpPr>
              <p:cNvPr id="33" name="Rectangle 28"/>
              <p:cNvSpPr>
                <a:spLocks noChangeArrowheads="1"/>
              </p:cNvSpPr>
              <p:nvPr/>
            </p:nvSpPr>
            <p:spPr bwMode="auto">
              <a:xfrm>
                <a:off x="418" y="2206"/>
                <a:ext cx="2277" cy="1677"/>
              </a:xfrm>
              <a:prstGeom prst="rect">
                <a:avLst/>
              </a:prstGeom>
              <a:noFill/>
              <a:ln w="38100">
                <a:solidFill>
                  <a:schemeClr val="tx1"/>
                </a:solidFill>
                <a:miter lim="800000"/>
                <a:headEnd/>
                <a:tailEnd/>
              </a:ln>
            </p:spPr>
            <p:txBody>
              <a:bodyPr wrap="none" anchor="ctr"/>
              <a:lstStyle/>
              <a:p>
                <a:endParaRPr lang="en-US"/>
              </a:p>
            </p:txBody>
          </p:sp>
          <p:sp>
            <p:nvSpPr>
              <p:cNvPr id="34" name="Line 29"/>
              <p:cNvSpPr>
                <a:spLocks noChangeShapeType="1"/>
              </p:cNvSpPr>
              <p:nvPr/>
            </p:nvSpPr>
            <p:spPr bwMode="auto">
              <a:xfrm flipV="1">
                <a:off x="124" y="3032"/>
                <a:ext cx="2583" cy="5"/>
              </a:xfrm>
              <a:prstGeom prst="line">
                <a:avLst/>
              </a:prstGeom>
              <a:noFill/>
              <a:ln w="38100">
                <a:solidFill>
                  <a:schemeClr val="tx1"/>
                </a:solidFill>
                <a:round/>
                <a:headEnd/>
                <a:tailEnd/>
              </a:ln>
            </p:spPr>
            <p:txBody>
              <a:bodyPr/>
              <a:lstStyle/>
              <a:p>
                <a:endParaRPr lang="en-US"/>
              </a:p>
            </p:txBody>
          </p:sp>
          <p:sp>
            <p:nvSpPr>
              <p:cNvPr id="35" name="Text Box 30"/>
              <p:cNvSpPr txBox="1">
                <a:spLocks noChangeArrowheads="1"/>
              </p:cNvSpPr>
              <p:nvPr/>
            </p:nvSpPr>
            <p:spPr bwMode="auto">
              <a:xfrm>
                <a:off x="2816" y="2932"/>
                <a:ext cx="236"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X</a:t>
                </a:r>
              </a:p>
            </p:txBody>
          </p:sp>
          <p:sp>
            <p:nvSpPr>
              <p:cNvPr id="36" name="Text Box 31"/>
              <p:cNvSpPr txBox="1">
                <a:spLocks noChangeArrowheads="1"/>
              </p:cNvSpPr>
              <p:nvPr/>
            </p:nvSpPr>
            <p:spPr bwMode="auto">
              <a:xfrm>
                <a:off x="2035" y="1867"/>
                <a:ext cx="237"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Y</a:t>
                </a:r>
              </a:p>
            </p:txBody>
          </p:sp>
          <p:sp>
            <p:nvSpPr>
              <p:cNvPr id="37" name="Text Box 32"/>
              <p:cNvSpPr txBox="1">
                <a:spLocks noChangeArrowheads="1"/>
              </p:cNvSpPr>
              <p:nvPr/>
            </p:nvSpPr>
            <p:spPr bwMode="auto">
              <a:xfrm>
                <a:off x="1465" y="3921"/>
                <a:ext cx="236" cy="327"/>
              </a:xfrm>
              <a:prstGeom prst="rect">
                <a:avLst/>
              </a:prstGeom>
              <a:noFill/>
              <a:ln w="9525">
                <a:noFill/>
                <a:miter lim="800000"/>
                <a:headEnd/>
                <a:tailEnd/>
              </a:ln>
            </p:spPr>
            <p:txBody>
              <a:bodyPr>
                <a:spAutoFit/>
              </a:bodyPr>
              <a:lstStyle/>
              <a:p>
                <a:pPr>
                  <a:spcBef>
                    <a:spcPct val="50000"/>
                  </a:spcBef>
                  <a:buFontTx/>
                  <a:buNone/>
                </a:pPr>
                <a:r>
                  <a:rPr lang="en-US" sz="2800" dirty="0">
                    <a:solidFill>
                      <a:schemeClr val="tx1"/>
                    </a:solidFill>
                  </a:rPr>
                  <a:t>Z</a:t>
                </a:r>
              </a:p>
            </p:txBody>
          </p:sp>
          <p:sp>
            <p:nvSpPr>
              <p:cNvPr id="38" name="Line 34"/>
              <p:cNvSpPr>
                <a:spLocks noChangeShapeType="1"/>
              </p:cNvSpPr>
              <p:nvPr/>
            </p:nvSpPr>
            <p:spPr bwMode="auto">
              <a:xfrm>
                <a:off x="420" y="3460"/>
                <a:ext cx="2610" cy="0"/>
              </a:xfrm>
              <a:prstGeom prst="line">
                <a:avLst/>
              </a:prstGeom>
              <a:noFill/>
              <a:ln w="38100">
                <a:solidFill>
                  <a:schemeClr val="tx1"/>
                </a:solidFill>
                <a:round/>
                <a:headEnd/>
                <a:tailEnd/>
              </a:ln>
            </p:spPr>
            <p:txBody>
              <a:bodyPr/>
              <a:lstStyle/>
              <a:p>
                <a:endParaRPr lang="en-US"/>
              </a:p>
            </p:txBody>
          </p:sp>
          <p:sp>
            <p:nvSpPr>
              <p:cNvPr id="39" name="Text Box 35"/>
              <p:cNvSpPr txBox="1">
                <a:spLocks noChangeArrowheads="1"/>
              </p:cNvSpPr>
              <p:nvPr/>
            </p:nvSpPr>
            <p:spPr bwMode="auto">
              <a:xfrm>
                <a:off x="71" y="3276"/>
                <a:ext cx="291"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rPr>
                  <a:t>W</a:t>
                </a:r>
              </a:p>
            </p:txBody>
          </p:sp>
          <p:grpSp>
            <p:nvGrpSpPr>
              <p:cNvPr id="40" name="Group 38"/>
              <p:cNvGrpSpPr>
                <a:grpSpLocks/>
              </p:cNvGrpSpPr>
              <p:nvPr/>
            </p:nvGrpSpPr>
            <p:grpSpPr bwMode="auto">
              <a:xfrm>
                <a:off x="116" y="2029"/>
                <a:ext cx="2888" cy="2040"/>
                <a:chOff x="1248" y="1336"/>
                <a:chExt cx="3344" cy="2392"/>
              </a:xfrm>
            </p:grpSpPr>
            <p:grpSp>
              <p:nvGrpSpPr>
                <p:cNvPr id="65" name="Group 39"/>
                <p:cNvGrpSpPr>
                  <a:grpSpLocks/>
                </p:cNvGrpSpPr>
                <p:nvPr/>
              </p:nvGrpSpPr>
              <p:grpSpPr bwMode="auto">
                <a:xfrm>
                  <a:off x="3632" y="1336"/>
                  <a:ext cx="960" cy="672"/>
                  <a:chOff x="3632" y="1336"/>
                  <a:chExt cx="960" cy="672"/>
                </a:xfrm>
              </p:grpSpPr>
              <p:sp>
                <p:nvSpPr>
                  <p:cNvPr id="78" name="AutoShape 40"/>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79" name="Rectangle 41"/>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80" name="Rectangle 42"/>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66" name="Group 43"/>
                <p:cNvGrpSpPr>
                  <a:grpSpLocks/>
                </p:cNvGrpSpPr>
                <p:nvPr/>
              </p:nvGrpSpPr>
              <p:grpSpPr bwMode="auto">
                <a:xfrm flipH="1">
                  <a:off x="1256" y="1336"/>
                  <a:ext cx="1024" cy="672"/>
                  <a:chOff x="3632" y="1336"/>
                  <a:chExt cx="960" cy="672"/>
                </a:xfrm>
              </p:grpSpPr>
              <p:sp>
                <p:nvSpPr>
                  <p:cNvPr id="75" name="AutoShape 44"/>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76" name="Rectangle 45"/>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77" name="Rectangle 46"/>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67" name="Group 47"/>
                <p:cNvGrpSpPr>
                  <a:grpSpLocks/>
                </p:cNvGrpSpPr>
                <p:nvPr/>
              </p:nvGrpSpPr>
              <p:grpSpPr bwMode="auto">
                <a:xfrm flipH="1" flipV="1">
                  <a:off x="1248" y="3056"/>
                  <a:ext cx="1024" cy="672"/>
                  <a:chOff x="3632" y="1336"/>
                  <a:chExt cx="960" cy="672"/>
                </a:xfrm>
              </p:grpSpPr>
              <p:sp>
                <p:nvSpPr>
                  <p:cNvPr id="72" name="AutoShape 48"/>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73" name="Rectangle 49"/>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74" name="Rectangle 50"/>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nvGrpSpPr>
                <p:cNvPr id="68" name="Group 51"/>
                <p:cNvGrpSpPr>
                  <a:grpSpLocks/>
                </p:cNvGrpSpPr>
                <p:nvPr/>
              </p:nvGrpSpPr>
              <p:grpSpPr bwMode="auto">
                <a:xfrm flipV="1">
                  <a:off x="3632" y="3048"/>
                  <a:ext cx="960" cy="672"/>
                  <a:chOff x="3632" y="1336"/>
                  <a:chExt cx="960" cy="672"/>
                </a:xfrm>
              </p:grpSpPr>
              <p:sp>
                <p:nvSpPr>
                  <p:cNvPr id="69" name="AutoShape 52"/>
                  <p:cNvSpPr>
                    <a:spLocks noChangeArrowheads="1"/>
                  </p:cNvSpPr>
                  <p:nvPr/>
                </p:nvSpPr>
                <p:spPr bwMode="auto">
                  <a:xfrm>
                    <a:off x="3664" y="1384"/>
                    <a:ext cx="792" cy="600"/>
                  </a:xfrm>
                  <a:prstGeom prst="roundRect">
                    <a:avLst>
                      <a:gd name="adj" fmla="val 16667"/>
                    </a:avLst>
                  </a:prstGeom>
                  <a:noFill/>
                  <a:ln w="38100">
                    <a:solidFill>
                      <a:schemeClr val="accent2"/>
                    </a:solidFill>
                    <a:round/>
                    <a:headEnd/>
                    <a:tailEnd/>
                  </a:ln>
                </p:spPr>
                <p:txBody>
                  <a:bodyPr lIns="0" rIns="0" anchor="ctr">
                    <a:spAutoFit/>
                  </a:bodyPr>
                  <a:lstStyle/>
                  <a:p>
                    <a:endParaRPr lang="en-US"/>
                  </a:p>
                </p:txBody>
              </p:sp>
              <p:sp>
                <p:nvSpPr>
                  <p:cNvPr id="70" name="Rectangle 53"/>
                  <p:cNvSpPr>
                    <a:spLocks noChangeArrowheads="1"/>
                  </p:cNvSpPr>
                  <p:nvPr/>
                </p:nvSpPr>
                <p:spPr bwMode="auto">
                  <a:xfrm>
                    <a:off x="3632" y="1336"/>
                    <a:ext cx="960" cy="144"/>
                  </a:xfrm>
                  <a:prstGeom prst="rect">
                    <a:avLst/>
                  </a:prstGeom>
                  <a:solidFill>
                    <a:schemeClr val="bg1"/>
                  </a:solidFill>
                  <a:ln w="9525">
                    <a:noFill/>
                    <a:miter lim="800000"/>
                    <a:headEnd/>
                    <a:tailEnd/>
                  </a:ln>
                </p:spPr>
                <p:txBody>
                  <a:bodyPr lIns="0" rIns="0" anchor="ctr">
                    <a:spAutoFit/>
                  </a:bodyPr>
                  <a:lstStyle/>
                  <a:p>
                    <a:endParaRPr lang="en-US"/>
                  </a:p>
                </p:txBody>
              </p:sp>
              <p:sp>
                <p:nvSpPr>
                  <p:cNvPr id="71" name="Rectangle 54"/>
                  <p:cNvSpPr>
                    <a:spLocks noChangeArrowheads="1"/>
                  </p:cNvSpPr>
                  <p:nvPr/>
                </p:nvSpPr>
                <p:spPr bwMode="auto">
                  <a:xfrm>
                    <a:off x="4320" y="1456"/>
                    <a:ext cx="208" cy="552"/>
                  </a:xfrm>
                  <a:prstGeom prst="rect">
                    <a:avLst/>
                  </a:prstGeom>
                  <a:solidFill>
                    <a:schemeClr val="bg1"/>
                  </a:solidFill>
                  <a:ln w="9525">
                    <a:noFill/>
                    <a:miter lim="800000"/>
                    <a:headEnd/>
                    <a:tailEnd/>
                  </a:ln>
                </p:spPr>
                <p:txBody>
                  <a:bodyPr lIns="0" rIns="0" anchor="ctr">
                    <a:spAutoFit/>
                  </a:bodyPr>
                  <a:lstStyle/>
                  <a:p>
                    <a:endParaRPr lang="en-US"/>
                  </a:p>
                </p:txBody>
              </p:sp>
            </p:grpSp>
          </p:grpSp>
          <p:sp>
            <p:nvSpPr>
              <p:cNvPr id="41" name="Line 55"/>
              <p:cNvSpPr>
                <a:spLocks noChangeShapeType="1"/>
              </p:cNvSpPr>
              <p:nvPr/>
            </p:nvSpPr>
            <p:spPr bwMode="auto">
              <a:xfrm>
                <a:off x="2923" y="2304"/>
                <a:ext cx="96" cy="0"/>
              </a:xfrm>
              <a:prstGeom prst="line">
                <a:avLst/>
              </a:prstGeom>
              <a:noFill/>
              <a:ln w="28575">
                <a:solidFill>
                  <a:srgbClr val="336600"/>
                </a:solidFill>
                <a:round/>
                <a:headEnd/>
                <a:tailEnd/>
              </a:ln>
            </p:spPr>
            <p:txBody>
              <a:bodyPr/>
              <a:lstStyle/>
              <a:p>
                <a:endParaRPr lang="en-US"/>
              </a:p>
            </p:txBody>
          </p:sp>
          <p:sp>
            <p:nvSpPr>
              <p:cNvPr id="42" name="Text Box 56"/>
              <p:cNvSpPr txBox="1">
                <a:spLocks noChangeArrowheads="1"/>
              </p:cNvSpPr>
              <p:nvPr/>
            </p:nvSpPr>
            <p:spPr bwMode="auto">
              <a:xfrm>
                <a:off x="2744" y="2286"/>
                <a:ext cx="321" cy="250"/>
              </a:xfrm>
              <a:prstGeom prst="rect">
                <a:avLst/>
              </a:prstGeom>
              <a:noFill/>
              <a:ln w="1588">
                <a:noFill/>
                <a:miter lim="800000"/>
                <a:headEnd/>
                <a:tailEnd/>
              </a:ln>
            </p:spPr>
            <p:txBody>
              <a:bodyPr>
                <a:spAutoFit/>
              </a:bodyPr>
              <a:lstStyle/>
              <a:p>
                <a:pPr>
                  <a:buFont typeface="Wingdings" pitchFamily="2" charset="2"/>
                  <a:buNone/>
                </a:pPr>
                <a:r>
                  <a:rPr lang="en-US" sz="2000" b="0">
                    <a:solidFill>
                      <a:srgbClr val="336600"/>
                    </a:solidFill>
                    <a:latin typeface="Arial" pitchFamily="34" charset="0"/>
                    <a:cs typeface="Arial" pitchFamily="34" charset="0"/>
                  </a:rPr>
                  <a:t>XZ</a:t>
                </a:r>
              </a:p>
            </p:txBody>
          </p:sp>
          <p:sp>
            <p:nvSpPr>
              <p:cNvPr id="43" name="Line 57"/>
              <p:cNvSpPr>
                <a:spLocks noChangeShapeType="1"/>
              </p:cNvSpPr>
              <p:nvPr/>
            </p:nvSpPr>
            <p:spPr bwMode="auto">
              <a:xfrm>
                <a:off x="2797" y="2304"/>
                <a:ext cx="97" cy="0"/>
              </a:xfrm>
              <a:prstGeom prst="line">
                <a:avLst/>
              </a:prstGeom>
              <a:noFill/>
              <a:ln w="28575">
                <a:solidFill>
                  <a:srgbClr val="336600"/>
                </a:solidFill>
                <a:round/>
                <a:headEnd/>
                <a:tailEnd/>
              </a:ln>
            </p:spPr>
            <p:txBody>
              <a:bodyPr/>
              <a:lstStyle/>
              <a:p>
                <a:endParaRPr lang="en-US"/>
              </a:p>
            </p:txBody>
          </p:sp>
          <p:sp>
            <p:nvSpPr>
              <p:cNvPr id="44" name="Line 58"/>
              <p:cNvSpPr>
                <a:spLocks noChangeShapeType="1"/>
              </p:cNvSpPr>
              <p:nvPr/>
            </p:nvSpPr>
            <p:spPr bwMode="auto">
              <a:xfrm flipH="1">
                <a:off x="2702" y="2407"/>
                <a:ext cx="82" cy="181"/>
              </a:xfrm>
              <a:prstGeom prst="line">
                <a:avLst/>
              </a:prstGeom>
              <a:noFill/>
              <a:ln w="1588">
                <a:solidFill>
                  <a:srgbClr val="336600"/>
                </a:solidFill>
                <a:round/>
                <a:headEnd/>
                <a:tailEnd type="triangle" w="med" len="med"/>
              </a:ln>
            </p:spPr>
            <p:txBody>
              <a:bodyPr/>
              <a:lstStyle/>
              <a:p>
                <a:endParaRPr lang="en-US"/>
              </a:p>
            </p:txBody>
          </p:sp>
          <p:sp>
            <p:nvSpPr>
              <p:cNvPr id="45" name="Text Box 64"/>
              <p:cNvSpPr txBox="1">
                <a:spLocks noChangeArrowheads="1"/>
              </p:cNvSpPr>
              <p:nvPr/>
            </p:nvSpPr>
            <p:spPr bwMode="auto">
              <a:xfrm>
                <a:off x="1772" y="2292"/>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6" name="Text Box 65"/>
              <p:cNvSpPr txBox="1">
                <a:spLocks noChangeArrowheads="1"/>
              </p:cNvSpPr>
              <p:nvPr/>
            </p:nvSpPr>
            <p:spPr bwMode="auto">
              <a:xfrm>
                <a:off x="1182" y="3515"/>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7" name="Text Box 66"/>
              <p:cNvSpPr txBox="1">
                <a:spLocks noChangeArrowheads="1"/>
              </p:cNvSpPr>
              <p:nvPr/>
            </p:nvSpPr>
            <p:spPr bwMode="auto">
              <a:xfrm>
                <a:off x="1748" y="3517"/>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8" name="Text Box 68"/>
              <p:cNvSpPr txBox="1">
                <a:spLocks noChangeArrowheads="1"/>
              </p:cNvSpPr>
              <p:nvPr/>
            </p:nvSpPr>
            <p:spPr bwMode="auto">
              <a:xfrm>
                <a:off x="627" y="3095"/>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49" name="Text Box 70"/>
              <p:cNvSpPr txBox="1">
                <a:spLocks noChangeArrowheads="1"/>
              </p:cNvSpPr>
              <p:nvPr/>
            </p:nvSpPr>
            <p:spPr bwMode="auto">
              <a:xfrm>
                <a:off x="2301" y="3093"/>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50" name="Text Box 72"/>
              <p:cNvSpPr txBox="1">
                <a:spLocks noChangeArrowheads="1"/>
              </p:cNvSpPr>
              <p:nvPr/>
            </p:nvSpPr>
            <p:spPr bwMode="auto">
              <a:xfrm>
                <a:off x="1741" y="3076"/>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51" name="Text Box 73"/>
              <p:cNvSpPr txBox="1">
                <a:spLocks noChangeArrowheads="1"/>
              </p:cNvSpPr>
              <p:nvPr/>
            </p:nvSpPr>
            <p:spPr bwMode="auto">
              <a:xfrm>
                <a:off x="1194" y="3088"/>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000066"/>
                    </a:solidFill>
                    <a:latin typeface="Arial" pitchFamily="34" charset="0"/>
                    <a:cs typeface="Arial" pitchFamily="34" charset="0"/>
                  </a:rPr>
                  <a:t>1</a:t>
                </a:r>
              </a:p>
            </p:txBody>
          </p:sp>
          <p:sp>
            <p:nvSpPr>
              <p:cNvPr id="52" name="AutoShape 74"/>
              <p:cNvSpPr>
                <a:spLocks noChangeArrowheads="1"/>
              </p:cNvSpPr>
              <p:nvPr/>
            </p:nvSpPr>
            <p:spPr bwMode="auto">
              <a:xfrm>
                <a:off x="428" y="2662"/>
                <a:ext cx="2246" cy="330"/>
              </a:xfrm>
              <a:prstGeom prst="roundRect">
                <a:avLst>
                  <a:gd name="adj" fmla="val 16667"/>
                </a:avLst>
              </a:prstGeom>
              <a:noFill/>
              <a:ln w="38100">
                <a:solidFill>
                  <a:srgbClr val="FF33CC"/>
                </a:solidFill>
                <a:round/>
                <a:headEnd/>
                <a:tailEnd/>
              </a:ln>
            </p:spPr>
            <p:txBody>
              <a:bodyPr lIns="0" rIns="0" anchor="ctr">
                <a:spAutoFit/>
              </a:bodyPr>
              <a:lstStyle/>
              <a:p>
                <a:endParaRPr lang="en-US"/>
              </a:p>
            </p:txBody>
          </p:sp>
          <p:sp>
            <p:nvSpPr>
              <p:cNvPr id="53" name="Text Box 75"/>
              <p:cNvSpPr txBox="1">
                <a:spLocks noChangeArrowheads="1"/>
              </p:cNvSpPr>
              <p:nvPr/>
            </p:nvSpPr>
            <p:spPr bwMode="auto">
              <a:xfrm>
                <a:off x="0" y="2705"/>
                <a:ext cx="378" cy="250"/>
              </a:xfrm>
              <a:prstGeom prst="rect">
                <a:avLst/>
              </a:prstGeom>
              <a:noFill/>
              <a:ln w="1588">
                <a:noFill/>
                <a:miter lim="800000"/>
                <a:headEnd/>
                <a:tailEnd/>
              </a:ln>
            </p:spPr>
            <p:txBody>
              <a:bodyPr>
                <a:spAutoFit/>
              </a:bodyPr>
              <a:lstStyle/>
              <a:p>
                <a:pPr>
                  <a:buFont typeface="Wingdings" pitchFamily="2" charset="2"/>
                  <a:buNone/>
                </a:pPr>
                <a:r>
                  <a:rPr lang="en-US" sz="2000" b="0">
                    <a:solidFill>
                      <a:srgbClr val="FF33CC"/>
                    </a:solidFill>
                    <a:latin typeface="Arial" pitchFamily="34" charset="0"/>
                    <a:cs typeface="Arial" pitchFamily="34" charset="0"/>
                  </a:rPr>
                  <a:t>WX</a:t>
                </a:r>
              </a:p>
            </p:txBody>
          </p:sp>
          <p:sp>
            <p:nvSpPr>
              <p:cNvPr id="54" name="Line 76"/>
              <p:cNvSpPr>
                <a:spLocks noChangeShapeType="1"/>
              </p:cNvSpPr>
              <p:nvPr/>
            </p:nvSpPr>
            <p:spPr bwMode="auto">
              <a:xfrm flipH="1">
                <a:off x="64" y="2743"/>
                <a:ext cx="132" cy="0"/>
              </a:xfrm>
              <a:prstGeom prst="line">
                <a:avLst/>
              </a:prstGeom>
              <a:noFill/>
              <a:ln w="19050">
                <a:solidFill>
                  <a:schemeClr val="tx1"/>
                </a:solidFill>
                <a:round/>
                <a:headEnd/>
                <a:tailEnd/>
              </a:ln>
            </p:spPr>
            <p:txBody>
              <a:bodyPr/>
              <a:lstStyle/>
              <a:p>
                <a:endParaRPr lang="en-US"/>
              </a:p>
            </p:txBody>
          </p:sp>
          <p:sp>
            <p:nvSpPr>
              <p:cNvPr id="55" name="Line 77"/>
              <p:cNvSpPr>
                <a:spLocks noChangeShapeType="1"/>
              </p:cNvSpPr>
              <p:nvPr/>
            </p:nvSpPr>
            <p:spPr bwMode="auto">
              <a:xfrm flipV="1">
                <a:off x="224" y="2853"/>
                <a:ext cx="205" cy="87"/>
              </a:xfrm>
              <a:prstGeom prst="line">
                <a:avLst/>
              </a:prstGeom>
              <a:noFill/>
              <a:ln w="1588">
                <a:solidFill>
                  <a:schemeClr val="tx1"/>
                </a:solidFill>
                <a:round/>
                <a:headEnd/>
                <a:tailEnd type="triangle" w="med" len="med"/>
              </a:ln>
            </p:spPr>
            <p:txBody>
              <a:bodyPr/>
              <a:lstStyle/>
              <a:p>
                <a:endParaRPr lang="en-US"/>
              </a:p>
            </p:txBody>
          </p:sp>
          <p:sp>
            <p:nvSpPr>
              <p:cNvPr id="56" name="Text Box 78"/>
              <p:cNvSpPr txBox="1">
                <a:spLocks noChangeArrowheads="1"/>
              </p:cNvSpPr>
              <p:nvPr/>
            </p:nvSpPr>
            <p:spPr bwMode="auto">
              <a:xfrm>
                <a:off x="1162" y="2255"/>
                <a:ext cx="236"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latin typeface="Arial" pitchFamily="34" charset="0"/>
                    <a:cs typeface="Arial" pitchFamily="34" charset="0"/>
                  </a:rPr>
                  <a:t>X</a:t>
                </a:r>
              </a:p>
            </p:txBody>
          </p:sp>
          <p:sp>
            <p:nvSpPr>
              <p:cNvPr id="57" name="Text Box 79"/>
              <p:cNvSpPr txBox="1">
                <a:spLocks noChangeArrowheads="1"/>
              </p:cNvSpPr>
              <p:nvPr/>
            </p:nvSpPr>
            <p:spPr bwMode="auto">
              <a:xfrm>
                <a:off x="601" y="2664"/>
                <a:ext cx="236"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latin typeface="Arial" pitchFamily="34" charset="0"/>
                    <a:cs typeface="Arial" pitchFamily="34" charset="0"/>
                  </a:rPr>
                  <a:t>X</a:t>
                </a:r>
              </a:p>
            </p:txBody>
          </p:sp>
          <p:sp>
            <p:nvSpPr>
              <p:cNvPr id="58" name="Text Box 80"/>
              <p:cNvSpPr txBox="1">
                <a:spLocks noChangeArrowheads="1"/>
              </p:cNvSpPr>
              <p:nvPr/>
            </p:nvSpPr>
            <p:spPr bwMode="auto">
              <a:xfrm>
                <a:off x="2322" y="2649"/>
                <a:ext cx="236" cy="327"/>
              </a:xfrm>
              <a:prstGeom prst="rect">
                <a:avLst/>
              </a:prstGeom>
              <a:noFill/>
              <a:ln w="9525">
                <a:noFill/>
                <a:miter lim="800000"/>
                <a:headEnd/>
                <a:tailEnd/>
              </a:ln>
            </p:spPr>
            <p:txBody>
              <a:bodyPr>
                <a:spAutoFit/>
              </a:bodyPr>
              <a:lstStyle/>
              <a:p>
                <a:pPr>
                  <a:spcBef>
                    <a:spcPct val="50000"/>
                  </a:spcBef>
                  <a:buFontTx/>
                  <a:buNone/>
                </a:pPr>
                <a:r>
                  <a:rPr lang="en-US" sz="2800">
                    <a:solidFill>
                      <a:schemeClr val="tx1"/>
                    </a:solidFill>
                    <a:latin typeface="Arial" pitchFamily="34" charset="0"/>
                    <a:cs typeface="Arial" pitchFamily="34" charset="0"/>
                  </a:rPr>
                  <a:t>X</a:t>
                </a:r>
              </a:p>
            </p:txBody>
          </p:sp>
          <p:sp>
            <p:nvSpPr>
              <p:cNvPr id="59" name="Text Box 81"/>
              <p:cNvSpPr txBox="1">
                <a:spLocks noChangeArrowheads="1"/>
              </p:cNvSpPr>
              <p:nvPr/>
            </p:nvSpPr>
            <p:spPr bwMode="auto">
              <a:xfrm>
                <a:off x="611" y="3537"/>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FF0000"/>
                    </a:solidFill>
                    <a:latin typeface="Arial" pitchFamily="34" charset="0"/>
                    <a:cs typeface="Arial" pitchFamily="34" charset="0"/>
                  </a:rPr>
                  <a:t>0</a:t>
                </a:r>
              </a:p>
            </p:txBody>
          </p:sp>
          <p:sp>
            <p:nvSpPr>
              <p:cNvPr id="60" name="Text Box 82"/>
              <p:cNvSpPr txBox="1">
                <a:spLocks noChangeArrowheads="1"/>
              </p:cNvSpPr>
              <p:nvPr/>
            </p:nvSpPr>
            <p:spPr bwMode="auto">
              <a:xfrm>
                <a:off x="2310" y="3530"/>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FF0000"/>
                    </a:solidFill>
                    <a:latin typeface="Arial" pitchFamily="34" charset="0"/>
                    <a:cs typeface="Arial" pitchFamily="34" charset="0"/>
                  </a:rPr>
                  <a:t>0</a:t>
                </a:r>
              </a:p>
            </p:txBody>
          </p:sp>
          <p:sp>
            <p:nvSpPr>
              <p:cNvPr id="61" name="Text Box 83"/>
              <p:cNvSpPr txBox="1">
                <a:spLocks noChangeArrowheads="1"/>
              </p:cNvSpPr>
              <p:nvPr/>
            </p:nvSpPr>
            <p:spPr bwMode="auto">
              <a:xfrm>
                <a:off x="1181" y="2670"/>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FF0000"/>
                    </a:solidFill>
                    <a:latin typeface="Arial" pitchFamily="34" charset="0"/>
                    <a:cs typeface="Arial" pitchFamily="34" charset="0"/>
                  </a:rPr>
                  <a:t>0</a:t>
                </a:r>
              </a:p>
            </p:txBody>
          </p:sp>
          <p:sp>
            <p:nvSpPr>
              <p:cNvPr id="62" name="Text Box 84"/>
              <p:cNvSpPr txBox="1">
                <a:spLocks noChangeArrowheads="1"/>
              </p:cNvSpPr>
              <p:nvPr/>
            </p:nvSpPr>
            <p:spPr bwMode="auto">
              <a:xfrm>
                <a:off x="1765" y="2663"/>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FF0000"/>
                    </a:solidFill>
                    <a:latin typeface="Arial" pitchFamily="34" charset="0"/>
                    <a:cs typeface="Arial" pitchFamily="34" charset="0"/>
                  </a:rPr>
                  <a:t>0</a:t>
                </a:r>
              </a:p>
            </p:txBody>
          </p:sp>
          <p:sp>
            <p:nvSpPr>
              <p:cNvPr id="63" name="Text Box 85"/>
              <p:cNvSpPr txBox="1">
                <a:spLocks noChangeArrowheads="1"/>
              </p:cNvSpPr>
              <p:nvPr/>
            </p:nvSpPr>
            <p:spPr bwMode="auto">
              <a:xfrm>
                <a:off x="620" y="2240"/>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FF0000"/>
                    </a:solidFill>
                    <a:latin typeface="Arial" pitchFamily="34" charset="0"/>
                    <a:cs typeface="Arial" pitchFamily="34" charset="0"/>
                  </a:rPr>
                  <a:t>0</a:t>
                </a:r>
              </a:p>
            </p:txBody>
          </p:sp>
          <p:sp>
            <p:nvSpPr>
              <p:cNvPr id="64" name="Text Box 86"/>
              <p:cNvSpPr txBox="1">
                <a:spLocks noChangeArrowheads="1"/>
              </p:cNvSpPr>
              <p:nvPr/>
            </p:nvSpPr>
            <p:spPr bwMode="auto">
              <a:xfrm>
                <a:off x="2348" y="2234"/>
                <a:ext cx="232" cy="308"/>
              </a:xfrm>
              <a:prstGeom prst="rect">
                <a:avLst/>
              </a:prstGeom>
              <a:noFill/>
              <a:ln w="1588">
                <a:noFill/>
                <a:miter lim="800000"/>
                <a:headEnd/>
                <a:tailEnd/>
              </a:ln>
            </p:spPr>
            <p:txBody>
              <a:bodyPr wrap="none">
                <a:spAutoFit/>
              </a:bodyPr>
              <a:lstStyle/>
              <a:p>
                <a:pPr>
                  <a:buFont typeface="Wingdings" pitchFamily="2" charset="2"/>
                  <a:buNone/>
                </a:pPr>
                <a:r>
                  <a:rPr lang="en-US">
                    <a:solidFill>
                      <a:srgbClr val="FF0000"/>
                    </a:solidFill>
                    <a:latin typeface="Arial" pitchFamily="34" charset="0"/>
                    <a:cs typeface="Arial" pitchFamily="34" charset="0"/>
                  </a:rPr>
                  <a:t>0</a:t>
                </a:r>
              </a:p>
            </p:txBody>
          </p:sp>
        </p:grpSp>
      </p:grpSp>
      <p:grpSp>
        <p:nvGrpSpPr>
          <p:cNvPr id="82" name="Group 114"/>
          <p:cNvGrpSpPr>
            <a:grpSpLocks/>
          </p:cNvGrpSpPr>
          <p:nvPr/>
        </p:nvGrpSpPr>
        <p:grpSpPr bwMode="auto">
          <a:xfrm>
            <a:off x="5029200" y="2622502"/>
            <a:ext cx="4114800" cy="3768725"/>
            <a:chOff x="3168" y="1821"/>
            <a:chExt cx="2592" cy="2374"/>
          </a:xfrm>
        </p:grpSpPr>
        <p:sp>
          <p:nvSpPr>
            <p:cNvPr id="83" name="Text Box 89"/>
            <p:cNvSpPr txBox="1">
              <a:spLocks noChangeArrowheads="1"/>
            </p:cNvSpPr>
            <p:nvPr/>
          </p:nvSpPr>
          <p:spPr bwMode="auto">
            <a:xfrm>
              <a:off x="3168" y="1821"/>
              <a:ext cx="2592" cy="2374"/>
            </a:xfrm>
            <a:prstGeom prst="rect">
              <a:avLst/>
            </a:prstGeom>
            <a:noFill/>
            <a:ln w="1588">
              <a:noFill/>
              <a:miter lim="800000"/>
              <a:headEnd/>
              <a:tailEnd/>
            </a:ln>
          </p:spPr>
          <p:txBody>
            <a:bodyPr wrap="none">
              <a:spAutoFit/>
            </a:bodyPr>
            <a:lstStyle/>
            <a:p>
              <a:pPr>
                <a:spcBef>
                  <a:spcPct val="0"/>
                </a:spcBef>
              </a:pPr>
              <a:r>
                <a:rPr lang="en-US" sz="1900" b="0">
                  <a:solidFill>
                    <a:srgbClr val="000066"/>
                  </a:solidFill>
                  <a:latin typeface="Arial" pitchFamily="34" charset="0"/>
                  <a:cs typeface="Arial" pitchFamily="34" charset="0"/>
                </a:rPr>
                <a:t> We still get the </a:t>
              </a:r>
              <a:r>
                <a:rPr lang="en-US" sz="1900">
                  <a:solidFill>
                    <a:srgbClr val="000066"/>
                  </a:solidFill>
                  <a:latin typeface="Arial" pitchFamily="34" charset="0"/>
                  <a:cs typeface="Arial" pitchFamily="34" charset="0"/>
                </a:rPr>
                <a:t>SOP, but</a:t>
              </a:r>
              <a:r>
                <a:rPr lang="en-US" sz="1900" b="0">
                  <a:solidFill>
                    <a:srgbClr val="000066"/>
                  </a:solidFill>
                  <a:latin typeface="Arial" pitchFamily="34" charset="0"/>
                  <a:cs typeface="Arial" pitchFamily="34" charset="0"/>
                </a:rPr>
                <a:t> for F by </a:t>
              </a:r>
            </a:p>
            <a:p>
              <a:pPr>
                <a:spcBef>
                  <a:spcPct val="0"/>
                </a:spcBef>
                <a:buFont typeface="Wingdings" pitchFamily="2" charset="2"/>
                <a:buNone/>
              </a:pPr>
              <a:r>
                <a:rPr lang="en-US" sz="1900" b="0">
                  <a:solidFill>
                    <a:srgbClr val="000066"/>
                  </a:solidFill>
                  <a:latin typeface="Arial" pitchFamily="34" charset="0"/>
                  <a:cs typeface="Arial" pitchFamily="34" charset="0"/>
                </a:rPr>
                <a:t>Constructing PIs containing its 1s </a:t>
              </a:r>
            </a:p>
            <a:p>
              <a:pPr>
                <a:spcBef>
                  <a:spcPct val="0"/>
                </a:spcBef>
                <a:buFont typeface="Wingdings" pitchFamily="2" charset="2"/>
                <a:buNone/>
              </a:pPr>
              <a:r>
                <a:rPr lang="en-US" sz="1900" b="0">
                  <a:solidFill>
                    <a:srgbClr val="000066"/>
                  </a:solidFill>
                  <a:latin typeface="Arial" pitchFamily="34" charset="0"/>
                  <a:cs typeface="Arial" pitchFamily="34" charset="0"/>
                </a:rPr>
                <a:t>(these are the 0s of F)</a:t>
              </a:r>
            </a:p>
            <a:p>
              <a:pPr>
                <a:spcBef>
                  <a:spcPct val="0"/>
                </a:spcBef>
                <a:buFont typeface="Wingdings" pitchFamily="2" charset="2"/>
                <a:buNone/>
              </a:pPr>
              <a:endParaRPr lang="en-US" sz="1900" b="0">
                <a:solidFill>
                  <a:srgbClr val="000066"/>
                </a:solidFill>
                <a:latin typeface="Arial" pitchFamily="34" charset="0"/>
                <a:cs typeface="Arial" pitchFamily="34" charset="0"/>
              </a:endParaRPr>
            </a:p>
            <a:p>
              <a:pPr>
                <a:spcBef>
                  <a:spcPct val="0"/>
                </a:spcBef>
                <a:buFont typeface="Wingdings" pitchFamily="2" charset="2"/>
                <a:buNone/>
              </a:pPr>
              <a:r>
                <a:rPr lang="en-US" sz="1900" b="0">
                  <a:solidFill>
                    <a:srgbClr val="000066"/>
                  </a:solidFill>
                  <a:latin typeface="Arial" pitchFamily="34" charset="0"/>
                  <a:cs typeface="Arial" pitchFamily="34" charset="0"/>
                </a:rPr>
                <a:t>F = XZ + WX</a:t>
              </a:r>
            </a:p>
            <a:p>
              <a:pPr>
                <a:buFont typeface="Wingdings" pitchFamily="2" charset="2"/>
                <a:buNone/>
              </a:pPr>
              <a:endParaRPr lang="en-US" sz="1900" b="0">
                <a:solidFill>
                  <a:srgbClr val="000066"/>
                </a:solidFill>
                <a:latin typeface="Arial" pitchFamily="34" charset="0"/>
                <a:cs typeface="Arial" pitchFamily="34" charset="0"/>
              </a:endParaRPr>
            </a:p>
            <a:p>
              <a:pPr>
                <a:spcBef>
                  <a:spcPct val="0"/>
                </a:spcBef>
              </a:pPr>
              <a:r>
                <a:rPr lang="en-US" sz="1900" b="0">
                  <a:solidFill>
                    <a:srgbClr val="000066"/>
                  </a:solidFill>
                  <a:latin typeface="Arial" pitchFamily="34" charset="0"/>
                  <a:cs typeface="Arial" pitchFamily="34" charset="0"/>
                </a:rPr>
                <a:t> POS of F is obtained by </a:t>
              </a:r>
            </a:p>
            <a:p>
              <a:pPr>
                <a:spcBef>
                  <a:spcPct val="0"/>
                </a:spcBef>
                <a:buFont typeface="Wingdings" pitchFamily="2" charset="2"/>
                <a:buNone/>
              </a:pPr>
              <a:r>
                <a:rPr lang="en-US" sz="1900" b="0">
                  <a:solidFill>
                    <a:srgbClr val="000066"/>
                  </a:solidFill>
                  <a:latin typeface="Arial" pitchFamily="34" charset="0"/>
                  <a:cs typeface="Arial" pitchFamily="34" charset="0"/>
                </a:rPr>
                <a:t>Complementing F using DeMorgan’s</a:t>
              </a:r>
            </a:p>
            <a:p>
              <a:pPr>
                <a:spcBef>
                  <a:spcPct val="0"/>
                </a:spcBef>
                <a:buFont typeface="Wingdings" pitchFamily="2" charset="2"/>
                <a:buNone/>
              </a:pPr>
              <a:endParaRPr lang="en-US" sz="1900" b="0">
                <a:solidFill>
                  <a:srgbClr val="000066"/>
                </a:solidFill>
                <a:latin typeface="Arial" pitchFamily="34" charset="0"/>
                <a:cs typeface="Arial" pitchFamily="34" charset="0"/>
              </a:endParaRPr>
            </a:p>
            <a:p>
              <a:pPr>
                <a:spcBef>
                  <a:spcPct val="0"/>
                </a:spcBef>
                <a:buFont typeface="Wingdings" pitchFamily="2" charset="2"/>
                <a:buNone/>
              </a:pPr>
              <a:r>
                <a:rPr lang="en-US" sz="1900" b="0">
                  <a:solidFill>
                    <a:srgbClr val="000066"/>
                  </a:solidFill>
                  <a:latin typeface="Arial" pitchFamily="34" charset="0"/>
                  <a:cs typeface="Arial" pitchFamily="34" charset="0"/>
                </a:rPr>
                <a:t>F = F = (             )</a:t>
              </a:r>
            </a:p>
            <a:p>
              <a:pPr>
                <a:spcBef>
                  <a:spcPct val="0"/>
                </a:spcBef>
                <a:buFont typeface="Wingdings" pitchFamily="2" charset="2"/>
                <a:buNone/>
              </a:pPr>
              <a:endParaRPr lang="en-US" sz="1000" b="0">
                <a:solidFill>
                  <a:srgbClr val="000066"/>
                </a:solidFill>
                <a:latin typeface="Arial" pitchFamily="34" charset="0"/>
                <a:cs typeface="Arial" pitchFamily="34" charset="0"/>
              </a:endParaRPr>
            </a:p>
            <a:p>
              <a:pPr>
                <a:spcBef>
                  <a:spcPct val="0"/>
                </a:spcBef>
                <a:buFont typeface="Wingdings" pitchFamily="2" charset="2"/>
                <a:buNone/>
              </a:pPr>
              <a:r>
                <a:rPr lang="en-US" sz="1900" b="0">
                  <a:solidFill>
                    <a:srgbClr val="000066"/>
                  </a:solidFill>
                  <a:latin typeface="Arial" pitchFamily="34" charset="0"/>
                  <a:cs typeface="Arial" pitchFamily="34" charset="0"/>
                </a:rPr>
                <a:t>         = (XZ) . (WX)</a:t>
              </a:r>
            </a:p>
            <a:p>
              <a:pPr>
                <a:spcBef>
                  <a:spcPct val="0"/>
                </a:spcBef>
                <a:buFont typeface="Wingdings" pitchFamily="2" charset="2"/>
                <a:buNone/>
              </a:pPr>
              <a:r>
                <a:rPr lang="en-US" sz="1900" b="0">
                  <a:solidFill>
                    <a:srgbClr val="000066"/>
                  </a:solidFill>
                  <a:latin typeface="Arial" pitchFamily="34" charset="0"/>
                  <a:cs typeface="Arial" pitchFamily="34" charset="0"/>
                </a:rPr>
                <a:t>         = (X+Z) . (W+X)</a:t>
              </a:r>
            </a:p>
          </p:txBody>
        </p:sp>
        <p:sp>
          <p:nvSpPr>
            <p:cNvPr id="84" name="Line 90"/>
            <p:cNvSpPr>
              <a:spLocks noChangeShapeType="1"/>
            </p:cNvSpPr>
            <p:nvPr/>
          </p:nvSpPr>
          <p:spPr bwMode="auto">
            <a:xfrm>
              <a:off x="5290" y="1831"/>
              <a:ext cx="90" cy="1"/>
            </a:xfrm>
            <a:prstGeom prst="line">
              <a:avLst/>
            </a:prstGeom>
            <a:noFill/>
            <a:ln w="28575">
              <a:solidFill>
                <a:srgbClr val="000066"/>
              </a:solidFill>
              <a:round/>
              <a:headEnd/>
              <a:tailEnd/>
            </a:ln>
          </p:spPr>
          <p:txBody>
            <a:bodyPr/>
            <a:lstStyle/>
            <a:p>
              <a:endParaRPr lang="en-US"/>
            </a:p>
          </p:txBody>
        </p:sp>
        <p:sp>
          <p:nvSpPr>
            <p:cNvPr id="85" name="Line 91"/>
            <p:cNvSpPr>
              <a:spLocks noChangeShapeType="1"/>
            </p:cNvSpPr>
            <p:nvPr/>
          </p:nvSpPr>
          <p:spPr bwMode="auto">
            <a:xfrm>
              <a:off x="3210" y="2579"/>
              <a:ext cx="127" cy="0"/>
            </a:xfrm>
            <a:prstGeom prst="line">
              <a:avLst/>
            </a:prstGeom>
            <a:noFill/>
            <a:ln w="28575">
              <a:solidFill>
                <a:srgbClr val="000066"/>
              </a:solidFill>
              <a:round/>
              <a:headEnd/>
              <a:tailEnd/>
            </a:ln>
          </p:spPr>
          <p:txBody>
            <a:bodyPr/>
            <a:lstStyle/>
            <a:p>
              <a:endParaRPr lang="en-US"/>
            </a:p>
          </p:txBody>
        </p:sp>
        <p:sp>
          <p:nvSpPr>
            <p:cNvPr id="86" name="Line 92"/>
            <p:cNvSpPr>
              <a:spLocks noChangeShapeType="1"/>
            </p:cNvSpPr>
            <p:nvPr/>
          </p:nvSpPr>
          <p:spPr bwMode="auto">
            <a:xfrm>
              <a:off x="3497" y="2579"/>
              <a:ext cx="91" cy="0"/>
            </a:xfrm>
            <a:prstGeom prst="line">
              <a:avLst/>
            </a:prstGeom>
            <a:noFill/>
            <a:ln w="28575">
              <a:solidFill>
                <a:srgbClr val="000066"/>
              </a:solidFill>
              <a:round/>
              <a:headEnd/>
              <a:tailEnd/>
            </a:ln>
          </p:spPr>
          <p:txBody>
            <a:bodyPr/>
            <a:lstStyle/>
            <a:p>
              <a:endParaRPr lang="en-US"/>
            </a:p>
          </p:txBody>
        </p:sp>
        <p:sp>
          <p:nvSpPr>
            <p:cNvPr id="87" name="Line 93"/>
            <p:cNvSpPr>
              <a:spLocks noChangeShapeType="1"/>
            </p:cNvSpPr>
            <p:nvPr/>
          </p:nvSpPr>
          <p:spPr bwMode="auto">
            <a:xfrm>
              <a:off x="3621" y="2579"/>
              <a:ext cx="97" cy="0"/>
            </a:xfrm>
            <a:prstGeom prst="line">
              <a:avLst/>
            </a:prstGeom>
            <a:noFill/>
            <a:ln w="28575">
              <a:solidFill>
                <a:srgbClr val="000066"/>
              </a:solidFill>
              <a:round/>
              <a:headEnd/>
              <a:tailEnd/>
            </a:ln>
          </p:spPr>
          <p:txBody>
            <a:bodyPr/>
            <a:lstStyle/>
            <a:p>
              <a:endParaRPr lang="en-US"/>
            </a:p>
          </p:txBody>
        </p:sp>
        <p:sp>
          <p:nvSpPr>
            <p:cNvPr id="88" name="Line 94"/>
            <p:cNvSpPr>
              <a:spLocks noChangeShapeType="1"/>
            </p:cNvSpPr>
            <p:nvPr/>
          </p:nvSpPr>
          <p:spPr bwMode="auto">
            <a:xfrm>
              <a:off x="3869" y="2581"/>
              <a:ext cx="118" cy="0"/>
            </a:xfrm>
            <a:prstGeom prst="line">
              <a:avLst/>
            </a:prstGeom>
            <a:noFill/>
            <a:ln w="28575">
              <a:solidFill>
                <a:srgbClr val="000066"/>
              </a:solidFill>
              <a:round/>
              <a:headEnd/>
              <a:tailEnd/>
            </a:ln>
          </p:spPr>
          <p:txBody>
            <a:bodyPr/>
            <a:lstStyle/>
            <a:p>
              <a:endParaRPr lang="en-US"/>
            </a:p>
          </p:txBody>
        </p:sp>
        <p:sp>
          <p:nvSpPr>
            <p:cNvPr id="89" name="Line 97"/>
            <p:cNvSpPr>
              <a:spLocks noChangeShapeType="1"/>
            </p:cNvSpPr>
            <p:nvPr/>
          </p:nvSpPr>
          <p:spPr bwMode="auto">
            <a:xfrm>
              <a:off x="3496" y="3418"/>
              <a:ext cx="127" cy="0"/>
            </a:xfrm>
            <a:prstGeom prst="line">
              <a:avLst/>
            </a:prstGeom>
            <a:noFill/>
            <a:ln w="28575">
              <a:solidFill>
                <a:srgbClr val="000066"/>
              </a:solidFill>
              <a:round/>
              <a:headEnd/>
              <a:tailEnd/>
            </a:ln>
          </p:spPr>
          <p:txBody>
            <a:bodyPr/>
            <a:lstStyle/>
            <a:p>
              <a:endParaRPr lang="en-US"/>
            </a:p>
          </p:txBody>
        </p:sp>
        <p:sp>
          <p:nvSpPr>
            <p:cNvPr id="90" name="Line 98"/>
            <p:cNvSpPr>
              <a:spLocks noChangeShapeType="1"/>
            </p:cNvSpPr>
            <p:nvPr/>
          </p:nvSpPr>
          <p:spPr bwMode="auto">
            <a:xfrm>
              <a:off x="3495" y="3470"/>
              <a:ext cx="127" cy="0"/>
            </a:xfrm>
            <a:prstGeom prst="line">
              <a:avLst/>
            </a:prstGeom>
            <a:noFill/>
            <a:ln w="28575">
              <a:solidFill>
                <a:srgbClr val="000066"/>
              </a:solidFill>
              <a:round/>
              <a:headEnd/>
              <a:tailEnd/>
            </a:ln>
          </p:spPr>
          <p:txBody>
            <a:bodyPr/>
            <a:lstStyle/>
            <a:p>
              <a:endParaRPr lang="en-US"/>
            </a:p>
          </p:txBody>
        </p:sp>
        <p:pic>
          <p:nvPicPr>
            <p:cNvPr id="91" name="Picture 100"/>
            <p:cNvPicPr>
              <a:picLocks noChangeAspect="1" noChangeArrowheads="1"/>
            </p:cNvPicPr>
            <p:nvPr/>
          </p:nvPicPr>
          <p:blipFill>
            <a:blip r:embed="rId5" cstate="print"/>
            <a:srcRect/>
            <a:stretch>
              <a:fillRect/>
            </a:stretch>
          </p:blipFill>
          <p:spPr bwMode="auto">
            <a:xfrm>
              <a:off x="3831" y="3517"/>
              <a:ext cx="549" cy="171"/>
            </a:xfrm>
            <a:prstGeom prst="rect">
              <a:avLst/>
            </a:prstGeom>
            <a:noFill/>
            <a:ln w="9525">
              <a:noFill/>
              <a:miter lim="800000"/>
              <a:headEnd/>
              <a:tailEnd/>
            </a:ln>
          </p:spPr>
        </p:pic>
        <p:sp>
          <p:nvSpPr>
            <p:cNvPr id="92" name="Line 101"/>
            <p:cNvSpPr>
              <a:spLocks noChangeShapeType="1"/>
            </p:cNvSpPr>
            <p:nvPr/>
          </p:nvSpPr>
          <p:spPr bwMode="auto">
            <a:xfrm>
              <a:off x="3817" y="3493"/>
              <a:ext cx="565" cy="8"/>
            </a:xfrm>
            <a:prstGeom prst="line">
              <a:avLst/>
            </a:prstGeom>
            <a:noFill/>
            <a:ln w="28575">
              <a:solidFill>
                <a:srgbClr val="000066"/>
              </a:solidFill>
              <a:round/>
              <a:headEnd/>
              <a:tailEnd/>
            </a:ln>
          </p:spPr>
          <p:txBody>
            <a:bodyPr/>
            <a:lstStyle/>
            <a:p>
              <a:endParaRPr lang="en-US"/>
            </a:p>
          </p:txBody>
        </p:sp>
        <p:sp>
          <p:nvSpPr>
            <p:cNvPr id="93" name="Line 102"/>
            <p:cNvSpPr>
              <a:spLocks noChangeShapeType="1"/>
            </p:cNvSpPr>
            <p:nvPr/>
          </p:nvSpPr>
          <p:spPr bwMode="auto">
            <a:xfrm>
              <a:off x="3768" y="3798"/>
              <a:ext cx="97" cy="0"/>
            </a:xfrm>
            <a:prstGeom prst="line">
              <a:avLst/>
            </a:prstGeom>
            <a:noFill/>
            <a:ln w="28575">
              <a:solidFill>
                <a:srgbClr val="000066"/>
              </a:solidFill>
              <a:round/>
              <a:headEnd/>
              <a:tailEnd/>
            </a:ln>
          </p:spPr>
          <p:txBody>
            <a:bodyPr/>
            <a:lstStyle/>
            <a:p>
              <a:endParaRPr lang="en-US"/>
            </a:p>
          </p:txBody>
        </p:sp>
        <p:sp>
          <p:nvSpPr>
            <p:cNvPr id="94" name="Line 103"/>
            <p:cNvSpPr>
              <a:spLocks noChangeShapeType="1"/>
            </p:cNvSpPr>
            <p:nvPr/>
          </p:nvSpPr>
          <p:spPr bwMode="auto">
            <a:xfrm>
              <a:off x="3906" y="3791"/>
              <a:ext cx="97" cy="0"/>
            </a:xfrm>
            <a:prstGeom prst="line">
              <a:avLst/>
            </a:prstGeom>
            <a:noFill/>
            <a:ln w="28575">
              <a:solidFill>
                <a:srgbClr val="000066"/>
              </a:solidFill>
              <a:round/>
              <a:headEnd/>
              <a:tailEnd/>
            </a:ln>
          </p:spPr>
          <p:txBody>
            <a:bodyPr/>
            <a:lstStyle/>
            <a:p>
              <a:endParaRPr lang="en-US"/>
            </a:p>
          </p:txBody>
        </p:sp>
        <p:sp>
          <p:nvSpPr>
            <p:cNvPr id="95" name="Line 104"/>
            <p:cNvSpPr>
              <a:spLocks noChangeShapeType="1"/>
            </p:cNvSpPr>
            <p:nvPr/>
          </p:nvSpPr>
          <p:spPr bwMode="auto">
            <a:xfrm>
              <a:off x="4227" y="3805"/>
              <a:ext cx="126" cy="0"/>
            </a:xfrm>
            <a:prstGeom prst="line">
              <a:avLst/>
            </a:prstGeom>
            <a:noFill/>
            <a:ln w="28575">
              <a:solidFill>
                <a:srgbClr val="000066"/>
              </a:solidFill>
              <a:round/>
              <a:headEnd/>
              <a:tailEnd/>
            </a:ln>
          </p:spPr>
          <p:txBody>
            <a:bodyPr/>
            <a:lstStyle/>
            <a:p>
              <a:endParaRPr lang="en-US"/>
            </a:p>
          </p:txBody>
        </p:sp>
        <p:sp>
          <p:nvSpPr>
            <p:cNvPr id="96" name="Line 105"/>
            <p:cNvSpPr>
              <a:spLocks noChangeShapeType="1"/>
            </p:cNvSpPr>
            <p:nvPr/>
          </p:nvSpPr>
          <p:spPr bwMode="auto">
            <a:xfrm flipV="1">
              <a:off x="3739" y="3753"/>
              <a:ext cx="279" cy="1"/>
            </a:xfrm>
            <a:prstGeom prst="line">
              <a:avLst/>
            </a:prstGeom>
            <a:noFill/>
            <a:ln w="28575">
              <a:solidFill>
                <a:srgbClr val="000066"/>
              </a:solidFill>
              <a:round/>
              <a:headEnd/>
              <a:tailEnd/>
            </a:ln>
          </p:spPr>
          <p:txBody>
            <a:bodyPr/>
            <a:lstStyle/>
            <a:p>
              <a:endParaRPr lang="en-US"/>
            </a:p>
          </p:txBody>
        </p:sp>
        <p:sp>
          <p:nvSpPr>
            <p:cNvPr id="97" name="Line 106"/>
            <p:cNvSpPr>
              <a:spLocks noChangeShapeType="1"/>
            </p:cNvSpPr>
            <p:nvPr/>
          </p:nvSpPr>
          <p:spPr bwMode="auto">
            <a:xfrm flipV="1">
              <a:off x="4192" y="3762"/>
              <a:ext cx="279" cy="0"/>
            </a:xfrm>
            <a:prstGeom prst="line">
              <a:avLst/>
            </a:prstGeom>
            <a:noFill/>
            <a:ln w="28575">
              <a:solidFill>
                <a:srgbClr val="000066"/>
              </a:solidFill>
              <a:round/>
              <a:headEnd/>
              <a:tailEnd/>
            </a:ln>
          </p:spPr>
          <p:txBody>
            <a:bodyPr/>
            <a:lstStyle/>
            <a:p>
              <a:endParaRPr lang="en-US"/>
            </a:p>
          </p:txBody>
        </p:sp>
        <p:sp>
          <p:nvSpPr>
            <p:cNvPr id="98" name="Line 107"/>
            <p:cNvSpPr>
              <a:spLocks noChangeShapeType="1"/>
            </p:cNvSpPr>
            <p:nvPr/>
          </p:nvSpPr>
          <p:spPr bwMode="auto">
            <a:xfrm>
              <a:off x="4534" y="3980"/>
              <a:ext cx="97" cy="0"/>
            </a:xfrm>
            <a:prstGeom prst="line">
              <a:avLst/>
            </a:prstGeom>
            <a:noFill/>
            <a:ln w="28575">
              <a:solidFill>
                <a:srgbClr val="000066"/>
              </a:solidFill>
              <a:round/>
              <a:headEnd/>
              <a:tailEnd/>
            </a:ln>
          </p:spPr>
          <p:txBody>
            <a:bodyPr/>
            <a:lstStyle/>
            <a:p>
              <a:endParaRPr lang="en-US"/>
            </a:p>
          </p:txBody>
        </p:sp>
      </p:grpSp>
      <p:sp>
        <p:nvSpPr>
          <p:cNvPr id="99" name="Text Box 109"/>
          <p:cNvSpPr txBox="1">
            <a:spLocks noChangeArrowheads="1"/>
          </p:cNvSpPr>
          <p:nvPr/>
        </p:nvSpPr>
        <p:spPr bwMode="auto">
          <a:xfrm>
            <a:off x="1598613" y="3545753"/>
            <a:ext cx="917575" cy="336550"/>
          </a:xfrm>
          <a:prstGeom prst="rect">
            <a:avLst/>
          </a:prstGeom>
          <a:noFill/>
          <a:ln w="1588">
            <a:noFill/>
            <a:miter lim="800000"/>
            <a:headEnd/>
            <a:tailEnd/>
          </a:ln>
        </p:spPr>
        <p:txBody>
          <a:bodyPr wrap="none">
            <a:spAutoFit/>
          </a:bodyPr>
          <a:lstStyle/>
          <a:p>
            <a:pPr>
              <a:buFont typeface="Wingdings" pitchFamily="2" charset="2"/>
              <a:buNone/>
            </a:pPr>
            <a:r>
              <a:rPr lang="en-US" sz="1600" b="0">
                <a:solidFill>
                  <a:srgbClr val="000066"/>
                </a:solidFill>
                <a:latin typeface="Arial" pitchFamily="34" charset="0"/>
                <a:cs typeface="Arial" pitchFamily="34" charset="0"/>
              </a:rPr>
              <a:t>Taken 1</a:t>
            </a:r>
          </a:p>
        </p:txBody>
      </p:sp>
      <p:sp>
        <p:nvSpPr>
          <p:cNvPr id="100" name="Text Box 110"/>
          <p:cNvSpPr txBox="1">
            <a:spLocks noChangeArrowheads="1"/>
          </p:cNvSpPr>
          <p:nvPr/>
        </p:nvSpPr>
        <p:spPr bwMode="auto">
          <a:xfrm>
            <a:off x="3395663" y="4149003"/>
            <a:ext cx="917575" cy="336550"/>
          </a:xfrm>
          <a:prstGeom prst="rect">
            <a:avLst/>
          </a:prstGeom>
          <a:noFill/>
          <a:ln w="1588">
            <a:noFill/>
            <a:miter lim="800000"/>
            <a:headEnd/>
            <a:tailEnd/>
          </a:ln>
        </p:spPr>
        <p:txBody>
          <a:bodyPr wrap="none">
            <a:spAutoFit/>
          </a:bodyPr>
          <a:lstStyle/>
          <a:p>
            <a:pPr>
              <a:buFont typeface="Wingdings" pitchFamily="2" charset="2"/>
              <a:buNone/>
            </a:pPr>
            <a:r>
              <a:rPr lang="en-US" sz="1600" b="0">
                <a:solidFill>
                  <a:srgbClr val="FF0000"/>
                </a:solidFill>
                <a:latin typeface="Arial" pitchFamily="34" charset="0"/>
                <a:cs typeface="Arial" pitchFamily="34" charset="0"/>
              </a:rPr>
              <a:t>Taken 0</a:t>
            </a:r>
          </a:p>
        </p:txBody>
      </p:sp>
      <p:sp>
        <p:nvSpPr>
          <p:cNvPr id="101" name="Text Box 111"/>
          <p:cNvSpPr txBox="1">
            <a:spLocks noChangeArrowheads="1"/>
          </p:cNvSpPr>
          <p:nvPr/>
        </p:nvSpPr>
        <p:spPr bwMode="auto">
          <a:xfrm>
            <a:off x="711200" y="4183928"/>
            <a:ext cx="917575" cy="336550"/>
          </a:xfrm>
          <a:prstGeom prst="rect">
            <a:avLst/>
          </a:prstGeom>
          <a:noFill/>
          <a:ln w="1588">
            <a:noFill/>
            <a:miter lim="800000"/>
            <a:headEnd/>
            <a:tailEnd/>
          </a:ln>
        </p:spPr>
        <p:txBody>
          <a:bodyPr wrap="none">
            <a:spAutoFit/>
          </a:bodyPr>
          <a:lstStyle/>
          <a:p>
            <a:pPr>
              <a:buFont typeface="Wingdings" pitchFamily="2" charset="2"/>
              <a:buNone/>
            </a:pPr>
            <a:r>
              <a:rPr lang="en-US" sz="1600" b="0">
                <a:solidFill>
                  <a:srgbClr val="FF0000"/>
                </a:solidFill>
                <a:latin typeface="Arial" pitchFamily="34" charset="0"/>
                <a:cs typeface="Arial" pitchFamily="34" charset="0"/>
              </a:rPr>
              <a:t>Taken 0</a:t>
            </a:r>
          </a:p>
        </p:txBody>
      </p:sp>
      <p:sp>
        <p:nvSpPr>
          <p:cNvPr id="102" name="Text Box 113"/>
          <p:cNvSpPr txBox="1">
            <a:spLocks noChangeArrowheads="1"/>
          </p:cNvSpPr>
          <p:nvPr/>
        </p:nvSpPr>
        <p:spPr bwMode="auto">
          <a:xfrm>
            <a:off x="7467600" y="2100263"/>
            <a:ext cx="1676400" cy="366712"/>
          </a:xfrm>
          <a:prstGeom prst="rect">
            <a:avLst/>
          </a:prstGeom>
          <a:noFill/>
          <a:ln w="1588">
            <a:noFill/>
            <a:miter lim="800000"/>
            <a:headEnd/>
            <a:tailEnd/>
          </a:ln>
        </p:spPr>
        <p:txBody>
          <a:bodyPr>
            <a:spAutoFit/>
          </a:bodyPr>
          <a:lstStyle/>
          <a:p>
            <a:pPr>
              <a:buFont typeface="Wingdings" pitchFamily="2" charset="2"/>
              <a:buNone/>
            </a:pPr>
            <a:r>
              <a:rPr lang="en-US" sz="1800">
                <a:latin typeface="Arial" pitchFamily="34" charset="0"/>
                <a:cs typeface="Arial" pitchFamily="34" charset="0"/>
              </a:rPr>
              <a:t>Don’t care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Five-Variable K-Maps </a:t>
            </a:r>
            <a:endParaRPr lang="en-US" dirty="0"/>
          </a:p>
        </p:txBody>
      </p:sp>
      <p:sp>
        <p:nvSpPr>
          <p:cNvPr id="3" name="Content Placeholder 2"/>
          <p:cNvSpPr>
            <a:spLocks noGrp="1"/>
          </p:cNvSpPr>
          <p:nvPr>
            <p:ph idx="1"/>
          </p:nvPr>
        </p:nvSpPr>
        <p:spPr/>
        <p:txBody>
          <a:bodyPr/>
          <a:lstStyle/>
          <a:p>
            <a:r>
              <a:rPr lang="en-US" dirty="0" smtClean="0"/>
              <a:t>There are 32 </a:t>
            </a:r>
            <a:r>
              <a:rPr lang="en-US" dirty="0" err="1" smtClean="0"/>
              <a:t>minterms</a:t>
            </a:r>
            <a:r>
              <a:rPr lang="en-US" dirty="0" smtClean="0"/>
              <a:t> </a:t>
            </a:r>
            <a:r>
              <a:rPr lang="en-US" dirty="0" smtClean="0"/>
              <a:t>(squares) for </a:t>
            </a:r>
            <a:r>
              <a:rPr lang="en-US" dirty="0" smtClean="0"/>
              <a:t>a Boolean function with five-variables. </a:t>
            </a:r>
          </a:p>
          <a:p>
            <a:r>
              <a:rPr lang="en-US" dirty="0" smtClean="0"/>
              <a:t>It consists of 2 four-variable maps. Variable A distinguishes between the two </a:t>
            </a:r>
            <a:r>
              <a:rPr lang="en-US" dirty="0" smtClean="0"/>
              <a:t>maps. The </a:t>
            </a:r>
            <a:r>
              <a:rPr lang="en-US" dirty="0" smtClean="0"/>
              <a:t>left-hand four-variable map represents the 16 squares where A=0, and the other four-variable map represents the squares where A=1. </a:t>
            </a:r>
          </a:p>
        </p:txBody>
      </p:sp>
      <p:pic>
        <p:nvPicPr>
          <p:cNvPr id="2050" name="Picture 2"/>
          <p:cNvPicPr>
            <a:picLocks noChangeAspect="1" noChangeArrowheads="1"/>
          </p:cNvPicPr>
          <p:nvPr/>
        </p:nvPicPr>
        <p:blipFill>
          <a:blip r:embed="rId2" cstate="print"/>
          <a:srcRect/>
          <a:stretch>
            <a:fillRect/>
          </a:stretch>
        </p:blipFill>
        <p:spPr bwMode="auto">
          <a:xfrm>
            <a:off x="2959004" y="3717035"/>
            <a:ext cx="4476750" cy="249555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Five-Variable K-Maps </a:t>
            </a:r>
            <a:endParaRPr lang="en-US" dirty="0"/>
          </a:p>
        </p:txBody>
      </p:sp>
      <p:sp>
        <p:nvSpPr>
          <p:cNvPr id="3" name="Content Placeholder 2"/>
          <p:cNvSpPr>
            <a:spLocks noGrp="1"/>
          </p:cNvSpPr>
          <p:nvPr>
            <p:ph idx="1"/>
          </p:nvPr>
        </p:nvSpPr>
        <p:spPr/>
        <p:txBody>
          <a:bodyPr/>
          <a:lstStyle/>
          <a:p>
            <a:r>
              <a:rPr lang="en-US" dirty="0" err="1" smtClean="0"/>
              <a:t>Minterms</a:t>
            </a:r>
            <a:r>
              <a:rPr lang="en-US" dirty="0" smtClean="0"/>
              <a:t> 0 through 15 belong to the four-variable map with A=0 and </a:t>
            </a:r>
            <a:r>
              <a:rPr lang="en-US" dirty="0" err="1" smtClean="0"/>
              <a:t>minterms</a:t>
            </a:r>
            <a:r>
              <a:rPr lang="en-US" dirty="0" smtClean="0"/>
              <a:t> 16 through 31 belong to the four-variable map with A=1. </a:t>
            </a:r>
            <a:endParaRPr lang="en-US" dirty="0" smtClean="0"/>
          </a:p>
          <a:p>
            <a:r>
              <a:rPr lang="en-US" dirty="0" smtClean="0"/>
              <a:t>Each four-variable map retains the previously defined adjacency when taken separately</a:t>
            </a:r>
            <a:r>
              <a:rPr lang="en-US" dirty="0" smtClean="0"/>
              <a:t>.</a:t>
            </a:r>
          </a:p>
          <a:p>
            <a:r>
              <a:rPr lang="en-US" dirty="0" smtClean="0"/>
              <a:t>In </a:t>
            </a:r>
            <a:r>
              <a:rPr lang="en-US" dirty="0" smtClean="0"/>
              <a:t>addition, each square in the A=0 map is adjacent to the corresponding square in the A=1 map</a:t>
            </a:r>
            <a:r>
              <a:rPr lang="en-US" dirty="0" smtClean="0"/>
              <a:t>.</a:t>
            </a:r>
          </a:p>
          <a:p>
            <a:pPr lvl="1"/>
            <a:r>
              <a:rPr lang="en-US" dirty="0" smtClean="0"/>
              <a:t>For </a:t>
            </a:r>
            <a:r>
              <a:rPr lang="en-US" dirty="0" smtClean="0"/>
              <a:t>example, </a:t>
            </a:r>
            <a:r>
              <a:rPr lang="en-US" dirty="0" err="1" smtClean="0"/>
              <a:t>minterm</a:t>
            </a:r>
            <a:r>
              <a:rPr lang="en-US" dirty="0" smtClean="0"/>
              <a:t> 4 is adjacent to </a:t>
            </a:r>
            <a:r>
              <a:rPr lang="en-US" dirty="0" err="1" smtClean="0"/>
              <a:t>minterm</a:t>
            </a:r>
            <a:r>
              <a:rPr lang="en-US" dirty="0" smtClean="0"/>
              <a:t> 20 and </a:t>
            </a:r>
            <a:r>
              <a:rPr lang="en-US" dirty="0" err="1" smtClean="0"/>
              <a:t>minterm</a:t>
            </a:r>
            <a:r>
              <a:rPr lang="en-US" dirty="0" smtClean="0"/>
              <a:t> 15 to 31. </a:t>
            </a:r>
            <a:endParaRPr lang="en-US" dirty="0" smtClean="0"/>
          </a:p>
          <a:p>
            <a:r>
              <a:rPr lang="en-US" dirty="0" smtClean="0"/>
              <a:t>The best way to visualize this new rule for adjacent squares is to consider the two half maps as being one on top of the other. Any two squares that fall one over the other are considered adjacent.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Five-Variable </a:t>
            </a:r>
            <a:r>
              <a:rPr lang="en-US" dirty="0" smtClean="0"/>
              <a:t>K-Map Example </a:t>
            </a:r>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1979686" y="1527968"/>
            <a:ext cx="5818306" cy="451990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Six-Variable K-Maps </a:t>
            </a:r>
            <a:endParaRPr lang="en-US" dirty="0"/>
          </a:p>
        </p:txBody>
      </p:sp>
      <p:sp>
        <p:nvSpPr>
          <p:cNvPr id="3" name="Content Placeholder 2"/>
          <p:cNvSpPr>
            <a:spLocks noGrp="1"/>
          </p:cNvSpPr>
          <p:nvPr>
            <p:ph idx="1"/>
          </p:nvPr>
        </p:nvSpPr>
        <p:spPr>
          <a:xfrm>
            <a:off x="457200" y="1143000"/>
            <a:ext cx="5036512" cy="5143500"/>
          </a:xfrm>
        </p:spPr>
        <p:txBody>
          <a:bodyPr/>
          <a:lstStyle/>
          <a:p>
            <a:r>
              <a:rPr lang="en-US" dirty="0" smtClean="0"/>
              <a:t>There are 64 </a:t>
            </a:r>
            <a:r>
              <a:rPr lang="en-US" dirty="0" err="1" smtClean="0"/>
              <a:t>minterms</a:t>
            </a:r>
            <a:r>
              <a:rPr lang="en-US" dirty="0" smtClean="0"/>
              <a:t> </a:t>
            </a:r>
            <a:r>
              <a:rPr lang="en-US" dirty="0" smtClean="0"/>
              <a:t>(squares) for </a:t>
            </a:r>
            <a:r>
              <a:rPr lang="en-US" dirty="0" smtClean="0"/>
              <a:t>a Boolean function with six-variables. </a:t>
            </a:r>
          </a:p>
          <a:p>
            <a:r>
              <a:rPr lang="en-US" dirty="0" smtClean="0"/>
              <a:t>By following the procedure used for the five-variable map, it is possible to construct a six-variable map with 4 four-variable maps to obtain the required 64 squares. </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551319" y="1124720"/>
            <a:ext cx="2937957" cy="5019242"/>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Six-Variable </a:t>
            </a:r>
            <a:r>
              <a:rPr lang="en-US" dirty="0" smtClean="0"/>
              <a:t>K-Map Example</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171575" y="1124720"/>
            <a:ext cx="6800850" cy="503319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Simplified expressions produced by K-maps are always either in the </a:t>
            </a:r>
            <a:r>
              <a:rPr lang="en-US" dirty="0" smtClean="0">
                <a:solidFill>
                  <a:srgbClr val="FF0000"/>
                </a:solidFill>
              </a:rPr>
              <a:t>SOP or the POS form</a:t>
            </a:r>
            <a:r>
              <a:rPr lang="en-US" b="1" dirty="0" smtClean="0"/>
              <a:t>. </a:t>
            </a:r>
          </a:p>
          <a:p>
            <a:r>
              <a:rPr lang="en-US" dirty="0" smtClean="0"/>
              <a:t>The map provides the same information contained in a Truth Table but in a different format. </a:t>
            </a:r>
          </a:p>
          <a:p>
            <a:r>
              <a:rPr lang="en-US" dirty="0" smtClean="0"/>
              <a:t> The objectives of this unit are to learn: </a:t>
            </a:r>
          </a:p>
          <a:p>
            <a:pPr lvl="1"/>
            <a:r>
              <a:rPr lang="en-US" dirty="0" smtClean="0"/>
              <a:t>1. How to build a 2, 3, or 4 variables K-map. </a:t>
            </a:r>
          </a:p>
          <a:p>
            <a:pPr lvl="1"/>
            <a:r>
              <a:rPr lang="en-US" dirty="0" smtClean="0"/>
              <a:t>2. How to obtain a minimized SOP function using K-maps.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Code Distance</a:t>
            </a:r>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rgbClr val="FF0000"/>
                </a:solidFill>
              </a:rPr>
              <a:t>distance</a:t>
            </a:r>
            <a:r>
              <a:rPr lang="en-US" dirty="0" smtClean="0"/>
              <a:t> between two binary code-words is the number of bit positions in which the two code-words have different values. </a:t>
            </a:r>
          </a:p>
          <a:p>
            <a:r>
              <a:rPr lang="en-US" dirty="0" smtClean="0"/>
              <a:t>For example, the distance between the code words 1001 and 0001 is 1 while the distance between the code-words 0011 and 0100 is 3.</a:t>
            </a:r>
          </a:p>
          <a:p>
            <a:r>
              <a:rPr lang="en-US" dirty="0" smtClean="0"/>
              <a:t>This definition of code distance is commonly known as the </a:t>
            </a:r>
            <a:r>
              <a:rPr lang="en-US" dirty="0" smtClean="0">
                <a:solidFill>
                  <a:srgbClr val="FF0000"/>
                </a:solidFill>
              </a:rPr>
              <a:t>Hamming distance </a:t>
            </a:r>
            <a:r>
              <a:rPr lang="en-US" dirty="0" smtClean="0"/>
              <a:t>between two codes.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Two-Variable K-Maps</a:t>
            </a:r>
            <a:endParaRPr lang="en-US" dirty="0"/>
          </a:p>
        </p:txBody>
      </p:sp>
      <p:sp>
        <p:nvSpPr>
          <p:cNvPr id="3" name="Content Placeholder 2"/>
          <p:cNvSpPr>
            <a:spLocks noGrp="1"/>
          </p:cNvSpPr>
          <p:nvPr>
            <p:ph idx="1"/>
          </p:nvPr>
        </p:nvSpPr>
        <p:spPr>
          <a:xfrm>
            <a:off x="457199" y="1143000"/>
            <a:ext cx="7052758" cy="5143500"/>
          </a:xfrm>
        </p:spPr>
        <p:txBody>
          <a:bodyPr/>
          <a:lstStyle/>
          <a:p>
            <a:r>
              <a:rPr lang="en-US" dirty="0" smtClean="0"/>
              <a:t> The 2-variable map is a table of 2 rows by 2 columns. </a:t>
            </a:r>
          </a:p>
          <a:p>
            <a:r>
              <a:rPr lang="en-US" dirty="0" smtClean="0"/>
              <a:t>The 2 rows represent the two values of the first input variable A, while the two columns represent the two values of the second input variable B.</a:t>
            </a:r>
          </a:p>
          <a:p>
            <a:r>
              <a:rPr lang="en-US" dirty="0" smtClean="0"/>
              <a:t> Thus, all entries (squares) in the first row correspond to input variable A=0, while entries (squares) of the second row correspond to A=1. </a:t>
            </a:r>
          </a:p>
          <a:p>
            <a:r>
              <a:rPr lang="en-US" dirty="0" smtClean="0"/>
              <a:t>Likewise, all entries of the first column correspond to input variable B = 0, while entries of the second column correspond to B=1.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221922" y="2449681"/>
            <a:ext cx="1722654" cy="1866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Two-Variable K-Maps</a:t>
            </a:r>
            <a:endParaRPr lang="en-US" dirty="0"/>
          </a:p>
        </p:txBody>
      </p:sp>
      <p:sp>
        <p:nvSpPr>
          <p:cNvPr id="3" name="Content Placeholder 2"/>
          <p:cNvSpPr>
            <a:spLocks noGrp="1"/>
          </p:cNvSpPr>
          <p:nvPr>
            <p:ph idx="1"/>
          </p:nvPr>
        </p:nvSpPr>
        <p:spPr>
          <a:xfrm>
            <a:off x="457200" y="1143000"/>
            <a:ext cx="6476687" cy="5143500"/>
          </a:xfrm>
        </p:spPr>
        <p:txBody>
          <a:bodyPr/>
          <a:lstStyle/>
          <a:p>
            <a:r>
              <a:rPr lang="en-US" dirty="0" smtClean="0"/>
              <a:t> Thus, each map entry (or square) corresponds to a unique value for the input variables A and B.</a:t>
            </a:r>
          </a:p>
          <a:p>
            <a:r>
              <a:rPr lang="en-US" dirty="0" smtClean="0"/>
              <a:t>For example, the top left square corresponds to input combination AB=00. In other words, this square represents </a:t>
            </a:r>
            <a:r>
              <a:rPr lang="en-US" dirty="0" err="1" smtClean="0"/>
              <a:t>minterm</a:t>
            </a:r>
            <a:r>
              <a:rPr lang="en-US" dirty="0" smtClean="0"/>
              <a:t> m</a:t>
            </a:r>
            <a:r>
              <a:rPr lang="en-US" baseline="-25000" dirty="0" smtClean="0"/>
              <a:t>0</a:t>
            </a:r>
            <a:r>
              <a:rPr lang="en-US" dirty="0" smtClean="0"/>
              <a:t>. </a:t>
            </a:r>
          </a:p>
          <a:p>
            <a:r>
              <a:rPr lang="en-US" dirty="0" smtClean="0"/>
              <a:t>Likewise, the top right square corresponds to input combination AB=01, or </a:t>
            </a:r>
            <a:r>
              <a:rPr lang="en-US" dirty="0" err="1" smtClean="0"/>
              <a:t>minterm</a:t>
            </a:r>
            <a:r>
              <a:rPr lang="en-US" dirty="0" smtClean="0"/>
              <a:t> m</a:t>
            </a:r>
            <a:r>
              <a:rPr lang="en-US" baseline="-25000" dirty="0" smtClean="0"/>
              <a:t>1</a:t>
            </a:r>
            <a:r>
              <a:rPr lang="en-US" dirty="0" smtClean="0"/>
              <a:t>.</a:t>
            </a:r>
          </a:p>
          <a:p>
            <a:r>
              <a:rPr lang="en-US" dirty="0" smtClean="0"/>
              <a:t>In general, each map entry (or square) corresponds to a particular input combination (or </a:t>
            </a:r>
            <a:r>
              <a:rPr lang="en-US" dirty="0" err="1" smtClean="0"/>
              <a:t>minterm</a:t>
            </a:r>
            <a:r>
              <a:rPr lang="en-US" dirty="0" smtClean="0"/>
              <a:t>).</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6933887" y="2449681"/>
            <a:ext cx="2010689" cy="18669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Two-Variable K-Maps</a:t>
            </a:r>
            <a:endParaRPr lang="en-US" dirty="0"/>
          </a:p>
        </p:txBody>
      </p:sp>
      <p:sp>
        <p:nvSpPr>
          <p:cNvPr id="3" name="Content Placeholder 2"/>
          <p:cNvSpPr>
            <a:spLocks noGrp="1"/>
          </p:cNvSpPr>
          <p:nvPr>
            <p:ph idx="1"/>
          </p:nvPr>
        </p:nvSpPr>
        <p:spPr/>
        <p:txBody>
          <a:bodyPr/>
          <a:lstStyle/>
          <a:p>
            <a:r>
              <a:rPr lang="en-US" dirty="0" smtClean="0"/>
              <a:t>Two K-map squares are considered </a:t>
            </a:r>
            <a:r>
              <a:rPr lang="en-US" dirty="0" smtClean="0">
                <a:solidFill>
                  <a:srgbClr val="FF0000"/>
                </a:solidFill>
              </a:rPr>
              <a:t>adjacent</a:t>
            </a:r>
            <a:r>
              <a:rPr lang="en-US" dirty="0" smtClean="0"/>
              <a:t> if the input codes they represent have a </a:t>
            </a:r>
            <a:r>
              <a:rPr lang="en-US" dirty="0" smtClean="0">
                <a:solidFill>
                  <a:srgbClr val="FF0000"/>
                </a:solidFill>
              </a:rPr>
              <a:t>Hamming distance of 1</a:t>
            </a:r>
            <a:r>
              <a:rPr lang="en-US" dirty="0" smtClean="0"/>
              <a:t>. </a:t>
            </a:r>
          </a:p>
          <a:p>
            <a:r>
              <a:rPr lang="en-US" dirty="0" smtClean="0"/>
              <a:t>A K-map square with a function value of 1 will be referred to as a </a:t>
            </a:r>
            <a:r>
              <a:rPr lang="en-US" dirty="0" smtClean="0">
                <a:solidFill>
                  <a:srgbClr val="FF0000"/>
                </a:solidFill>
              </a:rPr>
              <a:t>1-Square</a:t>
            </a:r>
            <a:r>
              <a:rPr lang="en-US" dirty="0" smtClean="0"/>
              <a:t>. </a:t>
            </a:r>
          </a:p>
          <a:p>
            <a:r>
              <a:rPr lang="en-US" dirty="0" smtClean="0"/>
              <a:t>A K-map square with a function value of 0 will be referred to as a </a:t>
            </a:r>
            <a:r>
              <a:rPr lang="en-US" dirty="0" smtClean="0">
                <a:solidFill>
                  <a:srgbClr val="FF0000"/>
                </a:solidFill>
              </a:rPr>
              <a:t>0-Square</a:t>
            </a:r>
            <a:r>
              <a:rPr lang="en-US" dirty="0" smtClean="0"/>
              <a:t>.</a:t>
            </a:r>
          </a:p>
          <a:p>
            <a:r>
              <a:rPr lang="en-US" dirty="0" smtClean="0"/>
              <a:t>The </a:t>
            </a:r>
            <a:r>
              <a:rPr lang="en-US" dirty="0" smtClean="0">
                <a:solidFill>
                  <a:srgbClr val="FF0000"/>
                </a:solidFill>
              </a:rPr>
              <a:t>simplification procedure </a:t>
            </a:r>
            <a:r>
              <a:rPr lang="en-US" dirty="0" smtClean="0"/>
              <a:t>is summarized below: </a:t>
            </a:r>
          </a:p>
          <a:p>
            <a:pPr lvl="1"/>
            <a:r>
              <a:rPr lang="en-US" dirty="0" smtClean="0">
                <a:solidFill>
                  <a:srgbClr val="FF0000"/>
                </a:solidFill>
              </a:rPr>
              <a:t>Step 1</a:t>
            </a:r>
            <a:r>
              <a:rPr lang="en-US" dirty="0" smtClean="0"/>
              <a:t>: Draw the map according to the number of input variables of the function. </a:t>
            </a:r>
          </a:p>
          <a:p>
            <a:pPr lvl="1"/>
            <a:r>
              <a:rPr lang="en-US" dirty="0" smtClean="0">
                <a:solidFill>
                  <a:srgbClr val="FF0000"/>
                </a:solidFill>
              </a:rPr>
              <a:t>Step 2</a:t>
            </a:r>
            <a:r>
              <a:rPr lang="en-US" dirty="0" smtClean="0"/>
              <a:t>: Fill “1’s” in the squares for which the function is true.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Two-Variable K-Maps</a:t>
            </a:r>
            <a:endParaRPr lang="en-US" dirty="0"/>
          </a:p>
        </p:txBody>
      </p:sp>
      <p:sp>
        <p:nvSpPr>
          <p:cNvPr id="3" name="Content Placeholder 2"/>
          <p:cNvSpPr>
            <a:spLocks noGrp="1"/>
          </p:cNvSpPr>
          <p:nvPr>
            <p:ph idx="1"/>
          </p:nvPr>
        </p:nvSpPr>
        <p:spPr/>
        <p:txBody>
          <a:bodyPr/>
          <a:lstStyle/>
          <a:p>
            <a:pPr lvl="1"/>
            <a:r>
              <a:rPr lang="en-US" dirty="0" smtClean="0">
                <a:solidFill>
                  <a:srgbClr val="FF0000"/>
                </a:solidFill>
              </a:rPr>
              <a:t>Step 3</a:t>
            </a:r>
            <a:r>
              <a:rPr lang="en-US" dirty="0" smtClean="0"/>
              <a:t>: Form as big group of adjacent 1-squares as possible. There are some rules for this which you will learn with bigger maps. </a:t>
            </a:r>
          </a:p>
          <a:p>
            <a:pPr lvl="1"/>
            <a:r>
              <a:rPr lang="en-US" dirty="0" smtClean="0">
                <a:solidFill>
                  <a:srgbClr val="FF0000"/>
                </a:solidFill>
              </a:rPr>
              <a:t>Step 4</a:t>
            </a:r>
            <a:r>
              <a:rPr lang="en-US" dirty="0" smtClean="0"/>
              <a:t>: Find the common literals for each group and write the simplified expression in SOP.</a:t>
            </a:r>
          </a:p>
          <a:p>
            <a:r>
              <a:rPr lang="en-US" dirty="0" smtClean="0">
                <a:solidFill>
                  <a:srgbClr val="FF0000"/>
                </a:solidFill>
              </a:rPr>
              <a:t>Example:</a:t>
            </a:r>
            <a:r>
              <a:rPr lang="en-US" dirty="0" smtClean="0"/>
              <a:t> Consider the given truth table of two variable function. Obtain the simplified function using K-map. </a:t>
            </a:r>
          </a:p>
          <a:p>
            <a:pPr lvl="1"/>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477467" y="4005070"/>
            <a:ext cx="2162175" cy="19335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12046</TotalTime>
  <Words>2851</Words>
  <Application>Microsoft Office PowerPoint</Application>
  <PresentationFormat>On-screen Show (4:3)</PresentationFormat>
  <Paragraphs>458</Paragraphs>
  <Slides>39</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39</vt:i4>
      </vt:variant>
      <vt:variant>
        <vt:lpstr>Custom Shows</vt:lpstr>
      </vt:variant>
      <vt:variant>
        <vt:i4>1</vt:i4>
      </vt:variant>
    </vt:vector>
  </HeadingPairs>
  <TitlesOfParts>
    <vt:vector size="42" baseType="lpstr">
      <vt:lpstr>Default Design</vt:lpstr>
      <vt:lpstr>Equation</vt:lpstr>
      <vt:lpstr>K-Map Simplification</vt:lpstr>
      <vt:lpstr>Outline</vt:lpstr>
      <vt:lpstr>Introduction</vt:lpstr>
      <vt:lpstr>Introduction</vt:lpstr>
      <vt:lpstr> Code Distance</vt:lpstr>
      <vt:lpstr> Two-Variable K-Maps</vt:lpstr>
      <vt:lpstr>Two-Variable K-Maps</vt:lpstr>
      <vt:lpstr>Two-Variable K-Maps</vt:lpstr>
      <vt:lpstr>Two-Variable K-Maps</vt:lpstr>
      <vt:lpstr>Two-Variable K-Maps</vt:lpstr>
      <vt:lpstr>Two-Variable K-Maps</vt:lpstr>
      <vt:lpstr>Two-Variable K-Maps</vt:lpstr>
      <vt:lpstr>Three-Variable K-Maps</vt:lpstr>
      <vt:lpstr>Three-Variable K-Maps</vt:lpstr>
      <vt:lpstr>Variations of Three-Variable Map </vt:lpstr>
      <vt:lpstr>Three-Variable Map</vt:lpstr>
      <vt:lpstr>Three-Variable Map</vt:lpstr>
      <vt:lpstr>Three-Variable Map</vt:lpstr>
      <vt:lpstr>Three-Variable Map Examples</vt:lpstr>
      <vt:lpstr>Four-Variable K-Maps </vt:lpstr>
      <vt:lpstr>Four-Variable K-Maps </vt:lpstr>
      <vt:lpstr>Four-Variable K-Maps </vt:lpstr>
      <vt:lpstr>Four-Variable K-Map Examples</vt:lpstr>
      <vt:lpstr> Definitions/Notations </vt:lpstr>
      <vt:lpstr>Examples of Types of Implicants</vt:lpstr>
      <vt:lpstr>SOP Simplification procedure</vt:lpstr>
      <vt:lpstr>Example:  Find all Prime Implicants</vt:lpstr>
      <vt:lpstr>Another Example</vt:lpstr>
      <vt:lpstr> Don’t Care Conditions </vt:lpstr>
      <vt:lpstr>Don’t Care Conditions</vt:lpstr>
      <vt:lpstr>SOP Simplification procedure using Don’t Cares</vt:lpstr>
      <vt:lpstr>Example: BCD “5 or More” (BCD codes 6,7,8,9)</vt:lpstr>
      <vt:lpstr>POS Simplification</vt:lpstr>
      <vt:lpstr>Product of Sums Example</vt:lpstr>
      <vt:lpstr>Five-Variable K-Maps </vt:lpstr>
      <vt:lpstr>Five-Variable K-Maps </vt:lpstr>
      <vt:lpstr>Five-Variable K-Map Example </vt:lpstr>
      <vt:lpstr>Six-Variable K-Maps </vt:lpstr>
      <vt:lpstr>Six-Variable K-Map Example</vt:lpstr>
      <vt:lpstr>Shl</vt:lpstr>
    </vt:vector>
  </TitlesOfParts>
  <Company>KFUPM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dc:title>
  <dc:creator>Dr. Muhamed Mudawar</dc:creator>
  <cp:lastModifiedBy>Itc</cp:lastModifiedBy>
  <cp:revision>331</cp:revision>
  <dcterms:created xsi:type="dcterms:W3CDTF">2004-09-12T13:54:39Z</dcterms:created>
  <dcterms:modified xsi:type="dcterms:W3CDTF">2011-03-15T21:30:48Z</dcterms:modified>
</cp:coreProperties>
</file>