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2" r:id="rId3"/>
    <p:sldId id="344" r:id="rId4"/>
    <p:sldId id="345" r:id="rId5"/>
    <p:sldId id="346" r:id="rId6"/>
    <p:sldId id="347" r:id="rId7"/>
    <p:sldId id="348" r:id="rId8"/>
    <p:sldId id="349" r:id="rId9"/>
    <p:sldId id="350" r:id="rId10"/>
    <p:sldId id="364" r:id="rId11"/>
    <p:sldId id="365"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Lst>
  <p:sldSz cx="9144000" cy="6858000" type="screen4x3"/>
  <p:notesSz cx="6858000" cy="9144000"/>
  <p:custShowLst>
    <p:custShow name="Shl" id="0">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FFAE5D"/>
    <a:srgbClr val="FFBA75"/>
    <a:srgbClr val="008000"/>
    <a:srgbClr val="FFCCFF"/>
    <a:srgbClr val="FFFFCC"/>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01" autoAdjust="0"/>
    <p:restoredTop sz="94660"/>
  </p:normalViewPr>
  <p:slideViewPr>
    <p:cSldViewPr>
      <p:cViewPr varScale="1">
        <p:scale>
          <a:sx n="78" d="100"/>
          <a:sy n="78" d="100"/>
        </p:scale>
        <p:origin x="-152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73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7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7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73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endParaRPr lang="en-US"/>
          </a:p>
        </p:txBody>
      </p:sp>
      <p:sp>
        <p:nvSpPr>
          <p:cNvPr id="2273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0F3FC046-F678-4AD6-A99F-CE4CE52D0662}" type="slidenum">
              <a:rPr lang="ar-SA"/>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800100"/>
            <a:ext cx="8229600" cy="20574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57200" y="3086100"/>
            <a:ext cx="8229600" cy="25527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1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1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51435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solidFill>
            <a:srgbClr val="CCCCFF"/>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143000"/>
            <a:ext cx="8229600" cy="5143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457200" y="6324600"/>
            <a:ext cx="8229600" cy="246221"/>
          </a:xfrm>
          <a:prstGeom prst="rect">
            <a:avLst/>
          </a:prstGeom>
          <a:solidFill>
            <a:srgbClr val="FFFF99"/>
          </a:solidFill>
          <a:ln w="9525">
            <a:noFill/>
            <a:miter lim="800000"/>
            <a:headEnd/>
            <a:tailEnd/>
          </a:ln>
          <a:effectLst/>
        </p:spPr>
        <p:txBody>
          <a:bodyPr>
            <a:spAutoFit/>
          </a:bodyPr>
          <a:lstStyle/>
          <a:p>
            <a:pPr>
              <a:spcBef>
                <a:spcPct val="50000"/>
              </a:spcBef>
              <a:tabLst>
                <a:tab pos="3943350" algn="ctr"/>
                <a:tab pos="8050213" algn="r"/>
              </a:tabLst>
            </a:pPr>
            <a:r>
              <a:rPr lang="en-US" sz="1000" i="1" kern="1200" dirty="0" smtClean="0">
                <a:solidFill>
                  <a:schemeClr val="tx1"/>
                </a:solidFill>
                <a:latin typeface="Times New Roman" pitchFamily="18" charset="0"/>
                <a:ea typeface="+mn-ea"/>
                <a:cs typeface="Times New Roman" pitchFamily="18" charset="0"/>
              </a:rPr>
              <a:t>Practical Aspects Of Logic Gates</a:t>
            </a:r>
            <a:r>
              <a:rPr lang="en-US" sz="1000" i="1" dirty="0">
                <a:latin typeface="Times New Roman" pitchFamily="18" charset="0"/>
                <a:cs typeface="Times New Roman" pitchFamily="18" charset="0"/>
              </a:rPr>
              <a:t>	                           COE </a:t>
            </a:r>
            <a:r>
              <a:rPr lang="en-US" sz="1000" i="1" dirty="0" smtClean="0">
                <a:latin typeface="Times New Roman" pitchFamily="18" charset="0"/>
                <a:cs typeface="Times New Roman" pitchFamily="18" charset="0"/>
              </a:rPr>
              <a:t>202– Digital Logic  Design </a:t>
            </a:r>
            <a:r>
              <a:rPr lang="en-US" sz="1000" i="1" dirty="0">
                <a:latin typeface="Times New Roman" pitchFamily="18" charset="0"/>
                <a:cs typeface="Times New Roman" pitchFamily="18" charset="0"/>
              </a:rPr>
              <a:t>– KFUPM                           	slide </a:t>
            </a:r>
            <a:fld id="{497C7F51-76D3-4B06-95E2-AD0B11897486}" type="slidenum">
              <a:rPr lang="ar-SA" sz="1000" i="1">
                <a:latin typeface="Times New Roman" pitchFamily="18" charset="0"/>
                <a:cs typeface="Times New Roman" pitchFamily="18" charset="0"/>
              </a:rPr>
              <a:pPr>
                <a:spcBef>
                  <a:spcPct val="50000"/>
                </a:spcBef>
                <a:tabLst>
                  <a:tab pos="3943350" algn="ctr"/>
                  <a:tab pos="8050213" algn="r"/>
                </a:tabLst>
              </a:pPr>
              <a:t>‹#›</a:t>
            </a:fld>
            <a:endParaRPr lang="en-US" sz="1000" i="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3600">
          <a:solidFill>
            <a:srgbClr val="000099"/>
          </a:solidFill>
          <a:latin typeface="+mj-lt"/>
          <a:ea typeface="+mj-ea"/>
          <a:cs typeface="+mj-cs"/>
        </a:defRPr>
      </a:lvl1pPr>
      <a:lvl2pPr algn="ctr" rtl="0" fontAlgn="base">
        <a:spcBef>
          <a:spcPct val="0"/>
        </a:spcBef>
        <a:spcAft>
          <a:spcPct val="0"/>
        </a:spcAft>
        <a:defRPr sz="3600">
          <a:solidFill>
            <a:srgbClr val="000099"/>
          </a:solidFill>
          <a:latin typeface="Comic Sans MS" pitchFamily="66" charset="0"/>
          <a:cs typeface="Arial" charset="0"/>
        </a:defRPr>
      </a:lvl2pPr>
      <a:lvl3pPr algn="ctr" rtl="0" fontAlgn="base">
        <a:spcBef>
          <a:spcPct val="0"/>
        </a:spcBef>
        <a:spcAft>
          <a:spcPct val="0"/>
        </a:spcAft>
        <a:defRPr sz="3600">
          <a:solidFill>
            <a:srgbClr val="000099"/>
          </a:solidFill>
          <a:latin typeface="Comic Sans MS" pitchFamily="66" charset="0"/>
          <a:cs typeface="Arial" charset="0"/>
        </a:defRPr>
      </a:lvl3pPr>
      <a:lvl4pPr algn="ctr" rtl="0" fontAlgn="base">
        <a:spcBef>
          <a:spcPct val="0"/>
        </a:spcBef>
        <a:spcAft>
          <a:spcPct val="0"/>
        </a:spcAft>
        <a:defRPr sz="3600">
          <a:solidFill>
            <a:srgbClr val="000099"/>
          </a:solidFill>
          <a:latin typeface="Comic Sans MS" pitchFamily="66" charset="0"/>
          <a:cs typeface="Arial" charset="0"/>
        </a:defRPr>
      </a:lvl4pPr>
      <a:lvl5pPr algn="ctr" rtl="0" fontAlgn="base">
        <a:spcBef>
          <a:spcPct val="0"/>
        </a:spcBef>
        <a:spcAft>
          <a:spcPct val="0"/>
        </a:spcAft>
        <a:defRPr sz="3600">
          <a:solidFill>
            <a:srgbClr val="000099"/>
          </a:solidFill>
          <a:latin typeface="Comic Sans MS" pitchFamily="66" charset="0"/>
          <a:cs typeface="Arial" charset="0"/>
        </a:defRPr>
      </a:lvl5pPr>
      <a:lvl6pPr marL="457200" algn="ctr" rtl="0" fontAlgn="base">
        <a:spcBef>
          <a:spcPct val="0"/>
        </a:spcBef>
        <a:spcAft>
          <a:spcPct val="0"/>
        </a:spcAft>
        <a:defRPr sz="3600">
          <a:solidFill>
            <a:srgbClr val="000099"/>
          </a:solidFill>
          <a:latin typeface="Comic Sans MS" pitchFamily="66" charset="0"/>
          <a:cs typeface="Arial" charset="0"/>
        </a:defRPr>
      </a:lvl6pPr>
      <a:lvl7pPr marL="914400" algn="ctr" rtl="0" fontAlgn="base">
        <a:spcBef>
          <a:spcPct val="0"/>
        </a:spcBef>
        <a:spcAft>
          <a:spcPct val="0"/>
        </a:spcAft>
        <a:defRPr sz="3600">
          <a:solidFill>
            <a:srgbClr val="000099"/>
          </a:solidFill>
          <a:latin typeface="Comic Sans MS" pitchFamily="66" charset="0"/>
          <a:cs typeface="Arial" charset="0"/>
        </a:defRPr>
      </a:lvl7pPr>
      <a:lvl8pPr marL="1371600" algn="ctr" rtl="0" fontAlgn="base">
        <a:spcBef>
          <a:spcPct val="0"/>
        </a:spcBef>
        <a:spcAft>
          <a:spcPct val="0"/>
        </a:spcAft>
        <a:defRPr sz="3600">
          <a:solidFill>
            <a:srgbClr val="000099"/>
          </a:solidFill>
          <a:latin typeface="Comic Sans MS" pitchFamily="66" charset="0"/>
          <a:cs typeface="Arial" charset="0"/>
        </a:defRPr>
      </a:lvl8pPr>
      <a:lvl9pPr marL="1828800" algn="ctr" rtl="0" fontAlgn="base">
        <a:spcBef>
          <a:spcPct val="0"/>
        </a:spcBef>
        <a:spcAft>
          <a:spcPct val="0"/>
        </a:spcAft>
        <a:defRPr sz="3600">
          <a:solidFill>
            <a:srgbClr val="000099"/>
          </a:solidFill>
          <a:latin typeface="Comic Sans MS" pitchFamily="66" charset="0"/>
          <a:cs typeface="Arial" charset="0"/>
        </a:defRPr>
      </a:lvl9pPr>
    </p:titleStyle>
    <p:bodyStyle>
      <a:lvl1pPr marL="347663" indent="-347663" algn="l" rtl="0" fontAlgn="base">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fontAlgn="base">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fontAlgn="base">
        <a:spcBef>
          <a:spcPct val="40000"/>
        </a:spcBef>
        <a:spcAft>
          <a:spcPct val="0"/>
        </a:spcAft>
        <a:buFont typeface="Wingdings" pitchFamily="2" charset="2"/>
        <a:buChar char="§"/>
        <a:defRPr>
          <a:solidFill>
            <a:schemeClr val="tx1"/>
          </a:solidFill>
          <a:latin typeface="+mn-lt"/>
          <a:cs typeface="+mn-cs"/>
        </a:defRPr>
      </a:lvl3pPr>
      <a:lvl4pPr marL="1481138" indent="-222250" algn="l" rtl="0" fontAlgn="base">
        <a:spcBef>
          <a:spcPct val="40000"/>
        </a:spcBef>
        <a:spcAft>
          <a:spcPct val="0"/>
        </a:spcAft>
        <a:buChar char="–"/>
        <a:defRPr sz="1600">
          <a:solidFill>
            <a:schemeClr val="tx1"/>
          </a:solidFill>
          <a:latin typeface="+mn-lt"/>
          <a:cs typeface="+mn-cs"/>
        </a:defRPr>
      </a:lvl4pPr>
      <a:lvl5pPr marL="1828800" indent="-233363" algn="l" rtl="0" fontAlgn="base">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spcBef>
                <a:spcPct val="50000"/>
              </a:spcBef>
            </a:pPr>
            <a:r>
              <a:rPr lang="en-US" sz="4400" b="1" dirty="0" smtClean="0"/>
              <a:t>Practical </a:t>
            </a:r>
            <a:r>
              <a:rPr lang="en-US" sz="4400" b="1" smtClean="0"/>
              <a:t>Aspects of </a:t>
            </a:r>
            <a:r>
              <a:rPr lang="en-US" sz="4400" b="1" dirty="0" smtClean="0"/>
              <a:t>Logic Gates</a:t>
            </a:r>
            <a:endParaRPr lang="en-US" sz="2800" dirty="0"/>
          </a:p>
        </p:txBody>
      </p:sp>
      <p:sp>
        <p:nvSpPr>
          <p:cNvPr id="2051" name="Rectangle 3"/>
          <p:cNvSpPr>
            <a:spLocks noGrp="1" noChangeArrowheads="1"/>
          </p:cNvSpPr>
          <p:nvPr>
            <p:ph type="subTitle" idx="1"/>
          </p:nvPr>
        </p:nvSpPr>
        <p:spPr>
          <a:xfrm>
            <a:off x="457200" y="3086100"/>
            <a:ext cx="8229600" cy="2971800"/>
          </a:xfrm>
        </p:spPr>
        <p:txBody>
          <a:bodyPr/>
          <a:lstStyle/>
          <a:p>
            <a:pPr>
              <a:lnSpc>
                <a:spcPct val="90000"/>
              </a:lnSpc>
            </a:pPr>
            <a:r>
              <a:rPr lang="en-US" dirty="0"/>
              <a:t>COE </a:t>
            </a:r>
            <a:r>
              <a:rPr lang="en-US" dirty="0" smtClean="0"/>
              <a:t>202</a:t>
            </a:r>
            <a:endParaRPr lang="en-US" dirty="0"/>
          </a:p>
          <a:p>
            <a:pPr>
              <a:lnSpc>
                <a:spcPct val="90000"/>
              </a:lnSpc>
              <a:spcBef>
                <a:spcPct val="50000"/>
              </a:spcBef>
            </a:pPr>
            <a:r>
              <a:rPr lang="en-US" dirty="0" smtClean="0"/>
              <a:t>Digital Logic Design</a:t>
            </a:r>
            <a:endParaRPr lang="en-US" dirty="0"/>
          </a:p>
          <a:p>
            <a:pPr>
              <a:lnSpc>
                <a:spcPct val="90000"/>
              </a:lnSpc>
            </a:pPr>
            <a:r>
              <a:rPr lang="en-US" sz="2000" dirty="0"/>
              <a:t>Dr. Aiman El-Maleh</a:t>
            </a:r>
          </a:p>
          <a:p>
            <a:pPr>
              <a:lnSpc>
                <a:spcPct val="90000"/>
              </a:lnSpc>
              <a:spcBef>
                <a:spcPct val="100000"/>
              </a:spcBef>
            </a:pPr>
            <a:r>
              <a:rPr lang="en-US" sz="1800" dirty="0"/>
              <a:t>College of Computer Sciences and Engineering</a:t>
            </a:r>
          </a:p>
          <a:p>
            <a:pPr>
              <a:lnSpc>
                <a:spcPct val="90000"/>
              </a:lnSpc>
            </a:pPr>
            <a:r>
              <a:rPr lang="en-US" sz="1800" dirty="0"/>
              <a:t>King Fahd University of Petroleum and Minerals</a:t>
            </a:r>
          </a:p>
          <a:p>
            <a:pPr>
              <a:lnSpc>
                <a:spcPct val="90000"/>
              </a:lnSpc>
            </a:pP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Longest Delay</a:t>
            </a:r>
            <a:endParaRPr lang="en-US" dirty="0"/>
          </a:p>
        </p:txBody>
      </p:sp>
      <p:sp>
        <p:nvSpPr>
          <p:cNvPr id="3" name="Content Placeholder 2"/>
          <p:cNvSpPr>
            <a:spLocks noGrp="1"/>
          </p:cNvSpPr>
          <p:nvPr>
            <p:ph idx="1"/>
          </p:nvPr>
        </p:nvSpPr>
        <p:spPr/>
        <p:txBody>
          <a:bodyPr/>
          <a:lstStyle/>
          <a:p>
            <a:r>
              <a:rPr lang="en-US" dirty="0" smtClean="0"/>
              <a:t>Each gate has a given propagation delay.</a:t>
            </a:r>
          </a:p>
          <a:p>
            <a:r>
              <a:rPr lang="en-US" dirty="0" smtClean="0"/>
              <a:t>We start at the inputs and compute the delay at the output of each gate as follows:</a:t>
            </a:r>
          </a:p>
          <a:p>
            <a:pPr lvl="1"/>
            <a:r>
              <a:rPr lang="en-US" dirty="0" smtClean="0"/>
              <a:t>The delay at the output of a gate = gate propagation delay + maximum delay at its inputs</a:t>
            </a:r>
          </a:p>
          <a:p>
            <a:r>
              <a:rPr lang="en-US" dirty="0" smtClean="0"/>
              <a:t>Maximum propagation delay from any input to any output is called the </a:t>
            </a:r>
            <a:r>
              <a:rPr lang="en-US" dirty="0" smtClean="0">
                <a:solidFill>
                  <a:srgbClr val="FF0000"/>
                </a:solidFill>
              </a:rPr>
              <a:t>Critical Path</a:t>
            </a:r>
            <a:r>
              <a:rPr lang="en-US" dirty="0" smtClean="0"/>
              <a:t>.</a:t>
            </a:r>
          </a:p>
          <a:p>
            <a:r>
              <a:rPr lang="en-US" dirty="0" smtClean="0"/>
              <a:t>The critical path determines the minimum clock period (T) and the maximum clock frequency (f).</a:t>
            </a:r>
          </a:p>
          <a:p>
            <a:r>
              <a:rPr lang="en-US" dirty="0" smtClean="0"/>
              <a:t>Clock frequency (f) = 1 / 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Longest Delay</a:t>
            </a:r>
            <a:endParaRPr lang="en-US" dirty="0"/>
          </a:p>
        </p:txBody>
      </p:sp>
      <p:sp>
        <p:nvSpPr>
          <p:cNvPr id="3" name="Content Placeholder 2"/>
          <p:cNvSpPr>
            <a:spLocks noGrp="1"/>
          </p:cNvSpPr>
          <p:nvPr>
            <p:ph idx="1"/>
          </p:nvPr>
        </p:nvSpPr>
        <p:spPr/>
        <p:txBody>
          <a:bodyPr/>
          <a:lstStyle/>
          <a:p>
            <a:r>
              <a:rPr lang="en-US" dirty="0" smtClean="0">
                <a:solidFill>
                  <a:srgbClr val="FF0000"/>
                </a:solidFill>
              </a:rPr>
              <a:t>Example</a:t>
            </a:r>
            <a:r>
              <a:rPr lang="en-US" dirty="0" smtClean="0"/>
              <a:t>: Assume that delay of each gate is related to number of its inputs i.e. delay of 1 input gate is 1 ns, delay of 2-input gate is 2 ns. Compute longest propagation delay and maximum frequency.</a:t>
            </a:r>
          </a:p>
          <a:p>
            <a:r>
              <a:rPr lang="en-US" dirty="0" smtClean="0"/>
              <a:t>Longest propagation delay = 7 ns</a:t>
            </a:r>
          </a:p>
          <a:p>
            <a:r>
              <a:rPr lang="en-US" dirty="0" smtClean="0"/>
              <a:t>Maximum frequency = 1 / 7ns= 143 MHZ.</a:t>
            </a:r>
          </a:p>
          <a:p>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131825" y="3826412"/>
            <a:ext cx="3341206" cy="21131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Fanin</a:t>
            </a:r>
            <a:r>
              <a:rPr lang="en-US" dirty="0" smtClean="0"/>
              <a:t> Limitations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solidFill>
                  <a:srgbClr val="FF0000"/>
                </a:solidFill>
              </a:rPr>
              <a:t>fanin</a:t>
            </a:r>
            <a:r>
              <a:rPr lang="en-US" dirty="0" smtClean="0"/>
              <a:t> of a gate is the number of inputs of this gate.</a:t>
            </a:r>
          </a:p>
          <a:p>
            <a:r>
              <a:rPr lang="en-US" dirty="0" smtClean="0"/>
              <a:t>Thus, a 4-input AND gate is said to have a </a:t>
            </a:r>
            <a:r>
              <a:rPr lang="en-US" dirty="0" err="1" smtClean="0"/>
              <a:t>fanin</a:t>
            </a:r>
            <a:r>
              <a:rPr lang="en-US" dirty="0" smtClean="0"/>
              <a:t> of 4.</a:t>
            </a:r>
          </a:p>
          <a:p>
            <a:r>
              <a:rPr lang="en-US" dirty="0" smtClean="0"/>
              <a:t>A physical gate cannot have a large number of inputs (</a:t>
            </a:r>
            <a:r>
              <a:rPr lang="en-US" dirty="0" err="1" smtClean="0"/>
              <a:t>fanin</a:t>
            </a:r>
            <a:r>
              <a:rPr lang="en-US" dirty="0" smtClean="0"/>
              <a:t>).</a:t>
            </a:r>
          </a:p>
          <a:p>
            <a:r>
              <a:rPr lang="en-US" dirty="0" smtClean="0"/>
              <a:t>For CMOS technology, the more inputs a gate has the slower it is (larger propagation delay). For example, a 4-input AND gate is slower than a 2-input one.</a:t>
            </a:r>
          </a:p>
          <a:p>
            <a:r>
              <a:rPr lang="en-US" dirty="0" smtClean="0"/>
              <a:t>In CMOS technology, no more than 4-input gates are typically built since more than 4 inputs makes the devices too slow.</a:t>
            </a:r>
          </a:p>
          <a:p>
            <a:r>
              <a:rPr lang="en-US" dirty="0" smtClean="0"/>
              <a:t>TTL gates can have more inputs (</a:t>
            </a:r>
            <a:r>
              <a:rPr lang="en-US" dirty="0" err="1" smtClean="0"/>
              <a:t>e.g</a:t>
            </a:r>
            <a:r>
              <a:rPr lang="en-US" dirty="0" smtClean="0"/>
              <a:t>, 8 input NAND 7430).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Fanout</a:t>
            </a:r>
            <a:r>
              <a:rPr lang="en-US" dirty="0" smtClean="0"/>
              <a:t> Limitations</a:t>
            </a:r>
            <a:endParaRPr lang="en-US" dirty="0"/>
          </a:p>
        </p:txBody>
      </p:sp>
      <p:sp>
        <p:nvSpPr>
          <p:cNvPr id="3" name="Content Placeholder 2"/>
          <p:cNvSpPr>
            <a:spLocks noGrp="1"/>
          </p:cNvSpPr>
          <p:nvPr>
            <p:ph idx="1"/>
          </p:nvPr>
        </p:nvSpPr>
        <p:spPr>
          <a:xfrm>
            <a:off x="457201" y="1143000"/>
            <a:ext cx="5497367" cy="5143500"/>
          </a:xfrm>
        </p:spPr>
        <p:txBody>
          <a:bodyPr/>
          <a:lstStyle/>
          <a:p>
            <a:r>
              <a:rPr lang="en-US" dirty="0" smtClean="0"/>
              <a:t>If the output of some gate A is connected to the input of another gate B, gate A is said to be </a:t>
            </a:r>
            <a:r>
              <a:rPr lang="en-US" dirty="0" smtClean="0">
                <a:solidFill>
                  <a:srgbClr val="FF0000"/>
                </a:solidFill>
              </a:rPr>
              <a:t>driver</a:t>
            </a:r>
            <a:r>
              <a:rPr lang="en-US" dirty="0" smtClean="0"/>
              <a:t> </a:t>
            </a:r>
            <a:r>
              <a:rPr lang="en-US" dirty="0" smtClean="0">
                <a:solidFill>
                  <a:srgbClr val="FF0000"/>
                </a:solidFill>
              </a:rPr>
              <a:t>gate</a:t>
            </a:r>
            <a:r>
              <a:rPr lang="en-US" dirty="0" smtClean="0"/>
              <a:t>, while gate B is said to be the </a:t>
            </a:r>
            <a:r>
              <a:rPr lang="en-US" dirty="0" smtClean="0">
                <a:solidFill>
                  <a:srgbClr val="FF0000"/>
                </a:solidFill>
              </a:rPr>
              <a:t>load gate</a:t>
            </a:r>
            <a:r>
              <a:rPr lang="en-US" dirty="0" smtClean="0"/>
              <a:t>.</a:t>
            </a:r>
          </a:p>
          <a:p>
            <a:r>
              <a:rPr lang="en-US" dirty="0" smtClean="0"/>
              <a:t>A driver gate may have more than one load gate.</a:t>
            </a:r>
          </a:p>
          <a:p>
            <a:r>
              <a:rPr lang="en-US" dirty="0" smtClean="0"/>
              <a:t>There is a limit to the number of gate inputs that a single output can drive.</a:t>
            </a:r>
          </a:p>
          <a:p>
            <a:r>
              <a:rPr lang="en-US" dirty="0" smtClean="0"/>
              <a:t>The </a:t>
            </a:r>
            <a:r>
              <a:rPr lang="en-US" dirty="0" err="1" smtClean="0">
                <a:solidFill>
                  <a:srgbClr val="FF0000"/>
                </a:solidFill>
              </a:rPr>
              <a:t>fanout</a:t>
            </a:r>
            <a:r>
              <a:rPr lang="en-US" dirty="0" smtClean="0"/>
              <a:t> of a gate is the largest number of gate inputs this gate can drive.</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6012175" y="2104039"/>
            <a:ext cx="2775359"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Fanout</a:t>
            </a:r>
            <a:r>
              <a:rPr lang="en-US" dirty="0" smtClean="0"/>
              <a:t> Limitations</a:t>
            </a:r>
            <a:endParaRPr lang="en-US" dirty="0"/>
          </a:p>
        </p:txBody>
      </p:sp>
      <p:sp>
        <p:nvSpPr>
          <p:cNvPr id="3" name="Content Placeholder 2"/>
          <p:cNvSpPr>
            <a:spLocks noGrp="1"/>
          </p:cNvSpPr>
          <p:nvPr>
            <p:ph idx="1"/>
          </p:nvPr>
        </p:nvSpPr>
        <p:spPr/>
        <p:txBody>
          <a:bodyPr/>
          <a:lstStyle/>
          <a:p>
            <a:r>
              <a:rPr lang="en-US" dirty="0" smtClean="0"/>
              <a:t>For TTL, the </a:t>
            </a:r>
            <a:r>
              <a:rPr lang="en-US" dirty="0" err="1" smtClean="0"/>
              <a:t>fanout</a:t>
            </a:r>
            <a:r>
              <a:rPr lang="en-US" dirty="0" smtClean="0"/>
              <a:t> limit is based on CURRENT.</a:t>
            </a:r>
          </a:p>
          <a:p>
            <a:pPr lvl="1"/>
            <a:r>
              <a:rPr lang="en-US" dirty="0" smtClean="0"/>
              <a:t>A TTL output can supply a maximum current I</a:t>
            </a:r>
            <a:r>
              <a:rPr lang="en-US" baseline="-25000" dirty="0" smtClean="0"/>
              <a:t>OL</a:t>
            </a:r>
            <a:r>
              <a:rPr lang="en-US" dirty="0" smtClean="0"/>
              <a:t> = 16 </a:t>
            </a:r>
            <a:r>
              <a:rPr lang="en-US" dirty="0" err="1" smtClean="0"/>
              <a:t>mA</a:t>
            </a:r>
            <a:r>
              <a:rPr lang="en-US" dirty="0" smtClean="0"/>
              <a:t> (milliamps)</a:t>
            </a:r>
          </a:p>
          <a:p>
            <a:pPr lvl="1"/>
            <a:r>
              <a:rPr lang="en-US" dirty="0" smtClean="0"/>
              <a:t>A TTL input requires a current of I</a:t>
            </a:r>
            <a:r>
              <a:rPr lang="en-US" baseline="-25000" dirty="0" smtClean="0"/>
              <a:t>IL</a:t>
            </a:r>
            <a:r>
              <a:rPr lang="en-US" dirty="0" smtClean="0"/>
              <a:t> =1.6mA.</a:t>
            </a:r>
          </a:p>
          <a:p>
            <a:pPr lvl="1"/>
            <a:r>
              <a:rPr lang="en-US" dirty="0" smtClean="0"/>
              <a:t>Thus, the </a:t>
            </a:r>
            <a:r>
              <a:rPr lang="en-US" dirty="0" err="1" smtClean="0"/>
              <a:t>fanout</a:t>
            </a:r>
            <a:r>
              <a:rPr lang="en-US" dirty="0" smtClean="0"/>
              <a:t> for TTL is 16mA/1.6 </a:t>
            </a:r>
            <a:r>
              <a:rPr lang="en-US" dirty="0" err="1" smtClean="0"/>
              <a:t>mA</a:t>
            </a:r>
            <a:r>
              <a:rPr lang="en-US" dirty="0" smtClean="0"/>
              <a:t> = 10 loads.</a:t>
            </a:r>
          </a:p>
          <a:p>
            <a:r>
              <a:rPr lang="en-US" dirty="0" smtClean="0"/>
              <a:t>For CMOS, the limit is based on SPEED/propagation delay.</a:t>
            </a:r>
          </a:p>
          <a:p>
            <a:pPr lvl="1"/>
            <a:r>
              <a:rPr lang="en-US" dirty="0" smtClean="0"/>
              <a:t>A CMOS input resembles a capacitive load (≈10 </a:t>
            </a:r>
            <a:r>
              <a:rPr lang="en-US" dirty="0" err="1" smtClean="0"/>
              <a:t>pf</a:t>
            </a:r>
            <a:r>
              <a:rPr lang="en-US" dirty="0" smtClean="0"/>
              <a:t> - </a:t>
            </a:r>
            <a:r>
              <a:rPr lang="en-US" dirty="0" err="1" smtClean="0"/>
              <a:t>picofarads</a:t>
            </a:r>
            <a:r>
              <a:rPr lang="en-US" dirty="0" smtClean="0"/>
              <a:t>).</a:t>
            </a:r>
          </a:p>
          <a:p>
            <a:pPr lvl="1"/>
            <a:r>
              <a:rPr lang="en-US" dirty="0" smtClean="0"/>
              <a:t>The more inputs tied to a single output, the higher the capacitive load.</a:t>
            </a:r>
          </a:p>
          <a:p>
            <a:pPr lvl="1"/>
            <a:r>
              <a:rPr lang="en-US" dirty="0" smtClean="0"/>
              <a:t>The HIGHER the capacitive load, the SLOWER the propagation delay.</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Fanout</a:t>
            </a:r>
            <a:r>
              <a:rPr lang="en-US" dirty="0" smtClean="0"/>
              <a:t> Limitations</a:t>
            </a:r>
            <a:endParaRPr lang="en-US" dirty="0"/>
          </a:p>
        </p:txBody>
      </p:sp>
      <p:sp>
        <p:nvSpPr>
          <p:cNvPr id="3" name="Content Placeholder 2"/>
          <p:cNvSpPr>
            <a:spLocks noGrp="1"/>
          </p:cNvSpPr>
          <p:nvPr>
            <p:ph idx="1"/>
          </p:nvPr>
        </p:nvSpPr>
        <p:spPr/>
        <p:txBody>
          <a:bodyPr/>
          <a:lstStyle/>
          <a:p>
            <a:r>
              <a:rPr lang="en-US" dirty="0" smtClean="0"/>
              <a:t>It is advisable to avoid loads much higher than 8 loads.</a:t>
            </a:r>
          </a:p>
          <a:p>
            <a:r>
              <a:rPr lang="en-US" dirty="0" smtClean="0">
                <a:solidFill>
                  <a:srgbClr val="FF0000"/>
                </a:solidFill>
              </a:rPr>
              <a:t>Q. What is meant by the DRIVE of a gate?</a:t>
            </a:r>
          </a:p>
          <a:p>
            <a:r>
              <a:rPr lang="en-US" dirty="0" smtClean="0">
                <a:solidFill>
                  <a:srgbClr val="FF0000"/>
                </a:solidFill>
              </a:rPr>
              <a:t>A</a:t>
            </a:r>
            <a:r>
              <a:rPr lang="en-US" dirty="0" smtClean="0"/>
              <a:t>. It is the “CURRENT” driving-ability of a gate. In other words, it is the amount of current the gate can deliver to its load devices.</a:t>
            </a:r>
          </a:p>
          <a:p>
            <a:pPr lvl="1"/>
            <a:r>
              <a:rPr lang="en-US" dirty="0" smtClean="0"/>
              <a:t>A gate with high-drive is capable of driving more load gates than another with low-drive.</a:t>
            </a:r>
          </a:p>
          <a:p>
            <a:r>
              <a:rPr lang="en-US" dirty="0" smtClean="0">
                <a:solidFill>
                  <a:srgbClr val="FF0000"/>
                </a:solidFill>
              </a:rPr>
              <a:t>Q. How to drive a number of load gates that is larger than the </a:t>
            </a:r>
            <a:r>
              <a:rPr lang="en-US" dirty="0" err="1" smtClean="0">
                <a:solidFill>
                  <a:srgbClr val="FF0000"/>
                </a:solidFill>
              </a:rPr>
              <a:t>fanout</a:t>
            </a:r>
            <a:r>
              <a:rPr lang="en-US" dirty="0" smtClean="0">
                <a:solidFill>
                  <a:srgbClr val="FF0000"/>
                </a:solidFill>
              </a:rPr>
              <a:t> of the driver gate?</a:t>
            </a:r>
          </a:p>
          <a:p>
            <a:r>
              <a:rPr lang="en-US" dirty="0" smtClean="0">
                <a:solidFill>
                  <a:srgbClr val="FF0000"/>
                </a:solidFill>
              </a:rPr>
              <a:t>A</a:t>
            </a:r>
            <a:r>
              <a:rPr lang="en-US" dirty="0" smtClean="0"/>
              <a:t>. In this case, we can use one of two methods:</a:t>
            </a:r>
          </a:p>
          <a:p>
            <a:pPr lvl="1"/>
            <a:r>
              <a:rPr lang="en-US" dirty="0" smtClean="0"/>
              <a:t>1. Use high drive buffers</a:t>
            </a:r>
          </a:p>
          <a:p>
            <a:pPr lvl="1"/>
            <a:r>
              <a:rPr lang="en-US" dirty="0" smtClean="0"/>
              <a:t>2. Use multiple drivers.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High-Drive Buffers</a:t>
            </a:r>
            <a:endParaRPr lang="en-US" dirty="0"/>
          </a:p>
        </p:txBody>
      </p:sp>
      <p:sp>
        <p:nvSpPr>
          <p:cNvPr id="3" name="Content Placeholder 2"/>
          <p:cNvSpPr>
            <a:spLocks noGrp="1"/>
          </p:cNvSpPr>
          <p:nvPr>
            <p:ph idx="1"/>
          </p:nvPr>
        </p:nvSpPr>
        <p:spPr>
          <a:xfrm>
            <a:off x="457200" y="1143000"/>
            <a:ext cx="4690870" cy="5143500"/>
          </a:xfrm>
        </p:spPr>
        <p:txBody>
          <a:bodyPr/>
          <a:lstStyle/>
          <a:p>
            <a:r>
              <a:rPr lang="en-US" dirty="0" smtClean="0"/>
              <a:t>A </a:t>
            </a:r>
            <a:r>
              <a:rPr lang="en-US" dirty="0" smtClean="0">
                <a:solidFill>
                  <a:srgbClr val="FF0000"/>
                </a:solidFill>
              </a:rPr>
              <a:t>buffer</a:t>
            </a:r>
            <a:r>
              <a:rPr lang="en-US" dirty="0" smtClean="0"/>
              <a:t> is a single input, single output gate where the logic value of the output equals that of the input.</a:t>
            </a:r>
          </a:p>
          <a:p>
            <a:r>
              <a:rPr lang="en-US" dirty="0" smtClean="0"/>
              <a:t>The buffer provides the necessary drive capability which allows driving larger loads.</a:t>
            </a:r>
          </a:p>
          <a:p>
            <a:r>
              <a:rPr lang="en-US" dirty="0" smtClean="0"/>
              <a:t>Note that the symbol of the buffer resembles the inverter symbol except that it does not have the inverting circle that the inverter symbol has.</a:t>
            </a:r>
          </a:p>
        </p:txBody>
      </p:sp>
      <p:pic>
        <p:nvPicPr>
          <p:cNvPr id="8194" name="Picture 2"/>
          <p:cNvPicPr>
            <a:picLocks noChangeAspect="1" noChangeArrowheads="1"/>
          </p:cNvPicPr>
          <p:nvPr/>
        </p:nvPicPr>
        <p:blipFill>
          <a:blip r:embed="rId2" cstate="print"/>
          <a:srcRect/>
          <a:stretch>
            <a:fillRect/>
          </a:stretch>
        </p:blipFill>
        <p:spPr bwMode="auto">
          <a:xfrm>
            <a:off x="5724140" y="1124720"/>
            <a:ext cx="2765136" cy="1382568"/>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5032856" y="2622502"/>
            <a:ext cx="3741497" cy="380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Multiple Drivers</a:t>
            </a:r>
            <a:endParaRPr lang="en-US" dirty="0"/>
          </a:p>
        </p:txBody>
      </p:sp>
      <p:sp>
        <p:nvSpPr>
          <p:cNvPr id="3" name="Content Placeholder 2"/>
          <p:cNvSpPr>
            <a:spLocks noGrp="1"/>
          </p:cNvSpPr>
          <p:nvPr>
            <p:ph idx="1"/>
          </p:nvPr>
        </p:nvSpPr>
        <p:spPr>
          <a:xfrm>
            <a:off x="457200" y="1143000"/>
            <a:ext cx="4057193" cy="5143500"/>
          </a:xfrm>
        </p:spPr>
        <p:txBody>
          <a:bodyPr/>
          <a:lstStyle/>
          <a:p>
            <a:r>
              <a:rPr lang="en-US" dirty="0" smtClean="0"/>
              <a:t>In general, the large number of load gates is divided among more than one driver such that each of the identical drivers is driving no more than the </a:t>
            </a:r>
            <a:r>
              <a:rPr lang="en-US" dirty="0" err="1" smtClean="0"/>
              <a:t>fanout</a:t>
            </a:r>
            <a:r>
              <a:rPr lang="en-US" dirty="0" smtClean="0"/>
              <a:t>.</a:t>
            </a:r>
          </a:p>
          <a:p>
            <a:r>
              <a:rPr lang="en-US" dirty="0" smtClean="0"/>
              <a:t>The multiple driver gates (D1, D2) are of identical type and should be connected to the same input signals.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4572000" y="1355148"/>
            <a:ext cx="4205311" cy="436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Tri-State Outputs</a:t>
            </a:r>
            <a:endParaRPr lang="en-US" dirty="0"/>
          </a:p>
        </p:txBody>
      </p:sp>
      <p:sp>
        <p:nvSpPr>
          <p:cNvPr id="3" name="Content Placeholder 2"/>
          <p:cNvSpPr>
            <a:spLocks noGrp="1"/>
          </p:cNvSpPr>
          <p:nvPr>
            <p:ph idx="1"/>
          </p:nvPr>
        </p:nvSpPr>
        <p:spPr>
          <a:xfrm>
            <a:off x="457201" y="1143000"/>
            <a:ext cx="5382153" cy="5143500"/>
          </a:xfrm>
        </p:spPr>
        <p:txBody>
          <a:bodyPr/>
          <a:lstStyle/>
          <a:p>
            <a:r>
              <a:rPr lang="en-US" dirty="0" smtClean="0">
                <a:solidFill>
                  <a:srgbClr val="FF0000"/>
                </a:solidFill>
              </a:rPr>
              <a:t>Q. Can the outputs of 2 ICs, or 2 gates, be directly connected?</a:t>
            </a:r>
          </a:p>
          <a:p>
            <a:r>
              <a:rPr lang="en-US" dirty="0" smtClean="0">
                <a:solidFill>
                  <a:srgbClr val="FF0000"/>
                </a:solidFill>
              </a:rPr>
              <a:t>A.</a:t>
            </a:r>
            <a:r>
              <a:rPr lang="en-US" dirty="0" smtClean="0"/>
              <a:t> Generally, No!!! This is only possible if special types of gates are used.</a:t>
            </a:r>
          </a:p>
          <a:p>
            <a:r>
              <a:rPr lang="en-US" dirty="0" smtClean="0">
                <a:solidFill>
                  <a:srgbClr val="FF0000"/>
                </a:solidFill>
              </a:rPr>
              <a:t>Q. Why can’t the outputs of 2 normal gates be directly connected?</a:t>
            </a:r>
          </a:p>
          <a:p>
            <a:r>
              <a:rPr lang="en-US" dirty="0" smtClean="0">
                <a:solidFill>
                  <a:srgbClr val="FF0000"/>
                </a:solidFill>
              </a:rPr>
              <a:t>A.</a:t>
            </a:r>
            <a:r>
              <a:rPr lang="en-US" dirty="0" smtClean="0"/>
              <a:t> Because this causes a </a:t>
            </a:r>
            <a:r>
              <a:rPr lang="en-US" dirty="0" smtClean="0">
                <a:solidFill>
                  <a:srgbClr val="FF0000"/>
                </a:solidFill>
              </a:rPr>
              <a:t>Short</a:t>
            </a:r>
            <a:r>
              <a:rPr lang="en-US" dirty="0" smtClean="0"/>
              <a:t> </a:t>
            </a:r>
            <a:r>
              <a:rPr lang="en-US" dirty="0" smtClean="0">
                <a:solidFill>
                  <a:srgbClr val="FF0000"/>
                </a:solidFill>
              </a:rPr>
              <a:t>Circuit</a:t>
            </a:r>
            <a:r>
              <a:rPr lang="en-US" dirty="0" smtClean="0"/>
              <a:t> that results in huge current flow with a subsequent potential for damaging the circuit.</a:t>
            </a:r>
          </a:p>
        </p:txBody>
      </p:sp>
      <p:pic>
        <p:nvPicPr>
          <p:cNvPr id="1026" name="Picture 2"/>
          <p:cNvPicPr>
            <a:picLocks noChangeAspect="1" noChangeArrowheads="1"/>
          </p:cNvPicPr>
          <p:nvPr/>
        </p:nvPicPr>
        <p:blipFill>
          <a:blip r:embed="rId2" cstate="print"/>
          <a:srcRect/>
          <a:stretch>
            <a:fillRect/>
          </a:stretch>
        </p:blipFill>
        <p:spPr bwMode="auto">
          <a:xfrm>
            <a:off x="5781747" y="1988825"/>
            <a:ext cx="3058583" cy="28227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Tri-State Outputs</a:t>
            </a:r>
            <a:endParaRPr lang="en-US" dirty="0"/>
          </a:p>
        </p:txBody>
      </p:sp>
      <p:sp>
        <p:nvSpPr>
          <p:cNvPr id="3" name="Content Placeholder 2"/>
          <p:cNvSpPr>
            <a:spLocks noGrp="1"/>
          </p:cNvSpPr>
          <p:nvPr>
            <p:ph idx="1"/>
          </p:nvPr>
        </p:nvSpPr>
        <p:spPr/>
        <p:txBody>
          <a:bodyPr/>
          <a:lstStyle/>
          <a:p>
            <a:r>
              <a:rPr lang="en-US" dirty="0" smtClean="0"/>
              <a:t>This is obvious since one output may be at logic 1 (High voltage), while the other output may be at logic 0 (Low voltage).</a:t>
            </a:r>
          </a:p>
          <a:p>
            <a:r>
              <a:rPr lang="en-US" dirty="0" smtClean="0"/>
              <a:t>Furthermore, the common voltage level of the shorted outputs will most likely fall in the invalid range of voltage levels.</a:t>
            </a:r>
          </a:p>
          <a:p>
            <a:r>
              <a:rPr lang="en-US" dirty="0" smtClean="0">
                <a:solidFill>
                  <a:srgbClr val="FF0000"/>
                </a:solidFill>
              </a:rPr>
              <a:t>Q. What are the types of IC output pins that can be directly connected?</a:t>
            </a:r>
          </a:p>
          <a:p>
            <a:r>
              <a:rPr lang="en-US" dirty="0" smtClean="0">
                <a:solidFill>
                  <a:srgbClr val="FF0000"/>
                </a:solidFill>
              </a:rPr>
              <a:t>A.</a:t>
            </a:r>
            <a:r>
              <a:rPr lang="en-US" dirty="0" smtClean="0"/>
              <a:t> These are pins/gates with special output drivers. The two main types are:</a:t>
            </a:r>
          </a:p>
          <a:p>
            <a:pPr lvl="1"/>
            <a:r>
              <a:rPr lang="en-US" dirty="0" smtClean="0"/>
              <a:t>Open-Collector outputs.</a:t>
            </a:r>
          </a:p>
          <a:p>
            <a:pPr lvl="1"/>
            <a:r>
              <a:rPr lang="en-US" dirty="0" smtClean="0"/>
              <a:t>Outputs with </a:t>
            </a:r>
            <a:r>
              <a:rPr lang="en-US" dirty="0" smtClean="0">
                <a:solidFill>
                  <a:srgbClr val="FF0000"/>
                </a:solidFill>
              </a:rPr>
              <a:t>Tri-State</a:t>
            </a:r>
            <a:r>
              <a:rPr lang="en-US" dirty="0" smtClean="0"/>
              <a:t> capability.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lstStyle/>
          <a:p>
            <a:r>
              <a:rPr lang="en-US"/>
              <a:t>Outline</a:t>
            </a:r>
          </a:p>
        </p:txBody>
      </p:sp>
      <p:sp>
        <p:nvSpPr>
          <p:cNvPr id="102405" name="Rectangle 5"/>
          <p:cNvSpPr>
            <a:spLocks noGrp="1" noChangeArrowheads="1"/>
          </p:cNvSpPr>
          <p:nvPr>
            <p:ph type="body" idx="1"/>
          </p:nvPr>
        </p:nvSpPr>
        <p:spPr/>
        <p:txBody>
          <a:bodyPr/>
          <a:lstStyle/>
          <a:p>
            <a:r>
              <a:rPr lang="en-US" dirty="0" smtClean="0"/>
              <a:t>Allowed Voltage Levels</a:t>
            </a:r>
          </a:p>
          <a:p>
            <a:r>
              <a:rPr lang="en-US" dirty="0" smtClean="0"/>
              <a:t>Noise Margin</a:t>
            </a:r>
          </a:p>
          <a:p>
            <a:r>
              <a:rPr lang="en-US" dirty="0" smtClean="0"/>
              <a:t>Propagation Delay</a:t>
            </a:r>
          </a:p>
          <a:p>
            <a:r>
              <a:rPr lang="en-US" dirty="0" smtClean="0"/>
              <a:t>Timing Diagrams</a:t>
            </a:r>
          </a:p>
          <a:p>
            <a:r>
              <a:rPr lang="en-US" dirty="0" smtClean="0"/>
              <a:t>Computing Longest Delay (Critical Path)</a:t>
            </a:r>
          </a:p>
          <a:p>
            <a:r>
              <a:rPr lang="en-US" dirty="0" err="1" smtClean="0"/>
              <a:t>Fanin</a:t>
            </a:r>
            <a:r>
              <a:rPr lang="en-US" dirty="0" smtClean="0"/>
              <a:t> Limitations</a:t>
            </a:r>
          </a:p>
          <a:p>
            <a:r>
              <a:rPr lang="en-US" dirty="0" err="1" smtClean="0"/>
              <a:t>Fanout</a:t>
            </a:r>
            <a:r>
              <a:rPr lang="en-US" dirty="0" smtClean="0"/>
              <a:t> Limitations</a:t>
            </a:r>
          </a:p>
          <a:p>
            <a:r>
              <a:rPr lang="en-US" dirty="0" smtClean="0"/>
              <a:t>Use of buffers</a:t>
            </a:r>
          </a:p>
          <a:p>
            <a:r>
              <a:rPr lang="en-US" dirty="0" smtClean="0"/>
              <a:t>Tri-State drivers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Gates with Tri-State Outputs</a:t>
            </a:r>
            <a:endParaRPr lang="en-US" dirty="0"/>
          </a:p>
        </p:txBody>
      </p:sp>
      <p:sp>
        <p:nvSpPr>
          <p:cNvPr id="3" name="Content Placeholder 2"/>
          <p:cNvSpPr>
            <a:spLocks noGrp="1"/>
          </p:cNvSpPr>
          <p:nvPr>
            <p:ph idx="1"/>
          </p:nvPr>
        </p:nvSpPr>
        <p:spPr/>
        <p:txBody>
          <a:bodyPr/>
          <a:lstStyle/>
          <a:p>
            <a:r>
              <a:rPr lang="en-US" dirty="0" smtClean="0"/>
              <a:t>These gates can be in one of 2 possible states:</a:t>
            </a:r>
          </a:p>
          <a:p>
            <a:pPr lvl="1"/>
            <a:r>
              <a:rPr lang="en-US" dirty="0" smtClean="0"/>
              <a:t>1. An enabled state where the output may assume one of two possible values:</a:t>
            </a:r>
          </a:p>
          <a:p>
            <a:pPr lvl="2"/>
            <a:r>
              <a:rPr lang="en-US" dirty="0" smtClean="0"/>
              <a:t>Logic 0 value (low voltage)</a:t>
            </a:r>
          </a:p>
          <a:p>
            <a:pPr lvl="2"/>
            <a:r>
              <a:rPr lang="en-US" dirty="0" smtClean="0"/>
              <a:t>Logic 1 value (high voltage)</a:t>
            </a:r>
          </a:p>
          <a:p>
            <a:pPr lvl="1"/>
            <a:r>
              <a:rPr lang="en-US" dirty="0" smtClean="0"/>
              <a:t>2. A disabled state where the gate output is in the Hi-impedance (Hi-Z) state. In this case, the gate output is disconnected (open circuit) from the wire it is driving.</a:t>
            </a:r>
          </a:p>
          <a:p>
            <a:r>
              <a:rPr lang="en-US" dirty="0" smtClean="0"/>
              <a:t>An enable input (E) is used to control the gate into either the enabled or disabled state.</a:t>
            </a:r>
          </a:p>
          <a:p>
            <a:pPr lvl="1"/>
            <a:r>
              <a:rPr lang="en-US" dirty="0" smtClean="0"/>
              <a:t>The enable input (E) may be either active high or active low.</a:t>
            </a:r>
          </a:p>
          <a:p>
            <a:r>
              <a:rPr lang="en-US" dirty="0" smtClean="0"/>
              <a:t>Any gate or IC output may be provided with tri-state capability.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State Illustrations</a:t>
            </a:r>
            <a:endParaRPr lang="en-US" dirty="0"/>
          </a:p>
        </p:txBody>
      </p:sp>
      <p:sp>
        <p:nvSpPr>
          <p:cNvPr id="3" name="Content Placeholder 2"/>
          <p:cNvSpPr>
            <a:spLocks noGrp="1"/>
          </p:cNvSpPr>
          <p:nvPr>
            <p:ph idx="1"/>
          </p:nvPr>
        </p:nvSpPr>
        <p:spPr>
          <a:xfrm>
            <a:off x="457201" y="1143000"/>
            <a:ext cx="5785402" cy="5143500"/>
          </a:xfrm>
        </p:spPr>
        <p:txBody>
          <a:bodyPr/>
          <a:lstStyle/>
          <a:p>
            <a:r>
              <a:rPr lang="en-US" dirty="0" smtClean="0"/>
              <a:t>A generalized output driver can be simply modeled using 2 switches S1 and S0.</a:t>
            </a:r>
          </a:p>
          <a:p>
            <a:r>
              <a:rPr lang="en-US" dirty="0" smtClean="0"/>
              <a:t>The output state is defined by the state of the 2 switches (closed -open).</a:t>
            </a:r>
          </a:p>
          <a:p>
            <a:r>
              <a:rPr lang="en-US" dirty="0" smtClean="0"/>
              <a:t>If S1 is closed and S0 is open, the output is high (logic 1) since it is connected to the power supply (VDD).</a:t>
            </a:r>
          </a:p>
          <a:p>
            <a:r>
              <a:rPr lang="en-US" dirty="0" smtClean="0"/>
              <a:t>If S1 is open and S0 is closed, the output is low (logic 0) since it is connected to the ground voltage (0 volt).</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242602" y="1067113"/>
            <a:ext cx="2592316" cy="2765136"/>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6306536" y="3832249"/>
            <a:ext cx="2643596" cy="24392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State Illustrations</a:t>
            </a:r>
            <a:endParaRPr lang="en-US" dirty="0"/>
          </a:p>
        </p:txBody>
      </p:sp>
      <p:sp>
        <p:nvSpPr>
          <p:cNvPr id="3" name="Content Placeholder 2"/>
          <p:cNvSpPr>
            <a:spLocks noGrp="1"/>
          </p:cNvSpPr>
          <p:nvPr>
            <p:ph idx="1"/>
          </p:nvPr>
        </p:nvSpPr>
        <p:spPr>
          <a:xfrm>
            <a:off x="457200" y="1143000"/>
            <a:ext cx="5266940" cy="5143500"/>
          </a:xfrm>
        </p:spPr>
        <p:txBody>
          <a:bodyPr/>
          <a:lstStyle/>
          <a:p>
            <a:r>
              <a:rPr lang="en-US" dirty="0" smtClean="0"/>
              <a:t>If, however, both S1 is and S0 are open, then the output is neither connected to ground nor to the power supply. In this case, the output node is floating or is in the Hi- Impedance (Hi-Z) state.</a:t>
            </a:r>
          </a:p>
          <a:p>
            <a:r>
              <a:rPr lang="en-US" dirty="0" smtClean="0">
                <a:solidFill>
                  <a:srgbClr val="FF0000"/>
                </a:solidFill>
              </a:rPr>
              <a:t>Example:</a:t>
            </a:r>
            <a:r>
              <a:rPr lang="en-US" dirty="0" smtClean="0"/>
              <a:t> Tri-State Inverter with active high enable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724140" y="1182327"/>
            <a:ext cx="3053171" cy="259231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654724" y="4465925"/>
            <a:ext cx="4151072" cy="1831927"/>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4860034" y="4465926"/>
            <a:ext cx="3917277" cy="1843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State Illustrations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451265" y="1182328"/>
            <a:ext cx="5875914" cy="2073851"/>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451264" y="3256179"/>
            <a:ext cx="5885872" cy="3068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for Connecting Outputs of Tri-State Gates</a:t>
            </a:r>
            <a:endParaRPr lang="en-US" dirty="0"/>
          </a:p>
        </p:txBody>
      </p:sp>
      <p:sp>
        <p:nvSpPr>
          <p:cNvPr id="3" name="Content Placeholder 2"/>
          <p:cNvSpPr>
            <a:spLocks noGrp="1"/>
          </p:cNvSpPr>
          <p:nvPr>
            <p:ph idx="1"/>
          </p:nvPr>
        </p:nvSpPr>
        <p:spPr/>
        <p:txBody>
          <a:bodyPr/>
          <a:lstStyle/>
          <a:p>
            <a:r>
              <a:rPr lang="en-US" dirty="0" smtClean="0"/>
              <a:t>Two or more tri-state outputs may be connected provided that </a:t>
            </a:r>
            <a:r>
              <a:rPr lang="en-US" dirty="0" smtClean="0">
                <a:solidFill>
                  <a:srgbClr val="FF0000"/>
                </a:solidFill>
              </a:rPr>
              <a:t>at most one </a:t>
            </a:r>
            <a:r>
              <a:rPr lang="en-US" dirty="0" smtClean="0"/>
              <a:t>of these outputs is enabled while all others are in the Hi-Z state.</a:t>
            </a:r>
          </a:p>
          <a:p>
            <a:r>
              <a:rPr lang="en-US" dirty="0" smtClean="0"/>
              <a:t>This avoids conflict situations where one gate output is high while another is low.</a:t>
            </a:r>
          </a:p>
          <a:p>
            <a:r>
              <a:rPr lang="en-US" dirty="0" smtClean="0">
                <a:solidFill>
                  <a:srgbClr val="FF0000"/>
                </a:solidFill>
              </a:rPr>
              <a:t>Example: </a:t>
            </a:r>
            <a:r>
              <a:rPr lang="en-US" dirty="0" smtClean="0"/>
              <a:t>The circuit performs the function</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382934" y="4005070"/>
            <a:ext cx="4114800" cy="2361887"/>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6703459" y="3313786"/>
            <a:ext cx="1704975" cy="428625"/>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2267720" y="4984389"/>
            <a:ext cx="266700" cy="333375"/>
          </a:xfrm>
          <a:prstGeom prst="rect">
            <a:avLst/>
          </a:prstGeom>
          <a:noFill/>
          <a:ln w="9525">
            <a:noFill/>
            <a:miter lim="800000"/>
            <a:headEnd/>
            <a:tailEnd/>
          </a:ln>
        </p:spPr>
      </p:pic>
      <p:pic>
        <p:nvPicPr>
          <p:cNvPr id="5125" name="Picture 5"/>
          <p:cNvPicPr>
            <a:picLocks noChangeAspect="1" noChangeArrowheads="1"/>
          </p:cNvPicPr>
          <p:nvPr/>
        </p:nvPicPr>
        <p:blipFill>
          <a:blip r:embed="rId5" cstate="print"/>
          <a:srcRect/>
          <a:stretch>
            <a:fillRect/>
          </a:stretch>
        </p:blipFill>
        <p:spPr bwMode="auto">
          <a:xfrm>
            <a:off x="2325327" y="5790887"/>
            <a:ext cx="200025" cy="285750"/>
          </a:xfrm>
          <a:prstGeom prst="rect">
            <a:avLst/>
          </a:prstGeom>
          <a:noFill/>
          <a:ln w="9525">
            <a:noFill/>
            <a:miter lim="800000"/>
            <a:headEnd/>
            <a:tailEnd/>
          </a:ln>
        </p:spPr>
      </p:pic>
      <p:pic>
        <p:nvPicPr>
          <p:cNvPr id="5127" name="Picture 7"/>
          <p:cNvPicPr>
            <a:picLocks noChangeAspect="1" noChangeArrowheads="1"/>
          </p:cNvPicPr>
          <p:nvPr/>
        </p:nvPicPr>
        <p:blipFill>
          <a:blip r:embed="rId6" cstate="print"/>
          <a:srcRect/>
          <a:stretch>
            <a:fillRect/>
          </a:stretch>
        </p:blipFill>
        <p:spPr bwMode="auto">
          <a:xfrm>
            <a:off x="2325327" y="4235498"/>
            <a:ext cx="219075" cy="314325"/>
          </a:xfrm>
          <a:prstGeom prst="rect">
            <a:avLst/>
          </a:prstGeom>
          <a:noFill/>
          <a:ln w="9525">
            <a:noFill/>
            <a:miter lim="800000"/>
            <a:headEnd/>
            <a:tailEnd/>
          </a:ln>
        </p:spPr>
      </p:pic>
      <p:pic>
        <p:nvPicPr>
          <p:cNvPr id="5128" name="Picture 8"/>
          <p:cNvPicPr>
            <a:picLocks noChangeAspect="1" noChangeArrowheads="1"/>
          </p:cNvPicPr>
          <p:nvPr/>
        </p:nvPicPr>
        <p:blipFill>
          <a:blip r:embed="rId7" cstate="print"/>
          <a:srcRect/>
          <a:stretch>
            <a:fillRect/>
          </a:stretch>
        </p:blipFill>
        <p:spPr bwMode="auto">
          <a:xfrm>
            <a:off x="6530638" y="5041996"/>
            <a:ext cx="209550" cy="27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dirty="0" smtClean="0"/>
              <a:t>Allowed Voltage Levels</a:t>
            </a:r>
            <a:endParaRPr lang="en-US" dirty="0"/>
          </a:p>
        </p:txBody>
      </p:sp>
      <p:sp>
        <p:nvSpPr>
          <p:cNvPr id="261123" name="Rectangle 3"/>
          <p:cNvSpPr>
            <a:spLocks noGrp="1" noChangeArrowheads="1"/>
          </p:cNvSpPr>
          <p:nvPr>
            <p:ph type="body" idx="1"/>
          </p:nvPr>
        </p:nvSpPr>
        <p:spPr>
          <a:xfrm>
            <a:off x="457202" y="1143000"/>
            <a:ext cx="5324545" cy="5143500"/>
          </a:xfrm>
        </p:spPr>
        <p:txBody>
          <a:bodyPr/>
          <a:lstStyle/>
          <a:p>
            <a:r>
              <a:rPr lang="en-US" sz="2000" dirty="0" smtClean="0"/>
              <a:t>Practically, logic 0 is represented by a certain RANGE of Voltages rather than by a single voltage level.</a:t>
            </a:r>
          </a:p>
          <a:p>
            <a:r>
              <a:rPr lang="en-US" sz="2000" dirty="0" smtClean="0"/>
              <a:t>In other words, if the voltage level of a signal falls in this range, the signal has a logic 0 value.</a:t>
            </a:r>
          </a:p>
          <a:p>
            <a:r>
              <a:rPr lang="en-US" sz="2000" dirty="0" smtClean="0"/>
              <a:t>Likewise, logic 1 is represented by a different RANGE of valid voltages.</a:t>
            </a:r>
          </a:p>
          <a:p>
            <a:r>
              <a:rPr lang="en-US" sz="2000" dirty="0" smtClean="0"/>
              <a:t>The range of voltages between the highest logic 0 voltage level and the lowest logic 1 voltage level is an </a:t>
            </a:r>
            <a:r>
              <a:rPr lang="en-US" sz="2000" dirty="0" smtClean="0">
                <a:solidFill>
                  <a:srgbClr val="FF0000"/>
                </a:solidFill>
              </a:rPr>
              <a:t>“Illegal Voltage Range”.</a:t>
            </a:r>
          </a:p>
          <a:p>
            <a:r>
              <a:rPr lang="en-US" sz="2000" dirty="0" smtClean="0"/>
              <a:t>No signal is allowed to assume a voltage value in this range.</a:t>
            </a:r>
          </a:p>
        </p:txBody>
      </p:sp>
      <p:pic>
        <p:nvPicPr>
          <p:cNvPr id="2" name="Picture 2"/>
          <p:cNvPicPr>
            <a:picLocks noChangeAspect="1" noChangeArrowheads="1"/>
          </p:cNvPicPr>
          <p:nvPr/>
        </p:nvPicPr>
        <p:blipFill>
          <a:blip r:embed="rId2" cstate="print"/>
          <a:srcRect/>
          <a:stretch>
            <a:fillRect/>
          </a:stretch>
        </p:blipFill>
        <p:spPr bwMode="auto">
          <a:xfrm>
            <a:off x="5781747" y="1297541"/>
            <a:ext cx="2981325" cy="468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&amp; Output Voltage Ranges</a:t>
            </a:r>
            <a:endParaRPr lang="en-US" dirty="0"/>
          </a:p>
        </p:txBody>
      </p:sp>
      <p:sp>
        <p:nvSpPr>
          <p:cNvPr id="3" name="Content Placeholder 2"/>
          <p:cNvSpPr>
            <a:spLocks noGrp="1"/>
          </p:cNvSpPr>
          <p:nvPr>
            <p:ph idx="1"/>
          </p:nvPr>
        </p:nvSpPr>
        <p:spPr>
          <a:xfrm>
            <a:off x="457200" y="1143000"/>
            <a:ext cx="6073438" cy="5143500"/>
          </a:xfrm>
        </p:spPr>
        <p:txBody>
          <a:bodyPr/>
          <a:lstStyle/>
          <a:p>
            <a:r>
              <a:rPr lang="en-US" dirty="0" smtClean="0"/>
              <a:t>Inputs and outputs of IC’s do not have the same allowed range of voltages neither for logic 0 nor for logic 1.</a:t>
            </a:r>
          </a:p>
          <a:p>
            <a:r>
              <a:rPr lang="en-US" dirty="0" smtClean="0"/>
              <a:t>V</a:t>
            </a:r>
            <a:r>
              <a:rPr lang="en-US" baseline="-25000" dirty="0" smtClean="0"/>
              <a:t>IL</a:t>
            </a:r>
            <a:r>
              <a:rPr lang="en-US" dirty="0" smtClean="0"/>
              <a:t> is the </a:t>
            </a:r>
            <a:r>
              <a:rPr lang="en-US" dirty="0" smtClean="0">
                <a:solidFill>
                  <a:srgbClr val="FF0000"/>
                </a:solidFill>
              </a:rPr>
              <a:t>maximum input </a:t>
            </a:r>
            <a:r>
              <a:rPr lang="en-US" dirty="0" smtClean="0"/>
              <a:t>voltage considered a </a:t>
            </a:r>
            <a:r>
              <a:rPr lang="en-US" dirty="0" smtClean="0">
                <a:solidFill>
                  <a:srgbClr val="FF0000"/>
                </a:solidFill>
              </a:rPr>
              <a:t>Logic 0</a:t>
            </a:r>
            <a:r>
              <a:rPr lang="en-US" dirty="0" smtClean="0"/>
              <a:t>.</a:t>
            </a:r>
          </a:p>
          <a:p>
            <a:r>
              <a:rPr lang="en-US" dirty="0" smtClean="0"/>
              <a:t>V</a:t>
            </a:r>
            <a:r>
              <a:rPr lang="en-US" baseline="-25000" dirty="0" smtClean="0"/>
              <a:t>OL</a:t>
            </a:r>
            <a:r>
              <a:rPr lang="en-US" dirty="0" smtClean="0"/>
              <a:t> is the </a:t>
            </a:r>
            <a:r>
              <a:rPr lang="en-US" dirty="0" smtClean="0">
                <a:solidFill>
                  <a:srgbClr val="FF0000"/>
                </a:solidFill>
              </a:rPr>
              <a:t>maximum output </a:t>
            </a:r>
            <a:r>
              <a:rPr lang="en-US" dirty="0" smtClean="0"/>
              <a:t>voltage considered a </a:t>
            </a:r>
            <a:r>
              <a:rPr lang="en-US" dirty="0" smtClean="0">
                <a:solidFill>
                  <a:srgbClr val="FF0000"/>
                </a:solidFill>
              </a:rPr>
              <a:t>Logic 0</a:t>
            </a:r>
            <a:r>
              <a:rPr lang="en-US" dirty="0" smtClean="0"/>
              <a:t>.</a:t>
            </a:r>
          </a:p>
          <a:p>
            <a:r>
              <a:rPr lang="en-US" dirty="0" smtClean="0"/>
              <a:t>V</a:t>
            </a:r>
            <a:r>
              <a:rPr lang="en-US" baseline="-25000" dirty="0" smtClean="0"/>
              <a:t>OL</a:t>
            </a:r>
            <a:r>
              <a:rPr lang="en-US" dirty="0" smtClean="0"/>
              <a:t> must be lower than V</a:t>
            </a:r>
            <a:r>
              <a:rPr lang="en-US" baseline="-25000" dirty="0" smtClean="0"/>
              <a:t>IL</a:t>
            </a:r>
            <a:r>
              <a:rPr lang="en-US" dirty="0" smtClean="0"/>
              <a:t> to guard against noise disturbance and allow for noise margin.</a:t>
            </a:r>
          </a:p>
          <a:p>
            <a:r>
              <a:rPr lang="en-US" dirty="0" smtClean="0"/>
              <a:t>The difference (V</a:t>
            </a:r>
            <a:r>
              <a:rPr lang="en-US" baseline="-25000" dirty="0" smtClean="0"/>
              <a:t>IL</a:t>
            </a:r>
            <a:r>
              <a:rPr lang="en-US" dirty="0" smtClean="0"/>
              <a:t> - V</a:t>
            </a:r>
            <a:r>
              <a:rPr lang="en-US" baseline="-25000" dirty="0" smtClean="0"/>
              <a:t>OL</a:t>
            </a:r>
            <a:r>
              <a:rPr lang="en-US" dirty="0" smtClean="0"/>
              <a:t>) is thus known as the </a:t>
            </a:r>
            <a:r>
              <a:rPr lang="en-US" dirty="0" smtClean="0">
                <a:solidFill>
                  <a:srgbClr val="FF0000"/>
                </a:solidFill>
              </a:rPr>
              <a:t>noise margin for logic 0 (NM</a:t>
            </a:r>
            <a:r>
              <a:rPr lang="en-US" baseline="-25000" dirty="0" smtClean="0">
                <a:solidFill>
                  <a:srgbClr val="FF0000"/>
                </a:solidFill>
              </a:rPr>
              <a:t>0</a:t>
            </a:r>
            <a:r>
              <a:rPr lang="en-US" dirty="0" smtClean="0">
                <a:solidFill>
                  <a:srgbClr val="FF0000"/>
                </a:solidFill>
              </a:rPr>
              <a:t>).</a:t>
            </a:r>
            <a:endParaRPr lang="en-US" dirty="0">
              <a:solidFill>
                <a:srgbClr val="FF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6530638" y="2276860"/>
            <a:ext cx="2454949" cy="39814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6530638" y="1297541"/>
            <a:ext cx="2278303" cy="82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&amp; Output Voltage Ranges</a:t>
            </a:r>
            <a:endParaRPr lang="en-US" dirty="0"/>
          </a:p>
        </p:txBody>
      </p:sp>
      <p:sp>
        <p:nvSpPr>
          <p:cNvPr id="3" name="Content Placeholder 2"/>
          <p:cNvSpPr>
            <a:spLocks noGrp="1"/>
          </p:cNvSpPr>
          <p:nvPr>
            <p:ph idx="1"/>
          </p:nvPr>
        </p:nvSpPr>
        <p:spPr>
          <a:xfrm>
            <a:off x="457202" y="1143000"/>
            <a:ext cx="4863690" cy="5143500"/>
          </a:xfrm>
        </p:spPr>
        <p:txBody>
          <a:bodyPr/>
          <a:lstStyle/>
          <a:p>
            <a:r>
              <a:rPr lang="en-US" dirty="0" smtClean="0"/>
              <a:t>V</a:t>
            </a:r>
            <a:r>
              <a:rPr lang="en-US" baseline="-25000" dirty="0" smtClean="0"/>
              <a:t>IH</a:t>
            </a:r>
            <a:r>
              <a:rPr lang="en-US" dirty="0" smtClean="0"/>
              <a:t> is the </a:t>
            </a:r>
            <a:r>
              <a:rPr lang="en-US" dirty="0" smtClean="0">
                <a:solidFill>
                  <a:srgbClr val="FF0000"/>
                </a:solidFill>
              </a:rPr>
              <a:t>minimum</a:t>
            </a:r>
            <a:r>
              <a:rPr lang="en-US" dirty="0" smtClean="0"/>
              <a:t> </a:t>
            </a:r>
            <a:r>
              <a:rPr lang="en-US" dirty="0" smtClean="0">
                <a:solidFill>
                  <a:srgbClr val="FF0000"/>
                </a:solidFill>
              </a:rPr>
              <a:t>input</a:t>
            </a:r>
            <a:r>
              <a:rPr lang="en-US" dirty="0" smtClean="0"/>
              <a:t> voltage considered a </a:t>
            </a:r>
            <a:r>
              <a:rPr lang="en-US" dirty="0" smtClean="0">
                <a:solidFill>
                  <a:srgbClr val="FF0000"/>
                </a:solidFill>
              </a:rPr>
              <a:t>Logic 1</a:t>
            </a:r>
            <a:r>
              <a:rPr lang="en-US" dirty="0" smtClean="0"/>
              <a:t>.</a:t>
            </a:r>
          </a:p>
          <a:p>
            <a:r>
              <a:rPr lang="en-US" dirty="0" smtClean="0"/>
              <a:t>V</a:t>
            </a:r>
            <a:r>
              <a:rPr lang="en-US" baseline="-25000" dirty="0" smtClean="0"/>
              <a:t>OH</a:t>
            </a:r>
            <a:r>
              <a:rPr lang="en-US" dirty="0" smtClean="0"/>
              <a:t> is the </a:t>
            </a:r>
            <a:r>
              <a:rPr lang="en-US" dirty="0" smtClean="0">
                <a:solidFill>
                  <a:srgbClr val="FF0000"/>
                </a:solidFill>
              </a:rPr>
              <a:t>minimum output </a:t>
            </a:r>
            <a:r>
              <a:rPr lang="en-US" dirty="0" smtClean="0"/>
              <a:t>voltage considered a </a:t>
            </a:r>
            <a:r>
              <a:rPr lang="en-US" dirty="0" smtClean="0">
                <a:solidFill>
                  <a:srgbClr val="FF0000"/>
                </a:solidFill>
              </a:rPr>
              <a:t>Logic 1</a:t>
            </a:r>
            <a:r>
              <a:rPr lang="en-US" dirty="0" smtClean="0"/>
              <a:t>.</a:t>
            </a:r>
          </a:p>
          <a:p>
            <a:r>
              <a:rPr lang="en-US" dirty="0" smtClean="0"/>
              <a:t>V</a:t>
            </a:r>
            <a:r>
              <a:rPr lang="en-US" baseline="-25000" dirty="0" smtClean="0"/>
              <a:t>OH</a:t>
            </a:r>
            <a:r>
              <a:rPr lang="en-US" dirty="0" smtClean="0"/>
              <a:t> must be higher than V</a:t>
            </a:r>
            <a:r>
              <a:rPr lang="en-US" baseline="-25000" dirty="0" smtClean="0"/>
              <a:t>IH</a:t>
            </a:r>
            <a:r>
              <a:rPr lang="en-US" dirty="0" smtClean="0"/>
              <a:t> to guard against noise signals and allow for noise margin.</a:t>
            </a:r>
          </a:p>
          <a:p>
            <a:r>
              <a:rPr lang="en-US" dirty="0" smtClean="0"/>
              <a:t>The difference (V</a:t>
            </a:r>
            <a:r>
              <a:rPr lang="en-US" baseline="-25000" dirty="0" smtClean="0"/>
              <a:t>OH</a:t>
            </a:r>
            <a:r>
              <a:rPr lang="en-US" dirty="0" smtClean="0"/>
              <a:t> - VI</a:t>
            </a:r>
            <a:r>
              <a:rPr lang="en-US" baseline="-25000" dirty="0" smtClean="0"/>
              <a:t>H</a:t>
            </a:r>
            <a:r>
              <a:rPr lang="en-US" dirty="0" smtClean="0"/>
              <a:t>) is thus known as the </a:t>
            </a:r>
            <a:r>
              <a:rPr lang="en-US" dirty="0" smtClean="0">
                <a:solidFill>
                  <a:srgbClr val="FF0000"/>
                </a:solidFill>
              </a:rPr>
              <a:t>noise margin for logic 1 (NM</a:t>
            </a:r>
            <a:r>
              <a:rPr lang="en-US" baseline="-25000" dirty="0" smtClean="0">
                <a:solidFill>
                  <a:srgbClr val="FF0000"/>
                </a:solidFill>
              </a:rPr>
              <a:t>1</a:t>
            </a:r>
            <a:r>
              <a:rPr lang="en-US" dirty="0" smtClean="0">
                <a:solidFill>
                  <a:srgbClr val="FF0000"/>
                </a:solidFill>
              </a:rPr>
              <a:t>).</a:t>
            </a:r>
            <a:endParaRPr lang="en-US" dirty="0">
              <a:solidFill>
                <a:srgbClr val="FF0000"/>
              </a:solidFill>
            </a:endParaRPr>
          </a:p>
        </p:txBody>
      </p:sp>
      <p:pic>
        <p:nvPicPr>
          <p:cNvPr id="3074" name="Picture 2"/>
          <p:cNvPicPr>
            <a:picLocks noChangeAspect="1" noChangeArrowheads="1"/>
          </p:cNvPicPr>
          <p:nvPr/>
        </p:nvPicPr>
        <p:blipFill>
          <a:blip r:embed="rId2" cstate="print"/>
          <a:srcRect/>
          <a:stretch>
            <a:fillRect/>
          </a:stretch>
        </p:blipFill>
        <p:spPr bwMode="auto">
          <a:xfrm>
            <a:off x="5493712" y="2680109"/>
            <a:ext cx="3485236" cy="355458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5205677" y="1093932"/>
            <a:ext cx="3578273" cy="1240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Margin</a:t>
            </a:r>
            <a:endParaRPr lang="en-US" dirty="0"/>
          </a:p>
        </p:txBody>
      </p:sp>
      <p:sp>
        <p:nvSpPr>
          <p:cNvPr id="3" name="Content Placeholder 2"/>
          <p:cNvSpPr>
            <a:spLocks noGrp="1"/>
          </p:cNvSpPr>
          <p:nvPr>
            <p:ph idx="1"/>
          </p:nvPr>
        </p:nvSpPr>
        <p:spPr/>
        <p:txBody>
          <a:bodyPr/>
          <a:lstStyle/>
          <a:p>
            <a:r>
              <a:rPr lang="en-US" dirty="0" smtClean="0">
                <a:solidFill>
                  <a:srgbClr val="FF0000"/>
                </a:solidFill>
              </a:rPr>
              <a:t>Noise margin </a:t>
            </a:r>
            <a:r>
              <a:rPr lang="en-US" dirty="0" smtClean="0"/>
              <a:t>is the maximum noise voltage that can be added to the input signal of a digital circuit without causing an undesirable change in the circuit output.</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230794" y="2392074"/>
            <a:ext cx="6509591" cy="3802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Propagation Delay</a:t>
            </a:r>
            <a:endParaRPr lang="en-US" dirty="0"/>
          </a:p>
        </p:txBody>
      </p:sp>
      <p:sp>
        <p:nvSpPr>
          <p:cNvPr id="3" name="Content Placeholder 2"/>
          <p:cNvSpPr>
            <a:spLocks noGrp="1"/>
          </p:cNvSpPr>
          <p:nvPr>
            <p:ph idx="1"/>
          </p:nvPr>
        </p:nvSpPr>
        <p:spPr>
          <a:xfrm>
            <a:off x="457201" y="1143000"/>
            <a:ext cx="5036512" cy="5143500"/>
          </a:xfrm>
        </p:spPr>
        <p:txBody>
          <a:bodyPr/>
          <a:lstStyle/>
          <a:p>
            <a:r>
              <a:rPr lang="en-US" dirty="0" smtClean="0"/>
              <a:t>Consider the shown inverter with input X and output Z.</a:t>
            </a:r>
          </a:p>
          <a:p>
            <a:pPr lvl="1"/>
            <a:r>
              <a:rPr lang="en-US" dirty="0" smtClean="0"/>
              <a:t>A change in the input (X) from 0 to 1 causes the inverter output (Z) to change from 1 to 0.</a:t>
            </a:r>
          </a:p>
          <a:p>
            <a:pPr lvl="1"/>
            <a:r>
              <a:rPr lang="en-US" dirty="0" smtClean="0"/>
              <a:t>The change in the output (Z), however is not instantaneous. Rather, it occurs slightly after the input change.</a:t>
            </a:r>
          </a:p>
          <a:p>
            <a:pPr lvl="1"/>
            <a:r>
              <a:rPr lang="en-US" dirty="0" smtClean="0"/>
              <a:t>This delay between an input signal change and the corresponding output signal change is what is known as the </a:t>
            </a:r>
            <a:r>
              <a:rPr lang="en-US" dirty="0" smtClean="0">
                <a:solidFill>
                  <a:srgbClr val="FF0000"/>
                </a:solidFill>
              </a:rPr>
              <a:t>propagation delay</a:t>
            </a:r>
            <a:r>
              <a:rPr lang="en-US" dirty="0" smtClean="0"/>
              <a:t>.</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5378498" y="1988825"/>
            <a:ext cx="344805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Propagation Delay</a:t>
            </a:r>
            <a:endParaRPr lang="en-US" dirty="0"/>
          </a:p>
        </p:txBody>
      </p:sp>
      <p:sp>
        <p:nvSpPr>
          <p:cNvPr id="3" name="Content Placeholder 2"/>
          <p:cNvSpPr>
            <a:spLocks noGrp="1"/>
          </p:cNvSpPr>
          <p:nvPr>
            <p:ph idx="1"/>
          </p:nvPr>
        </p:nvSpPr>
        <p:spPr/>
        <p:txBody>
          <a:bodyPr/>
          <a:lstStyle/>
          <a:p>
            <a:r>
              <a:rPr lang="en-US" dirty="0" smtClean="0"/>
              <a:t>A signal change on the input of some IC takes a finite amount of time to cause a corresponding change on the output.</a:t>
            </a:r>
          </a:p>
          <a:p>
            <a:r>
              <a:rPr lang="en-US" dirty="0" smtClean="0"/>
              <a:t>This finite delay time is known as </a:t>
            </a:r>
            <a:r>
              <a:rPr lang="en-US" dirty="0" smtClean="0">
                <a:solidFill>
                  <a:srgbClr val="FF0000"/>
                </a:solidFill>
              </a:rPr>
              <a:t>Propagation Delay.</a:t>
            </a:r>
          </a:p>
          <a:p>
            <a:r>
              <a:rPr lang="en-US" dirty="0" smtClean="0"/>
              <a:t>Faster circuits are characterized by smaller propagation delays.</a:t>
            </a:r>
          </a:p>
          <a:p>
            <a:r>
              <a:rPr lang="en-US" dirty="0" smtClean="0"/>
              <a:t>Higher performance systems require higher speeds (smaller propagation delays).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Diagrams</a:t>
            </a:r>
            <a:endParaRPr lang="en-US" dirty="0"/>
          </a:p>
        </p:txBody>
      </p:sp>
      <p:sp>
        <p:nvSpPr>
          <p:cNvPr id="3" name="Content Placeholder 2"/>
          <p:cNvSpPr>
            <a:spLocks noGrp="1"/>
          </p:cNvSpPr>
          <p:nvPr>
            <p:ph idx="1"/>
          </p:nvPr>
        </p:nvSpPr>
        <p:spPr/>
        <p:txBody>
          <a:bodyPr/>
          <a:lstStyle/>
          <a:p>
            <a:r>
              <a:rPr lang="en-US" dirty="0" smtClean="0"/>
              <a:t>A timing diagram shows the logic values of signals in a circuit versus time.</a:t>
            </a:r>
          </a:p>
          <a:p>
            <a:r>
              <a:rPr lang="en-US" dirty="0" smtClean="0"/>
              <a:t>A signal shape versus time is typically referred to as </a:t>
            </a:r>
            <a:r>
              <a:rPr lang="en-US" dirty="0" smtClean="0">
                <a:solidFill>
                  <a:srgbClr val="FF0000"/>
                </a:solidFill>
              </a:rPr>
              <a:t>Waveform</a:t>
            </a:r>
            <a:r>
              <a:rPr lang="en-US" dirty="0" smtClean="0"/>
              <a:t>.</a:t>
            </a:r>
          </a:p>
          <a:p>
            <a:r>
              <a:rPr lang="en-US" dirty="0" smtClean="0">
                <a:solidFill>
                  <a:srgbClr val="FF0000"/>
                </a:solidFill>
              </a:rPr>
              <a:t>Example</a:t>
            </a:r>
            <a:r>
              <a:rPr lang="en-US" dirty="0" smtClean="0"/>
              <a:t>:</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654724" y="3832249"/>
            <a:ext cx="2707529" cy="1232584"/>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362253" y="2564895"/>
            <a:ext cx="5357451" cy="36838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11952</TotalTime>
  <Words>1707</Words>
  <Application>Microsoft Office PowerPoint</Application>
  <PresentationFormat>On-screen Show (4:3)</PresentationFormat>
  <Paragraphs>131</Paragraphs>
  <Slides>24</Slides>
  <Notes>0</Notes>
  <HiddenSlides>0</HiddenSlides>
  <MMClips>0</MMClips>
  <ScaleCrop>false</ScaleCrop>
  <HeadingPairs>
    <vt:vector size="6" baseType="variant">
      <vt:variant>
        <vt:lpstr>Theme</vt:lpstr>
      </vt:variant>
      <vt:variant>
        <vt:i4>1</vt:i4>
      </vt:variant>
      <vt:variant>
        <vt:lpstr>Slide Titles</vt:lpstr>
      </vt:variant>
      <vt:variant>
        <vt:i4>24</vt:i4>
      </vt:variant>
      <vt:variant>
        <vt:lpstr>Custom Shows</vt:lpstr>
      </vt:variant>
      <vt:variant>
        <vt:i4>1</vt:i4>
      </vt:variant>
    </vt:vector>
  </HeadingPairs>
  <TitlesOfParts>
    <vt:vector size="26" baseType="lpstr">
      <vt:lpstr>Default Design</vt:lpstr>
      <vt:lpstr>Practical Aspects of Logic Gates</vt:lpstr>
      <vt:lpstr>Outline</vt:lpstr>
      <vt:lpstr>Allowed Voltage Levels</vt:lpstr>
      <vt:lpstr>Input &amp; Output Voltage Ranges</vt:lpstr>
      <vt:lpstr>Input &amp; Output Voltage Ranges</vt:lpstr>
      <vt:lpstr>Noise Margin</vt:lpstr>
      <vt:lpstr>Propagation Delay</vt:lpstr>
      <vt:lpstr>Propagation Delay</vt:lpstr>
      <vt:lpstr>Timing Diagrams</vt:lpstr>
      <vt:lpstr>Computing Longest Delay</vt:lpstr>
      <vt:lpstr>Computing Longest Delay</vt:lpstr>
      <vt:lpstr>Fanin Limitations</vt:lpstr>
      <vt:lpstr>Fanout Limitations</vt:lpstr>
      <vt:lpstr>Fanout Limitations</vt:lpstr>
      <vt:lpstr>Fanout Limitations</vt:lpstr>
      <vt:lpstr>Use of High-Drive Buffers</vt:lpstr>
      <vt:lpstr>Use of Multiple Drivers</vt:lpstr>
      <vt:lpstr>Tri-State Outputs</vt:lpstr>
      <vt:lpstr>Tri-State Outputs</vt:lpstr>
      <vt:lpstr>Gates with Tri-State Outputs</vt:lpstr>
      <vt:lpstr>Output State Illustrations</vt:lpstr>
      <vt:lpstr>Output State Illustrations</vt:lpstr>
      <vt:lpstr>Output State Illustrations</vt:lpstr>
      <vt:lpstr>Condition for Connecting Outputs of Tri-State Gates</vt:lpstr>
      <vt:lpstr>Shl</vt:lpstr>
    </vt:vector>
  </TitlesOfParts>
  <Company>KFUPM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dc:title>
  <dc:creator>Dr. Muhamed Mudawar</dc:creator>
  <cp:lastModifiedBy>Itc</cp:lastModifiedBy>
  <cp:revision>324</cp:revision>
  <dcterms:created xsi:type="dcterms:W3CDTF">2004-09-12T13:54:39Z</dcterms:created>
  <dcterms:modified xsi:type="dcterms:W3CDTF">2012-09-28T20:36:48Z</dcterms:modified>
</cp:coreProperties>
</file>