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3" r:id="rId12"/>
    <p:sldId id="354" r:id="rId13"/>
    <p:sldId id="352" r:id="rId14"/>
    <p:sldId id="355" r:id="rId15"/>
    <p:sldId id="356" r:id="rId16"/>
    <p:sldId id="363" r:id="rId17"/>
    <p:sldId id="364" r:id="rId18"/>
    <p:sldId id="357" r:id="rId19"/>
    <p:sldId id="366" r:id="rId20"/>
    <p:sldId id="358" r:id="rId21"/>
    <p:sldId id="359" r:id="rId22"/>
    <p:sldId id="360" r:id="rId23"/>
    <p:sldId id="361" r:id="rId24"/>
    <p:sldId id="362" r:id="rId25"/>
    <p:sldId id="372" r:id="rId26"/>
    <p:sldId id="367" r:id="rId27"/>
    <p:sldId id="368" r:id="rId28"/>
    <p:sldId id="369" r:id="rId29"/>
    <p:sldId id="370" r:id="rId30"/>
    <p:sldId id="371" r:id="rId31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71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Standard &amp; Canonical Forms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4.png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../media/image13.png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5.png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Standard &amp; Canonical Forms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Any function can be expressed by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all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i</a:t>
            </a:r>
            <a:r>
              <a:rPr lang="en-US" dirty="0" smtClean="0"/>
              <a:t>) corresponding to input combinations (</a:t>
            </a:r>
            <a:r>
              <a:rPr lang="en-US" dirty="0" err="1" smtClean="0"/>
              <a:t>i</a:t>
            </a:r>
            <a:r>
              <a:rPr lang="en-US" dirty="0" smtClean="0"/>
              <a:t>) at which the function has a value of 1.</a:t>
            </a:r>
          </a:p>
          <a:p>
            <a:r>
              <a:rPr lang="en-US" dirty="0" smtClean="0"/>
              <a:t>The resulting expression is commonly referred to as the </a:t>
            </a:r>
            <a:r>
              <a:rPr lang="en-US" dirty="0" smtClean="0">
                <a:solidFill>
                  <a:srgbClr val="FF0000"/>
                </a:solidFill>
              </a:rPr>
              <a:t>SUM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is typically expressed as F = Σ(2, 4, 5, 7), where </a:t>
            </a:r>
            <a:r>
              <a:rPr lang="en-US" dirty="0" smtClean="0">
                <a:solidFill>
                  <a:srgbClr val="FF0000"/>
                </a:solidFill>
              </a:rPr>
              <a:t>Σ</a:t>
            </a:r>
            <a:r>
              <a:rPr lang="en-US" dirty="0" smtClean="0"/>
              <a:t> indicates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of the indicated </a:t>
            </a:r>
            <a:r>
              <a:rPr lang="en-US" dirty="0" err="1" smtClean="0"/>
              <a:t>minterms</a:t>
            </a:r>
            <a:r>
              <a:rPr lang="en-US" dirty="0" smtClean="0"/>
              <a:t>. Thus, F = Σ(2, 4, 5, 7) = (m2 + m4 + m5 + m7)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 smtClean="0"/>
              <a:t>Consider the example with F and F`.</a:t>
            </a:r>
            <a:endParaRPr lang="en-US" b="1" dirty="0" smtClean="0"/>
          </a:p>
          <a:p>
            <a:r>
              <a:rPr lang="en-US" dirty="0" smtClean="0"/>
              <a:t>The truth table of F` shows that F` equals 1 at </a:t>
            </a:r>
            <a:r>
              <a:rPr lang="en-US" dirty="0" err="1" smtClean="0"/>
              <a:t>i</a:t>
            </a:r>
            <a:r>
              <a:rPr lang="en-US" dirty="0" smtClean="0"/>
              <a:t> = 0, 1, 3 and 6, then,</a:t>
            </a:r>
          </a:p>
          <a:p>
            <a:pPr lvl="1"/>
            <a:r>
              <a:rPr lang="en-US" dirty="0" smtClean="0"/>
              <a:t>F` = m</a:t>
            </a:r>
            <a:r>
              <a:rPr lang="en-US" baseline="-25000" dirty="0" smtClean="0"/>
              <a:t>0</a:t>
            </a:r>
            <a:r>
              <a:rPr lang="en-US" dirty="0" smtClean="0"/>
              <a:t> + m</a:t>
            </a:r>
            <a:r>
              <a:rPr lang="en-US" baseline="-25000" dirty="0" smtClean="0"/>
              <a:t>1</a:t>
            </a:r>
            <a:r>
              <a:rPr lang="en-US" dirty="0" smtClean="0"/>
              <a:t> + m</a:t>
            </a:r>
            <a:r>
              <a:rPr lang="en-US" baseline="-25000" dirty="0" smtClean="0"/>
              <a:t>3</a:t>
            </a:r>
            <a:r>
              <a:rPr lang="en-US" dirty="0" smtClean="0"/>
              <a:t> + m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</a:p>
          <a:p>
            <a:pPr lvl="1"/>
            <a:r>
              <a:rPr lang="el-GR" dirty="0" smtClean="0"/>
              <a:t>F` = Σ(0, 1, 3, 6), </a:t>
            </a:r>
          </a:p>
          <a:p>
            <a:pPr lvl="1"/>
            <a:r>
              <a:rPr lang="el-GR" dirty="0" smtClean="0"/>
              <a:t>F = Σ(2, 4, 5, 7) </a:t>
            </a:r>
            <a:endParaRPr lang="en-US" dirty="0" smtClean="0"/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996" y="1643183"/>
            <a:ext cx="22669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Product of Sums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De-Morgan theorem on equation:</a:t>
            </a:r>
          </a:p>
          <a:p>
            <a:endParaRPr lang="en-US" dirty="0" smtClean="0"/>
          </a:p>
          <a:p>
            <a:r>
              <a:rPr lang="en-US" dirty="0" smtClean="0"/>
              <a:t>This form is designated as the Product of </a:t>
            </a:r>
            <a:r>
              <a:rPr lang="en-US" dirty="0" err="1" smtClean="0"/>
              <a:t>Maxterms</a:t>
            </a:r>
            <a:r>
              <a:rPr lang="en-US" dirty="0" smtClean="0"/>
              <a:t> and is expressed using the </a:t>
            </a:r>
            <a:r>
              <a:rPr lang="en-US" b="1" dirty="0" smtClean="0"/>
              <a:t>Π </a:t>
            </a:r>
            <a:r>
              <a:rPr lang="en-US" dirty="0" smtClean="0"/>
              <a:t>symbol, which is used to designate product in regular algebra, but is used to designate AND-</a:t>
            </a:r>
            <a:r>
              <a:rPr lang="en-US" dirty="0" err="1" smtClean="0"/>
              <a:t>ing</a:t>
            </a:r>
            <a:r>
              <a:rPr lang="en-US" dirty="0" smtClean="0"/>
              <a:t> in Boolean algebra.</a:t>
            </a:r>
          </a:p>
          <a:p>
            <a:r>
              <a:rPr lang="el-GR" dirty="0" smtClean="0"/>
              <a:t>F` = Π (2, 4, 5, 7) = M</a:t>
            </a:r>
            <a:r>
              <a:rPr lang="el-GR" baseline="-25000" dirty="0" smtClean="0"/>
              <a:t>2</a:t>
            </a:r>
            <a:r>
              <a:rPr lang="el-GR" dirty="0" smtClean="0"/>
              <a:t>. M</a:t>
            </a:r>
            <a:r>
              <a:rPr lang="el-GR" baseline="-25000" dirty="0" smtClean="0"/>
              <a:t>4</a:t>
            </a:r>
            <a:r>
              <a:rPr lang="el-GR" dirty="0" smtClean="0"/>
              <a:t>. M</a:t>
            </a:r>
            <a:r>
              <a:rPr lang="el-GR" baseline="-25000" dirty="0" smtClean="0"/>
              <a:t>5</a:t>
            </a:r>
            <a:r>
              <a:rPr lang="el-GR" dirty="0" smtClean="0"/>
              <a:t>. M</a:t>
            </a:r>
            <a:r>
              <a:rPr lang="el-GR" baseline="-25000" dirty="0" smtClean="0"/>
              <a:t>7</a:t>
            </a:r>
            <a:endParaRPr lang="en-US" baseline="-25000" dirty="0" smtClean="0"/>
          </a:p>
          <a:p>
            <a:r>
              <a:rPr lang="el-GR" dirty="0" smtClean="0"/>
              <a:t>F` = Σ(0, 1, 3, 6) = Π (2, 4, 5, 7)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643183"/>
            <a:ext cx="5324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4753961"/>
            <a:ext cx="6858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can be expressed both as a sum of </a:t>
            </a:r>
            <a:r>
              <a:rPr lang="en-US" dirty="0" err="1" smtClean="0"/>
              <a:t>minterms</a:t>
            </a:r>
            <a:r>
              <a:rPr lang="en-US" dirty="0" smtClean="0"/>
              <a:t> (Σ mi) and as a product of </a:t>
            </a:r>
            <a:r>
              <a:rPr lang="en-US" dirty="0" err="1" smtClean="0"/>
              <a:t>maxterms</a:t>
            </a:r>
            <a:r>
              <a:rPr lang="en-US" dirty="0" smtClean="0"/>
              <a:t> (Π </a:t>
            </a:r>
            <a:r>
              <a:rPr lang="en-US" dirty="0" err="1" smtClean="0"/>
              <a:t>Mj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(Π </a:t>
            </a:r>
            <a:r>
              <a:rPr lang="en-US" dirty="0" err="1" smtClean="0"/>
              <a:t>Mj</a:t>
            </a:r>
            <a:r>
              <a:rPr lang="en-US" dirty="0" smtClean="0"/>
              <a:t>) of F contains all </a:t>
            </a:r>
            <a:r>
              <a:rPr lang="en-US" dirty="0" err="1" smtClean="0"/>
              <a:t>maxterms</a:t>
            </a:r>
            <a:r>
              <a:rPr lang="en-US" dirty="0" smtClean="0"/>
              <a:t> </a:t>
            </a:r>
            <a:r>
              <a:rPr lang="en-US" dirty="0" err="1" smtClean="0"/>
              <a:t>Mj</a:t>
            </a:r>
            <a:r>
              <a:rPr lang="en-US" dirty="0" smtClean="0"/>
              <a:t> (∀ j ≠ </a:t>
            </a:r>
            <a:r>
              <a:rPr lang="en-US" dirty="0" err="1" smtClean="0"/>
              <a:t>i</a:t>
            </a:r>
            <a:r>
              <a:rPr lang="en-US" dirty="0" smtClean="0"/>
              <a:t>)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will appear either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 or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but not both.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maxterms</a:t>
            </a:r>
            <a:r>
              <a:rPr lang="en-US" dirty="0" smtClean="0"/>
              <a:t> that do not appear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maxterms</a:t>
            </a:r>
            <a:r>
              <a:rPr lang="en-US" dirty="0" smtClean="0"/>
              <a:t> will appear either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or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but not both.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Given that F (a, b, c, d) = Σ(0, 1, 2, 4, 5, 7), derive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and the two standard form expressions of F`.</a:t>
            </a:r>
          </a:p>
          <a:p>
            <a:r>
              <a:rPr lang="en-US" dirty="0" smtClean="0"/>
              <a:t>Since the system has 4 input variables (a, b, c &amp; d), the number of </a:t>
            </a:r>
            <a:r>
              <a:rPr lang="en-US" dirty="0" err="1" smtClean="0"/>
              <a:t>minterms</a:t>
            </a:r>
            <a:r>
              <a:rPr lang="en-US" dirty="0" smtClean="0"/>
              <a:t> and </a:t>
            </a:r>
            <a:r>
              <a:rPr lang="en-US" dirty="0" err="1" smtClean="0"/>
              <a:t>maxterms</a:t>
            </a:r>
            <a:r>
              <a:rPr lang="en-US" dirty="0" smtClean="0"/>
              <a:t> = 2</a:t>
            </a:r>
            <a:r>
              <a:rPr lang="en-US" baseline="30000" dirty="0" smtClean="0"/>
              <a:t>4</a:t>
            </a:r>
            <a:r>
              <a:rPr lang="en-US" dirty="0" smtClean="0"/>
              <a:t>= 16</a:t>
            </a:r>
          </a:p>
          <a:p>
            <a:r>
              <a:rPr lang="en-US" dirty="0" smtClean="0"/>
              <a:t>F (a, b, c, d) = </a:t>
            </a:r>
            <a:r>
              <a:rPr lang="el-GR" dirty="0" smtClean="0"/>
              <a:t>Σ(0, 1, 2, 4, 5, 7)</a:t>
            </a:r>
            <a:endParaRPr lang="en-US" dirty="0" smtClean="0"/>
          </a:p>
          <a:p>
            <a:r>
              <a:rPr lang="el-GR" dirty="0" smtClean="0"/>
              <a:t>F = Π (3, 6, 8, 9, 10, 11, 12, 13, 14, 15)</a:t>
            </a:r>
            <a:endParaRPr lang="en-US" dirty="0" smtClean="0"/>
          </a:p>
          <a:p>
            <a:r>
              <a:rPr lang="el-GR" dirty="0" smtClean="0"/>
              <a:t>F` = Σ (3, 6, 8, 9, 10, 11, 12, 13, 14, 15).</a:t>
            </a:r>
          </a:p>
          <a:p>
            <a:r>
              <a:rPr lang="el-GR" dirty="0" smtClean="0"/>
              <a:t>F` = Π (0, 1, 2, 4, 5, 7)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Sum of </a:t>
            </a:r>
            <a:r>
              <a:rPr lang="en-US" dirty="0" err="1"/>
              <a:t>M</a:t>
            </a:r>
            <a:r>
              <a:rPr lang="en-US" dirty="0" err="1" smtClean="0"/>
              <a:t>interms</a:t>
            </a:r>
            <a:r>
              <a:rPr lang="en-US" dirty="0" smtClean="0"/>
              <a:t> from a </a:t>
            </a:r>
            <a:r>
              <a:rPr lang="en-US" dirty="0"/>
              <a:t>G</a:t>
            </a:r>
            <a:r>
              <a:rPr lang="en-US" dirty="0" smtClean="0"/>
              <a:t>iven Expression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F(A,B,C)= A B + A’ C, express F as a sum of </a:t>
            </a:r>
            <a:r>
              <a:rPr lang="en-US" dirty="0" err="1" smtClean="0"/>
              <a:t>minterms</a:t>
            </a:r>
            <a:endParaRPr lang="en-US" dirty="0" smtClean="0"/>
          </a:p>
          <a:p>
            <a:r>
              <a:rPr lang="en-US" dirty="0"/>
              <a:t>F(A,B,C)= A B </a:t>
            </a:r>
            <a:r>
              <a:rPr lang="en-US" dirty="0" smtClean="0"/>
              <a:t>(C+C’) + </a:t>
            </a:r>
            <a:r>
              <a:rPr lang="en-US" dirty="0"/>
              <a:t>A’ </a:t>
            </a:r>
            <a:r>
              <a:rPr lang="en-US" dirty="0" smtClean="0"/>
              <a:t>C (B+B’)</a:t>
            </a:r>
          </a:p>
          <a:p>
            <a:r>
              <a:rPr lang="en-US" dirty="0" smtClean="0"/>
              <a:t>= ABC + ABC’ + A’BC + A’B’C</a:t>
            </a:r>
          </a:p>
          <a:p>
            <a:r>
              <a:rPr lang="en-US" dirty="0" smtClean="0"/>
              <a:t>= </a:t>
            </a:r>
            <a:r>
              <a:rPr lang="el-GR" dirty="0" smtClean="0"/>
              <a:t>Σ(1, </a:t>
            </a:r>
            <a:r>
              <a:rPr lang="en-US" dirty="0" smtClean="0"/>
              <a:t>3</a:t>
            </a:r>
            <a:r>
              <a:rPr lang="el-GR" dirty="0" smtClean="0"/>
              <a:t>, </a:t>
            </a:r>
            <a:r>
              <a:rPr lang="en-US" dirty="0" smtClean="0"/>
              <a:t>6</a:t>
            </a:r>
            <a:r>
              <a:rPr lang="el-GR" dirty="0" smtClean="0"/>
              <a:t>, </a:t>
            </a:r>
            <a:r>
              <a:rPr lang="el-GR" dirty="0"/>
              <a:t>7)</a:t>
            </a:r>
            <a:endParaRPr lang="en-US" dirty="0"/>
          </a:p>
          <a:p>
            <a:r>
              <a:rPr lang="en-US" dirty="0" smtClean="0"/>
              <a:t>Short Cut Method:</a:t>
            </a:r>
          </a:p>
          <a:p>
            <a:pPr lvl="1"/>
            <a:r>
              <a:rPr lang="en-US" dirty="0" smtClean="0"/>
              <a:t>A B =  1 1 -  This gives us the input combinations 110 and 111 which correspond to m6 and m7</a:t>
            </a:r>
          </a:p>
          <a:p>
            <a:pPr lvl="1"/>
            <a:r>
              <a:rPr lang="en-US" dirty="0" smtClean="0"/>
              <a:t>A’ C = 0 – 1 This gives </a:t>
            </a:r>
            <a:r>
              <a:rPr lang="en-US" dirty="0"/>
              <a:t>us the input combinations </a:t>
            </a:r>
            <a:r>
              <a:rPr lang="en-US" dirty="0" smtClean="0"/>
              <a:t>001and 011 which </a:t>
            </a:r>
            <a:r>
              <a:rPr lang="en-US" dirty="0"/>
              <a:t>correspond to </a:t>
            </a:r>
            <a:r>
              <a:rPr lang="en-US" dirty="0" smtClean="0"/>
              <a:t>m1 </a:t>
            </a:r>
            <a:r>
              <a:rPr lang="en-US" dirty="0"/>
              <a:t>and </a:t>
            </a:r>
            <a:r>
              <a:rPr lang="en-US" dirty="0" smtClean="0"/>
              <a:t>m3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12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Functions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AND operation on two functions corresponds to the intersection of the two sets of </a:t>
            </a:r>
            <a:r>
              <a:rPr lang="en-US" dirty="0" err="1" smtClean="0"/>
              <a:t>minterms</a:t>
            </a:r>
            <a:r>
              <a:rPr lang="en-US" dirty="0" smtClean="0"/>
              <a:t> of the functions</a:t>
            </a:r>
          </a:p>
          <a:p>
            <a:r>
              <a:rPr lang="en-US" dirty="0"/>
              <a:t>The </a:t>
            </a:r>
            <a:r>
              <a:rPr lang="en-US" dirty="0" smtClean="0"/>
              <a:t>OR operation </a:t>
            </a:r>
            <a:r>
              <a:rPr lang="en-US" dirty="0"/>
              <a:t>on two functions corresponds to the </a:t>
            </a:r>
            <a:r>
              <a:rPr lang="en-US" dirty="0" smtClean="0"/>
              <a:t>union of </a:t>
            </a:r>
            <a:r>
              <a:rPr lang="en-US" dirty="0"/>
              <a:t>the two sets of </a:t>
            </a:r>
            <a:r>
              <a:rPr lang="en-US" dirty="0" err="1"/>
              <a:t>minterms</a:t>
            </a:r>
            <a:r>
              <a:rPr lang="en-US" dirty="0"/>
              <a:t> of the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Let F(A,B,C</a:t>
            </a:r>
            <a:r>
              <a:rPr lang="en-US" dirty="0" smtClean="0"/>
              <a:t>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/>
              <a:t>3</a:t>
            </a:r>
            <a:r>
              <a:rPr lang="el-GR" dirty="0"/>
              <a:t>, </a:t>
            </a:r>
            <a:r>
              <a:rPr lang="en-US" dirty="0"/>
              <a:t>6</a:t>
            </a:r>
            <a:r>
              <a:rPr lang="el-GR" dirty="0"/>
              <a:t>, 7</a:t>
            </a:r>
            <a:r>
              <a:rPr lang="el-GR" dirty="0" smtClean="0"/>
              <a:t>)</a:t>
            </a:r>
            <a:r>
              <a:rPr lang="en-US" dirty="0" smtClean="0"/>
              <a:t> and G(A,B,C)=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0,</a:t>
            </a:r>
            <a:r>
              <a:rPr lang="el-GR" dirty="0" smtClean="0"/>
              <a:t>1</a:t>
            </a:r>
            <a:r>
              <a:rPr lang="el-GR" dirty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 smtClean="0"/>
              <a:t>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 +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0,</a:t>
            </a:r>
            <a:r>
              <a:rPr lang="el-GR" dirty="0"/>
              <a:t>1,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3, 4,6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F’ . G = ?</a:t>
            </a:r>
          </a:p>
          <a:p>
            <a:pPr lvl="1"/>
            <a:r>
              <a:rPr lang="en-US" dirty="0" smtClean="0"/>
              <a:t>F’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</a:t>
            </a:r>
            <a:r>
              <a:rPr lang="el-GR" dirty="0" smtClean="0"/>
              <a:t>, </a:t>
            </a:r>
            <a:r>
              <a:rPr lang="en-US" dirty="0" smtClean="0"/>
              <a:t>5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F’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</a:t>
            </a:r>
            <a:r>
              <a:rPr lang="el-GR" dirty="0"/>
              <a:t>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4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25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and 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forms of Boolean expressions are known as </a:t>
            </a:r>
            <a:r>
              <a:rPr lang="en-US" dirty="0" smtClean="0">
                <a:solidFill>
                  <a:srgbClr val="FF0000"/>
                </a:solidFill>
              </a:rPr>
              <a:t>canonical</a:t>
            </a:r>
            <a:r>
              <a:rPr lang="en-US" dirty="0" smtClean="0"/>
              <a:t> forms.</a:t>
            </a:r>
          </a:p>
          <a:p>
            <a:r>
              <a:rPr lang="en-US" dirty="0" smtClean="0"/>
              <a:t>Canonical form means that all equivalent functions will have a unique and equal representation.</a:t>
            </a:r>
          </a:p>
          <a:p>
            <a:r>
              <a:rPr lang="en-US" dirty="0" smtClean="0"/>
              <a:t>Two functions are equal if and only if they have the same sum of </a:t>
            </a:r>
            <a:r>
              <a:rPr lang="en-US" dirty="0" err="1" smtClean="0"/>
              <a:t>minterms</a:t>
            </a:r>
            <a:r>
              <a:rPr lang="en-US" dirty="0" smtClean="0"/>
              <a:t> and the same product of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Are the functions F1 = </a:t>
            </a:r>
            <a:r>
              <a:rPr lang="en-US" dirty="0" err="1" smtClean="0"/>
              <a:t>a'</a:t>
            </a:r>
            <a:r>
              <a:rPr lang="en-US" dirty="0" smtClean="0"/>
              <a:t> b' + a c + b c ' and                              F2 = </a:t>
            </a:r>
            <a:r>
              <a:rPr lang="en-US" dirty="0" err="1" smtClean="0"/>
              <a:t>a'</a:t>
            </a:r>
            <a:r>
              <a:rPr lang="en-US" dirty="0" smtClean="0"/>
              <a:t> c' + a b + b' c Equal?</a:t>
            </a:r>
          </a:p>
          <a:p>
            <a:pPr lvl="1"/>
            <a:r>
              <a:rPr lang="en-US" dirty="0" smtClean="0"/>
              <a:t>F1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b' + a c + b c '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F2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c' + a b + b' c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They are equal as they have the same set of </a:t>
            </a:r>
            <a:r>
              <a:rPr lang="en-US" dirty="0" err="1" smtClean="0"/>
              <a:t>minterms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product term </a:t>
            </a:r>
            <a:r>
              <a:rPr lang="en-US" dirty="0" smtClean="0"/>
              <a:t>is a term with </a:t>
            </a:r>
            <a:r>
              <a:rPr lang="en-US" dirty="0" err="1" smtClean="0"/>
              <a:t>ANDed</a:t>
            </a:r>
            <a:r>
              <a:rPr lang="en-US" dirty="0" smtClean="0"/>
              <a:t> literals. Thus, AB, A’B, A’CD are all product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is a special case of a product term where all input variables appear in the product term either in the true or complement form.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sum term </a:t>
            </a:r>
            <a:r>
              <a:rPr lang="en-US" dirty="0" smtClean="0"/>
              <a:t>is a term with </a:t>
            </a:r>
            <a:r>
              <a:rPr lang="en-US" dirty="0" err="1" smtClean="0"/>
              <a:t>ORed</a:t>
            </a:r>
            <a:r>
              <a:rPr lang="en-US" dirty="0" smtClean="0"/>
              <a:t> literals. Thus, (A+B), (A’+B), (A’+C+D) are all sum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is a special case of a sum term where all input variables, either in the true or complement form, are </a:t>
            </a:r>
            <a:r>
              <a:rPr lang="en-US" dirty="0" err="1" smtClean="0"/>
              <a:t>ORed</a:t>
            </a:r>
            <a:r>
              <a:rPr lang="en-US" dirty="0" smtClean="0"/>
              <a:t> together.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  <a:p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Expressing Functions as a Sum of </a:t>
            </a:r>
            <a:r>
              <a:rPr lang="en-US" dirty="0" err="1" smtClean="0"/>
              <a:t>Minterms</a:t>
            </a:r>
            <a:r>
              <a:rPr lang="en-US" dirty="0" smtClean="0"/>
              <a:t> and Product of </a:t>
            </a:r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Canonical Forms</a:t>
            </a:r>
          </a:p>
          <a:p>
            <a:r>
              <a:rPr lang="en-US" dirty="0" smtClean="0"/>
              <a:t>Standard Forms</a:t>
            </a:r>
          </a:p>
          <a:p>
            <a:r>
              <a:rPr lang="en-US" dirty="0" smtClean="0"/>
              <a:t>Two-Level Implementations of Standard Forms</a:t>
            </a:r>
          </a:p>
          <a:p>
            <a:r>
              <a:rPr lang="en-US" dirty="0" smtClean="0"/>
              <a:t>Propagation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functions can generally be expressed in the form of a </a:t>
            </a:r>
            <a:r>
              <a:rPr lang="en-US" dirty="0" smtClean="0">
                <a:solidFill>
                  <a:srgbClr val="FF0000"/>
                </a:solidFill>
              </a:rPr>
              <a:t>Sum of Products (SOP) </a:t>
            </a:r>
            <a:r>
              <a:rPr lang="en-US" dirty="0" smtClean="0"/>
              <a:t>or in the form of a </a:t>
            </a:r>
            <a:r>
              <a:rPr lang="en-US" dirty="0" smtClean="0">
                <a:solidFill>
                  <a:srgbClr val="FF0000"/>
                </a:solidFill>
              </a:rPr>
              <a:t>Product of Sums (POS).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form is a special case of the SOP form where all product terms are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 is a special case of the POS form where all sum terms are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SOP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POS</a:t>
            </a:r>
            <a:r>
              <a:rPr lang="en-US" dirty="0" smtClean="0"/>
              <a:t> forms are </a:t>
            </a:r>
            <a:r>
              <a:rPr lang="en-US" dirty="0" smtClean="0">
                <a:solidFill>
                  <a:srgbClr val="FF0000"/>
                </a:solidFill>
              </a:rPr>
              <a:t>Standard forms </a:t>
            </a:r>
            <a:r>
              <a:rPr lang="en-US" dirty="0" smtClean="0"/>
              <a:t>for representing Boolean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Sum of Products Expressions (SOP):</a:t>
            </a:r>
          </a:p>
          <a:p>
            <a:r>
              <a:rPr lang="en-US" dirty="0" smtClean="0"/>
              <a:t>Any SOP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AND gates </a:t>
            </a:r>
            <a:r>
              <a:rPr lang="en-US" dirty="0" smtClean="0"/>
              <a:t>which equals the number of product terms in the expression. </a:t>
            </a:r>
          </a:p>
          <a:p>
            <a:r>
              <a:rPr lang="en-US" dirty="0" smtClean="0"/>
              <a:t>Each AND gate implements one of the product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OR gate </a:t>
            </a:r>
            <a:r>
              <a:rPr lang="en-US" dirty="0" smtClean="0"/>
              <a:t>whose number of inputs equals the number of product terms in the expression.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SOP function</a:t>
            </a:r>
          </a:p>
          <a:p>
            <a:pPr>
              <a:buNone/>
            </a:pPr>
            <a:r>
              <a:rPr lang="en-US" dirty="0" smtClean="0"/>
              <a:t>	F = XZ + Y`Z + X`YZ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864" y="2219253"/>
            <a:ext cx="5295900" cy="391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Product of Sums Expression (POS):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Any POS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gates</a:t>
            </a:r>
            <a:r>
              <a:rPr lang="en-US" dirty="0" smtClean="0"/>
              <a:t> which equals the number of sum terms in the expression.</a:t>
            </a:r>
          </a:p>
          <a:p>
            <a:r>
              <a:rPr lang="en-US" dirty="0" smtClean="0"/>
              <a:t>Each gate implements one of the sum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AND gate</a:t>
            </a:r>
            <a:r>
              <a:rPr lang="en-US" dirty="0" smtClean="0"/>
              <a:t> whose number of inputs equals the number of sum terms.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POS function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pl-PL" dirty="0" smtClean="0"/>
              <a:t>F = (X+Z )(Y`+Z)(X`+Y+Z 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8" y="2161646"/>
            <a:ext cx="5343525" cy="409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vs. Three-Level Implementation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143000"/>
                <a:ext cx="8435325" cy="5143500"/>
              </a:xfrm>
            </p:spPr>
            <p:txBody>
              <a:bodyPr/>
              <a:lstStyle/>
              <a:p>
                <a:pPr>
                  <a:lnSpc>
                    <a:spcPct val="110000"/>
                  </a:lnSpc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h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 err="1">
                        <a:latin typeface="Cambria Math"/>
                      </a:rPr>
                      <m:t>𝑎𝑏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𝑐𝑑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𝑐𝑒</m:t>
                    </m:r>
                  </m:oMath>
                </a14:m>
                <a:r>
                  <a:rPr lang="en-US" dirty="0"/>
                  <a:t> (6 literals) is a sum-of-products</a:t>
                </a:r>
                <a:endParaRPr lang="en-US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/>
                  <a:t> may also be written as: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h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 err="1">
                        <a:latin typeface="Cambria Math"/>
                      </a:rPr>
                      <m:t>𝑎𝑏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𝑐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𝑑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𝑒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(5 literals)</a:t>
                </a:r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</a:pPr>
                <a:r>
                  <a:rPr lang="en-US" dirty="0"/>
                  <a:t>However,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h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 err="1">
                        <a:latin typeface="Cambria Math"/>
                      </a:rPr>
                      <m:t>𝑎𝑏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𝑐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𝑑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𝑒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is a non-standard form</a:t>
                </a:r>
              </a:p>
              <a:p>
                <a:pPr lvl="1">
                  <a:lnSpc>
                    <a:spcPct val="110000"/>
                  </a:lnSpc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h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 err="1">
                        <a:latin typeface="Cambria Math"/>
                      </a:rPr>
                      <m:t>𝑎𝑏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𝑐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𝑑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𝑒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is not a sum-of-products nor a product-of-sums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143000"/>
                <a:ext cx="8435325" cy="5143500"/>
              </a:xfrm>
              <a:blipFill>
                <a:blip r:embed="rId2"/>
                <a:stretch>
                  <a:fillRect l="-939"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05384" y="3487197"/>
                <a:ext cx="3268844" cy="978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2-level implementation</a:t>
                </a:r>
              </a:p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𝑐𝑑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𝑐𝑒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84" y="3487197"/>
                <a:ext cx="3268844" cy="978729"/>
              </a:xfrm>
              <a:prstGeom prst="rect">
                <a:avLst/>
              </a:prstGeom>
              <a:blipFill>
                <a:blip r:embed="rId3"/>
                <a:stretch>
                  <a:fillRect l="-2612" t="-1242" r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20891" y="3429590"/>
                <a:ext cx="3268844" cy="978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3-level implementation</a:t>
                </a:r>
              </a:p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891" y="3429590"/>
                <a:ext cx="3268844" cy="978729"/>
              </a:xfrm>
              <a:prstGeom prst="rect">
                <a:avLst/>
              </a:prstGeom>
              <a:blipFill>
                <a:blip r:embed="rId4"/>
                <a:stretch>
                  <a:fillRect l="-2612" t="-1250" r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125773" y="4462181"/>
            <a:ext cx="2847908" cy="1731955"/>
            <a:chOff x="1125773" y="4235498"/>
            <a:chExt cx="2847908" cy="2270363"/>
          </a:xfrm>
        </p:grpSpPr>
        <p:sp>
          <p:nvSpPr>
            <p:cNvPr id="7" name="Freeform 6"/>
            <p:cNvSpPr/>
            <p:nvPr/>
          </p:nvSpPr>
          <p:spPr>
            <a:xfrm>
              <a:off x="2282801" y="5599779"/>
              <a:ext cx="596347" cy="594796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V="1">
              <a:off x="2286574" y="4583050"/>
              <a:ext cx="596347" cy="563592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25773" y="4235498"/>
              <a:ext cx="1161401" cy="657367"/>
              <a:chOff x="2902064" y="1061017"/>
              <a:chExt cx="1161401" cy="657367"/>
            </a:xfrm>
          </p:grpSpPr>
          <p:sp>
            <p:nvSpPr>
              <p:cNvPr id="27" name="Flowchart: Delay 26"/>
              <p:cNvSpPr/>
              <p:nvPr/>
            </p:nvSpPr>
            <p:spPr>
              <a:xfrm>
                <a:off x="3478465" y="1138569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3272277" y="1257528"/>
                <a:ext cx="206188" cy="288035"/>
                <a:chOff x="2791306" y="1257528"/>
                <a:chExt cx="687159" cy="288035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902064" y="1061017"/>
                    <a:ext cx="3792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61017"/>
                    <a:ext cx="379206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2902064" y="1349052"/>
                    <a:ext cx="3788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349052"/>
                    <a:ext cx="378885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" name="Straight Connector 9"/>
            <p:cNvCxnSpPr/>
            <p:nvPr/>
          </p:nvCxnSpPr>
          <p:spPr>
            <a:xfrm>
              <a:off x="2130257" y="5375312"/>
              <a:ext cx="148187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554528" y="5146642"/>
                  <a:ext cx="419153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4528" y="5146642"/>
                  <a:ext cx="419153" cy="45313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Moon 11"/>
            <p:cNvSpPr/>
            <p:nvPr/>
          </p:nvSpPr>
          <p:spPr>
            <a:xfrm flipH="1">
              <a:off x="2805637" y="5061874"/>
              <a:ext cx="585000" cy="617553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125773" y="5024402"/>
              <a:ext cx="1161401" cy="657367"/>
              <a:chOff x="2902064" y="1061017"/>
              <a:chExt cx="1161401" cy="657367"/>
            </a:xfrm>
          </p:grpSpPr>
          <p:sp>
            <p:nvSpPr>
              <p:cNvPr id="21" name="Flowchart: Delay 20"/>
              <p:cNvSpPr/>
              <p:nvPr/>
            </p:nvSpPr>
            <p:spPr>
              <a:xfrm>
                <a:off x="3478465" y="1138569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3272277" y="1257528"/>
                <a:ext cx="206188" cy="288035"/>
                <a:chOff x="2791306" y="1257528"/>
                <a:chExt cx="687159" cy="288035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902064" y="1061017"/>
                    <a:ext cx="3618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61017"/>
                    <a:ext cx="361894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902064" y="1349052"/>
                    <a:ext cx="38914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349052"/>
                    <a:ext cx="389145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oup 13"/>
            <p:cNvGrpSpPr/>
            <p:nvPr/>
          </p:nvGrpSpPr>
          <p:grpSpPr>
            <a:xfrm>
              <a:off x="1128425" y="5848494"/>
              <a:ext cx="1161401" cy="657367"/>
              <a:chOff x="2902064" y="1061017"/>
              <a:chExt cx="1161401" cy="657367"/>
            </a:xfrm>
          </p:grpSpPr>
          <p:sp>
            <p:nvSpPr>
              <p:cNvPr id="15" name="Flowchart: Delay 14"/>
              <p:cNvSpPr/>
              <p:nvPr/>
            </p:nvSpPr>
            <p:spPr>
              <a:xfrm>
                <a:off x="3478465" y="1138569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272277" y="1257528"/>
                <a:ext cx="206188" cy="288035"/>
                <a:chOff x="2791306" y="1257528"/>
                <a:chExt cx="687159" cy="288035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902064" y="1061017"/>
                    <a:ext cx="3618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61017"/>
                    <a:ext cx="361894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902064" y="1349052"/>
                    <a:ext cx="36766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/>
                            </a:rPr>
                            <m:t>𝑒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349052"/>
                    <a:ext cx="367665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4" name="Group 33"/>
          <p:cNvGrpSpPr/>
          <p:nvPr/>
        </p:nvGrpSpPr>
        <p:grpSpPr>
          <a:xfrm>
            <a:off x="5148070" y="4465154"/>
            <a:ext cx="3596799" cy="1613768"/>
            <a:chOff x="5619119" y="4384629"/>
            <a:chExt cx="3596799" cy="1613768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705516" y="5372958"/>
              <a:ext cx="4352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6771861" y="4732181"/>
              <a:ext cx="1351722" cy="350028"/>
            </a:xfrm>
            <a:custGeom>
              <a:avLst/>
              <a:gdLst>
                <a:gd name="connsiteX0" fmla="*/ 0 w 1351722"/>
                <a:gd name="connsiteY0" fmla="*/ 0 h 364435"/>
                <a:gd name="connsiteX1" fmla="*/ 1020417 w 1351722"/>
                <a:gd name="connsiteY1" fmla="*/ 0 h 364435"/>
                <a:gd name="connsiteX2" fmla="*/ 1020417 w 1351722"/>
                <a:gd name="connsiteY2" fmla="*/ 364435 h 364435"/>
                <a:gd name="connsiteX3" fmla="*/ 1351722 w 1351722"/>
                <a:gd name="connsiteY3" fmla="*/ 364435 h 36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1722" h="364435">
                  <a:moveTo>
                    <a:pt x="0" y="0"/>
                  </a:moveTo>
                  <a:lnTo>
                    <a:pt x="1020417" y="0"/>
                  </a:lnTo>
                  <a:lnTo>
                    <a:pt x="1020417" y="364435"/>
                  </a:lnTo>
                  <a:lnTo>
                    <a:pt x="1351722" y="36443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780519" y="5525696"/>
              <a:ext cx="339997" cy="160005"/>
            </a:xfrm>
            <a:custGeom>
              <a:avLst/>
              <a:gdLst>
                <a:gd name="connsiteX0" fmla="*/ 0 w 596347"/>
                <a:gd name="connsiteY0" fmla="*/ 344557 h 344557"/>
                <a:gd name="connsiteX1" fmla="*/ 238539 w 596347"/>
                <a:gd name="connsiteY1" fmla="*/ 344557 h 344557"/>
                <a:gd name="connsiteX2" fmla="*/ 238539 w 596347"/>
                <a:gd name="connsiteY2" fmla="*/ 0 h 344557"/>
                <a:gd name="connsiteX3" fmla="*/ 596347 w 596347"/>
                <a:gd name="connsiteY3" fmla="*/ 0 h 3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6347" h="344557">
                  <a:moveTo>
                    <a:pt x="0" y="344557"/>
                  </a:moveTo>
                  <a:lnTo>
                    <a:pt x="238539" y="344557"/>
                  </a:lnTo>
                  <a:lnTo>
                    <a:pt x="238539" y="0"/>
                  </a:lnTo>
                  <a:lnTo>
                    <a:pt x="5963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Delay 37"/>
            <p:cNvSpPr/>
            <p:nvPr/>
          </p:nvSpPr>
          <p:spPr>
            <a:xfrm>
              <a:off x="6195520" y="4462181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989332" y="4581140"/>
              <a:ext cx="206188" cy="288035"/>
              <a:chOff x="2791306" y="1257528"/>
              <a:chExt cx="687159" cy="28803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791306" y="1257528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791306" y="1545563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5619119" y="4384629"/>
                  <a:ext cx="37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119" y="4384629"/>
                  <a:ext cx="37920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619119" y="4672664"/>
                  <a:ext cx="3788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119" y="4672664"/>
                  <a:ext cx="378885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Connector 41"/>
            <p:cNvCxnSpPr/>
            <p:nvPr/>
          </p:nvCxnSpPr>
          <p:spPr>
            <a:xfrm>
              <a:off x="8467027" y="5236408"/>
              <a:ext cx="38734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8796765" y="5007738"/>
                  <a:ext cx="419153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6765" y="5007738"/>
                  <a:ext cx="419153" cy="453137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Moon 43"/>
            <p:cNvSpPr/>
            <p:nvPr/>
          </p:nvSpPr>
          <p:spPr>
            <a:xfrm flipH="1">
              <a:off x="8047874" y="4963051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Delay 44"/>
            <p:cNvSpPr/>
            <p:nvPr/>
          </p:nvSpPr>
          <p:spPr>
            <a:xfrm>
              <a:off x="7120516" y="5102958"/>
              <a:ext cx="585000" cy="54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5989332" y="5214817"/>
              <a:ext cx="11311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5619119" y="5018306"/>
                  <a:ext cx="3618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119" y="5018306"/>
                  <a:ext cx="361894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8" name="Group 47"/>
            <p:cNvGrpSpPr/>
            <p:nvPr/>
          </p:nvGrpSpPr>
          <p:grpSpPr>
            <a:xfrm>
              <a:off x="5991984" y="5537541"/>
              <a:ext cx="343584" cy="288035"/>
              <a:chOff x="2791306" y="1257528"/>
              <a:chExt cx="687159" cy="288035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2791306" y="1257528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791306" y="1545563"/>
                <a:ext cx="6871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5619119" y="5341030"/>
                  <a:ext cx="3891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119" y="5341030"/>
                  <a:ext cx="389144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5619119" y="5629065"/>
                  <a:ext cx="3676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119" y="5629065"/>
                  <a:ext cx="367665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Moon 50"/>
            <p:cNvSpPr/>
            <p:nvPr/>
          </p:nvSpPr>
          <p:spPr>
            <a:xfrm flipH="1">
              <a:off x="6211424" y="5415701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487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5036512" cy="5143500"/>
          </a:xfrm>
        </p:spPr>
        <p:txBody>
          <a:bodyPr/>
          <a:lstStyle/>
          <a:p>
            <a:r>
              <a:rPr lang="en-US" dirty="0" smtClean="0"/>
              <a:t>Consider the shown inverter with input X and output Z.</a:t>
            </a:r>
          </a:p>
          <a:p>
            <a:pPr lvl="1"/>
            <a:r>
              <a:rPr lang="en-US" dirty="0" smtClean="0"/>
              <a:t>A change in the input (X) from 0 to 1 causes the inverter output (Z) to change from 1 to 0.</a:t>
            </a:r>
          </a:p>
          <a:p>
            <a:pPr lvl="1"/>
            <a:r>
              <a:rPr lang="en-US" dirty="0" smtClean="0"/>
              <a:t>The change in the output (Z), however is not instantaneous. Rather, it occurs slightly after the input change.</a:t>
            </a:r>
          </a:p>
          <a:p>
            <a:pPr lvl="1"/>
            <a:r>
              <a:rPr lang="en-US" dirty="0" smtClean="0"/>
              <a:t>This delay between an input signal change and the corresponding output signal change is what is known as the </a:t>
            </a:r>
            <a:r>
              <a:rPr lang="en-US" dirty="0" smtClean="0">
                <a:solidFill>
                  <a:srgbClr val="FF0000"/>
                </a:solidFill>
              </a:rPr>
              <a:t>propagation delay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498" y="1988825"/>
            <a:ext cx="3448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1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signal change on the input of some IC takes a finite amount of time to cause a corresponding change on the output.</a:t>
            </a:r>
          </a:p>
          <a:p>
            <a:r>
              <a:rPr lang="en-US" dirty="0" smtClean="0"/>
              <a:t>This finite delay time is known as </a:t>
            </a:r>
            <a:r>
              <a:rPr lang="en-US" dirty="0" smtClean="0">
                <a:solidFill>
                  <a:srgbClr val="FF0000"/>
                </a:solidFill>
              </a:rPr>
              <a:t>Propagation Delay.</a:t>
            </a:r>
          </a:p>
          <a:p>
            <a:r>
              <a:rPr lang="en-US" dirty="0" smtClean="0"/>
              <a:t>Faster circuits are characterized by smaller propagation delays.</a:t>
            </a:r>
          </a:p>
          <a:p>
            <a:r>
              <a:rPr lang="en-US" dirty="0" smtClean="0"/>
              <a:t>Higher performance systems require higher speeds (smaller propagation delays).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timing diagram shows the logic values of signals in a circuit versus time.</a:t>
            </a:r>
          </a:p>
          <a:p>
            <a:r>
              <a:rPr lang="en-US" dirty="0" smtClean="0"/>
              <a:t>A signal shape versus time is typically referred to as </a:t>
            </a:r>
            <a:r>
              <a:rPr lang="en-US" dirty="0" smtClean="0">
                <a:solidFill>
                  <a:srgbClr val="FF0000"/>
                </a:solidFill>
              </a:rPr>
              <a:t>Waveform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3832249"/>
            <a:ext cx="2707529" cy="123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253" y="2564895"/>
            <a:ext cx="5357451" cy="368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0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Longest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gate has a given propagation delay.</a:t>
            </a:r>
          </a:p>
          <a:p>
            <a:r>
              <a:rPr lang="en-US" dirty="0" smtClean="0"/>
              <a:t>We start at the inputs and compute the delay at the output of each gate as follows:</a:t>
            </a:r>
          </a:p>
          <a:p>
            <a:pPr lvl="1"/>
            <a:r>
              <a:rPr lang="en-US" dirty="0" smtClean="0"/>
              <a:t>The delay at the output of a gate = gate propagation delay + </a:t>
            </a:r>
            <a:r>
              <a:rPr lang="en-US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delay at its inputs</a:t>
            </a:r>
          </a:p>
          <a:p>
            <a:r>
              <a:rPr lang="en-US" dirty="0" smtClean="0"/>
              <a:t>Maximum propagation delay from any input to any output is called the </a:t>
            </a:r>
            <a:r>
              <a:rPr lang="en-US" dirty="0" smtClean="0">
                <a:solidFill>
                  <a:srgbClr val="FF0000"/>
                </a:solidFill>
              </a:rPr>
              <a:t>Critical Path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critical path determines the minimum clock period (T) and the maximum clock frequency (f).</a:t>
            </a:r>
          </a:p>
          <a:p>
            <a:r>
              <a:rPr lang="en-US" dirty="0" smtClean="0"/>
              <a:t>Clock frequency (f) = 1 /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Consider a system of 3 input signals (variables) x, y, &amp; z.</a:t>
            </a:r>
          </a:p>
          <a:p>
            <a:r>
              <a:rPr lang="en-US" sz="2000" dirty="0" smtClean="0"/>
              <a:t>A term which ANDs all input variables, either in the true or complement form, is called a </a:t>
            </a:r>
            <a:r>
              <a:rPr lang="en-US" sz="2000" dirty="0" err="1" smtClean="0">
                <a:solidFill>
                  <a:srgbClr val="FF0000"/>
                </a:solidFill>
              </a:rPr>
              <a:t>minterm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Thus, the considered 3-input system has 8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, namely:</a:t>
            </a:r>
          </a:p>
          <a:p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equals 1 at exactly one particular input combination and is equal to 0 at all other combinations</a:t>
            </a:r>
          </a:p>
          <a:p>
            <a:r>
              <a:rPr lang="en-US" sz="2000" dirty="0" smtClean="0"/>
              <a:t>Thus, for example,           is always equal to 0 except for the input combination xyz = 000, where it is equal to 1.</a:t>
            </a:r>
          </a:p>
          <a:p>
            <a:r>
              <a:rPr lang="en-US" sz="2000" dirty="0" smtClean="0"/>
              <a:t>Accordingly, the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           is referred to as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general,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 are designated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corresponds the input combination at which this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is equal to 1.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549" y="2737716"/>
            <a:ext cx="5206233" cy="51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4218" y="3889856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8136" y="4638747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Longest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Assume that delay of each gate is related to number of its inputs i.e. delay of 1 input gate is 1 ns, delay of 2-input gate is 2 ns. Compute longest propagation delay and maximum frequency.</a:t>
            </a:r>
          </a:p>
          <a:p>
            <a:r>
              <a:rPr lang="en-US" dirty="0" smtClean="0"/>
              <a:t>Longest propagation delay = 7 ns</a:t>
            </a:r>
          </a:p>
          <a:p>
            <a:r>
              <a:rPr lang="en-US" dirty="0" smtClean="0"/>
              <a:t>Maximum frequency = 1 / 7ns= 143 MHZ.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25" y="3826412"/>
            <a:ext cx="3341206" cy="211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05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3-input system under consideration,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minterms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2392074"/>
            <a:ext cx="6248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for n-input variables, the </a:t>
            </a:r>
            <a:r>
              <a:rPr lang="en-US" dirty="0" smtClean="0">
                <a:solidFill>
                  <a:srgbClr val="FF0000"/>
                </a:solidFill>
              </a:rPr>
              <a:t>number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the total number of possible input combinations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= 0 at all input combinations except one where the </a:t>
            </a:r>
            <a:r>
              <a:rPr lang="en-US" dirty="0" err="1" smtClean="0"/>
              <a:t>minterm</a:t>
            </a:r>
            <a:r>
              <a:rPr lang="en-US" dirty="0" smtClean="0"/>
              <a:t> =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What is the number of </a:t>
            </a:r>
            <a:r>
              <a:rPr lang="en-US" dirty="0" err="1" smtClean="0"/>
              <a:t>minterms</a:t>
            </a:r>
            <a:r>
              <a:rPr lang="en-US" dirty="0" smtClean="0"/>
              <a:t> for a function with 5 input variables?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minterms</a:t>
            </a:r>
            <a:r>
              <a:rPr lang="en-US" dirty="0" smtClean="0"/>
              <a:t> = 2</a:t>
            </a:r>
            <a:r>
              <a:rPr lang="en-US" baseline="30000" dirty="0" smtClean="0"/>
              <a:t>5 </a:t>
            </a:r>
            <a:r>
              <a:rPr lang="en-US" dirty="0" smtClean="0"/>
              <a:t>=32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circuit of 3 input signals (variables) x, y, &amp; z.</a:t>
            </a:r>
          </a:p>
          <a:p>
            <a:r>
              <a:rPr lang="en-US" dirty="0" smtClean="0"/>
              <a:t>A term which ORs all input variables, either in the true or complement form, is called a </a:t>
            </a:r>
            <a:r>
              <a:rPr lang="en-US" dirty="0" err="1" smtClean="0">
                <a:solidFill>
                  <a:srgbClr val="FF0000"/>
                </a:solidFill>
              </a:rPr>
              <a:t>Maxterm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3-input variables, the system under consideration has a total of 8 </a:t>
            </a:r>
            <a:r>
              <a:rPr lang="en-US" dirty="0" err="1" smtClean="0"/>
              <a:t>Maxterms</a:t>
            </a:r>
            <a:r>
              <a:rPr lang="en-US" dirty="0" smtClean="0"/>
              <a:t>, namely: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Maxterm</a:t>
            </a:r>
            <a:r>
              <a:rPr lang="en-US" dirty="0" smtClean="0"/>
              <a:t> equals 0 at exactly one of the 8 possible input combinations and is equal to 1 at all other combinations.</a:t>
            </a:r>
          </a:p>
          <a:p>
            <a:pPr lvl="1"/>
            <a:r>
              <a:rPr lang="en-US" dirty="0" smtClean="0"/>
              <a:t>For example, (x + y + z) equals 1 at all input combinations except for the combination xyz = 000, where it is equal to 0.</a:t>
            </a:r>
          </a:p>
          <a:p>
            <a:pPr lvl="1"/>
            <a:r>
              <a:rPr lang="en-US" dirty="0" smtClean="0"/>
              <a:t>Accordingly, the </a:t>
            </a:r>
            <a:r>
              <a:rPr lang="en-US" dirty="0" err="1" smtClean="0"/>
              <a:t>Maxterm</a:t>
            </a:r>
            <a:r>
              <a:rPr lang="en-US" dirty="0" smtClean="0"/>
              <a:t> (x + y + z) is referred to as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371393"/>
            <a:ext cx="78921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</a:t>
            </a:r>
            <a:r>
              <a:rPr lang="en-US" dirty="0" err="1" smtClean="0"/>
              <a:t>Maxterms</a:t>
            </a:r>
            <a:r>
              <a:rPr lang="en-US" dirty="0" smtClean="0"/>
              <a:t> are designated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where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corresponds to the input combination at which this </a:t>
            </a:r>
            <a:r>
              <a:rPr lang="en-US" dirty="0" err="1" smtClean="0"/>
              <a:t>Maxterm</a:t>
            </a:r>
            <a:r>
              <a:rPr lang="en-US" dirty="0" smtClean="0"/>
              <a:t> is equal to 0.</a:t>
            </a:r>
          </a:p>
          <a:p>
            <a:r>
              <a:rPr lang="en-US" dirty="0" smtClean="0"/>
              <a:t>For the 3-input system,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Maxterms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52" y="3601821"/>
            <a:ext cx="6219825" cy="274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n-input variables, the number of </a:t>
            </a:r>
            <a:r>
              <a:rPr lang="en-US" dirty="0" err="1" smtClean="0"/>
              <a:t>Maxterms</a:t>
            </a:r>
            <a:r>
              <a:rPr lang="en-US" dirty="0" smtClean="0"/>
              <a:t> = the total number of possible input combinations = 2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= 1 at all input combinations except one where the </a:t>
            </a:r>
            <a:r>
              <a:rPr lang="en-US" dirty="0" err="1" smtClean="0"/>
              <a:t>Maxterm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Using De-Morgan’s theorem, or truth tables, it can be easily shown that: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292" y="3889856"/>
            <a:ext cx="4921284" cy="74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63691" cy="5143500"/>
          </a:xfrm>
        </p:spPr>
        <p:txBody>
          <a:bodyPr/>
          <a:lstStyle/>
          <a:p>
            <a:r>
              <a:rPr lang="en-US" dirty="0" smtClean="0"/>
              <a:t>Consider the function F defined by the shown truth table:</a:t>
            </a:r>
          </a:p>
          <a:p>
            <a:r>
              <a:rPr lang="en-US" dirty="0" smtClean="0"/>
              <a:t>Now let’s rewrite the table, with few added columns.</a:t>
            </a:r>
          </a:p>
          <a:p>
            <a:pPr lvl="1"/>
            <a:r>
              <a:rPr lang="en-US" dirty="0" smtClean="0"/>
              <a:t>A column </a:t>
            </a:r>
            <a:r>
              <a:rPr lang="en-US" dirty="0" err="1" smtClean="0"/>
              <a:t>i</a:t>
            </a:r>
            <a:r>
              <a:rPr lang="en-US" dirty="0" smtClean="0"/>
              <a:t> indicating the input combination</a:t>
            </a:r>
          </a:p>
          <a:p>
            <a:pPr lvl="1"/>
            <a:r>
              <a:rPr lang="en-US" dirty="0" smtClean="0"/>
              <a:t>Four columns of </a:t>
            </a:r>
            <a:r>
              <a:rPr lang="en-US" dirty="0" err="1" smtClean="0"/>
              <a:t>minterms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, m</a:t>
            </a:r>
            <a:r>
              <a:rPr lang="en-US" baseline="-25000" dirty="0" smtClean="0"/>
              <a:t>4</a:t>
            </a:r>
            <a:r>
              <a:rPr lang="en-US" dirty="0" smtClean="0"/>
              <a:t>, m</a:t>
            </a:r>
            <a:r>
              <a:rPr lang="en-US" baseline="-25000" dirty="0" smtClean="0"/>
              <a:t>5</a:t>
            </a:r>
            <a:r>
              <a:rPr lang="en-US" dirty="0" smtClean="0"/>
              <a:t> and m</a:t>
            </a:r>
            <a:r>
              <a:rPr lang="en-US" baseline="-25000" dirty="0" smtClean="0"/>
              <a:t>7</a:t>
            </a:r>
          </a:p>
          <a:p>
            <a:pPr lvl="1"/>
            <a:r>
              <a:rPr lang="en-US" dirty="0" smtClean="0"/>
              <a:t>One last column OR-</a:t>
            </a:r>
            <a:r>
              <a:rPr lang="en-US" dirty="0" err="1" smtClean="0"/>
              <a:t>ing</a:t>
            </a:r>
            <a:r>
              <a:rPr lang="en-US" dirty="0" smtClean="0"/>
              <a:t> the above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this table, we can clearly see that F = 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712" y="1412755"/>
            <a:ext cx="3424045" cy="427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12704</TotalTime>
  <Words>2296</Words>
  <Application>Microsoft Office PowerPoint</Application>
  <PresentationFormat>On-screen Show (4:3)</PresentationFormat>
  <Paragraphs>188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Arial</vt:lpstr>
      <vt:lpstr>Cambria Math</vt:lpstr>
      <vt:lpstr>Comic Sans MS</vt:lpstr>
      <vt:lpstr>Times New Roman</vt:lpstr>
      <vt:lpstr>Wingdings</vt:lpstr>
      <vt:lpstr>Default Design</vt:lpstr>
      <vt:lpstr>Standard &amp; Canonical Forms</vt:lpstr>
      <vt:lpstr>Outline</vt:lpstr>
      <vt:lpstr>MinTerms</vt:lpstr>
      <vt:lpstr>MinTerms</vt:lpstr>
      <vt:lpstr>MinTerms</vt:lpstr>
      <vt:lpstr>MaxTerms</vt:lpstr>
      <vt:lpstr>MaxTerms</vt:lpstr>
      <vt:lpstr>MaxTerms</vt:lpstr>
      <vt:lpstr>Expressing Functions as a Sum of Minterms</vt:lpstr>
      <vt:lpstr>Expressing Functions as a Sum of Minterms </vt:lpstr>
      <vt:lpstr>Expressing Functions as a Sum of Minterms </vt:lpstr>
      <vt:lpstr>Expressing Functions as a Product of Sums </vt:lpstr>
      <vt:lpstr>Expressing Functions as Sum of Minterms or Product of Maxterms</vt:lpstr>
      <vt:lpstr>Expressing Functions as Sum of Minterms or Product of Maxterms</vt:lpstr>
      <vt:lpstr>Expressing Functions as Sum of Minterms or Product of Maxterms</vt:lpstr>
      <vt:lpstr>Finding the Sum of Minterms from a Given Expression</vt:lpstr>
      <vt:lpstr>Operations on Functions</vt:lpstr>
      <vt:lpstr>Canonical Forms</vt:lpstr>
      <vt:lpstr>Standard Forms</vt:lpstr>
      <vt:lpstr>Standard Forms</vt:lpstr>
      <vt:lpstr>Two-Level Implementations of Standard Forms</vt:lpstr>
      <vt:lpstr>Two-Level Implementations of Standard Forms</vt:lpstr>
      <vt:lpstr>Two-Level Implementations of Standard Forms</vt:lpstr>
      <vt:lpstr>Two-Level Implementations of Standard Forms</vt:lpstr>
      <vt:lpstr>Two-Level vs. Three-Level Implementation</vt:lpstr>
      <vt:lpstr>Propagation Delay</vt:lpstr>
      <vt:lpstr>Propagation Delay</vt:lpstr>
      <vt:lpstr>Timing Diagrams</vt:lpstr>
      <vt:lpstr>Computing Longest Delay</vt:lpstr>
      <vt:lpstr>Computing Longest Delay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aimane (Aiman El-Maleh)</cp:lastModifiedBy>
  <cp:revision>322</cp:revision>
  <dcterms:created xsi:type="dcterms:W3CDTF">2004-09-12T13:54:39Z</dcterms:created>
  <dcterms:modified xsi:type="dcterms:W3CDTF">2020-02-15T12:22:16Z</dcterms:modified>
</cp:coreProperties>
</file>