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62" r:id="rId3"/>
    <p:sldId id="344" r:id="rId4"/>
    <p:sldId id="345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282" r:id="rId14"/>
    <p:sldId id="359" r:id="rId15"/>
    <p:sldId id="360" r:id="rId16"/>
    <p:sldId id="361" r:id="rId17"/>
    <p:sldId id="287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283" r:id="rId29"/>
    <p:sldId id="284" r:id="rId30"/>
    <p:sldId id="346" r:id="rId31"/>
    <p:sldId id="347" r:id="rId32"/>
    <p:sldId id="375" r:id="rId33"/>
    <p:sldId id="376" r:id="rId34"/>
    <p:sldId id="288" r:id="rId35"/>
    <p:sldId id="348" r:id="rId36"/>
    <p:sldId id="289" r:id="rId37"/>
    <p:sldId id="291" r:id="rId38"/>
    <p:sldId id="372" r:id="rId39"/>
    <p:sldId id="373" r:id="rId40"/>
    <p:sldId id="374" r:id="rId41"/>
    <p:sldId id="377" r:id="rId42"/>
    <p:sldId id="285" r:id="rId43"/>
    <p:sldId id="378" r:id="rId44"/>
    <p:sldId id="379" r:id="rId45"/>
    <p:sldId id="292" r:id="rId46"/>
    <p:sldId id="381" r:id="rId47"/>
    <p:sldId id="382" r:id="rId48"/>
    <p:sldId id="383" r:id="rId49"/>
    <p:sldId id="384" r:id="rId50"/>
    <p:sldId id="385" r:id="rId51"/>
    <p:sldId id="299" r:id="rId52"/>
    <p:sldId id="336" r:id="rId53"/>
    <p:sldId id="380" r:id="rId54"/>
    <p:sldId id="350" r:id="rId55"/>
  </p:sldIdLst>
  <p:sldSz cx="9144000" cy="6858000" type="screen4x3"/>
  <p:notesSz cx="6858000" cy="9144000"/>
  <p:custShowLst>
    <p:custShow name="Shl" id="0">
      <p:sldLst/>
    </p:custShow>
  </p:custShowLst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18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Data Representation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/>
              <a:t>Data Representation</a:t>
            </a:r>
            <a:endParaRPr lang="en-US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Radix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r>
              <a:rPr lang="en-US" dirty="0" smtClean="0">
                <a:solidFill>
                  <a:srgbClr val="000099"/>
                </a:solidFill>
              </a:rPr>
              <a:t>indices</a:t>
            </a:r>
            <a:r>
              <a:rPr lang="en-US" dirty="0" smtClean="0"/>
              <a:t> of digits to the </a:t>
            </a:r>
            <a:r>
              <a:rPr lang="en-US" dirty="0" smtClean="0">
                <a:solidFill>
                  <a:srgbClr val="000099"/>
                </a:solidFill>
              </a:rPr>
              <a:t>left</a:t>
            </a:r>
            <a:r>
              <a:rPr lang="en-US" dirty="0" smtClean="0"/>
              <a:t> of the radix point (the </a:t>
            </a:r>
            <a:r>
              <a:rPr lang="en-US" dirty="0" smtClean="0">
                <a:solidFill>
                  <a:srgbClr val="FF0000"/>
                </a:solidFill>
              </a:rPr>
              <a:t>integral part </a:t>
            </a:r>
            <a:r>
              <a:rPr lang="en-US" dirty="0" smtClean="0"/>
              <a:t>of D) start with a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and are </a:t>
            </a:r>
            <a:r>
              <a:rPr lang="en-US" dirty="0" smtClean="0">
                <a:solidFill>
                  <a:srgbClr val="000099"/>
                </a:solidFill>
              </a:rPr>
              <a:t>incremented</a:t>
            </a:r>
            <a:r>
              <a:rPr lang="en-US" dirty="0" smtClean="0"/>
              <a:t> as we move </a:t>
            </a:r>
            <a:r>
              <a:rPr lang="en-US" dirty="0" smtClean="0">
                <a:solidFill>
                  <a:srgbClr val="000099"/>
                </a:solidFill>
              </a:rPr>
              <a:t>left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n-1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n-2</a:t>
            </a:r>
            <a:r>
              <a:rPr lang="en-US" dirty="0" smtClean="0">
                <a:solidFill>
                  <a:srgbClr val="000099"/>
                </a:solidFill>
              </a:rPr>
              <a:t>…..d</a:t>
            </a:r>
            <a:r>
              <a:rPr lang="en-US" baseline="-25000" dirty="0" smtClean="0">
                <a:solidFill>
                  <a:srgbClr val="000099"/>
                </a:solidFill>
              </a:rPr>
              <a:t>2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1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Position </a:t>
            </a:r>
            <a:r>
              <a:rPr lang="en-US" dirty="0" smtClean="0">
                <a:solidFill>
                  <a:srgbClr val="000099"/>
                </a:solidFill>
              </a:rPr>
              <a:t>indices</a:t>
            </a:r>
            <a:r>
              <a:rPr lang="en-US" dirty="0" smtClean="0"/>
              <a:t> of digits to the </a:t>
            </a:r>
            <a:r>
              <a:rPr lang="en-US" dirty="0" smtClean="0">
                <a:solidFill>
                  <a:srgbClr val="000099"/>
                </a:solidFill>
              </a:rPr>
              <a:t>right </a:t>
            </a:r>
            <a:r>
              <a:rPr lang="en-US" dirty="0" smtClean="0"/>
              <a:t>of the radix point (the </a:t>
            </a:r>
            <a:r>
              <a:rPr lang="en-US" dirty="0" smtClean="0">
                <a:solidFill>
                  <a:srgbClr val="FF0000"/>
                </a:solidFill>
              </a:rPr>
              <a:t>fractional part </a:t>
            </a:r>
            <a:r>
              <a:rPr lang="en-US" dirty="0" smtClean="0"/>
              <a:t>of D) start with a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and are </a:t>
            </a:r>
            <a:r>
              <a:rPr lang="en-US" dirty="0" smtClean="0">
                <a:solidFill>
                  <a:srgbClr val="000099"/>
                </a:solidFill>
              </a:rPr>
              <a:t>decremented</a:t>
            </a:r>
            <a:r>
              <a:rPr lang="en-US" dirty="0" smtClean="0"/>
              <a:t> as we move </a:t>
            </a:r>
            <a:r>
              <a:rPr lang="en-US" dirty="0" smtClean="0">
                <a:solidFill>
                  <a:srgbClr val="000099"/>
                </a:solidFill>
              </a:rPr>
              <a:t>right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-1</a:t>
            </a:r>
            <a:r>
              <a:rPr lang="en-US" dirty="0" smtClean="0">
                <a:solidFill>
                  <a:srgbClr val="000099"/>
                </a:solidFill>
              </a:rPr>
              <a:t>d</a:t>
            </a:r>
            <a:r>
              <a:rPr lang="en-US" baseline="-25000" dirty="0" smtClean="0">
                <a:solidFill>
                  <a:srgbClr val="000099"/>
                </a:solidFill>
              </a:rPr>
              <a:t>-2</a:t>
            </a:r>
            <a:r>
              <a:rPr lang="en-US" dirty="0" smtClean="0">
                <a:solidFill>
                  <a:srgbClr val="000099"/>
                </a:solidFill>
              </a:rPr>
              <a:t>…..d</a:t>
            </a:r>
            <a:r>
              <a:rPr lang="en-US" baseline="-25000" dirty="0" smtClean="0">
                <a:solidFill>
                  <a:srgbClr val="000099"/>
                </a:solidFill>
              </a:rPr>
              <a:t>-m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associated with digit </a:t>
            </a:r>
            <a:r>
              <a:rPr lang="en-US" i="1" dirty="0" smtClean="0">
                <a:solidFill>
                  <a:srgbClr val="000099"/>
                </a:solidFill>
              </a:rPr>
              <a:t>position </a:t>
            </a:r>
            <a:r>
              <a:rPr lang="en-US" i="1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/>
              <a:t>  is given by </a:t>
            </a:r>
            <a:r>
              <a:rPr lang="en-US" dirty="0" err="1" smtClean="0">
                <a:solidFill>
                  <a:srgbClr val="000099"/>
                </a:solidFill>
              </a:rPr>
              <a:t>w</a:t>
            </a:r>
            <a:r>
              <a:rPr lang="en-US" baseline="-25000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>
                <a:solidFill>
                  <a:srgbClr val="000099"/>
                </a:solidFill>
              </a:rPr>
              <a:t> = </a:t>
            </a:r>
            <a:r>
              <a:rPr lang="en-US" dirty="0" err="1" smtClean="0">
                <a:solidFill>
                  <a:srgbClr val="000099"/>
                </a:solidFill>
              </a:rPr>
              <a:t>r</a:t>
            </a:r>
            <a:r>
              <a:rPr lang="en-US" baseline="30000" dirty="0" err="1" smtClean="0">
                <a:solidFill>
                  <a:srgbClr val="000099"/>
                </a:solidFill>
              </a:rPr>
              <a:t>i</a:t>
            </a:r>
            <a:r>
              <a:rPr lang="en-US" i="1" dirty="0" smtClean="0"/>
              <a:t>,</a:t>
            </a:r>
            <a:r>
              <a:rPr lang="en-US" dirty="0" smtClean="0"/>
              <a:t> where </a:t>
            </a:r>
            <a:r>
              <a:rPr lang="en-US" i="1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/>
              <a:t>  is the position index</a:t>
            </a:r>
            <a:r>
              <a:rPr lang="pt-BR" dirty="0" smtClean="0"/>
              <a:t> </a:t>
            </a:r>
            <a:r>
              <a:rPr lang="pt-BR" i="1" dirty="0" smtClean="0">
                <a:solidFill>
                  <a:srgbClr val="000099"/>
                </a:solidFill>
              </a:rPr>
              <a:t>∀i= -m, -m+1, …, -2, -1, 0, 1, ……, n-1.</a:t>
            </a:r>
          </a:p>
          <a:p>
            <a:r>
              <a:rPr lang="en-US" dirty="0" smtClean="0"/>
              <a:t>The Value of D is Computed as:</a:t>
            </a:r>
            <a:endParaRPr lang="en-US" i="1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712" y="4523533"/>
            <a:ext cx="2157140" cy="1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Radix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Show how the value of the decimal number </a:t>
            </a:r>
            <a:r>
              <a:rPr lang="en-US" dirty="0" smtClean="0">
                <a:solidFill>
                  <a:srgbClr val="000099"/>
                </a:solidFill>
              </a:rPr>
              <a:t>52.946</a:t>
            </a:r>
            <a:r>
              <a:rPr lang="en-US" dirty="0" smtClean="0"/>
              <a:t> is estimated.</a:t>
            </a:r>
            <a:endParaRPr lang="en-US" dirty="0"/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52" y="1988825"/>
            <a:ext cx="64960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(D)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denote </a:t>
            </a:r>
            <a:r>
              <a:rPr lang="en-US" dirty="0" smtClean="0"/>
              <a:t>a number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expressed in a number system of radix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notation,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will be expressed in decimal.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Examples:</a:t>
            </a:r>
          </a:p>
          <a:p>
            <a:r>
              <a:rPr lang="en-US" dirty="0" smtClean="0"/>
              <a:t>(29)</a:t>
            </a:r>
            <a:r>
              <a:rPr lang="en-US" baseline="-25000" dirty="0" smtClean="0"/>
              <a:t>10</a:t>
            </a:r>
            <a:r>
              <a:rPr lang="en-US" dirty="0" smtClean="0"/>
              <a:t> Represents a decimal value of 29. The radix “10” here means ten.</a:t>
            </a:r>
          </a:p>
          <a:p>
            <a:r>
              <a:rPr lang="en-US" dirty="0" smtClean="0"/>
              <a:t>(100)</a:t>
            </a:r>
            <a:r>
              <a:rPr lang="en-US" baseline="-25000" dirty="0" smtClean="0"/>
              <a:t>16</a:t>
            </a:r>
            <a:r>
              <a:rPr lang="en-US" dirty="0" smtClean="0"/>
              <a:t> is a Hexadecimal number since r = “16” here means sixteen. This number is equivalent to a decimal value of 16</a:t>
            </a:r>
            <a:r>
              <a:rPr lang="en-US" baseline="30000" dirty="0" smtClean="0"/>
              <a:t>2</a:t>
            </a:r>
            <a:r>
              <a:rPr lang="en-US" dirty="0" smtClean="0"/>
              <a:t>=256.</a:t>
            </a:r>
          </a:p>
          <a:p>
            <a:r>
              <a:rPr lang="en-US" dirty="0" smtClean="0"/>
              <a:t>(100)</a:t>
            </a:r>
            <a:r>
              <a:rPr lang="en-US" baseline="-25000" dirty="0" smtClean="0"/>
              <a:t>2</a:t>
            </a:r>
            <a:r>
              <a:rPr lang="en-US" dirty="0" smtClean="0"/>
              <a:t> is a Binary number (radix =2, i.e. two) which is equivalent to a decimal value of 2</a:t>
            </a:r>
            <a:r>
              <a:rPr lang="en-US" baseline="30000" dirty="0" smtClean="0"/>
              <a:t>2</a:t>
            </a:r>
            <a:r>
              <a:rPr lang="en-US" dirty="0" smtClean="0"/>
              <a:t> = 4.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r=2</a:t>
            </a:r>
          </a:p>
          <a:p>
            <a:r>
              <a:rPr lang="en-US" dirty="0" smtClean="0"/>
              <a:t>Each </a:t>
            </a:r>
            <a:r>
              <a:rPr lang="en-US" dirty="0"/>
              <a:t>digit (bit) is either 1 or 0</a:t>
            </a:r>
          </a:p>
          <a:p>
            <a:r>
              <a:rPr lang="en-US" dirty="0"/>
              <a:t>Each bit represents a power of 2</a:t>
            </a:r>
          </a:p>
          <a:p>
            <a:r>
              <a:rPr lang="en-US" dirty="0"/>
              <a:t>Every binary number is a sum of powers of 2</a:t>
            </a:r>
          </a:p>
          <a:p>
            <a:endParaRPr lang="en-US" dirty="0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5551488" y="1182688"/>
          <a:ext cx="2895600" cy="920750"/>
        </p:xfrm>
        <a:graphic>
          <a:graphicData uri="http://schemas.openxmlformats.org/presentationml/2006/ole">
            <p:oleObj spid="_x0000_s122884" name="VISIO" r:id="rId3" imgW="1791000" imgH="450360" progId="">
              <p:embed/>
            </p:oleObj>
          </a:graphicData>
        </a:graphic>
      </p:graphicFrame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7275" y="3198572"/>
            <a:ext cx="7086600" cy="307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Examples: </a:t>
            </a:r>
            <a:r>
              <a:rPr lang="en-US" dirty="0" smtClean="0"/>
              <a:t>Find the decimal value of the two Binary numbers (101)</a:t>
            </a:r>
            <a:r>
              <a:rPr lang="en-US" baseline="-25000" dirty="0" smtClean="0"/>
              <a:t>2</a:t>
            </a:r>
            <a:r>
              <a:rPr lang="en-US" dirty="0" smtClean="0"/>
              <a:t> and (1.101)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162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2104039"/>
            <a:ext cx="52101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8 (Eight = 2</a:t>
            </a:r>
            <a:r>
              <a:rPr lang="en-US" baseline="30000" dirty="0" smtClean="0"/>
              <a:t>3</a:t>
            </a:r>
            <a:r>
              <a:rPr lang="en-US" dirty="0" smtClean="0"/>
              <a:t> )</a:t>
            </a:r>
          </a:p>
          <a:p>
            <a:r>
              <a:rPr lang="en-US" dirty="0" smtClean="0"/>
              <a:t>Eight </a:t>
            </a:r>
            <a:r>
              <a:rPr lang="en-US" dirty="0" smtClean="0"/>
              <a:t>allowed </a:t>
            </a:r>
            <a:r>
              <a:rPr lang="en-US" dirty="0" smtClean="0"/>
              <a:t>d</a:t>
            </a:r>
            <a:r>
              <a:rPr lang="en-US" dirty="0" smtClean="0"/>
              <a:t>igits </a:t>
            </a:r>
            <a:r>
              <a:rPr lang="en-US" dirty="0" smtClean="0"/>
              <a:t>{0, 1, 2, 3, 4, 5, 6, 7}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Examples: </a:t>
            </a:r>
            <a:r>
              <a:rPr lang="en-US" dirty="0" smtClean="0"/>
              <a:t>Find the decimal value of the two Octal numbers (375)</a:t>
            </a:r>
            <a:r>
              <a:rPr lang="en-US" baseline="-25000" dirty="0" smtClean="0"/>
              <a:t>8</a:t>
            </a:r>
            <a:r>
              <a:rPr lang="en-US" dirty="0" smtClean="0"/>
              <a:t> and (2.746)</a:t>
            </a:r>
            <a:r>
              <a:rPr lang="en-US" baseline="-25000" dirty="0" smtClean="0"/>
              <a:t>8</a:t>
            </a:r>
          </a:p>
        </p:txBody>
      </p:sp>
      <p:pic>
        <p:nvPicPr>
          <p:cNvPr id="283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80" y="3198572"/>
            <a:ext cx="5357451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16 (Sixteen = 2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Sixteen </a:t>
            </a:r>
            <a:r>
              <a:rPr lang="en-US" dirty="0" smtClean="0"/>
              <a:t>allowed digits </a:t>
            </a:r>
            <a:r>
              <a:rPr lang="en-US" dirty="0" smtClean="0"/>
              <a:t>{0-to-9 and A, B, C, D, E, F}</a:t>
            </a:r>
          </a:p>
          <a:p>
            <a:r>
              <a:rPr lang="en-US" dirty="0" smtClean="0"/>
              <a:t>Where: A = </a:t>
            </a:r>
            <a:r>
              <a:rPr lang="en-US" dirty="0" smtClean="0"/>
              <a:t>Ten</a:t>
            </a:r>
            <a:r>
              <a:rPr lang="en-US" dirty="0" smtClean="0"/>
              <a:t>, B = Eleven, C = Twelve, D = Thirteen, E = Fourteen &amp; F = Fifteen.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Examples:</a:t>
            </a:r>
            <a:r>
              <a:rPr lang="en-US" dirty="0" smtClean="0"/>
              <a:t> Find the decimal value of the two Hexadecimal numbers (9E1)</a:t>
            </a:r>
            <a:r>
              <a:rPr lang="en-US" baseline="-25000" dirty="0" smtClean="0"/>
              <a:t>16</a:t>
            </a:r>
            <a:r>
              <a:rPr lang="en-US" dirty="0" smtClean="0"/>
              <a:t> and (3B.C )</a:t>
            </a:r>
            <a:r>
              <a:rPr lang="en-US" baseline="-25000" dirty="0" smtClean="0"/>
              <a:t>16</a:t>
            </a:r>
          </a:p>
        </p:txBody>
      </p:sp>
      <p:pic>
        <p:nvPicPr>
          <p:cNvPr id="284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4062677"/>
            <a:ext cx="3779168" cy="195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4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6786" y="4005070"/>
            <a:ext cx="4090097" cy="195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Integers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Binary values are represented in hexadecimal.</a:t>
            </a:r>
          </a:p>
        </p:txBody>
      </p:sp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700213"/>
            <a:ext cx="77755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value that can be expressed in </a:t>
            </a:r>
            <a:r>
              <a:rPr lang="en-US" dirty="0" smtClean="0">
                <a:solidFill>
                  <a:srgbClr val="000099"/>
                </a:solidFill>
              </a:rPr>
              <a:t>n integral digits</a:t>
            </a:r>
            <a:r>
              <a:rPr lang="en-US" dirty="0" smtClean="0"/>
              <a:t> is (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Largest value that can be expressed in </a:t>
            </a:r>
            <a:r>
              <a:rPr lang="en-US" dirty="0" smtClean="0">
                <a:solidFill>
                  <a:srgbClr val="000099"/>
                </a:solidFill>
              </a:rPr>
              <a:t>m fractional digits</a:t>
            </a:r>
            <a:r>
              <a:rPr lang="en-US" dirty="0" smtClean="0"/>
              <a:t> is (</a:t>
            </a:r>
            <a:r>
              <a:rPr lang="en-US" dirty="0" smtClean="0">
                <a:solidFill>
                  <a:srgbClr val="FF0000"/>
                </a:solidFill>
              </a:rPr>
              <a:t>1-r</a:t>
            </a:r>
            <a:r>
              <a:rPr lang="en-US" baseline="30000" dirty="0" smtClean="0">
                <a:solidFill>
                  <a:srgbClr val="FF0000"/>
                </a:solidFill>
              </a:rPr>
              <a:t>-m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Largest value that can be expressed in </a:t>
            </a:r>
            <a:r>
              <a:rPr lang="en-US" dirty="0" smtClean="0">
                <a:solidFill>
                  <a:srgbClr val="000099"/>
                </a:solidFill>
              </a:rPr>
              <a:t>n integral digits and m fractional digits</a:t>
            </a:r>
            <a:r>
              <a:rPr lang="en-US" dirty="0" smtClean="0"/>
              <a:t> is (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30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-r</a:t>
            </a:r>
            <a:r>
              <a:rPr lang="en-US" baseline="30000" dirty="0" smtClean="0">
                <a:solidFill>
                  <a:srgbClr val="FF0000"/>
                </a:solidFill>
              </a:rPr>
              <a:t>–m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Total number of values (patterns) </a:t>
            </a:r>
            <a:r>
              <a:rPr lang="en-US" dirty="0" err="1" smtClean="0"/>
              <a:t>representable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99"/>
                </a:solidFill>
              </a:rPr>
              <a:t>n</a:t>
            </a:r>
            <a:r>
              <a:rPr lang="en-US" dirty="0" smtClean="0"/>
              <a:t> digits is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30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Q. </a:t>
            </a:r>
            <a:r>
              <a:rPr lang="en-US" dirty="0" smtClean="0"/>
              <a:t>What is the result of adding 1 to the largest digit of some number system??</a:t>
            </a:r>
          </a:p>
          <a:p>
            <a:pPr lvl="1"/>
            <a:r>
              <a:rPr lang="en-US" dirty="0" smtClean="0"/>
              <a:t>For the decimal number system, (1)</a:t>
            </a:r>
            <a:r>
              <a:rPr lang="en-US" baseline="-25000" dirty="0" smtClean="0"/>
              <a:t>10</a:t>
            </a:r>
            <a:r>
              <a:rPr lang="en-US" dirty="0" smtClean="0"/>
              <a:t> + (9)</a:t>
            </a:r>
            <a:r>
              <a:rPr lang="en-US" baseline="-25000" dirty="0" smtClean="0"/>
              <a:t>10</a:t>
            </a:r>
            <a:r>
              <a:rPr lang="en-US" dirty="0" smtClean="0"/>
              <a:t> = (10)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For the binary number system, (1)</a:t>
            </a:r>
            <a:r>
              <a:rPr lang="en-US" baseline="-25000" dirty="0" smtClean="0"/>
              <a:t>2 </a:t>
            </a:r>
            <a:r>
              <a:rPr lang="en-US" dirty="0" smtClean="0"/>
              <a:t>+ (1)</a:t>
            </a:r>
            <a:r>
              <a:rPr lang="en-US" baseline="-25000" dirty="0" smtClean="0"/>
              <a:t>2</a:t>
            </a:r>
            <a:r>
              <a:rPr lang="en-US" dirty="0" smtClean="0"/>
              <a:t> = (10)</a:t>
            </a:r>
            <a:r>
              <a:rPr lang="en-US" baseline="-25000" dirty="0" smtClean="0"/>
              <a:t>2</a:t>
            </a:r>
            <a:r>
              <a:rPr lang="en-US" dirty="0" smtClean="0"/>
              <a:t> = (2)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For the octal number system, (1)</a:t>
            </a:r>
            <a:r>
              <a:rPr lang="en-US" baseline="-25000" dirty="0" smtClean="0"/>
              <a:t>8 </a:t>
            </a:r>
            <a:r>
              <a:rPr lang="en-US" dirty="0" smtClean="0"/>
              <a:t>+ (7)</a:t>
            </a:r>
            <a:r>
              <a:rPr lang="en-US" baseline="-25000" dirty="0" smtClean="0"/>
              <a:t>8</a:t>
            </a:r>
            <a:r>
              <a:rPr lang="en-US" dirty="0" smtClean="0"/>
              <a:t> = (10)</a:t>
            </a:r>
            <a:r>
              <a:rPr lang="en-US" baseline="-25000" dirty="0" smtClean="0"/>
              <a:t>8</a:t>
            </a:r>
            <a:r>
              <a:rPr lang="en-US" dirty="0" smtClean="0"/>
              <a:t> = (8)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For the hexadecimal system, (1)</a:t>
            </a:r>
            <a:r>
              <a:rPr lang="en-US" baseline="-25000" dirty="0" smtClean="0"/>
              <a:t>16 </a:t>
            </a:r>
            <a:r>
              <a:rPr lang="en-US" dirty="0" smtClean="0"/>
              <a:t>+ (F)</a:t>
            </a:r>
            <a:r>
              <a:rPr lang="en-US" baseline="-25000" dirty="0" smtClean="0"/>
              <a:t>16</a:t>
            </a:r>
            <a:r>
              <a:rPr lang="en-US" dirty="0" smtClean="0"/>
              <a:t> = (10)</a:t>
            </a:r>
            <a:r>
              <a:rPr lang="en-US" baseline="-25000" dirty="0" smtClean="0"/>
              <a:t>16</a:t>
            </a:r>
            <a:r>
              <a:rPr lang="en-US" dirty="0" smtClean="0"/>
              <a:t> = (16)</a:t>
            </a:r>
            <a:r>
              <a:rPr lang="en-US" baseline="-25000" dirty="0" smtClean="0"/>
              <a:t>10</a:t>
            </a:r>
          </a:p>
          <a:p>
            <a:pPr lvl="1"/>
            <a:endParaRPr lang="en-US" baseline="-25000" dirty="0" smtClean="0"/>
          </a:p>
        </p:txBody>
      </p:sp>
      <p:pic>
        <p:nvPicPr>
          <p:cNvPr id="285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043" y="3774642"/>
            <a:ext cx="2419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5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74642"/>
            <a:ext cx="2601239" cy="235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Numbering Systems</a:t>
            </a:r>
          </a:p>
          <a:p>
            <a:r>
              <a:rPr lang="en-US" dirty="0"/>
              <a:t>Binary &amp; Hexadecimal Numbers</a:t>
            </a:r>
          </a:p>
          <a:p>
            <a:r>
              <a:rPr lang="en-US" dirty="0"/>
              <a:t>Base Conversions</a:t>
            </a:r>
          </a:p>
          <a:p>
            <a:r>
              <a:rPr lang="en-US" dirty="0" smtClean="0"/>
              <a:t>Binary Addition, Subtraction, Multiplication</a:t>
            </a:r>
            <a:endParaRPr lang="en-US" dirty="0"/>
          </a:p>
          <a:p>
            <a:r>
              <a:rPr lang="en-US" dirty="0" smtClean="0"/>
              <a:t>Hexadecimal Addition</a:t>
            </a:r>
          </a:p>
          <a:p>
            <a:r>
              <a:rPr lang="en-US" dirty="0" smtClean="0"/>
              <a:t>Binary Codes for Decimal Digits</a:t>
            </a:r>
            <a:endParaRPr lang="en-US" dirty="0"/>
          </a:p>
          <a:p>
            <a:r>
              <a:rPr lang="en-US" dirty="0" smtClean="0"/>
              <a:t>Character </a:t>
            </a:r>
            <a:r>
              <a:rPr lang="en-US" dirty="0"/>
              <a:t>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Q.</a:t>
            </a:r>
            <a:r>
              <a:rPr lang="en-US" dirty="0" smtClean="0"/>
              <a:t> What is the largest value </a:t>
            </a:r>
            <a:r>
              <a:rPr lang="en-US" dirty="0" err="1" smtClean="0"/>
              <a:t>representable</a:t>
            </a:r>
            <a:r>
              <a:rPr lang="en-US" dirty="0" smtClean="0"/>
              <a:t> in 3-integral digits?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A.</a:t>
            </a:r>
            <a:r>
              <a:rPr lang="en-US" dirty="0" smtClean="0"/>
              <a:t> The largest value results when all 3 positions are filled with the largest digit in the number system.</a:t>
            </a:r>
          </a:p>
          <a:p>
            <a:pPr lvl="1"/>
            <a:r>
              <a:rPr lang="en-US" dirty="0" smtClean="0"/>
              <a:t> For the decimal system, it is </a:t>
            </a:r>
            <a:r>
              <a:rPr lang="en-US" dirty="0" smtClean="0">
                <a:solidFill>
                  <a:srgbClr val="000099"/>
                </a:solidFill>
              </a:rPr>
              <a:t>(999)</a:t>
            </a:r>
            <a:r>
              <a:rPr lang="en-US" baseline="-25000" dirty="0" smtClean="0">
                <a:solidFill>
                  <a:srgbClr val="000099"/>
                </a:solidFill>
              </a:rPr>
              <a:t>10</a:t>
            </a:r>
          </a:p>
          <a:p>
            <a:pPr lvl="1"/>
            <a:r>
              <a:rPr lang="en-US" dirty="0" smtClean="0"/>
              <a:t>For the octal system, it is </a:t>
            </a:r>
            <a:r>
              <a:rPr lang="en-US" dirty="0" smtClean="0">
                <a:solidFill>
                  <a:srgbClr val="000099"/>
                </a:solidFill>
              </a:rPr>
              <a:t>(777)</a:t>
            </a:r>
            <a:r>
              <a:rPr lang="en-US" baseline="-25000" dirty="0" smtClean="0">
                <a:solidFill>
                  <a:srgbClr val="000099"/>
                </a:solidFill>
              </a:rPr>
              <a:t>8</a:t>
            </a:r>
          </a:p>
          <a:p>
            <a:pPr lvl="1"/>
            <a:r>
              <a:rPr lang="en-US" dirty="0" smtClean="0"/>
              <a:t>For the hex system, it is </a:t>
            </a:r>
            <a:r>
              <a:rPr lang="en-US" dirty="0" smtClean="0">
                <a:solidFill>
                  <a:srgbClr val="000099"/>
                </a:solidFill>
              </a:rPr>
              <a:t>(FFF)</a:t>
            </a:r>
            <a:r>
              <a:rPr lang="en-US" baseline="-25000" dirty="0" smtClean="0">
                <a:solidFill>
                  <a:srgbClr val="000099"/>
                </a:solidFill>
              </a:rPr>
              <a:t>16</a:t>
            </a:r>
          </a:p>
          <a:p>
            <a:pPr lvl="1"/>
            <a:r>
              <a:rPr lang="en-US" dirty="0" smtClean="0"/>
              <a:t>For the binary system, it is </a:t>
            </a:r>
            <a:r>
              <a:rPr lang="en-US" dirty="0" smtClean="0">
                <a:solidFill>
                  <a:srgbClr val="000099"/>
                </a:solidFill>
              </a:rPr>
              <a:t>(111)</a:t>
            </a:r>
            <a:r>
              <a:rPr lang="en-US" baseline="-25000" dirty="0" smtClean="0">
                <a:solidFill>
                  <a:srgbClr val="000099"/>
                </a:solidFill>
              </a:rPr>
              <a:t>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Q.</a:t>
            </a:r>
            <a:r>
              <a:rPr lang="en-US" dirty="0" smtClean="0"/>
              <a:t> What is the result of adding 1 to the largest 3-digit number?</a:t>
            </a:r>
          </a:p>
          <a:p>
            <a:pPr lvl="1"/>
            <a:r>
              <a:rPr lang="en-US" dirty="0" smtClean="0"/>
              <a:t>For the decimal system, (1)</a:t>
            </a:r>
            <a:r>
              <a:rPr lang="en-US" baseline="-25000" dirty="0" smtClean="0"/>
              <a:t>10</a:t>
            </a:r>
            <a:r>
              <a:rPr lang="en-US" sz="800" dirty="0" smtClean="0"/>
              <a:t> </a:t>
            </a:r>
            <a:r>
              <a:rPr lang="en-US" dirty="0" smtClean="0"/>
              <a:t>+ (999)</a:t>
            </a:r>
            <a:r>
              <a:rPr lang="en-US" baseline="-25000" dirty="0" smtClean="0"/>
              <a:t>10 </a:t>
            </a:r>
            <a:r>
              <a:rPr lang="en-US" dirty="0" smtClean="0"/>
              <a:t>= (1000)</a:t>
            </a:r>
            <a:r>
              <a:rPr lang="en-US" baseline="-25000" dirty="0" smtClean="0"/>
              <a:t>10 </a:t>
            </a:r>
            <a:r>
              <a:rPr lang="en-US" dirty="0" smtClean="0"/>
              <a:t>= (</a:t>
            </a:r>
            <a:r>
              <a:rPr lang="en-US" dirty="0" smtClean="0">
                <a:solidFill>
                  <a:srgbClr val="000099"/>
                </a:solidFill>
              </a:rPr>
              <a:t>10</a:t>
            </a:r>
            <a:r>
              <a:rPr lang="en-US" baseline="30000" dirty="0" smtClean="0">
                <a:solidFill>
                  <a:srgbClr val="000099"/>
                </a:solidFill>
              </a:rPr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For the octal system, (1)</a:t>
            </a:r>
            <a:r>
              <a:rPr lang="en-US" baseline="-25000" dirty="0" smtClean="0"/>
              <a:t>8</a:t>
            </a:r>
            <a:r>
              <a:rPr lang="en-US" dirty="0" smtClean="0"/>
              <a:t>+ (777)</a:t>
            </a:r>
            <a:r>
              <a:rPr lang="en-US" baseline="-25000" dirty="0" smtClean="0"/>
              <a:t>8 </a:t>
            </a:r>
            <a:r>
              <a:rPr lang="en-US" dirty="0" smtClean="0"/>
              <a:t>= (1000)</a:t>
            </a:r>
            <a:r>
              <a:rPr lang="en-US" baseline="-25000" dirty="0" smtClean="0"/>
              <a:t>8</a:t>
            </a:r>
            <a:r>
              <a:rPr lang="en-US" sz="800" dirty="0" smtClean="0"/>
              <a:t> </a:t>
            </a:r>
            <a:r>
              <a:rPr lang="en-US" dirty="0" smtClean="0"/>
              <a:t>= (</a:t>
            </a:r>
            <a:r>
              <a:rPr lang="en-US" dirty="0" smtClean="0">
                <a:solidFill>
                  <a:srgbClr val="000099"/>
                </a:solidFill>
              </a:rPr>
              <a:t>8</a:t>
            </a:r>
            <a:r>
              <a:rPr lang="en-US" baseline="30000" dirty="0" smtClean="0">
                <a:solidFill>
                  <a:srgbClr val="000099"/>
                </a:solidFill>
              </a:rPr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10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for a number system of radix r, adding 1 to the largest </a:t>
            </a:r>
            <a:r>
              <a:rPr lang="en-US" i="1" dirty="0" smtClean="0"/>
              <a:t>n-digit </a:t>
            </a:r>
            <a:r>
              <a:rPr lang="en-US" dirty="0" smtClean="0"/>
              <a:t>number =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Accordingly, the value of largest </a:t>
            </a:r>
            <a:r>
              <a:rPr lang="en-US" i="1" dirty="0" smtClean="0"/>
              <a:t>n-digit number = </a:t>
            </a:r>
            <a:r>
              <a:rPr lang="en-US" i="1" dirty="0" err="1" smtClean="0">
                <a:solidFill>
                  <a:srgbClr val="FF0000"/>
                </a:solidFill>
              </a:rPr>
              <a:t>r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n</a:t>
            </a:r>
            <a:r>
              <a:rPr lang="en-US" i="1" baseline="30000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- 1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68" y="2680109"/>
            <a:ext cx="4619625" cy="172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689" y="4523533"/>
            <a:ext cx="4752975" cy="184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0463" y="2852930"/>
            <a:ext cx="368684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representation of some number </a:t>
            </a:r>
            <a:r>
              <a:rPr lang="en-US" dirty="0" smtClean="0">
                <a:solidFill>
                  <a:srgbClr val="FF0000"/>
                </a:solidFill>
              </a:rPr>
              <a:t>(X</a:t>
            </a:r>
            <a:r>
              <a:rPr lang="en-US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in a number system of radix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we need to obtain the representation of the same number in another number system of radix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i.e. </a:t>
            </a:r>
            <a:r>
              <a:rPr lang="en-US" dirty="0" smtClean="0">
                <a:solidFill>
                  <a:srgbClr val="FF0000"/>
                </a:solidFill>
              </a:rPr>
              <a:t>(X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dirty="0" smtClean="0"/>
              <a:t>For a number that has both integral and fractional parts, conversion is done separately for both parts, and then the result is put together with a system point in between both parts.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Converting Whole (Integer) Numbers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digits </a:t>
            </a:r>
            <a:r>
              <a:rPr lang="en-US" dirty="0" smtClean="0">
                <a:solidFill>
                  <a:srgbClr val="FF0000"/>
                </a:solidFill>
              </a:rPr>
              <a:t>(b</a:t>
            </a:r>
            <a:r>
              <a:rPr lang="en-US" baseline="-25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………..b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is a digit in radix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system, i.e.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∈ {0, 1, ….., “B-1”}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digits </a:t>
            </a:r>
            <a:r>
              <a:rPr lang="en-US" dirty="0" smtClean="0">
                <a:solidFill>
                  <a:srgbClr val="FF0000"/>
                </a:solidFill>
              </a:rPr>
              <a:t>(a</a:t>
            </a:r>
            <a:r>
              <a:rPr lang="en-US" baseline="-25000" dirty="0" smtClean="0">
                <a:solidFill>
                  <a:srgbClr val="FF0000"/>
                </a:solidFill>
              </a:rPr>
              <a:t>m-1</a:t>
            </a:r>
            <a:r>
              <a:rPr lang="en-US" dirty="0" smtClean="0">
                <a:solidFill>
                  <a:srgbClr val="FF0000"/>
                </a:solidFill>
              </a:rPr>
              <a:t>………..a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a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a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where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is a digit in radix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system, i.e.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∈ {0, 1, ….., “A-1”}</a:t>
            </a:r>
            <a:r>
              <a:rPr lang="en-US" dirty="0" smtClean="0"/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Whole (Integer)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X</a:t>
            </a:r>
            <a:r>
              <a:rPr lang="en-US" baseline="-25000" dirty="0" smtClean="0"/>
              <a:t>B</a:t>
            </a:r>
            <a:r>
              <a:rPr lang="en-US" dirty="0" smtClean="0"/>
              <a:t> by A, the remainder will be a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other words, we can write X</a:t>
            </a:r>
            <a:r>
              <a:rPr lang="en-US" baseline="-25000" dirty="0" smtClean="0"/>
              <a:t>B</a:t>
            </a:r>
            <a:r>
              <a:rPr lang="en-US" dirty="0" smtClean="0"/>
              <a:t> = Q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+a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700790"/>
            <a:ext cx="78295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Whole (Integer) Numbers</a:t>
            </a:r>
            <a:endParaRPr lang="en-US" dirty="0"/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117" y="1297541"/>
            <a:ext cx="57531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3140965"/>
            <a:ext cx="4181475" cy="302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Whole (Integer)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division procedure can be used to convert an integer value from some radix number system to any other radix number system.</a:t>
            </a:r>
          </a:p>
          <a:p>
            <a:r>
              <a:rPr lang="en-US" dirty="0" smtClean="0"/>
              <a:t>The first digit we get using the division process is a</a:t>
            </a:r>
            <a:r>
              <a:rPr lang="en-US" baseline="-25000" dirty="0" smtClean="0"/>
              <a:t>0</a:t>
            </a:r>
            <a:r>
              <a:rPr lang="en-US" dirty="0" smtClean="0"/>
              <a:t>, then a</a:t>
            </a:r>
            <a:r>
              <a:rPr lang="en-US" baseline="-25000" dirty="0" smtClean="0"/>
              <a:t>1</a:t>
            </a:r>
            <a:r>
              <a:rPr lang="en-US" dirty="0" smtClean="0"/>
              <a:t>, then a</a:t>
            </a:r>
            <a:r>
              <a:rPr lang="en-US" baseline="-25000" dirty="0" smtClean="0"/>
              <a:t>2</a:t>
            </a:r>
            <a:r>
              <a:rPr lang="en-US" dirty="0" smtClean="0"/>
              <a:t>, till a</a:t>
            </a:r>
            <a:r>
              <a:rPr lang="en-US" baseline="-25000" dirty="0" smtClean="0"/>
              <a:t>m-1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(53)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2</a:t>
            </a:r>
          </a:p>
        </p:txBody>
      </p:sp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3774642"/>
            <a:ext cx="5400675" cy="258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9354" y="4581140"/>
            <a:ext cx="2857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Whole (Integer)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always divide by the radix, and the quotient is re-divided again by the radix, the solution table may be compacted into 2 columns only as shown:</a:t>
            </a:r>
            <a:endParaRPr lang="en-US" dirty="0"/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2507288"/>
            <a:ext cx="46958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3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6533" y="4120284"/>
            <a:ext cx="221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Whole (Integer)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(755)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8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(1606)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12</a:t>
            </a:r>
          </a:p>
          <a:p>
            <a:pPr>
              <a:buNone/>
            </a:pP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1758397"/>
            <a:ext cx="5324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817" y="1124720"/>
            <a:ext cx="11715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3075" y="3452163"/>
            <a:ext cx="3219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45" y="4235498"/>
            <a:ext cx="35909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5" y="5272424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26358" y="4235498"/>
            <a:ext cx="45148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Binary to Decimal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71600"/>
            <a:ext cx="8153400" cy="4114800"/>
          </a:xfrm>
        </p:spPr>
        <p:txBody>
          <a:bodyPr/>
          <a:lstStyle/>
          <a:p>
            <a:pPr marL="114300" indent="0">
              <a:spcBef>
                <a:spcPts val="600"/>
              </a:spcBef>
              <a:spcAft>
                <a:spcPts val="600"/>
              </a:spcAft>
            </a:pPr>
            <a:r>
              <a:rPr lang="en-US"/>
              <a:t> Weighted positional notation shows how to calculate the decimal value of each binary bit:</a:t>
            </a:r>
            <a:endParaRPr lang="en-US" i="1"/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Decimal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=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n-1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i="1" baseline="30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n-2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i="1" baseline="30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...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binary digit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</a:pPr>
            <a:r>
              <a:rPr lang="en-US"/>
              <a:t> binary 10101001 = decimal 169: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/>
              <a:t>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7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5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3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0</a:t>
            </a:r>
            <a:r>
              <a:rPr lang="en-US"/>
              <a:t>) = 128+32+8+1=169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Unsigned Decimal to Binary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r>
              <a:rPr lang="en-US"/>
              <a:t>Repeatedly divide the decimal integer by 2. Each remainder is a binary digit in the translated value: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850900" y="2133600"/>
            <a:ext cx="5257800" cy="3257550"/>
            <a:chOff x="1008" y="1344"/>
            <a:chExt cx="3312" cy="2052"/>
          </a:xfrm>
        </p:grpSpPr>
        <p:pic>
          <p:nvPicPr>
            <p:cNvPr id="1249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493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541463" y="5562600"/>
            <a:ext cx="2209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/>
              <a:t>37 = 100101</a:t>
            </a:r>
          </a:p>
        </p:txBody>
      </p:sp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3765550" y="5099050"/>
            <a:ext cx="2706688" cy="1044575"/>
            <a:chOff x="2372" y="3212"/>
            <a:chExt cx="1705" cy="658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2916" y="3466"/>
              <a:ext cx="11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 flipH="1" flipV="1">
              <a:off x="2372" y="3212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378450" y="2679700"/>
            <a:ext cx="3455988" cy="366713"/>
            <a:chOff x="3388" y="1688"/>
            <a:chExt cx="2177" cy="231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378450" y="4811713"/>
            <a:ext cx="3455988" cy="366712"/>
            <a:chOff x="3388" y="3031"/>
            <a:chExt cx="2177" cy="231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Computers only deal with binary data </a:t>
            </a:r>
            <a:r>
              <a:rPr lang="en-US" sz="2000">
                <a:solidFill>
                  <a:srgbClr val="FF0000"/>
                </a:solidFill>
              </a:rPr>
              <a:t>(0s and 1s)</a:t>
            </a:r>
            <a:r>
              <a:rPr lang="en-US" sz="2000"/>
              <a:t>, hence all data manipulated by computers must be represented in binary format. </a:t>
            </a:r>
          </a:p>
          <a:p>
            <a:r>
              <a:rPr lang="en-US" sz="2000"/>
              <a:t>Machine instructions manipulate many different forms of data:</a:t>
            </a:r>
          </a:p>
          <a:p>
            <a:pPr lvl="1"/>
            <a:r>
              <a:rPr lang="en-US" sz="1800"/>
              <a:t>Numbers: </a:t>
            </a:r>
          </a:p>
          <a:p>
            <a:pPr lvl="2"/>
            <a:r>
              <a:rPr lang="en-US" sz="1600"/>
              <a:t>Integers: 33, +128, -2827</a:t>
            </a:r>
          </a:p>
          <a:p>
            <a:pPr lvl="2"/>
            <a:r>
              <a:rPr lang="en-US" sz="1600"/>
              <a:t>Real numbers: 1.33, +9.55609, -6.76E12, +4.33E-03 </a:t>
            </a:r>
          </a:p>
          <a:p>
            <a:pPr lvl="1"/>
            <a:r>
              <a:rPr lang="en-US" sz="1800"/>
              <a:t>Alphanumeric characters (letters, numbers, signs, control characters): examples: A, a, c, 1 ,3, ", +, Ctrl, Shift, etc. </a:t>
            </a:r>
            <a:endParaRPr lang="ar-SA" sz="1800"/>
          </a:p>
          <a:p>
            <a:pPr lvl="1"/>
            <a:r>
              <a:rPr lang="en-US" sz="1800"/>
              <a:t>Images (still or moving): Usually represented by numbers representing the Red, Green and Blue (RGB) colors of each pixel in an image, </a:t>
            </a:r>
          </a:p>
          <a:p>
            <a:pPr lvl="1"/>
            <a:r>
              <a:rPr lang="en-US" sz="1800"/>
              <a:t>Sounds: Numbers representing sound amplitudes sampled at a certain rate (usually 20kHz). </a:t>
            </a:r>
          </a:p>
          <a:p>
            <a:r>
              <a:rPr lang="en-US" sz="2000"/>
              <a:t>So in general we have two major data types that need to be represented in computers; numbers and characters.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Another Procedure for Converting from Decimal to Binary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a binary representation of all 0’s</a:t>
            </a:r>
          </a:p>
          <a:p>
            <a:r>
              <a:rPr lang="en-US"/>
              <a:t>Determine the highest possible power of two that is less or equal to the number. </a:t>
            </a:r>
          </a:p>
          <a:p>
            <a:r>
              <a:rPr lang="en-US"/>
              <a:t>Put a 1 in the bit position corresponding to the highest power of two found above. </a:t>
            </a:r>
          </a:p>
          <a:p>
            <a:r>
              <a:rPr lang="en-US"/>
              <a:t>Subtract the highest power of two found above from the number. </a:t>
            </a:r>
          </a:p>
          <a:p>
            <a:r>
              <a:rPr lang="en-US"/>
              <a:t>Repeat the process for the remaining number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Another Procedure for Converting from Decimal to Binary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 smtClean="0">
                <a:solidFill>
                  <a:srgbClr val="FF0000"/>
                </a:solidFill>
              </a:rPr>
              <a:t>Converting </a:t>
            </a:r>
            <a:r>
              <a:rPr lang="en-US" dirty="0" smtClean="0">
                <a:solidFill>
                  <a:srgbClr val="FF0000"/>
                </a:solidFill>
              </a:rPr>
              <a:t>(76)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Binary </a:t>
            </a:r>
          </a:p>
          <a:p>
            <a:pPr lvl="1"/>
            <a:r>
              <a:rPr lang="en-US" dirty="0"/>
              <a:t>The highest power of 2 less or equal to 76 is 64, hence the </a:t>
            </a:r>
            <a:r>
              <a:rPr lang="en-US" dirty="0">
                <a:solidFill>
                  <a:srgbClr val="FF0000"/>
                </a:solidFill>
              </a:rPr>
              <a:t>seventh (MSB)</a:t>
            </a:r>
            <a:r>
              <a:rPr lang="en-US" dirty="0"/>
              <a:t> bit is 1</a:t>
            </a:r>
          </a:p>
          <a:p>
            <a:pPr lvl="1"/>
            <a:r>
              <a:rPr lang="en-US" dirty="0"/>
              <a:t>Subtracting 64 from 76 we get 12. </a:t>
            </a:r>
          </a:p>
          <a:p>
            <a:pPr lvl="1"/>
            <a:r>
              <a:rPr lang="en-US" dirty="0"/>
              <a:t>The highest power of 2 less or equal to 12 is 8, hence the </a:t>
            </a:r>
            <a:r>
              <a:rPr lang="en-US" dirty="0">
                <a:solidFill>
                  <a:srgbClr val="FF0000"/>
                </a:solidFill>
              </a:rPr>
              <a:t>fourth</a:t>
            </a:r>
            <a:r>
              <a:rPr lang="en-US" dirty="0"/>
              <a:t> bit position is 1</a:t>
            </a:r>
          </a:p>
          <a:p>
            <a:pPr lvl="1"/>
            <a:r>
              <a:rPr lang="en-US" dirty="0"/>
              <a:t>We subtract 8 from 12 and get 4.</a:t>
            </a:r>
          </a:p>
          <a:p>
            <a:pPr lvl="1"/>
            <a:r>
              <a:rPr lang="en-US" dirty="0"/>
              <a:t>The highest power of 2 less or equal to 4 is 4, hence the </a:t>
            </a:r>
            <a:r>
              <a:rPr lang="en-US" dirty="0">
                <a:solidFill>
                  <a:srgbClr val="FF0000"/>
                </a:solidFill>
              </a:rPr>
              <a:t>third</a:t>
            </a:r>
            <a:r>
              <a:rPr lang="en-US" dirty="0"/>
              <a:t> bit position is 1</a:t>
            </a:r>
          </a:p>
          <a:p>
            <a:pPr lvl="1"/>
            <a:r>
              <a:rPr lang="en-US" dirty="0"/>
              <a:t>Subtracting 4 from 4 yield a zero, hence all the left bits are set to 0 to yield the final answer </a:t>
            </a:r>
          </a:p>
        </p:txBody>
      </p:sp>
      <p:pic>
        <p:nvPicPr>
          <p:cNvPr id="264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788" y="2103438"/>
            <a:ext cx="2247900" cy="361950"/>
          </a:xfrm>
          <a:prstGeom prst="rect">
            <a:avLst/>
          </a:prstGeom>
          <a:noFill/>
        </p:spPr>
      </p:pic>
      <p:pic>
        <p:nvPicPr>
          <p:cNvPr id="264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5788" y="3198813"/>
            <a:ext cx="2247900" cy="360362"/>
          </a:xfrm>
          <a:prstGeom prst="rect">
            <a:avLst/>
          </a:prstGeom>
          <a:noFill/>
        </p:spPr>
      </p:pic>
      <p:pic>
        <p:nvPicPr>
          <p:cNvPr id="264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5788" y="5445125"/>
            <a:ext cx="2247900" cy="346075"/>
          </a:xfrm>
          <a:prstGeom prst="rect">
            <a:avLst/>
          </a:prstGeom>
          <a:noFill/>
        </p:spPr>
      </p:pic>
      <p:pic>
        <p:nvPicPr>
          <p:cNvPr id="264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5788" y="4351338"/>
            <a:ext cx="2247900" cy="347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Octal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octal digit corresponds to 3 binary bits.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Convert (1110010101.1011011)</a:t>
            </a:r>
            <a:r>
              <a:rPr lang="en-US" baseline="-25000" dirty="0" smtClean="0"/>
              <a:t>2</a:t>
            </a:r>
            <a:r>
              <a:rPr lang="en-US" dirty="0" smtClean="0"/>
              <a:t> into Octal.</a:t>
            </a:r>
          </a:p>
          <a:p>
            <a:endParaRPr lang="en-US" dirty="0"/>
          </a:p>
        </p:txBody>
      </p:sp>
      <p:pic>
        <p:nvPicPr>
          <p:cNvPr id="278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1585576"/>
            <a:ext cx="7000875" cy="299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8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152" y="5214817"/>
            <a:ext cx="4810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8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40" y="5157210"/>
            <a:ext cx="1647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Hexadecimal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hexadecimal digit corresponds to 4 binary bits.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Convert (1110010101.1011011)</a:t>
            </a:r>
            <a:r>
              <a:rPr lang="en-US" baseline="-25000" dirty="0" smtClean="0"/>
              <a:t>2</a:t>
            </a:r>
            <a:r>
              <a:rPr lang="en-US" dirty="0" smtClean="0"/>
              <a:t> into hex.</a:t>
            </a:r>
          </a:p>
          <a:p>
            <a:endParaRPr lang="en-US" dirty="0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643183"/>
            <a:ext cx="6972300" cy="247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45" y="4984389"/>
            <a:ext cx="4257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856" y="4984389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Hexadecimal Conversion</a:t>
            </a:r>
            <a:endParaRPr lang="en-US" dirty="0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916863" cy="51435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Example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Translate the binary </a:t>
            </a:r>
            <a:r>
              <a:rPr lang="en-US" sz="2000" dirty="0" smtClean="0"/>
              <a:t>integer </a:t>
            </a:r>
            <a:r>
              <a:rPr lang="en-US" sz="2000" dirty="0" smtClean="0">
                <a:solidFill>
                  <a:schemeClr val="accent2"/>
                </a:solidFill>
              </a:rPr>
              <a:t>000101101010011110010100</a:t>
            </a:r>
            <a:r>
              <a:rPr lang="en-US" sz="2000" dirty="0" smtClean="0"/>
              <a:t>  </a:t>
            </a:r>
            <a:r>
              <a:rPr lang="en-US" sz="2000" dirty="0"/>
              <a:t>to  hexadecimal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152" y="2104039"/>
            <a:ext cx="7431088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366" y="3774642"/>
            <a:ext cx="2667000" cy="1900237"/>
          </a:xfrm>
          <a:prstGeom prst="rect">
            <a:avLst/>
          </a:prstGeom>
          <a:noFill/>
        </p:spPr>
      </p:pic>
      <p:graphicFrame>
        <p:nvGraphicFramePr>
          <p:cNvPr id="12903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398963" y="4811713"/>
          <a:ext cx="638175" cy="485775"/>
        </p:xfrm>
        <a:graphic>
          <a:graphicData uri="http://schemas.openxmlformats.org/presentationml/2006/ole">
            <p:oleObj spid="_x0000_s129031" name="Package" r:id="rId5" imgW="63828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Hexadecimal to Binary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Hexadecimal digit can be replaced by its 4-bit binary number to form the binary equivalent. </a:t>
            </a:r>
          </a:p>
        </p:txBody>
      </p:sp>
      <p:pic>
        <p:nvPicPr>
          <p:cNvPr id="266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2162175"/>
            <a:ext cx="5241925" cy="3786188"/>
          </a:xfrm>
          <a:prstGeom prst="rect">
            <a:avLst/>
          </a:prstGeom>
          <a:noFill/>
        </p:spPr>
      </p:pic>
      <p:graphicFrame>
        <p:nvGraphicFramePr>
          <p:cNvPr id="266245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6877050" y="5157788"/>
          <a:ext cx="638175" cy="485775"/>
        </p:xfrm>
        <a:graphic>
          <a:graphicData uri="http://schemas.openxmlformats.org/presentationml/2006/ole">
            <p:oleObj spid="_x0000_s266245" name="Package" r:id="rId4" imgW="63828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Hexadecimal to Decimal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Multiply each digit by its corresponding power of 16: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Decimal = (d3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 dirty="0">
                <a:solidFill>
                  <a:srgbClr val="FF0000"/>
                </a:solidFill>
              </a:rPr>
              <a:t> 16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) + (d2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 dirty="0">
                <a:solidFill>
                  <a:srgbClr val="FF0000"/>
                </a:solidFill>
              </a:rPr>
              <a:t> 16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 + (d1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 dirty="0">
                <a:solidFill>
                  <a:srgbClr val="FF0000"/>
                </a:solidFill>
              </a:rPr>
              <a:t> 16</a:t>
            </a:r>
            <a:r>
              <a:rPr lang="en-US" sz="2000" baseline="30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) + (d0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 dirty="0">
                <a:solidFill>
                  <a:srgbClr val="FF0000"/>
                </a:solidFill>
              </a:rPr>
              <a:t> 16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000" dirty="0"/>
              <a:t>d = hexadecimal digit</a:t>
            </a:r>
          </a:p>
          <a:p>
            <a:r>
              <a:rPr lang="en-US" dirty="0">
                <a:solidFill>
                  <a:srgbClr val="FF0000"/>
                </a:solidFill>
              </a:rPr>
              <a:t>Examples: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1234)</a:t>
            </a:r>
            <a:r>
              <a:rPr lang="en-US" sz="1800" baseline="-25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= (1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3</a:t>
            </a:r>
            <a:r>
              <a:rPr lang="en-US" dirty="0"/>
              <a:t>) + (2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2</a:t>
            </a:r>
            <a:r>
              <a:rPr lang="en-US" dirty="0"/>
              <a:t>) + (3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1</a:t>
            </a:r>
            <a:r>
              <a:rPr lang="en-US" dirty="0"/>
              <a:t>) + (4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0</a:t>
            </a:r>
            <a:r>
              <a:rPr lang="en-US" dirty="0"/>
              <a:t>) =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(4,660) </a:t>
            </a:r>
            <a:r>
              <a:rPr lang="en-US" sz="1800" baseline="-25000" dirty="0" smtClean="0"/>
              <a:t>10</a:t>
            </a:r>
            <a:endParaRPr lang="en-US" sz="1800" baseline="-25000" dirty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3BA4)</a:t>
            </a:r>
            <a:r>
              <a:rPr lang="en-US" sz="1800" baseline="-25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= (3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3</a:t>
            </a:r>
            <a:r>
              <a:rPr lang="en-US" dirty="0"/>
              <a:t>) + (11 * 16</a:t>
            </a:r>
            <a:r>
              <a:rPr lang="en-US" baseline="30000" dirty="0"/>
              <a:t>2</a:t>
            </a:r>
            <a:r>
              <a:rPr lang="en-US" dirty="0"/>
              <a:t>) + (10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1</a:t>
            </a:r>
            <a:r>
              <a:rPr lang="en-US" dirty="0"/>
              <a:t>) + (4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16</a:t>
            </a:r>
            <a:r>
              <a:rPr lang="en-US" baseline="30000" dirty="0"/>
              <a:t>0</a:t>
            </a:r>
            <a:r>
              <a:rPr lang="en-US" dirty="0"/>
              <a:t>) =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(15,268)</a:t>
            </a:r>
            <a:r>
              <a:rPr lang="en-US" sz="1800" baseline="-25000" dirty="0" smtClean="0"/>
              <a:t>10</a:t>
            </a:r>
            <a:endParaRPr lang="en-US" sz="1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Decimal to Hexadecimal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2522538"/>
            <a:ext cx="4846638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05000" y="5600700"/>
            <a:ext cx="533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 smtClean="0"/>
              <a:t>(422)</a:t>
            </a:r>
            <a:r>
              <a:rPr lang="en-US" sz="2100" baseline="-25000" dirty="0" smtClean="0"/>
              <a:t>10</a:t>
            </a:r>
            <a:r>
              <a:rPr lang="en-US" sz="2100" dirty="0" smtClean="0"/>
              <a:t> </a:t>
            </a:r>
            <a:r>
              <a:rPr lang="en-US" sz="2100" dirty="0"/>
              <a:t>= </a:t>
            </a:r>
            <a:r>
              <a:rPr lang="en-US" sz="2100" dirty="0" smtClean="0"/>
              <a:t>(1A6)</a:t>
            </a:r>
            <a:r>
              <a:rPr lang="en-US" sz="2100" baseline="-25000" dirty="0" smtClean="0"/>
              <a:t>16</a:t>
            </a:r>
            <a:endParaRPr lang="en-US" sz="2100" baseline="-25000" dirty="0"/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649663" y="4102100"/>
            <a:ext cx="2649537" cy="1101725"/>
            <a:chOff x="2299" y="2584"/>
            <a:chExt cx="1669" cy="694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5262563" y="2986088"/>
            <a:ext cx="3398837" cy="366712"/>
            <a:chOff x="3315" y="1881"/>
            <a:chExt cx="2141" cy="231"/>
          </a:xfrm>
        </p:grpSpPr>
        <p:sp>
          <p:nvSpPr>
            <p:cNvPr id="132103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5262563" y="3851275"/>
            <a:ext cx="3398837" cy="366713"/>
            <a:chOff x="3315" y="2426"/>
            <a:chExt cx="2141" cy="231"/>
          </a:xfrm>
        </p:grpSpPr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Repeatedly divide the decimal integer by 16. Each remainder is a hex digit in the translated value: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X</a:t>
            </a:r>
            <a:r>
              <a:rPr lang="en-US" baseline="-25000" dirty="0" smtClean="0"/>
              <a:t>B</a:t>
            </a:r>
            <a:r>
              <a:rPr lang="en-US" dirty="0" smtClean="0"/>
              <a:t> has n digits, </a:t>
            </a:r>
            <a:r>
              <a:rPr lang="pt-BR" dirty="0" smtClean="0"/>
              <a:t>X</a:t>
            </a:r>
            <a:r>
              <a:rPr lang="pt-BR" baseline="-25000" dirty="0" smtClean="0"/>
              <a:t>B</a:t>
            </a:r>
            <a:r>
              <a:rPr lang="pt-BR" dirty="0" smtClean="0"/>
              <a:t> = (0.b</a:t>
            </a:r>
            <a:r>
              <a:rPr lang="pt-BR" baseline="-25000" dirty="0" smtClean="0"/>
              <a:t>-1</a:t>
            </a:r>
            <a:r>
              <a:rPr lang="pt-BR" dirty="0" smtClean="0"/>
              <a:t> b</a:t>
            </a:r>
            <a:r>
              <a:rPr lang="pt-BR" baseline="-25000" dirty="0" smtClean="0"/>
              <a:t>-2</a:t>
            </a:r>
            <a:r>
              <a:rPr lang="pt-BR" dirty="0" smtClean="0"/>
              <a:t> b</a:t>
            </a:r>
            <a:r>
              <a:rPr lang="pt-BR" baseline="-25000" dirty="0" smtClean="0"/>
              <a:t>-3</a:t>
            </a:r>
            <a:r>
              <a:rPr lang="pt-BR" dirty="0" smtClean="0"/>
              <a:t>…….b</a:t>
            </a:r>
            <a:r>
              <a:rPr lang="pt-BR" baseline="-25000" dirty="0" smtClean="0"/>
              <a:t>-n</a:t>
            </a:r>
            <a:r>
              <a:rPr lang="pt-BR" dirty="0" smtClean="0"/>
              <a:t>)</a:t>
            </a:r>
            <a:r>
              <a:rPr lang="pt-BR" baseline="-25000" dirty="0" smtClean="0"/>
              <a:t>B</a:t>
            </a:r>
          </a:p>
          <a:p>
            <a:r>
              <a:rPr lang="en-US" dirty="0" smtClean="0"/>
              <a:t>Assume that X</a:t>
            </a:r>
            <a:r>
              <a:rPr lang="en-US" baseline="-25000" dirty="0" smtClean="0"/>
              <a:t>A</a:t>
            </a:r>
            <a:r>
              <a:rPr lang="en-US" dirty="0" smtClean="0"/>
              <a:t> has m digits, </a:t>
            </a:r>
            <a:r>
              <a:rPr lang="pt-BR" dirty="0" smtClean="0"/>
              <a:t>X</a:t>
            </a:r>
            <a:r>
              <a:rPr lang="pt-BR" baseline="-25000" dirty="0" smtClean="0"/>
              <a:t>A</a:t>
            </a:r>
            <a:r>
              <a:rPr lang="pt-BR" dirty="0" smtClean="0"/>
              <a:t> = (0.a</a:t>
            </a:r>
            <a:r>
              <a:rPr lang="pt-BR" baseline="-25000" dirty="0" smtClean="0"/>
              <a:t>-1</a:t>
            </a:r>
            <a:r>
              <a:rPr lang="pt-BR" dirty="0" smtClean="0"/>
              <a:t> a</a:t>
            </a:r>
            <a:r>
              <a:rPr lang="pt-BR" baseline="-25000" dirty="0" smtClean="0"/>
              <a:t>-2</a:t>
            </a:r>
            <a:r>
              <a:rPr lang="pt-BR" dirty="0" smtClean="0"/>
              <a:t> a</a:t>
            </a:r>
            <a:r>
              <a:rPr lang="pt-BR" baseline="-25000" dirty="0" smtClean="0"/>
              <a:t>-3</a:t>
            </a:r>
            <a:r>
              <a:rPr lang="pt-BR" dirty="0" smtClean="0"/>
              <a:t>…….a</a:t>
            </a:r>
            <a:r>
              <a:rPr lang="pt-BR" baseline="-25000" dirty="0" smtClean="0"/>
              <a:t>-m</a:t>
            </a:r>
            <a:r>
              <a:rPr lang="pt-BR" dirty="0" smtClean="0"/>
              <a:t>)</a:t>
            </a:r>
            <a:r>
              <a:rPr lang="pt-BR" baseline="-25000" dirty="0" smtClean="0"/>
              <a:t>A</a:t>
            </a:r>
            <a:endParaRPr lang="en-US" baseline="-25000" dirty="0" smtClean="0"/>
          </a:p>
          <a:p>
            <a:endParaRPr lang="en-US" baseline="-25000" dirty="0" smtClean="0"/>
          </a:p>
        </p:txBody>
      </p:sp>
      <p:pic>
        <p:nvPicPr>
          <p:cNvPr id="275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2161646"/>
            <a:ext cx="79629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117" y="4177891"/>
            <a:ext cx="4638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5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8926" y="4869175"/>
            <a:ext cx="2486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5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3712" y="5330031"/>
            <a:ext cx="2962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5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96961" y="5733280"/>
            <a:ext cx="198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(0.731)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2</a:t>
            </a:r>
          </a:p>
          <a:p>
            <a:endParaRPr lang="en-US" dirty="0"/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931218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8323" y="3659428"/>
            <a:ext cx="2962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Numbering Systems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Numbering systems are characterized by their </a:t>
            </a:r>
            <a:r>
              <a:rPr lang="en-US" dirty="0">
                <a:solidFill>
                  <a:srgbClr val="FF0000"/>
                </a:solidFill>
              </a:rPr>
              <a:t>base</a:t>
            </a:r>
            <a:r>
              <a:rPr lang="en-US" dirty="0"/>
              <a:t> number. </a:t>
            </a:r>
          </a:p>
          <a:p>
            <a:r>
              <a:rPr lang="en-US" dirty="0"/>
              <a:t>In general a numbering system with a </a:t>
            </a:r>
            <a:r>
              <a:rPr lang="en-US" dirty="0">
                <a:solidFill>
                  <a:srgbClr val="FF0000"/>
                </a:solidFill>
              </a:rPr>
              <a:t>base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/>
              <a:t> </a:t>
            </a:r>
            <a:r>
              <a:rPr lang="en-US" dirty="0" smtClean="0"/>
              <a:t> will </a:t>
            </a:r>
            <a:r>
              <a:rPr lang="en-US" dirty="0"/>
              <a:t>have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/>
              <a:t> different digits (including the 0) in its number set. These digits will range from </a:t>
            </a:r>
            <a:r>
              <a:rPr lang="en-US" i="1" dirty="0">
                <a:solidFill>
                  <a:srgbClr val="FF0000"/>
                </a:solidFill>
              </a:rPr>
              <a:t>0 to </a:t>
            </a:r>
            <a:r>
              <a:rPr lang="en-US" i="1" dirty="0" smtClean="0">
                <a:solidFill>
                  <a:srgbClr val="FF0000"/>
                </a:solidFill>
              </a:rPr>
              <a:t>r-1.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The most widely used numbering systems are listed in the table below: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2463" y="4235450"/>
            <a:ext cx="5414962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(0.731)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 (0.357)</a:t>
            </a:r>
            <a:r>
              <a:rPr lang="en-US" baseline="-25000" dirty="0" smtClean="0"/>
              <a:t>10</a:t>
            </a:r>
            <a:r>
              <a:rPr lang="en-US" dirty="0" smtClean="0"/>
              <a:t> to (?)</a:t>
            </a:r>
            <a:r>
              <a:rPr lang="en-US" baseline="-25000" dirty="0" smtClean="0"/>
              <a:t>12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565299"/>
            <a:ext cx="4724400" cy="209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572" y="2795323"/>
            <a:ext cx="2838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117" y="4235498"/>
            <a:ext cx="5057775" cy="209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2428" y="5214817"/>
            <a:ext cx="35337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345228" cy="5143500"/>
          </a:xfrm>
        </p:spPr>
        <p:txBody>
          <a:bodyPr/>
          <a:lstStyle/>
          <a:p>
            <a:r>
              <a:rPr lang="en-US" dirty="0" smtClean="0"/>
              <a:t>1 + 1 = 2, but 2 is not allowed digit in binary</a:t>
            </a:r>
          </a:p>
          <a:p>
            <a:r>
              <a:rPr lang="en-US" dirty="0" smtClean="0"/>
              <a:t>Thus, adding 1 + 1 in the binary system results in a Sum bit of 0 and a Carry bit of 1.</a:t>
            </a:r>
            <a:endParaRPr lang="en-US" dirty="0"/>
          </a:p>
        </p:txBody>
      </p:sp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607" y="1297541"/>
            <a:ext cx="4218204" cy="478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75" y="3198572"/>
            <a:ext cx="4666167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98663"/>
          </a:xfrm>
        </p:spPr>
        <p:txBody>
          <a:bodyPr/>
          <a:lstStyle/>
          <a:p>
            <a:r>
              <a:rPr lang="en-US"/>
              <a:t>Start with the least significant bit (rightmost bit)</a:t>
            </a:r>
          </a:p>
          <a:p>
            <a:r>
              <a:rPr lang="en-US"/>
              <a:t>Add each pair of bits</a:t>
            </a:r>
          </a:p>
          <a:p>
            <a:r>
              <a:rPr lang="en-US"/>
              <a:t>Include the carry in the addition, if present</a:t>
            </a:r>
          </a:p>
        </p:txBody>
      </p:sp>
      <p:grpSp>
        <p:nvGrpSpPr>
          <p:cNvPr id="126023" name="Group 71"/>
          <p:cNvGrpSpPr>
            <a:grpSpLocks/>
          </p:cNvGrpSpPr>
          <p:nvPr/>
        </p:nvGrpSpPr>
        <p:grpSpPr bwMode="auto">
          <a:xfrm>
            <a:off x="2152506" y="3083358"/>
            <a:ext cx="4648200" cy="2398712"/>
            <a:chOff x="1440" y="2101"/>
            <a:chExt cx="2928" cy="1511"/>
          </a:xfrm>
        </p:grpSpPr>
        <p:sp>
          <p:nvSpPr>
            <p:cNvPr id="12595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440" y="2101"/>
              <a:ext cx="2928" cy="15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2186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Rectangle 44"/>
            <p:cNvSpPr>
              <a:spLocks noChangeArrowheads="1"/>
            </p:cNvSpPr>
            <p:nvPr/>
          </p:nvSpPr>
          <p:spPr bwMode="auto">
            <a:xfrm>
              <a:off x="2403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620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2837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2" name="Rectangle 50"/>
            <p:cNvSpPr>
              <a:spLocks noChangeArrowheads="1"/>
            </p:cNvSpPr>
            <p:nvPr/>
          </p:nvSpPr>
          <p:spPr bwMode="auto">
            <a:xfrm>
              <a:off x="3054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4" name="Rectangle 52"/>
            <p:cNvSpPr>
              <a:spLocks noChangeArrowheads="1"/>
            </p:cNvSpPr>
            <p:nvPr/>
          </p:nvSpPr>
          <p:spPr bwMode="auto">
            <a:xfrm>
              <a:off x="3271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6" name="Rectangle 54"/>
            <p:cNvSpPr>
              <a:spLocks noChangeArrowheads="1"/>
            </p:cNvSpPr>
            <p:nvPr/>
          </p:nvSpPr>
          <p:spPr bwMode="auto">
            <a:xfrm>
              <a:off x="3488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8" name="Rectangle 56"/>
            <p:cNvSpPr>
              <a:spLocks noChangeArrowheads="1"/>
            </p:cNvSpPr>
            <p:nvPr/>
          </p:nvSpPr>
          <p:spPr bwMode="auto">
            <a:xfrm>
              <a:off x="3705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54" y="217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26010" name="Rectangle 58"/>
            <p:cNvSpPr>
              <a:spLocks noChangeArrowheads="1"/>
            </p:cNvSpPr>
            <p:nvPr/>
          </p:nvSpPr>
          <p:spPr bwMode="auto">
            <a:xfrm>
              <a:off x="4099" y="2407"/>
              <a:ext cx="1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(4)</a:t>
              </a:r>
              <a:endParaRPr lang="en-US"/>
            </a:p>
          </p:txBody>
        </p:sp>
        <p:sp>
          <p:nvSpPr>
            <p:cNvPr id="126011" name="Rectangle 59"/>
            <p:cNvSpPr>
              <a:spLocks noChangeArrowheads="1"/>
            </p:cNvSpPr>
            <p:nvPr/>
          </p:nvSpPr>
          <p:spPr bwMode="auto">
            <a:xfrm>
              <a:off x="4099" y="2706"/>
              <a:ext cx="1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(7)</a:t>
              </a:r>
              <a:endParaRPr lang="en-US"/>
            </a:p>
          </p:txBody>
        </p:sp>
        <p:sp>
          <p:nvSpPr>
            <p:cNvPr id="126012" name="Rectangle 60"/>
            <p:cNvSpPr>
              <a:spLocks noChangeArrowheads="1"/>
            </p:cNvSpPr>
            <p:nvPr/>
          </p:nvSpPr>
          <p:spPr bwMode="auto">
            <a:xfrm>
              <a:off x="4066" y="3169"/>
              <a:ext cx="21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(11)</a:t>
              </a:r>
              <a:endParaRPr lang="en-US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2688" y="2175"/>
              <a:ext cx="2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carry:</a:t>
              </a:r>
              <a:endParaRPr lang="en-US" b="1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518049" cy="5143500"/>
          </a:xfrm>
        </p:spPr>
        <p:txBody>
          <a:bodyPr/>
          <a:lstStyle/>
          <a:p>
            <a:r>
              <a:rPr lang="en-US" dirty="0" smtClean="0"/>
              <a:t>The borrow digit is negative and has the weight of the next higher digit.</a:t>
            </a:r>
            <a:endParaRPr lang="en-US" dirty="0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4821" y="1239934"/>
            <a:ext cx="4210050" cy="51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296" y="2507288"/>
            <a:ext cx="4493346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multiplication is performed similar to decimal multiplication.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11 * 5 = 55</a:t>
            </a:r>
            <a:endParaRPr lang="en-US" dirty="0"/>
          </a:p>
        </p:txBody>
      </p:sp>
      <p:pic>
        <p:nvPicPr>
          <p:cNvPr id="282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1222" y="2795323"/>
            <a:ext cx="61341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7625"/>
            <a:ext cx="8229600" cy="6969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Divide the sum of two digits by the number base (16). The quotient becomes the carry value, and the remainder is the sum digit.</a:t>
            </a:r>
          </a:p>
        </p:txBody>
      </p:sp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2362200" y="2697163"/>
            <a:ext cx="4918075" cy="2171700"/>
            <a:chOff x="1488" y="1663"/>
            <a:chExt cx="3098" cy="1368"/>
          </a:xfrm>
        </p:grpSpPr>
        <p:grpSp>
          <p:nvGrpSpPr>
            <p:cNvPr id="133131" name="Group 11"/>
            <p:cNvGrpSpPr>
              <a:grpSpLocks/>
            </p:cNvGrpSpPr>
            <p:nvPr/>
          </p:nvGrpSpPr>
          <p:grpSpPr bwMode="auto">
            <a:xfrm>
              <a:off x="1488" y="1663"/>
              <a:ext cx="2448" cy="818"/>
              <a:chOff x="1488" y="1431"/>
              <a:chExt cx="2448" cy="818"/>
            </a:xfrm>
          </p:grpSpPr>
          <p:sp>
            <p:nvSpPr>
              <p:cNvPr id="133124" name="Text Box 4"/>
              <p:cNvSpPr txBox="1">
                <a:spLocks noChangeArrowheads="1"/>
              </p:cNvSpPr>
              <p:nvPr/>
            </p:nvSpPr>
            <p:spPr bwMode="auto">
              <a:xfrm>
                <a:off x="1488" y="1632"/>
                <a:ext cx="2448" cy="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36	28	28	6A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42	45	58	4B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78	6D	80	B5</a:t>
                </a:r>
              </a:p>
            </p:txBody>
          </p:sp>
          <p:sp>
            <p:nvSpPr>
              <p:cNvPr id="133125" name="Line 5"/>
              <p:cNvSpPr>
                <a:spLocks noChangeShapeType="1"/>
              </p:cNvSpPr>
              <p:nvPr/>
            </p:nvSpPr>
            <p:spPr bwMode="auto">
              <a:xfrm flipV="1">
                <a:off x="1536" y="1986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126" name="Text Box 6"/>
              <p:cNvSpPr txBox="1">
                <a:spLocks noChangeArrowheads="1"/>
              </p:cNvSpPr>
              <p:nvPr/>
            </p:nvSpPr>
            <p:spPr bwMode="auto">
              <a:xfrm>
                <a:off x="3234" y="1431"/>
                <a:ext cx="178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b="1"/>
                  <a:t>1</a:t>
                </a:r>
              </a:p>
            </p:txBody>
          </p:sp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52" y="1440"/>
                <a:ext cx="178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b="1"/>
                  <a:t>1</a:t>
                </a:r>
              </a:p>
            </p:txBody>
          </p:sp>
        </p:grpSp>
        <p:sp>
          <p:nvSpPr>
            <p:cNvPr id="133128" name="Line 8"/>
            <p:cNvSpPr>
              <a:spLocks noChangeShapeType="1"/>
            </p:cNvSpPr>
            <p:nvPr/>
          </p:nvSpPr>
          <p:spPr bwMode="auto">
            <a:xfrm flipH="1" flipV="1">
              <a:off x="3424" y="2444"/>
              <a:ext cx="2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sp>
          <p:nvSpPr>
            <p:cNvPr id="133129" name="Text Box 9"/>
            <p:cNvSpPr txBox="1">
              <a:spLocks noChangeArrowheads="1"/>
            </p:cNvSpPr>
            <p:nvPr/>
          </p:nvSpPr>
          <p:spPr bwMode="auto">
            <a:xfrm>
              <a:off x="2856" y="2695"/>
              <a:ext cx="173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137160" bIns="137160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sz="1500"/>
                <a:t>21 / 16 = 1, remainder 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Codes for Decimal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Internally, digital computers operate on binary numbers.</a:t>
            </a:r>
          </a:p>
          <a:p>
            <a:r>
              <a:rPr lang="en-US" dirty="0" smtClean="0"/>
              <a:t>When interfacing to humans, digital processors, e.g. pocket calculators, communication is decimal-based.</a:t>
            </a:r>
          </a:p>
          <a:p>
            <a:r>
              <a:rPr lang="en-US" dirty="0" smtClean="0"/>
              <a:t>Input is done in decimal then converted to binary for internal processing.</a:t>
            </a:r>
          </a:p>
          <a:p>
            <a:r>
              <a:rPr lang="en-US" dirty="0" smtClean="0"/>
              <a:t>For output, the result has to be converted from its internal binary representation to a decimal form.</a:t>
            </a:r>
          </a:p>
          <a:p>
            <a:r>
              <a:rPr lang="en-US" dirty="0" smtClean="0"/>
              <a:t>To be handled by digital processors, the decimal input (output) must be coded in binary in a digit by digit manner.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Codes for Decimal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to input the decimal number 957, each digit of the number is individually coded and the number is stored as 1001_0101_0111.</a:t>
            </a:r>
          </a:p>
          <a:p>
            <a:r>
              <a:rPr lang="en-US" dirty="0" smtClean="0"/>
              <a:t>Thus, we need a specific code for each of the 10 decimal digits. There is a variety of such decimal binary codes.</a:t>
            </a:r>
          </a:p>
          <a:p>
            <a:r>
              <a:rPr lang="en-US" dirty="0" smtClean="0"/>
              <a:t>One commonly used code is the </a:t>
            </a:r>
            <a:r>
              <a:rPr lang="en-US" dirty="0" smtClean="0">
                <a:solidFill>
                  <a:srgbClr val="FF0000"/>
                </a:solidFill>
              </a:rPr>
              <a:t>Binary Coded Decimal (BCD) </a:t>
            </a:r>
            <a:r>
              <a:rPr lang="en-US" dirty="0" smtClean="0"/>
              <a:t>code which corresponds to the first 10 binary representations of the decimal digits 0-9.</a:t>
            </a:r>
          </a:p>
          <a:p>
            <a:pPr lvl="1"/>
            <a:r>
              <a:rPr lang="en-US" dirty="0" smtClean="0"/>
              <a:t>The BCD code requires 4 bits to represent the 10 decimal digits.</a:t>
            </a:r>
          </a:p>
          <a:p>
            <a:pPr lvl="1"/>
            <a:r>
              <a:rPr lang="en-US" dirty="0" smtClean="0"/>
              <a:t>Since 4 bits may have up to 16 different binary combinations, a total of 6 combinations will be unused.</a:t>
            </a:r>
          </a:p>
          <a:p>
            <a:pPr lvl="1"/>
            <a:r>
              <a:rPr lang="en-US" dirty="0" smtClean="0"/>
              <a:t>The position weights of the BCD code are 8, 4, 2, 1.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Codes for Decimal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codes use position weights of</a:t>
            </a:r>
          </a:p>
          <a:p>
            <a:pPr lvl="1"/>
            <a:r>
              <a:rPr lang="en-US" dirty="0" smtClean="0"/>
              <a:t>8, 4, -2, -1 </a:t>
            </a:r>
          </a:p>
          <a:p>
            <a:pPr lvl="1"/>
            <a:r>
              <a:rPr lang="en-US" dirty="0" smtClean="0"/>
              <a:t>2, 4, 2, 1.</a:t>
            </a:r>
          </a:p>
          <a:p>
            <a:r>
              <a:rPr lang="en-US" dirty="0" smtClean="0"/>
              <a:t>An example of a non-weighted code is the </a:t>
            </a:r>
            <a:r>
              <a:rPr lang="en-US" dirty="0" smtClean="0">
                <a:solidFill>
                  <a:srgbClr val="FF0000"/>
                </a:solidFill>
              </a:rPr>
              <a:t>excess-3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digit codes are obtained from their binary equivalent after adding 3. </a:t>
            </a:r>
          </a:p>
          <a:p>
            <a:pPr lvl="1"/>
            <a:r>
              <a:rPr lang="en-US" dirty="0" smtClean="0"/>
              <a:t>Thus the code of a decimal 0 is 0011, that of 6 is 1001, etc.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Codes for Decimal Digits</a:t>
            </a:r>
            <a:endParaRPr lang="en-US" dirty="0"/>
          </a:p>
        </p:txBody>
      </p:sp>
      <p:pic>
        <p:nvPicPr>
          <p:cNvPr id="267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043" y="1119188"/>
            <a:ext cx="5875914" cy="518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Number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consists of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digits with each digit </a:t>
            </a:r>
            <a:r>
              <a:rPr lang="en-US" dirty="0" smtClean="0"/>
              <a:t>having a </a:t>
            </a:r>
            <a:r>
              <a:rPr lang="en-US" dirty="0" smtClean="0"/>
              <a:t>particular </a:t>
            </a:r>
            <a:r>
              <a:rPr lang="en-US" i="1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digit </a:t>
            </a:r>
            <a:r>
              <a:rPr lang="en-US" i="1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is associated with a </a:t>
            </a:r>
            <a:r>
              <a:rPr lang="en-US" i="1" dirty="0" smtClean="0">
                <a:solidFill>
                  <a:srgbClr val="FF0000"/>
                </a:solidFill>
              </a:rPr>
              <a:t>fixed weight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weight associated with the </a:t>
            </a:r>
            <a:r>
              <a:rPr lang="en-US" i="1" dirty="0" err="1" smtClean="0">
                <a:solidFill>
                  <a:srgbClr val="FF0000"/>
                </a:solidFill>
              </a:rPr>
              <a:t>ith</a:t>
            </a:r>
            <a:r>
              <a:rPr lang="en-US" dirty="0" smtClean="0"/>
              <a:t> position is </a:t>
            </a:r>
            <a:r>
              <a:rPr lang="en-US" i="1" dirty="0" err="1" smtClean="0">
                <a:solidFill>
                  <a:srgbClr val="FF0000"/>
                </a:solidFill>
              </a:rPr>
              <a:t>w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then the value of </a:t>
            </a:r>
            <a:r>
              <a:rPr lang="en-US" dirty="0" smtClean="0">
                <a:solidFill>
                  <a:srgbClr val="FF0000"/>
                </a:solidFill>
              </a:rPr>
              <a:t>D </a:t>
            </a:r>
            <a:r>
              <a:rPr lang="en-US" dirty="0" smtClean="0"/>
              <a:t>is given by:</a:t>
            </a:r>
          </a:p>
          <a:p>
            <a:endParaRPr lang="en-US" dirty="0"/>
          </a:p>
        </p:txBody>
      </p:sp>
      <p:pic>
        <p:nvPicPr>
          <p:cNvPr id="276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2104039"/>
            <a:ext cx="5781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94" y="5214817"/>
            <a:ext cx="6957515" cy="63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Conversion versus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a decimal number into binary is done by repeated division (multiplication) by 2</a:t>
            </a:r>
          </a:p>
          <a:p>
            <a:r>
              <a:rPr lang="en-US" dirty="0" smtClean="0"/>
              <a:t>Coding a decimal number into its BCD code is done by replacing each decimal digit of the number by its equivalent 4 bit BCD code.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Converting (13)</a:t>
            </a:r>
            <a:r>
              <a:rPr lang="en-US" baseline="-25000" dirty="0" smtClean="0"/>
              <a:t>10</a:t>
            </a:r>
            <a:r>
              <a:rPr lang="en-US" dirty="0" smtClean="0"/>
              <a:t> into binary, we get 1101, coding the same number into BCD, we obtain 00010011.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Exercise:</a:t>
            </a:r>
            <a:r>
              <a:rPr lang="en-US" dirty="0" smtClean="0"/>
              <a:t> Convert (95)</a:t>
            </a:r>
            <a:r>
              <a:rPr lang="en-US" baseline="-25000" dirty="0" smtClean="0"/>
              <a:t>10</a:t>
            </a:r>
            <a:r>
              <a:rPr lang="en-US" dirty="0" smtClean="0"/>
              <a:t> into its binary equivalent value and give its BCD code as well.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</a:t>
            </a:r>
            <a:r>
              <a:rPr lang="en-US" dirty="0" smtClean="0"/>
              <a:t> (1011111)</a:t>
            </a:r>
            <a:r>
              <a:rPr lang="en-US" baseline="-25000" dirty="0" smtClean="0"/>
              <a:t>2</a:t>
            </a:r>
            <a:r>
              <a:rPr lang="en-US" dirty="0" smtClean="0"/>
              <a:t>, and 10010101.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 Storage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r>
              <a:rPr lang="en-US" dirty="0"/>
              <a:t>Character sets</a:t>
            </a:r>
          </a:p>
          <a:p>
            <a:pPr lvl="1"/>
            <a:r>
              <a:rPr lang="en-US" dirty="0"/>
              <a:t>Standard ASCII: 7-bit character codes (0 – 127)</a:t>
            </a:r>
          </a:p>
          <a:p>
            <a:pPr lvl="1"/>
            <a:r>
              <a:rPr lang="en-US" dirty="0"/>
              <a:t>Extended ASCII: 8-bit character codes (0 – 255)</a:t>
            </a:r>
          </a:p>
          <a:p>
            <a:pPr lvl="1"/>
            <a:r>
              <a:rPr lang="en-US" dirty="0"/>
              <a:t>Unicode: 16-bit character codes (0 – 65,535)</a:t>
            </a:r>
          </a:p>
          <a:p>
            <a:pPr lvl="1"/>
            <a:r>
              <a:rPr lang="en-US" dirty="0"/>
              <a:t>Unicode standard represents a universal character set</a:t>
            </a:r>
          </a:p>
          <a:p>
            <a:pPr lvl="2"/>
            <a:r>
              <a:rPr lang="en-US" dirty="0"/>
              <a:t>Defines codes for characters used in all major languages</a:t>
            </a:r>
          </a:p>
          <a:p>
            <a:pPr lvl="2"/>
            <a:r>
              <a:rPr lang="en-US" dirty="0"/>
              <a:t>Used in Windows-XP: each character is encoded as 16 </a:t>
            </a:r>
            <a:r>
              <a:rPr lang="en-US" dirty="0" smtClean="0"/>
              <a:t>bits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Arabic codes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from 0600 to 06FF (hex)</a:t>
            </a:r>
            <a:endParaRPr lang="en-US" dirty="0"/>
          </a:p>
          <a:p>
            <a:pPr lvl="1"/>
            <a:r>
              <a:rPr lang="en-US" dirty="0"/>
              <a:t>UTF-8: variable-length encoding used in HTML</a:t>
            </a:r>
          </a:p>
          <a:p>
            <a:pPr lvl="2"/>
            <a:r>
              <a:rPr lang="en-US" dirty="0"/>
              <a:t>Encodes all Unicode characters</a:t>
            </a:r>
          </a:p>
          <a:p>
            <a:pPr lvl="2"/>
            <a:r>
              <a:rPr lang="en-US" dirty="0"/>
              <a:t>Uses 1 byte for ASCII, but multiple bytes for other </a:t>
            </a:r>
            <a:r>
              <a:rPr lang="en-US" dirty="0" smtClean="0"/>
              <a:t>characters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3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Codes</a:t>
            </a:r>
          </a:p>
        </p:txBody>
      </p:sp>
      <p:sp>
        <p:nvSpPr>
          <p:cNvPr id="181537" name="Rectangle 289"/>
          <p:cNvSpPr>
            <a:spLocks noChangeArrowheads="1"/>
          </p:cNvSpPr>
          <p:nvPr/>
        </p:nvSpPr>
        <p:spPr bwMode="auto">
          <a:xfrm>
            <a:off x="457200" y="4522788"/>
            <a:ext cx="8229600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Examples: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space character = 20 (hex) = 32 (decimal)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‘A' = 41 (hex) = 65 (decimal)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'a' = 61 (hex) = 97 (decimal)</a:t>
            </a:r>
          </a:p>
        </p:txBody>
      </p:sp>
      <p:pic>
        <p:nvPicPr>
          <p:cNvPr id="181539" name="Picture 2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63" y="1182688"/>
            <a:ext cx="8296275" cy="316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information may be transmitted through some communication medium, e.g. using wires or wireless media.</a:t>
            </a:r>
          </a:p>
          <a:p>
            <a:r>
              <a:rPr lang="en-US" dirty="0" smtClean="0"/>
              <a:t>A corrupted bit will have its value changed from 0 to 1 or vice versa.</a:t>
            </a:r>
          </a:p>
          <a:p>
            <a:r>
              <a:rPr lang="en-US" dirty="0" smtClean="0"/>
              <a:t>To be able to detect errors at the receiver end, the sender sends an extra bit (</a:t>
            </a:r>
            <a:r>
              <a:rPr lang="en-US" dirty="0" smtClean="0">
                <a:solidFill>
                  <a:srgbClr val="FF0000"/>
                </a:solidFill>
              </a:rPr>
              <a:t>parity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bit</a:t>
            </a:r>
            <a:r>
              <a:rPr lang="en-US" dirty="0" smtClean="0"/>
              <a:t>) with</a:t>
            </a:r>
            <a:r>
              <a:rPr lang="en-US" i="1" dirty="0" smtClean="0"/>
              <a:t> </a:t>
            </a:r>
            <a:r>
              <a:rPr lang="en-US" dirty="0" smtClean="0"/>
              <a:t>the original binary message.</a:t>
            </a:r>
            <a:endParaRPr lang="en-US" dirty="0"/>
          </a:p>
        </p:txBody>
      </p:sp>
      <p:pic>
        <p:nvPicPr>
          <p:cNvPr id="283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4465926"/>
            <a:ext cx="5818307" cy="177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 Bit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parity bit is an extra bit included with the n-bit binary message to make the total number of 1’s in this message (including the parity bit) either odd or even.</a:t>
            </a:r>
          </a:p>
          <a:p>
            <a:r>
              <a:rPr lang="en-US" dirty="0" smtClean="0"/>
              <a:t>The </a:t>
            </a:r>
            <a:r>
              <a:rPr lang="en-US" dirty="0"/>
              <a:t>8th bit in the ASCII code is used </a:t>
            </a:r>
            <a:r>
              <a:rPr lang="en-US" dirty="0" smtClean="0"/>
              <a:t>as a </a:t>
            </a:r>
            <a:r>
              <a:rPr lang="en-US" dirty="0">
                <a:solidFill>
                  <a:srgbClr val="FF0000"/>
                </a:solidFill>
              </a:rPr>
              <a:t>parity bit</a:t>
            </a:r>
            <a:r>
              <a:rPr lang="en-US" dirty="0"/>
              <a:t>. </a:t>
            </a:r>
          </a:p>
          <a:p>
            <a:r>
              <a:rPr lang="en-US" dirty="0"/>
              <a:t>There are two ways for error checking: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Even Parity</a:t>
            </a:r>
            <a:r>
              <a:rPr lang="en-US" b="1" dirty="0"/>
              <a:t>:</a:t>
            </a:r>
            <a:r>
              <a:rPr lang="en-US" dirty="0"/>
              <a:t> Where the 8th bit is set such that the total number of 1s in the 8-bit code word is even. 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Odd Parity</a:t>
            </a:r>
            <a:r>
              <a:rPr lang="en-US" b="1" dirty="0"/>
              <a:t>:</a:t>
            </a:r>
            <a:r>
              <a:rPr lang="en-US" dirty="0"/>
              <a:t> The 8th bit is set such that the total number of 1s in the 8-bit code word is odd. </a:t>
            </a:r>
            <a:br>
              <a:rPr lang="en-US" dirty="0"/>
            </a:br>
            <a:endParaRPr lang="en-US" dirty="0"/>
          </a:p>
        </p:txBody>
      </p:sp>
      <p:pic>
        <p:nvPicPr>
          <p:cNvPr id="270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948113"/>
            <a:ext cx="2246313" cy="717550"/>
          </a:xfrm>
          <a:prstGeom prst="rect">
            <a:avLst/>
          </a:prstGeom>
          <a:noFill/>
        </p:spPr>
      </p:pic>
      <p:pic>
        <p:nvPicPr>
          <p:cNvPr id="270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5214938"/>
            <a:ext cx="2305050" cy="63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of Weighted Number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Decimal number system (</a:t>
            </a:r>
            <a:r>
              <a:rPr lang="ar-SA" dirty="0" smtClean="0"/>
              <a:t>النظام العشري</a:t>
            </a:r>
            <a:r>
              <a:rPr lang="en-US" dirty="0" smtClean="0"/>
              <a:t>) is a weighted system.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integer </a:t>
            </a:r>
            <a:r>
              <a:rPr lang="en-US" dirty="0" smtClean="0"/>
              <a:t>decimal numbers, the weight of the rightmost digit (</a:t>
            </a:r>
            <a:r>
              <a:rPr lang="en-US" i="1" dirty="0" smtClean="0">
                <a:solidFill>
                  <a:srgbClr val="FF0000"/>
                </a:solidFill>
              </a:rPr>
              <a:t>at position 0</a:t>
            </a:r>
            <a:r>
              <a:rPr lang="en-US" i="1" dirty="0" smtClean="0"/>
              <a:t>) is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the weight of </a:t>
            </a:r>
            <a:r>
              <a:rPr lang="en-US" i="1" dirty="0" smtClean="0">
                <a:solidFill>
                  <a:srgbClr val="FF0000"/>
                </a:solidFill>
              </a:rPr>
              <a:t>position 1</a:t>
            </a:r>
            <a:r>
              <a:rPr lang="en-US" dirty="0" smtClean="0"/>
              <a:t> digit is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, that of </a:t>
            </a:r>
            <a:r>
              <a:rPr lang="en-US" i="1" dirty="0" smtClean="0">
                <a:solidFill>
                  <a:srgbClr val="FF0000"/>
                </a:solidFill>
              </a:rPr>
              <a:t>position 2</a:t>
            </a:r>
            <a:r>
              <a:rPr lang="en-US" dirty="0" smtClean="0"/>
              <a:t> digit is 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  <a:r>
              <a:rPr lang="en-US" dirty="0" smtClean="0"/>
              <a:t>, </a:t>
            </a:r>
            <a:r>
              <a:rPr lang="fr-FR" i="1" dirty="0" smtClean="0">
                <a:solidFill>
                  <a:srgbClr val="FF0000"/>
                </a:solidFill>
              </a:rPr>
              <a:t>position 3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1000</a:t>
            </a:r>
            <a:r>
              <a:rPr lang="fr-FR" dirty="0" smtClean="0"/>
              <a:t>, etc.</a:t>
            </a:r>
          </a:p>
          <a:p>
            <a:r>
              <a:rPr lang="en-US" dirty="0" smtClean="0"/>
              <a:t>Thus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pl-PL" dirty="0" smtClean="0">
                <a:solidFill>
                  <a:srgbClr val="000099"/>
                </a:solidFill>
              </a:rPr>
              <a:t>w</a:t>
            </a:r>
            <a:r>
              <a:rPr lang="pl-PL" baseline="-25000" dirty="0" smtClean="0">
                <a:solidFill>
                  <a:srgbClr val="000099"/>
                </a:solidFill>
              </a:rPr>
              <a:t>0</a:t>
            </a:r>
            <a:r>
              <a:rPr lang="pl-PL" dirty="0" smtClean="0">
                <a:solidFill>
                  <a:srgbClr val="000099"/>
                </a:solidFill>
              </a:rPr>
              <a:t> = 1, w</a:t>
            </a:r>
            <a:r>
              <a:rPr lang="pl-PL" baseline="-25000" dirty="0" smtClean="0">
                <a:solidFill>
                  <a:srgbClr val="000099"/>
                </a:solidFill>
              </a:rPr>
              <a:t>1</a:t>
            </a:r>
            <a:r>
              <a:rPr lang="pl-PL" dirty="0" smtClean="0">
                <a:solidFill>
                  <a:srgbClr val="000099"/>
                </a:solidFill>
              </a:rPr>
              <a:t> = 10, w</a:t>
            </a:r>
            <a:r>
              <a:rPr lang="pl-PL" baseline="-25000" dirty="0" smtClean="0">
                <a:solidFill>
                  <a:srgbClr val="000099"/>
                </a:solidFill>
              </a:rPr>
              <a:t>2</a:t>
            </a:r>
            <a:r>
              <a:rPr lang="pl-PL" dirty="0" smtClean="0">
                <a:solidFill>
                  <a:srgbClr val="000099"/>
                </a:solidFill>
              </a:rPr>
              <a:t>=100, w</a:t>
            </a:r>
            <a:r>
              <a:rPr lang="pl-PL" baseline="-25000" dirty="0" smtClean="0">
                <a:solidFill>
                  <a:srgbClr val="000099"/>
                </a:solidFill>
              </a:rPr>
              <a:t>3</a:t>
            </a:r>
            <a:r>
              <a:rPr lang="pl-PL" dirty="0" smtClean="0">
                <a:solidFill>
                  <a:srgbClr val="000099"/>
                </a:solidFill>
              </a:rPr>
              <a:t> = 1000</a:t>
            </a:r>
            <a:r>
              <a:rPr lang="pl-PL" dirty="0" smtClean="0"/>
              <a:t>, etc.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Show how the value of the				 decimal number 9375 is 			     estimated.</a:t>
            </a:r>
            <a:endParaRPr lang="en-US" dirty="0"/>
          </a:p>
        </p:txBody>
      </p:sp>
      <p:pic>
        <p:nvPicPr>
          <p:cNvPr id="277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607" y="3774642"/>
            <a:ext cx="4327476" cy="250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Radix (Base)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digit position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most weighted number systems use weights (</a:t>
            </a:r>
            <a:r>
              <a:rPr lang="en-US" dirty="0" err="1" smtClean="0">
                <a:solidFill>
                  <a:srgbClr val="000099"/>
                </a:solidFill>
              </a:rPr>
              <a:t>w</a:t>
            </a:r>
            <a:r>
              <a:rPr lang="en-US" baseline="-25000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/>
              <a:t>) that are powers of some constant value called the </a:t>
            </a:r>
            <a:r>
              <a:rPr lang="en-US" dirty="0" smtClean="0">
                <a:solidFill>
                  <a:srgbClr val="FF0000"/>
                </a:solidFill>
              </a:rPr>
              <a:t>radix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or the </a:t>
            </a:r>
            <a:r>
              <a:rPr lang="en-US" dirty="0" smtClean="0">
                <a:solidFill>
                  <a:srgbClr val="FF0000"/>
                </a:solidFill>
              </a:rPr>
              <a:t>base</a:t>
            </a:r>
            <a:r>
              <a:rPr lang="en-US" dirty="0" smtClean="0"/>
              <a:t> such that </a:t>
            </a:r>
            <a:r>
              <a:rPr lang="en-US" dirty="0" err="1" smtClean="0">
                <a:solidFill>
                  <a:srgbClr val="000099"/>
                </a:solidFill>
              </a:rPr>
              <a:t>w</a:t>
            </a:r>
            <a:r>
              <a:rPr lang="en-US" baseline="-25000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>
                <a:solidFill>
                  <a:srgbClr val="000099"/>
                </a:solidFill>
              </a:rPr>
              <a:t> = </a:t>
            </a:r>
            <a:r>
              <a:rPr lang="en-US" dirty="0" err="1" smtClean="0">
                <a:solidFill>
                  <a:srgbClr val="000099"/>
                </a:solidFill>
              </a:rPr>
              <a:t>r</a:t>
            </a:r>
            <a:r>
              <a:rPr lang="en-US" baseline="30000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number system of radix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, typically has a set of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allowed digits </a:t>
            </a:r>
            <a:r>
              <a:rPr lang="en-US" dirty="0" smtClean="0">
                <a:solidFill>
                  <a:srgbClr val="000099"/>
                </a:solidFill>
              </a:rPr>
              <a:t>∈ {0,1, …,(r-1)}.</a:t>
            </a:r>
          </a:p>
          <a:p>
            <a:r>
              <a:rPr lang="en-US" dirty="0" smtClean="0"/>
              <a:t>The leftmost digit has the highest weight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Most Significant Digit (MSD).</a:t>
            </a:r>
          </a:p>
          <a:p>
            <a:r>
              <a:rPr lang="en-US" dirty="0" smtClean="0"/>
              <a:t>The rightmost digit has the lowest weight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Least Significant Digit (LSD).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Radix (Base)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 Decimal Number System</a:t>
            </a:r>
          </a:p>
          <a:p>
            <a:r>
              <a:rPr lang="en-US" dirty="0" smtClean="0"/>
              <a:t>1. Radix (Base) = </a:t>
            </a:r>
            <a:r>
              <a:rPr lang="en-US" i="1" dirty="0" smtClean="0"/>
              <a:t>Ten</a:t>
            </a:r>
          </a:p>
          <a:p>
            <a:r>
              <a:rPr lang="en-US" dirty="0" smtClean="0"/>
              <a:t>2. Since </a:t>
            </a:r>
            <a:r>
              <a:rPr lang="en-US" dirty="0" err="1" smtClean="0">
                <a:solidFill>
                  <a:srgbClr val="000099"/>
                </a:solidFill>
              </a:rPr>
              <a:t>w</a:t>
            </a:r>
            <a:r>
              <a:rPr lang="en-US" baseline="-25000" dirty="0" err="1" smtClean="0">
                <a:solidFill>
                  <a:srgbClr val="000099"/>
                </a:solidFill>
              </a:rPr>
              <a:t>i</a:t>
            </a:r>
            <a:r>
              <a:rPr lang="en-US" dirty="0" smtClean="0">
                <a:solidFill>
                  <a:srgbClr val="000099"/>
                </a:solidFill>
              </a:rPr>
              <a:t> = </a:t>
            </a:r>
            <a:r>
              <a:rPr lang="en-US" dirty="0" err="1" smtClean="0">
                <a:solidFill>
                  <a:srgbClr val="000099"/>
                </a:solidFill>
              </a:rPr>
              <a:t>r</a:t>
            </a:r>
            <a:r>
              <a:rPr lang="en-US" baseline="30000" dirty="0" err="1" smtClean="0">
                <a:solidFill>
                  <a:srgbClr val="000099"/>
                </a:solidFill>
              </a:rPr>
              <a:t>i</a:t>
            </a:r>
            <a:r>
              <a:rPr lang="en-US" i="1" dirty="0" smtClean="0"/>
              <a:t>, then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w</a:t>
            </a:r>
            <a:r>
              <a:rPr lang="en-US" sz="2400" baseline="-25000" dirty="0" smtClean="0">
                <a:solidFill>
                  <a:srgbClr val="000099"/>
                </a:solidFill>
                <a:ea typeface="+mn-ea"/>
              </a:rPr>
              <a:t>0</a:t>
            </a:r>
            <a:r>
              <a:rPr lang="en-US" i="1" dirty="0" smtClean="0"/>
              <a:t> = 10</a:t>
            </a:r>
            <a:r>
              <a:rPr lang="en-US" i="1" baseline="30000" dirty="0" smtClean="0"/>
              <a:t>0</a:t>
            </a:r>
            <a:r>
              <a:rPr lang="en-US" i="1" dirty="0" smtClean="0"/>
              <a:t> = 1,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w</a:t>
            </a:r>
            <a:r>
              <a:rPr lang="en-US" sz="2400" baseline="-25000" dirty="0" smtClean="0">
                <a:solidFill>
                  <a:srgbClr val="000099"/>
                </a:solidFill>
                <a:ea typeface="+mn-ea"/>
              </a:rPr>
              <a:t>1</a:t>
            </a:r>
            <a:r>
              <a:rPr lang="en-US" i="1" dirty="0" smtClean="0"/>
              <a:t> = 10</a:t>
            </a:r>
            <a:r>
              <a:rPr lang="en-US" i="1" baseline="30000" dirty="0" smtClean="0"/>
              <a:t>1</a:t>
            </a:r>
            <a:r>
              <a:rPr lang="en-US" i="1" dirty="0" smtClean="0"/>
              <a:t> = 10,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w</a:t>
            </a:r>
            <a:r>
              <a:rPr lang="en-US" sz="2400" baseline="-25000" dirty="0" smtClean="0">
                <a:solidFill>
                  <a:srgbClr val="000099"/>
                </a:solidFill>
                <a:ea typeface="+mn-ea"/>
              </a:rPr>
              <a:t>2</a:t>
            </a:r>
            <a:r>
              <a:rPr lang="en-US" i="1" dirty="0" smtClean="0"/>
              <a:t>= 10</a:t>
            </a:r>
            <a:r>
              <a:rPr lang="en-US" i="1" baseline="30000" dirty="0" smtClean="0"/>
              <a:t>2 </a:t>
            </a:r>
            <a:r>
              <a:rPr lang="en-US" i="1" dirty="0" smtClean="0"/>
              <a:t>= 100,</a:t>
            </a:r>
          </a:p>
          <a:p>
            <a:pPr lvl="1"/>
            <a:r>
              <a:rPr lang="pl-PL" dirty="0" smtClean="0">
                <a:solidFill>
                  <a:srgbClr val="000099"/>
                </a:solidFill>
              </a:rPr>
              <a:t>w</a:t>
            </a:r>
            <a:r>
              <a:rPr lang="pl-PL" sz="2400" baseline="-25000" dirty="0" smtClean="0">
                <a:solidFill>
                  <a:srgbClr val="000099"/>
                </a:solidFill>
                <a:ea typeface="+mn-ea"/>
              </a:rPr>
              <a:t>3</a:t>
            </a:r>
            <a:r>
              <a:rPr lang="pl-PL" i="1" dirty="0" smtClean="0"/>
              <a:t> = 10</a:t>
            </a:r>
            <a:r>
              <a:rPr lang="pl-PL" i="1" baseline="30000" dirty="0" smtClean="0"/>
              <a:t>3</a:t>
            </a:r>
            <a:r>
              <a:rPr lang="pl-PL" i="1" dirty="0" smtClean="0"/>
              <a:t> = 1000, etc.</a:t>
            </a:r>
          </a:p>
          <a:p>
            <a:r>
              <a:rPr lang="en-US" dirty="0" smtClean="0"/>
              <a:t>3. Number of Allowed Digits is Ten:</a:t>
            </a:r>
          </a:p>
          <a:p>
            <a:pPr lvl="1"/>
            <a:r>
              <a:rPr lang="en-US" dirty="0" smtClean="0"/>
              <a:t> {0, 1, 2, 3, 4, 5, 6, 7, 8, 9}</a:t>
            </a:r>
            <a:endParaRPr lang="en-US" dirty="0"/>
          </a:p>
        </p:txBody>
      </p:sp>
      <p:pic>
        <p:nvPicPr>
          <p:cNvPr id="278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4821" y="1816004"/>
            <a:ext cx="3829050" cy="253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Radix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of </a:t>
            </a:r>
            <a:r>
              <a:rPr lang="en-US" i="1" dirty="0" smtClean="0">
                <a:solidFill>
                  <a:srgbClr val="000099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99"/>
                </a:solidFill>
              </a:rPr>
              <a:t>integral digits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0099"/>
                </a:solidFill>
              </a:rPr>
              <a:t>m</a:t>
            </a:r>
            <a:r>
              <a:rPr lang="en-US" dirty="0" smtClean="0">
                <a:solidFill>
                  <a:srgbClr val="000099"/>
                </a:solidFill>
              </a:rPr>
              <a:t> fractional digits </a:t>
            </a:r>
            <a:r>
              <a:rPr lang="en-US" dirty="0" smtClean="0"/>
              <a:t>is represented as shown: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Digits to the left of the radix point (</a:t>
            </a:r>
            <a:r>
              <a:rPr lang="en-US" i="1" dirty="0" smtClean="0">
                <a:solidFill>
                  <a:srgbClr val="000099"/>
                </a:solidFill>
              </a:rPr>
              <a:t>integral digits</a:t>
            </a:r>
            <a:r>
              <a:rPr lang="en-US" i="1" dirty="0" smtClean="0"/>
              <a:t>) have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i="1" dirty="0" smtClean="0"/>
              <a:t> </a:t>
            </a:r>
            <a:r>
              <a:rPr lang="en-US" dirty="0" smtClean="0"/>
              <a:t>position indices, while digits to the right of the radix point (</a:t>
            </a:r>
            <a:r>
              <a:rPr lang="en-US" i="1" dirty="0" smtClean="0">
                <a:solidFill>
                  <a:srgbClr val="000099"/>
                </a:solidFill>
              </a:rPr>
              <a:t>fractional digits</a:t>
            </a:r>
            <a:r>
              <a:rPr lang="en-US" i="1" dirty="0" smtClean="0"/>
              <a:t>) have </a:t>
            </a:r>
            <a:r>
              <a:rPr lang="en-US" i="1" dirty="0" smtClean="0">
                <a:solidFill>
                  <a:srgbClr val="FF0000"/>
                </a:solidFill>
              </a:rPr>
              <a:t>negative</a:t>
            </a:r>
            <a:r>
              <a:rPr lang="en-US" i="1" dirty="0" smtClean="0"/>
              <a:t> position indices.</a:t>
            </a:r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366" y="2104039"/>
            <a:ext cx="6912839" cy="241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11544</TotalTime>
  <Words>3036</Words>
  <Application>Microsoft Office PowerPoint</Application>
  <PresentationFormat>On-screen Show (4:3)</PresentationFormat>
  <Paragraphs>346</Paragraphs>
  <Slides>54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  <vt:variant>
        <vt:lpstr>Custom Shows</vt:lpstr>
      </vt:variant>
      <vt:variant>
        <vt:i4>1</vt:i4>
      </vt:variant>
    </vt:vector>
  </HeadingPairs>
  <TitlesOfParts>
    <vt:vector size="58" baseType="lpstr">
      <vt:lpstr>Default Design</vt:lpstr>
      <vt:lpstr>VISIO</vt:lpstr>
      <vt:lpstr>Package</vt:lpstr>
      <vt:lpstr>Data Representation</vt:lpstr>
      <vt:lpstr>Outline</vt:lpstr>
      <vt:lpstr>Introduction</vt:lpstr>
      <vt:lpstr>Numbering Systems</vt:lpstr>
      <vt:lpstr>Weighted Number Systems</vt:lpstr>
      <vt:lpstr>Example of Weighted Number Systems</vt:lpstr>
      <vt:lpstr>The Radix (Base)</vt:lpstr>
      <vt:lpstr>The Radix (Base)</vt:lpstr>
      <vt:lpstr>The Radix Point</vt:lpstr>
      <vt:lpstr>The Radix Point</vt:lpstr>
      <vt:lpstr>The Radix Point</vt:lpstr>
      <vt:lpstr>Notation</vt:lpstr>
      <vt:lpstr>Binary System</vt:lpstr>
      <vt:lpstr>Binary System</vt:lpstr>
      <vt:lpstr>Octal System</vt:lpstr>
      <vt:lpstr>Hexadecimal System</vt:lpstr>
      <vt:lpstr>Hexadecimal Integers</vt:lpstr>
      <vt:lpstr>Important Properties</vt:lpstr>
      <vt:lpstr>Important Properties</vt:lpstr>
      <vt:lpstr>Important Properties</vt:lpstr>
      <vt:lpstr>Important Properties</vt:lpstr>
      <vt:lpstr>Number Base Conversion</vt:lpstr>
      <vt:lpstr>Converting Whole (Integer) Numbers</vt:lpstr>
      <vt:lpstr>Converting Whole (Integer) Numbers</vt:lpstr>
      <vt:lpstr>Converting Whole (Integer) Numbers</vt:lpstr>
      <vt:lpstr>Converting Whole (Integer) Numbers</vt:lpstr>
      <vt:lpstr>Converting Whole (Integer) Numbers</vt:lpstr>
      <vt:lpstr>Converting Binary to Decimal</vt:lpstr>
      <vt:lpstr>Convert Unsigned Decimal to Binary</vt:lpstr>
      <vt:lpstr>Another Procedure for Converting from Decimal to Binary </vt:lpstr>
      <vt:lpstr>Another Procedure for Converting from Decimal to Binary</vt:lpstr>
      <vt:lpstr>Binary to Octal Conversion</vt:lpstr>
      <vt:lpstr>Binary to Hexadecimal Conversion</vt:lpstr>
      <vt:lpstr>Binary to Hexadecimal Conversion</vt:lpstr>
      <vt:lpstr>Converting Hexadecimal to Binary </vt:lpstr>
      <vt:lpstr>Converting Hexadecimal to Decimal</vt:lpstr>
      <vt:lpstr>Converting Decimal to Hexadecimal</vt:lpstr>
      <vt:lpstr>Converting Fractions</vt:lpstr>
      <vt:lpstr>Converting Fractions</vt:lpstr>
      <vt:lpstr>Converting Fractions</vt:lpstr>
      <vt:lpstr>Binary Addition</vt:lpstr>
      <vt:lpstr>Binary Addition</vt:lpstr>
      <vt:lpstr>Binary Subtraction</vt:lpstr>
      <vt:lpstr>Binary Multiplication</vt:lpstr>
      <vt:lpstr>Hexadecimal Addition</vt:lpstr>
      <vt:lpstr>Binary Codes for Decimal Digits</vt:lpstr>
      <vt:lpstr>Binary Codes for Decimal Digits</vt:lpstr>
      <vt:lpstr>Binary Codes for Decimal Digits</vt:lpstr>
      <vt:lpstr>Binary Codes for Decimal Digits</vt:lpstr>
      <vt:lpstr>Number Conversion versus Coding</vt:lpstr>
      <vt:lpstr>Character Storage</vt:lpstr>
      <vt:lpstr>ASCII Codes</vt:lpstr>
      <vt:lpstr>Error Detection</vt:lpstr>
      <vt:lpstr>Parity Bit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Itc</cp:lastModifiedBy>
  <cp:revision>306</cp:revision>
  <dcterms:created xsi:type="dcterms:W3CDTF">2004-09-12T13:54:39Z</dcterms:created>
  <dcterms:modified xsi:type="dcterms:W3CDTF">2012-01-29T21:09:14Z</dcterms:modified>
</cp:coreProperties>
</file>